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0" r:id="rId7"/>
    <p:sldId id="262" r:id="rId8"/>
    <p:sldId id="263" r:id="rId9"/>
    <p:sldId id="264" r:id="rId10"/>
    <p:sldId id="268" r:id="rId11"/>
    <p:sldId id="269" r:id="rId12"/>
    <p:sldId id="265" r:id="rId13"/>
    <p:sldId id="266"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78D4E-829B-46E6-8608-ED5AD9235D54}" v="645" dt="2024-03-22T18:43:22.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323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347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497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6464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087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643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444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0022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491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559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734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344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611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290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105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054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490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6692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ea typeface="Calibri Light"/>
                <a:cs typeface="Calibri Light"/>
              </a:rPr>
              <a:t>WELCOME TO MY PRESENTATION</a:t>
            </a:r>
          </a:p>
        </p:txBody>
      </p:sp>
      <p:sp>
        <p:nvSpPr>
          <p:cNvPr id="3" name="Subtitle 2"/>
          <p:cNvSpPr>
            <a:spLocks noGrp="1"/>
          </p:cNvSpPr>
          <p:nvPr>
            <p:ph type="subTitle" idx="1"/>
          </p:nvPr>
        </p:nvSpPr>
        <p:spPr>
          <a:xfrm>
            <a:off x="3619499" y="4399756"/>
            <a:ext cx="8382000" cy="1941512"/>
          </a:xfrm>
        </p:spPr>
        <p:txBody>
          <a:bodyPr vert="horz" lIns="91440" tIns="45720" rIns="91440" bIns="45720" rtlCol="0" anchor="t">
            <a:normAutofit/>
          </a:bodyPr>
          <a:lstStyle/>
          <a:p>
            <a:r>
              <a:rPr lang="en-US" sz="3600" b="1" dirty="0">
                <a:solidFill>
                  <a:srgbClr val="002060"/>
                </a:solidFill>
                <a:ea typeface="Calibri"/>
                <a:cs typeface="Calibri"/>
              </a:rPr>
              <a:t>PROJECT TOPIC:</a:t>
            </a:r>
            <a:endParaRPr lang="en-US" dirty="0"/>
          </a:p>
          <a:p>
            <a:r>
              <a:rPr lang="en-US" sz="3600" b="1" dirty="0">
                <a:solidFill>
                  <a:srgbClr val="002060"/>
                </a:solidFill>
                <a:ea typeface="+mn-lt"/>
                <a:cs typeface="+mn-lt"/>
              </a:rPr>
              <a:t> </a:t>
            </a:r>
            <a:r>
              <a:rPr lang="en-US" sz="3600" b="1" dirty="0">
                <a:solidFill>
                  <a:schemeClr val="accent5"/>
                </a:solidFill>
                <a:ea typeface="+mn-lt"/>
                <a:cs typeface="+mn-lt"/>
              </a:rPr>
              <a:t>Optimizing Prepaid Recharge System   for Internet Usage</a:t>
            </a:r>
            <a:endParaRPr lang="en-US">
              <a:solidFill>
                <a:schemeClr val="accent5"/>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7" name="Rectangle 46">
            <a:extLst>
              <a:ext uri="{FF2B5EF4-FFF2-40B4-BE49-F238E27FC236}">
                <a16:creationId xmlns:a16="http://schemas.microsoft.com/office/drawing/2014/main" id="{7FF78026-DEBB-4D5A-9A4E-872456603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05E1684-CF44-4EAD-B3A4-FCE98461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a company&#10;&#10;Description automatically generated">
            <a:extLst>
              <a:ext uri="{FF2B5EF4-FFF2-40B4-BE49-F238E27FC236}">
                <a16:creationId xmlns:a16="http://schemas.microsoft.com/office/drawing/2014/main" id="{44256256-B793-8B17-162C-702455F8DC95}"/>
              </a:ext>
            </a:extLst>
          </p:cNvPr>
          <p:cNvPicPr>
            <a:picLocks noGrp="1" noChangeAspect="1"/>
          </p:cNvPicPr>
          <p:nvPr>
            <p:ph idx="1"/>
          </p:nvPr>
        </p:nvPicPr>
        <p:blipFill>
          <a:blip r:embed="rId3"/>
          <a:stretch>
            <a:fillRect/>
          </a:stretch>
        </p:blipFill>
        <p:spPr>
          <a:xfrm>
            <a:off x="476780" y="480135"/>
            <a:ext cx="11238440" cy="5897729"/>
          </a:xfrm>
          <a:prstGeom prst="rect">
            <a:avLst/>
          </a:prstGeom>
        </p:spPr>
      </p:pic>
    </p:spTree>
    <p:extLst>
      <p:ext uri="{BB962C8B-B14F-4D97-AF65-F5344CB8AC3E}">
        <p14:creationId xmlns:p14="http://schemas.microsoft.com/office/powerpoint/2010/main" val="254559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4" name="Content Placeholder 3" descr="A screenshot of a computer&#10;&#10;Description automatically generated">
            <a:extLst>
              <a:ext uri="{FF2B5EF4-FFF2-40B4-BE49-F238E27FC236}">
                <a16:creationId xmlns:a16="http://schemas.microsoft.com/office/drawing/2014/main" id="{42E64282-B61E-CA84-90A9-19875D950E28}"/>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80206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07F0-0784-0CAC-B532-EBF99DF0075B}"/>
              </a:ext>
            </a:extLst>
          </p:cNvPr>
          <p:cNvSpPr>
            <a:spLocks noGrp="1"/>
          </p:cNvSpPr>
          <p:nvPr>
            <p:ph type="title"/>
          </p:nvPr>
        </p:nvSpPr>
        <p:spPr>
          <a:xfrm>
            <a:off x="1484311" y="685800"/>
            <a:ext cx="10018713" cy="1323975"/>
          </a:xfrm>
        </p:spPr>
        <p:txBody>
          <a:bodyPr>
            <a:normAutofit/>
          </a:bodyPr>
          <a:lstStyle/>
          <a:p>
            <a:r>
              <a:rPr lang="en-US" b="1" dirty="0">
                <a:ea typeface="+mj-lt"/>
                <a:cs typeface="+mj-lt"/>
              </a:rPr>
              <a:t>Objectives:</a:t>
            </a:r>
            <a:endParaRPr lang="en-US" dirty="0">
              <a:ea typeface="+mj-lt"/>
              <a:cs typeface="+mj-lt"/>
            </a:endParaRPr>
          </a:p>
        </p:txBody>
      </p:sp>
      <p:sp>
        <p:nvSpPr>
          <p:cNvPr id="3" name="Content Placeholder 2">
            <a:extLst>
              <a:ext uri="{FF2B5EF4-FFF2-40B4-BE49-F238E27FC236}">
                <a16:creationId xmlns:a16="http://schemas.microsoft.com/office/drawing/2014/main" id="{C3EE0C60-10CF-B015-91A6-8946FC7B964C}"/>
              </a:ext>
            </a:extLst>
          </p:cNvPr>
          <p:cNvSpPr>
            <a:spLocks noGrp="1"/>
          </p:cNvSpPr>
          <p:nvPr>
            <p:ph idx="1"/>
          </p:nvPr>
        </p:nvSpPr>
        <p:spPr>
          <a:xfrm>
            <a:off x="2020091" y="2666999"/>
            <a:ext cx="9482932" cy="3124201"/>
          </a:xfrm>
        </p:spPr>
        <p:txBody>
          <a:bodyPr/>
          <a:lstStyle/>
          <a:p>
            <a:pPr marL="0" indent="0">
              <a:buNone/>
            </a:pPr>
            <a:endParaRPr lang="en-US" sz="1200" b="1" dirty="0"/>
          </a:p>
          <a:p>
            <a:pPr>
              <a:buClr>
                <a:srgbClr val="1287C3"/>
              </a:buClr>
            </a:pPr>
            <a:r>
              <a:rPr lang="en-US" sz="2800" dirty="0">
                <a:solidFill>
                  <a:srgbClr val="0D0D0D"/>
                </a:solidFill>
                <a:ea typeface="+mn-lt"/>
                <a:cs typeface="+mn-lt"/>
              </a:rPr>
              <a:t>To optimize resource utilization in prepaid recharge systems for internet usage.</a:t>
            </a:r>
            <a:endParaRPr lang="en-US" sz="2800" dirty="0">
              <a:solidFill>
                <a:srgbClr val="0D0D0D"/>
              </a:solidFill>
            </a:endParaRPr>
          </a:p>
          <a:p>
            <a:pPr>
              <a:buClr>
                <a:srgbClr val="1287C3"/>
              </a:buClr>
            </a:pPr>
            <a:r>
              <a:rPr lang="en-US" sz="2800" dirty="0">
                <a:solidFill>
                  <a:srgbClr val="0D0D0D"/>
                </a:solidFill>
                <a:ea typeface="+mn-lt"/>
                <a:cs typeface="+mn-lt"/>
              </a:rPr>
              <a:t>To reduce wastage of money, minutes, and MBs.</a:t>
            </a:r>
            <a:endParaRPr lang="en-US" sz="2800" dirty="0"/>
          </a:p>
          <a:p>
            <a:pPr>
              <a:buClr>
                <a:srgbClr val="1287C3"/>
              </a:buClr>
            </a:pPr>
            <a:r>
              <a:rPr lang="en-US" sz="2800" dirty="0">
                <a:solidFill>
                  <a:srgbClr val="0D0D0D"/>
                </a:solidFill>
                <a:ea typeface="+mn-lt"/>
                <a:cs typeface="+mn-lt"/>
              </a:rPr>
              <a:t>To provide a platform for users to buy and sell unused resources.</a:t>
            </a:r>
            <a:endParaRPr lang="en-US" sz="2800" dirty="0"/>
          </a:p>
          <a:p>
            <a:pPr>
              <a:buClr>
                <a:srgbClr val="1287C3"/>
              </a:buClr>
            </a:pPr>
            <a:endParaRPr lang="en-US" sz="1200" dirty="0">
              <a:solidFill>
                <a:srgbClr val="0D0D0D"/>
              </a:solidFill>
            </a:endParaRPr>
          </a:p>
          <a:p>
            <a:pPr>
              <a:buClr>
                <a:srgbClr val="1287C3"/>
              </a:buClr>
            </a:pPr>
            <a:endParaRPr lang="en-US" dirty="0"/>
          </a:p>
        </p:txBody>
      </p:sp>
    </p:spTree>
    <p:extLst>
      <p:ext uri="{BB962C8B-B14F-4D97-AF65-F5344CB8AC3E}">
        <p14:creationId xmlns:p14="http://schemas.microsoft.com/office/powerpoint/2010/main" val="250900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B87F-4290-AA93-94FF-78273DA94C3B}"/>
              </a:ext>
            </a:extLst>
          </p:cNvPr>
          <p:cNvSpPr>
            <a:spLocks noGrp="1"/>
          </p:cNvSpPr>
          <p:nvPr>
            <p:ph type="title"/>
          </p:nvPr>
        </p:nvSpPr>
        <p:spPr/>
        <p:txBody>
          <a:bodyPr>
            <a:normAutofit/>
          </a:bodyPr>
          <a:lstStyle/>
          <a:p>
            <a:r>
              <a:rPr lang="en-US" b="1" dirty="0">
                <a:ea typeface="+mj-lt"/>
                <a:cs typeface="+mj-lt"/>
              </a:rPr>
              <a:t>Key Traits</a:t>
            </a:r>
            <a:endParaRPr lang="en-US" dirty="0">
              <a:ea typeface="+mj-lt"/>
              <a:cs typeface="+mj-lt"/>
            </a:endParaRPr>
          </a:p>
        </p:txBody>
      </p:sp>
      <p:sp>
        <p:nvSpPr>
          <p:cNvPr id="3" name="Content Placeholder 2">
            <a:extLst>
              <a:ext uri="{FF2B5EF4-FFF2-40B4-BE49-F238E27FC236}">
                <a16:creationId xmlns:a16="http://schemas.microsoft.com/office/drawing/2014/main" id="{3B0C7462-67BD-7BDC-8932-47E6876F3947}"/>
              </a:ext>
            </a:extLst>
          </p:cNvPr>
          <p:cNvSpPr>
            <a:spLocks noGrp="1"/>
          </p:cNvSpPr>
          <p:nvPr>
            <p:ph idx="1"/>
          </p:nvPr>
        </p:nvSpPr>
        <p:spPr>
          <a:xfrm>
            <a:off x="2091528" y="2666999"/>
            <a:ext cx="9411495" cy="3124201"/>
          </a:xfrm>
        </p:spPr>
        <p:txBody>
          <a:bodyPr/>
          <a:lstStyle/>
          <a:p>
            <a:r>
              <a:rPr lang="en-US" dirty="0">
                <a:ea typeface="+mn-lt"/>
                <a:cs typeface="+mn-lt"/>
              </a:rPr>
              <a:t> </a:t>
            </a:r>
            <a:r>
              <a:rPr lang="en-US" sz="2800" dirty="0">
                <a:ea typeface="+mn-lt"/>
                <a:cs typeface="+mn-lt"/>
              </a:rPr>
              <a:t>From the perspective of Bangladesh, where prepaid recharge systems are widely used, the proposed solution offers significant benefits in terms of cost savings and improved resource utilization. By allowing users to sell their unused resources, the solution empowers individuals to maximize the value of their prepaid balances.</a:t>
            </a:r>
          </a:p>
        </p:txBody>
      </p:sp>
    </p:spTree>
    <p:extLst>
      <p:ext uri="{BB962C8B-B14F-4D97-AF65-F5344CB8AC3E}">
        <p14:creationId xmlns:p14="http://schemas.microsoft.com/office/powerpoint/2010/main" val="53764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F4F5-2B88-B839-BFCF-81BBBB1742C4}"/>
              </a:ext>
            </a:extLst>
          </p:cNvPr>
          <p:cNvSpPr>
            <a:spLocks noGrp="1"/>
          </p:cNvSpPr>
          <p:nvPr>
            <p:ph type="title"/>
          </p:nvPr>
        </p:nvSpPr>
        <p:spPr>
          <a:xfrm>
            <a:off x="1484311" y="685800"/>
            <a:ext cx="10018713" cy="1514475"/>
          </a:xfrm>
        </p:spPr>
        <p:txBody>
          <a:bodyPr>
            <a:normAutofit/>
          </a:bodyPr>
          <a:lstStyle/>
          <a:p>
            <a:r>
              <a:rPr lang="en-US" b="1" dirty="0">
                <a:ea typeface="+mj-lt"/>
                <a:cs typeface="+mj-lt"/>
              </a:rPr>
              <a:t>Conclusion and Future Plan</a:t>
            </a:r>
            <a:endParaRPr lang="en-US" dirty="0">
              <a:ea typeface="+mj-lt"/>
              <a:cs typeface="+mj-lt"/>
            </a:endParaRPr>
          </a:p>
        </p:txBody>
      </p:sp>
      <p:sp>
        <p:nvSpPr>
          <p:cNvPr id="3" name="Content Placeholder 2">
            <a:extLst>
              <a:ext uri="{FF2B5EF4-FFF2-40B4-BE49-F238E27FC236}">
                <a16:creationId xmlns:a16="http://schemas.microsoft.com/office/drawing/2014/main" id="{EE84D807-18DD-C4CC-FD36-AF0CFABC9B6B}"/>
              </a:ext>
            </a:extLst>
          </p:cNvPr>
          <p:cNvSpPr>
            <a:spLocks noGrp="1"/>
          </p:cNvSpPr>
          <p:nvPr>
            <p:ph idx="1"/>
          </p:nvPr>
        </p:nvSpPr>
        <p:spPr>
          <a:xfrm>
            <a:off x="2198684" y="2666999"/>
            <a:ext cx="9304339" cy="3576638"/>
          </a:xfrm>
        </p:spPr>
        <p:txBody>
          <a:bodyPr>
            <a:noAutofit/>
          </a:bodyPr>
          <a:lstStyle/>
          <a:p>
            <a:r>
              <a:rPr lang="en-US" sz="2800" dirty="0">
                <a:ea typeface="+mn-lt"/>
                <a:cs typeface="+mn-lt"/>
              </a:rPr>
              <a:t> In conclusion, this project offers a robust solution to optimize resource utilization in prepaid internet services. By providing a platform for resource trading, we address the issue of resource wastage and create value for users. Future plans include expanding the platform to support additional services and enhancing user experience through feedback-driven improvements. Overall, this project has the potential to revolutionize the way prepaid services are managed and utilized in the digital age.</a:t>
            </a:r>
          </a:p>
        </p:txBody>
      </p:sp>
    </p:spTree>
    <p:extLst>
      <p:ext uri="{BB962C8B-B14F-4D97-AF65-F5344CB8AC3E}">
        <p14:creationId xmlns:p14="http://schemas.microsoft.com/office/powerpoint/2010/main" val="164163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D9AF-6EE0-00C8-827A-9CCD713771B1}"/>
              </a:ext>
            </a:extLst>
          </p:cNvPr>
          <p:cNvSpPr>
            <a:spLocks noGrp="1"/>
          </p:cNvSpPr>
          <p:nvPr>
            <p:ph type="title"/>
          </p:nvPr>
        </p:nvSpPr>
        <p:spPr>
          <a:xfrm>
            <a:off x="1484311" y="685800"/>
            <a:ext cx="10018713" cy="3705223"/>
          </a:xfrm>
        </p:spPr>
        <p:txBody>
          <a:bodyPr>
            <a:normAutofit/>
          </a:bodyPr>
          <a:lstStyle/>
          <a:p>
            <a:r>
              <a:rPr lang="en-US" sz="6000" b="1" dirty="0"/>
              <a:t>THANK YOU </a:t>
            </a:r>
          </a:p>
        </p:txBody>
      </p:sp>
      <p:sp>
        <p:nvSpPr>
          <p:cNvPr id="3" name="Content Placeholder 2">
            <a:extLst>
              <a:ext uri="{FF2B5EF4-FFF2-40B4-BE49-F238E27FC236}">
                <a16:creationId xmlns:a16="http://schemas.microsoft.com/office/drawing/2014/main" id="{B2A2C609-9BCC-2E5C-AAE1-0B3BB57D8B74}"/>
              </a:ext>
            </a:extLst>
          </p:cNvPr>
          <p:cNvSpPr>
            <a:spLocks noGrp="1"/>
          </p:cNvSpPr>
          <p:nvPr>
            <p:ph idx="1"/>
          </p:nvPr>
        </p:nvSpPr>
        <p:spPr>
          <a:xfrm>
            <a:off x="1484310" y="4512467"/>
            <a:ext cx="10018713" cy="1278733"/>
          </a:xfrm>
        </p:spPr>
        <p:txBody>
          <a:bodyPr/>
          <a:lstStyle/>
          <a:p>
            <a:endParaRPr lang="en-US"/>
          </a:p>
        </p:txBody>
      </p:sp>
    </p:spTree>
    <p:extLst>
      <p:ext uri="{BB962C8B-B14F-4D97-AF65-F5344CB8AC3E}">
        <p14:creationId xmlns:p14="http://schemas.microsoft.com/office/powerpoint/2010/main" val="199362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1D11-312B-4708-FBE2-A08A7828E478}"/>
              </a:ext>
            </a:extLst>
          </p:cNvPr>
          <p:cNvSpPr>
            <a:spLocks noGrp="1"/>
          </p:cNvSpPr>
          <p:nvPr>
            <p:ph type="title"/>
          </p:nvPr>
        </p:nvSpPr>
        <p:spPr/>
        <p:txBody>
          <a:bodyPr/>
          <a:lstStyle/>
          <a:p>
            <a:r>
              <a:rPr lang="en-US" b="1" dirty="0">
                <a:solidFill>
                  <a:srgbClr val="C00000"/>
                </a:solidFill>
                <a:ea typeface="Calibri Light"/>
                <a:cs typeface="Calibri Light"/>
              </a:rPr>
              <a:t>PRESENTED BY:</a:t>
            </a:r>
            <a:endParaRPr lang="en-US" b="1" dirty="0">
              <a:solidFill>
                <a:srgbClr val="C00000"/>
              </a:solidFill>
            </a:endParaRPr>
          </a:p>
        </p:txBody>
      </p:sp>
      <p:sp>
        <p:nvSpPr>
          <p:cNvPr id="3" name="Content Placeholder 2">
            <a:extLst>
              <a:ext uri="{FF2B5EF4-FFF2-40B4-BE49-F238E27FC236}">
                <a16:creationId xmlns:a16="http://schemas.microsoft.com/office/drawing/2014/main" id="{E4DB9E84-2B1C-4083-0DF3-8308FBDBA229}"/>
              </a:ext>
            </a:extLst>
          </p:cNvPr>
          <p:cNvSpPr>
            <a:spLocks noGrp="1"/>
          </p:cNvSpPr>
          <p:nvPr>
            <p:ph idx="1"/>
          </p:nvPr>
        </p:nvSpPr>
        <p:spPr>
          <a:xfrm>
            <a:off x="3055934" y="2321718"/>
            <a:ext cx="8447089" cy="3981450"/>
          </a:xfrm>
        </p:spPr>
        <p:txBody>
          <a:bodyPr vert="horz" lIns="91440" tIns="45720" rIns="91440" bIns="45720" rtlCol="0" anchor="t">
            <a:normAutofit lnSpcReduction="10000"/>
          </a:bodyPr>
          <a:lstStyle/>
          <a:p>
            <a:r>
              <a:rPr lang="en-US" b="1" dirty="0">
                <a:solidFill>
                  <a:srgbClr val="7030A0"/>
                </a:solidFill>
                <a:ea typeface="Calibri"/>
                <a:cs typeface="Calibri"/>
              </a:rPr>
              <a:t>NAME                 :MD.EMON</a:t>
            </a:r>
          </a:p>
          <a:p>
            <a:r>
              <a:rPr lang="en-US" b="1" dirty="0">
                <a:solidFill>
                  <a:srgbClr val="7030A0"/>
                </a:solidFill>
                <a:ea typeface="Calibri"/>
                <a:cs typeface="Calibri"/>
              </a:rPr>
              <a:t>DEPARTMENT : COMPUTER SCIENCE &amp; ENGINEERING</a:t>
            </a:r>
            <a:endParaRPr lang="en-US" b="1">
              <a:solidFill>
                <a:srgbClr val="7030A0"/>
              </a:solidFill>
              <a:ea typeface="Calibri"/>
              <a:cs typeface="Calibri"/>
            </a:endParaRPr>
          </a:p>
          <a:p>
            <a:pPr>
              <a:buClr>
                <a:srgbClr val="1287C3"/>
              </a:buClr>
            </a:pPr>
            <a:r>
              <a:rPr lang="en-US" b="1" dirty="0">
                <a:solidFill>
                  <a:srgbClr val="7030A0"/>
                </a:solidFill>
                <a:ea typeface="Calibri"/>
                <a:cs typeface="Calibri"/>
              </a:rPr>
              <a:t>COURSE TITLE : DATABASE MANAGEMENT SYSTEM LAB</a:t>
            </a:r>
          </a:p>
          <a:p>
            <a:pPr>
              <a:buClr>
                <a:srgbClr val="1287C3"/>
              </a:buClr>
            </a:pPr>
            <a:r>
              <a:rPr lang="en-US" b="1" dirty="0">
                <a:solidFill>
                  <a:srgbClr val="7030A0"/>
                </a:solidFill>
                <a:ea typeface="Calibri"/>
                <a:cs typeface="Calibri"/>
              </a:rPr>
              <a:t>COURSE CODE :CSE-2102</a:t>
            </a:r>
          </a:p>
          <a:p>
            <a:pPr>
              <a:buClr>
                <a:srgbClr val="1287C3"/>
              </a:buClr>
            </a:pPr>
            <a:r>
              <a:rPr lang="en-US" b="1" dirty="0">
                <a:solidFill>
                  <a:srgbClr val="7030A0"/>
                </a:solidFill>
                <a:ea typeface="Calibri"/>
                <a:cs typeface="Calibri"/>
              </a:rPr>
              <a:t>ROLL                    :21CSE07</a:t>
            </a:r>
            <a:endParaRPr lang="en-US" dirty="0"/>
          </a:p>
          <a:p>
            <a:r>
              <a:rPr lang="en-US" b="1" dirty="0">
                <a:solidFill>
                  <a:srgbClr val="7030A0"/>
                </a:solidFill>
                <a:ea typeface="Calibri"/>
                <a:cs typeface="Calibri"/>
              </a:rPr>
              <a:t>YEAR                    :2nd</a:t>
            </a:r>
          </a:p>
          <a:p>
            <a:r>
              <a:rPr lang="en-US" b="1" dirty="0">
                <a:solidFill>
                  <a:srgbClr val="7030A0"/>
                </a:solidFill>
                <a:ea typeface="Calibri"/>
                <a:cs typeface="Calibri"/>
              </a:rPr>
              <a:t>SEMESTER         :1st</a:t>
            </a:r>
            <a:endParaRPr lang="en-US" b="1">
              <a:solidFill>
                <a:srgbClr val="7030A0"/>
              </a:solidFill>
              <a:ea typeface="Calibri"/>
              <a:cs typeface="Calibri"/>
            </a:endParaRPr>
          </a:p>
          <a:p>
            <a:r>
              <a:rPr lang="en-US" b="1" dirty="0">
                <a:solidFill>
                  <a:srgbClr val="7030A0"/>
                </a:solidFill>
                <a:ea typeface="Calibri"/>
                <a:cs typeface="Calibri"/>
              </a:rPr>
              <a:t>DATE                     :24-03-2024</a:t>
            </a:r>
          </a:p>
          <a:p>
            <a:endParaRPr lang="en-US" dirty="0">
              <a:solidFill>
                <a:srgbClr val="7030A0"/>
              </a:solidFill>
              <a:ea typeface="Calibri"/>
              <a:cs typeface="Calibri"/>
            </a:endParaRPr>
          </a:p>
        </p:txBody>
      </p:sp>
    </p:spTree>
    <p:extLst>
      <p:ext uri="{BB962C8B-B14F-4D97-AF65-F5344CB8AC3E}">
        <p14:creationId xmlns:p14="http://schemas.microsoft.com/office/powerpoint/2010/main" val="249856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C372-6C88-BC53-E4E0-B1E2CB32DF9D}"/>
              </a:ext>
            </a:extLst>
          </p:cNvPr>
          <p:cNvSpPr>
            <a:spLocks noGrp="1"/>
          </p:cNvSpPr>
          <p:nvPr>
            <p:ph type="title"/>
          </p:nvPr>
        </p:nvSpPr>
        <p:spPr/>
        <p:txBody>
          <a:bodyPr/>
          <a:lstStyle/>
          <a:p>
            <a:r>
              <a:rPr lang="en-US" b="1" dirty="0">
                <a:solidFill>
                  <a:srgbClr val="C00000"/>
                </a:solidFill>
                <a:ea typeface="Calibri Light"/>
                <a:cs typeface="Calibri Light"/>
              </a:rPr>
              <a:t>PRESENTED TO:</a:t>
            </a:r>
            <a:endParaRPr lang="en-US" b="1" dirty="0">
              <a:solidFill>
                <a:srgbClr val="C00000"/>
              </a:solidFill>
            </a:endParaRPr>
          </a:p>
        </p:txBody>
      </p:sp>
      <p:sp>
        <p:nvSpPr>
          <p:cNvPr id="3" name="Content Placeholder 2">
            <a:extLst>
              <a:ext uri="{FF2B5EF4-FFF2-40B4-BE49-F238E27FC236}">
                <a16:creationId xmlns:a16="http://schemas.microsoft.com/office/drawing/2014/main" id="{BBB7EE69-58F9-C4C9-61F2-06F903F4CCBA}"/>
              </a:ext>
            </a:extLst>
          </p:cNvPr>
          <p:cNvSpPr>
            <a:spLocks noGrp="1"/>
          </p:cNvSpPr>
          <p:nvPr>
            <p:ph idx="1"/>
          </p:nvPr>
        </p:nvSpPr>
        <p:spPr>
          <a:xfrm>
            <a:off x="2448716" y="2440781"/>
            <a:ext cx="9351963" cy="3350419"/>
          </a:xfrm>
        </p:spPr>
        <p:txBody>
          <a:bodyPr/>
          <a:lstStyle/>
          <a:p>
            <a:pPr>
              <a:buClr>
                <a:srgbClr val="30ACEC">
                  <a:lumMod val="75000"/>
                </a:srgbClr>
              </a:buClr>
            </a:pPr>
            <a:r>
              <a:rPr lang="en-US" b="1" dirty="0"/>
              <a:t>MD.SAMSUD-DOHA</a:t>
            </a:r>
          </a:p>
          <a:p>
            <a:pPr marL="0" indent="0">
              <a:buClr>
                <a:srgbClr val="1287C3"/>
              </a:buClr>
              <a:buNone/>
            </a:pPr>
            <a:r>
              <a:rPr lang="en-US" b="1" dirty="0"/>
              <a:t>   ASSISTANT PROFESSOR</a:t>
            </a:r>
          </a:p>
          <a:p>
            <a:pPr marL="0" indent="0">
              <a:buClr>
                <a:srgbClr val="1287C3"/>
              </a:buClr>
              <a:buNone/>
            </a:pPr>
            <a:r>
              <a:rPr lang="en-US" b="1" dirty="0"/>
              <a:t>  DEPARTMENT OF COMPUTER SCIENCE &amp; ENGINEERING</a:t>
            </a:r>
          </a:p>
          <a:p>
            <a:pPr marL="0" indent="0">
              <a:buClr>
                <a:srgbClr val="1287C3"/>
              </a:buClr>
              <a:buNone/>
            </a:pPr>
            <a:r>
              <a:rPr lang="en-US" b="1" dirty="0"/>
              <a:t>  UNIVERSITY OF BARISHAL</a:t>
            </a:r>
          </a:p>
        </p:txBody>
      </p:sp>
    </p:spTree>
    <p:extLst>
      <p:ext uri="{BB962C8B-B14F-4D97-AF65-F5344CB8AC3E}">
        <p14:creationId xmlns:p14="http://schemas.microsoft.com/office/powerpoint/2010/main" val="355380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C652-4616-F4CF-9C5F-FA9FAAD9F548}"/>
              </a:ext>
            </a:extLst>
          </p:cNvPr>
          <p:cNvSpPr>
            <a:spLocks noGrp="1"/>
          </p:cNvSpPr>
          <p:nvPr>
            <p:ph type="title"/>
          </p:nvPr>
        </p:nvSpPr>
        <p:spPr>
          <a:xfrm>
            <a:off x="1484311" y="685800"/>
            <a:ext cx="10018713" cy="1371600"/>
          </a:xfrm>
        </p:spPr>
        <p:txBody>
          <a:bodyPr>
            <a:normAutofit/>
          </a:bodyPr>
          <a:lstStyle/>
          <a:p>
            <a:r>
              <a:rPr lang="en-US" b="1" dirty="0">
                <a:ea typeface="+mj-lt"/>
                <a:cs typeface="+mj-lt"/>
              </a:rPr>
              <a:t>Abstract</a:t>
            </a:r>
            <a:endParaRPr lang="en-US" dirty="0">
              <a:ea typeface="+mj-lt"/>
              <a:cs typeface="+mj-lt"/>
            </a:endParaRPr>
          </a:p>
        </p:txBody>
      </p:sp>
      <p:sp>
        <p:nvSpPr>
          <p:cNvPr id="3" name="Content Placeholder 2">
            <a:extLst>
              <a:ext uri="{FF2B5EF4-FFF2-40B4-BE49-F238E27FC236}">
                <a16:creationId xmlns:a16="http://schemas.microsoft.com/office/drawing/2014/main" id="{E06865E3-B143-F620-9453-FB36D48A5A66}"/>
              </a:ext>
            </a:extLst>
          </p:cNvPr>
          <p:cNvSpPr>
            <a:spLocks noGrp="1"/>
          </p:cNvSpPr>
          <p:nvPr>
            <p:ph idx="1"/>
          </p:nvPr>
        </p:nvSpPr>
        <p:spPr>
          <a:xfrm>
            <a:off x="2448716" y="2559843"/>
            <a:ext cx="9054307" cy="2981326"/>
          </a:xfrm>
        </p:spPr>
        <p:txBody>
          <a:bodyPr/>
          <a:lstStyle/>
          <a:p>
            <a:r>
              <a:rPr lang="en-US" dirty="0">
                <a:ea typeface="+mn-lt"/>
                <a:cs typeface="+mn-lt"/>
              </a:rPr>
              <a:t> </a:t>
            </a:r>
            <a:r>
              <a:rPr lang="en-US" sz="2800" dirty="0">
                <a:ea typeface="+mn-lt"/>
                <a:cs typeface="+mn-lt"/>
              </a:rPr>
              <a:t>The project aims to address inefficiencies in prepaid recharge systems for internet usage by introducing a solution that allows users to sell their unused resources (money, minutes, MBs) to others. This approach optimizes resource utilization, saves money for sellers, and provides resources to buyers in a mutually beneficial manner.</a:t>
            </a:r>
          </a:p>
        </p:txBody>
      </p:sp>
    </p:spTree>
    <p:extLst>
      <p:ext uri="{BB962C8B-B14F-4D97-AF65-F5344CB8AC3E}">
        <p14:creationId xmlns:p14="http://schemas.microsoft.com/office/powerpoint/2010/main" val="141275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E945-4907-19CC-108D-08847AAA9313}"/>
              </a:ext>
            </a:extLst>
          </p:cNvPr>
          <p:cNvSpPr>
            <a:spLocks noGrp="1"/>
          </p:cNvSpPr>
          <p:nvPr>
            <p:ph type="title"/>
          </p:nvPr>
        </p:nvSpPr>
        <p:spPr>
          <a:xfrm>
            <a:off x="1484311" y="685800"/>
            <a:ext cx="10018713" cy="1204912"/>
          </a:xfrm>
        </p:spPr>
        <p:txBody>
          <a:bodyPr/>
          <a:lstStyle/>
          <a:p>
            <a:r>
              <a:rPr lang="en-US" b="1" dirty="0"/>
              <a:t>INTRODUCTION</a:t>
            </a:r>
          </a:p>
        </p:txBody>
      </p:sp>
      <p:sp>
        <p:nvSpPr>
          <p:cNvPr id="3" name="Content Placeholder 2">
            <a:extLst>
              <a:ext uri="{FF2B5EF4-FFF2-40B4-BE49-F238E27FC236}">
                <a16:creationId xmlns:a16="http://schemas.microsoft.com/office/drawing/2014/main" id="{65B7CE9F-E08B-D123-AB2D-5BA0748E5E93}"/>
              </a:ext>
            </a:extLst>
          </p:cNvPr>
          <p:cNvSpPr>
            <a:spLocks noGrp="1"/>
          </p:cNvSpPr>
          <p:nvPr>
            <p:ph idx="1"/>
          </p:nvPr>
        </p:nvSpPr>
        <p:spPr>
          <a:xfrm>
            <a:off x="2055809" y="2250281"/>
            <a:ext cx="9447214" cy="3921918"/>
          </a:xfrm>
        </p:spPr>
        <p:txBody>
          <a:bodyPr>
            <a:noAutofit/>
          </a:bodyPr>
          <a:lstStyle/>
          <a:p>
            <a:r>
              <a:rPr lang="en-US" sz="2800" dirty="0">
                <a:ea typeface="+mn-lt"/>
                <a:cs typeface="+mn-lt"/>
              </a:rPr>
              <a:t>The project aims to develop a comprehensive prepaid recharge system for internet usage that optimizes the utilization of resources such as money, minutes, and MBs. Users will have the ability to sell their unused resources to others in need, creating a marketplace within the system. Key components include user management, resource balance tracking, transaction handling, feedback collection, and administration functionalities. The system will facilitate seamless transactions between users, ensuring fair exchanges and efficient resource allocation.</a:t>
            </a:r>
          </a:p>
        </p:txBody>
      </p:sp>
    </p:spTree>
    <p:extLst>
      <p:ext uri="{BB962C8B-B14F-4D97-AF65-F5344CB8AC3E}">
        <p14:creationId xmlns:p14="http://schemas.microsoft.com/office/powerpoint/2010/main" val="83666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DD92-97E7-375E-B1C2-60DCC467CE73}"/>
              </a:ext>
            </a:extLst>
          </p:cNvPr>
          <p:cNvSpPr>
            <a:spLocks noGrp="1"/>
          </p:cNvSpPr>
          <p:nvPr>
            <p:ph type="title"/>
          </p:nvPr>
        </p:nvSpPr>
        <p:spPr/>
        <p:txBody>
          <a:bodyPr>
            <a:normAutofit/>
          </a:bodyPr>
          <a:lstStyle/>
          <a:p>
            <a:r>
              <a:rPr lang="en-US" b="1" dirty="0">
                <a:ea typeface="+mj-lt"/>
                <a:cs typeface="+mj-lt"/>
              </a:rPr>
              <a:t>Problem Statement</a:t>
            </a:r>
            <a:endParaRPr lang="en-US" dirty="0">
              <a:ea typeface="+mj-lt"/>
              <a:cs typeface="+mj-lt"/>
            </a:endParaRPr>
          </a:p>
        </p:txBody>
      </p:sp>
      <p:sp>
        <p:nvSpPr>
          <p:cNvPr id="3" name="Content Placeholder 2">
            <a:extLst>
              <a:ext uri="{FF2B5EF4-FFF2-40B4-BE49-F238E27FC236}">
                <a16:creationId xmlns:a16="http://schemas.microsoft.com/office/drawing/2014/main" id="{8A0CA945-2BE0-A38B-4BD7-D93942391600}"/>
              </a:ext>
            </a:extLst>
          </p:cNvPr>
          <p:cNvSpPr>
            <a:spLocks noGrp="1"/>
          </p:cNvSpPr>
          <p:nvPr>
            <p:ph idx="1"/>
          </p:nvPr>
        </p:nvSpPr>
        <p:spPr>
          <a:xfrm>
            <a:off x="2793997" y="2238375"/>
            <a:ext cx="8709026" cy="3552825"/>
          </a:xfrm>
        </p:spPr>
        <p:txBody>
          <a:bodyPr>
            <a:normAutofit/>
          </a:bodyPr>
          <a:lstStyle/>
          <a:p>
            <a:r>
              <a:rPr lang="en-US" sz="2800" dirty="0">
                <a:ea typeface="+mn-lt"/>
                <a:cs typeface="+mn-lt"/>
              </a:rPr>
              <a:t>The current prepaid recharge systems lead to inefficient resource utilization as users often fail to fully utilize their balances within the specified time frame. This results in wasted money, minutes, and MBs, causing financial losses for users and service providers alike</a:t>
            </a:r>
            <a:r>
              <a:rPr lang="en-US" dirty="0">
                <a:ea typeface="+mn-lt"/>
                <a:cs typeface="+mn-lt"/>
              </a:rPr>
              <a:t>.</a:t>
            </a:r>
          </a:p>
        </p:txBody>
      </p:sp>
    </p:spTree>
    <p:extLst>
      <p:ext uri="{BB962C8B-B14F-4D97-AF65-F5344CB8AC3E}">
        <p14:creationId xmlns:p14="http://schemas.microsoft.com/office/powerpoint/2010/main" val="323864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A689-EF9F-6D11-F11D-A4B9F929D622}"/>
              </a:ext>
            </a:extLst>
          </p:cNvPr>
          <p:cNvSpPr>
            <a:spLocks noGrp="1"/>
          </p:cNvSpPr>
          <p:nvPr>
            <p:ph type="title"/>
          </p:nvPr>
        </p:nvSpPr>
        <p:spPr/>
        <p:txBody>
          <a:bodyPr>
            <a:normAutofit/>
          </a:bodyPr>
          <a:lstStyle/>
          <a:p>
            <a:r>
              <a:rPr lang="en-US" b="1" dirty="0">
                <a:ea typeface="+mj-lt"/>
                <a:cs typeface="+mj-lt"/>
              </a:rPr>
              <a:t>Background Study</a:t>
            </a:r>
            <a:endParaRPr lang="en-US" dirty="0">
              <a:ea typeface="+mj-lt"/>
              <a:cs typeface="+mj-lt"/>
            </a:endParaRPr>
          </a:p>
        </p:txBody>
      </p:sp>
      <p:sp>
        <p:nvSpPr>
          <p:cNvPr id="3" name="Content Placeholder 2">
            <a:extLst>
              <a:ext uri="{FF2B5EF4-FFF2-40B4-BE49-F238E27FC236}">
                <a16:creationId xmlns:a16="http://schemas.microsoft.com/office/drawing/2014/main" id="{878E8E81-C5F6-E99D-AED6-B385B26B02D8}"/>
              </a:ext>
            </a:extLst>
          </p:cNvPr>
          <p:cNvSpPr>
            <a:spLocks noGrp="1"/>
          </p:cNvSpPr>
          <p:nvPr>
            <p:ph idx="1"/>
          </p:nvPr>
        </p:nvSpPr>
        <p:spPr>
          <a:xfrm>
            <a:off x="2496341" y="2297906"/>
            <a:ext cx="9006682" cy="3493294"/>
          </a:xfrm>
        </p:spPr>
        <p:txBody>
          <a:bodyPr>
            <a:normAutofit/>
          </a:bodyPr>
          <a:lstStyle/>
          <a:p>
            <a:r>
              <a:rPr lang="en-US" sz="2800" dirty="0">
                <a:ea typeface="+mn-lt"/>
                <a:cs typeface="+mn-lt"/>
              </a:rPr>
              <a:t>Previous research has explored various approaches to optimize resource utilization in prepaid systems, including dynamic pricing models, rollover balances, and resource sharing schemes. However, these solutions often have limitations in terms of implementation complexity, user acceptance, and regulatory constraints.</a:t>
            </a:r>
          </a:p>
        </p:txBody>
      </p:sp>
    </p:spTree>
    <p:extLst>
      <p:ext uri="{BB962C8B-B14F-4D97-AF65-F5344CB8AC3E}">
        <p14:creationId xmlns:p14="http://schemas.microsoft.com/office/powerpoint/2010/main" val="309898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1D9-F695-CFDE-B0B7-9E77DE5BFBB6}"/>
              </a:ext>
            </a:extLst>
          </p:cNvPr>
          <p:cNvSpPr>
            <a:spLocks noGrp="1"/>
          </p:cNvSpPr>
          <p:nvPr>
            <p:ph type="title"/>
          </p:nvPr>
        </p:nvSpPr>
        <p:spPr/>
        <p:txBody>
          <a:bodyPr>
            <a:normAutofit/>
          </a:bodyPr>
          <a:lstStyle/>
          <a:p>
            <a:r>
              <a:rPr lang="en-US" b="1" dirty="0">
                <a:ea typeface="+mj-lt"/>
                <a:cs typeface="+mj-lt"/>
              </a:rPr>
              <a:t>Comparative Analysis</a:t>
            </a:r>
            <a:endParaRPr lang="en-US" dirty="0">
              <a:ea typeface="+mj-lt"/>
              <a:cs typeface="+mj-lt"/>
            </a:endParaRPr>
          </a:p>
        </p:txBody>
      </p:sp>
      <p:sp>
        <p:nvSpPr>
          <p:cNvPr id="3" name="Content Placeholder 2">
            <a:extLst>
              <a:ext uri="{FF2B5EF4-FFF2-40B4-BE49-F238E27FC236}">
                <a16:creationId xmlns:a16="http://schemas.microsoft.com/office/drawing/2014/main" id="{BD43D459-FFDC-8ABF-0CFB-20DC9E0FEA78}"/>
              </a:ext>
            </a:extLst>
          </p:cNvPr>
          <p:cNvSpPr>
            <a:spLocks noGrp="1"/>
          </p:cNvSpPr>
          <p:nvPr>
            <p:ph idx="1"/>
          </p:nvPr>
        </p:nvSpPr>
        <p:spPr>
          <a:xfrm>
            <a:off x="2793997" y="2166937"/>
            <a:ext cx="8709026" cy="3624263"/>
          </a:xfrm>
        </p:spPr>
        <p:txBody>
          <a:bodyPr>
            <a:normAutofit/>
          </a:bodyPr>
          <a:lstStyle/>
          <a:p>
            <a:r>
              <a:rPr lang="en-US" sz="2800" dirty="0">
                <a:ea typeface="+mn-lt"/>
                <a:cs typeface="+mn-lt"/>
              </a:rPr>
              <a:t>A comparative analysis will be conducted to evaluate the proposed solution against existing approaches. This analysis will consider factors such as effectiveness in reducing resource wastage, user satisfaction, scalability, and regulatory compliance.</a:t>
            </a:r>
          </a:p>
        </p:txBody>
      </p:sp>
    </p:spTree>
    <p:extLst>
      <p:ext uri="{BB962C8B-B14F-4D97-AF65-F5344CB8AC3E}">
        <p14:creationId xmlns:p14="http://schemas.microsoft.com/office/powerpoint/2010/main" val="68246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9DA9-2F7D-A891-D075-E56046034FD2}"/>
              </a:ext>
            </a:extLst>
          </p:cNvPr>
          <p:cNvSpPr>
            <a:spLocks noGrp="1"/>
          </p:cNvSpPr>
          <p:nvPr>
            <p:ph type="title"/>
          </p:nvPr>
        </p:nvSpPr>
        <p:spPr/>
        <p:txBody>
          <a:bodyPr>
            <a:normAutofit/>
          </a:bodyPr>
          <a:lstStyle/>
          <a:p>
            <a:r>
              <a:rPr lang="en-US" b="1" dirty="0">
                <a:ea typeface="+mj-lt"/>
                <a:cs typeface="+mj-lt"/>
              </a:rPr>
              <a:t>Proposed Methodology</a:t>
            </a:r>
            <a:endParaRPr lang="en-US" dirty="0">
              <a:ea typeface="+mj-lt"/>
              <a:cs typeface="+mj-lt"/>
            </a:endParaRPr>
          </a:p>
        </p:txBody>
      </p:sp>
      <p:sp>
        <p:nvSpPr>
          <p:cNvPr id="3" name="Content Placeholder 2">
            <a:extLst>
              <a:ext uri="{FF2B5EF4-FFF2-40B4-BE49-F238E27FC236}">
                <a16:creationId xmlns:a16="http://schemas.microsoft.com/office/drawing/2014/main" id="{4C40C612-FA91-3FA2-58A8-13A4D367E585}"/>
              </a:ext>
            </a:extLst>
          </p:cNvPr>
          <p:cNvSpPr>
            <a:spLocks noGrp="1"/>
          </p:cNvSpPr>
          <p:nvPr>
            <p:ph idx="1"/>
          </p:nvPr>
        </p:nvSpPr>
        <p:spPr>
          <a:xfrm>
            <a:off x="2865434" y="2666999"/>
            <a:ext cx="8637589" cy="3124201"/>
          </a:xfrm>
        </p:spPr>
        <p:txBody>
          <a:bodyPr/>
          <a:lstStyle/>
          <a:p>
            <a:r>
              <a:rPr lang="en-US" sz="2800" dirty="0">
                <a:ea typeface="+mn-lt"/>
                <a:cs typeface="+mn-lt"/>
              </a:rPr>
              <a:t> The proposed methodology involves implementing a platform that facilitates the buying and selling of unused resources among users. This platform will utilize data structures such as linked lists and hash tables for efficient resource tracking and transaction processing.</a:t>
            </a:r>
          </a:p>
        </p:txBody>
      </p:sp>
    </p:spTree>
    <p:extLst>
      <p:ext uri="{BB962C8B-B14F-4D97-AF65-F5344CB8AC3E}">
        <p14:creationId xmlns:p14="http://schemas.microsoft.com/office/powerpoint/2010/main" val="2790464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Parallax</vt:lpstr>
      <vt:lpstr>WELCOME TO MY PRESENTATION</vt:lpstr>
      <vt:lpstr>PRESENTED BY:</vt:lpstr>
      <vt:lpstr>PRESENTED TO:</vt:lpstr>
      <vt:lpstr>Abstract</vt:lpstr>
      <vt:lpstr>INTRODUCTION</vt:lpstr>
      <vt:lpstr>Problem Statement</vt:lpstr>
      <vt:lpstr>Background Study</vt:lpstr>
      <vt:lpstr>Comparative Analysis</vt:lpstr>
      <vt:lpstr>Proposed Methodology</vt:lpstr>
      <vt:lpstr>PowerPoint Presentation</vt:lpstr>
      <vt:lpstr>PowerPoint Presentation</vt:lpstr>
      <vt:lpstr>Objectives:</vt:lpstr>
      <vt:lpstr>Key Traits</vt:lpstr>
      <vt:lpstr>Conclusion and Future Plan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263</cp:revision>
  <dcterms:created xsi:type="dcterms:W3CDTF">2023-11-20T03:58:00Z</dcterms:created>
  <dcterms:modified xsi:type="dcterms:W3CDTF">2024-03-22T18:43:56Z</dcterms:modified>
</cp:coreProperties>
</file>