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4" r:id="rId9"/>
    <p:sldId id="262" r:id="rId10"/>
    <p:sldId id="263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embeddedFontLst>
    <p:embeddedFont>
      <p:font typeface="字由点字典黑 65J" panose="020B0604020202020204" charset="-122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IBM Plex Sans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22" autoAdjust="0"/>
  </p:normalViewPr>
  <p:slideViewPr>
    <p:cSldViewPr>
      <p:cViewPr varScale="1">
        <p:scale>
          <a:sx n="106" d="100"/>
          <a:sy n="106" d="100"/>
        </p:scale>
        <p:origin x="8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93055-8B34-4D90-AC8D-4C28AB310A8B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95802-3268-4A08-8A01-AC5D21050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1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6.sv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6.sv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31751"/>
            <a:ext cx="9144000" cy="487680"/>
          </a:xfrm>
          <a:custGeom>
            <a:avLst/>
            <a:gdLst/>
            <a:ahLst/>
            <a:cxnLst/>
            <a:rect l="l" t="t" r="r" b="b"/>
            <a:pathLst>
              <a:path w="9144000" h="487680">
                <a:moveTo>
                  <a:pt x="0" y="0"/>
                </a:moveTo>
                <a:lnTo>
                  <a:pt x="9144000" y="0"/>
                </a:lnTo>
                <a:lnTo>
                  <a:pt x="9144000" y="487680"/>
                </a:lnTo>
                <a:lnTo>
                  <a:pt x="0" y="4876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67077" y="1128265"/>
            <a:ext cx="872233" cy="172717"/>
          </a:xfrm>
          <a:custGeom>
            <a:avLst/>
            <a:gdLst/>
            <a:ahLst/>
            <a:cxnLst/>
            <a:rect l="l" t="t" r="r" b="b"/>
            <a:pathLst>
              <a:path w="872233" h="172717">
                <a:moveTo>
                  <a:pt x="0" y="0"/>
                </a:moveTo>
                <a:lnTo>
                  <a:pt x="872233" y="0"/>
                </a:lnTo>
                <a:lnTo>
                  <a:pt x="872233" y="172717"/>
                </a:lnTo>
                <a:lnTo>
                  <a:pt x="0" y="1727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15289" y="1343797"/>
            <a:ext cx="7633268" cy="1352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 spc="16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Power Electric Switching and Current Ripple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81815" y="2930119"/>
            <a:ext cx="273756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4" dirty="0">
                <a:solidFill>
                  <a:srgbClr val="595959"/>
                </a:solidFill>
                <a:ea typeface="字由点字典黑 65J"/>
                <a:cs typeface="字由点字典黑 65J"/>
                <a:sym typeface="字由点字典黑 65J"/>
              </a:rPr>
              <a:t>Presented</a:t>
            </a:r>
          </a:p>
          <a:p>
            <a:pPr algn="ctr">
              <a:lnSpc>
                <a:spcPts val="2400"/>
              </a:lnSpc>
            </a:pPr>
            <a:r>
              <a:rPr lang="en-US" sz="2004" dirty="0">
                <a:solidFill>
                  <a:srgbClr val="595959"/>
                </a:solidFill>
                <a:ea typeface="字由点字典黑 65J"/>
                <a:cs typeface="字由点字典黑 65J"/>
                <a:sym typeface="字由点字典黑 65J"/>
              </a:rPr>
              <a:t>By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721162" y="3545672"/>
            <a:ext cx="3658867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4" dirty="0">
                <a:solidFill>
                  <a:srgbClr val="595959"/>
                </a:solidFill>
                <a:ea typeface="字由点字典黑 65J"/>
                <a:cs typeface="字由点字典黑 65J"/>
                <a:sym typeface="字由点字典黑 65J"/>
              </a:rPr>
              <a:t>MD ZAKIR HOSSEN (20CSE037)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921753" y="4852997"/>
            <a:ext cx="74828" cy="17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 dirty="0">
                <a:solidFill>
                  <a:srgbClr val="595959"/>
                </a:solidFill>
                <a:latin typeface="字由点字典黑 65J"/>
                <a:ea typeface="字由点字典黑 65J"/>
                <a:cs typeface="字由点字典黑 65J"/>
                <a:sym typeface="字由点字典黑 65J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>
            <a:extLst>
              <a:ext uri="{FF2B5EF4-FFF2-40B4-BE49-F238E27FC236}">
                <a16:creationId xmlns:a16="http://schemas.microsoft.com/office/drawing/2014/main" id="{032A080A-AD39-473F-AE28-8A6F0966E93D}"/>
              </a:ext>
            </a:extLst>
          </p:cNvPr>
          <p:cNvSpPr/>
          <p:nvPr/>
        </p:nvSpPr>
        <p:spPr>
          <a:xfrm>
            <a:off x="4876800" y="2159642"/>
            <a:ext cx="4191000" cy="1939855"/>
          </a:xfrm>
          <a:custGeom>
            <a:avLst/>
            <a:gdLst/>
            <a:ahLst/>
            <a:cxnLst/>
            <a:rect l="l" t="t" r="r" b="b"/>
            <a:pathLst>
              <a:path w="3480816" h="1778508">
                <a:moveTo>
                  <a:pt x="0" y="0"/>
                </a:moveTo>
                <a:lnTo>
                  <a:pt x="3480816" y="0"/>
                </a:lnTo>
                <a:lnTo>
                  <a:pt x="3480816" y="1778508"/>
                </a:lnTo>
                <a:lnTo>
                  <a:pt x="0" y="177850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2" name="Freeform 2"/>
          <p:cNvSpPr/>
          <p:nvPr/>
        </p:nvSpPr>
        <p:spPr>
          <a:xfrm>
            <a:off x="76200" y="248186"/>
            <a:ext cx="9144000" cy="487680"/>
          </a:xfrm>
          <a:custGeom>
            <a:avLst/>
            <a:gdLst/>
            <a:ahLst/>
            <a:cxnLst/>
            <a:rect l="l" t="t" r="r" b="b"/>
            <a:pathLst>
              <a:path w="9144000" h="487680">
                <a:moveTo>
                  <a:pt x="0" y="0"/>
                </a:moveTo>
                <a:lnTo>
                  <a:pt x="9144000" y="0"/>
                </a:lnTo>
                <a:lnTo>
                  <a:pt x="9144000" y="487680"/>
                </a:lnTo>
                <a:lnTo>
                  <a:pt x="0" y="4876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94084" y="717161"/>
            <a:ext cx="872233" cy="172717"/>
          </a:xfrm>
          <a:custGeom>
            <a:avLst/>
            <a:gdLst/>
            <a:ahLst/>
            <a:cxnLst/>
            <a:rect l="l" t="t" r="r" b="b"/>
            <a:pathLst>
              <a:path w="872233" h="172717">
                <a:moveTo>
                  <a:pt x="0" y="0"/>
                </a:moveTo>
                <a:lnTo>
                  <a:pt x="872233" y="0"/>
                </a:lnTo>
                <a:lnTo>
                  <a:pt x="872233" y="172717"/>
                </a:lnTo>
                <a:lnTo>
                  <a:pt x="0" y="1727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09600" y="226810"/>
            <a:ext cx="1003621" cy="425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4"/>
              </a:lnSpc>
            </a:pPr>
            <a:r>
              <a:rPr lang="en-US" sz="2495" b="1" spc="9" dirty="0">
                <a:solidFill>
                  <a:srgbClr val="1A1A1A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Ripple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04800" y="963605"/>
            <a:ext cx="8077200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19"/>
              </a:lnSpc>
            </a:pPr>
            <a:r>
              <a:rPr lang="en-US" sz="1596" spc="3" dirty="0">
                <a:solidFill>
                  <a:srgbClr val="202122"/>
                </a:solidFill>
                <a:latin typeface="字由点字典黑 65J"/>
                <a:ea typeface="字由点字典黑 65J"/>
                <a:cs typeface="字由点字典黑 65J"/>
                <a:sym typeface="字由点字典黑 65J"/>
              </a:rPr>
              <a:t>Ripple current is a periodic non-sinusoidal waveform derived from AC power source characterized by high amplitude narrow bandwidth pulses.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921753" y="4852997"/>
            <a:ext cx="74828" cy="17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>
                <a:solidFill>
                  <a:srgbClr val="595959"/>
                </a:solidFill>
                <a:latin typeface="字由点字典黑 65J"/>
                <a:ea typeface="字由点字典黑 65J"/>
                <a:cs typeface="字由点字典黑 65J"/>
                <a:sym typeface="字由点字典黑 65J"/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3CDC87-6FA9-47D8-897F-478B3636782B}"/>
              </a:ext>
            </a:extLst>
          </p:cNvPr>
          <p:cNvSpPr txBox="1"/>
          <p:nvPr/>
        </p:nvSpPr>
        <p:spPr>
          <a:xfrm>
            <a:off x="304800" y="1797893"/>
            <a:ext cx="495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/>
              <a:t>i</a:t>
            </a:r>
            <a:r>
              <a:rPr lang="en-US" i="1" dirty="0" err="1"/>
              <a:t>b</a:t>
            </a:r>
            <a:r>
              <a:rPr lang="en-US" i="1" dirty="0"/>
              <a:t>​ </a:t>
            </a:r>
            <a:r>
              <a:rPr lang="en-US" dirty="0"/>
              <a:t>: Minimum current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/>
              <a:t>i</a:t>
            </a:r>
            <a:r>
              <a:rPr lang="en-US" dirty="0"/>
              <a:t>𝑎 : Maximum current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Δ𝑖=𝑖𝑎−𝑖𝑏</a:t>
            </a:r>
            <a:r>
              <a:rPr lang="en-US" dirty="0"/>
              <a:t> : Peak-to-peak current ripple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𝑡𝑜𝑛​ : Time the switch is ON — current rises.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𝑡𝑜𝑓𝑓: Time the switch is OFF — current falls.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547A12-5F8E-47FB-85A2-1196F79E7CAF}"/>
              </a:ext>
            </a:extLst>
          </p:cNvPr>
          <p:cNvSpPr txBox="1"/>
          <p:nvPr/>
        </p:nvSpPr>
        <p:spPr>
          <a:xfrm>
            <a:off x="5076300" y="3075267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ib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C60DEC-9A95-450E-9210-8135E8A2F902}"/>
              </a:ext>
            </a:extLst>
          </p:cNvPr>
          <p:cNvSpPr txBox="1"/>
          <p:nvPr/>
        </p:nvSpPr>
        <p:spPr>
          <a:xfrm>
            <a:off x="5076300" y="2432038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ia</a:t>
            </a:r>
            <a:endParaRPr 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139742-629B-4A74-B7E2-E137CA65134C}"/>
              </a:ext>
            </a:extLst>
          </p:cNvPr>
          <p:cNvSpPr txBox="1"/>
          <p:nvPr/>
        </p:nvSpPr>
        <p:spPr>
          <a:xfrm>
            <a:off x="5030100" y="2718895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sz="1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CD6BD6-6385-4DD4-9B41-6F516B659380}"/>
              </a:ext>
            </a:extLst>
          </p:cNvPr>
          <p:cNvCxnSpPr>
            <a:cxnSpLocks/>
          </p:cNvCxnSpPr>
          <p:nvPr/>
        </p:nvCxnSpPr>
        <p:spPr>
          <a:xfrm>
            <a:off x="6172200" y="2343150"/>
            <a:ext cx="0" cy="15240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F4098DF-484B-43B2-A53D-BCE8A3683F9D}"/>
              </a:ext>
            </a:extLst>
          </p:cNvPr>
          <p:cNvSpPr txBox="1"/>
          <p:nvPr/>
        </p:nvSpPr>
        <p:spPr>
          <a:xfrm>
            <a:off x="5579700" y="3593321"/>
            <a:ext cx="44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𝑡𝑜𝑛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2FAE3C-C57D-4BB4-88D1-CAB9C888F77B}"/>
              </a:ext>
            </a:extLst>
          </p:cNvPr>
          <p:cNvSpPr txBox="1"/>
          <p:nvPr/>
        </p:nvSpPr>
        <p:spPr>
          <a:xfrm>
            <a:off x="6172200" y="3593321"/>
            <a:ext cx="498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𝑡𝑜𝑓𝑓</a:t>
            </a: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EA89D841-417D-4E23-9C78-6A9CEA5F7CF1}"/>
              </a:ext>
            </a:extLst>
          </p:cNvPr>
          <p:cNvSpPr/>
          <p:nvPr/>
        </p:nvSpPr>
        <p:spPr>
          <a:xfrm>
            <a:off x="189903" y="3275221"/>
            <a:ext cx="3089098" cy="1051545"/>
          </a:xfrm>
          <a:custGeom>
            <a:avLst/>
            <a:gdLst/>
            <a:ahLst/>
            <a:cxnLst/>
            <a:rect l="l" t="t" r="r" b="b"/>
            <a:pathLst>
              <a:path w="3480816" h="1778508">
                <a:moveTo>
                  <a:pt x="0" y="0"/>
                </a:moveTo>
                <a:lnTo>
                  <a:pt x="3480816" y="0"/>
                </a:lnTo>
                <a:lnTo>
                  <a:pt x="3480816" y="1778508"/>
                </a:lnTo>
                <a:lnTo>
                  <a:pt x="0" y="177850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487680"/>
          </a:xfrm>
          <a:custGeom>
            <a:avLst/>
            <a:gdLst/>
            <a:ahLst/>
            <a:cxnLst/>
            <a:rect l="l" t="t" r="r" b="b"/>
            <a:pathLst>
              <a:path w="9144000" h="487680">
                <a:moveTo>
                  <a:pt x="0" y="0"/>
                </a:moveTo>
                <a:lnTo>
                  <a:pt x="9144000" y="0"/>
                </a:lnTo>
                <a:lnTo>
                  <a:pt x="9144000" y="487680"/>
                </a:lnTo>
                <a:lnTo>
                  <a:pt x="0" y="4876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67077" y="1128265"/>
            <a:ext cx="872233" cy="172717"/>
          </a:xfrm>
          <a:custGeom>
            <a:avLst/>
            <a:gdLst/>
            <a:ahLst/>
            <a:cxnLst/>
            <a:rect l="l" t="t" r="r" b="b"/>
            <a:pathLst>
              <a:path w="872233" h="172717">
                <a:moveTo>
                  <a:pt x="0" y="0"/>
                </a:moveTo>
                <a:lnTo>
                  <a:pt x="872233" y="0"/>
                </a:lnTo>
                <a:lnTo>
                  <a:pt x="872233" y="172717"/>
                </a:lnTo>
                <a:lnTo>
                  <a:pt x="0" y="1727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66317" y="4698997"/>
            <a:ext cx="4839767" cy="381000"/>
          </a:xfrm>
          <a:custGeom>
            <a:avLst/>
            <a:gdLst/>
            <a:ahLst/>
            <a:cxnLst/>
            <a:rect l="l" t="t" r="r" b="b"/>
            <a:pathLst>
              <a:path w="4839767" h="381000">
                <a:moveTo>
                  <a:pt x="0" y="0"/>
                </a:moveTo>
                <a:lnTo>
                  <a:pt x="4839766" y="0"/>
                </a:lnTo>
                <a:lnTo>
                  <a:pt x="4839766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19302" y="615753"/>
            <a:ext cx="3106569" cy="425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4"/>
              </a:lnSpc>
            </a:pPr>
            <a:r>
              <a:rPr lang="en-US" sz="2495" b="1" spc="12">
                <a:solidFill>
                  <a:srgbClr val="1A1A1A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Electronic switches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15842" y="2040560"/>
            <a:ext cx="3267008" cy="268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7"/>
              </a:lnSpc>
            </a:pPr>
            <a:r>
              <a:rPr lang="en-US" sz="1598" spc="1" dirty="0">
                <a:solidFill>
                  <a:srgbClr val="202122"/>
                </a:solidFill>
                <a:latin typeface="Times New Roman" panose="02020603050405020304" pitchFamily="18" charset="0"/>
                <a:ea typeface="字由点字典黑 65J"/>
                <a:cs typeface="Times New Roman" panose="02020603050405020304" pitchFamily="18" charset="0"/>
                <a:sym typeface="字由点字典黑 65J"/>
              </a:rPr>
              <a:t>There are 2 type electronic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848601" y="4852997"/>
            <a:ext cx="149447" cy="17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>
                <a:solidFill>
                  <a:srgbClr val="595959"/>
                </a:solidFill>
                <a:latin typeface="字由点字典黑 65J"/>
                <a:ea typeface="字由点字典黑 65J"/>
                <a:cs typeface="字由点字典黑 65J"/>
                <a:sym typeface="字由点字典黑 65J"/>
              </a:rPr>
              <a:t>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7BCB33-E749-4E02-8693-9D656EF9F218}"/>
              </a:ext>
            </a:extLst>
          </p:cNvPr>
          <p:cNvSpPr txBox="1"/>
          <p:nvPr/>
        </p:nvSpPr>
        <p:spPr>
          <a:xfrm>
            <a:off x="4572000" y="199006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spc="1" dirty="0">
                <a:solidFill>
                  <a:srgbClr val="202122"/>
                </a:solidFill>
                <a:latin typeface="Times New Roman" panose="02020603050405020304" pitchFamily="18" charset="0"/>
                <a:ea typeface="字由点字典黑 65J"/>
                <a:cs typeface="Times New Roman" panose="02020603050405020304" pitchFamily="18" charset="0"/>
                <a:sym typeface="字由点字典黑 65J"/>
              </a:rPr>
              <a:t>switch 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1F26E4-BF55-48FA-B409-ADC69EBCCB00}"/>
              </a:ext>
            </a:extLst>
          </p:cNvPr>
          <p:cNvSpPr txBox="1"/>
          <p:nvPr/>
        </p:nvSpPr>
        <p:spPr>
          <a:xfrm>
            <a:off x="3429000" y="2624756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rgbClr val="202122"/>
                </a:solidFill>
                <a:latin typeface="Times New Roman" panose="02020603050405020304" pitchFamily="18" charset="0"/>
                <a:ea typeface="字由点字典黑 65J"/>
                <a:cs typeface="Times New Roman" panose="02020603050405020304" pitchFamily="18" charset="0"/>
                <a:sym typeface="字由点字典黑 65J"/>
              </a:rPr>
              <a:t>MOSFET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rgbClr val="202122"/>
                </a:solidFill>
                <a:latin typeface="Times New Roman" panose="02020603050405020304" pitchFamily="18" charset="0"/>
                <a:ea typeface="字由点字典黑 65J"/>
                <a:cs typeface="Times New Roman" panose="02020603050405020304" pitchFamily="18" charset="0"/>
                <a:sym typeface="字由点字典黑 65J"/>
              </a:rPr>
              <a:t>IGBT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487680"/>
          </a:xfrm>
          <a:custGeom>
            <a:avLst/>
            <a:gdLst/>
            <a:ahLst/>
            <a:cxnLst/>
            <a:rect l="l" t="t" r="r" b="b"/>
            <a:pathLst>
              <a:path w="9144000" h="487680">
                <a:moveTo>
                  <a:pt x="0" y="0"/>
                </a:moveTo>
                <a:lnTo>
                  <a:pt x="9144000" y="0"/>
                </a:lnTo>
                <a:lnTo>
                  <a:pt x="9144000" y="487680"/>
                </a:lnTo>
                <a:lnTo>
                  <a:pt x="0" y="4876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67077" y="1128265"/>
            <a:ext cx="872233" cy="172717"/>
          </a:xfrm>
          <a:custGeom>
            <a:avLst/>
            <a:gdLst/>
            <a:ahLst/>
            <a:cxnLst/>
            <a:rect l="l" t="t" r="r" b="b"/>
            <a:pathLst>
              <a:path w="872233" h="172717">
                <a:moveTo>
                  <a:pt x="0" y="0"/>
                </a:moveTo>
                <a:lnTo>
                  <a:pt x="872233" y="0"/>
                </a:lnTo>
                <a:lnTo>
                  <a:pt x="872233" y="172717"/>
                </a:lnTo>
                <a:lnTo>
                  <a:pt x="0" y="1727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19800" y="1214623"/>
            <a:ext cx="2449068" cy="1866900"/>
          </a:xfrm>
          <a:custGeom>
            <a:avLst/>
            <a:gdLst/>
            <a:ahLst/>
            <a:cxnLst/>
            <a:rect l="l" t="t" r="r" b="b"/>
            <a:pathLst>
              <a:path w="2449068" h="1866900">
                <a:moveTo>
                  <a:pt x="0" y="0"/>
                </a:moveTo>
                <a:lnTo>
                  <a:pt x="2449068" y="0"/>
                </a:lnTo>
                <a:lnTo>
                  <a:pt x="2449068" y="1866900"/>
                </a:lnTo>
                <a:lnTo>
                  <a:pt x="0" y="1866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66317" y="4698997"/>
            <a:ext cx="4839767" cy="381000"/>
          </a:xfrm>
          <a:custGeom>
            <a:avLst/>
            <a:gdLst/>
            <a:ahLst/>
            <a:cxnLst/>
            <a:rect l="l" t="t" r="r" b="b"/>
            <a:pathLst>
              <a:path w="4839767" h="381000">
                <a:moveTo>
                  <a:pt x="0" y="0"/>
                </a:moveTo>
                <a:lnTo>
                  <a:pt x="4839766" y="0"/>
                </a:lnTo>
                <a:lnTo>
                  <a:pt x="4839766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97992" y="580949"/>
            <a:ext cx="1379010" cy="425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4"/>
              </a:lnSpc>
            </a:pPr>
            <a:r>
              <a:rPr lang="en-US" sz="2495" b="1" spc="9">
                <a:solidFill>
                  <a:srgbClr val="1A1A1A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MOSFET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848601" y="4852997"/>
            <a:ext cx="149447" cy="17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>
                <a:solidFill>
                  <a:srgbClr val="595959"/>
                </a:solidFill>
                <a:latin typeface="字由点字典黑 65J"/>
                <a:ea typeface="字由点字典黑 65J"/>
                <a:cs typeface="字由点字典黑 65J"/>
                <a:sym typeface="字由点字典黑 65J"/>
              </a:rPr>
              <a:t>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7BFA02-901E-4E81-ADD3-79A45E176734}"/>
              </a:ext>
            </a:extLst>
          </p:cNvPr>
          <p:cNvSpPr txBox="1"/>
          <p:nvPr/>
        </p:nvSpPr>
        <p:spPr>
          <a:xfrm>
            <a:off x="228600" y="1500787"/>
            <a:ext cx="5791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MOSFET = Metal-Oxide-Semiconductor Field-Effect Transistor.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three terminals: Gate (G), Drain (D), and Source (S).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MOSFETs: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N-channel: Turns ON when gate voltage is positive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P-channel: Turns ON when gate voltage is negative 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5F7FAA-C47D-4F7C-9417-672A2FBA9477}"/>
              </a:ext>
            </a:extLst>
          </p:cNvPr>
          <p:cNvSpPr txBox="1"/>
          <p:nvPr/>
        </p:nvSpPr>
        <p:spPr>
          <a:xfrm>
            <a:off x="228600" y="3451823"/>
            <a:ext cx="8381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 State (Switch Open):Gate voltage is below threshold → No current flows from Drain to Source. High resistance → acts like an open switch.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State (Switch Closed):Gate voltage exceeds threshold → Channel forms → Current flows. Low resistance → acts like a closed switch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200" y="243839"/>
            <a:ext cx="9144000" cy="487680"/>
          </a:xfrm>
          <a:custGeom>
            <a:avLst/>
            <a:gdLst/>
            <a:ahLst/>
            <a:cxnLst/>
            <a:rect l="l" t="t" r="r" b="b"/>
            <a:pathLst>
              <a:path w="9144000" h="487680">
                <a:moveTo>
                  <a:pt x="0" y="0"/>
                </a:moveTo>
                <a:lnTo>
                  <a:pt x="9144000" y="0"/>
                </a:lnTo>
                <a:lnTo>
                  <a:pt x="9144000" y="487680"/>
                </a:lnTo>
                <a:lnTo>
                  <a:pt x="0" y="4876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44889" y="794072"/>
            <a:ext cx="872233" cy="172717"/>
          </a:xfrm>
          <a:custGeom>
            <a:avLst/>
            <a:gdLst/>
            <a:ahLst/>
            <a:cxnLst/>
            <a:rect l="l" t="t" r="r" b="b"/>
            <a:pathLst>
              <a:path w="872233" h="172717">
                <a:moveTo>
                  <a:pt x="0" y="0"/>
                </a:moveTo>
                <a:lnTo>
                  <a:pt x="872233" y="0"/>
                </a:lnTo>
                <a:lnTo>
                  <a:pt x="872233" y="172717"/>
                </a:lnTo>
                <a:lnTo>
                  <a:pt x="0" y="1727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376673" y="1411146"/>
            <a:ext cx="2471928" cy="2668524"/>
          </a:xfrm>
          <a:custGeom>
            <a:avLst/>
            <a:gdLst/>
            <a:ahLst/>
            <a:cxnLst/>
            <a:rect l="l" t="t" r="r" b="b"/>
            <a:pathLst>
              <a:path w="2471928" h="2668524">
                <a:moveTo>
                  <a:pt x="0" y="0"/>
                </a:moveTo>
                <a:lnTo>
                  <a:pt x="2471928" y="0"/>
                </a:lnTo>
                <a:lnTo>
                  <a:pt x="2471928" y="2668524"/>
                </a:lnTo>
                <a:lnTo>
                  <a:pt x="0" y="26685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66317" y="4698997"/>
            <a:ext cx="4839767" cy="381000"/>
          </a:xfrm>
          <a:custGeom>
            <a:avLst/>
            <a:gdLst/>
            <a:ahLst/>
            <a:cxnLst/>
            <a:rect l="l" t="t" r="r" b="b"/>
            <a:pathLst>
              <a:path w="4839767" h="381000">
                <a:moveTo>
                  <a:pt x="0" y="0"/>
                </a:moveTo>
                <a:lnTo>
                  <a:pt x="4839766" y="0"/>
                </a:lnTo>
                <a:lnTo>
                  <a:pt x="4839766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47289" y="243839"/>
            <a:ext cx="1511808" cy="425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94"/>
              </a:lnSpc>
            </a:pPr>
            <a:r>
              <a:rPr lang="en-US" sz="2495" b="1" spc="9" dirty="0">
                <a:solidFill>
                  <a:srgbClr val="1A1A1A"/>
                </a:solidFill>
                <a:latin typeface="Times New Roman" panose="02020603050405020304" pitchFamily="18" charset="0"/>
                <a:ea typeface="IBM Plex Sans Bold"/>
                <a:cs typeface="Times New Roman" panose="02020603050405020304" pitchFamily="18" charset="0"/>
                <a:sym typeface="IBM Plex Sans Bold"/>
              </a:rPr>
              <a:t>IGBT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848601" y="4852997"/>
            <a:ext cx="149447" cy="17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>
                <a:solidFill>
                  <a:srgbClr val="595959"/>
                </a:solidFill>
                <a:latin typeface="字由点字典黑 65J"/>
                <a:ea typeface="字由点字典黑 65J"/>
                <a:cs typeface="字由点字典黑 65J"/>
                <a:sym typeface="字由点字典黑 65J"/>
              </a:rPr>
              <a:t>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D16FAA-75E1-4657-AC90-50AA7CF61961}"/>
              </a:ext>
            </a:extLst>
          </p:cNvPr>
          <p:cNvSpPr txBox="1"/>
          <p:nvPr/>
        </p:nvSpPr>
        <p:spPr>
          <a:xfrm>
            <a:off x="533400" y="1838150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IGBT = Insulated Gate Bipolar Transistor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Terminals: Gate (G), Collector (C), Emitter (E).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Gate voltage &gt; threshold → channel forms → device conducts.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Gate voltage = 0V → channel disappears → no current flow.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487680"/>
          </a:xfrm>
          <a:custGeom>
            <a:avLst/>
            <a:gdLst/>
            <a:ahLst/>
            <a:cxnLst/>
            <a:rect l="l" t="t" r="r" b="b"/>
            <a:pathLst>
              <a:path w="9144000" h="487680">
                <a:moveTo>
                  <a:pt x="0" y="0"/>
                </a:moveTo>
                <a:lnTo>
                  <a:pt x="9144000" y="0"/>
                </a:lnTo>
                <a:lnTo>
                  <a:pt x="9144000" y="487680"/>
                </a:lnTo>
                <a:lnTo>
                  <a:pt x="0" y="4876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67077" y="1128265"/>
            <a:ext cx="872233" cy="172717"/>
          </a:xfrm>
          <a:custGeom>
            <a:avLst/>
            <a:gdLst/>
            <a:ahLst/>
            <a:cxnLst/>
            <a:rect l="l" t="t" r="r" b="b"/>
            <a:pathLst>
              <a:path w="872233" h="172717">
                <a:moveTo>
                  <a:pt x="0" y="0"/>
                </a:moveTo>
                <a:lnTo>
                  <a:pt x="872233" y="0"/>
                </a:lnTo>
                <a:lnTo>
                  <a:pt x="872233" y="172717"/>
                </a:lnTo>
                <a:lnTo>
                  <a:pt x="0" y="1727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97992" y="580949"/>
            <a:ext cx="912124" cy="425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4"/>
              </a:lnSpc>
            </a:pPr>
            <a:r>
              <a:rPr lang="en-US" sz="2495" b="1" spc="9">
                <a:solidFill>
                  <a:srgbClr val="1A1A1A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Diode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848601" y="4852997"/>
            <a:ext cx="149447" cy="17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>
                <a:solidFill>
                  <a:srgbClr val="595959"/>
                </a:solidFill>
                <a:latin typeface="字由点字典黑 65J"/>
                <a:ea typeface="字由点字典黑 65J"/>
                <a:cs typeface="字由点字典黑 65J"/>
                <a:sym typeface="字由点字典黑 65J"/>
              </a:rPr>
              <a:t>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7EBC78-77F0-4EC8-A753-9DCF8C406611}"/>
              </a:ext>
            </a:extLst>
          </p:cNvPr>
          <p:cNvSpPr txBox="1"/>
          <p:nvPr/>
        </p:nvSpPr>
        <p:spPr>
          <a:xfrm>
            <a:off x="767077" y="1657350"/>
            <a:ext cx="58623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diode is a two-terminal semiconductor device.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current to flow in one direction only.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Terminals: Anode (+) and Cathode (−).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Forward-biased → conducts current.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Reverse-biased → blocks current.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722F01-CA63-4C40-B781-6BA292D9F1FD}"/>
              </a:ext>
            </a:extLst>
          </p:cNvPr>
          <p:cNvSpPr/>
          <p:nvPr/>
        </p:nvSpPr>
        <p:spPr>
          <a:xfrm>
            <a:off x="5410200" y="1581150"/>
            <a:ext cx="3200400" cy="21336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200" y="519227"/>
            <a:ext cx="9144000" cy="487680"/>
          </a:xfrm>
          <a:custGeom>
            <a:avLst/>
            <a:gdLst/>
            <a:ahLst/>
            <a:cxnLst/>
            <a:rect l="l" t="t" r="r" b="b"/>
            <a:pathLst>
              <a:path w="9144000" h="487680">
                <a:moveTo>
                  <a:pt x="0" y="0"/>
                </a:moveTo>
                <a:lnTo>
                  <a:pt x="9144000" y="0"/>
                </a:lnTo>
                <a:lnTo>
                  <a:pt x="9144000" y="487680"/>
                </a:lnTo>
                <a:lnTo>
                  <a:pt x="0" y="4876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60955" y="1090217"/>
            <a:ext cx="872233" cy="172717"/>
          </a:xfrm>
          <a:custGeom>
            <a:avLst/>
            <a:gdLst/>
            <a:ahLst/>
            <a:cxnLst/>
            <a:rect l="l" t="t" r="r" b="b"/>
            <a:pathLst>
              <a:path w="872233" h="172717">
                <a:moveTo>
                  <a:pt x="0" y="0"/>
                </a:moveTo>
                <a:lnTo>
                  <a:pt x="872233" y="0"/>
                </a:lnTo>
                <a:lnTo>
                  <a:pt x="872233" y="172717"/>
                </a:lnTo>
                <a:lnTo>
                  <a:pt x="0" y="1727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66317" y="4698997"/>
            <a:ext cx="4839767" cy="381000"/>
          </a:xfrm>
          <a:custGeom>
            <a:avLst/>
            <a:gdLst/>
            <a:ahLst/>
            <a:cxnLst/>
            <a:rect l="l" t="t" r="r" b="b"/>
            <a:pathLst>
              <a:path w="4839767" h="381000">
                <a:moveTo>
                  <a:pt x="0" y="0"/>
                </a:moveTo>
                <a:lnTo>
                  <a:pt x="4839766" y="0"/>
                </a:lnTo>
                <a:lnTo>
                  <a:pt x="4839766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97992" y="580949"/>
            <a:ext cx="598160" cy="425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4"/>
              </a:lnSpc>
            </a:pPr>
            <a:r>
              <a:rPr lang="en-US" sz="2495" b="1" spc="9">
                <a:solidFill>
                  <a:srgbClr val="1A1A1A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End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17450" y="2256953"/>
            <a:ext cx="1937499" cy="413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spc="-50">
                <a:solidFill>
                  <a:srgbClr val="202122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Thank You All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848601" y="4852997"/>
            <a:ext cx="149447" cy="17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>
                <a:solidFill>
                  <a:srgbClr val="595959"/>
                </a:solidFill>
                <a:latin typeface="字由点字典黑 65J"/>
                <a:ea typeface="字由点字典黑 65J"/>
                <a:cs typeface="字由点字典黑 65J"/>
                <a:sym typeface="字由点字典黑 65J"/>
              </a:rPr>
              <a:t>14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921"/>
            <a:ext cx="9144000" cy="487680"/>
          </a:xfrm>
          <a:custGeom>
            <a:avLst/>
            <a:gdLst/>
            <a:ahLst/>
            <a:cxnLst/>
            <a:rect l="l" t="t" r="r" b="b"/>
            <a:pathLst>
              <a:path w="9144000" h="487680">
                <a:moveTo>
                  <a:pt x="0" y="0"/>
                </a:moveTo>
                <a:lnTo>
                  <a:pt x="9144000" y="0"/>
                </a:lnTo>
                <a:lnTo>
                  <a:pt x="9144000" y="487680"/>
                </a:lnTo>
                <a:lnTo>
                  <a:pt x="0" y="4876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01110" y="892057"/>
            <a:ext cx="872233" cy="172717"/>
          </a:xfrm>
          <a:custGeom>
            <a:avLst/>
            <a:gdLst/>
            <a:ahLst/>
            <a:cxnLst/>
            <a:rect l="l" t="t" r="r" b="b"/>
            <a:pathLst>
              <a:path w="872233" h="172717">
                <a:moveTo>
                  <a:pt x="0" y="0"/>
                </a:moveTo>
                <a:lnTo>
                  <a:pt x="872233" y="0"/>
                </a:lnTo>
                <a:lnTo>
                  <a:pt x="872233" y="172717"/>
                </a:lnTo>
                <a:lnTo>
                  <a:pt x="0" y="1727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01110" y="266317"/>
            <a:ext cx="6433337" cy="425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4"/>
              </a:lnSpc>
            </a:pPr>
            <a:r>
              <a:rPr lang="en-US" sz="2495" b="1" spc="12" dirty="0">
                <a:solidFill>
                  <a:srgbClr val="1A1A1A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What is Inductor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9247" y="1352550"/>
            <a:ext cx="4778131" cy="28441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just">
              <a:lnSpc>
                <a:spcPts val="3841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202122"/>
                </a:solidFill>
                <a:latin typeface="Times New Roman" panose="02020603050405020304" pitchFamily="18" charset="0"/>
                <a:ea typeface="字由点字典黑 65J"/>
                <a:cs typeface="Times New Roman" panose="02020603050405020304" pitchFamily="18" charset="0"/>
                <a:sym typeface="字由点字典黑 65J"/>
              </a:rPr>
              <a:t>Two-terminal passive components in electrical or electronic circuits</a:t>
            </a:r>
          </a:p>
          <a:p>
            <a:pPr marL="285750" indent="-285750" algn="just">
              <a:lnSpc>
                <a:spcPts val="3841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202122"/>
                </a:solidFill>
                <a:latin typeface="Times New Roman" panose="02020603050405020304" pitchFamily="18" charset="0"/>
                <a:ea typeface="字由点字典黑 65J"/>
                <a:cs typeface="Times New Roman" panose="02020603050405020304" pitchFamily="18" charset="0"/>
                <a:sym typeface="字由点字典黑 65J"/>
              </a:rPr>
              <a:t>Consists of a coil that is formed by twisting wire into circles wrapped around a core</a:t>
            </a:r>
          </a:p>
          <a:p>
            <a:pPr marL="285750" indent="-285750" algn="just">
              <a:lnSpc>
                <a:spcPts val="3841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202122"/>
                </a:solidFill>
                <a:latin typeface="Times New Roman" panose="02020603050405020304" pitchFamily="18" charset="0"/>
                <a:ea typeface="字由点字典黑 65J"/>
                <a:cs typeface="Times New Roman" panose="02020603050405020304" pitchFamily="18" charset="0"/>
                <a:sym typeface="字由点字典黑 65J"/>
              </a:rPr>
              <a:t>Store energy magnetically</a:t>
            </a:r>
          </a:p>
          <a:p>
            <a:pPr marL="285750" indent="-285750" algn="just">
              <a:lnSpc>
                <a:spcPts val="3841"/>
              </a:lnSpc>
              <a:buFont typeface="Wingdings" panose="05000000000000000000" pitchFamily="2" charset="2"/>
              <a:buChar char="§"/>
            </a:pPr>
            <a:r>
              <a:rPr lang="en-US" sz="1200" spc="1" dirty="0">
                <a:solidFill>
                  <a:srgbClr val="202122"/>
                </a:solidFill>
                <a:latin typeface="Times New Roman" panose="02020603050405020304" pitchFamily="18" charset="0"/>
                <a:ea typeface="字由点字典黑 65J"/>
                <a:cs typeface="Times New Roman" panose="02020603050405020304" pitchFamily="18" charset="0"/>
                <a:sym typeface="字由点字典黑 65J"/>
              </a:rPr>
              <a:t>Resist rapid changes in current </a:t>
            </a:r>
          </a:p>
          <a:p>
            <a:pPr marL="285750" indent="-285750" algn="just">
              <a:lnSpc>
                <a:spcPts val="3841"/>
              </a:lnSpc>
              <a:buFont typeface="Wingdings" panose="05000000000000000000" pitchFamily="2" charset="2"/>
              <a:buChar char="§"/>
            </a:pPr>
            <a:endParaRPr lang="en-US" sz="1400" spc="1" dirty="0">
              <a:solidFill>
                <a:srgbClr val="202122"/>
              </a:solidFill>
              <a:latin typeface="Times New Roman" panose="02020603050405020304" pitchFamily="18" charset="0"/>
              <a:ea typeface="字由点字典黑 65J"/>
              <a:cs typeface="Times New Roman" panose="02020603050405020304" pitchFamily="18" charset="0"/>
              <a:sym typeface="字由点字典黑 65J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921753" y="4852997"/>
            <a:ext cx="74828" cy="17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>
                <a:solidFill>
                  <a:srgbClr val="595959"/>
                </a:solidFill>
                <a:latin typeface="字由点字典黑 65J"/>
                <a:ea typeface="字由点字典黑 65J"/>
                <a:cs typeface="字由点字典黑 65J"/>
                <a:sym typeface="字由点字典黑 65J"/>
              </a:rPr>
              <a:t>2</a:t>
            </a: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46246B44-F7AB-4262-AF1E-758A50FAABEA}"/>
              </a:ext>
            </a:extLst>
          </p:cNvPr>
          <p:cNvSpPr/>
          <p:nvPr/>
        </p:nvSpPr>
        <p:spPr>
          <a:xfrm>
            <a:off x="5179241" y="920407"/>
            <a:ext cx="3715512" cy="2023110"/>
          </a:xfrm>
          <a:custGeom>
            <a:avLst/>
            <a:gdLst/>
            <a:ahLst/>
            <a:cxnLst/>
            <a:rect l="l" t="t" r="r" b="b"/>
            <a:pathLst>
              <a:path w="4122420" h="2301240">
                <a:moveTo>
                  <a:pt x="0" y="0"/>
                </a:moveTo>
                <a:lnTo>
                  <a:pt x="4122420" y="0"/>
                </a:lnTo>
                <a:lnTo>
                  <a:pt x="4122420" y="2301240"/>
                </a:lnTo>
                <a:lnTo>
                  <a:pt x="0" y="230124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487680"/>
          </a:xfrm>
          <a:custGeom>
            <a:avLst/>
            <a:gdLst/>
            <a:ahLst/>
            <a:cxnLst/>
            <a:rect l="l" t="t" r="r" b="b"/>
            <a:pathLst>
              <a:path w="9144000" h="487680">
                <a:moveTo>
                  <a:pt x="0" y="0"/>
                </a:moveTo>
                <a:lnTo>
                  <a:pt x="9144000" y="0"/>
                </a:lnTo>
                <a:lnTo>
                  <a:pt x="9144000" y="487680"/>
                </a:lnTo>
                <a:lnTo>
                  <a:pt x="0" y="4876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67077" y="1128265"/>
            <a:ext cx="872233" cy="172717"/>
          </a:xfrm>
          <a:custGeom>
            <a:avLst/>
            <a:gdLst/>
            <a:ahLst/>
            <a:cxnLst/>
            <a:rect l="l" t="t" r="r" b="b"/>
            <a:pathLst>
              <a:path w="872233" h="172717">
                <a:moveTo>
                  <a:pt x="0" y="0"/>
                </a:moveTo>
                <a:lnTo>
                  <a:pt x="872233" y="0"/>
                </a:lnTo>
                <a:lnTo>
                  <a:pt x="872233" y="172717"/>
                </a:lnTo>
                <a:lnTo>
                  <a:pt x="0" y="1727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46481" y="630355"/>
            <a:ext cx="6433337" cy="425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4"/>
              </a:lnSpc>
            </a:pPr>
            <a:r>
              <a:rPr lang="en-US" sz="2495" b="1" spc="12" dirty="0">
                <a:solidFill>
                  <a:srgbClr val="1A1A1A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What will happen if you close the switch?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01110" y="1383187"/>
            <a:ext cx="4648200" cy="2513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41"/>
              </a:lnSpc>
            </a:pPr>
            <a:r>
              <a:rPr lang="en-US" sz="1400" b="1" dirty="0">
                <a:solidFill>
                  <a:srgbClr val="202122"/>
                </a:solidFill>
                <a:ea typeface="字由点字典黑 65J"/>
                <a:cs typeface="字由点字典黑 65J"/>
                <a:sym typeface="字由点字典黑 65J"/>
              </a:rPr>
              <a:t>Here,</a:t>
            </a:r>
          </a:p>
          <a:p>
            <a:pPr algn="just">
              <a:lnSpc>
                <a:spcPts val="3841"/>
              </a:lnSpc>
            </a:pPr>
            <a:r>
              <a:rPr lang="en-US" sz="1400" b="1" dirty="0">
                <a:solidFill>
                  <a:srgbClr val="202122"/>
                </a:solidFill>
                <a:ea typeface="字由点字典黑 65J"/>
                <a:cs typeface="字由点字典黑 65J"/>
                <a:sym typeface="字由点字典黑 65J"/>
              </a:rPr>
              <a:t>La = Armature inductance</a:t>
            </a:r>
          </a:p>
          <a:p>
            <a:pPr algn="just">
              <a:lnSpc>
                <a:spcPts val="798"/>
              </a:lnSpc>
            </a:pPr>
            <a:r>
              <a:rPr lang="en-US" sz="1400" b="1" spc="1" dirty="0" err="1">
                <a:solidFill>
                  <a:srgbClr val="202122"/>
                </a:solidFill>
                <a:ea typeface="字由点字典黑 65J"/>
                <a:cs typeface="字由点字典黑 65J"/>
                <a:sym typeface="字由点字典黑 65J"/>
              </a:rPr>
              <a:t>Eb</a:t>
            </a:r>
            <a:r>
              <a:rPr lang="en-US" sz="1400" b="1" spc="1" dirty="0">
                <a:solidFill>
                  <a:srgbClr val="202122"/>
                </a:solidFill>
                <a:ea typeface="字由点字典黑 65J"/>
                <a:cs typeface="字由点字典黑 65J"/>
                <a:sym typeface="字由点字典黑 65J"/>
              </a:rPr>
              <a:t> = Induced </a:t>
            </a:r>
            <a:r>
              <a:rPr lang="en-US" sz="1400" b="1" spc="1" dirty="0" err="1">
                <a:solidFill>
                  <a:srgbClr val="202122"/>
                </a:solidFill>
                <a:ea typeface="字由点字典黑 65J"/>
                <a:cs typeface="字由点字典黑 65J"/>
                <a:sym typeface="字由点字典黑 65J"/>
              </a:rPr>
              <a:t>emf</a:t>
            </a:r>
            <a:endParaRPr lang="en-US" sz="1400" b="1" spc="1" dirty="0">
              <a:solidFill>
                <a:srgbClr val="202122"/>
              </a:solidFill>
              <a:ea typeface="字由点字典黑 65J"/>
              <a:cs typeface="字由点字典黑 65J"/>
              <a:sym typeface="字由点字典黑 65J"/>
            </a:endParaRPr>
          </a:p>
          <a:p>
            <a:pPr algn="just">
              <a:lnSpc>
                <a:spcPts val="798"/>
              </a:lnSpc>
            </a:pPr>
            <a:endParaRPr lang="en-US" sz="1596" spc="1" dirty="0">
              <a:solidFill>
                <a:srgbClr val="202122"/>
              </a:solidFill>
              <a:latin typeface="字由点字典黑 65J"/>
              <a:ea typeface="字由点字典黑 65J"/>
              <a:cs typeface="字由点字典黑 65J"/>
              <a:sym typeface="字由点字典黑 65J"/>
            </a:endParaRPr>
          </a:p>
          <a:p>
            <a:pPr algn="just"/>
            <a:r>
              <a:rPr lang="en-GB" sz="1600" b="1" dirty="0"/>
              <a:t>When you close the switch in the given circuit:</a:t>
            </a:r>
          </a:p>
          <a:p>
            <a:pPr algn="just"/>
            <a:endParaRPr lang="en-GB" sz="1600" dirty="0"/>
          </a:p>
          <a:p>
            <a:pPr algn="just"/>
            <a:r>
              <a:rPr lang="en-GB" sz="1600" dirty="0"/>
              <a:t>The voltage source Vg​ is applied across the series combination of the armature inductance La​ and the induced </a:t>
            </a:r>
            <a:r>
              <a:rPr lang="en-GB" sz="1600" dirty="0" err="1"/>
              <a:t>emf</a:t>
            </a:r>
            <a:r>
              <a:rPr lang="en-GB" sz="1600" dirty="0"/>
              <a:t> </a:t>
            </a:r>
            <a:r>
              <a:rPr lang="en-GB" sz="1600" dirty="0" err="1"/>
              <a:t>Eb</a:t>
            </a:r>
            <a:r>
              <a:rPr lang="en-GB" sz="1600" dirty="0"/>
              <a:t>.</a:t>
            </a:r>
          </a:p>
          <a:p>
            <a:pPr algn="l">
              <a:lnSpc>
                <a:spcPts val="798"/>
              </a:lnSpc>
            </a:pPr>
            <a:endParaRPr lang="en-US" sz="1596" spc="1" dirty="0">
              <a:solidFill>
                <a:srgbClr val="202122"/>
              </a:solidFill>
              <a:latin typeface="字由点字典黑 65J"/>
              <a:ea typeface="字由点字典黑 65J"/>
              <a:cs typeface="字由点字典黑 65J"/>
              <a:sym typeface="字由点字典黑 65J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921753" y="4852997"/>
            <a:ext cx="74828" cy="17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>
                <a:solidFill>
                  <a:srgbClr val="595959"/>
                </a:solidFill>
                <a:latin typeface="字由点字典黑 65J"/>
                <a:ea typeface="字由点字典黑 65J"/>
                <a:cs typeface="字由点字典黑 65J"/>
                <a:sym typeface="字由点字典黑 65J"/>
              </a:rPr>
              <a:t>2</a:t>
            </a: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46246B44-F7AB-4262-AF1E-758A50FAABEA}"/>
              </a:ext>
            </a:extLst>
          </p:cNvPr>
          <p:cNvSpPr/>
          <p:nvPr/>
        </p:nvSpPr>
        <p:spPr>
          <a:xfrm>
            <a:off x="5049310" y="1250273"/>
            <a:ext cx="3715512" cy="2023110"/>
          </a:xfrm>
          <a:custGeom>
            <a:avLst/>
            <a:gdLst/>
            <a:ahLst/>
            <a:cxnLst/>
            <a:rect l="l" t="t" r="r" b="b"/>
            <a:pathLst>
              <a:path w="4122420" h="2301240">
                <a:moveTo>
                  <a:pt x="0" y="0"/>
                </a:moveTo>
                <a:lnTo>
                  <a:pt x="4122420" y="0"/>
                </a:lnTo>
                <a:lnTo>
                  <a:pt x="4122420" y="2301240"/>
                </a:lnTo>
                <a:lnTo>
                  <a:pt x="0" y="230124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29E543-F535-495E-AE40-4F5F6CA92340}"/>
              </a:ext>
            </a:extLst>
          </p:cNvPr>
          <p:cNvSpPr txBox="1"/>
          <p:nvPr/>
        </p:nvSpPr>
        <p:spPr>
          <a:xfrm>
            <a:off x="4876800" y="2312537"/>
            <a:ext cx="475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80E93E-4132-42DB-8388-8B5BED8E0C4E}"/>
              </a:ext>
            </a:extLst>
          </p:cNvPr>
          <p:cNvSpPr txBox="1"/>
          <p:nvPr/>
        </p:nvSpPr>
        <p:spPr>
          <a:xfrm>
            <a:off x="8534719" y="1885950"/>
            <a:ext cx="475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CEA604-BC9D-45D2-8809-9415064756BA}"/>
              </a:ext>
            </a:extLst>
          </p:cNvPr>
          <p:cNvSpPr txBox="1"/>
          <p:nvPr/>
        </p:nvSpPr>
        <p:spPr>
          <a:xfrm>
            <a:off x="5988901" y="1230981"/>
            <a:ext cx="872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switch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7A70BD-7840-4C92-8DE6-FF154CC9BD64}"/>
              </a:ext>
            </a:extLst>
          </p:cNvPr>
          <p:cNvSpPr txBox="1"/>
          <p:nvPr/>
        </p:nvSpPr>
        <p:spPr>
          <a:xfrm>
            <a:off x="8547319" y="2530054"/>
            <a:ext cx="475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Eb</a:t>
            </a:r>
          </a:p>
        </p:txBody>
      </p:sp>
    </p:spTree>
    <p:extLst>
      <p:ext uri="{BB962C8B-B14F-4D97-AF65-F5344CB8AC3E}">
        <p14:creationId xmlns:p14="http://schemas.microsoft.com/office/powerpoint/2010/main" val="1013002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822" y="119853"/>
            <a:ext cx="9144000" cy="487680"/>
          </a:xfrm>
          <a:custGeom>
            <a:avLst/>
            <a:gdLst/>
            <a:ahLst/>
            <a:cxnLst/>
            <a:rect l="l" t="t" r="r" b="b"/>
            <a:pathLst>
              <a:path w="9144000" h="487680">
                <a:moveTo>
                  <a:pt x="0" y="0"/>
                </a:moveTo>
                <a:lnTo>
                  <a:pt x="9144000" y="0"/>
                </a:lnTo>
                <a:lnTo>
                  <a:pt x="9144000" y="487680"/>
                </a:lnTo>
                <a:lnTo>
                  <a:pt x="0" y="4876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67077" y="1128265"/>
            <a:ext cx="872233" cy="172717"/>
          </a:xfrm>
          <a:custGeom>
            <a:avLst/>
            <a:gdLst/>
            <a:ahLst/>
            <a:cxnLst/>
            <a:rect l="l" t="t" r="r" b="b"/>
            <a:pathLst>
              <a:path w="872233" h="172717">
                <a:moveTo>
                  <a:pt x="0" y="0"/>
                </a:moveTo>
                <a:lnTo>
                  <a:pt x="872233" y="0"/>
                </a:lnTo>
                <a:lnTo>
                  <a:pt x="872233" y="172717"/>
                </a:lnTo>
                <a:lnTo>
                  <a:pt x="0" y="1727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257800" y="1315200"/>
            <a:ext cx="3555492" cy="1801368"/>
          </a:xfrm>
          <a:custGeom>
            <a:avLst/>
            <a:gdLst/>
            <a:ahLst/>
            <a:cxnLst/>
            <a:rect l="l" t="t" r="r" b="b"/>
            <a:pathLst>
              <a:path w="3555492" h="1801368">
                <a:moveTo>
                  <a:pt x="0" y="0"/>
                </a:moveTo>
                <a:lnTo>
                  <a:pt x="3555492" y="0"/>
                </a:lnTo>
                <a:lnTo>
                  <a:pt x="3555492" y="1801368"/>
                </a:lnTo>
                <a:lnTo>
                  <a:pt x="0" y="180136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217921" y="2066517"/>
            <a:ext cx="1476972" cy="695334"/>
          </a:xfrm>
          <a:custGeom>
            <a:avLst/>
            <a:gdLst/>
            <a:ahLst/>
            <a:cxnLst/>
            <a:rect l="l" t="t" r="r" b="b"/>
            <a:pathLst>
              <a:path w="2029968" h="967740">
                <a:moveTo>
                  <a:pt x="0" y="0"/>
                </a:moveTo>
                <a:lnTo>
                  <a:pt x="2029968" y="0"/>
                </a:lnTo>
                <a:lnTo>
                  <a:pt x="2029968" y="967740"/>
                </a:lnTo>
                <a:lnTo>
                  <a:pt x="0" y="9677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19302" y="607533"/>
            <a:ext cx="5699531" cy="552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8"/>
              </a:lnSpc>
            </a:pPr>
            <a:r>
              <a:rPr lang="en-US" sz="3206" b="1" spc="12" dirty="0">
                <a:solidFill>
                  <a:srgbClr val="1A1A1A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How much current will flow?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921753" y="4852997"/>
            <a:ext cx="74828" cy="17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>
                <a:solidFill>
                  <a:srgbClr val="595959"/>
                </a:solidFill>
                <a:latin typeface="字由点字典黑 65J"/>
                <a:ea typeface="字由点字典黑 65J"/>
                <a:cs typeface="字由点字典黑 65J"/>
                <a:sym typeface="字由点字典黑 65J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2607" y="1821714"/>
            <a:ext cx="373380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dirty="0"/>
              <a:t>L a​ : Armature inductance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𝑑𝑖/𝑑𝑡: Rate of change of current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𝑉𝑔 : Supply voltage 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𝐸𝑏: Induced EMF (back </a:t>
            </a:r>
            <a:r>
              <a:rPr lang="en-GB" sz="1400" dirty="0" err="1"/>
              <a:t>emf</a:t>
            </a:r>
            <a:r>
              <a:rPr lang="en-GB" sz="1400" dirty="0"/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2881" y="3409950"/>
            <a:ext cx="4938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/>
              <a:t>The armature inductance 𝐿𝑎 will initially oppose the sudden change in current due to its property of self-inductance.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/>
              <a:t>Therefore, the current will start from zero and gradually increase according to the equation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30BDBE-50FA-4966-A4BB-D8BEAF2A22A9}"/>
              </a:ext>
            </a:extLst>
          </p:cNvPr>
          <p:cNvCxnSpPr/>
          <p:nvPr/>
        </p:nvCxnSpPr>
        <p:spPr>
          <a:xfrm>
            <a:off x="7035546" y="1949081"/>
            <a:ext cx="10416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228E480-CE2D-48D4-891B-266F36762A36}"/>
              </a:ext>
            </a:extLst>
          </p:cNvPr>
          <p:cNvCxnSpPr/>
          <p:nvPr/>
        </p:nvCxnSpPr>
        <p:spPr>
          <a:xfrm>
            <a:off x="8077200" y="1962150"/>
            <a:ext cx="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E11FAB-E1D5-4F5D-BC33-74E375CD052C}"/>
              </a:ext>
            </a:extLst>
          </p:cNvPr>
          <p:cNvCxnSpPr/>
          <p:nvPr/>
        </p:nvCxnSpPr>
        <p:spPr>
          <a:xfrm>
            <a:off x="5562600" y="3527386"/>
            <a:ext cx="0" cy="11779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332531-A970-4D96-BD4C-32C4C42FC60C}"/>
              </a:ext>
            </a:extLst>
          </p:cNvPr>
          <p:cNvCxnSpPr/>
          <p:nvPr/>
        </p:nvCxnSpPr>
        <p:spPr>
          <a:xfrm>
            <a:off x="5410200" y="4502290"/>
            <a:ext cx="3124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1FE7E1-4145-448C-AE55-8ABD9DADC53E}"/>
              </a:ext>
            </a:extLst>
          </p:cNvPr>
          <p:cNvCxnSpPr/>
          <p:nvPr/>
        </p:nvCxnSpPr>
        <p:spPr>
          <a:xfrm flipV="1">
            <a:off x="5562600" y="3527386"/>
            <a:ext cx="2819400" cy="7207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3961F75-5F56-4AF0-B7CA-95F4A5981D8F}"/>
              </a:ext>
            </a:extLst>
          </p:cNvPr>
          <p:cNvSpPr txBox="1"/>
          <p:nvPr/>
        </p:nvSpPr>
        <p:spPr>
          <a:xfrm>
            <a:off x="7719548" y="1925449"/>
            <a:ext cx="152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09A884-A8EC-4B11-A7C9-F8A9B526D1A6}"/>
              </a:ext>
            </a:extLst>
          </p:cNvPr>
          <p:cNvSpPr txBox="1"/>
          <p:nvPr/>
        </p:nvSpPr>
        <p:spPr>
          <a:xfrm>
            <a:off x="5345405" y="4042773"/>
            <a:ext cx="152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487680"/>
          </a:xfrm>
          <a:custGeom>
            <a:avLst/>
            <a:gdLst/>
            <a:ahLst/>
            <a:cxnLst/>
            <a:rect l="l" t="t" r="r" b="b"/>
            <a:pathLst>
              <a:path w="9144000" h="487680">
                <a:moveTo>
                  <a:pt x="0" y="0"/>
                </a:moveTo>
                <a:lnTo>
                  <a:pt x="9144000" y="0"/>
                </a:lnTo>
                <a:lnTo>
                  <a:pt x="9144000" y="487680"/>
                </a:lnTo>
                <a:lnTo>
                  <a:pt x="0" y="4876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67077" y="1128265"/>
            <a:ext cx="872233" cy="172717"/>
          </a:xfrm>
          <a:custGeom>
            <a:avLst/>
            <a:gdLst/>
            <a:ahLst/>
            <a:cxnLst/>
            <a:rect l="l" t="t" r="r" b="b"/>
            <a:pathLst>
              <a:path w="872233" h="172717">
                <a:moveTo>
                  <a:pt x="0" y="0"/>
                </a:moveTo>
                <a:lnTo>
                  <a:pt x="872233" y="0"/>
                </a:lnTo>
                <a:lnTo>
                  <a:pt x="872233" y="172717"/>
                </a:lnTo>
                <a:lnTo>
                  <a:pt x="0" y="1727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19302" y="673370"/>
            <a:ext cx="7596864" cy="426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7"/>
              </a:lnSpc>
            </a:pPr>
            <a:r>
              <a:rPr lang="en-US" sz="2498" b="1" spc="9">
                <a:solidFill>
                  <a:srgbClr val="1A1A1A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What will happen to current I, if you switch it off?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57200" y="1509094"/>
            <a:ext cx="4724400" cy="1987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just">
              <a:lnSpc>
                <a:spcPts val="2237"/>
              </a:lnSpc>
              <a:buFont typeface="Wingdings" panose="05000000000000000000" pitchFamily="2" charset="2"/>
              <a:buChar char="ü"/>
            </a:pPr>
            <a:r>
              <a:rPr lang="en-US" sz="1598" dirty="0">
                <a:solidFill>
                  <a:srgbClr val="202122"/>
                </a:solidFill>
                <a:ea typeface="字由点字典黑 65J"/>
                <a:cs typeface="字由点字典黑 65J"/>
                <a:sym typeface="字由点字典黑 65J"/>
              </a:rPr>
              <a:t>Interrupt the circuit</a:t>
            </a:r>
          </a:p>
          <a:p>
            <a:pPr marL="285750" indent="-285750" algn="just">
              <a:lnSpc>
                <a:spcPts val="1919"/>
              </a:lnSpc>
              <a:buFont typeface="Wingdings" panose="05000000000000000000" pitchFamily="2" charset="2"/>
              <a:buChar char="ü"/>
            </a:pPr>
            <a:r>
              <a:rPr lang="en-US" sz="1596" spc="3" dirty="0">
                <a:solidFill>
                  <a:srgbClr val="202122"/>
                </a:solidFill>
                <a:ea typeface="字由点字典黑 65J"/>
                <a:cs typeface="字由点字典黑 65J"/>
                <a:sym typeface="字由点字典黑 65J"/>
              </a:rPr>
              <a:t>The current will go to 0. </a:t>
            </a:r>
          </a:p>
          <a:p>
            <a:pPr marL="285750" indent="-285750" algn="just">
              <a:lnSpc>
                <a:spcPts val="1919"/>
              </a:lnSpc>
              <a:buFont typeface="Wingdings" panose="05000000000000000000" pitchFamily="2" charset="2"/>
              <a:buChar char="ü"/>
            </a:pPr>
            <a:r>
              <a:rPr lang="en-US" sz="1596" spc="3" dirty="0">
                <a:solidFill>
                  <a:srgbClr val="202122"/>
                </a:solidFill>
                <a:ea typeface="字由点字典黑 65J"/>
                <a:cs typeface="字由点字典黑 65J"/>
                <a:sym typeface="字由点字典黑 65J"/>
              </a:rPr>
              <a:t>The moment you switch of the circuit, there will be no route for the current to flow. </a:t>
            </a:r>
          </a:p>
          <a:p>
            <a:pPr marL="285750" indent="-285750" algn="just">
              <a:lnSpc>
                <a:spcPts val="1919"/>
              </a:lnSpc>
              <a:buFont typeface="Wingdings" panose="05000000000000000000" pitchFamily="2" charset="2"/>
              <a:buChar char="ü"/>
            </a:pPr>
            <a:r>
              <a:rPr lang="en-US" sz="1596" spc="3" dirty="0">
                <a:solidFill>
                  <a:srgbClr val="202122"/>
                </a:solidFill>
                <a:ea typeface="字由点字典黑 65J"/>
                <a:cs typeface="字由点字典黑 65J"/>
                <a:sym typeface="字由点字典黑 65J"/>
              </a:rPr>
              <a:t>But it is not a good idea for the circuit. </a:t>
            </a:r>
          </a:p>
          <a:p>
            <a:pPr marL="285750" indent="-285750" algn="just">
              <a:lnSpc>
                <a:spcPts val="1919"/>
              </a:lnSpc>
              <a:buFont typeface="Wingdings" panose="05000000000000000000" pitchFamily="2" charset="2"/>
              <a:buChar char="ü"/>
            </a:pPr>
            <a:r>
              <a:rPr lang="en-US" sz="1596" spc="3" dirty="0">
                <a:solidFill>
                  <a:srgbClr val="202122"/>
                </a:solidFill>
                <a:ea typeface="字由点字典黑 65J"/>
                <a:cs typeface="字由点字典黑 65J"/>
                <a:sym typeface="字由点字典黑 65J"/>
              </a:rPr>
              <a:t>Half La will be dissipated and it will result in a spark, if it’s a mechanical </a:t>
            </a:r>
            <a:r>
              <a:rPr lang="en-US" sz="1596" spc="3" dirty="0" err="1">
                <a:solidFill>
                  <a:srgbClr val="202122"/>
                </a:solidFill>
                <a:ea typeface="字由点字典黑 65J"/>
                <a:cs typeface="字由点字典黑 65J"/>
                <a:sym typeface="字由点字典黑 65J"/>
              </a:rPr>
              <a:t>switch.But</a:t>
            </a:r>
            <a:r>
              <a:rPr lang="en-US" sz="1596" spc="3" dirty="0">
                <a:solidFill>
                  <a:srgbClr val="202122"/>
                </a:solidFill>
                <a:ea typeface="字由点字典黑 65J"/>
                <a:cs typeface="字由点字典黑 65J"/>
                <a:sym typeface="字由点字典黑 65J"/>
              </a:rPr>
              <a:t> we will use a electrical switch and the switch will burn.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921753" y="4852997"/>
            <a:ext cx="74828" cy="17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>
                <a:solidFill>
                  <a:srgbClr val="595959"/>
                </a:solidFill>
                <a:latin typeface="字由点字典黑 65J"/>
                <a:ea typeface="字由点字典黑 65J"/>
                <a:cs typeface="字由点字典黑 65J"/>
                <a:sym typeface="字由点字典黑 65J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1" y="3790950"/>
            <a:ext cx="8616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The current through an inductor is suddenly interrupted, the inductor tries to maintain the current flow due to the energy stored in its magnetic field. This can lead to a large induced voltage across the switch contacts as the magnetic field collapses rapidly.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D2BE73-2647-4A35-9A5B-7358723D6DDE}"/>
              </a:ext>
            </a:extLst>
          </p:cNvPr>
          <p:cNvCxnSpPr/>
          <p:nvPr/>
        </p:nvCxnSpPr>
        <p:spPr>
          <a:xfrm>
            <a:off x="5638800" y="2211368"/>
            <a:ext cx="0" cy="11779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EB7EC86-92F5-4B4F-92A5-99964CA7536A}"/>
              </a:ext>
            </a:extLst>
          </p:cNvPr>
          <p:cNvCxnSpPr/>
          <p:nvPr/>
        </p:nvCxnSpPr>
        <p:spPr>
          <a:xfrm>
            <a:off x="5486400" y="3186272"/>
            <a:ext cx="3124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D9DDB2-49AF-4F19-A8FF-4A498B7FCE8C}"/>
              </a:ext>
            </a:extLst>
          </p:cNvPr>
          <p:cNvCxnSpPr/>
          <p:nvPr/>
        </p:nvCxnSpPr>
        <p:spPr>
          <a:xfrm flipV="1">
            <a:off x="5638800" y="2211368"/>
            <a:ext cx="2819400" cy="7207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E856B0A-7A23-4CF9-A97B-0BF173C30C7A}"/>
              </a:ext>
            </a:extLst>
          </p:cNvPr>
          <p:cNvSpPr txBox="1"/>
          <p:nvPr/>
        </p:nvSpPr>
        <p:spPr>
          <a:xfrm>
            <a:off x="5421605" y="2726755"/>
            <a:ext cx="152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AC707A-5CC4-4C8A-B92E-A83F1E89E547}"/>
              </a:ext>
            </a:extLst>
          </p:cNvPr>
          <p:cNvCxnSpPr/>
          <p:nvPr/>
        </p:nvCxnSpPr>
        <p:spPr>
          <a:xfrm>
            <a:off x="8458200" y="2211368"/>
            <a:ext cx="0" cy="9749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487680"/>
          </a:xfrm>
          <a:custGeom>
            <a:avLst/>
            <a:gdLst/>
            <a:ahLst/>
            <a:cxnLst/>
            <a:rect l="l" t="t" r="r" b="b"/>
            <a:pathLst>
              <a:path w="9144000" h="487680">
                <a:moveTo>
                  <a:pt x="0" y="0"/>
                </a:moveTo>
                <a:lnTo>
                  <a:pt x="9144000" y="0"/>
                </a:lnTo>
                <a:lnTo>
                  <a:pt x="9144000" y="487680"/>
                </a:lnTo>
                <a:lnTo>
                  <a:pt x="0" y="4876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67077" y="1128265"/>
            <a:ext cx="872233" cy="172717"/>
          </a:xfrm>
          <a:custGeom>
            <a:avLst/>
            <a:gdLst/>
            <a:ahLst/>
            <a:cxnLst/>
            <a:rect l="l" t="t" r="r" b="b"/>
            <a:pathLst>
              <a:path w="872233" h="172717">
                <a:moveTo>
                  <a:pt x="0" y="0"/>
                </a:moveTo>
                <a:lnTo>
                  <a:pt x="872233" y="0"/>
                </a:lnTo>
                <a:lnTo>
                  <a:pt x="872233" y="172717"/>
                </a:lnTo>
                <a:lnTo>
                  <a:pt x="0" y="1727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19302" y="673370"/>
            <a:ext cx="5646591" cy="426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7"/>
              </a:lnSpc>
            </a:pPr>
            <a:r>
              <a:rPr lang="en-US" sz="2498" b="1" spc="9">
                <a:solidFill>
                  <a:srgbClr val="1A1A1A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What is the solution of the problem?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68807" y="1681276"/>
            <a:ext cx="5269993" cy="2821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just">
              <a:lnSpc>
                <a:spcPts val="2237"/>
              </a:lnSpc>
              <a:buFont typeface="Wingdings" panose="05000000000000000000" pitchFamily="2" charset="2"/>
              <a:buChar char="ü"/>
            </a:pPr>
            <a:r>
              <a:rPr lang="en-US" sz="1598" spc="1" dirty="0">
                <a:solidFill>
                  <a:srgbClr val="202122"/>
                </a:solidFill>
                <a:latin typeface="+mj-lt"/>
                <a:ea typeface="字由点字典黑 65J"/>
                <a:cs typeface="字由点字典黑 65J"/>
                <a:sym typeface="字由点字典黑 65J"/>
              </a:rPr>
              <a:t>We will add a diode in between the circuit. </a:t>
            </a:r>
          </a:p>
          <a:p>
            <a:pPr marL="285750" indent="-285750" algn="just">
              <a:lnSpc>
                <a:spcPts val="2237"/>
              </a:lnSpc>
              <a:buFont typeface="Wingdings" panose="05000000000000000000" pitchFamily="2" charset="2"/>
              <a:buChar char="ü"/>
            </a:pPr>
            <a:r>
              <a:rPr lang="en-GB" sz="1598" spc="1" dirty="0">
                <a:solidFill>
                  <a:srgbClr val="202122"/>
                </a:solidFill>
                <a:latin typeface="+mj-lt"/>
                <a:ea typeface="字由点字典黑 65J"/>
                <a:cs typeface="字由点字典黑 65J"/>
                <a:sym typeface="字由点字典黑 65J"/>
              </a:rPr>
              <a:t>Adding a diode in parallel with the inductor, oriented to be reverse-biased during normal operation.</a:t>
            </a:r>
          </a:p>
          <a:p>
            <a:pPr marL="285750" indent="-285750" algn="just">
              <a:lnSpc>
                <a:spcPts val="2237"/>
              </a:lnSpc>
              <a:buFont typeface="Wingdings" panose="05000000000000000000" pitchFamily="2" charset="2"/>
              <a:buChar char="ü"/>
            </a:pPr>
            <a:r>
              <a:rPr lang="en-GB" sz="1598" spc="1" dirty="0">
                <a:solidFill>
                  <a:srgbClr val="202122"/>
                </a:solidFill>
                <a:latin typeface="+mj-lt"/>
                <a:ea typeface="字由点字典黑 65J"/>
                <a:cs typeface="字由点字典黑 65J"/>
                <a:sym typeface="字由点字典黑 65J"/>
              </a:rPr>
              <a:t>When the switch opens, the inductor's reversed polarity forward-biases the diode, creating a path for the current to circulate.</a:t>
            </a:r>
          </a:p>
          <a:p>
            <a:pPr marL="285750" indent="-285750" algn="just">
              <a:lnSpc>
                <a:spcPts val="2237"/>
              </a:lnSpc>
              <a:buFont typeface="Wingdings" panose="05000000000000000000" pitchFamily="2" charset="2"/>
              <a:buChar char="ü"/>
            </a:pPr>
            <a:r>
              <a:rPr lang="en-GB" sz="1598" spc="1" dirty="0">
                <a:solidFill>
                  <a:srgbClr val="202122"/>
                </a:solidFill>
                <a:latin typeface="+mj-lt"/>
                <a:ea typeface="字由点字典黑 65J"/>
                <a:cs typeface="字由点字典黑 65J"/>
                <a:sym typeface="字由点字典黑 65J"/>
              </a:rPr>
              <a:t> This prevents the large voltage spike across the switch</a:t>
            </a:r>
          </a:p>
          <a:p>
            <a:pPr marL="285750" indent="-285750" algn="just">
              <a:lnSpc>
                <a:spcPts val="2237"/>
              </a:lnSpc>
              <a:buFont typeface="Wingdings" panose="05000000000000000000" pitchFamily="2" charset="2"/>
              <a:buChar char="ü"/>
            </a:pPr>
            <a:r>
              <a:rPr lang="en-GB" sz="1598" spc="1" dirty="0">
                <a:solidFill>
                  <a:srgbClr val="202122"/>
                </a:solidFill>
                <a:latin typeface="+mj-lt"/>
                <a:ea typeface="字由点字典黑 65J"/>
                <a:cs typeface="字由点字典黑 65J"/>
                <a:sym typeface="字由点字典黑 65J"/>
              </a:rPr>
              <a:t>This type of diode is often called a </a:t>
            </a:r>
            <a:r>
              <a:rPr lang="en-GB" sz="1598" spc="1" dirty="0" err="1">
                <a:solidFill>
                  <a:srgbClr val="202122"/>
                </a:solidFill>
                <a:latin typeface="+mj-lt"/>
                <a:ea typeface="字由点字典黑 65J"/>
                <a:cs typeface="字由点字典黑 65J"/>
                <a:sym typeface="字由点字典黑 65J"/>
              </a:rPr>
              <a:t>flyback</a:t>
            </a:r>
            <a:r>
              <a:rPr lang="en-GB" sz="1598" spc="1" dirty="0">
                <a:solidFill>
                  <a:srgbClr val="202122"/>
                </a:solidFill>
                <a:latin typeface="+mj-lt"/>
                <a:ea typeface="字由点字典黑 65J"/>
                <a:cs typeface="字由点字典黑 65J"/>
                <a:sym typeface="字由点字典黑 65J"/>
              </a:rPr>
              <a:t> diode or freewheeling diode.</a:t>
            </a:r>
          </a:p>
          <a:p>
            <a:pPr>
              <a:lnSpc>
                <a:spcPts val="2237"/>
              </a:lnSpc>
            </a:pPr>
            <a:endParaRPr lang="en-US" sz="1598" spc="1" dirty="0">
              <a:solidFill>
                <a:srgbClr val="202122"/>
              </a:solidFill>
              <a:latin typeface="字由点字典黑 65J"/>
              <a:ea typeface="字由点字典黑 65J"/>
              <a:cs typeface="字由点字典黑 65J"/>
              <a:sym typeface="字由点字典黑 65J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921753" y="4852997"/>
            <a:ext cx="74828" cy="17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>
                <a:solidFill>
                  <a:srgbClr val="595959"/>
                </a:solidFill>
                <a:latin typeface="字由点字典黑 65J"/>
                <a:ea typeface="字由点字典黑 65J"/>
                <a:cs typeface="字由点字典黑 65J"/>
                <a:sym typeface="字由点字典黑 65J"/>
              </a:rPr>
              <a:t>5</a:t>
            </a: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4D4461F-84F3-43C9-AC5D-5A0C2DE4387C}"/>
              </a:ext>
            </a:extLst>
          </p:cNvPr>
          <p:cNvSpPr/>
          <p:nvPr/>
        </p:nvSpPr>
        <p:spPr>
          <a:xfrm>
            <a:off x="5733331" y="1994831"/>
            <a:ext cx="3188422" cy="1809024"/>
          </a:xfrm>
          <a:custGeom>
            <a:avLst/>
            <a:gdLst/>
            <a:ahLst/>
            <a:cxnLst/>
            <a:rect l="l" t="t" r="r" b="b"/>
            <a:pathLst>
              <a:path w="3555492" h="1801368">
                <a:moveTo>
                  <a:pt x="0" y="0"/>
                </a:moveTo>
                <a:lnTo>
                  <a:pt x="3555492" y="0"/>
                </a:lnTo>
                <a:lnTo>
                  <a:pt x="3555492" y="1801368"/>
                </a:lnTo>
                <a:lnTo>
                  <a:pt x="0" y="180136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59B702-5719-4A1B-B559-E367E124B58C}"/>
              </a:ext>
            </a:extLst>
          </p:cNvPr>
          <p:cNvSpPr/>
          <p:nvPr/>
        </p:nvSpPr>
        <p:spPr>
          <a:xfrm>
            <a:off x="7391400" y="2594543"/>
            <a:ext cx="304800" cy="60960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C5D68A-4FF7-4791-A71B-7A651D7BA030}"/>
              </a:ext>
            </a:extLst>
          </p:cNvPr>
          <p:cNvCxnSpPr>
            <a:cxnSpLocks/>
          </p:cNvCxnSpPr>
          <p:nvPr/>
        </p:nvCxnSpPr>
        <p:spPr>
          <a:xfrm flipV="1">
            <a:off x="7543800" y="2444217"/>
            <a:ext cx="0" cy="129540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6" y="174923"/>
            <a:ext cx="9144000" cy="487680"/>
          </a:xfrm>
          <a:custGeom>
            <a:avLst/>
            <a:gdLst/>
            <a:ahLst/>
            <a:cxnLst/>
            <a:rect l="l" t="t" r="r" b="b"/>
            <a:pathLst>
              <a:path w="9144000" h="487680">
                <a:moveTo>
                  <a:pt x="0" y="0"/>
                </a:moveTo>
                <a:lnTo>
                  <a:pt x="9144000" y="0"/>
                </a:lnTo>
                <a:lnTo>
                  <a:pt x="9144000" y="487680"/>
                </a:lnTo>
                <a:lnTo>
                  <a:pt x="0" y="4876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85800" y="821189"/>
            <a:ext cx="872233" cy="172717"/>
          </a:xfrm>
          <a:custGeom>
            <a:avLst/>
            <a:gdLst/>
            <a:ahLst/>
            <a:cxnLst/>
            <a:rect l="l" t="t" r="r" b="b"/>
            <a:pathLst>
              <a:path w="872233" h="172717">
                <a:moveTo>
                  <a:pt x="0" y="0"/>
                </a:moveTo>
                <a:lnTo>
                  <a:pt x="872233" y="0"/>
                </a:lnTo>
                <a:lnTo>
                  <a:pt x="872233" y="172717"/>
                </a:lnTo>
                <a:lnTo>
                  <a:pt x="0" y="1727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95400" y="1730503"/>
            <a:ext cx="1256290" cy="812483"/>
          </a:xfrm>
          <a:custGeom>
            <a:avLst/>
            <a:gdLst/>
            <a:ahLst/>
            <a:cxnLst/>
            <a:rect l="l" t="t" r="r" b="b"/>
            <a:pathLst>
              <a:path w="1886712" h="917448">
                <a:moveTo>
                  <a:pt x="0" y="0"/>
                </a:moveTo>
                <a:lnTo>
                  <a:pt x="1886712" y="0"/>
                </a:lnTo>
                <a:lnTo>
                  <a:pt x="1886712" y="917448"/>
                </a:lnTo>
                <a:lnTo>
                  <a:pt x="0" y="9174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94477" y="199544"/>
            <a:ext cx="5644725" cy="425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4"/>
              </a:lnSpc>
            </a:pPr>
            <a:r>
              <a:rPr lang="en-US" sz="2495" b="1" spc="12" dirty="0">
                <a:solidFill>
                  <a:srgbClr val="1A1A1A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What is the solution of the problem?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57332" y="1517659"/>
            <a:ext cx="3281020" cy="265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2234"/>
              </a:lnSpc>
              <a:buFont typeface="Wingdings" panose="05000000000000000000" pitchFamily="2" charset="2"/>
              <a:buChar char="ü"/>
            </a:pPr>
            <a:r>
              <a:rPr lang="en-US" sz="1596" spc="1" dirty="0">
                <a:solidFill>
                  <a:srgbClr val="202122"/>
                </a:solidFill>
                <a:ea typeface="字由点字典黑 65J"/>
                <a:cs typeface="字由点字典黑 65J"/>
                <a:sym typeface="字由点字典黑 65J"/>
              </a:rPr>
              <a:t>Now It will shorten the circuit.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57332" y="2445852"/>
            <a:ext cx="4776668" cy="2192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1919"/>
              </a:lnSpc>
              <a:buFont typeface="Wingdings" panose="05000000000000000000" pitchFamily="2" charset="2"/>
              <a:buChar char="ü"/>
            </a:pPr>
            <a:r>
              <a:rPr lang="en-US" sz="1596" dirty="0">
                <a:solidFill>
                  <a:srgbClr val="202122"/>
                </a:solidFill>
                <a:latin typeface="+mj-lt"/>
                <a:ea typeface="字由点字典黑 65J"/>
                <a:cs typeface="字由点字典黑 65J"/>
                <a:sym typeface="字由点字典黑 65J"/>
              </a:rPr>
              <a:t>The current will have a negative slope, which means the current will fall.</a:t>
            </a:r>
          </a:p>
          <a:p>
            <a:pPr marL="285750" indent="-285750">
              <a:lnSpc>
                <a:spcPts val="1919"/>
              </a:lnSpc>
              <a:buFont typeface="Wingdings" panose="05000000000000000000" pitchFamily="2" charset="2"/>
              <a:buChar char="ü"/>
            </a:pPr>
            <a:r>
              <a:rPr lang="en-US" sz="1600" spc="1" dirty="0">
                <a:solidFill>
                  <a:srgbClr val="202122"/>
                </a:solidFill>
                <a:ea typeface="字由点字典黑 65J"/>
                <a:cs typeface="字由点字典黑 65J"/>
                <a:sym typeface="字由点字典黑 65J"/>
              </a:rPr>
              <a:t>Then instead of current of falling to 0.</a:t>
            </a:r>
          </a:p>
          <a:p>
            <a:pPr marL="285750" indent="-285750">
              <a:lnSpc>
                <a:spcPts val="1919"/>
              </a:lnSpc>
              <a:buFont typeface="Wingdings" panose="05000000000000000000" pitchFamily="2" charset="2"/>
              <a:buChar char="ü"/>
            </a:pPr>
            <a:endParaRPr lang="en-US" sz="1400" spc="1" dirty="0">
              <a:solidFill>
                <a:srgbClr val="202122"/>
              </a:solidFill>
              <a:ea typeface="字由点字典黑 65J"/>
              <a:cs typeface="字由点字典黑 65J"/>
              <a:sym typeface="字由点字典黑 65J"/>
            </a:endParaRPr>
          </a:p>
          <a:p>
            <a:pPr marL="285750" indent="-285750" algn="l">
              <a:lnSpc>
                <a:spcPts val="1919"/>
              </a:lnSpc>
              <a:buFont typeface="Wingdings" panose="05000000000000000000" pitchFamily="2" charset="2"/>
              <a:buChar char="ü"/>
            </a:pPr>
            <a:r>
              <a:rPr lang="en-US" sz="1596" dirty="0">
                <a:solidFill>
                  <a:srgbClr val="202122"/>
                </a:solidFill>
                <a:latin typeface="+mj-lt"/>
                <a:ea typeface="字由点字典黑 65J"/>
                <a:cs typeface="字由点字典黑 65J"/>
                <a:sym typeface="字由点字典黑 65J"/>
              </a:rPr>
              <a:t>The graph shows:</a:t>
            </a:r>
          </a:p>
          <a:p>
            <a:pPr marL="742950" lvl="1" indent="-285750">
              <a:lnSpc>
                <a:spcPts val="1919"/>
              </a:lnSpc>
              <a:buFont typeface="Wingdings" panose="05000000000000000000" pitchFamily="2" charset="2"/>
              <a:buChar char="ü"/>
            </a:pPr>
            <a:r>
              <a:rPr lang="en-US" sz="1596" dirty="0">
                <a:solidFill>
                  <a:srgbClr val="202122"/>
                </a:solidFill>
                <a:latin typeface="+mj-lt"/>
                <a:ea typeface="字由点字典黑 65J"/>
                <a:cs typeface="字由点字典黑 65J"/>
                <a:sym typeface="字由点字典黑 65J"/>
              </a:rPr>
              <a:t>A positive slope (current increasing) when switch is closed and 𝑉𝑔 is applied.</a:t>
            </a:r>
          </a:p>
          <a:p>
            <a:pPr marL="742950" lvl="1" indent="-285750">
              <a:lnSpc>
                <a:spcPts val="1919"/>
              </a:lnSpc>
              <a:buFont typeface="Wingdings" panose="05000000000000000000" pitchFamily="2" charset="2"/>
              <a:buChar char="ü"/>
            </a:pPr>
            <a:r>
              <a:rPr lang="en-US" sz="1596" dirty="0">
                <a:solidFill>
                  <a:srgbClr val="202122"/>
                </a:solidFill>
                <a:latin typeface="+mj-lt"/>
                <a:ea typeface="字由点字典黑 65J"/>
                <a:cs typeface="字由点字典黑 65J"/>
                <a:sym typeface="字由点字典黑 65J"/>
              </a:rPr>
              <a:t>A negative slope (current decreasing) after the switch opens and only 𝐸𝑏​  is present.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921753" y="4852997"/>
            <a:ext cx="74828" cy="17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>
                <a:solidFill>
                  <a:srgbClr val="595959"/>
                </a:solidFill>
                <a:latin typeface="字由点字典黑 65J"/>
                <a:ea typeface="字由点字典黑 65J"/>
                <a:cs typeface="字由点字典黑 65J"/>
                <a:sym typeface="字由点字典黑 65J"/>
              </a:rPr>
              <a:t>6</a:t>
            </a:r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C78DDB02-73D8-4FC4-B3C8-C9BC4CC19984}"/>
              </a:ext>
            </a:extLst>
          </p:cNvPr>
          <p:cNvSpPr/>
          <p:nvPr/>
        </p:nvSpPr>
        <p:spPr>
          <a:xfrm>
            <a:off x="4921101" y="1169784"/>
            <a:ext cx="3555492" cy="1801368"/>
          </a:xfrm>
          <a:custGeom>
            <a:avLst/>
            <a:gdLst/>
            <a:ahLst/>
            <a:cxnLst/>
            <a:rect l="l" t="t" r="r" b="b"/>
            <a:pathLst>
              <a:path w="3555492" h="1801368">
                <a:moveTo>
                  <a:pt x="0" y="0"/>
                </a:moveTo>
                <a:lnTo>
                  <a:pt x="3555492" y="0"/>
                </a:lnTo>
                <a:lnTo>
                  <a:pt x="3555492" y="1801368"/>
                </a:lnTo>
                <a:lnTo>
                  <a:pt x="0" y="180136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376574-B2F4-4E75-A834-C54746A48EF6}"/>
              </a:ext>
            </a:extLst>
          </p:cNvPr>
          <p:cNvCxnSpPr/>
          <p:nvPr/>
        </p:nvCxnSpPr>
        <p:spPr>
          <a:xfrm flipV="1">
            <a:off x="7086600" y="1569186"/>
            <a:ext cx="0" cy="140196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225AF8-336C-4DFA-912B-39827F5E22A6}"/>
              </a:ext>
            </a:extLst>
          </p:cNvPr>
          <p:cNvCxnSpPr/>
          <p:nvPr/>
        </p:nvCxnSpPr>
        <p:spPr>
          <a:xfrm>
            <a:off x="5334000" y="4400550"/>
            <a:ext cx="28194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F4EC7E-FC77-4123-9D99-7A3C939A053F}"/>
              </a:ext>
            </a:extLst>
          </p:cNvPr>
          <p:cNvCxnSpPr/>
          <p:nvPr/>
        </p:nvCxnSpPr>
        <p:spPr>
          <a:xfrm>
            <a:off x="5486400" y="3181350"/>
            <a:ext cx="0" cy="14478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9DF273-CF09-41ED-924D-697B2B060DB9}"/>
              </a:ext>
            </a:extLst>
          </p:cNvPr>
          <p:cNvCxnSpPr/>
          <p:nvPr/>
        </p:nvCxnSpPr>
        <p:spPr>
          <a:xfrm flipV="1">
            <a:off x="5486400" y="3404692"/>
            <a:ext cx="1143000" cy="8382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835976-54DE-44B9-A206-1DAB1663FA15}"/>
              </a:ext>
            </a:extLst>
          </p:cNvPr>
          <p:cNvCxnSpPr>
            <a:cxnSpLocks/>
          </p:cNvCxnSpPr>
          <p:nvPr/>
        </p:nvCxnSpPr>
        <p:spPr>
          <a:xfrm>
            <a:off x="6629400" y="3404692"/>
            <a:ext cx="1066800" cy="76725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73763"/>
            <a:ext cx="9144000" cy="487680"/>
          </a:xfrm>
          <a:custGeom>
            <a:avLst/>
            <a:gdLst/>
            <a:ahLst/>
            <a:cxnLst/>
            <a:rect l="l" t="t" r="r" b="b"/>
            <a:pathLst>
              <a:path w="9144000" h="487680">
                <a:moveTo>
                  <a:pt x="0" y="0"/>
                </a:moveTo>
                <a:lnTo>
                  <a:pt x="9144000" y="0"/>
                </a:lnTo>
                <a:lnTo>
                  <a:pt x="9144000" y="487680"/>
                </a:lnTo>
                <a:lnTo>
                  <a:pt x="0" y="4876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28600" y="852624"/>
            <a:ext cx="872233" cy="172717"/>
          </a:xfrm>
          <a:custGeom>
            <a:avLst/>
            <a:gdLst/>
            <a:ahLst/>
            <a:cxnLst/>
            <a:rect l="l" t="t" r="r" b="b"/>
            <a:pathLst>
              <a:path w="872233" h="172717">
                <a:moveTo>
                  <a:pt x="0" y="0"/>
                </a:moveTo>
                <a:lnTo>
                  <a:pt x="872233" y="0"/>
                </a:lnTo>
                <a:lnTo>
                  <a:pt x="872233" y="172717"/>
                </a:lnTo>
                <a:lnTo>
                  <a:pt x="0" y="1727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66317" y="4698997"/>
            <a:ext cx="4839767" cy="381000"/>
          </a:xfrm>
          <a:custGeom>
            <a:avLst/>
            <a:gdLst/>
            <a:ahLst/>
            <a:cxnLst/>
            <a:rect l="l" t="t" r="r" b="b"/>
            <a:pathLst>
              <a:path w="4839767" h="381000">
                <a:moveTo>
                  <a:pt x="0" y="0"/>
                </a:moveTo>
                <a:lnTo>
                  <a:pt x="4839766" y="0"/>
                </a:lnTo>
                <a:lnTo>
                  <a:pt x="4839766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04800" y="305917"/>
            <a:ext cx="3208096" cy="425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4"/>
              </a:lnSpc>
            </a:pPr>
            <a:r>
              <a:rPr lang="en-US" sz="2495" b="1" spc="12" dirty="0">
                <a:solidFill>
                  <a:srgbClr val="1A1A1A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Free wheeling Diode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8143" y="1452056"/>
            <a:ext cx="6272879" cy="121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 algn="l">
              <a:lnSpc>
                <a:spcPts val="1921"/>
              </a:lnSpc>
              <a:buFont typeface="Wingdings" panose="05000000000000000000" pitchFamily="2" charset="2"/>
              <a:buChar char="§"/>
            </a:pPr>
            <a:r>
              <a:rPr lang="en-US" sz="1596" spc="1" dirty="0">
                <a:solidFill>
                  <a:srgbClr val="202122"/>
                </a:solidFill>
                <a:latin typeface="Times New Roman" panose="02020603050405020304" pitchFamily="18" charset="0"/>
                <a:ea typeface="字由点字典黑 65J"/>
                <a:cs typeface="Times New Roman" panose="02020603050405020304" pitchFamily="18" charset="0"/>
                <a:sym typeface="字由点字典黑 65J"/>
              </a:rPr>
              <a:t>The semiconductor diode that is used here is called free wheeling diode. Because it allows the inductor current to freely circulate when the main is off. </a:t>
            </a:r>
          </a:p>
          <a:p>
            <a:pPr marL="285750" indent="-285750" algn="l">
              <a:lnSpc>
                <a:spcPts val="1921"/>
              </a:lnSpc>
              <a:buFont typeface="Wingdings" panose="05000000000000000000" pitchFamily="2" charset="2"/>
              <a:buChar char="§"/>
            </a:pPr>
            <a:endParaRPr lang="en-US" sz="1596" spc="1" dirty="0">
              <a:solidFill>
                <a:srgbClr val="202122"/>
              </a:solidFill>
              <a:latin typeface="Times New Roman" panose="02020603050405020304" pitchFamily="18" charset="0"/>
              <a:ea typeface="字由点字典黑 65J"/>
              <a:cs typeface="Times New Roman" panose="02020603050405020304" pitchFamily="18" charset="0"/>
              <a:sym typeface="字由点字典黑 65J"/>
            </a:endParaRPr>
          </a:p>
          <a:p>
            <a:pPr marL="285750" indent="-285750" algn="l">
              <a:lnSpc>
                <a:spcPts val="1921"/>
              </a:lnSpc>
              <a:buFont typeface="Wingdings" panose="05000000000000000000" pitchFamily="2" charset="2"/>
              <a:buChar char="§"/>
            </a:pPr>
            <a:r>
              <a:rPr lang="en-US" sz="1596" spc="1" dirty="0">
                <a:solidFill>
                  <a:srgbClr val="202122"/>
                </a:solidFill>
                <a:latin typeface="Times New Roman" panose="02020603050405020304" pitchFamily="18" charset="0"/>
                <a:ea typeface="字由点字典黑 65J"/>
                <a:cs typeface="Times New Roman" panose="02020603050405020304" pitchFamily="18" charset="0"/>
                <a:sym typeface="字由点字典黑 65J"/>
              </a:rPr>
              <a:t>Switching circuit need free wheeling diode</a:t>
            </a:r>
            <a:r>
              <a:rPr lang="en-US" sz="1596" spc="1" dirty="0">
                <a:solidFill>
                  <a:srgbClr val="202122"/>
                </a:solidFill>
                <a:latin typeface="字由点字典黑 65J"/>
                <a:ea typeface="字由点字典黑 65J"/>
                <a:cs typeface="字由点字典黑 65J"/>
                <a:sym typeface="字由点字典黑 65J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921753" y="4852997"/>
            <a:ext cx="74828" cy="17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>
                <a:solidFill>
                  <a:srgbClr val="595959"/>
                </a:solidFill>
                <a:latin typeface="字由点字典黑 65J"/>
                <a:ea typeface="字由点字典黑 65J"/>
                <a:cs typeface="字由点字典黑 65J"/>
                <a:sym typeface="字由点字典黑 65J"/>
              </a:rPr>
              <a:t>9</a:t>
            </a:r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56BFA274-B416-46B9-90C8-CA7C02906F73}"/>
              </a:ext>
            </a:extLst>
          </p:cNvPr>
          <p:cNvSpPr/>
          <p:nvPr/>
        </p:nvSpPr>
        <p:spPr>
          <a:xfrm>
            <a:off x="4015998" y="2693673"/>
            <a:ext cx="3188422" cy="1809024"/>
          </a:xfrm>
          <a:custGeom>
            <a:avLst/>
            <a:gdLst/>
            <a:ahLst/>
            <a:cxnLst/>
            <a:rect l="l" t="t" r="r" b="b"/>
            <a:pathLst>
              <a:path w="3555492" h="1801368">
                <a:moveTo>
                  <a:pt x="0" y="0"/>
                </a:moveTo>
                <a:lnTo>
                  <a:pt x="3555492" y="0"/>
                </a:lnTo>
                <a:lnTo>
                  <a:pt x="3555492" y="1801368"/>
                </a:lnTo>
                <a:lnTo>
                  <a:pt x="0" y="180136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3EC1C6-17B3-421D-98EF-EC57C340DBF3}"/>
              </a:ext>
            </a:extLst>
          </p:cNvPr>
          <p:cNvSpPr/>
          <p:nvPr/>
        </p:nvSpPr>
        <p:spPr>
          <a:xfrm>
            <a:off x="5468069" y="3293385"/>
            <a:ext cx="304800" cy="609600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1DB0E7F-9B2A-40BB-943C-01CE1990DF22}"/>
              </a:ext>
            </a:extLst>
          </p:cNvPr>
          <p:cNvCxnSpPr>
            <a:cxnSpLocks/>
          </p:cNvCxnSpPr>
          <p:nvPr/>
        </p:nvCxnSpPr>
        <p:spPr>
          <a:xfrm flipV="1">
            <a:off x="5620469" y="3143059"/>
            <a:ext cx="0" cy="129540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000" y="223654"/>
            <a:ext cx="9144000" cy="487680"/>
          </a:xfrm>
          <a:custGeom>
            <a:avLst/>
            <a:gdLst/>
            <a:ahLst/>
            <a:cxnLst/>
            <a:rect l="l" t="t" r="r" b="b"/>
            <a:pathLst>
              <a:path w="9144000" h="487680">
                <a:moveTo>
                  <a:pt x="0" y="0"/>
                </a:moveTo>
                <a:lnTo>
                  <a:pt x="9144000" y="0"/>
                </a:lnTo>
                <a:lnTo>
                  <a:pt x="9144000" y="487680"/>
                </a:lnTo>
                <a:lnTo>
                  <a:pt x="0" y="4876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27456" y="842807"/>
            <a:ext cx="872233" cy="172717"/>
          </a:xfrm>
          <a:custGeom>
            <a:avLst/>
            <a:gdLst/>
            <a:ahLst/>
            <a:cxnLst/>
            <a:rect l="l" t="t" r="r" b="b"/>
            <a:pathLst>
              <a:path w="872233" h="172717">
                <a:moveTo>
                  <a:pt x="0" y="0"/>
                </a:moveTo>
                <a:lnTo>
                  <a:pt x="872233" y="0"/>
                </a:lnTo>
                <a:lnTo>
                  <a:pt x="872233" y="172717"/>
                </a:lnTo>
                <a:lnTo>
                  <a:pt x="0" y="1727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66317" y="4698997"/>
            <a:ext cx="4839767" cy="381000"/>
          </a:xfrm>
          <a:custGeom>
            <a:avLst/>
            <a:gdLst/>
            <a:ahLst/>
            <a:cxnLst/>
            <a:rect l="l" t="t" r="r" b="b"/>
            <a:pathLst>
              <a:path w="4839767" h="381000">
                <a:moveTo>
                  <a:pt x="0" y="0"/>
                </a:moveTo>
                <a:lnTo>
                  <a:pt x="4839766" y="0"/>
                </a:lnTo>
                <a:lnTo>
                  <a:pt x="4839766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55056" y="270273"/>
            <a:ext cx="6262287" cy="425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4"/>
              </a:lnSpc>
            </a:pPr>
            <a:r>
              <a:rPr lang="en-US" sz="2495" b="1" spc="9" dirty="0">
                <a:solidFill>
                  <a:srgbClr val="1A1A1A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How will current flow will look like now?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72441" y="3594068"/>
            <a:ext cx="5916654" cy="496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9"/>
              </a:lnSpc>
            </a:pPr>
            <a:r>
              <a:rPr lang="en-US" sz="1596" spc="1">
                <a:solidFill>
                  <a:srgbClr val="202122"/>
                </a:solidFill>
                <a:latin typeface="字由点字典黑 65J"/>
                <a:ea typeface="字由点字典黑 65J"/>
                <a:cs typeface="字由点字典黑 65J"/>
                <a:sym typeface="字由点字典黑 65J"/>
              </a:rPr>
              <a:t>After some time, turn the switch on the current will increase and then switch off the current will fall and so 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921753" y="4852997"/>
            <a:ext cx="74828" cy="17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>
                <a:solidFill>
                  <a:srgbClr val="595959"/>
                </a:solidFill>
                <a:latin typeface="字由点字典黑 65J"/>
                <a:ea typeface="字由点字典黑 65J"/>
                <a:cs typeface="字由点字典黑 65J"/>
                <a:sym typeface="字由点字典黑 65J"/>
              </a:rPr>
              <a:t>7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BAAA3F-DD0B-419D-A952-B85E45166478}"/>
              </a:ext>
            </a:extLst>
          </p:cNvPr>
          <p:cNvCxnSpPr/>
          <p:nvPr/>
        </p:nvCxnSpPr>
        <p:spPr>
          <a:xfrm>
            <a:off x="1752600" y="2952750"/>
            <a:ext cx="5328989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D112A7-99A5-4DA0-BF9F-A30B56B8180D}"/>
              </a:ext>
            </a:extLst>
          </p:cNvPr>
          <p:cNvCxnSpPr/>
          <p:nvPr/>
        </p:nvCxnSpPr>
        <p:spPr>
          <a:xfrm flipV="1">
            <a:off x="1981200" y="1300982"/>
            <a:ext cx="0" cy="195656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C1B82B4-3D28-4DE1-BB58-582A38BDDBA3}"/>
              </a:ext>
            </a:extLst>
          </p:cNvPr>
          <p:cNvCxnSpPr/>
          <p:nvPr/>
        </p:nvCxnSpPr>
        <p:spPr>
          <a:xfrm flipV="1">
            <a:off x="1981200" y="1657350"/>
            <a:ext cx="762000" cy="838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A181E15-5DC4-4EA4-AECE-FAA60344284B}"/>
              </a:ext>
            </a:extLst>
          </p:cNvPr>
          <p:cNvCxnSpPr/>
          <p:nvPr/>
        </p:nvCxnSpPr>
        <p:spPr>
          <a:xfrm>
            <a:off x="2743200" y="1657350"/>
            <a:ext cx="685800" cy="762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92E088-22AB-441A-AB05-6EFCCF855379}"/>
              </a:ext>
            </a:extLst>
          </p:cNvPr>
          <p:cNvCxnSpPr/>
          <p:nvPr/>
        </p:nvCxnSpPr>
        <p:spPr>
          <a:xfrm flipV="1">
            <a:off x="3429000" y="1657350"/>
            <a:ext cx="609600" cy="762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A5E7F3E-0FA1-430A-B50C-6E864609F73F}"/>
              </a:ext>
            </a:extLst>
          </p:cNvPr>
          <p:cNvCxnSpPr/>
          <p:nvPr/>
        </p:nvCxnSpPr>
        <p:spPr>
          <a:xfrm>
            <a:off x="4038600" y="1657350"/>
            <a:ext cx="685800" cy="762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CD6186A-1C7A-4257-9428-F6DC900DF8E4}"/>
              </a:ext>
            </a:extLst>
          </p:cNvPr>
          <p:cNvSpPr txBox="1"/>
          <p:nvPr/>
        </p:nvSpPr>
        <p:spPr>
          <a:xfrm>
            <a:off x="1704178" y="2214053"/>
            <a:ext cx="28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817</Words>
  <Application>Microsoft Office PowerPoint</Application>
  <PresentationFormat>On-screen Show (16:9)</PresentationFormat>
  <Paragraphs>112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IBM Plex Sans Bold</vt:lpstr>
      <vt:lpstr>Calibri</vt:lpstr>
      <vt:lpstr>Arial</vt:lpstr>
      <vt:lpstr>Times New Roman</vt:lpstr>
      <vt:lpstr>Wingdings</vt:lpstr>
      <vt:lpstr>字由点字典黑 65J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Lec-20-1706281245499 (1).pdf</dc:title>
  <cp:lastModifiedBy>USER</cp:lastModifiedBy>
  <cp:revision>28</cp:revision>
  <dcterms:created xsi:type="dcterms:W3CDTF">2006-08-16T00:00:00Z</dcterms:created>
  <dcterms:modified xsi:type="dcterms:W3CDTF">2025-05-17T10:24:58Z</dcterms:modified>
  <dc:identifier>DAGmLQf6dNU</dc:identifier>
</cp:coreProperties>
</file>