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310" r:id="rId6"/>
    <p:sldId id="311" r:id="rId7"/>
    <p:sldId id="312" r:id="rId8"/>
    <p:sldId id="313" r:id="rId9"/>
    <p:sldId id="314" r:id="rId10"/>
    <p:sldId id="315" r:id="rId11"/>
    <p:sldId id="31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4/30/2025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4/30/2025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4/30/2025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4/30/2025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4/30/2025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4/30/2025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245" y="488274"/>
            <a:ext cx="7403118" cy="2421597"/>
          </a:xfrm>
        </p:spPr>
        <p:txBody>
          <a:bodyPr>
            <a:normAutofit/>
          </a:bodyPr>
          <a:lstStyle/>
          <a:p>
            <a:r>
              <a:rPr lang="en-GB" sz="6600" dirty="0"/>
              <a:t>Principles of DC Motor Operation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md. Asad Mondall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20cse006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5E54491-65CB-479E-A694-5820AB0CB6BD}"/>
              </a:ext>
            </a:extLst>
          </p:cNvPr>
          <p:cNvSpPr txBox="1">
            <a:spLocks/>
          </p:cNvSpPr>
          <p:nvPr/>
        </p:nvSpPr>
        <p:spPr>
          <a:xfrm>
            <a:off x="699139" y="3106742"/>
            <a:ext cx="6269347" cy="1021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Course title: Robotics &amp; automation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Course code: cse-4101</a:t>
            </a:r>
          </a:p>
        </p:txBody>
      </p:sp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974" y="843378"/>
            <a:ext cx="11385006" cy="1036024"/>
          </a:xfrm>
        </p:spPr>
        <p:txBody>
          <a:bodyPr>
            <a:normAutofit/>
          </a:bodyPr>
          <a:lstStyle/>
          <a:p>
            <a:r>
              <a:rPr lang="en-US" sz="4800" dirty="0"/>
              <a:t>Actuators &amp; Operation Requirements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7F81C-B134-429F-85D4-6CD0B7B3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01669"/>
            <a:ext cx="10745532" cy="3937492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/>
              <a:t>Electric Actuators</a:t>
            </a:r>
            <a:r>
              <a:rPr lang="en-US" sz="2400" b="1" dirty="0"/>
              <a:t>: </a:t>
            </a:r>
            <a:r>
              <a:rPr lang="en-US" sz="2400" dirty="0"/>
              <a:t>Electric actuator or </a:t>
            </a:r>
            <a:r>
              <a:rPr lang="en-US" sz="2400" b="1" dirty="0"/>
              <a:t>electric motors </a:t>
            </a:r>
            <a:r>
              <a:rPr lang="en-US" sz="2400" dirty="0"/>
              <a:t>are responsible for the creation of movement in different parts of a robot.</a:t>
            </a:r>
          </a:p>
          <a:p>
            <a:pPr algn="just"/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Electric motor generates </a:t>
            </a:r>
            <a:r>
              <a:rPr lang="en-US" sz="2400" b="1" dirty="0"/>
              <a:t>two types </a:t>
            </a:r>
            <a:r>
              <a:rPr lang="en-US" sz="2400" dirty="0"/>
              <a:t>of motions: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400" dirty="0"/>
              <a:t>Rotational (</a:t>
            </a:r>
            <a:r>
              <a:rPr lang="en-US" sz="2400" b="1" dirty="0"/>
              <a:t>common</a:t>
            </a:r>
            <a:r>
              <a:rPr lang="en-US" sz="2400" dirty="0"/>
              <a:t>) : </a:t>
            </a:r>
            <a:r>
              <a:rPr lang="en-GB" sz="2400" dirty="0"/>
              <a:t>Movement around a central axis (e.g., </a:t>
            </a:r>
            <a:r>
              <a:rPr lang="en-GB" sz="2400" b="1" dirty="0"/>
              <a:t>spinning wheels</a:t>
            </a:r>
            <a:r>
              <a:rPr lang="en-GB" sz="2400" dirty="0"/>
              <a:t>)</a:t>
            </a:r>
            <a:endParaRPr lang="en-US" sz="2400" dirty="0"/>
          </a:p>
          <a:p>
            <a:pPr marL="514350" indent="-514350" algn="just">
              <a:buFont typeface="+mj-lt"/>
              <a:buAutoNum type="romanLcPeriod"/>
            </a:pPr>
            <a:r>
              <a:rPr lang="en-US" sz="2400" dirty="0"/>
              <a:t>Linear (</a:t>
            </a:r>
            <a:r>
              <a:rPr lang="en-US" sz="2400" b="1" dirty="0"/>
              <a:t>Rare</a:t>
            </a:r>
            <a:r>
              <a:rPr lang="en-US" sz="2400" dirty="0"/>
              <a:t>) : </a:t>
            </a:r>
            <a:r>
              <a:rPr lang="en-GB" sz="2400" dirty="0"/>
              <a:t>Movement in a straight line (e.g., </a:t>
            </a:r>
            <a:r>
              <a:rPr lang="en-GB" sz="2400" b="1" dirty="0"/>
              <a:t>sliding doors</a:t>
            </a:r>
            <a:r>
              <a:rPr lang="en-GB" sz="2400" dirty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254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1588910" cy="1450757"/>
          </a:xfrm>
        </p:spPr>
        <p:txBody>
          <a:bodyPr>
            <a:normAutofit/>
          </a:bodyPr>
          <a:lstStyle/>
          <a:p>
            <a:r>
              <a:rPr lang="en-US" sz="4800" dirty="0"/>
              <a:t>An Overview of Electric Motors Working Procedure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FA8178-EDD5-4D28-A2EF-38063A515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536" y="2733242"/>
            <a:ext cx="3953518" cy="2387399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77C93DB-8041-4B15-8F15-B230C6D53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97083"/>
            <a:ext cx="7016911" cy="4274314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Two types of </a:t>
            </a:r>
            <a:r>
              <a:rPr lang="en-US" sz="2400" b="1" dirty="0"/>
              <a:t>Electric input </a:t>
            </a:r>
            <a:r>
              <a:rPr lang="en-US" sz="2400" dirty="0"/>
              <a:t>can be provided: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400" b="1" dirty="0"/>
              <a:t>AC Input </a:t>
            </a:r>
            <a:r>
              <a:rPr lang="en-US" sz="2400" dirty="0"/>
              <a:t>: </a:t>
            </a:r>
            <a:r>
              <a:rPr lang="en-GB" sz="2400" dirty="0"/>
              <a:t>If a robot doesn’t move, it can use AC power.</a:t>
            </a:r>
            <a:endParaRPr lang="en-US" sz="2400" dirty="0"/>
          </a:p>
          <a:p>
            <a:pPr marL="514350" indent="-514350" algn="just">
              <a:buFont typeface="+mj-lt"/>
              <a:buAutoNum type="romanLcPeriod"/>
            </a:pPr>
            <a:r>
              <a:rPr lang="en-US" sz="2400" b="1" dirty="0"/>
              <a:t>DC Input </a:t>
            </a:r>
            <a:r>
              <a:rPr lang="en-US" sz="2400" dirty="0"/>
              <a:t>: </a:t>
            </a:r>
            <a:r>
              <a:rPr lang="en-GB" sz="2400" dirty="0"/>
              <a:t>If it moves, DC power is better since batteries (DC) are portable.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sz="2400" b="1" i="1" dirty="0"/>
              <a:t>High power Electronic circuits </a:t>
            </a:r>
            <a:r>
              <a:rPr lang="en-GB" sz="2400" dirty="0"/>
              <a:t>are used to receive Electric Input.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4A3D947-BEC8-4388-BA9C-07C417E0FF1E}"/>
              </a:ext>
            </a:extLst>
          </p:cNvPr>
          <p:cNvSpPr txBox="1">
            <a:spLocks/>
          </p:cNvSpPr>
          <p:nvPr/>
        </p:nvSpPr>
        <p:spPr>
          <a:xfrm>
            <a:off x="9167985" y="2415128"/>
            <a:ext cx="2521514" cy="4851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70C0"/>
                </a:solidFill>
              </a:rPr>
              <a:t>Output flow back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8F68E6-9460-4265-97D6-BA7E63476D63}"/>
              </a:ext>
            </a:extLst>
          </p:cNvPr>
          <p:cNvSpPr txBox="1"/>
          <p:nvPr/>
        </p:nvSpPr>
        <p:spPr>
          <a:xfrm rot="5400000">
            <a:off x="10382051" y="3742275"/>
            <a:ext cx="2984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Desirable Mechanical Output</a:t>
            </a:r>
          </a:p>
        </p:txBody>
      </p:sp>
    </p:spTree>
    <p:extLst>
      <p:ext uri="{BB962C8B-B14F-4D97-AF65-F5344CB8AC3E}">
        <p14:creationId xmlns:p14="http://schemas.microsoft.com/office/powerpoint/2010/main" val="169272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1588910" cy="1450757"/>
          </a:xfrm>
        </p:spPr>
        <p:txBody>
          <a:bodyPr>
            <a:normAutofit/>
          </a:bodyPr>
          <a:lstStyle/>
          <a:p>
            <a:r>
              <a:rPr lang="en-US" sz="4800" dirty="0"/>
              <a:t>An Overview of Electric Motors Working Procedure </a:t>
            </a:r>
            <a:r>
              <a:rPr lang="en-US" sz="2800" dirty="0"/>
              <a:t>(Cont.)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FA8178-EDD5-4D28-A2EF-38063A515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518" y="2585120"/>
            <a:ext cx="3953518" cy="2387399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77C93DB-8041-4B15-8F15-B230C6D53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607" y="2397829"/>
            <a:ext cx="7016911" cy="333328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GB" sz="2400" b="1" dirty="0"/>
              <a:t>Magnetic field</a:t>
            </a:r>
            <a:r>
              <a:rPr lang="en-GB" sz="2400" dirty="0"/>
              <a:t> is used </a:t>
            </a:r>
            <a:r>
              <a:rPr lang="en-GB" sz="2400" b="1" dirty="0"/>
              <a:t>inside the motor </a:t>
            </a:r>
            <a:r>
              <a:rPr lang="en-GB" sz="2400" dirty="0"/>
              <a:t>to convert electrical signal into kinetic motion.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sz="2400" dirty="0"/>
              <a:t>In a </a:t>
            </a:r>
            <a:r>
              <a:rPr lang="en-GB" sz="2400" b="1" dirty="0"/>
              <a:t>feedback controlled system </a:t>
            </a:r>
            <a:r>
              <a:rPr lang="en-GB" sz="2400" dirty="0"/>
              <a:t>, output information </a:t>
            </a:r>
            <a:r>
              <a:rPr lang="en-GB" sz="2400" b="1" dirty="0"/>
              <a:t>flow back </a:t>
            </a:r>
            <a:r>
              <a:rPr lang="en-GB" sz="2400" dirty="0"/>
              <a:t>to the input and </a:t>
            </a:r>
            <a:r>
              <a:rPr lang="en-GB" sz="2400" b="1" dirty="0"/>
              <a:t>adjust itself </a:t>
            </a:r>
            <a:r>
              <a:rPr lang="en-GB" sz="2400" dirty="0"/>
              <a:t>to get </a:t>
            </a:r>
            <a:r>
              <a:rPr lang="en-GB" sz="2400" b="1" dirty="0"/>
              <a:t>Desirable Mechanical Output</a:t>
            </a:r>
            <a:endParaRPr lang="en-US" sz="2400" b="1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4A3D947-BEC8-4388-BA9C-07C417E0FF1E}"/>
              </a:ext>
            </a:extLst>
          </p:cNvPr>
          <p:cNvSpPr txBox="1">
            <a:spLocks/>
          </p:cNvSpPr>
          <p:nvPr/>
        </p:nvSpPr>
        <p:spPr>
          <a:xfrm>
            <a:off x="9352651" y="2248924"/>
            <a:ext cx="2521514" cy="4851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70C0"/>
                </a:solidFill>
              </a:rPr>
              <a:t>Output flow back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8F68E6-9460-4265-97D6-BA7E63476D63}"/>
              </a:ext>
            </a:extLst>
          </p:cNvPr>
          <p:cNvSpPr txBox="1"/>
          <p:nvPr/>
        </p:nvSpPr>
        <p:spPr>
          <a:xfrm rot="5400000">
            <a:off x="10481487" y="3594153"/>
            <a:ext cx="2984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Desirable Mechanical Output</a:t>
            </a:r>
          </a:p>
        </p:txBody>
      </p:sp>
    </p:spTree>
    <p:extLst>
      <p:ext uri="{BB962C8B-B14F-4D97-AF65-F5344CB8AC3E}">
        <p14:creationId xmlns:p14="http://schemas.microsoft.com/office/powerpoint/2010/main" val="162151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1588910" cy="1450757"/>
          </a:xfrm>
        </p:spPr>
        <p:txBody>
          <a:bodyPr>
            <a:normAutofit/>
          </a:bodyPr>
          <a:lstStyle/>
          <a:p>
            <a:r>
              <a:rPr lang="en-US" sz="4800" dirty="0"/>
              <a:t>An Overview of Electric Motors in a Supervisory System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77C93DB-8041-4B15-8F15-B230C6D53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436" y="3235101"/>
            <a:ext cx="10386874" cy="3294127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/>
              <a:t>Components:</a:t>
            </a:r>
          </a:p>
          <a:p>
            <a:pPr algn="just">
              <a:buFont typeface="+mj-lt"/>
              <a:buAutoNum type="arabicPeriod"/>
            </a:pPr>
            <a:r>
              <a:rPr lang="en-US" sz="2000" b="1" dirty="0"/>
              <a:t>Sensors</a:t>
            </a:r>
            <a:r>
              <a:rPr lang="en-US" sz="2000" dirty="0"/>
              <a:t> – Collect real-time data (e.g., position, obstacle, speed).</a:t>
            </a:r>
          </a:p>
          <a:p>
            <a:pPr algn="just">
              <a:buFont typeface="+mj-lt"/>
              <a:buAutoNum type="arabicPeriod"/>
            </a:pPr>
            <a:r>
              <a:rPr lang="en-US" sz="2000" b="1" dirty="0"/>
              <a:t>Processor (Microcontroller/Computer)</a:t>
            </a:r>
            <a:r>
              <a:rPr lang="en-US" sz="2000" dirty="0"/>
              <a:t> – Analyzes sensor data.</a:t>
            </a:r>
          </a:p>
          <a:p>
            <a:pPr algn="just">
              <a:buFont typeface="+mj-lt"/>
              <a:buAutoNum type="arabicPeriod"/>
            </a:pPr>
            <a:r>
              <a:rPr lang="en-US" sz="2000" b="1" dirty="0"/>
              <a:t>Reference Input</a:t>
            </a:r>
            <a:r>
              <a:rPr lang="en-US" sz="2000" dirty="0"/>
              <a:t> – Desired goal or behavior (e.g., move forward).</a:t>
            </a:r>
          </a:p>
          <a:p>
            <a:pPr algn="just">
              <a:buFont typeface="+mj-lt"/>
              <a:buAutoNum type="arabicPeriod"/>
            </a:pPr>
            <a:r>
              <a:rPr lang="en-US" sz="2000" b="1" dirty="0"/>
              <a:t>Decision Logic</a:t>
            </a:r>
            <a:r>
              <a:rPr lang="en-US" sz="2000" dirty="0"/>
              <a:t> – Compares real-time data with the reference.</a:t>
            </a:r>
          </a:p>
          <a:p>
            <a:pPr algn="just">
              <a:buFont typeface="+mj-lt"/>
              <a:buAutoNum type="arabicPeriod"/>
            </a:pPr>
            <a:r>
              <a:rPr lang="en-US" sz="2000" b="1" dirty="0"/>
              <a:t>Controller Interface</a:t>
            </a:r>
            <a:r>
              <a:rPr lang="en-US" sz="2000" dirty="0"/>
              <a:t> – Sends commands to motor/controller.</a:t>
            </a:r>
          </a:p>
          <a:p>
            <a:pPr algn="just">
              <a:buFont typeface="+mj-lt"/>
              <a:buAutoNum type="arabicPeriod"/>
            </a:pPr>
            <a:r>
              <a:rPr lang="en-US" sz="2000" b="1" dirty="0"/>
              <a:t>DSP (Digital Signal Processing) </a:t>
            </a:r>
            <a:r>
              <a:rPr lang="en-US" sz="2000" dirty="0"/>
              <a:t>– It works with the coordination of Sensors &amp; Microcontroller.</a:t>
            </a:r>
          </a:p>
          <a:p>
            <a:pPr marL="0" indent="0" algn="just">
              <a:buNone/>
            </a:pP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E4E5FF-9F21-4077-B874-4ECEF958B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341" y="1793918"/>
            <a:ext cx="5817537" cy="17860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4211A5-E7F6-489E-BC1C-6A3CDAF52AF6}"/>
              </a:ext>
            </a:extLst>
          </p:cNvPr>
          <p:cNvSpPr txBox="1"/>
          <p:nvPr/>
        </p:nvSpPr>
        <p:spPr>
          <a:xfrm>
            <a:off x="1325436" y="2077375"/>
            <a:ext cx="49066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b="1" dirty="0"/>
              <a:t>Supervisory system</a:t>
            </a:r>
            <a:r>
              <a:rPr lang="en-GB" sz="2000" dirty="0"/>
              <a:t> that handles big-picture decisions (like avoiding obstacles).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310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>
            <a:normAutofit/>
          </a:bodyPr>
          <a:lstStyle/>
          <a:p>
            <a:r>
              <a:rPr lang="en-US" sz="4800" dirty="0"/>
              <a:t>Basic Operational Behavior of Electric Motor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4211A5-E7F6-489E-BC1C-6A3CDAF52AF6}"/>
              </a:ext>
            </a:extLst>
          </p:cNvPr>
          <p:cNvSpPr txBox="1"/>
          <p:nvPr/>
        </p:nvSpPr>
        <p:spPr>
          <a:xfrm>
            <a:off x="1097280" y="2139519"/>
            <a:ext cx="5394960" cy="2190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b="1" dirty="0"/>
              <a:t>Motor Components</a:t>
            </a:r>
          </a:p>
          <a:p>
            <a:pPr algn="just">
              <a:lnSpc>
                <a:spcPct val="150000"/>
              </a:lnSpc>
            </a:pPr>
            <a:r>
              <a:rPr lang="en-GB" sz="2000" b="1" dirty="0"/>
              <a:t>1. Rotor:</a:t>
            </a:r>
            <a:r>
              <a:rPr lang="en-GB" sz="2000" dirty="0"/>
              <a:t> Rotor is the rotating part of Motor.</a:t>
            </a:r>
          </a:p>
          <a:p>
            <a:pPr algn="just">
              <a:lnSpc>
                <a:spcPct val="150000"/>
              </a:lnSpc>
            </a:pPr>
            <a:r>
              <a:rPr lang="en-GB" sz="2000" b="1" dirty="0"/>
              <a:t>2. Stator:</a:t>
            </a:r>
            <a:r>
              <a:rPr lang="en-GB" sz="2000" dirty="0"/>
              <a:t> Stator is the </a:t>
            </a:r>
            <a:r>
              <a:rPr lang="en-GB" sz="2000" b="1" dirty="0"/>
              <a:t>non-moving</a:t>
            </a:r>
            <a:r>
              <a:rPr lang="en-GB" sz="2000" dirty="0"/>
              <a:t>, </a:t>
            </a:r>
            <a:r>
              <a:rPr lang="en-GB" sz="2000" b="1" dirty="0"/>
              <a:t>fixed counterpart.</a:t>
            </a:r>
          </a:p>
          <a:p>
            <a:pPr algn="just">
              <a:lnSpc>
                <a:spcPct val="150000"/>
              </a:lnSpc>
            </a:pPr>
            <a:r>
              <a:rPr lang="en-GB" sz="2000" dirty="0"/>
              <a:t>Together, they make the motor run.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008E4D2-6874-4F8C-8104-BE93A8E4A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66625" y="1332222"/>
            <a:ext cx="4586288" cy="3278523"/>
          </a:xfr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9DFB91BC-7D0F-4CFE-BB34-75DD5C41365E}"/>
              </a:ext>
            </a:extLst>
          </p:cNvPr>
          <p:cNvSpPr txBox="1">
            <a:spLocks/>
          </p:cNvSpPr>
          <p:nvPr/>
        </p:nvSpPr>
        <p:spPr>
          <a:xfrm>
            <a:off x="8171921" y="4489470"/>
            <a:ext cx="2521514" cy="4851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Figure: Rotor &amp; Stator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B3372742-D7E4-422F-8E13-0DC2AC3BB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226" y="4732021"/>
            <a:ext cx="11478827" cy="170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magnetic field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interacts with an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electric current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a wire.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causes a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force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the wire, which is the basic working principle of a motor.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dirty="0"/>
              <a:t>When current flows in a wire inside a magnetic field:</a:t>
            </a:r>
            <a:endParaRPr lang="en-US" dirty="0"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dirty="0"/>
              <a:t>Force = Current × Length × Magnetic field strength (F = </a:t>
            </a:r>
            <a:r>
              <a:rPr lang="en-GB" dirty="0" err="1"/>
              <a:t>i</a:t>
            </a:r>
            <a:r>
              <a:rPr lang="en-GB" dirty="0"/>
              <a:t> × l × B)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3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75584"/>
            <a:ext cx="11094720" cy="1450757"/>
          </a:xfrm>
        </p:spPr>
        <p:txBody>
          <a:bodyPr>
            <a:normAutofit/>
          </a:bodyPr>
          <a:lstStyle/>
          <a:p>
            <a:r>
              <a:rPr lang="en-US" sz="4800" dirty="0"/>
              <a:t>Rotation &amp; Torque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4211A5-E7F6-489E-BC1C-6A3CDAF52AF6}"/>
              </a:ext>
            </a:extLst>
          </p:cNvPr>
          <p:cNvSpPr txBox="1"/>
          <p:nvPr/>
        </p:nvSpPr>
        <p:spPr>
          <a:xfrm>
            <a:off x="1097280" y="2139519"/>
            <a:ext cx="53949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GB" sz="20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008E4D2-6874-4F8C-8104-BE93A8E4A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66625" y="1332222"/>
            <a:ext cx="4586288" cy="3278523"/>
          </a:xfr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9DFB91BC-7D0F-4CFE-BB34-75DD5C41365E}"/>
              </a:ext>
            </a:extLst>
          </p:cNvPr>
          <p:cNvSpPr txBox="1">
            <a:spLocks/>
          </p:cNvSpPr>
          <p:nvPr/>
        </p:nvSpPr>
        <p:spPr>
          <a:xfrm>
            <a:off x="8171921" y="4489470"/>
            <a:ext cx="2521514" cy="4851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Figure: Rotor &amp; Stator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F1EEE9D-A0D0-4829-9DC4-322AE9C20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" y="1613118"/>
            <a:ext cx="7194464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2000" b="1" dirty="0"/>
              <a:t>Torque</a:t>
            </a:r>
            <a:r>
              <a:rPr lang="en-GB" sz="2000" dirty="0"/>
              <a:t> is the rotational force that makes the motor shaft turn.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 rotate the motor: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Torque = Force × Radius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Total torque depends on the number of conductors.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Using physics laws: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Torque = k × Current ;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where </a:t>
            </a:r>
            <a:r>
              <a:rPr lang="en-US" sz="2000" dirty="0"/>
              <a:t>k is Motor Constant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EMF (voltage generated) = k × Speed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78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B4211A5-E7F6-489E-BC1C-6A3CDAF52AF6}"/>
              </a:ext>
            </a:extLst>
          </p:cNvPr>
          <p:cNvSpPr txBox="1"/>
          <p:nvPr/>
        </p:nvSpPr>
        <p:spPr>
          <a:xfrm>
            <a:off x="1097280" y="2139519"/>
            <a:ext cx="53949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GB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7B01CC-4626-4029-BC02-ED756D521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129" y="2459730"/>
            <a:ext cx="6067000" cy="1415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Thank you all!</a:t>
            </a:r>
            <a:br>
              <a:rPr lang="en-US" sz="3600" dirty="0"/>
            </a:br>
            <a:r>
              <a:rPr lang="en-US" sz="3600" dirty="0"/>
              <a:t>Have a Good Day!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ED4B055-D8D5-4487-880A-D3CD48F34B8E}"/>
              </a:ext>
            </a:extLst>
          </p:cNvPr>
          <p:cNvSpPr txBox="1">
            <a:spLocks/>
          </p:cNvSpPr>
          <p:nvPr/>
        </p:nvSpPr>
        <p:spPr>
          <a:xfrm>
            <a:off x="9245231" y="2459730"/>
            <a:ext cx="3608747" cy="1121217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1"/>
                </a:solidFill>
              </a:rPr>
              <a:t>Team Members: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Md. Asad Mondall [20CSE006]</a:t>
            </a:r>
          </a:p>
          <a:p>
            <a:r>
              <a:rPr lang="en-US" sz="1600" dirty="0">
                <a:solidFill>
                  <a:schemeClr val="tx1"/>
                </a:solidFill>
              </a:rPr>
              <a:t>Tanvir Ahmed [20CSE004]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Soheb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Hossen</a:t>
            </a:r>
            <a:r>
              <a:rPr lang="en-US" sz="1600" dirty="0">
                <a:solidFill>
                  <a:schemeClr val="tx1"/>
                </a:solidFill>
              </a:rPr>
              <a:t> [20CSE019]</a:t>
            </a:r>
          </a:p>
        </p:txBody>
      </p:sp>
    </p:spTree>
    <p:extLst>
      <p:ext uri="{BB962C8B-B14F-4D97-AF65-F5344CB8AC3E}">
        <p14:creationId xmlns:p14="http://schemas.microsoft.com/office/powerpoint/2010/main" val="290178181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3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4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5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6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7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8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{FD0387FD-F2CE-4007-8A6C-23C81ABDCEB9}tf33845126_win32</Template>
  <TotalTime>112</TotalTime>
  <Words>508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Franklin Gothic Book</vt:lpstr>
      <vt:lpstr>Wingdings</vt:lpstr>
      <vt:lpstr>1_RetrospectVTI</vt:lpstr>
      <vt:lpstr>Principles of DC Motor Operation</vt:lpstr>
      <vt:lpstr>Actuators &amp; Operation Requirements</vt:lpstr>
      <vt:lpstr>An Overview of Electric Motors Working Procedure</vt:lpstr>
      <vt:lpstr>An Overview of Electric Motors Working Procedure (Cont.)</vt:lpstr>
      <vt:lpstr>An Overview of Electric Motors in a Supervisory System </vt:lpstr>
      <vt:lpstr>Basic Operational Behavior of Electric Motor</vt:lpstr>
      <vt:lpstr>Rotation &amp; Torque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DC Motor Operation</dc:title>
  <dc:creator>Raptor 007</dc:creator>
  <cp:lastModifiedBy>Raptor 007</cp:lastModifiedBy>
  <cp:revision>3</cp:revision>
  <dcterms:created xsi:type="dcterms:W3CDTF">2025-04-30T12:52:06Z</dcterms:created>
  <dcterms:modified xsi:type="dcterms:W3CDTF">2025-04-30T14:45:05Z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