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898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24"/>
            <a:ext cx="9143999" cy="514197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42900" y="0"/>
            <a:ext cx="842010" cy="3997325"/>
          </a:xfrm>
          <a:custGeom>
            <a:avLst/>
            <a:gdLst/>
            <a:ahLst/>
            <a:cxnLst/>
            <a:rect l="l" t="t" r="r" b="b"/>
            <a:pathLst>
              <a:path w="842010" h="3997325">
                <a:moveTo>
                  <a:pt x="841772" y="0"/>
                </a:moveTo>
                <a:lnTo>
                  <a:pt x="651272" y="0"/>
                </a:lnTo>
                <a:lnTo>
                  <a:pt x="0" y="3964792"/>
                </a:lnTo>
                <a:lnTo>
                  <a:pt x="185739" y="3996927"/>
                </a:lnTo>
                <a:lnTo>
                  <a:pt x="841772" y="0"/>
                </a:lnTo>
                <a:close/>
              </a:path>
            </a:pathLst>
          </a:custGeom>
          <a:solidFill>
            <a:srgbClr val="8AB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3109" y="0"/>
            <a:ext cx="838200" cy="3957954"/>
          </a:xfrm>
          <a:custGeom>
            <a:avLst/>
            <a:gdLst/>
            <a:ahLst/>
            <a:cxnLst/>
            <a:rect l="l" t="t" r="r" b="b"/>
            <a:pathLst>
              <a:path w="838200" h="3957954">
                <a:moveTo>
                  <a:pt x="838198" y="0"/>
                </a:moveTo>
                <a:lnTo>
                  <a:pt x="648890" y="0"/>
                </a:lnTo>
                <a:lnTo>
                  <a:pt x="0" y="3929060"/>
                </a:lnTo>
                <a:lnTo>
                  <a:pt x="186928" y="3957635"/>
                </a:lnTo>
                <a:lnTo>
                  <a:pt x="838198" y="0"/>
                </a:lnTo>
                <a:close/>
              </a:path>
            </a:pathLst>
          </a:custGeom>
          <a:solidFill>
            <a:srgbClr val="59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3109" y="3929061"/>
            <a:ext cx="922019" cy="1214755"/>
          </a:xfrm>
          <a:custGeom>
            <a:avLst/>
            <a:gdLst/>
            <a:ahLst/>
            <a:cxnLst/>
            <a:rect l="l" t="t" r="r" b="b"/>
            <a:pathLst>
              <a:path w="922019" h="1214754">
                <a:moveTo>
                  <a:pt x="0" y="0"/>
                </a:moveTo>
                <a:lnTo>
                  <a:pt x="881062" y="1214438"/>
                </a:lnTo>
                <a:lnTo>
                  <a:pt x="921543" y="1214438"/>
                </a:lnTo>
                <a:lnTo>
                  <a:pt x="0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42900" y="3968352"/>
            <a:ext cx="1122045" cy="1175385"/>
          </a:xfrm>
          <a:custGeom>
            <a:avLst/>
            <a:gdLst/>
            <a:ahLst/>
            <a:cxnLst/>
            <a:rect l="l" t="t" r="r" b="b"/>
            <a:pathLst>
              <a:path w="1122045" h="1175385">
                <a:moveTo>
                  <a:pt x="0" y="0"/>
                </a:moveTo>
                <a:lnTo>
                  <a:pt x="1082289" y="1175147"/>
                </a:lnTo>
                <a:lnTo>
                  <a:pt x="1121532" y="1175147"/>
                </a:lnTo>
                <a:lnTo>
                  <a:pt x="0" y="0"/>
                </a:lnTo>
                <a:close/>
              </a:path>
            </a:pathLst>
          </a:custGeom>
          <a:solidFill>
            <a:srgbClr val="455A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42900" y="3964768"/>
            <a:ext cx="1598295" cy="1179195"/>
          </a:xfrm>
          <a:custGeom>
            <a:avLst/>
            <a:gdLst/>
            <a:ahLst/>
            <a:cxnLst/>
            <a:rect l="l" t="t" r="r" b="b"/>
            <a:pathLst>
              <a:path w="1598295" h="1179195">
                <a:moveTo>
                  <a:pt x="0" y="0"/>
                </a:moveTo>
                <a:lnTo>
                  <a:pt x="0" y="3584"/>
                </a:lnTo>
                <a:lnTo>
                  <a:pt x="1121532" y="1178731"/>
                </a:lnTo>
                <a:lnTo>
                  <a:pt x="1597782" y="1178731"/>
                </a:lnTo>
                <a:lnTo>
                  <a:pt x="185739" y="32159"/>
                </a:lnTo>
                <a:lnTo>
                  <a:pt x="0" y="0"/>
                </a:lnTo>
                <a:close/>
              </a:path>
            </a:pathLst>
          </a:custGeom>
          <a:solidFill>
            <a:srgbClr val="6886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13109" y="3929061"/>
            <a:ext cx="1271905" cy="1214755"/>
          </a:xfrm>
          <a:custGeom>
            <a:avLst/>
            <a:gdLst/>
            <a:ahLst/>
            <a:cxnLst/>
            <a:rect l="l" t="t" r="r" b="b"/>
            <a:pathLst>
              <a:path w="1271905" h="1214754">
                <a:moveTo>
                  <a:pt x="0" y="0"/>
                </a:moveTo>
                <a:lnTo>
                  <a:pt x="921543" y="1214439"/>
                </a:lnTo>
                <a:lnTo>
                  <a:pt x="1271575" y="1214439"/>
                </a:lnTo>
                <a:lnTo>
                  <a:pt x="219073" y="71439"/>
                </a:lnTo>
                <a:lnTo>
                  <a:pt x="183356" y="32147"/>
                </a:lnTo>
                <a:lnTo>
                  <a:pt x="186928" y="32147"/>
                </a:lnTo>
                <a:lnTo>
                  <a:pt x="186928" y="28575"/>
                </a:lnTo>
                <a:lnTo>
                  <a:pt x="183356" y="28575"/>
                </a:lnTo>
                <a:lnTo>
                  <a:pt x="0" y="0"/>
                </a:lnTo>
                <a:close/>
              </a:path>
            </a:pathLst>
          </a:custGeom>
          <a:solidFill>
            <a:srgbClr val="3F3F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524"/>
            <a:ext cx="9143999" cy="5141975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42900" y="0"/>
            <a:ext cx="842010" cy="3997325"/>
          </a:xfrm>
          <a:custGeom>
            <a:avLst/>
            <a:gdLst/>
            <a:ahLst/>
            <a:cxnLst/>
            <a:rect l="l" t="t" r="r" b="b"/>
            <a:pathLst>
              <a:path w="842010" h="3997325">
                <a:moveTo>
                  <a:pt x="841772" y="0"/>
                </a:moveTo>
                <a:lnTo>
                  <a:pt x="651272" y="0"/>
                </a:lnTo>
                <a:lnTo>
                  <a:pt x="0" y="3964792"/>
                </a:lnTo>
                <a:lnTo>
                  <a:pt x="185739" y="3996927"/>
                </a:lnTo>
                <a:lnTo>
                  <a:pt x="841772" y="0"/>
                </a:lnTo>
                <a:close/>
              </a:path>
            </a:pathLst>
          </a:custGeom>
          <a:solidFill>
            <a:srgbClr val="8AB33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13109" y="0"/>
            <a:ext cx="838200" cy="3957954"/>
          </a:xfrm>
          <a:custGeom>
            <a:avLst/>
            <a:gdLst/>
            <a:ahLst/>
            <a:cxnLst/>
            <a:rect l="l" t="t" r="r" b="b"/>
            <a:pathLst>
              <a:path w="838200" h="3957954">
                <a:moveTo>
                  <a:pt x="838198" y="0"/>
                </a:moveTo>
                <a:lnTo>
                  <a:pt x="648890" y="0"/>
                </a:lnTo>
                <a:lnTo>
                  <a:pt x="0" y="3929060"/>
                </a:lnTo>
                <a:lnTo>
                  <a:pt x="186928" y="3957635"/>
                </a:lnTo>
                <a:lnTo>
                  <a:pt x="838198" y="0"/>
                </a:lnTo>
                <a:close/>
              </a:path>
            </a:pathLst>
          </a:custGeom>
          <a:solidFill>
            <a:srgbClr val="5959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3109" y="3929061"/>
            <a:ext cx="922019" cy="1214755"/>
          </a:xfrm>
          <a:custGeom>
            <a:avLst/>
            <a:gdLst/>
            <a:ahLst/>
            <a:cxnLst/>
            <a:rect l="l" t="t" r="r" b="b"/>
            <a:pathLst>
              <a:path w="922019" h="1214754">
                <a:moveTo>
                  <a:pt x="0" y="0"/>
                </a:moveTo>
                <a:lnTo>
                  <a:pt x="881062" y="1214438"/>
                </a:lnTo>
                <a:lnTo>
                  <a:pt x="921543" y="1214438"/>
                </a:lnTo>
                <a:lnTo>
                  <a:pt x="0" y="0"/>
                </a:lnTo>
                <a:close/>
              </a:path>
            </a:pathLst>
          </a:custGeom>
          <a:solidFill>
            <a:srgbClr val="2525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42900" y="3968352"/>
            <a:ext cx="1122045" cy="1175385"/>
          </a:xfrm>
          <a:custGeom>
            <a:avLst/>
            <a:gdLst/>
            <a:ahLst/>
            <a:cxnLst/>
            <a:rect l="l" t="t" r="r" b="b"/>
            <a:pathLst>
              <a:path w="1122045" h="1175385">
                <a:moveTo>
                  <a:pt x="0" y="0"/>
                </a:moveTo>
                <a:lnTo>
                  <a:pt x="1082289" y="1175147"/>
                </a:lnTo>
                <a:lnTo>
                  <a:pt x="1121532" y="1175147"/>
                </a:lnTo>
                <a:lnTo>
                  <a:pt x="0" y="0"/>
                </a:lnTo>
                <a:close/>
              </a:path>
            </a:pathLst>
          </a:custGeom>
          <a:solidFill>
            <a:srgbClr val="455A1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342900" y="3964768"/>
            <a:ext cx="1598295" cy="1179195"/>
          </a:xfrm>
          <a:custGeom>
            <a:avLst/>
            <a:gdLst/>
            <a:ahLst/>
            <a:cxnLst/>
            <a:rect l="l" t="t" r="r" b="b"/>
            <a:pathLst>
              <a:path w="1598295" h="1179195">
                <a:moveTo>
                  <a:pt x="0" y="0"/>
                </a:moveTo>
                <a:lnTo>
                  <a:pt x="0" y="3584"/>
                </a:lnTo>
                <a:lnTo>
                  <a:pt x="1121532" y="1178731"/>
                </a:lnTo>
                <a:lnTo>
                  <a:pt x="1597782" y="1178731"/>
                </a:lnTo>
                <a:lnTo>
                  <a:pt x="185739" y="32159"/>
                </a:lnTo>
                <a:lnTo>
                  <a:pt x="0" y="0"/>
                </a:lnTo>
                <a:close/>
              </a:path>
            </a:pathLst>
          </a:custGeom>
          <a:solidFill>
            <a:srgbClr val="6886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13109" y="3929061"/>
            <a:ext cx="1271905" cy="1214755"/>
          </a:xfrm>
          <a:custGeom>
            <a:avLst/>
            <a:gdLst/>
            <a:ahLst/>
            <a:cxnLst/>
            <a:rect l="l" t="t" r="r" b="b"/>
            <a:pathLst>
              <a:path w="1271905" h="1214754">
                <a:moveTo>
                  <a:pt x="0" y="0"/>
                </a:moveTo>
                <a:lnTo>
                  <a:pt x="921543" y="1214439"/>
                </a:lnTo>
                <a:lnTo>
                  <a:pt x="1271575" y="1214439"/>
                </a:lnTo>
                <a:lnTo>
                  <a:pt x="219073" y="71439"/>
                </a:lnTo>
                <a:lnTo>
                  <a:pt x="183356" y="32147"/>
                </a:lnTo>
                <a:lnTo>
                  <a:pt x="186928" y="32147"/>
                </a:lnTo>
                <a:lnTo>
                  <a:pt x="186928" y="28575"/>
                </a:lnTo>
                <a:lnTo>
                  <a:pt x="183356" y="28575"/>
                </a:lnTo>
                <a:lnTo>
                  <a:pt x="0" y="0"/>
                </a:lnTo>
                <a:close/>
              </a:path>
            </a:pathLst>
          </a:custGeom>
          <a:solidFill>
            <a:srgbClr val="3F3F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1524"/>
            <a:ext cx="9143999" cy="5141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03452" y="329637"/>
            <a:ext cx="7334250" cy="99834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chemeClr val="tx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69317" y="1722244"/>
            <a:ext cx="5516880" cy="255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524"/>
            <a:ext cx="9144000" cy="5142230"/>
            <a:chOff x="0" y="1524"/>
            <a:chExt cx="9144000" cy="51422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38188" y="1524"/>
              <a:ext cx="796925" cy="2082164"/>
            </a:xfrm>
            <a:custGeom>
              <a:avLst/>
              <a:gdLst/>
              <a:ahLst/>
              <a:cxnLst/>
              <a:rect l="l" t="t" r="r" b="b"/>
              <a:pathLst>
                <a:path w="796925" h="2082164">
                  <a:moveTo>
                    <a:pt x="796460" y="0"/>
                  </a:moveTo>
                  <a:lnTo>
                    <a:pt x="510688" y="0"/>
                  </a:lnTo>
                  <a:lnTo>
                    <a:pt x="0" y="2014209"/>
                  </a:lnTo>
                  <a:lnTo>
                    <a:pt x="267888" y="2082027"/>
                  </a:lnTo>
                  <a:lnTo>
                    <a:pt x="796460" y="0"/>
                  </a:lnTo>
                  <a:close/>
                </a:path>
              </a:pathLst>
            </a:custGeom>
            <a:solidFill>
              <a:srgbClr val="8AB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09574" y="1524"/>
              <a:ext cx="775335" cy="2000250"/>
            </a:xfrm>
            <a:custGeom>
              <a:avLst/>
              <a:gdLst/>
              <a:ahLst/>
              <a:cxnLst/>
              <a:rect l="l" t="t" r="r" b="b"/>
              <a:pathLst>
                <a:path w="775335" h="2000250">
                  <a:moveTo>
                    <a:pt x="774998" y="0"/>
                  </a:moveTo>
                  <a:lnTo>
                    <a:pt x="488061" y="0"/>
                  </a:lnTo>
                  <a:lnTo>
                    <a:pt x="0" y="1932035"/>
                  </a:lnTo>
                  <a:lnTo>
                    <a:pt x="260747" y="1996317"/>
                  </a:lnTo>
                  <a:lnTo>
                    <a:pt x="267891" y="1999853"/>
                  </a:lnTo>
                  <a:lnTo>
                    <a:pt x="774998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09575" y="1937125"/>
              <a:ext cx="2020570" cy="3206750"/>
            </a:xfrm>
            <a:custGeom>
              <a:avLst/>
              <a:gdLst/>
              <a:ahLst/>
              <a:cxnLst/>
              <a:rect l="l" t="t" r="r" b="b"/>
              <a:pathLst>
                <a:path w="2020570" h="3206750">
                  <a:moveTo>
                    <a:pt x="0" y="0"/>
                  </a:moveTo>
                  <a:lnTo>
                    <a:pt x="1931157" y="3206374"/>
                  </a:lnTo>
                  <a:lnTo>
                    <a:pt x="2020442" y="32063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41758" y="2019299"/>
              <a:ext cx="2499360" cy="3124200"/>
            </a:xfrm>
            <a:custGeom>
              <a:avLst/>
              <a:gdLst/>
              <a:ahLst/>
              <a:cxnLst/>
              <a:rect l="l" t="t" r="r" b="b"/>
              <a:pathLst>
                <a:path w="2499360" h="3124200">
                  <a:moveTo>
                    <a:pt x="0" y="0"/>
                  </a:moveTo>
                  <a:lnTo>
                    <a:pt x="2406185" y="3124199"/>
                  </a:lnTo>
                  <a:lnTo>
                    <a:pt x="2499149" y="31241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38189" y="2015733"/>
              <a:ext cx="3432810" cy="3128010"/>
            </a:xfrm>
            <a:custGeom>
              <a:avLst/>
              <a:gdLst/>
              <a:ahLst/>
              <a:cxnLst/>
              <a:rect l="l" t="t" r="r" b="b"/>
              <a:pathLst>
                <a:path w="3432810" h="3128010">
                  <a:moveTo>
                    <a:pt x="0" y="0"/>
                  </a:moveTo>
                  <a:lnTo>
                    <a:pt x="3569" y="3566"/>
                  </a:lnTo>
                  <a:lnTo>
                    <a:pt x="2502718" y="3127766"/>
                  </a:lnTo>
                  <a:lnTo>
                    <a:pt x="3432633" y="3127766"/>
                  </a:lnTo>
                  <a:lnTo>
                    <a:pt x="267888" y="678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6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09575" y="1933559"/>
              <a:ext cx="2688590" cy="3210560"/>
            </a:xfrm>
            <a:custGeom>
              <a:avLst/>
              <a:gdLst/>
              <a:ahLst/>
              <a:cxnLst/>
              <a:rect l="l" t="t" r="r" b="b"/>
              <a:pathLst>
                <a:path w="2688590" h="3210560">
                  <a:moveTo>
                    <a:pt x="0" y="0"/>
                  </a:moveTo>
                  <a:lnTo>
                    <a:pt x="0" y="3566"/>
                  </a:lnTo>
                  <a:lnTo>
                    <a:pt x="2020442" y="3209940"/>
                  </a:lnTo>
                  <a:lnTo>
                    <a:pt x="2688473" y="3209940"/>
                  </a:lnTo>
                  <a:lnTo>
                    <a:pt x="314324" y="132222"/>
                  </a:lnTo>
                  <a:lnTo>
                    <a:pt x="271464" y="71384"/>
                  </a:lnTo>
                  <a:lnTo>
                    <a:pt x="267891" y="678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469899" y="1242183"/>
            <a:ext cx="7101840" cy="1276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8890" algn="r">
              <a:lnSpc>
                <a:spcPct val="100000"/>
              </a:lnSpc>
              <a:spcBef>
                <a:spcPts val="105"/>
              </a:spcBef>
              <a:tabLst>
                <a:tab pos="4510405" algn="l"/>
              </a:tabLst>
            </a:pPr>
            <a:r>
              <a:rPr sz="4100" spc="-20" dirty="0"/>
              <a:t>Overview</a:t>
            </a:r>
            <a:r>
              <a:rPr sz="4100" spc="-210" dirty="0">
                <a:latin typeface="Times New Roman"/>
                <a:cs typeface="Times New Roman"/>
              </a:rPr>
              <a:t> </a:t>
            </a:r>
            <a:r>
              <a:rPr sz="4100" dirty="0"/>
              <a:t>of</a:t>
            </a:r>
            <a:r>
              <a:rPr sz="4100" spc="-204" dirty="0">
                <a:latin typeface="Times New Roman"/>
                <a:cs typeface="Times New Roman"/>
              </a:rPr>
              <a:t> </a:t>
            </a:r>
            <a:r>
              <a:rPr sz="4100" spc="-10" dirty="0"/>
              <a:t>Electric</a:t>
            </a:r>
            <a:r>
              <a:rPr sz="4100" dirty="0">
                <a:latin typeface="Times New Roman"/>
                <a:cs typeface="Times New Roman"/>
              </a:rPr>
              <a:t>	</a:t>
            </a:r>
            <a:r>
              <a:rPr sz="4100" spc="-20" dirty="0"/>
              <a:t>Actuators</a:t>
            </a:r>
            <a:r>
              <a:rPr sz="4100" spc="-215" dirty="0">
                <a:latin typeface="Times New Roman"/>
                <a:cs typeface="Times New Roman"/>
              </a:rPr>
              <a:t> </a:t>
            </a:r>
            <a:r>
              <a:rPr sz="4100" spc="-50" dirty="0"/>
              <a:t>&amp;</a:t>
            </a:r>
            <a:endParaRPr sz="4100">
              <a:latin typeface="Times New Roman"/>
              <a:cs typeface="Times New Roman"/>
            </a:endParaRPr>
          </a:p>
          <a:p>
            <a:pPr marR="5080" algn="r">
              <a:lnSpc>
                <a:spcPct val="100000"/>
              </a:lnSpc>
            </a:pPr>
            <a:r>
              <a:rPr sz="4100" dirty="0"/>
              <a:t>Operational</a:t>
            </a:r>
            <a:r>
              <a:rPr sz="4100" spc="-235" dirty="0">
                <a:latin typeface="Times New Roman"/>
                <a:cs typeface="Times New Roman"/>
              </a:rPr>
              <a:t> </a:t>
            </a:r>
            <a:r>
              <a:rPr sz="4100" spc="-10" dirty="0"/>
              <a:t>Needs</a:t>
            </a:r>
            <a:endParaRPr sz="41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443094" y="2923799"/>
            <a:ext cx="3467100" cy="62158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800" dirty="0">
                <a:latin typeface="Times New Roman"/>
                <a:cs typeface="Times New Roman"/>
              </a:rPr>
              <a:t>Presented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by</a:t>
            </a:r>
            <a:endParaRPr lang="en-US" sz="1800" spc="-25" dirty="0">
              <a:latin typeface="Times New Roman"/>
              <a:cs typeface="Times New Roman"/>
            </a:endParaRPr>
          </a:p>
          <a:p>
            <a:pPr marL="12700" marR="511809">
              <a:lnSpc>
                <a:spcPts val="2440"/>
              </a:lnSpc>
              <a:spcBef>
                <a:spcPts val="110"/>
              </a:spcBef>
            </a:pPr>
            <a:r>
              <a:rPr lang="en-US" dirty="0">
                <a:latin typeface="Times New Roman"/>
                <a:cs typeface="Times New Roman"/>
              </a:rPr>
              <a:t>20</a:t>
            </a:r>
            <a:r>
              <a:rPr lang="en-US" sz="1800" dirty="0">
                <a:latin typeface="Times New Roman"/>
                <a:cs typeface="Times New Roman"/>
              </a:rPr>
              <a:t>CSE019</a:t>
            </a:r>
            <a:r>
              <a:rPr lang="en-US" sz="1800" spc="-40" dirty="0">
                <a:latin typeface="Times New Roman"/>
                <a:cs typeface="Times New Roman"/>
              </a:rPr>
              <a:t> </a:t>
            </a:r>
            <a:r>
              <a:rPr lang="en-US" sz="1800" dirty="0">
                <a:latin typeface="Times New Roman"/>
                <a:cs typeface="Times New Roman"/>
              </a:rPr>
              <a:t>–</a:t>
            </a:r>
            <a:r>
              <a:rPr lang="en-US" sz="1800" spc="-15" dirty="0">
                <a:latin typeface="Times New Roman"/>
                <a:cs typeface="Times New Roman"/>
              </a:rPr>
              <a:t> </a:t>
            </a:r>
            <a:r>
              <a:rPr lang="en-US" spc="-15" dirty="0">
                <a:latin typeface="Times New Roman"/>
                <a:cs typeface="Times New Roman"/>
              </a:rPr>
              <a:t>Md Soheb </a:t>
            </a:r>
            <a:r>
              <a:rPr lang="en-US" spc="-15" dirty="0" err="1">
                <a:latin typeface="Times New Roman"/>
                <a:cs typeface="Times New Roman"/>
              </a:rPr>
              <a:t>Hossen</a:t>
            </a:r>
            <a:endParaRPr lang="en-US" sz="1800" spc="-1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86100" y="4060825"/>
            <a:ext cx="3581400" cy="228600"/>
          </a:xfrm>
          <a:custGeom>
            <a:avLst/>
            <a:gdLst/>
            <a:ahLst/>
            <a:cxnLst/>
            <a:rect l="l" t="t" r="r" b="b"/>
            <a:pathLst>
              <a:path w="3581400" h="228600">
                <a:moveTo>
                  <a:pt x="3581400" y="0"/>
                </a:moveTo>
                <a:lnTo>
                  <a:pt x="0" y="0"/>
                </a:lnTo>
                <a:lnTo>
                  <a:pt x="0" y="228600"/>
                </a:lnTo>
                <a:lnTo>
                  <a:pt x="3581400" y="228600"/>
                </a:lnTo>
                <a:lnTo>
                  <a:pt x="35814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086100" y="3679825"/>
            <a:ext cx="1790700" cy="228600"/>
          </a:xfrm>
          <a:custGeom>
            <a:avLst/>
            <a:gdLst/>
            <a:ahLst/>
            <a:cxnLst/>
            <a:rect l="l" t="t" r="r" b="b"/>
            <a:pathLst>
              <a:path w="1790700" h="228600">
                <a:moveTo>
                  <a:pt x="1790700" y="0"/>
                </a:moveTo>
                <a:lnTo>
                  <a:pt x="0" y="0"/>
                </a:lnTo>
                <a:lnTo>
                  <a:pt x="0" y="228600"/>
                </a:lnTo>
                <a:lnTo>
                  <a:pt x="1790700" y="228600"/>
                </a:lnTo>
                <a:lnTo>
                  <a:pt x="17907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35200" y="3298825"/>
            <a:ext cx="1790700" cy="228600"/>
          </a:xfrm>
          <a:custGeom>
            <a:avLst/>
            <a:gdLst/>
            <a:ahLst/>
            <a:cxnLst/>
            <a:rect l="l" t="t" r="r" b="b"/>
            <a:pathLst>
              <a:path w="1790700" h="228600">
                <a:moveTo>
                  <a:pt x="1790700" y="0"/>
                </a:moveTo>
                <a:lnTo>
                  <a:pt x="0" y="0"/>
                </a:lnTo>
                <a:lnTo>
                  <a:pt x="0" y="228600"/>
                </a:lnTo>
                <a:lnTo>
                  <a:pt x="1790700" y="228600"/>
                </a:lnTo>
                <a:lnTo>
                  <a:pt x="17907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11400" y="2930525"/>
            <a:ext cx="1460500" cy="228600"/>
          </a:xfrm>
          <a:custGeom>
            <a:avLst/>
            <a:gdLst/>
            <a:ahLst/>
            <a:cxnLst/>
            <a:rect l="l" t="t" r="r" b="b"/>
            <a:pathLst>
              <a:path w="1460500" h="228600">
                <a:moveTo>
                  <a:pt x="1460500" y="0"/>
                </a:moveTo>
                <a:lnTo>
                  <a:pt x="0" y="0"/>
                </a:lnTo>
                <a:lnTo>
                  <a:pt x="0" y="228600"/>
                </a:lnTo>
                <a:lnTo>
                  <a:pt x="1460500" y="228600"/>
                </a:lnTo>
                <a:lnTo>
                  <a:pt x="14605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sp>
          <p:nvSpPr>
            <p:cNvPr id="7" name="object 7"/>
            <p:cNvSpPr/>
            <p:nvPr/>
          </p:nvSpPr>
          <p:spPr>
            <a:xfrm>
              <a:off x="1409700" y="2092324"/>
              <a:ext cx="927100" cy="711200"/>
            </a:xfrm>
            <a:custGeom>
              <a:avLst/>
              <a:gdLst/>
              <a:ahLst/>
              <a:cxnLst/>
              <a:rect l="l" t="t" r="r" b="b"/>
              <a:pathLst>
                <a:path w="927100" h="711200">
                  <a:moveTo>
                    <a:pt x="927100" y="381000"/>
                  </a:moveTo>
                  <a:lnTo>
                    <a:pt x="0" y="381000"/>
                  </a:lnTo>
                  <a:lnTo>
                    <a:pt x="0" y="711200"/>
                  </a:lnTo>
                  <a:lnTo>
                    <a:pt x="927100" y="711200"/>
                  </a:lnTo>
                  <a:lnTo>
                    <a:pt x="927100" y="381000"/>
                  </a:lnTo>
                  <a:close/>
                </a:path>
                <a:path w="927100" h="711200">
                  <a:moveTo>
                    <a:pt x="927100" y="0"/>
                  </a:moveTo>
                  <a:lnTo>
                    <a:pt x="0" y="0"/>
                  </a:lnTo>
                  <a:lnTo>
                    <a:pt x="0" y="342900"/>
                  </a:lnTo>
                  <a:lnTo>
                    <a:pt x="927100" y="342900"/>
                  </a:lnTo>
                  <a:lnTo>
                    <a:pt x="927100" y="0"/>
                  </a:lnTo>
                  <a:close/>
                </a:path>
              </a:pathLst>
            </a:custGeom>
            <a:solidFill>
              <a:srgbClr val="FFE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342900" y="0"/>
              <a:ext cx="842010" cy="3997325"/>
            </a:xfrm>
            <a:custGeom>
              <a:avLst/>
              <a:gdLst/>
              <a:ahLst/>
              <a:cxnLst/>
              <a:rect l="l" t="t" r="r" b="b"/>
              <a:pathLst>
                <a:path w="842010" h="3997325">
                  <a:moveTo>
                    <a:pt x="841772" y="0"/>
                  </a:moveTo>
                  <a:lnTo>
                    <a:pt x="651272" y="0"/>
                  </a:lnTo>
                  <a:lnTo>
                    <a:pt x="0" y="3964792"/>
                  </a:lnTo>
                  <a:lnTo>
                    <a:pt x="185739" y="3996927"/>
                  </a:lnTo>
                  <a:lnTo>
                    <a:pt x="841772" y="0"/>
                  </a:lnTo>
                  <a:close/>
                </a:path>
              </a:pathLst>
            </a:custGeom>
            <a:solidFill>
              <a:srgbClr val="8AB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3109" y="0"/>
              <a:ext cx="838200" cy="3957954"/>
            </a:xfrm>
            <a:custGeom>
              <a:avLst/>
              <a:gdLst/>
              <a:ahLst/>
              <a:cxnLst/>
              <a:rect l="l" t="t" r="r" b="b"/>
              <a:pathLst>
                <a:path w="838200" h="3957954">
                  <a:moveTo>
                    <a:pt x="838198" y="0"/>
                  </a:moveTo>
                  <a:lnTo>
                    <a:pt x="648890" y="0"/>
                  </a:lnTo>
                  <a:lnTo>
                    <a:pt x="0" y="3929060"/>
                  </a:lnTo>
                  <a:lnTo>
                    <a:pt x="186928" y="3957635"/>
                  </a:lnTo>
                  <a:lnTo>
                    <a:pt x="838198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3109" y="3929061"/>
              <a:ext cx="922019" cy="1214755"/>
            </a:xfrm>
            <a:custGeom>
              <a:avLst/>
              <a:gdLst/>
              <a:ahLst/>
              <a:cxnLst/>
              <a:rect l="l" t="t" r="r" b="b"/>
              <a:pathLst>
                <a:path w="922019" h="1214754">
                  <a:moveTo>
                    <a:pt x="0" y="0"/>
                  </a:moveTo>
                  <a:lnTo>
                    <a:pt x="881062" y="1214438"/>
                  </a:lnTo>
                  <a:lnTo>
                    <a:pt x="921543" y="1214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42900" y="3968352"/>
              <a:ext cx="1122045" cy="1175385"/>
            </a:xfrm>
            <a:custGeom>
              <a:avLst/>
              <a:gdLst/>
              <a:ahLst/>
              <a:cxnLst/>
              <a:rect l="l" t="t" r="r" b="b"/>
              <a:pathLst>
                <a:path w="1122045" h="1175385">
                  <a:moveTo>
                    <a:pt x="0" y="0"/>
                  </a:moveTo>
                  <a:lnTo>
                    <a:pt x="1082289" y="1175147"/>
                  </a:lnTo>
                  <a:lnTo>
                    <a:pt x="1121532" y="1175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42900" y="3964768"/>
              <a:ext cx="1598295" cy="1179195"/>
            </a:xfrm>
            <a:custGeom>
              <a:avLst/>
              <a:gdLst/>
              <a:ahLst/>
              <a:cxnLst/>
              <a:rect l="l" t="t" r="r" b="b"/>
              <a:pathLst>
                <a:path w="1598295" h="1179195">
                  <a:moveTo>
                    <a:pt x="0" y="0"/>
                  </a:moveTo>
                  <a:lnTo>
                    <a:pt x="0" y="3584"/>
                  </a:lnTo>
                  <a:lnTo>
                    <a:pt x="1121532" y="1178731"/>
                  </a:lnTo>
                  <a:lnTo>
                    <a:pt x="1597782" y="1178731"/>
                  </a:lnTo>
                  <a:lnTo>
                    <a:pt x="185739" y="32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6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3109" y="3929061"/>
              <a:ext cx="1271905" cy="1214755"/>
            </a:xfrm>
            <a:custGeom>
              <a:avLst/>
              <a:gdLst/>
              <a:ahLst/>
              <a:cxnLst/>
              <a:rect l="l" t="t" r="r" b="b"/>
              <a:pathLst>
                <a:path w="1271905" h="1214754">
                  <a:moveTo>
                    <a:pt x="0" y="0"/>
                  </a:moveTo>
                  <a:lnTo>
                    <a:pt x="921543" y="1214439"/>
                  </a:lnTo>
                  <a:lnTo>
                    <a:pt x="1271575" y="1214439"/>
                  </a:lnTo>
                  <a:lnTo>
                    <a:pt x="219073" y="71439"/>
                  </a:lnTo>
                  <a:lnTo>
                    <a:pt x="183356" y="32147"/>
                  </a:lnTo>
                  <a:lnTo>
                    <a:pt x="186928" y="32147"/>
                  </a:lnTo>
                  <a:lnTo>
                    <a:pt x="186928" y="28575"/>
                  </a:lnTo>
                  <a:lnTo>
                    <a:pt x="183356" y="285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73253" rIns="0" bIns="0" rtlCol="0">
            <a:spAutoFit/>
          </a:bodyPr>
          <a:lstStyle/>
          <a:p>
            <a:pPr marL="1882775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Times New Roman"/>
                <a:cs typeface="Times New Roman"/>
              </a:rPr>
              <a:t>Types</a:t>
            </a:r>
            <a:r>
              <a:rPr spc="-70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of</a:t>
            </a:r>
            <a:r>
              <a:rPr spc="-65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electric</a:t>
            </a:r>
            <a:r>
              <a:rPr spc="-25" dirty="0">
                <a:latin typeface="Times New Roman"/>
                <a:cs typeface="Times New Roman"/>
              </a:rPr>
              <a:t> </a:t>
            </a:r>
            <a:r>
              <a:rPr spc="-10" dirty="0">
                <a:latin typeface="Times New Roman"/>
                <a:cs typeface="Times New Roman"/>
              </a:rPr>
              <a:t>motor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688625"/>
              </a:buClr>
              <a:buSzPct val="144444"/>
              <a:buChar char="•"/>
              <a:tabLst>
                <a:tab pos="240665" algn="l"/>
              </a:tabLst>
            </a:pPr>
            <a:r>
              <a:rPr dirty="0"/>
              <a:t>Types</a:t>
            </a:r>
            <a:r>
              <a:rPr spc="-50" dirty="0"/>
              <a:t> </a:t>
            </a:r>
            <a:r>
              <a:rPr dirty="0"/>
              <a:t>of</a:t>
            </a:r>
            <a:r>
              <a:rPr spc="-10" dirty="0"/>
              <a:t> motors:</a:t>
            </a:r>
          </a:p>
          <a:p>
            <a:pPr marL="240665" indent="-227965">
              <a:lnSpc>
                <a:spcPts val="3035"/>
              </a:lnSpc>
              <a:spcBef>
                <a:spcPts val="5"/>
              </a:spcBef>
              <a:buClr>
                <a:srgbClr val="688625"/>
              </a:buClr>
              <a:buSzPct val="144444"/>
              <a:buChar char="-"/>
              <a:tabLst>
                <a:tab pos="240665" algn="l"/>
              </a:tabLst>
            </a:pPr>
            <a:r>
              <a:rPr dirty="0"/>
              <a:t>DC</a:t>
            </a:r>
            <a:r>
              <a:rPr spc="-10" dirty="0"/>
              <a:t> motor</a:t>
            </a:r>
          </a:p>
          <a:p>
            <a:pPr marL="240665" indent="-227965">
              <a:lnSpc>
                <a:spcPts val="3035"/>
              </a:lnSpc>
              <a:buClr>
                <a:srgbClr val="688625"/>
              </a:buClr>
              <a:buSzPct val="144444"/>
              <a:buChar char="-"/>
              <a:tabLst>
                <a:tab pos="240665" algn="l"/>
              </a:tabLst>
            </a:pPr>
            <a:r>
              <a:rPr dirty="0"/>
              <a:t>AC </a:t>
            </a:r>
            <a:r>
              <a:rPr spc="-10" dirty="0"/>
              <a:t>motor</a:t>
            </a:r>
          </a:p>
          <a:p>
            <a:pPr marL="1058545" lvl="1" indent="-131445">
              <a:lnSpc>
                <a:spcPct val="100000"/>
              </a:lnSpc>
              <a:spcBef>
                <a:spcPts val="645"/>
              </a:spcBef>
              <a:buChar char="-"/>
              <a:tabLst>
                <a:tab pos="1058545" algn="l"/>
              </a:tabLst>
            </a:pPr>
            <a:r>
              <a:rPr sz="1800" dirty="0">
                <a:latin typeface="Times New Roman"/>
                <a:cs typeface="Times New Roman"/>
              </a:rPr>
              <a:t>Induction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motor</a:t>
            </a:r>
            <a:endParaRPr sz="1800">
              <a:latin typeface="Times New Roman"/>
              <a:cs typeface="Times New Roman"/>
            </a:endParaRPr>
          </a:p>
          <a:p>
            <a:pPr marL="1059180" lvl="1" indent="-132080">
              <a:lnSpc>
                <a:spcPct val="100000"/>
              </a:lnSpc>
              <a:spcBef>
                <a:spcPts val="805"/>
              </a:spcBef>
              <a:buChar char="-"/>
              <a:tabLst>
                <a:tab pos="1059180" algn="l"/>
              </a:tabLst>
            </a:pPr>
            <a:r>
              <a:rPr sz="1800" dirty="0">
                <a:latin typeface="Times New Roman"/>
                <a:cs typeface="Times New Roman"/>
              </a:rPr>
              <a:t>Synchronous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motor</a:t>
            </a:r>
            <a:endParaRPr sz="1800">
              <a:latin typeface="Times New Roman"/>
              <a:cs typeface="Times New Roman"/>
            </a:endParaRPr>
          </a:p>
          <a:p>
            <a:pPr marL="1841500">
              <a:lnSpc>
                <a:spcPct val="100000"/>
              </a:lnSpc>
              <a:spcBef>
                <a:spcPts val="795"/>
              </a:spcBef>
            </a:pPr>
            <a:r>
              <a:rPr spc="-10" dirty="0"/>
              <a:t>-</a:t>
            </a:r>
            <a:r>
              <a:rPr dirty="0"/>
              <a:t>Brushless DC </a:t>
            </a:r>
            <a:r>
              <a:rPr spc="-10" dirty="0"/>
              <a:t>motor</a:t>
            </a:r>
          </a:p>
          <a:p>
            <a:pPr marL="1841500">
              <a:lnSpc>
                <a:spcPct val="100000"/>
              </a:lnSpc>
              <a:spcBef>
                <a:spcPts val="800"/>
              </a:spcBef>
            </a:pPr>
            <a:r>
              <a:rPr spc="-10" dirty="0"/>
              <a:t>-</a:t>
            </a:r>
            <a:r>
              <a:rPr dirty="0"/>
              <a:t>Permanent</a:t>
            </a:r>
            <a:r>
              <a:rPr spc="-45" dirty="0"/>
              <a:t> </a:t>
            </a:r>
            <a:r>
              <a:rPr dirty="0"/>
              <a:t>Magnet</a:t>
            </a:r>
            <a:r>
              <a:rPr spc="-40" dirty="0"/>
              <a:t> </a:t>
            </a:r>
            <a:r>
              <a:rPr dirty="0"/>
              <a:t>Synchronous</a:t>
            </a:r>
            <a:r>
              <a:rPr spc="-65" dirty="0"/>
              <a:t> </a:t>
            </a:r>
            <a:r>
              <a:rPr spc="-10" dirty="0"/>
              <a:t>motor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9317" y="2200780"/>
            <a:ext cx="3352165" cy="15709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Clr>
                <a:srgbClr val="688625"/>
              </a:buClr>
              <a:buSzPct val="140000"/>
              <a:buChar char="•"/>
              <a:tabLst>
                <a:tab pos="240665" algn="l"/>
              </a:tabLst>
            </a:pPr>
            <a:r>
              <a:rPr sz="2000" dirty="0">
                <a:latin typeface="Times New Roman"/>
                <a:cs typeface="Times New Roman"/>
              </a:rPr>
              <a:t>Variable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reluctant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machine</a:t>
            </a:r>
            <a:endParaRPr sz="2000">
              <a:latin typeface="Times New Roman"/>
              <a:cs typeface="Times New Roman"/>
            </a:endParaRPr>
          </a:p>
          <a:p>
            <a:pPr marL="240665" indent="-227965">
              <a:lnSpc>
                <a:spcPts val="3275"/>
              </a:lnSpc>
              <a:buClr>
                <a:srgbClr val="688625"/>
              </a:buClr>
              <a:buSzPct val="140000"/>
              <a:buChar char="-"/>
              <a:tabLst>
                <a:tab pos="240665" algn="l"/>
              </a:tabLst>
            </a:pPr>
            <a:r>
              <a:rPr sz="2000" dirty="0">
                <a:latin typeface="Times New Roman"/>
                <a:cs typeface="Times New Roman"/>
              </a:rPr>
              <a:t>Stepper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20" dirty="0">
                <a:latin typeface="Times New Roman"/>
                <a:cs typeface="Times New Roman"/>
              </a:rPr>
              <a:t>motor</a:t>
            </a:r>
            <a:endParaRPr sz="2000">
              <a:latin typeface="Times New Roman"/>
              <a:cs typeface="Times New Roman"/>
            </a:endParaRPr>
          </a:p>
          <a:p>
            <a:pPr marL="240665" indent="-227965">
              <a:lnSpc>
                <a:spcPts val="3200"/>
              </a:lnSpc>
              <a:buClr>
                <a:srgbClr val="688625"/>
              </a:buClr>
              <a:buSzPct val="140000"/>
              <a:buChar char="-"/>
              <a:tabLst>
                <a:tab pos="240665" algn="l"/>
              </a:tabLst>
            </a:pPr>
            <a:r>
              <a:rPr sz="2000" dirty="0">
                <a:latin typeface="Times New Roman"/>
                <a:cs typeface="Times New Roman"/>
              </a:rPr>
              <a:t>Switch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reluctance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motor</a:t>
            </a:r>
            <a:endParaRPr sz="2000">
              <a:latin typeface="Times New Roman"/>
              <a:cs typeface="Times New Roman"/>
            </a:endParaRPr>
          </a:p>
          <a:p>
            <a:pPr marL="240665" indent="-227965">
              <a:lnSpc>
                <a:spcPts val="3279"/>
              </a:lnSpc>
              <a:buClr>
                <a:srgbClr val="688625"/>
              </a:buClr>
              <a:buSzPct val="140000"/>
              <a:buChar char="-"/>
              <a:tabLst>
                <a:tab pos="240665" algn="l"/>
              </a:tabLst>
            </a:pPr>
            <a:r>
              <a:rPr sz="2000" dirty="0">
                <a:latin typeface="Times New Roman"/>
                <a:cs typeface="Times New Roman"/>
              </a:rPr>
              <a:t>Synchronous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reluctance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motor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42900" y="0"/>
              <a:ext cx="842010" cy="3997325"/>
            </a:xfrm>
            <a:custGeom>
              <a:avLst/>
              <a:gdLst/>
              <a:ahLst/>
              <a:cxnLst/>
              <a:rect l="l" t="t" r="r" b="b"/>
              <a:pathLst>
                <a:path w="842010" h="3997325">
                  <a:moveTo>
                    <a:pt x="841772" y="0"/>
                  </a:moveTo>
                  <a:lnTo>
                    <a:pt x="651272" y="0"/>
                  </a:lnTo>
                  <a:lnTo>
                    <a:pt x="0" y="3964792"/>
                  </a:lnTo>
                  <a:lnTo>
                    <a:pt x="185739" y="3996927"/>
                  </a:lnTo>
                  <a:lnTo>
                    <a:pt x="841772" y="0"/>
                  </a:lnTo>
                  <a:close/>
                </a:path>
              </a:pathLst>
            </a:custGeom>
            <a:solidFill>
              <a:srgbClr val="8AB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3109" y="0"/>
              <a:ext cx="838200" cy="3957954"/>
            </a:xfrm>
            <a:custGeom>
              <a:avLst/>
              <a:gdLst/>
              <a:ahLst/>
              <a:cxnLst/>
              <a:rect l="l" t="t" r="r" b="b"/>
              <a:pathLst>
                <a:path w="838200" h="3957954">
                  <a:moveTo>
                    <a:pt x="838198" y="0"/>
                  </a:moveTo>
                  <a:lnTo>
                    <a:pt x="648890" y="0"/>
                  </a:lnTo>
                  <a:lnTo>
                    <a:pt x="0" y="3929060"/>
                  </a:lnTo>
                  <a:lnTo>
                    <a:pt x="186928" y="3957635"/>
                  </a:lnTo>
                  <a:lnTo>
                    <a:pt x="838198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3109" y="3929061"/>
              <a:ext cx="922019" cy="1214755"/>
            </a:xfrm>
            <a:custGeom>
              <a:avLst/>
              <a:gdLst/>
              <a:ahLst/>
              <a:cxnLst/>
              <a:rect l="l" t="t" r="r" b="b"/>
              <a:pathLst>
                <a:path w="922019" h="1214754">
                  <a:moveTo>
                    <a:pt x="0" y="0"/>
                  </a:moveTo>
                  <a:lnTo>
                    <a:pt x="881062" y="1214438"/>
                  </a:lnTo>
                  <a:lnTo>
                    <a:pt x="921543" y="1214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42900" y="3968352"/>
              <a:ext cx="1122045" cy="1175385"/>
            </a:xfrm>
            <a:custGeom>
              <a:avLst/>
              <a:gdLst/>
              <a:ahLst/>
              <a:cxnLst/>
              <a:rect l="l" t="t" r="r" b="b"/>
              <a:pathLst>
                <a:path w="1122045" h="1175385">
                  <a:moveTo>
                    <a:pt x="0" y="0"/>
                  </a:moveTo>
                  <a:lnTo>
                    <a:pt x="1082289" y="1175147"/>
                  </a:lnTo>
                  <a:lnTo>
                    <a:pt x="1121532" y="1175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42900" y="3964768"/>
              <a:ext cx="1598295" cy="1179195"/>
            </a:xfrm>
            <a:custGeom>
              <a:avLst/>
              <a:gdLst/>
              <a:ahLst/>
              <a:cxnLst/>
              <a:rect l="l" t="t" r="r" b="b"/>
              <a:pathLst>
                <a:path w="1598295" h="1179195">
                  <a:moveTo>
                    <a:pt x="0" y="0"/>
                  </a:moveTo>
                  <a:lnTo>
                    <a:pt x="0" y="3584"/>
                  </a:lnTo>
                  <a:lnTo>
                    <a:pt x="1121532" y="1178731"/>
                  </a:lnTo>
                  <a:lnTo>
                    <a:pt x="1597782" y="1178731"/>
                  </a:lnTo>
                  <a:lnTo>
                    <a:pt x="185739" y="32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6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3109" y="3929061"/>
              <a:ext cx="1271905" cy="1214755"/>
            </a:xfrm>
            <a:custGeom>
              <a:avLst/>
              <a:gdLst/>
              <a:ahLst/>
              <a:cxnLst/>
              <a:rect l="l" t="t" r="r" b="b"/>
              <a:pathLst>
                <a:path w="1271905" h="1214754">
                  <a:moveTo>
                    <a:pt x="0" y="0"/>
                  </a:moveTo>
                  <a:lnTo>
                    <a:pt x="921543" y="1214439"/>
                  </a:lnTo>
                  <a:lnTo>
                    <a:pt x="1271575" y="1214439"/>
                  </a:lnTo>
                  <a:lnTo>
                    <a:pt x="219073" y="71439"/>
                  </a:lnTo>
                  <a:lnTo>
                    <a:pt x="183356" y="32147"/>
                  </a:lnTo>
                  <a:lnTo>
                    <a:pt x="186928" y="32147"/>
                  </a:lnTo>
                  <a:lnTo>
                    <a:pt x="186928" y="28575"/>
                  </a:lnTo>
                  <a:lnTo>
                    <a:pt x="183356" y="285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52780" rIns="0" bIns="0" rtlCol="0">
            <a:spAutoFit/>
          </a:bodyPr>
          <a:lstStyle/>
          <a:p>
            <a:pPr marL="2324735">
              <a:lnSpc>
                <a:spcPct val="100000"/>
              </a:lnSpc>
              <a:spcBef>
                <a:spcPts val="100"/>
              </a:spcBef>
            </a:pPr>
            <a:r>
              <a:rPr dirty="0"/>
              <a:t>Some</a:t>
            </a:r>
            <a:r>
              <a:rPr spc="-165" dirty="0">
                <a:latin typeface="Times New Roman"/>
                <a:cs typeface="Times New Roman"/>
              </a:rPr>
              <a:t> </a:t>
            </a:r>
            <a:r>
              <a:rPr spc="-10" dirty="0"/>
              <a:t>terminology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055623" y="2295268"/>
            <a:ext cx="645033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9415" indent="-386715">
              <a:lnSpc>
                <a:spcPct val="100000"/>
              </a:lnSpc>
              <a:spcBef>
                <a:spcPts val="100"/>
              </a:spcBef>
              <a:buClr>
                <a:srgbClr val="688625"/>
              </a:buClr>
              <a:buSzPct val="138888"/>
              <a:buChar char="●"/>
              <a:tabLst>
                <a:tab pos="399415" algn="l"/>
              </a:tabLst>
            </a:pPr>
            <a:r>
              <a:rPr sz="1800" dirty="0">
                <a:latin typeface="Times New Roman"/>
                <a:cs typeface="Times New Roman"/>
              </a:rPr>
              <a:t>Operational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need,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simply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defined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torque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capability.</a:t>
            </a:r>
            <a:endParaRPr sz="1800">
              <a:latin typeface="Times New Roman"/>
              <a:cs typeface="Times New Roman"/>
            </a:endParaRPr>
          </a:p>
          <a:p>
            <a:pPr marL="399415" indent="-386715">
              <a:lnSpc>
                <a:spcPct val="100000"/>
              </a:lnSpc>
              <a:buClr>
                <a:srgbClr val="688625"/>
              </a:buClr>
              <a:buSzPct val="138888"/>
              <a:buChar char="●"/>
              <a:tabLst>
                <a:tab pos="399415" algn="l"/>
              </a:tabLst>
            </a:pPr>
            <a:r>
              <a:rPr sz="1800" dirty="0">
                <a:latin typeface="Times New Roman"/>
                <a:cs typeface="Times New Roman"/>
              </a:rPr>
              <a:t>Any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sort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movement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requires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generating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force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which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in</a:t>
            </a:r>
            <a:endParaRPr sz="1800">
              <a:latin typeface="Times New Roman"/>
              <a:cs typeface="Times New Roman"/>
            </a:endParaRPr>
          </a:p>
          <a:p>
            <a:pPr marL="399415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again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rotating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system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mechanical</a:t>
            </a:r>
            <a:r>
              <a:rPr sz="1800" spc="-10" dirty="0">
                <a:latin typeface="Times New Roman"/>
                <a:cs typeface="Times New Roman"/>
              </a:rPr>
              <a:t> torque.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66010" y="2245865"/>
            <a:ext cx="2914015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900" dirty="0">
                <a:latin typeface="Times New Roman"/>
                <a:cs typeface="Times New Roman"/>
              </a:rPr>
              <a:t>Thank</a:t>
            </a:r>
            <a:r>
              <a:rPr sz="3900" spc="-20" dirty="0">
                <a:latin typeface="Times New Roman"/>
                <a:cs typeface="Times New Roman"/>
              </a:rPr>
              <a:t> </a:t>
            </a:r>
            <a:r>
              <a:rPr sz="3900" dirty="0">
                <a:latin typeface="Times New Roman"/>
                <a:cs typeface="Times New Roman"/>
              </a:rPr>
              <a:t>you</a:t>
            </a:r>
            <a:r>
              <a:rPr sz="3900" spc="10" dirty="0">
                <a:latin typeface="Times New Roman"/>
                <a:cs typeface="Times New Roman"/>
              </a:rPr>
              <a:t> </a:t>
            </a:r>
            <a:r>
              <a:rPr sz="3900" spc="-25" dirty="0">
                <a:latin typeface="Times New Roman"/>
                <a:cs typeface="Times New Roman"/>
              </a:rPr>
              <a:t>All</a:t>
            </a:r>
            <a:endParaRPr sz="3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08500" y="1851025"/>
            <a:ext cx="711200" cy="342900"/>
          </a:xfrm>
          <a:custGeom>
            <a:avLst/>
            <a:gdLst/>
            <a:ahLst/>
            <a:cxnLst/>
            <a:rect l="l" t="t" r="r" b="b"/>
            <a:pathLst>
              <a:path w="711200" h="342900">
                <a:moveTo>
                  <a:pt x="711200" y="0"/>
                </a:moveTo>
                <a:lnTo>
                  <a:pt x="0" y="0"/>
                </a:lnTo>
                <a:lnTo>
                  <a:pt x="0" y="342900"/>
                </a:lnTo>
                <a:lnTo>
                  <a:pt x="711200" y="342900"/>
                </a:lnTo>
                <a:lnTo>
                  <a:pt x="7112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664200" y="1851024"/>
            <a:ext cx="2413000" cy="342900"/>
          </a:xfrm>
          <a:custGeom>
            <a:avLst/>
            <a:gdLst/>
            <a:ahLst/>
            <a:cxnLst/>
            <a:rect l="l" t="t" r="r" b="b"/>
            <a:pathLst>
              <a:path w="2413000" h="342900">
                <a:moveTo>
                  <a:pt x="2413000" y="0"/>
                </a:moveTo>
                <a:lnTo>
                  <a:pt x="114300" y="0"/>
                </a:lnTo>
                <a:lnTo>
                  <a:pt x="0" y="0"/>
                </a:lnTo>
                <a:lnTo>
                  <a:pt x="0" y="342900"/>
                </a:lnTo>
                <a:lnTo>
                  <a:pt x="114300" y="342900"/>
                </a:lnTo>
                <a:lnTo>
                  <a:pt x="2413000" y="342900"/>
                </a:lnTo>
                <a:lnTo>
                  <a:pt x="24130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sp>
          <p:nvSpPr>
            <p:cNvPr id="5" name="object 5"/>
            <p:cNvSpPr/>
            <p:nvPr/>
          </p:nvSpPr>
          <p:spPr>
            <a:xfrm>
              <a:off x="3238500" y="1851024"/>
              <a:ext cx="723900" cy="342900"/>
            </a:xfrm>
            <a:custGeom>
              <a:avLst/>
              <a:gdLst/>
              <a:ahLst/>
              <a:cxnLst/>
              <a:rect l="l" t="t" r="r" b="b"/>
              <a:pathLst>
                <a:path w="723900" h="342900">
                  <a:moveTo>
                    <a:pt x="723900" y="0"/>
                  </a:moveTo>
                  <a:lnTo>
                    <a:pt x="0" y="0"/>
                  </a:lnTo>
                  <a:lnTo>
                    <a:pt x="0" y="342900"/>
                  </a:lnTo>
                  <a:lnTo>
                    <a:pt x="723900" y="342900"/>
                  </a:lnTo>
                  <a:lnTo>
                    <a:pt x="723900" y="0"/>
                  </a:lnTo>
                  <a:close/>
                </a:path>
              </a:pathLst>
            </a:custGeom>
            <a:solidFill>
              <a:srgbClr val="FFE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42900" y="0"/>
              <a:ext cx="842010" cy="3997325"/>
            </a:xfrm>
            <a:custGeom>
              <a:avLst/>
              <a:gdLst/>
              <a:ahLst/>
              <a:cxnLst/>
              <a:rect l="l" t="t" r="r" b="b"/>
              <a:pathLst>
                <a:path w="842010" h="3997325">
                  <a:moveTo>
                    <a:pt x="841772" y="0"/>
                  </a:moveTo>
                  <a:lnTo>
                    <a:pt x="651272" y="0"/>
                  </a:lnTo>
                  <a:lnTo>
                    <a:pt x="0" y="3964792"/>
                  </a:lnTo>
                  <a:lnTo>
                    <a:pt x="185739" y="3996927"/>
                  </a:lnTo>
                  <a:lnTo>
                    <a:pt x="841772" y="0"/>
                  </a:lnTo>
                  <a:close/>
                </a:path>
              </a:pathLst>
            </a:custGeom>
            <a:solidFill>
              <a:srgbClr val="8AB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3109" y="0"/>
              <a:ext cx="838200" cy="3957954"/>
            </a:xfrm>
            <a:custGeom>
              <a:avLst/>
              <a:gdLst/>
              <a:ahLst/>
              <a:cxnLst/>
              <a:rect l="l" t="t" r="r" b="b"/>
              <a:pathLst>
                <a:path w="838200" h="3957954">
                  <a:moveTo>
                    <a:pt x="838198" y="0"/>
                  </a:moveTo>
                  <a:lnTo>
                    <a:pt x="648890" y="0"/>
                  </a:lnTo>
                  <a:lnTo>
                    <a:pt x="0" y="3929060"/>
                  </a:lnTo>
                  <a:lnTo>
                    <a:pt x="186928" y="3957635"/>
                  </a:lnTo>
                  <a:lnTo>
                    <a:pt x="838198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3109" y="3929061"/>
              <a:ext cx="922019" cy="1214755"/>
            </a:xfrm>
            <a:custGeom>
              <a:avLst/>
              <a:gdLst/>
              <a:ahLst/>
              <a:cxnLst/>
              <a:rect l="l" t="t" r="r" b="b"/>
              <a:pathLst>
                <a:path w="922019" h="1214754">
                  <a:moveTo>
                    <a:pt x="0" y="0"/>
                  </a:moveTo>
                  <a:lnTo>
                    <a:pt x="881062" y="1214438"/>
                  </a:lnTo>
                  <a:lnTo>
                    <a:pt x="921543" y="1214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42900" y="3968352"/>
              <a:ext cx="1122045" cy="1175385"/>
            </a:xfrm>
            <a:custGeom>
              <a:avLst/>
              <a:gdLst/>
              <a:ahLst/>
              <a:cxnLst/>
              <a:rect l="l" t="t" r="r" b="b"/>
              <a:pathLst>
                <a:path w="1122045" h="1175385">
                  <a:moveTo>
                    <a:pt x="0" y="0"/>
                  </a:moveTo>
                  <a:lnTo>
                    <a:pt x="1082289" y="1175147"/>
                  </a:lnTo>
                  <a:lnTo>
                    <a:pt x="1121532" y="1175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2900" y="3964768"/>
              <a:ext cx="1598295" cy="1179195"/>
            </a:xfrm>
            <a:custGeom>
              <a:avLst/>
              <a:gdLst/>
              <a:ahLst/>
              <a:cxnLst/>
              <a:rect l="l" t="t" r="r" b="b"/>
              <a:pathLst>
                <a:path w="1598295" h="1179195">
                  <a:moveTo>
                    <a:pt x="0" y="0"/>
                  </a:moveTo>
                  <a:lnTo>
                    <a:pt x="0" y="3584"/>
                  </a:lnTo>
                  <a:lnTo>
                    <a:pt x="1121532" y="1178731"/>
                  </a:lnTo>
                  <a:lnTo>
                    <a:pt x="1597782" y="1178731"/>
                  </a:lnTo>
                  <a:lnTo>
                    <a:pt x="185739" y="32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6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3109" y="3929061"/>
              <a:ext cx="1271905" cy="1214755"/>
            </a:xfrm>
            <a:custGeom>
              <a:avLst/>
              <a:gdLst/>
              <a:ahLst/>
              <a:cxnLst/>
              <a:rect l="l" t="t" r="r" b="b"/>
              <a:pathLst>
                <a:path w="1271905" h="1214754">
                  <a:moveTo>
                    <a:pt x="0" y="0"/>
                  </a:moveTo>
                  <a:lnTo>
                    <a:pt x="921543" y="1214439"/>
                  </a:lnTo>
                  <a:lnTo>
                    <a:pt x="1271575" y="1214439"/>
                  </a:lnTo>
                  <a:lnTo>
                    <a:pt x="219073" y="71439"/>
                  </a:lnTo>
                  <a:lnTo>
                    <a:pt x="183356" y="32147"/>
                  </a:lnTo>
                  <a:lnTo>
                    <a:pt x="186928" y="32147"/>
                  </a:lnTo>
                  <a:lnTo>
                    <a:pt x="186928" y="28575"/>
                  </a:lnTo>
                  <a:lnTo>
                    <a:pt x="183356" y="285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0835" rIns="0" bIns="0" rtlCol="0">
            <a:spAutoFit/>
          </a:bodyPr>
          <a:lstStyle/>
          <a:p>
            <a:pPr marL="26924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Introduction</a:t>
            </a:r>
          </a:p>
        </p:txBody>
      </p:sp>
      <p:sp>
        <p:nvSpPr>
          <p:cNvPr id="14" name="object 14"/>
          <p:cNvSpPr/>
          <p:nvPr/>
        </p:nvSpPr>
        <p:spPr>
          <a:xfrm>
            <a:off x="1419986" y="1497573"/>
            <a:ext cx="45720" cy="279400"/>
          </a:xfrm>
          <a:custGeom>
            <a:avLst/>
            <a:gdLst/>
            <a:ahLst/>
            <a:cxnLst/>
            <a:rect l="l" t="t" r="r" b="b"/>
            <a:pathLst>
              <a:path w="45719" h="279400">
                <a:moveTo>
                  <a:pt x="45719" y="0"/>
                </a:moveTo>
                <a:lnTo>
                  <a:pt x="0" y="0"/>
                </a:lnTo>
                <a:lnTo>
                  <a:pt x="0" y="278891"/>
                </a:lnTo>
                <a:lnTo>
                  <a:pt x="45719" y="278891"/>
                </a:lnTo>
                <a:lnTo>
                  <a:pt x="45719" y="0"/>
                </a:lnTo>
                <a:close/>
              </a:path>
            </a:pathLst>
          </a:custGeom>
          <a:solidFill>
            <a:srgbClr val="CDD0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407415" y="1858769"/>
            <a:ext cx="7166609" cy="19659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4950" indent="-222250">
              <a:lnSpc>
                <a:spcPct val="100000"/>
              </a:lnSpc>
              <a:spcBef>
                <a:spcPts val="95"/>
              </a:spcBef>
              <a:buClr>
                <a:srgbClr val="688625"/>
              </a:buClr>
              <a:buSzPct val="142105"/>
              <a:buChar char="•"/>
              <a:tabLst>
                <a:tab pos="234950" algn="l"/>
              </a:tabLst>
            </a:pPr>
            <a:r>
              <a:rPr sz="1900" dirty="0">
                <a:latin typeface="Times New Roman"/>
                <a:cs typeface="Times New Roman"/>
              </a:rPr>
              <a:t>Actuation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is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process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of conversion of energy</a:t>
            </a:r>
            <a:r>
              <a:rPr sz="1900" spc="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to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mechanical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form. </a:t>
            </a:r>
            <a:r>
              <a:rPr sz="1900" spc="-50" dirty="0">
                <a:latin typeface="Times New Roman"/>
                <a:cs typeface="Times New Roman"/>
              </a:rPr>
              <a:t>A</a:t>
            </a:r>
            <a:endParaRPr sz="1900">
              <a:latin typeface="Times New Roman"/>
              <a:cs typeface="Times New Roman"/>
            </a:endParaRPr>
          </a:p>
          <a:p>
            <a:pPr marL="229235">
              <a:lnSpc>
                <a:spcPct val="100000"/>
              </a:lnSpc>
            </a:pPr>
            <a:r>
              <a:rPr sz="1900" dirty="0">
                <a:latin typeface="Times New Roman"/>
                <a:cs typeface="Times New Roman"/>
              </a:rPr>
              <a:t>device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that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accomplishes this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conversion is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called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actuator.</a:t>
            </a:r>
            <a:endParaRPr sz="1900">
              <a:latin typeface="Times New Roman"/>
              <a:cs typeface="Times New Roman"/>
            </a:endParaRPr>
          </a:p>
          <a:p>
            <a:pPr marL="229235" marR="5715" indent="-217170">
              <a:lnSpc>
                <a:spcPct val="100000"/>
              </a:lnSpc>
              <a:spcBef>
                <a:spcPts val="795"/>
              </a:spcBef>
              <a:buChar char="•"/>
              <a:tabLst>
                <a:tab pos="229235" algn="l"/>
                <a:tab pos="234950" algn="l"/>
              </a:tabLst>
            </a:pPr>
            <a:r>
              <a:rPr sz="2100" dirty="0">
                <a:solidFill>
                  <a:srgbClr val="688625"/>
                </a:solidFill>
                <a:latin typeface="Times New Roman"/>
                <a:cs typeface="Times New Roman"/>
              </a:rPr>
              <a:t>	</a:t>
            </a:r>
            <a:r>
              <a:rPr sz="1900" dirty="0">
                <a:latin typeface="Times New Roman"/>
                <a:cs typeface="Times New Roman"/>
              </a:rPr>
              <a:t>Actuator</a:t>
            </a:r>
            <a:r>
              <a:rPr sz="1900" spc="13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plays</a:t>
            </a:r>
            <a:r>
              <a:rPr sz="1900" spc="1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</a:t>
            </a:r>
            <a:r>
              <a:rPr sz="1900" spc="13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very</a:t>
            </a:r>
            <a:r>
              <a:rPr sz="1900" spc="13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important</a:t>
            </a:r>
            <a:r>
              <a:rPr sz="1900" spc="13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role</a:t>
            </a:r>
            <a:r>
              <a:rPr sz="1900" spc="1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while</a:t>
            </a:r>
            <a:r>
              <a:rPr sz="1900" spc="1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implementing</a:t>
            </a:r>
            <a:r>
              <a:rPr sz="1900" spc="13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control.</a:t>
            </a:r>
            <a:r>
              <a:rPr sz="1900" spc="140" dirty="0">
                <a:latin typeface="Times New Roman"/>
                <a:cs typeface="Times New Roman"/>
              </a:rPr>
              <a:t> </a:t>
            </a:r>
            <a:r>
              <a:rPr sz="1900" spc="-25" dirty="0">
                <a:latin typeface="Times New Roman"/>
                <a:cs typeface="Times New Roman"/>
              </a:rPr>
              <a:t>The </a:t>
            </a:r>
            <a:r>
              <a:rPr sz="1900" dirty="0">
                <a:latin typeface="Times New Roman"/>
                <a:cs typeface="Times New Roman"/>
              </a:rPr>
              <a:t>controller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provides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command</a:t>
            </a:r>
            <a:r>
              <a:rPr sz="1900" spc="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signal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to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actuator</a:t>
            </a:r>
            <a:r>
              <a:rPr sz="1900" spc="-4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for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actuation.</a:t>
            </a:r>
            <a:endParaRPr sz="1900">
              <a:latin typeface="Times New Roman"/>
              <a:cs typeface="Times New Roman"/>
            </a:endParaRPr>
          </a:p>
          <a:p>
            <a:pPr marL="234950" indent="-222250">
              <a:lnSpc>
                <a:spcPct val="100000"/>
              </a:lnSpc>
              <a:spcBef>
                <a:spcPts val="805"/>
              </a:spcBef>
              <a:buClr>
                <a:srgbClr val="688625"/>
              </a:buClr>
              <a:buSzPct val="110526"/>
              <a:buChar char="•"/>
              <a:tabLst>
                <a:tab pos="234950" algn="l"/>
              </a:tabLst>
            </a:pP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3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control</a:t>
            </a:r>
            <a:r>
              <a:rPr sz="1900" spc="3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codes</a:t>
            </a:r>
            <a:r>
              <a:rPr sz="1900" spc="3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aims</a:t>
            </a:r>
            <a:r>
              <a:rPr sz="1900" spc="30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at</a:t>
            </a:r>
            <a:r>
              <a:rPr sz="1900" spc="3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"deriving</a:t>
            </a:r>
            <a:r>
              <a:rPr sz="1900" spc="3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3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actuator</a:t>
            </a:r>
            <a:r>
              <a:rPr sz="1900" spc="3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when</a:t>
            </a:r>
            <a:r>
              <a:rPr sz="1900" spc="3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an</a:t>
            </a:r>
            <a:r>
              <a:rPr sz="1900" spc="3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event</a:t>
            </a:r>
            <a:r>
              <a:rPr sz="1900" spc="315" dirty="0">
                <a:latin typeface="Times New Roman"/>
                <a:cs typeface="Times New Roman"/>
              </a:rPr>
              <a:t> </a:t>
            </a:r>
            <a:r>
              <a:rPr sz="1900" spc="-25" dirty="0">
                <a:latin typeface="Times New Roman"/>
                <a:cs typeface="Times New Roman"/>
              </a:rPr>
              <a:t>has</a:t>
            </a:r>
            <a:endParaRPr sz="1900">
              <a:latin typeface="Times New Roman"/>
              <a:cs typeface="Times New Roman"/>
            </a:endParaRPr>
          </a:p>
          <a:p>
            <a:pPr marL="229235">
              <a:lnSpc>
                <a:spcPct val="100000"/>
              </a:lnSpc>
            </a:pPr>
            <a:r>
              <a:rPr sz="1900" spc="-10" dirty="0">
                <a:latin typeface="Times New Roman"/>
                <a:cs typeface="Times New Roman"/>
              </a:rPr>
              <a:t>occurred"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36700" y="3413125"/>
            <a:ext cx="2946400" cy="850900"/>
          </a:xfrm>
          <a:custGeom>
            <a:avLst/>
            <a:gdLst/>
            <a:ahLst/>
            <a:cxnLst/>
            <a:rect l="l" t="t" r="r" b="b"/>
            <a:pathLst>
              <a:path w="2946400" h="850900">
                <a:moveTo>
                  <a:pt x="1943100" y="584200"/>
                </a:moveTo>
                <a:lnTo>
                  <a:pt x="393700" y="584200"/>
                </a:lnTo>
                <a:lnTo>
                  <a:pt x="393700" y="850900"/>
                </a:lnTo>
                <a:lnTo>
                  <a:pt x="1943100" y="850900"/>
                </a:lnTo>
                <a:lnTo>
                  <a:pt x="1943100" y="584200"/>
                </a:lnTo>
                <a:close/>
              </a:path>
              <a:path w="2946400" h="850900">
                <a:moveTo>
                  <a:pt x="2882900" y="292100"/>
                </a:moveTo>
                <a:lnTo>
                  <a:pt x="0" y="292100"/>
                </a:lnTo>
                <a:lnTo>
                  <a:pt x="0" y="558800"/>
                </a:lnTo>
                <a:lnTo>
                  <a:pt x="2882900" y="558800"/>
                </a:lnTo>
                <a:lnTo>
                  <a:pt x="2882900" y="292100"/>
                </a:lnTo>
                <a:close/>
              </a:path>
              <a:path w="2946400" h="850900">
                <a:moveTo>
                  <a:pt x="2946400" y="0"/>
                </a:moveTo>
                <a:lnTo>
                  <a:pt x="215900" y="0"/>
                </a:lnTo>
                <a:lnTo>
                  <a:pt x="215900" y="266700"/>
                </a:lnTo>
                <a:lnTo>
                  <a:pt x="2946400" y="266700"/>
                </a:lnTo>
                <a:lnTo>
                  <a:pt x="29464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930400" y="2257425"/>
            <a:ext cx="3073400" cy="266700"/>
          </a:xfrm>
          <a:custGeom>
            <a:avLst/>
            <a:gdLst/>
            <a:ahLst/>
            <a:cxnLst/>
            <a:rect l="l" t="t" r="r" b="b"/>
            <a:pathLst>
              <a:path w="3073400" h="266700">
                <a:moveTo>
                  <a:pt x="3073400" y="0"/>
                </a:moveTo>
                <a:lnTo>
                  <a:pt x="0" y="0"/>
                </a:lnTo>
                <a:lnTo>
                  <a:pt x="0" y="266700"/>
                </a:lnTo>
                <a:lnTo>
                  <a:pt x="3073400" y="266700"/>
                </a:lnTo>
                <a:lnTo>
                  <a:pt x="30734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sp>
          <p:nvSpPr>
            <p:cNvPr id="5" name="object 5"/>
            <p:cNvSpPr/>
            <p:nvPr/>
          </p:nvSpPr>
          <p:spPr>
            <a:xfrm>
              <a:off x="1536700" y="1685924"/>
              <a:ext cx="4330700" cy="266700"/>
            </a:xfrm>
            <a:custGeom>
              <a:avLst/>
              <a:gdLst/>
              <a:ahLst/>
              <a:cxnLst/>
              <a:rect l="l" t="t" r="r" b="b"/>
              <a:pathLst>
                <a:path w="4330700" h="266700">
                  <a:moveTo>
                    <a:pt x="4330700" y="0"/>
                  </a:moveTo>
                  <a:lnTo>
                    <a:pt x="0" y="0"/>
                  </a:lnTo>
                  <a:lnTo>
                    <a:pt x="0" y="266700"/>
                  </a:lnTo>
                  <a:lnTo>
                    <a:pt x="4330700" y="266700"/>
                  </a:lnTo>
                  <a:lnTo>
                    <a:pt x="4330700" y="0"/>
                  </a:lnTo>
                  <a:close/>
                </a:path>
              </a:pathLst>
            </a:custGeom>
            <a:solidFill>
              <a:srgbClr val="FFE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42900" y="0"/>
              <a:ext cx="842010" cy="3997325"/>
            </a:xfrm>
            <a:custGeom>
              <a:avLst/>
              <a:gdLst/>
              <a:ahLst/>
              <a:cxnLst/>
              <a:rect l="l" t="t" r="r" b="b"/>
              <a:pathLst>
                <a:path w="842010" h="3997325">
                  <a:moveTo>
                    <a:pt x="841772" y="0"/>
                  </a:moveTo>
                  <a:lnTo>
                    <a:pt x="651272" y="0"/>
                  </a:lnTo>
                  <a:lnTo>
                    <a:pt x="0" y="3964792"/>
                  </a:lnTo>
                  <a:lnTo>
                    <a:pt x="185739" y="3996927"/>
                  </a:lnTo>
                  <a:lnTo>
                    <a:pt x="841772" y="0"/>
                  </a:lnTo>
                  <a:close/>
                </a:path>
              </a:pathLst>
            </a:custGeom>
            <a:solidFill>
              <a:srgbClr val="8AB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3109" y="0"/>
              <a:ext cx="838200" cy="3957954"/>
            </a:xfrm>
            <a:custGeom>
              <a:avLst/>
              <a:gdLst/>
              <a:ahLst/>
              <a:cxnLst/>
              <a:rect l="l" t="t" r="r" b="b"/>
              <a:pathLst>
                <a:path w="838200" h="3957954">
                  <a:moveTo>
                    <a:pt x="838198" y="0"/>
                  </a:moveTo>
                  <a:lnTo>
                    <a:pt x="648890" y="0"/>
                  </a:lnTo>
                  <a:lnTo>
                    <a:pt x="0" y="3929060"/>
                  </a:lnTo>
                  <a:lnTo>
                    <a:pt x="186928" y="3957635"/>
                  </a:lnTo>
                  <a:lnTo>
                    <a:pt x="838198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3109" y="3929061"/>
              <a:ext cx="922019" cy="1214755"/>
            </a:xfrm>
            <a:custGeom>
              <a:avLst/>
              <a:gdLst/>
              <a:ahLst/>
              <a:cxnLst/>
              <a:rect l="l" t="t" r="r" b="b"/>
              <a:pathLst>
                <a:path w="922019" h="1214754">
                  <a:moveTo>
                    <a:pt x="0" y="0"/>
                  </a:moveTo>
                  <a:lnTo>
                    <a:pt x="881062" y="1214438"/>
                  </a:lnTo>
                  <a:lnTo>
                    <a:pt x="921543" y="1214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42900" y="3968352"/>
              <a:ext cx="1122045" cy="1175385"/>
            </a:xfrm>
            <a:custGeom>
              <a:avLst/>
              <a:gdLst/>
              <a:ahLst/>
              <a:cxnLst/>
              <a:rect l="l" t="t" r="r" b="b"/>
              <a:pathLst>
                <a:path w="1122045" h="1175385">
                  <a:moveTo>
                    <a:pt x="0" y="0"/>
                  </a:moveTo>
                  <a:lnTo>
                    <a:pt x="1082289" y="1175147"/>
                  </a:lnTo>
                  <a:lnTo>
                    <a:pt x="1121532" y="1175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2900" y="3964768"/>
              <a:ext cx="1598295" cy="1179195"/>
            </a:xfrm>
            <a:custGeom>
              <a:avLst/>
              <a:gdLst/>
              <a:ahLst/>
              <a:cxnLst/>
              <a:rect l="l" t="t" r="r" b="b"/>
              <a:pathLst>
                <a:path w="1598295" h="1179195">
                  <a:moveTo>
                    <a:pt x="0" y="0"/>
                  </a:moveTo>
                  <a:lnTo>
                    <a:pt x="0" y="3584"/>
                  </a:lnTo>
                  <a:lnTo>
                    <a:pt x="1121532" y="1178731"/>
                  </a:lnTo>
                  <a:lnTo>
                    <a:pt x="1597782" y="1178731"/>
                  </a:lnTo>
                  <a:lnTo>
                    <a:pt x="185739" y="32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6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3109" y="3929061"/>
              <a:ext cx="1271905" cy="1214755"/>
            </a:xfrm>
            <a:custGeom>
              <a:avLst/>
              <a:gdLst/>
              <a:ahLst/>
              <a:cxnLst/>
              <a:rect l="l" t="t" r="r" b="b"/>
              <a:pathLst>
                <a:path w="1271905" h="1214754">
                  <a:moveTo>
                    <a:pt x="0" y="0"/>
                  </a:moveTo>
                  <a:lnTo>
                    <a:pt x="921543" y="1214439"/>
                  </a:lnTo>
                  <a:lnTo>
                    <a:pt x="1271575" y="1214439"/>
                  </a:lnTo>
                  <a:lnTo>
                    <a:pt x="219073" y="71439"/>
                  </a:lnTo>
                  <a:lnTo>
                    <a:pt x="183356" y="32147"/>
                  </a:lnTo>
                  <a:lnTo>
                    <a:pt x="186928" y="32147"/>
                  </a:lnTo>
                  <a:lnTo>
                    <a:pt x="186928" y="28575"/>
                  </a:lnTo>
                  <a:lnTo>
                    <a:pt x="183356" y="285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40029" rIns="0" bIns="0" rtlCol="0">
            <a:spAutoFit/>
          </a:bodyPr>
          <a:lstStyle/>
          <a:p>
            <a:pPr marL="203517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Actuators</a:t>
            </a:r>
            <a:r>
              <a:rPr spc="-145" dirty="0">
                <a:latin typeface="Times New Roman"/>
                <a:cs typeface="Times New Roman"/>
              </a:rPr>
              <a:t> </a:t>
            </a:r>
            <a:r>
              <a:rPr dirty="0"/>
              <a:t>for</a:t>
            </a:r>
            <a:r>
              <a:rPr spc="-114" dirty="0">
                <a:latin typeface="Times New Roman"/>
                <a:cs typeface="Times New Roman"/>
              </a:rPr>
              <a:t> </a:t>
            </a:r>
            <a:r>
              <a:rPr spc="-10" dirty="0"/>
              <a:t>Robots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518667" y="1622803"/>
            <a:ext cx="7054850" cy="26371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4950" indent="-222250" algn="just">
              <a:lnSpc>
                <a:spcPct val="100000"/>
              </a:lnSpc>
              <a:spcBef>
                <a:spcPts val="95"/>
              </a:spcBef>
              <a:buClr>
                <a:srgbClr val="688625"/>
              </a:buClr>
              <a:buSzPct val="110526"/>
              <a:buChar char="•"/>
              <a:tabLst>
                <a:tab pos="234950" algn="l"/>
              </a:tabLst>
            </a:pPr>
            <a:r>
              <a:rPr sz="1900" dirty="0">
                <a:latin typeface="Times New Roman"/>
                <a:cs typeface="Times New Roman"/>
              </a:rPr>
              <a:t>Actuators</a:t>
            </a:r>
            <a:r>
              <a:rPr sz="1900" spc="25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are</a:t>
            </a:r>
            <a:r>
              <a:rPr sz="1900" spc="25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used</a:t>
            </a:r>
            <a:r>
              <a:rPr sz="1900" spc="25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in</a:t>
            </a:r>
            <a:r>
              <a:rPr sz="1900" spc="25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order</a:t>
            </a:r>
            <a:r>
              <a:rPr sz="1900" spc="30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to</a:t>
            </a:r>
            <a:r>
              <a:rPr sz="1900" spc="25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produce</a:t>
            </a:r>
            <a:r>
              <a:rPr sz="1900" spc="25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mechanical</a:t>
            </a:r>
            <a:r>
              <a:rPr sz="1900" spc="25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movement</a:t>
            </a:r>
            <a:r>
              <a:rPr sz="1900" spc="30" dirty="0">
                <a:latin typeface="Times New Roman"/>
                <a:cs typeface="Times New Roman"/>
              </a:rPr>
              <a:t>  </a:t>
            </a:r>
            <a:r>
              <a:rPr sz="1900" spc="-25" dirty="0">
                <a:latin typeface="Times New Roman"/>
                <a:cs typeface="Times New Roman"/>
              </a:rPr>
              <a:t>in</a:t>
            </a:r>
            <a:endParaRPr sz="1900">
              <a:latin typeface="Times New Roman"/>
              <a:cs typeface="Times New Roman"/>
            </a:endParaRPr>
          </a:p>
          <a:p>
            <a:pPr marL="228600">
              <a:lnSpc>
                <a:spcPct val="100000"/>
              </a:lnSpc>
              <a:spcBef>
                <a:spcPts val="5"/>
              </a:spcBef>
            </a:pPr>
            <a:r>
              <a:rPr sz="1900" spc="-10" dirty="0">
                <a:latin typeface="Times New Roman"/>
                <a:cs typeface="Times New Roman"/>
              </a:rPr>
              <a:t>robots.</a:t>
            </a:r>
            <a:endParaRPr sz="1900">
              <a:latin typeface="Times New Roman"/>
              <a:cs typeface="Times New Roman"/>
            </a:endParaRPr>
          </a:p>
          <a:p>
            <a:pPr marL="228600" marR="5080" indent="-216535" algn="just">
              <a:lnSpc>
                <a:spcPct val="100000"/>
              </a:lnSpc>
              <a:buSzPct val="110526"/>
              <a:buChar char="•"/>
              <a:tabLst>
                <a:tab pos="228600" algn="l"/>
                <a:tab pos="234315" algn="l"/>
              </a:tabLst>
            </a:pPr>
            <a:r>
              <a:rPr sz="1900" dirty="0">
                <a:solidFill>
                  <a:srgbClr val="688625"/>
                </a:solidFill>
                <a:latin typeface="Times New Roman"/>
                <a:cs typeface="Times New Roman"/>
              </a:rPr>
              <a:t>	</a:t>
            </a:r>
            <a:r>
              <a:rPr sz="1900" dirty="0">
                <a:latin typeface="Times New Roman"/>
                <a:cs typeface="Times New Roman"/>
              </a:rPr>
              <a:t>Actuators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are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muscles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of robots.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There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are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many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types</a:t>
            </a:r>
            <a:r>
              <a:rPr sz="1900" spc="-2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of</a:t>
            </a:r>
            <a:r>
              <a:rPr sz="1900" spc="-10" dirty="0">
                <a:latin typeface="Times New Roman"/>
                <a:cs typeface="Times New Roman"/>
              </a:rPr>
              <a:t> actuators </a:t>
            </a:r>
            <a:r>
              <a:rPr sz="1900" dirty="0">
                <a:latin typeface="Times New Roman"/>
                <a:cs typeface="Times New Roman"/>
              </a:rPr>
              <a:t>available</a:t>
            </a:r>
            <a:r>
              <a:rPr sz="1900" spc="5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depending</a:t>
            </a:r>
            <a:r>
              <a:rPr sz="1900" spc="6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on</a:t>
            </a:r>
            <a:r>
              <a:rPr sz="1900" spc="6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6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load</a:t>
            </a:r>
            <a:r>
              <a:rPr sz="1900" spc="6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involved.</a:t>
            </a:r>
            <a:r>
              <a:rPr sz="1900" spc="7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6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term</a:t>
            </a:r>
            <a:r>
              <a:rPr sz="1900" spc="4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load</a:t>
            </a:r>
            <a:r>
              <a:rPr sz="1900" spc="6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is</a:t>
            </a:r>
            <a:r>
              <a:rPr sz="1900" spc="6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associated </a:t>
            </a:r>
            <a:r>
              <a:rPr sz="1900" dirty="0">
                <a:latin typeface="Times New Roman"/>
                <a:cs typeface="Times New Roman"/>
              </a:rPr>
              <a:t>with</a:t>
            </a:r>
            <a:r>
              <a:rPr sz="1900" spc="170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many</a:t>
            </a:r>
            <a:r>
              <a:rPr sz="1900" spc="170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factors</a:t>
            </a:r>
            <a:r>
              <a:rPr sz="1900" spc="170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including</a:t>
            </a:r>
            <a:r>
              <a:rPr sz="1900" spc="165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force,</a:t>
            </a:r>
            <a:r>
              <a:rPr sz="1900" spc="165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torque,</a:t>
            </a:r>
            <a:r>
              <a:rPr sz="1900" spc="175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speed</a:t>
            </a:r>
            <a:r>
              <a:rPr sz="1900" spc="165" dirty="0">
                <a:latin typeface="Times New Roman"/>
                <a:cs typeface="Times New Roman"/>
              </a:rPr>
              <a:t>  </a:t>
            </a:r>
            <a:r>
              <a:rPr sz="1900" dirty="0">
                <a:latin typeface="Times New Roman"/>
                <a:cs typeface="Times New Roman"/>
              </a:rPr>
              <a:t>of</a:t>
            </a:r>
            <a:r>
              <a:rPr sz="1900" spc="165" dirty="0">
                <a:latin typeface="Times New Roman"/>
                <a:cs typeface="Times New Roman"/>
              </a:rPr>
              <a:t>  </a:t>
            </a:r>
            <a:r>
              <a:rPr sz="1900" spc="-10" dirty="0">
                <a:latin typeface="Times New Roman"/>
                <a:cs typeface="Times New Roman"/>
              </a:rPr>
              <a:t>operation, </a:t>
            </a:r>
            <a:r>
              <a:rPr sz="1900" dirty="0">
                <a:latin typeface="Times New Roman"/>
                <a:cs typeface="Times New Roman"/>
              </a:rPr>
              <a:t>accuracy,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precision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and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power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consumption.</a:t>
            </a:r>
            <a:endParaRPr sz="1900">
              <a:latin typeface="Times New Roman"/>
              <a:cs typeface="Times New Roman"/>
            </a:endParaRPr>
          </a:p>
          <a:p>
            <a:pPr marL="234950" indent="-222250" algn="just">
              <a:lnSpc>
                <a:spcPct val="100000"/>
              </a:lnSpc>
              <a:buClr>
                <a:srgbClr val="688625"/>
              </a:buClr>
              <a:buSzPct val="110526"/>
              <a:buChar char="•"/>
              <a:tabLst>
                <a:tab pos="234950" algn="l"/>
              </a:tabLst>
            </a:pPr>
            <a:r>
              <a:rPr sz="1900" dirty="0">
                <a:latin typeface="Times New Roman"/>
                <a:cs typeface="Times New Roman"/>
              </a:rPr>
              <a:t>Provide</a:t>
            </a:r>
            <a:r>
              <a:rPr sz="1900" spc="-6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autonomous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ability</a:t>
            </a:r>
            <a:endParaRPr sz="1900">
              <a:latin typeface="Times New Roman"/>
              <a:cs typeface="Times New Roman"/>
            </a:endParaRPr>
          </a:p>
          <a:p>
            <a:pPr marL="234950" indent="-222250" algn="just">
              <a:lnSpc>
                <a:spcPct val="100000"/>
              </a:lnSpc>
              <a:buClr>
                <a:srgbClr val="688625"/>
              </a:buClr>
              <a:buSzPct val="110526"/>
              <a:buChar char="•"/>
              <a:tabLst>
                <a:tab pos="234950" algn="l"/>
              </a:tabLst>
            </a:pPr>
            <a:r>
              <a:rPr sz="1900" dirty="0">
                <a:latin typeface="Times New Roman"/>
                <a:cs typeface="Times New Roman"/>
              </a:rPr>
              <a:t>Allows</a:t>
            </a:r>
            <a:r>
              <a:rPr sz="1900" spc="-4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remotely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supervision</a:t>
            </a:r>
            <a:endParaRPr sz="1900">
              <a:latin typeface="Times New Roman"/>
              <a:cs typeface="Times New Roman"/>
            </a:endParaRPr>
          </a:p>
          <a:p>
            <a:pPr marL="234950" indent="-222250" algn="just">
              <a:lnSpc>
                <a:spcPct val="100000"/>
              </a:lnSpc>
              <a:buClr>
                <a:srgbClr val="688625"/>
              </a:buClr>
              <a:buSzPct val="110526"/>
              <a:buChar char="•"/>
              <a:tabLst>
                <a:tab pos="234950" algn="l"/>
              </a:tabLst>
            </a:pPr>
            <a:r>
              <a:rPr sz="1900" dirty="0">
                <a:latin typeface="Times New Roman"/>
                <a:cs typeface="Times New Roman"/>
              </a:rPr>
              <a:t>Able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to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movement(except</a:t>
            </a:r>
            <a:r>
              <a:rPr sz="1900" spc="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some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robots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like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industrial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spc="-10" dirty="0">
                <a:latin typeface="Times New Roman"/>
                <a:cs typeface="Times New Roman"/>
              </a:rPr>
              <a:t>robot)</a:t>
            </a:r>
            <a:endParaRPr sz="19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342900" y="0"/>
              <a:ext cx="842010" cy="3997325"/>
            </a:xfrm>
            <a:custGeom>
              <a:avLst/>
              <a:gdLst/>
              <a:ahLst/>
              <a:cxnLst/>
              <a:rect l="l" t="t" r="r" b="b"/>
              <a:pathLst>
                <a:path w="842010" h="3997325">
                  <a:moveTo>
                    <a:pt x="841772" y="0"/>
                  </a:moveTo>
                  <a:lnTo>
                    <a:pt x="651272" y="0"/>
                  </a:lnTo>
                  <a:lnTo>
                    <a:pt x="0" y="3964792"/>
                  </a:lnTo>
                  <a:lnTo>
                    <a:pt x="185739" y="3996927"/>
                  </a:lnTo>
                  <a:lnTo>
                    <a:pt x="841772" y="0"/>
                  </a:lnTo>
                  <a:close/>
                </a:path>
              </a:pathLst>
            </a:custGeom>
            <a:solidFill>
              <a:srgbClr val="8AB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3109" y="0"/>
              <a:ext cx="838200" cy="3957954"/>
            </a:xfrm>
            <a:custGeom>
              <a:avLst/>
              <a:gdLst/>
              <a:ahLst/>
              <a:cxnLst/>
              <a:rect l="l" t="t" r="r" b="b"/>
              <a:pathLst>
                <a:path w="838200" h="3957954">
                  <a:moveTo>
                    <a:pt x="838198" y="0"/>
                  </a:moveTo>
                  <a:lnTo>
                    <a:pt x="648890" y="0"/>
                  </a:lnTo>
                  <a:lnTo>
                    <a:pt x="0" y="3929060"/>
                  </a:lnTo>
                  <a:lnTo>
                    <a:pt x="186928" y="3957635"/>
                  </a:lnTo>
                  <a:lnTo>
                    <a:pt x="838198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3109" y="3929061"/>
              <a:ext cx="922019" cy="1214755"/>
            </a:xfrm>
            <a:custGeom>
              <a:avLst/>
              <a:gdLst/>
              <a:ahLst/>
              <a:cxnLst/>
              <a:rect l="l" t="t" r="r" b="b"/>
              <a:pathLst>
                <a:path w="922019" h="1214754">
                  <a:moveTo>
                    <a:pt x="0" y="0"/>
                  </a:moveTo>
                  <a:lnTo>
                    <a:pt x="881062" y="1214438"/>
                  </a:lnTo>
                  <a:lnTo>
                    <a:pt x="921543" y="1214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42900" y="3968352"/>
              <a:ext cx="1122045" cy="1175385"/>
            </a:xfrm>
            <a:custGeom>
              <a:avLst/>
              <a:gdLst/>
              <a:ahLst/>
              <a:cxnLst/>
              <a:rect l="l" t="t" r="r" b="b"/>
              <a:pathLst>
                <a:path w="1122045" h="1175385">
                  <a:moveTo>
                    <a:pt x="0" y="0"/>
                  </a:moveTo>
                  <a:lnTo>
                    <a:pt x="1082289" y="1175147"/>
                  </a:lnTo>
                  <a:lnTo>
                    <a:pt x="1121532" y="1175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42900" y="3964768"/>
              <a:ext cx="1598295" cy="1179195"/>
            </a:xfrm>
            <a:custGeom>
              <a:avLst/>
              <a:gdLst/>
              <a:ahLst/>
              <a:cxnLst/>
              <a:rect l="l" t="t" r="r" b="b"/>
              <a:pathLst>
                <a:path w="1598295" h="1179195">
                  <a:moveTo>
                    <a:pt x="0" y="0"/>
                  </a:moveTo>
                  <a:lnTo>
                    <a:pt x="0" y="3584"/>
                  </a:lnTo>
                  <a:lnTo>
                    <a:pt x="1121532" y="1178731"/>
                  </a:lnTo>
                  <a:lnTo>
                    <a:pt x="1597782" y="1178731"/>
                  </a:lnTo>
                  <a:lnTo>
                    <a:pt x="185739" y="32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6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3109" y="3929061"/>
              <a:ext cx="1271905" cy="1214755"/>
            </a:xfrm>
            <a:custGeom>
              <a:avLst/>
              <a:gdLst/>
              <a:ahLst/>
              <a:cxnLst/>
              <a:rect l="l" t="t" r="r" b="b"/>
              <a:pathLst>
                <a:path w="1271905" h="1214754">
                  <a:moveTo>
                    <a:pt x="0" y="0"/>
                  </a:moveTo>
                  <a:lnTo>
                    <a:pt x="921543" y="1214439"/>
                  </a:lnTo>
                  <a:lnTo>
                    <a:pt x="1271575" y="1214439"/>
                  </a:lnTo>
                  <a:lnTo>
                    <a:pt x="219073" y="71439"/>
                  </a:lnTo>
                  <a:lnTo>
                    <a:pt x="183356" y="32147"/>
                  </a:lnTo>
                  <a:lnTo>
                    <a:pt x="186928" y="32147"/>
                  </a:lnTo>
                  <a:lnTo>
                    <a:pt x="186928" y="28575"/>
                  </a:lnTo>
                  <a:lnTo>
                    <a:pt x="183356" y="285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91310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Times New Roman"/>
                <a:cs typeface="Times New Roman"/>
              </a:rPr>
              <a:t>Characteristics</a:t>
            </a:r>
            <a:r>
              <a:rPr spc="-60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of</a:t>
            </a:r>
            <a:r>
              <a:rPr spc="-95" dirty="0">
                <a:latin typeface="Times New Roman"/>
                <a:cs typeface="Times New Roman"/>
              </a:rPr>
              <a:t> </a:t>
            </a:r>
            <a:r>
              <a:rPr spc="-10" dirty="0">
                <a:latin typeface="Times New Roman"/>
                <a:cs typeface="Times New Roman"/>
              </a:rPr>
              <a:t>actuators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2033779" y="2211448"/>
            <a:ext cx="2397125" cy="14027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67665" indent="-354965">
              <a:lnSpc>
                <a:spcPts val="2180"/>
              </a:lnSpc>
              <a:buClr>
                <a:srgbClr val="688625"/>
              </a:buClr>
              <a:buSzPct val="111111"/>
              <a:buAutoNum type="arabicPeriod"/>
              <a:tabLst>
                <a:tab pos="367665" algn="l"/>
              </a:tabLst>
            </a:pPr>
            <a:r>
              <a:rPr sz="1800" spc="-10" dirty="0">
                <a:latin typeface="Times New Roman"/>
                <a:cs typeface="Times New Roman"/>
              </a:rPr>
              <a:t>Weight</a:t>
            </a:r>
            <a:endParaRPr sz="1800" dirty="0">
              <a:latin typeface="Times New Roman"/>
              <a:cs typeface="Times New Roman"/>
            </a:endParaRPr>
          </a:p>
          <a:p>
            <a:pPr marL="367665" indent="-354965">
              <a:lnSpc>
                <a:spcPts val="2160"/>
              </a:lnSpc>
              <a:buClr>
                <a:srgbClr val="688625"/>
              </a:buClr>
              <a:buSzPct val="111111"/>
              <a:buAutoNum type="arabicPeriod"/>
              <a:tabLst>
                <a:tab pos="367665" algn="l"/>
              </a:tabLst>
            </a:pPr>
            <a:r>
              <a:rPr sz="1800" spc="-10" dirty="0">
                <a:latin typeface="Times New Roman"/>
                <a:cs typeface="Times New Roman"/>
              </a:rPr>
              <a:t>Power-to-</a:t>
            </a:r>
            <a:r>
              <a:rPr sz="1800" dirty="0">
                <a:latin typeface="Times New Roman"/>
                <a:cs typeface="Times New Roman"/>
              </a:rPr>
              <a:t>weight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ratio</a:t>
            </a:r>
            <a:endParaRPr sz="1800" dirty="0">
              <a:latin typeface="Times New Roman"/>
              <a:cs typeface="Times New Roman"/>
            </a:endParaRPr>
          </a:p>
          <a:p>
            <a:pPr marL="367665" indent="-354965">
              <a:lnSpc>
                <a:spcPts val="2160"/>
              </a:lnSpc>
              <a:buClr>
                <a:srgbClr val="688625"/>
              </a:buClr>
              <a:buSzPct val="111111"/>
              <a:buAutoNum type="arabicPeriod"/>
              <a:tabLst>
                <a:tab pos="367665" algn="l"/>
              </a:tabLst>
            </a:pPr>
            <a:r>
              <a:rPr sz="1800" dirty="0">
                <a:latin typeface="Times New Roman"/>
                <a:cs typeface="Times New Roman"/>
              </a:rPr>
              <a:t>Operating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pressure</a:t>
            </a:r>
            <a:endParaRPr sz="1800" dirty="0">
              <a:latin typeface="Times New Roman"/>
              <a:cs typeface="Times New Roman"/>
            </a:endParaRPr>
          </a:p>
          <a:p>
            <a:pPr marL="367665" indent="-354965">
              <a:lnSpc>
                <a:spcPts val="2160"/>
              </a:lnSpc>
              <a:buClr>
                <a:srgbClr val="688625"/>
              </a:buClr>
              <a:buSzPct val="111111"/>
              <a:buAutoNum type="arabicPeriod"/>
              <a:tabLst>
                <a:tab pos="367665" algn="l"/>
              </a:tabLst>
            </a:pPr>
            <a:r>
              <a:rPr sz="1800" spc="-10" dirty="0">
                <a:latin typeface="Times New Roman"/>
                <a:cs typeface="Times New Roman"/>
              </a:rPr>
              <a:t>Stiffness</a:t>
            </a:r>
            <a:endParaRPr sz="1800" dirty="0">
              <a:latin typeface="Times New Roman"/>
              <a:cs typeface="Times New Roman"/>
            </a:endParaRPr>
          </a:p>
          <a:p>
            <a:pPr marL="367665" indent="-354965">
              <a:lnSpc>
                <a:spcPts val="2280"/>
              </a:lnSpc>
              <a:buClr>
                <a:srgbClr val="688625"/>
              </a:buClr>
              <a:buSzPct val="111111"/>
              <a:buAutoNum type="arabicPeriod"/>
              <a:tabLst>
                <a:tab pos="367665" algn="l"/>
              </a:tabLst>
            </a:pPr>
            <a:r>
              <a:rPr sz="1800" spc="-10" dirty="0">
                <a:latin typeface="Times New Roman"/>
                <a:cs typeface="Times New Roman"/>
              </a:rPr>
              <a:t>Compliance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82700" y="2765425"/>
            <a:ext cx="1739900" cy="190500"/>
          </a:xfrm>
          <a:custGeom>
            <a:avLst/>
            <a:gdLst/>
            <a:ahLst/>
            <a:cxnLst/>
            <a:rect l="l" t="t" r="r" b="b"/>
            <a:pathLst>
              <a:path w="1739900" h="190500">
                <a:moveTo>
                  <a:pt x="1739900" y="0"/>
                </a:moveTo>
                <a:lnTo>
                  <a:pt x="0" y="0"/>
                </a:lnTo>
                <a:lnTo>
                  <a:pt x="0" y="190500"/>
                </a:lnTo>
                <a:lnTo>
                  <a:pt x="1739900" y="190500"/>
                </a:lnTo>
                <a:lnTo>
                  <a:pt x="17399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82700" y="3997325"/>
            <a:ext cx="1689100" cy="190500"/>
          </a:xfrm>
          <a:custGeom>
            <a:avLst/>
            <a:gdLst/>
            <a:ahLst/>
            <a:cxnLst/>
            <a:rect l="l" t="t" r="r" b="b"/>
            <a:pathLst>
              <a:path w="1689100" h="190500">
                <a:moveTo>
                  <a:pt x="1689100" y="0"/>
                </a:moveTo>
                <a:lnTo>
                  <a:pt x="0" y="0"/>
                </a:lnTo>
                <a:lnTo>
                  <a:pt x="0" y="190500"/>
                </a:lnTo>
                <a:lnTo>
                  <a:pt x="1689100" y="190500"/>
                </a:lnTo>
                <a:lnTo>
                  <a:pt x="16891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22400" y="3756025"/>
            <a:ext cx="1778000" cy="190500"/>
          </a:xfrm>
          <a:custGeom>
            <a:avLst/>
            <a:gdLst/>
            <a:ahLst/>
            <a:cxnLst/>
            <a:rect l="l" t="t" r="r" b="b"/>
            <a:pathLst>
              <a:path w="1778000" h="190500">
                <a:moveTo>
                  <a:pt x="1778000" y="0"/>
                </a:moveTo>
                <a:lnTo>
                  <a:pt x="0" y="0"/>
                </a:lnTo>
                <a:lnTo>
                  <a:pt x="0" y="190500"/>
                </a:lnTo>
                <a:lnTo>
                  <a:pt x="1778000" y="190500"/>
                </a:lnTo>
                <a:lnTo>
                  <a:pt x="17780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82700" y="3514725"/>
            <a:ext cx="762000" cy="190500"/>
          </a:xfrm>
          <a:custGeom>
            <a:avLst/>
            <a:gdLst/>
            <a:ahLst/>
            <a:cxnLst/>
            <a:rect l="l" t="t" r="r" b="b"/>
            <a:pathLst>
              <a:path w="762000" h="190500">
                <a:moveTo>
                  <a:pt x="762000" y="0"/>
                </a:moveTo>
                <a:lnTo>
                  <a:pt x="0" y="0"/>
                </a:lnTo>
                <a:lnTo>
                  <a:pt x="0" y="190500"/>
                </a:lnTo>
                <a:lnTo>
                  <a:pt x="762000" y="190500"/>
                </a:lnTo>
                <a:lnTo>
                  <a:pt x="7620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82700" y="2524125"/>
            <a:ext cx="749300" cy="190500"/>
          </a:xfrm>
          <a:custGeom>
            <a:avLst/>
            <a:gdLst/>
            <a:ahLst/>
            <a:cxnLst/>
            <a:rect l="l" t="t" r="r" b="b"/>
            <a:pathLst>
              <a:path w="749300" h="190500">
                <a:moveTo>
                  <a:pt x="749300" y="0"/>
                </a:moveTo>
                <a:lnTo>
                  <a:pt x="0" y="0"/>
                </a:lnTo>
                <a:lnTo>
                  <a:pt x="0" y="190500"/>
                </a:lnTo>
                <a:lnTo>
                  <a:pt x="749300" y="190500"/>
                </a:lnTo>
                <a:lnTo>
                  <a:pt x="7493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82700" y="2282825"/>
            <a:ext cx="1663700" cy="190500"/>
          </a:xfrm>
          <a:custGeom>
            <a:avLst/>
            <a:gdLst/>
            <a:ahLst/>
            <a:cxnLst/>
            <a:rect l="l" t="t" r="r" b="b"/>
            <a:pathLst>
              <a:path w="1663700" h="190500">
                <a:moveTo>
                  <a:pt x="1663700" y="0"/>
                </a:moveTo>
                <a:lnTo>
                  <a:pt x="0" y="0"/>
                </a:lnTo>
                <a:lnTo>
                  <a:pt x="0" y="190500"/>
                </a:lnTo>
                <a:lnTo>
                  <a:pt x="1663700" y="190500"/>
                </a:lnTo>
                <a:lnTo>
                  <a:pt x="16637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-304800" y="142875"/>
            <a:ext cx="9144000" cy="5143500"/>
            <a:chOff x="0" y="0"/>
            <a:chExt cx="9144000" cy="5143500"/>
          </a:xfrm>
        </p:grpSpPr>
        <p:sp>
          <p:nvSpPr>
            <p:cNvPr id="9" name="object 9"/>
            <p:cNvSpPr/>
            <p:nvPr/>
          </p:nvSpPr>
          <p:spPr>
            <a:xfrm>
              <a:off x="1282700" y="1812924"/>
              <a:ext cx="1143000" cy="406400"/>
            </a:xfrm>
            <a:custGeom>
              <a:avLst/>
              <a:gdLst/>
              <a:ahLst/>
              <a:cxnLst/>
              <a:rect l="l" t="t" r="r" b="b"/>
              <a:pathLst>
                <a:path w="1143000" h="406400">
                  <a:moveTo>
                    <a:pt x="939800" y="0"/>
                  </a:moveTo>
                  <a:lnTo>
                    <a:pt x="0" y="0"/>
                  </a:lnTo>
                  <a:lnTo>
                    <a:pt x="0" y="190500"/>
                  </a:lnTo>
                  <a:lnTo>
                    <a:pt x="939800" y="190500"/>
                  </a:lnTo>
                  <a:lnTo>
                    <a:pt x="939800" y="0"/>
                  </a:lnTo>
                  <a:close/>
                </a:path>
                <a:path w="1143000" h="406400">
                  <a:moveTo>
                    <a:pt x="1143000" y="215900"/>
                  </a:moveTo>
                  <a:lnTo>
                    <a:pt x="0" y="215900"/>
                  </a:lnTo>
                  <a:lnTo>
                    <a:pt x="0" y="406400"/>
                  </a:lnTo>
                  <a:lnTo>
                    <a:pt x="1143000" y="406400"/>
                  </a:lnTo>
                  <a:lnTo>
                    <a:pt x="1143000" y="215900"/>
                  </a:lnTo>
                  <a:close/>
                </a:path>
              </a:pathLst>
            </a:custGeom>
            <a:solidFill>
              <a:srgbClr val="FFE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42900" y="0"/>
              <a:ext cx="842010" cy="3997325"/>
            </a:xfrm>
            <a:custGeom>
              <a:avLst/>
              <a:gdLst/>
              <a:ahLst/>
              <a:cxnLst/>
              <a:rect l="l" t="t" r="r" b="b"/>
              <a:pathLst>
                <a:path w="842010" h="3997325">
                  <a:moveTo>
                    <a:pt x="841772" y="0"/>
                  </a:moveTo>
                  <a:lnTo>
                    <a:pt x="651272" y="0"/>
                  </a:lnTo>
                  <a:lnTo>
                    <a:pt x="0" y="3964792"/>
                  </a:lnTo>
                  <a:lnTo>
                    <a:pt x="185739" y="3996927"/>
                  </a:lnTo>
                  <a:lnTo>
                    <a:pt x="841772" y="0"/>
                  </a:lnTo>
                  <a:close/>
                </a:path>
              </a:pathLst>
            </a:custGeom>
            <a:solidFill>
              <a:srgbClr val="8AB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3109" y="0"/>
              <a:ext cx="838200" cy="3957954"/>
            </a:xfrm>
            <a:custGeom>
              <a:avLst/>
              <a:gdLst/>
              <a:ahLst/>
              <a:cxnLst/>
              <a:rect l="l" t="t" r="r" b="b"/>
              <a:pathLst>
                <a:path w="838200" h="3957954">
                  <a:moveTo>
                    <a:pt x="838198" y="0"/>
                  </a:moveTo>
                  <a:lnTo>
                    <a:pt x="648890" y="0"/>
                  </a:lnTo>
                  <a:lnTo>
                    <a:pt x="0" y="3929060"/>
                  </a:lnTo>
                  <a:lnTo>
                    <a:pt x="186928" y="3957635"/>
                  </a:lnTo>
                  <a:lnTo>
                    <a:pt x="838198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3109" y="3929061"/>
              <a:ext cx="922019" cy="1214755"/>
            </a:xfrm>
            <a:custGeom>
              <a:avLst/>
              <a:gdLst/>
              <a:ahLst/>
              <a:cxnLst/>
              <a:rect l="l" t="t" r="r" b="b"/>
              <a:pathLst>
                <a:path w="922019" h="1214754">
                  <a:moveTo>
                    <a:pt x="0" y="0"/>
                  </a:moveTo>
                  <a:lnTo>
                    <a:pt x="881062" y="1214438"/>
                  </a:lnTo>
                  <a:lnTo>
                    <a:pt x="921543" y="1214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42900" y="3968352"/>
              <a:ext cx="1122045" cy="1175385"/>
            </a:xfrm>
            <a:custGeom>
              <a:avLst/>
              <a:gdLst/>
              <a:ahLst/>
              <a:cxnLst/>
              <a:rect l="l" t="t" r="r" b="b"/>
              <a:pathLst>
                <a:path w="1122045" h="1175385">
                  <a:moveTo>
                    <a:pt x="0" y="0"/>
                  </a:moveTo>
                  <a:lnTo>
                    <a:pt x="1082289" y="1175147"/>
                  </a:lnTo>
                  <a:lnTo>
                    <a:pt x="1121532" y="1175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42900" y="3964768"/>
              <a:ext cx="1598295" cy="1179195"/>
            </a:xfrm>
            <a:custGeom>
              <a:avLst/>
              <a:gdLst/>
              <a:ahLst/>
              <a:cxnLst/>
              <a:rect l="l" t="t" r="r" b="b"/>
              <a:pathLst>
                <a:path w="1598295" h="1179195">
                  <a:moveTo>
                    <a:pt x="0" y="0"/>
                  </a:moveTo>
                  <a:lnTo>
                    <a:pt x="0" y="3584"/>
                  </a:lnTo>
                  <a:lnTo>
                    <a:pt x="1121532" y="1178731"/>
                  </a:lnTo>
                  <a:lnTo>
                    <a:pt x="1597782" y="1178731"/>
                  </a:lnTo>
                  <a:lnTo>
                    <a:pt x="185739" y="32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6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13109" y="3929061"/>
              <a:ext cx="1271905" cy="1214755"/>
            </a:xfrm>
            <a:custGeom>
              <a:avLst/>
              <a:gdLst/>
              <a:ahLst/>
              <a:cxnLst/>
              <a:rect l="l" t="t" r="r" b="b"/>
              <a:pathLst>
                <a:path w="1271905" h="1214754">
                  <a:moveTo>
                    <a:pt x="0" y="0"/>
                  </a:moveTo>
                  <a:lnTo>
                    <a:pt x="921543" y="1214439"/>
                  </a:lnTo>
                  <a:lnTo>
                    <a:pt x="1271575" y="1214439"/>
                  </a:lnTo>
                  <a:lnTo>
                    <a:pt x="219073" y="71439"/>
                  </a:lnTo>
                  <a:lnTo>
                    <a:pt x="183356" y="32147"/>
                  </a:lnTo>
                  <a:lnTo>
                    <a:pt x="186928" y="32147"/>
                  </a:lnTo>
                  <a:lnTo>
                    <a:pt x="186928" y="28575"/>
                  </a:lnTo>
                  <a:lnTo>
                    <a:pt x="183356" y="285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1091" rIns="0" bIns="0" rtlCol="0">
            <a:spAutoFit/>
          </a:bodyPr>
          <a:lstStyle/>
          <a:p>
            <a:pPr marL="2388870" marR="5080" indent="-2376805">
              <a:lnSpc>
                <a:spcPct val="100000"/>
              </a:lnSpc>
              <a:spcBef>
                <a:spcPts val="105"/>
              </a:spcBef>
            </a:pPr>
            <a:r>
              <a:rPr sz="2900" dirty="0">
                <a:latin typeface="Times New Roman"/>
                <a:cs typeface="Times New Roman"/>
              </a:rPr>
              <a:t>Factors</a:t>
            </a:r>
            <a:r>
              <a:rPr sz="2900" spc="-45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to</a:t>
            </a:r>
            <a:r>
              <a:rPr sz="2900" spc="-20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be</a:t>
            </a:r>
            <a:r>
              <a:rPr sz="2900" spc="-25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considered</a:t>
            </a:r>
            <a:r>
              <a:rPr sz="2900" spc="-20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while</a:t>
            </a:r>
            <a:r>
              <a:rPr sz="2900" spc="-45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choosing</a:t>
            </a:r>
            <a:r>
              <a:rPr sz="2900" spc="-10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the</a:t>
            </a:r>
            <a:r>
              <a:rPr sz="2900" spc="-25" dirty="0">
                <a:latin typeface="Times New Roman"/>
                <a:cs typeface="Times New Roman"/>
              </a:rPr>
              <a:t> </a:t>
            </a:r>
            <a:r>
              <a:rPr sz="2900" spc="-10" dirty="0">
                <a:latin typeface="Times New Roman"/>
                <a:cs typeface="Times New Roman"/>
              </a:rPr>
              <a:t>drive </a:t>
            </a:r>
            <a:r>
              <a:rPr sz="2900" dirty="0">
                <a:latin typeface="Times New Roman"/>
                <a:cs typeface="Times New Roman"/>
              </a:rPr>
              <a:t>system</a:t>
            </a:r>
            <a:r>
              <a:rPr sz="2900" spc="-45" dirty="0">
                <a:latin typeface="Times New Roman"/>
                <a:cs typeface="Times New Roman"/>
              </a:rPr>
              <a:t> </a:t>
            </a:r>
            <a:r>
              <a:rPr sz="2900" dirty="0">
                <a:latin typeface="Times New Roman"/>
                <a:cs typeface="Times New Roman"/>
              </a:rPr>
              <a:t>for</a:t>
            </a:r>
            <a:r>
              <a:rPr sz="2900" spc="-20" dirty="0">
                <a:latin typeface="Times New Roman"/>
                <a:cs typeface="Times New Roman"/>
              </a:rPr>
              <a:t> </a:t>
            </a:r>
            <a:r>
              <a:rPr sz="2900" spc="-10" dirty="0">
                <a:latin typeface="Times New Roman"/>
                <a:cs typeface="Times New Roman"/>
              </a:rPr>
              <a:t>robots</a:t>
            </a:r>
            <a:endParaRPr sz="2900">
              <a:latin typeface="Times New Roman"/>
              <a:cs typeface="Times New Roman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187EE44-9638-FDC6-CB12-2CB28F5E7B21}"/>
              </a:ext>
            </a:extLst>
          </p:cNvPr>
          <p:cNvSpPr txBox="1"/>
          <p:nvPr/>
        </p:nvSpPr>
        <p:spPr>
          <a:xfrm>
            <a:off x="1193323" y="1829002"/>
            <a:ext cx="342900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US" sz="1400" dirty="0"/>
              <a:t>Accuracy</a:t>
            </a:r>
          </a:p>
          <a:p>
            <a:pPr marL="228600" indent="-228600">
              <a:buAutoNum type="alphaLcParenR"/>
            </a:pPr>
            <a:r>
              <a:rPr lang="en-US" sz="1400" dirty="0"/>
              <a:t>Repeatability</a:t>
            </a:r>
          </a:p>
          <a:p>
            <a:pPr marL="228600" indent="-228600">
              <a:buAutoNum type="alphaLcParenR"/>
            </a:pPr>
            <a:r>
              <a:rPr lang="en-US" sz="1400" dirty="0"/>
              <a:t>Degree of freedom</a:t>
            </a:r>
          </a:p>
          <a:p>
            <a:pPr marL="228600" indent="-228600">
              <a:buAutoNum type="alphaLcParenR"/>
            </a:pPr>
            <a:r>
              <a:rPr lang="en-US" sz="1400" dirty="0"/>
              <a:t>Mobility</a:t>
            </a:r>
          </a:p>
          <a:p>
            <a:pPr marL="228600" indent="-228600">
              <a:buAutoNum type="alphaLcParenR"/>
            </a:pPr>
            <a:r>
              <a:rPr lang="en-US" sz="1400" dirty="0"/>
              <a:t>Coordinate systems</a:t>
            </a:r>
          </a:p>
          <a:p>
            <a:pPr marL="228600" indent="-228600">
              <a:buFontTx/>
              <a:buAutoNum type="alphaLcParenR"/>
            </a:pPr>
            <a:r>
              <a:rPr lang="en-US" sz="1600" spc="-10" dirty="0">
                <a:latin typeface="Corbel"/>
                <a:cs typeface="Corbel"/>
              </a:rPr>
              <a:t>Gravitational</a:t>
            </a:r>
            <a:r>
              <a:rPr lang="en-US" sz="1600" spc="-50" dirty="0">
                <a:latin typeface="Times New Roman"/>
                <a:cs typeface="Times New Roman"/>
              </a:rPr>
              <a:t> </a:t>
            </a:r>
            <a:r>
              <a:rPr lang="en-US" sz="1600" dirty="0">
                <a:latin typeface="Corbel"/>
                <a:cs typeface="Corbel"/>
              </a:rPr>
              <a:t>and</a:t>
            </a:r>
            <a:r>
              <a:rPr lang="en-US" sz="1600" spc="-55" dirty="0">
                <a:latin typeface="Times New Roman"/>
                <a:cs typeface="Times New Roman"/>
              </a:rPr>
              <a:t> </a:t>
            </a:r>
            <a:r>
              <a:rPr lang="en-US" sz="1600" spc="-10" dirty="0">
                <a:latin typeface="Corbel"/>
                <a:cs typeface="Corbel"/>
              </a:rPr>
              <a:t>acceleration</a:t>
            </a:r>
            <a:r>
              <a:rPr lang="en-US" sz="1600" spc="-35" dirty="0">
                <a:latin typeface="Times New Roman"/>
                <a:cs typeface="Times New Roman"/>
              </a:rPr>
              <a:t> </a:t>
            </a:r>
            <a:r>
              <a:rPr lang="en-US" sz="1600" spc="-20" dirty="0">
                <a:latin typeface="Corbel"/>
                <a:cs typeface="Corbel"/>
              </a:rPr>
              <a:t>force</a:t>
            </a:r>
          </a:p>
          <a:p>
            <a:pPr marL="228600" indent="-228600">
              <a:buFontTx/>
              <a:buAutoNum type="alphaLcParenR"/>
            </a:pPr>
            <a:r>
              <a:rPr lang="en-US" sz="1600" spc="-10" dirty="0">
                <a:latin typeface="Corbel"/>
                <a:cs typeface="Corbel"/>
              </a:rPr>
              <a:t>Backlash,</a:t>
            </a:r>
            <a:r>
              <a:rPr lang="en-US" sz="1600" spc="-60" dirty="0">
                <a:latin typeface="Times New Roman"/>
                <a:cs typeface="Times New Roman"/>
              </a:rPr>
              <a:t> </a:t>
            </a:r>
            <a:r>
              <a:rPr lang="en-US" sz="1600" spc="-10" dirty="0">
                <a:latin typeface="Corbel"/>
                <a:cs typeface="Corbel"/>
              </a:rPr>
              <a:t>friction</a:t>
            </a:r>
            <a:r>
              <a:rPr lang="en-US" sz="1600" spc="-65" dirty="0">
                <a:latin typeface="Times New Roman"/>
                <a:cs typeface="Times New Roman"/>
              </a:rPr>
              <a:t> </a:t>
            </a:r>
            <a:r>
              <a:rPr lang="en-US" sz="1600" dirty="0">
                <a:latin typeface="Corbel"/>
                <a:cs typeface="Corbel"/>
              </a:rPr>
              <a:t>and</a:t>
            </a:r>
            <a:r>
              <a:rPr lang="en-US" sz="1600" spc="-85" dirty="0">
                <a:latin typeface="Times New Roman"/>
                <a:cs typeface="Times New Roman"/>
              </a:rPr>
              <a:t> </a:t>
            </a:r>
            <a:r>
              <a:rPr lang="en-US" sz="1600" spc="-10" dirty="0">
                <a:latin typeface="Corbel"/>
                <a:cs typeface="Corbel"/>
              </a:rPr>
              <a:t>thermal</a:t>
            </a:r>
            <a:r>
              <a:rPr lang="en-US" sz="1600" spc="-55" dirty="0">
                <a:latin typeface="Times New Roman"/>
                <a:cs typeface="Times New Roman"/>
              </a:rPr>
              <a:t> </a:t>
            </a:r>
            <a:r>
              <a:rPr lang="en-US" sz="1600" spc="-10" dirty="0">
                <a:latin typeface="Corbel"/>
                <a:cs typeface="Corbel"/>
              </a:rPr>
              <a:t>effects</a:t>
            </a:r>
          </a:p>
          <a:p>
            <a:pPr marL="228600" indent="-228600">
              <a:buFontTx/>
              <a:buAutoNum type="alphaLcParenR"/>
            </a:pPr>
            <a:r>
              <a:rPr lang="en-US" sz="1600" spc="-10" dirty="0">
                <a:latin typeface="Corbel"/>
                <a:cs typeface="Corbel"/>
              </a:rPr>
              <a:t>Weight</a:t>
            </a:r>
          </a:p>
          <a:p>
            <a:pPr marL="228600" indent="-228600">
              <a:buFontTx/>
              <a:buAutoNum type="alphaLcParenR"/>
            </a:pPr>
            <a:r>
              <a:rPr lang="en-US" sz="1600" spc="-10" dirty="0">
                <a:latin typeface="Corbel"/>
                <a:cs typeface="Corbel"/>
              </a:rPr>
              <a:t>Power-to-weight</a:t>
            </a:r>
            <a:r>
              <a:rPr lang="en-US" sz="1600" spc="-10" dirty="0">
                <a:latin typeface="Times New Roman"/>
                <a:cs typeface="Times New Roman"/>
              </a:rPr>
              <a:t> </a:t>
            </a:r>
            <a:r>
              <a:rPr lang="en-US" sz="1600" spc="-10" dirty="0">
                <a:latin typeface="Corbel"/>
                <a:cs typeface="Corbel"/>
              </a:rPr>
              <a:t>ratio</a:t>
            </a:r>
            <a:endParaRPr lang="en-US" sz="1600" dirty="0">
              <a:latin typeface="Corbel"/>
              <a:cs typeface="Corbel"/>
            </a:endParaRPr>
          </a:p>
          <a:p>
            <a:pPr marL="228600" indent="-228600">
              <a:buFontTx/>
              <a:buAutoNum type="alphaLcParenR"/>
            </a:pPr>
            <a:r>
              <a:rPr lang="en-US" sz="1600" spc="-10" dirty="0">
                <a:latin typeface="Corbel"/>
                <a:cs typeface="Corbel"/>
              </a:rPr>
              <a:t>Operating</a:t>
            </a:r>
            <a:r>
              <a:rPr lang="en-US" sz="1600" spc="-55" dirty="0">
                <a:latin typeface="Times New Roman"/>
                <a:cs typeface="Times New Roman"/>
              </a:rPr>
              <a:t> </a:t>
            </a:r>
            <a:r>
              <a:rPr lang="en-US" sz="1600" spc="-10" dirty="0">
                <a:latin typeface="Corbel"/>
                <a:cs typeface="Corbel"/>
              </a:rPr>
              <a:t>pressure</a:t>
            </a:r>
            <a:endParaRPr lang="en-US" sz="1600" dirty="0">
              <a:latin typeface="Corbel"/>
              <a:cs typeface="Corbel"/>
            </a:endParaRPr>
          </a:p>
          <a:p>
            <a:pPr marL="228600" indent="-228600">
              <a:buFontTx/>
              <a:buAutoNum type="alphaLcParenR"/>
            </a:pPr>
            <a:endParaRPr lang="en-US" sz="1400" dirty="0">
              <a:latin typeface="Corbel"/>
              <a:cs typeface="Corbel"/>
            </a:endParaRPr>
          </a:p>
          <a:p>
            <a:pPr marL="228600" indent="-228600">
              <a:buFontTx/>
              <a:buAutoNum type="alphaLcParenR"/>
            </a:pPr>
            <a:endParaRPr lang="en-US" sz="1400" dirty="0">
              <a:latin typeface="Corbel"/>
              <a:cs typeface="Corbel"/>
            </a:endParaRPr>
          </a:p>
          <a:p>
            <a:pPr marL="228600" indent="-228600">
              <a:buFontTx/>
              <a:buAutoNum type="alphaLcParenR"/>
            </a:pPr>
            <a:endParaRPr lang="en-US" sz="1400" spc="-20" dirty="0">
              <a:latin typeface="Corbel"/>
              <a:cs typeface="Corbel"/>
            </a:endParaRPr>
          </a:p>
          <a:p>
            <a:pPr marL="228600" indent="-228600">
              <a:buFontTx/>
              <a:buAutoNum type="alphaLcParenR"/>
            </a:pPr>
            <a:endParaRPr lang="en-US" sz="1400" dirty="0">
              <a:latin typeface="Corbel"/>
              <a:cs typeface="Corbel"/>
            </a:endParaRPr>
          </a:p>
          <a:p>
            <a:pPr marL="228600" indent="-228600">
              <a:buAutoNum type="alphaLcParenR"/>
            </a:pP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17700" y="2536824"/>
            <a:ext cx="1295400" cy="254000"/>
          </a:xfrm>
          <a:custGeom>
            <a:avLst/>
            <a:gdLst/>
            <a:ahLst/>
            <a:cxnLst/>
            <a:rect l="l" t="t" r="r" b="b"/>
            <a:pathLst>
              <a:path w="1295400" h="254000">
                <a:moveTo>
                  <a:pt x="1295400" y="0"/>
                </a:moveTo>
                <a:lnTo>
                  <a:pt x="393700" y="0"/>
                </a:lnTo>
                <a:lnTo>
                  <a:pt x="215900" y="0"/>
                </a:lnTo>
                <a:lnTo>
                  <a:pt x="0" y="0"/>
                </a:lnTo>
                <a:lnTo>
                  <a:pt x="0" y="254000"/>
                </a:lnTo>
                <a:lnTo>
                  <a:pt x="215900" y="254000"/>
                </a:lnTo>
                <a:lnTo>
                  <a:pt x="393700" y="254000"/>
                </a:lnTo>
                <a:lnTo>
                  <a:pt x="1295400" y="254000"/>
                </a:lnTo>
                <a:lnTo>
                  <a:pt x="12954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133600" y="2168525"/>
            <a:ext cx="1066800" cy="254000"/>
          </a:xfrm>
          <a:custGeom>
            <a:avLst/>
            <a:gdLst/>
            <a:ahLst/>
            <a:cxnLst/>
            <a:rect l="l" t="t" r="r" b="b"/>
            <a:pathLst>
              <a:path w="1066800" h="254000">
                <a:moveTo>
                  <a:pt x="1066800" y="0"/>
                </a:moveTo>
                <a:lnTo>
                  <a:pt x="0" y="0"/>
                </a:lnTo>
                <a:lnTo>
                  <a:pt x="0" y="254000"/>
                </a:lnTo>
                <a:lnTo>
                  <a:pt x="1066800" y="254000"/>
                </a:lnTo>
                <a:lnTo>
                  <a:pt x="10668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sp>
          <p:nvSpPr>
            <p:cNvPr id="5" name="object 5"/>
            <p:cNvSpPr/>
            <p:nvPr/>
          </p:nvSpPr>
          <p:spPr>
            <a:xfrm>
              <a:off x="1917700" y="1800224"/>
              <a:ext cx="1181100" cy="254000"/>
            </a:xfrm>
            <a:custGeom>
              <a:avLst/>
              <a:gdLst/>
              <a:ahLst/>
              <a:cxnLst/>
              <a:rect l="l" t="t" r="r" b="b"/>
              <a:pathLst>
                <a:path w="1181100" h="254000">
                  <a:moveTo>
                    <a:pt x="1181100" y="0"/>
                  </a:moveTo>
                  <a:lnTo>
                    <a:pt x="0" y="0"/>
                  </a:lnTo>
                  <a:lnTo>
                    <a:pt x="0" y="254000"/>
                  </a:lnTo>
                  <a:lnTo>
                    <a:pt x="1181100" y="254000"/>
                  </a:lnTo>
                  <a:lnTo>
                    <a:pt x="1181100" y="0"/>
                  </a:lnTo>
                  <a:close/>
                </a:path>
              </a:pathLst>
            </a:custGeom>
            <a:solidFill>
              <a:srgbClr val="FFE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42900" y="0"/>
              <a:ext cx="842010" cy="3997325"/>
            </a:xfrm>
            <a:custGeom>
              <a:avLst/>
              <a:gdLst/>
              <a:ahLst/>
              <a:cxnLst/>
              <a:rect l="l" t="t" r="r" b="b"/>
              <a:pathLst>
                <a:path w="842010" h="3997325">
                  <a:moveTo>
                    <a:pt x="841772" y="0"/>
                  </a:moveTo>
                  <a:lnTo>
                    <a:pt x="651272" y="0"/>
                  </a:lnTo>
                  <a:lnTo>
                    <a:pt x="0" y="3964792"/>
                  </a:lnTo>
                  <a:lnTo>
                    <a:pt x="185739" y="3996927"/>
                  </a:lnTo>
                  <a:lnTo>
                    <a:pt x="841772" y="0"/>
                  </a:lnTo>
                  <a:close/>
                </a:path>
              </a:pathLst>
            </a:custGeom>
            <a:solidFill>
              <a:srgbClr val="8AB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3109" y="0"/>
              <a:ext cx="838200" cy="3957954"/>
            </a:xfrm>
            <a:custGeom>
              <a:avLst/>
              <a:gdLst/>
              <a:ahLst/>
              <a:cxnLst/>
              <a:rect l="l" t="t" r="r" b="b"/>
              <a:pathLst>
                <a:path w="838200" h="3957954">
                  <a:moveTo>
                    <a:pt x="838198" y="0"/>
                  </a:moveTo>
                  <a:lnTo>
                    <a:pt x="648890" y="0"/>
                  </a:lnTo>
                  <a:lnTo>
                    <a:pt x="0" y="3929060"/>
                  </a:lnTo>
                  <a:lnTo>
                    <a:pt x="186928" y="3957635"/>
                  </a:lnTo>
                  <a:lnTo>
                    <a:pt x="838198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3109" y="3929061"/>
              <a:ext cx="922019" cy="1214755"/>
            </a:xfrm>
            <a:custGeom>
              <a:avLst/>
              <a:gdLst/>
              <a:ahLst/>
              <a:cxnLst/>
              <a:rect l="l" t="t" r="r" b="b"/>
              <a:pathLst>
                <a:path w="922019" h="1214754">
                  <a:moveTo>
                    <a:pt x="0" y="0"/>
                  </a:moveTo>
                  <a:lnTo>
                    <a:pt x="881062" y="1214438"/>
                  </a:lnTo>
                  <a:lnTo>
                    <a:pt x="921543" y="1214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42900" y="3968352"/>
              <a:ext cx="1122045" cy="1175385"/>
            </a:xfrm>
            <a:custGeom>
              <a:avLst/>
              <a:gdLst/>
              <a:ahLst/>
              <a:cxnLst/>
              <a:rect l="l" t="t" r="r" b="b"/>
              <a:pathLst>
                <a:path w="1122045" h="1175385">
                  <a:moveTo>
                    <a:pt x="0" y="0"/>
                  </a:moveTo>
                  <a:lnTo>
                    <a:pt x="1082289" y="1175147"/>
                  </a:lnTo>
                  <a:lnTo>
                    <a:pt x="1121532" y="1175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2900" y="3964768"/>
              <a:ext cx="1598295" cy="1179195"/>
            </a:xfrm>
            <a:custGeom>
              <a:avLst/>
              <a:gdLst/>
              <a:ahLst/>
              <a:cxnLst/>
              <a:rect l="l" t="t" r="r" b="b"/>
              <a:pathLst>
                <a:path w="1598295" h="1179195">
                  <a:moveTo>
                    <a:pt x="0" y="0"/>
                  </a:moveTo>
                  <a:lnTo>
                    <a:pt x="0" y="3584"/>
                  </a:lnTo>
                  <a:lnTo>
                    <a:pt x="1121532" y="1178731"/>
                  </a:lnTo>
                  <a:lnTo>
                    <a:pt x="1597782" y="1178731"/>
                  </a:lnTo>
                  <a:lnTo>
                    <a:pt x="185739" y="32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6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3109" y="3929061"/>
              <a:ext cx="1271905" cy="1214755"/>
            </a:xfrm>
            <a:custGeom>
              <a:avLst/>
              <a:gdLst/>
              <a:ahLst/>
              <a:cxnLst/>
              <a:rect l="l" t="t" r="r" b="b"/>
              <a:pathLst>
                <a:path w="1271905" h="1214754">
                  <a:moveTo>
                    <a:pt x="0" y="0"/>
                  </a:moveTo>
                  <a:lnTo>
                    <a:pt x="921543" y="1214439"/>
                  </a:lnTo>
                  <a:lnTo>
                    <a:pt x="1271575" y="1214439"/>
                  </a:lnTo>
                  <a:lnTo>
                    <a:pt x="219073" y="71439"/>
                  </a:lnTo>
                  <a:lnTo>
                    <a:pt x="183356" y="32147"/>
                  </a:lnTo>
                  <a:lnTo>
                    <a:pt x="186928" y="32147"/>
                  </a:lnTo>
                  <a:lnTo>
                    <a:pt x="186928" y="28575"/>
                  </a:lnTo>
                  <a:lnTo>
                    <a:pt x="183356" y="285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7253" rIns="0" bIns="0" rtlCol="0">
            <a:spAutoFit/>
          </a:bodyPr>
          <a:lstStyle/>
          <a:p>
            <a:pPr marL="2207895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Times New Roman"/>
                <a:cs typeface="Times New Roman"/>
              </a:rPr>
              <a:t>Types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of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10" dirty="0">
                <a:latin typeface="Times New Roman"/>
                <a:cs typeface="Times New Roman"/>
              </a:rPr>
              <a:t>Actuators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899667" y="1658145"/>
            <a:ext cx="4708525" cy="76390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29870" indent="-217170">
              <a:lnSpc>
                <a:spcPct val="100000"/>
              </a:lnSpc>
              <a:spcBef>
                <a:spcPts val="605"/>
              </a:spcBef>
              <a:buChar char="■"/>
              <a:tabLst>
                <a:tab pos="229870" algn="l"/>
              </a:tabLst>
            </a:pPr>
            <a:r>
              <a:rPr sz="2000" dirty="0">
                <a:latin typeface="Times New Roman"/>
                <a:cs typeface="Times New Roman"/>
              </a:rPr>
              <a:t>Electrical: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stepper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motors,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DC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servo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motors</a:t>
            </a:r>
            <a:endParaRPr sz="2000">
              <a:latin typeface="Times New Roman"/>
              <a:cs typeface="Times New Roman"/>
            </a:endParaRPr>
          </a:p>
          <a:p>
            <a:pPr marL="230504" indent="-217804">
              <a:lnSpc>
                <a:spcPct val="100000"/>
              </a:lnSpc>
              <a:spcBef>
                <a:spcPts val="505"/>
              </a:spcBef>
              <a:buChar char="■"/>
              <a:tabLst>
                <a:tab pos="230504" algn="l"/>
              </a:tabLst>
            </a:pPr>
            <a:r>
              <a:rPr sz="2000" dirty="0">
                <a:latin typeface="Times New Roman"/>
                <a:cs typeface="Times New Roman"/>
              </a:rPr>
              <a:t>Pneumatic: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air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pressure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14284" y="2827145"/>
            <a:ext cx="8845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/>
                <a:cs typeface="Times New Roman"/>
              </a:rPr>
              <a:t>artificial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667631" y="2827145"/>
            <a:ext cx="90424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10" dirty="0">
                <a:latin typeface="Times New Roman"/>
                <a:cs typeface="Times New Roman"/>
              </a:rPr>
              <a:t>muscles,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899667" y="2394176"/>
            <a:ext cx="4545965" cy="106870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30504" indent="-217804">
              <a:lnSpc>
                <a:spcPct val="100000"/>
              </a:lnSpc>
              <a:spcBef>
                <a:spcPts val="605"/>
              </a:spcBef>
              <a:buSzPct val="97500"/>
              <a:buChar char="■"/>
              <a:tabLst>
                <a:tab pos="230504" algn="l"/>
              </a:tabLst>
            </a:pPr>
            <a:r>
              <a:rPr sz="2000" dirty="0">
                <a:latin typeface="Times New Roman"/>
                <a:cs typeface="Times New Roman"/>
              </a:rPr>
              <a:t>Hydraulic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fluid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pressure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(oil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pressure).</a:t>
            </a:r>
            <a:endParaRPr sz="2000">
              <a:latin typeface="Times New Roman"/>
              <a:cs typeface="Times New Roman"/>
            </a:endParaRPr>
          </a:p>
          <a:p>
            <a:pPr marL="12700" marR="5080" indent="-8255">
              <a:lnSpc>
                <a:spcPct val="100000"/>
              </a:lnSpc>
              <a:spcBef>
                <a:spcPts val="505"/>
              </a:spcBef>
              <a:buSzPct val="97500"/>
              <a:buChar char="■"/>
              <a:tabLst>
                <a:tab pos="166370" algn="l"/>
                <a:tab pos="1393190" algn="l"/>
                <a:tab pos="2571750" algn="l"/>
                <a:tab pos="3766185" algn="l"/>
              </a:tabLst>
            </a:pPr>
            <a:r>
              <a:rPr sz="2000" spc="-10" dirty="0">
                <a:latin typeface="Times New Roman"/>
                <a:cs typeface="Times New Roman"/>
              </a:rPr>
              <a:t>	Advanced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actuators: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ultrasonic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-10" dirty="0">
                <a:latin typeface="Times New Roman"/>
                <a:cs typeface="Times New Roman"/>
              </a:rPr>
              <a:t>motors, </a:t>
            </a:r>
            <a:r>
              <a:rPr sz="2000" dirty="0">
                <a:latin typeface="Times New Roman"/>
                <a:cs typeface="Times New Roman"/>
              </a:rPr>
              <a:t>molecular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motors.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sp>
          <p:nvSpPr>
            <p:cNvPr id="3" name="object 3"/>
            <p:cNvSpPr/>
            <p:nvPr/>
          </p:nvSpPr>
          <p:spPr>
            <a:xfrm>
              <a:off x="3695700" y="1406525"/>
              <a:ext cx="4546600" cy="228600"/>
            </a:xfrm>
            <a:custGeom>
              <a:avLst/>
              <a:gdLst/>
              <a:ahLst/>
              <a:cxnLst/>
              <a:rect l="l" t="t" r="r" b="b"/>
              <a:pathLst>
                <a:path w="4546600" h="228600">
                  <a:moveTo>
                    <a:pt x="4546600" y="0"/>
                  </a:moveTo>
                  <a:lnTo>
                    <a:pt x="0" y="0"/>
                  </a:lnTo>
                  <a:lnTo>
                    <a:pt x="0" y="228600"/>
                  </a:lnTo>
                  <a:lnTo>
                    <a:pt x="4546600" y="228600"/>
                  </a:lnTo>
                  <a:lnTo>
                    <a:pt x="4546600" y="0"/>
                  </a:lnTo>
                  <a:close/>
                </a:path>
              </a:pathLst>
            </a:custGeom>
            <a:solidFill>
              <a:srgbClr val="FFE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42900" y="0"/>
              <a:ext cx="842010" cy="3997325"/>
            </a:xfrm>
            <a:custGeom>
              <a:avLst/>
              <a:gdLst/>
              <a:ahLst/>
              <a:cxnLst/>
              <a:rect l="l" t="t" r="r" b="b"/>
              <a:pathLst>
                <a:path w="842010" h="3997325">
                  <a:moveTo>
                    <a:pt x="841772" y="0"/>
                  </a:moveTo>
                  <a:lnTo>
                    <a:pt x="651272" y="0"/>
                  </a:lnTo>
                  <a:lnTo>
                    <a:pt x="0" y="3964792"/>
                  </a:lnTo>
                  <a:lnTo>
                    <a:pt x="185739" y="3996927"/>
                  </a:lnTo>
                  <a:lnTo>
                    <a:pt x="841772" y="0"/>
                  </a:lnTo>
                  <a:close/>
                </a:path>
              </a:pathLst>
            </a:custGeom>
            <a:solidFill>
              <a:srgbClr val="8AB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13109" y="0"/>
              <a:ext cx="838200" cy="3957954"/>
            </a:xfrm>
            <a:custGeom>
              <a:avLst/>
              <a:gdLst/>
              <a:ahLst/>
              <a:cxnLst/>
              <a:rect l="l" t="t" r="r" b="b"/>
              <a:pathLst>
                <a:path w="838200" h="3957954">
                  <a:moveTo>
                    <a:pt x="838198" y="0"/>
                  </a:moveTo>
                  <a:lnTo>
                    <a:pt x="648890" y="0"/>
                  </a:lnTo>
                  <a:lnTo>
                    <a:pt x="0" y="3929060"/>
                  </a:lnTo>
                  <a:lnTo>
                    <a:pt x="186928" y="3957635"/>
                  </a:lnTo>
                  <a:lnTo>
                    <a:pt x="838198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3109" y="3929061"/>
              <a:ext cx="922019" cy="1214755"/>
            </a:xfrm>
            <a:custGeom>
              <a:avLst/>
              <a:gdLst/>
              <a:ahLst/>
              <a:cxnLst/>
              <a:rect l="l" t="t" r="r" b="b"/>
              <a:pathLst>
                <a:path w="922019" h="1214754">
                  <a:moveTo>
                    <a:pt x="0" y="0"/>
                  </a:moveTo>
                  <a:lnTo>
                    <a:pt x="881062" y="1214438"/>
                  </a:lnTo>
                  <a:lnTo>
                    <a:pt x="921543" y="1214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42900" y="3968352"/>
              <a:ext cx="1122045" cy="1175385"/>
            </a:xfrm>
            <a:custGeom>
              <a:avLst/>
              <a:gdLst/>
              <a:ahLst/>
              <a:cxnLst/>
              <a:rect l="l" t="t" r="r" b="b"/>
              <a:pathLst>
                <a:path w="1122045" h="1175385">
                  <a:moveTo>
                    <a:pt x="0" y="0"/>
                  </a:moveTo>
                  <a:lnTo>
                    <a:pt x="1082289" y="1175147"/>
                  </a:lnTo>
                  <a:lnTo>
                    <a:pt x="1121532" y="1175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42900" y="3964768"/>
              <a:ext cx="1598295" cy="1179195"/>
            </a:xfrm>
            <a:custGeom>
              <a:avLst/>
              <a:gdLst/>
              <a:ahLst/>
              <a:cxnLst/>
              <a:rect l="l" t="t" r="r" b="b"/>
              <a:pathLst>
                <a:path w="1598295" h="1179195">
                  <a:moveTo>
                    <a:pt x="0" y="0"/>
                  </a:moveTo>
                  <a:lnTo>
                    <a:pt x="0" y="3584"/>
                  </a:lnTo>
                  <a:lnTo>
                    <a:pt x="1121532" y="1178731"/>
                  </a:lnTo>
                  <a:lnTo>
                    <a:pt x="1597782" y="1178731"/>
                  </a:lnTo>
                  <a:lnTo>
                    <a:pt x="185739" y="32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6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3109" y="3929061"/>
              <a:ext cx="1271905" cy="1214755"/>
            </a:xfrm>
            <a:custGeom>
              <a:avLst/>
              <a:gdLst/>
              <a:ahLst/>
              <a:cxnLst/>
              <a:rect l="l" t="t" r="r" b="b"/>
              <a:pathLst>
                <a:path w="1271905" h="1214754">
                  <a:moveTo>
                    <a:pt x="0" y="0"/>
                  </a:moveTo>
                  <a:lnTo>
                    <a:pt x="921543" y="1214439"/>
                  </a:lnTo>
                  <a:lnTo>
                    <a:pt x="1271575" y="1214439"/>
                  </a:lnTo>
                  <a:lnTo>
                    <a:pt x="219073" y="71439"/>
                  </a:lnTo>
                  <a:lnTo>
                    <a:pt x="183356" y="32147"/>
                  </a:lnTo>
                  <a:lnTo>
                    <a:pt x="186928" y="32147"/>
                  </a:lnTo>
                  <a:lnTo>
                    <a:pt x="186928" y="28575"/>
                  </a:lnTo>
                  <a:lnTo>
                    <a:pt x="183356" y="285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9374" rIns="0" bIns="0" rtlCol="0">
            <a:spAutoFit/>
          </a:bodyPr>
          <a:lstStyle/>
          <a:p>
            <a:pPr marL="2116455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Times New Roman"/>
                <a:cs typeface="Times New Roman"/>
              </a:rPr>
              <a:t>Hydraulic</a:t>
            </a:r>
            <a:r>
              <a:rPr spc="-105" dirty="0">
                <a:latin typeface="Times New Roman"/>
                <a:cs typeface="Times New Roman"/>
              </a:rPr>
              <a:t> </a:t>
            </a:r>
            <a:r>
              <a:rPr spc="-10" dirty="0">
                <a:latin typeface="Times New Roman"/>
                <a:cs typeface="Times New Roman"/>
              </a:rPr>
              <a:t>Actuators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207417" y="1330829"/>
            <a:ext cx="72548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00" indent="-177800">
              <a:lnSpc>
                <a:spcPct val="100000"/>
              </a:lnSpc>
              <a:spcBef>
                <a:spcPts val="100"/>
              </a:spcBef>
              <a:buClr>
                <a:srgbClr val="688625"/>
              </a:buClr>
              <a:buChar char="•"/>
              <a:tabLst>
                <a:tab pos="190500" algn="l"/>
              </a:tabLst>
            </a:pP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device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used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change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fluid’s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pressure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energy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into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mechanical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is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07417" y="1503042"/>
            <a:ext cx="3005455" cy="778510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90500">
              <a:lnSpc>
                <a:spcPct val="100000"/>
              </a:lnSpc>
              <a:spcBef>
                <a:spcPts val="905"/>
              </a:spcBef>
            </a:pPr>
            <a:r>
              <a:rPr sz="1800" dirty="0">
                <a:latin typeface="Times New Roman"/>
                <a:cs typeface="Times New Roman"/>
              </a:rPr>
              <a:t>known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hydraulic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actuator.</a:t>
            </a:r>
            <a:endParaRPr sz="1800">
              <a:latin typeface="Times New Roman"/>
              <a:cs typeface="Times New Roman"/>
            </a:endParaRPr>
          </a:p>
          <a:p>
            <a:pPr marL="247015" indent="-234315">
              <a:lnSpc>
                <a:spcPct val="100000"/>
              </a:lnSpc>
              <a:spcBef>
                <a:spcPts val="800"/>
              </a:spcBef>
              <a:buClr>
                <a:srgbClr val="688625"/>
              </a:buClr>
              <a:buChar char="•"/>
              <a:tabLst>
                <a:tab pos="247015" algn="l"/>
              </a:tabLst>
            </a:pPr>
            <a:r>
              <a:rPr sz="1800" spc="-10" dirty="0">
                <a:latin typeface="Times New Roman"/>
                <a:cs typeface="Times New Roman"/>
              </a:rPr>
              <a:t>Advantages: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207417" y="2254375"/>
            <a:ext cx="3640454" cy="1906905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90500" indent="-177800">
              <a:lnSpc>
                <a:spcPct val="100000"/>
              </a:lnSpc>
              <a:spcBef>
                <a:spcPts val="905"/>
              </a:spcBef>
              <a:buClr>
                <a:srgbClr val="688625"/>
              </a:buClr>
              <a:buChar char="-"/>
              <a:tabLst>
                <a:tab pos="190500" algn="l"/>
              </a:tabLst>
            </a:pPr>
            <a:r>
              <a:rPr sz="1800" dirty="0">
                <a:latin typeface="Times New Roman"/>
                <a:cs typeface="Times New Roman"/>
              </a:rPr>
              <a:t>Offer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best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among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all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varieties</a:t>
            </a:r>
            <a:endParaRPr sz="1800">
              <a:latin typeface="Times New Roman"/>
              <a:cs typeface="Times New Roman"/>
            </a:endParaRPr>
          </a:p>
          <a:p>
            <a:pPr marL="189865" indent="-177165">
              <a:lnSpc>
                <a:spcPct val="100000"/>
              </a:lnSpc>
              <a:spcBef>
                <a:spcPts val="805"/>
              </a:spcBef>
              <a:buClr>
                <a:srgbClr val="688625"/>
              </a:buClr>
              <a:buChar char="-"/>
              <a:tabLst>
                <a:tab pos="189865" algn="l"/>
              </a:tabLst>
            </a:pPr>
            <a:r>
              <a:rPr sz="1800" dirty="0">
                <a:latin typeface="Times New Roman"/>
                <a:cs typeface="Times New Roman"/>
              </a:rPr>
              <a:t>Smallest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output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load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capability</a:t>
            </a:r>
            <a:endParaRPr sz="1800">
              <a:latin typeface="Times New Roman"/>
              <a:cs typeface="Times New Roman"/>
            </a:endParaRPr>
          </a:p>
          <a:p>
            <a:pPr marL="190500" indent="-177800">
              <a:lnSpc>
                <a:spcPct val="100000"/>
              </a:lnSpc>
              <a:spcBef>
                <a:spcPts val="805"/>
              </a:spcBef>
              <a:buClr>
                <a:srgbClr val="688625"/>
              </a:buClr>
              <a:buChar char="•"/>
              <a:tabLst>
                <a:tab pos="190500" algn="l"/>
              </a:tabLst>
            </a:pPr>
            <a:r>
              <a:rPr sz="1800" spc="-10" dirty="0">
                <a:latin typeface="Times New Roman"/>
                <a:cs typeface="Times New Roman"/>
              </a:rPr>
              <a:t>Disadvantages:</a:t>
            </a:r>
            <a:endParaRPr sz="1800">
              <a:latin typeface="Times New Roman"/>
              <a:cs typeface="Times New Roman"/>
            </a:endParaRPr>
          </a:p>
          <a:p>
            <a:pPr marL="189865" indent="-177165">
              <a:lnSpc>
                <a:spcPct val="100000"/>
              </a:lnSpc>
              <a:spcBef>
                <a:spcPts val="795"/>
              </a:spcBef>
              <a:buClr>
                <a:srgbClr val="688625"/>
              </a:buClr>
              <a:buChar char="-"/>
              <a:tabLst>
                <a:tab pos="189865" algn="l"/>
              </a:tabLst>
            </a:pPr>
            <a:r>
              <a:rPr sz="1800" dirty="0">
                <a:latin typeface="Times New Roman"/>
                <a:cs typeface="Times New Roman"/>
              </a:rPr>
              <a:t>Difficult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maintain</a:t>
            </a:r>
            <a:endParaRPr sz="1800">
              <a:latin typeface="Times New Roman"/>
              <a:cs typeface="Times New Roman"/>
            </a:endParaRPr>
          </a:p>
          <a:p>
            <a:pPr marL="189865" indent="-177165">
              <a:lnSpc>
                <a:spcPct val="100000"/>
              </a:lnSpc>
              <a:spcBef>
                <a:spcPts val="800"/>
              </a:spcBef>
              <a:buClr>
                <a:srgbClr val="688625"/>
              </a:buClr>
              <a:buChar char="-"/>
              <a:tabLst>
                <a:tab pos="189865" algn="l"/>
              </a:tabLst>
            </a:pPr>
            <a:r>
              <a:rPr sz="1800" dirty="0">
                <a:latin typeface="Times New Roman"/>
                <a:cs typeface="Times New Roman"/>
              </a:rPr>
              <a:t>May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cause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leakages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oil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07289" y="2300249"/>
            <a:ext cx="2861057" cy="161924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43100" y="2854325"/>
            <a:ext cx="1435100" cy="330200"/>
          </a:xfrm>
          <a:custGeom>
            <a:avLst/>
            <a:gdLst/>
            <a:ahLst/>
            <a:cxnLst/>
            <a:rect l="l" t="t" r="r" b="b"/>
            <a:pathLst>
              <a:path w="1435100" h="330200">
                <a:moveTo>
                  <a:pt x="1435100" y="0"/>
                </a:moveTo>
                <a:lnTo>
                  <a:pt x="0" y="0"/>
                </a:lnTo>
                <a:lnTo>
                  <a:pt x="0" y="330200"/>
                </a:lnTo>
                <a:lnTo>
                  <a:pt x="1435100" y="330200"/>
                </a:lnTo>
                <a:lnTo>
                  <a:pt x="14351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97000" y="2562224"/>
            <a:ext cx="1308100" cy="228600"/>
          </a:xfrm>
          <a:custGeom>
            <a:avLst/>
            <a:gdLst/>
            <a:ahLst/>
            <a:cxnLst/>
            <a:rect l="l" t="t" r="r" b="b"/>
            <a:pathLst>
              <a:path w="1308100" h="228600">
                <a:moveTo>
                  <a:pt x="1308100" y="0"/>
                </a:moveTo>
                <a:lnTo>
                  <a:pt x="1193800" y="0"/>
                </a:lnTo>
                <a:lnTo>
                  <a:pt x="0" y="0"/>
                </a:lnTo>
                <a:lnTo>
                  <a:pt x="0" y="228600"/>
                </a:lnTo>
                <a:lnTo>
                  <a:pt x="1193800" y="228600"/>
                </a:lnTo>
                <a:lnTo>
                  <a:pt x="1308100" y="228600"/>
                </a:lnTo>
                <a:lnTo>
                  <a:pt x="13081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sp>
          <p:nvSpPr>
            <p:cNvPr id="5" name="object 5"/>
            <p:cNvSpPr/>
            <p:nvPr/>
          </p:nvSpPr>
          <p:spPr>
            <a:xfrm>
              <a:off x="6096000" y="2206624"/>
              <a:ext cx="2057400" cy="330200"/>
            </a:xfrm>
            <a:custGeom>
              <a:avLst/>
              <a:gdLst/>
              <a:ahLst/>
              <a:cxnLst/>
              <a:rect l="l" t="t" r="r" b="b"/>
              <a:pathLst>
                <a:path w="2057400" h="330200">
                  <a:moveTo>
                    <a:pt x="2057400" y="0"/>
                  </a:moveTo>
                  <a:lnTo>
                    <a:pt x="0" y="0"/>
                  </a:lnTo>
                  <a:lnTo>
                    <a:pt x="0" y="330200"/>
                  </a:lnTo>
                  <a:lnTo>
                    <a:pt x="2057400" y="330200"/>
                  </a:lnTo>
                  <a:lnTo>
                    <a:pt x="2057400" y="0"/>
                  </a:lnTo>
                  <a:close/>
                </a:path>
              </a:pathLst>
            </a:custGeom>
            <a:solidFill>
              <a:srgbClr val="FFE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42900" y="0"/>
              <a:ext cx="842010" cy="3997325"/>
            </a:xfrm>
            <a:custGeom>
              <a:avLst/>
              <a:gdLst/>
              <a:ahLst/>
              <a:cxnLst/>
              <a:rect l="l" t="t" r="r" b="b"/>
              <a:pathLst>
                <a:path w="842010" h="3997325">
                  <a:moveTo>
                    <a:pt x="841772" y="0"/>
                  </a:moveTo>
                  <a:lnTo>
                    <a:pt x="651272" y="0"/>
                  </a:lnTo>
                  <a:lnTo>
                    <a:pt x="0" y="3964792"/>
                  </a:lnTo>
                  <a:lnTo>
                    <a:pt x="185739" y="3996927"/>
                  </a:lnTo>
                  <a:lnTo>
                    <a:pt x="841772" y="0"/>
                  </a:lnTo>
                  <a:close/>
                </a:path>
              </a:pathLst>
            </a:custGeom>
            <a:solidFill>
              <a:srgbClr val="8AB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3109" y="0"/>
              <a:ext cx="838200" cy="3957954"/>
            </a:xfrm>
            <a:custGeom>
              <a:avLst/>
              <a:gdLst/>
              <a:ahLst/>
              <a:cxnLst/>
              <a:rect l="l" t="t" r="r" b="b"/>
              <a:pathLst>
                <a:path w="838200" h="3957954">
                  <a:moveTo>
                    <a:pt x="838198" y="0"/>
                  </a:moveTo>
                  <a:lnTo>
                    <a:pt x="648890" y="0"/>
                  </a:lnTo>
                  <a:lnTo>
                    <a:pt x="0" y="3929060"/>
                  </a:lnTo>
                  <a:lnTo>
                    <a:pt x="186928" y="3957635"/>
                  </a:lnTo>
                  <a:lnTo>
                    <a:pt x="838198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3109" y="3929061"/>
              <a:ext cx="922019" cy="1214755"/>
            </a:xfrm>
            <a:custGeom>
              <a:avLst/>
              <a:gdLst/>
              <a:ahLst/>
              <a:cxnLst/>
              <a:rect l="l" t="t" r="r" b="b"/>
              <a:pathLst>
                <a:path w="922019" h="1214754">
                  <a:moveTo>
                    <a:pt x="0" y="0"/>
                  </a:moveTo>
                  <a:lnTo>
                    <a:pt x="881062" y="1214438"/>
                  </a:lnTo>
                  <a:lnTo>
                    <a:pt x="921543" y="1214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42900" y="3968352"/>
              <a:ext cx="1122045" cy="1175385"/>
            </a:xfrm>
            <a:custGeom>
              <a:avLst/>
              <a:gdLst/>
              <a:ahLst/>
              <a:cxnLst/>
              <a:rect l="l" t="t" r="r" b="b"/>
              <a:pathLst>
                <a:path w="1122045" h="1175385">
                  <a:moveTo>
                    <a:pt x="0" y="0"/>
                  </a:moveTo>
                  <a:lnTo>
                    <a:pt x="1082289" y="1175147"/>
                  </a:lnTo>
                  <a:lnTo>
                    <a:pt x="1121532" y="1175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2900" y="3964768"/>
              <a:ext cx="1598295" cy="1179195"/>
            </a:xfrm>
            <a:custGeom>
              <a:avLst/>
              <a:gdLst/>
              <a:ahLst/>
              <a:cxnLst/>
              <a:rect l="l" t="t" r="r" b="b"/>
              <a:pathLst>
                <a:path w="1598295" h="1179195">
                  <a:moveTo>
                    <a:pt x="0" y="0"/>
                  </a:moveTo>
                  <a:lnTo>
                    <a:pt x="0" y="3584"/>
                  </a:lnTo>
                  <a:lnTo>
                    <a:pt x="1121532" y="1178731"/>
                  </a:lnTo>
                  <a:lnTo>
                    <a:pt x="1597782" y="1178731"/>
                  </a:lnTo>
                  <a:lnTo>
                    <a:pt x="185739" y="32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6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3109" y="3929061"/>
              <a:ext cx="1271905" cy="1214755"/>
            </a:xfrm>
            <a:custGeom>
              <a:avLst/>
              <a:gdLst/>
              <a:ahLst/>
              <a:cxnLst/>
              <a:rect l="l" t="t" r="r" b="b"/>
              <a:pathLst>
                <a:path w="1271905" h="1214754">
                  <a:moveTo>
                    <a:pt x="0" y="0"/>
                  </a:moveTo>
                  <a:lnTo>
                    <a:pt x="921543" y="1214439"/>
                  </a:lnTo>
                  <a:lnTo>
                    <a:pt x="1271575" y="1214439"/>
                  </a:lnTo>
                  <a:lnTo>
                    <a:pt x="219073" y="71439"/>
                  </a:lnTo>
                  <a:lnTo>
                    <a:pt x="183356" y="32147"/>
                  </a:lnTo>
                  <a:lnTo>
                    <a:pt x="186928" y="32147"/>
                  </a:lnTo>
                  <a:lnTo>
                    <a:pt x="186928" y="28575"/>
                  </a:lnTo>
                  <a:lnTo>
                    <a:pt x="183356" y="285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6314" rIns="0" bIns="0" rtlCol="0">
            <a:spAutoFit/>
          </a:bodyPr>
          <a:lstStyle/>
          <a:p>
            <a:pPr marL="2285365">
              <a:lnSpc>
                <a:spcPct val="100000"/>
              </a:lnSpc>
              <a:spcBef>
                <a:spcPts val="100"/>
              </a:spcBef>
            </a:pPr>
            <a:r>
              <a:rPr dirty="0">
                <a:latin typeface="Times New Roman"/>
                <a:cs typeface="Times New Roman"/>
              </a:rPr>
              <a:t>Electric</a:t>
            </a:r>
            <a:r>
              <a:rPr spc="-50" dirty="0">
                <a:latin typeface="Times New Roman"/>
                <a:cs typeface="Times New Roman"/>
              </a:rPr>
              <a:t> </a:t>
            </a:r>
            <a:r>
              <a:rPr spc="-10" dirty="0">
                <a:latin typeface="Times New Roman"/>
                <a:cs typeface="Times New Roman"/>
              </a:rPr>
              <a:t>Actuators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169317" y="2212083"/>
            <a:ext cx="70027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indent="-215900">
              <a:lnSpc>
                <a:spcPct val="100000"/>
              </a:lnSpc>
              <a:spcBef>
                <a:spcPts val="100"/>
              </a:spcBef>
              <a:buClr>
                <a:srgbClr val="688625"/>
              </a:buClr>
              <a:buSzPct val="144444"/>
              <a:buChar char="•"/>
              <a:tabLst>
                <a:tab pos="228600" algn="l"/>
              </a:tabLst>
            </a:pP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electric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actuator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mechanical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device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used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convert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electricity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into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97000" y="2562225"/>
            <a:ext cx="130810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664"/>
              </a:lnSpc>
            </a:pPr>
            <a:r>
              <a:rPr sz="1800" dirty="0">
                <a:latin typeface="Times New Roman"/>
                <a:cs typeface="Times New Roman"/>
              </a:rPr>
              <a:t>kinetic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energy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744261" y="2486403"/>
            <a:ext cx="37318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either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single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linear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rotary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motion.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169317" y="2862832"/>
            <a:ext cx="2744470" cy="1066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indent="-215900">
              <a:lnSpc>
                <a:spcPct val="100000"/>
              </a:lnSpc>
              <a:spcBef>
                <a:spcPts val="100"/>
              </a:spcBef>
              <a:buClr>
                <a:srgbClr val="688625"/>
              </a:buClr>
              <a:buSzPct val="144444"/>
              <a:buChar char="•"/>
              <a:tabLst>
                <a:tab pos="228600" algn="l"/>
              </a:tabLst>
            </a:pPr>
            <a:r>
              <a:rPr sz="1800" dirty="0">
                <a:latin typeface="Times New Roman"/>
                <a:cs typeface="Times New Roman"/>
              </a:rPr>
              <a:t>Have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AC/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motors</a:t>
            </a:r>
            <a:endParaRPr sz="1800">
              <a:latin typeface="Times New Roman"/>
              <a:cs typeface="Times New Roman"/>
            </a:endParaRPr>
          </a:p>
          <a:p>
            <a:pPr marL="228600" indent="-215900">
              <a:lnSpc>
                <a:spcPts val="2140"/>
              </a:lnSpc>
              <a:spcBef>
                <a:spcPts val="795"/>
              </a:spcBef>
              <a:buClr>
                <a:srgbClr val="688625"/>
              </a:buClr>
              <a:buSzPct val="144444"/>
              <a:buChar char="•"/>
              <a:tabLst>
                <a:tab pos="228600" algn="l"/>
              </a:tabLst>
            </a:pPr>
            <a:r>
              <a:rPr sz="1800" spc="-10" dirty="0">
                <a:latin typeface="Times New Roman"/>
                <a:cs typeface="Times New Roman"/>
              </a:rPr>
              <a:t>Advantages: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3100"/>
              </a:lnSpc>
            </a:pPr>
            <a:r>
              <a:rPr sz="2600" dirty="0">
                <a:solidFill>
                  <a:srgbClr val="688625"/>
                </a:solidFill>
                <a:latin typeface="Times New Roman"/>
                <a:cs typeface="Times New Roman"/>
              </a:rPr>
              <a:t>-</a:t>
            </a:r>
            <a:r>
              <a:rPr sz="2600" spc="165" dirty="0">
                <a:solidFill>
                  <a:srgbClr val="688625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Easy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maintain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&amp;</a:t>
            </a:r>
            <a:r>
              <a:rPr sz="1800" spc="-10" dirty="0">
                <a:latin typeface="Times New Roman"/>
                <a:cs typeface="Times New Roman"/>
              </a:rPr>
              <a:t> operate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90444" y="2816644"/>
            <a:ext cx="3200400" cy="143967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97000" y="2435225"/>
            <a:ext cx="3098800" cy="228600"/>
          </a:xfrm>
          <a:custGeom>
            <a:avLst/>
            <a:gdLst/>
            <a:ahLst/>
            <a:cxnLst/>
            <a:rect l="l" t="t" r="r" b="b"/>
            <a:pathLst>
              <a:path w="3098800" h="228600">
                <a:moveTo>
                  <a:pt x="3098800" y="0"/>
                </a:moveTo>
                <a:lnTo>
                  <a:pt x="0" y="0"/>
                </a:lnTo>
                <a:lnTo>
                  <a:pt x="0" y="228600"/>
                </a:lnTo>
                <a:lnTo>
                  <a:pt x="3098800" y="228600"/>
                </a:lnTo>
                <a:lnTo>
                  <a:pt x="30988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619500" y="2155825"/>
            <a:ext cx="939800" cy="228600"/>
          </a:xfrm>
          <a:custGeom>
            <a:avLst/>
            <a:gdLst/>
            <a:ahLst/>
            <a:cxnLst/>
            <a:rect l="l" t="t" r="r" b="b"/>
            <a:pathLst>
              <a:path w="939800" h="228600">
                <a:moveTo>
                  <a:pt x="939800" y="0"/>
                </a:moveTo>
                <a:lnTo>
                  <a:pt x="0" y="0"/>
                </a:lnTo>
                <a:lnTo>
                  <a:pt x="0" y="228600"/>
                </a:lnTo>
                <a:lnTo>
                  <a:pt x="939800" y="228600"/>
                </a:lnTo>
                <a:lnTo>
                  <a:pt x="939800" y="0"/>
                </a:lnTo>
                <a:close/>
              </a:path>
            </a:pathLst>
          </a:custGeom>
          <a:solidFill>
            <a:srgbClr val="FFEF6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9144000" cy="5143500"/>
            <a:chOff x="0" y="0"/>
            <a:chExt cx="9144000" cy="5143500"/>
          </a:xfrm>
        </p:grpSpPr>
        <p:sp>
          <p:nvSpPr>
            <p:cNvPr id="5" name="object 5"/>
            <p:cNvSpPr/>
            <p:nvPr/>
          </p:nvSpPr>
          <p:spPr>
            <a:xfrm>
              <a:off x="3302000" y="1825624"/>
              <a:ext cx="114300" cy="304800"/>
            </a:xfrm>
            <a:custGeom>
              <a:avLst/>
              <a:gdLst/>
              <a:ahLst/>
              <a:cxnLst/>
              <a:rect l="l" t="t" r="r" b="b"/>
              <a:pathLst>
                <a:path w="114300" h="304800">
                  <a:moveTo>
                    <a:pt x="114300" y="0"/>
                  </a:moveTo>
                  <a:lnTo>
                    <a:pt x="0" y="0"/>
                  </a:lnTo>
                  <a:lnTo>
                    <a:pt x="0" y="304800"/>
                  </a:lnTo>
                  <a:lnTo>
                    <a:pt x="114300" y="304800"/>
                  </a:lnTo>
                  <a:lnTo>
                    <a:pt x="114300" y="0"/>
                  </a:lnTo>
                  <a:close/>
                </a:path>
              </a:pathLst>
            </a:custGeom>
            <a:solidFill>
              <a:srgbClr val="FFEF6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1524"/>
              <a:ext cx="9143999" cy="5141975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42900" y="0"/>
              <a:ext cx="842010" cy="3997325"/>
            </a:xfrm>
            <a:custGeom>
              <a:avLst/>
              <a:gdLst/>
              <a:ahLst/>
              <a:cxnLst/>
              <a:rect l="l" t="t" r="r" b="b"/>
              <a:pathLst>
                <a:path w="842010" h="3997325">
                  <a:moveTo>
                    <a:pt x="841772" y="0"/>
                  </a:moveTo>
                  <a:lnTo>
                    <a:pt x="651272" y="0"/>
                  </a:lnTo>
                  <a:lnTo>
                    <a:pt x="0" y="3964792"/>
                  </a:lnTo>
                  <a:lnTo>
                    <a:pt x="185739" y="3996927"/>
                  </a:lnTo>
                  <a:lnTo>
                    <a:pt x="841772" y="0"/>
                  </a:lnTo>
                  <a:close/>
                </a:path>
              </a:pathLst>
            </a:custGeom>
            <a:solidFill>
              <a:srgbClr val="8AB33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13109" y="0"/>
              <a:ext cx="838200" cy="3957954"/>
            </a:xfrm>
            <a:custGeom>
              <a:avLst/>
              <a:gdLst/>
              <a:ahLst/>
              <a:cxnLst/>
              <a:rect l="l" t="t" r="r" b="b"/>
              <a:pathLst>
                <a:path w="838200" h="3957954">
                  <a:moveTo>
                    <a:pt x="838198" y="0"/>
                  </a:moveTo>
                  <a:lnTo>
                    <a:pt x="648890" y="0"/>
                  </a:lnTo>
                  <a:lnTo>
                    <a:pt x="0" y="3929060"/>
                  </a:lnTo>
                  <a:lnTo>
                    <a:pt x="186928" y="3957635"/>
                  </a:lnTo>
                  <a:lnTo>
                    <a:pt x="838198" y="0"/>
                  </a:lnTo>
                  <a:close/>
                </a:path>
              </a:pathLst>
            </a:custGeom>
            <a:solidFill>
              <a:srgbClr val="5959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3109" y="3929061"/>
              <a:ext cx="922019" cy="1214755"/>
            </a:xfrm>
            <a:custGeom>
              <a:avLst/>
              <a:gdLst/>
              <a:ahLst/>
              <a:cxnLst/>
              <a:rect l="l" t="t" r="r" b="b"/>
              <a:pathLst>
                <a:path w="922019" h="1214754">
                  <a:moveTo>
                    <a:pt x="0" y="0"/>
                  </a:moveTo>
                  <a:lnTo>
                    <a:pt x="881062" y="1214438"/>
                  </a:lnTo>
                  <a:lnTo>
                    <a:pt x="921543" y="121443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525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42900" y="3968352"/>
              <a:ext cx="1122045" cy="1175385"/>
            </a:xfrm>
            <a:custGeom>
              <a:avLst/>
              <a:gdLst/>
              <a:ahLst/>
              <a:cxnLst/>
              <a:rect l="l" t="t" r="r" b="b"/>
              <a:pathLst>
                <a:path w="1122045" h="1175385">
                  <a:moveTo>
                    <a:pt x="0" y="0"/>
                  </a:moveTo>
                  <a:lnTo>
                    <a:pt x="1082289" y="1175147"/>
                  </a:lnTo>
                  <a:lnTo>
                    <a:pt x="1121532" y="11751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55A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2900" y="3964768"/>
              <a:ext cx="1598295" cy="1179195"/>
            </a:xfrm>
            <a:custGeom>
              <a:avLst/>
              <a:gdLst/>
              <a:ahLst/>
              <a:cxnLst/>
              <a:rect l="l" t="t" r="r" b="b"/>
              <a:pathLst>
                <a:path w="1598295" h="1179195">
                  <a:moveTo>
                    <a:pt x="0" y="0"/>
                  </a:moveTo>
                  <a:lnTo>
                    <a:pt x="0" y="3584"/>
                  </a:lnTo>
                  <a:lnTo>
                    <a:pt x="1121532" y="1178731"/>
                  </a:lnTo>
                  <a:lnTo>
                    <a:pt x="1597782" y="1178731"/>
                  </a:lnTo>
                  <a:lnTo>
                    <a:pt x="185739" y="321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886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3109" y="3929061"/>
              <a:ext cx="1271905" cy="1214755"/>
            </a:xfrm>
            <a:custGeom>
              <a:avLst/>
              <a:gdLst/>
              <a:ahLst/>
              <a:cxnLst/>
              <a:rect l="l" t="t" r="r" b="b"/>
              <a:pathLst>
                <a:path w="1271905" h="1214754">
                  <a:moveTo>
                    <a:pt x="0" y="0"/>
                  </a:moveTo>
                  <a:lnTo>
                    <a:pt x="921543" y="1214439"/>
                  </a:lnTo>
                  <a:lnTo>
                    <a:pt x="1271575" y="1214439"/>
                  </a:lnTo>
                  <a:lnTo>
                    <a:pt x="219073" y="71439"/>
                  </a:lnTo>
                  <a:lnTo>
                    <a:pt x="183356" y="32147"/>
                  </a:lnTo>
                  <a:lnTo>
                    <a:pt x="186928" y="32147"/>
                  </a:lnTo>
                  <a:lnTo>
                    <a:pt x="186928" y="28575"/>
                  </a:lnTo>
                  <a:lnTo>
                    <a:pt x="183356" y="285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3F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7325" rIns="0" bIns="0" rtlCol="0">
            <a:spAutoFit/>
          </a:bodyPr>
          <a:lstStyle/>
          <a:p>
            <a:pPr marL="3117215">
              <a:lnSpc>
                <a:spcPct val="100000"/>
              </a:lnSpc>
              <a:spcBef>
                <a:spcPts val="100"/>
              </a:spcBef>
            </a:pPr>
            <a:r>
              <a:rPr spc="-10" dirty="0">
                <a:latin typeface="Times New Roman"/>
                <a:cs typeface="Times New Roman"/>
              </a:rPr>
              <a:t>Motors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169317" y="1808172"/>
            <a:ext cx="3348990" cy="22383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 marR="5080" indent="-216535" algn="just">
              <a:lnSpc>
                <a:spcPct val="100000"/>
              </a:lnSpc>
              <a:spcBef>
                <a:spcPts val="100"/>
              </a:spcBef>
              <a:buSzPct val="133333"/>
              <a:buFont typeface="Arial MT"/>
              <a:buChar char="•"/>
              <a:tabLst>
                <a:tab pos="228600" algn="l"/>
                <a:tab pos="251460" algn="l"/>
              </a:tabLst>
            </a:pPr>
            <a:r>
              <a:rPr sz="1800" dirty="0">
                <a:solidFill>
                  <a:srgbClr val="688625"/>
                </a:solidFill>
                <a:latin typeface="Times New Roman"/>
                <a:cs typeface="Times New Roman"/>
              </a:rPr>
              <a:t>	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electric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motor is </a:t>
            </a:r>
            <a:r>
              <a:rPr sz="1800" b="1" dirty="0">
                <a:latin typeface="Times New Roman"/>
                <a:cs typeface="Times New Roman"/>
              </a:rPr>
              <a:t>an</a:t>
            </a:r>
            <a:r>
              <a:rPr sz="1800" b="1" spc="-10" dirty="0">
                <a:latin typeface="Times New Roman"/>
                <a:cs typeface="Times New Roman"/>
              </a:rPr>
              <a:t> electrical </a:t>
            </a:r>
            <a:r>
              <a:rPr sz="1800" b="1" dirty="0">
                <a:latin typeface="Times New Roman"/>
                <a:cs typeface="Times New Roman"/>
              </a:rPr>
              <a:t>machine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that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converts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electrical </a:t>
            </a:r>
            <a:r>
              <a:rPr sz="1800" b="1" dirty="0">
                <a:latin typeface="Times New Roman"/>
                <a:cs typeface="Times New Roman"/>
              </a:rPr>
              <a:t>energy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into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mechanical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energy</a:t>
            </a:r>
            <a:r>
              <a:rPr sz="1800" spc="-1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spcBef>
                <a:spcPts val="700"/>
              </a:spcBef>
              <a:buClr>
                <a:srgbClr val="688625"/>
              </a:buClr>
              <a:buSzPct val="133333"/>
              <a:buChar char="•"/>
              <a:tabLst>
                <a:tab pos="253365" algn="l"/>
              </a:tabLst>
            </a:pPr>
            <a:r>
              <a:rPr sz="1800" dirty="0">
                <a:latin typeface="Times New Roman"/>
                <a:cs typeface="Times New Roman"/>
              </a:rPr>
              <a:t>Types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10" dirty="0">
                <a:latin typeface="Times New Roman"/>
                <a:cs typeface="Times New Roman"/>
              </a:rPr>
              <a:t>motors:</a:t>
            </a:r>
            <a:endParaRPr sz="1800">
              <a:latin typeface="Times New Roman"/>
              <a:cs typeface="Times New Roman"/>
            </a:endParaRPr>
          </a:p>
          <a:p>
            <a:pPr marL="253365" indent="-240665">
              <a:lnSpc>
                <a:spcPts val="2870"/>
              </a:lnSpc>
              <a:spcBef>
                <a:spcPts val="105"/>
              </a:spcBef>
              <a:buClr>
                <a:srgbClr val="688625"/>
              </a:buClr>
              <a:buSzPct val="133333"/>
              <a:buChar char="-"/>
              <a:tabLst>
                <a:tab pos="253365" algn="l"/>
              </a:tabLst>
            </a:pPr>
            <a:r>
              <a:rPr sz="1800" dirty="0">
                <a:latin typeface="Times New Roman"/>
                <a:cs typeface="Times New Roman"/>
              </a:rPr>
              <a:t>DC </a:t>
            </a:r>
            <a:r>
              <a:rPr sz="1800" spc="-10" dirty="0">
                <a:latin typeface="Times New Roman"/>
                <a:cs typeface="Times New Roman"/>
              </a:rPr>
              <a:t>motor</a:t>
            </a:r>
            <a:endParaRPr sz="1800">
              <a:latin typeface="Times New Roman"/>
              <a:cs typeface="Times New Roman"/>
            </a:endParaRPr>
          </a:p>
          <a:p>
            <a:pPr marL="253365" indent="-240665">
              <a:lnSpc>
                <a:spcPts val="2870"/>
              </a:lnSpc>
              <a:buClr>
                <a:srgbClr val="688625"/>
              </a:buClr>
              <a:buSzPct val="133333"/>
              <a:buChar char="-"/>
              <a:tabLst>
                <a:tab pos="253365" algn="l"/>
              </a:tabLst>
            </a:pPr>
            <a:r>
              <a:rPr sz="1800" dirty="0">
                <a:latin typeface="Times New Roman"/>
                <a:cs typeface="Times New Roman"/>
              </a:rPr>
              <a:t>AC </a:t>
            </a:r>
            <a:r>
              <a:rPr sz="1800" spc="-10" dirty="0">
                <a:latin typeface="Times New Roman"/>
                <a:cs typeface="Times New Roman"/>
              </a:rPr>
              <a:t>motor</a:t>
            </a:r>
            <a:endParaRPr sz="1800">
              <a:latin typeface="Times New Roman"/>
              <a:cs typeface="Times New Roman"/>
            </a:endParaRPr>
          </a:p>
          <a:p>
            <a:pPr marL="927100">
              <a:lnSpc>
                <a:spcPct val="100000"/>
              </a:lnSpc>
              <a:spcBef>
                <a:spcPts val="560"/>
              </a:spcBef>
            </a:pPr>
            <a:r>
              <a:rPr sz="1400" spc="-50" dirty="0">
                <a:latin typeface="Corbel"/>
                <a:cs typeface="Corbel"/>
              </a:rPr>
              <a:t>-</a:t>
            </a:r>
            <a:endParaRPr sz="1400">
              <a:latin typeface="Corbel"/>
              <a:cs typeface="Corbel"/>
            </a:endParaRPr>
          </a:p>
        </p:txBody>
      </p:sp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44911" y="2090037"/>
            <a:ext cx="2754120" cy="185331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414</Words>
  <Application>Microsoft Office PowerPoint</Application>
  <PresentationFormat>On-screen Show (16:9)</PresentationFormat>
  <Paragraphs>83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 MT</vt:lpstr>
      <vt:lpstr>Corbel</vt:lpstr>
      <vt:lpstr>Times New Roman</vt:lpstr>
      <vt:lpstr>Office Theme</vt:lpstr>
      <vt:lpstr>Overview of Electric Actuators &amp; Operational Needs</vt:lpstr>
      <vt:lpstr>Introduction</vt:lpstr>
      <vt:lpstr>Actuators for Robots</vt:lpstr>
      <vt:lpstr>Characteristics of actuators</vt:lpstr>
      <vt:lpstr>Factors to be considered while choosing the drive system for robots</vt:lpstr>
      <vt:lpstr>Types of Actuators</vt:lpstr>
      <vt:lpstr>Hydraulic Actuators</vt:lpstr>
      <vt:lpstr>Electric Actuators</vt:lpstr>
      <vt:lpstr>Motors</vt:lpstr>
      <vt:lpstr>Types of electric motor</vt:lpstr>
      <vt:lpstr>PowerPoint Presentation</vt:lpstr>
      <vt:lpstr>Some terminology</vt:lpstr>
      <vt:lpstr>Thank you All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Asus</dc:creator>
  <cp:lastModifiedBy>MD. SOHEB HOSSEN</cp:lastModifiedBy>
  <cp:revision>1</cp:revision>
  <dcterms:created xsi:type="dcterms:W3CDTF">2025-04-30T13:59:53Z</dcterms:created>
  <dcterms:modified xsi:type="dcterms:W3CDTF">2025-04-30T14:24:28Z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2025-04-30T00:00:00Z</vt:filetime>
  </property>
  <property fmtid="{D5CDD505-2E9C-101B-9397-08002B2CF9AE}" pid="3" name="Producer">
    <vt:lpwstr>PyPDF2</vt:lpwstr>
  </property>
  <property fmtid="{D5CDD505-2E9C-101B-9397-08002B2CF9AE}" pid="4" name="LastSaved">
    <vt:filetime>2025-04-30T00:00:00Z</vt:filetime>
  </property>
</Properties>
</file>