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8045" y="881884"/>
            <a:ext cx="634047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AE7A5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AE7A5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AE7A5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rgbClr val="AE7A5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AE7A5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AE7A5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0"/>
                </a:moveTo>
                <a:lnTo>
                  <a:pt x="0" y="0"/>
                </a:lnTo>
                <a:lnTo>
                  <a:pt x="0" y="5143499"/>
                </a:lnTo>
                <a:lnTo>
                  <a:pt x="9143999" y="5143499"/>
                </a:lnTo>
                <a:lnTo>
                  <a:pt x="9143999" y="0"/>
                </a:lnTo>
                <a:close/>
              </a:path>
            </a:pathLst>
          </a:custGeom>
          <a:solidFill>
            <a:srgbClr val="22394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582558" y="1550670"/>
            <a:ext cx="5561965" cy="3592829"/>
          </a:xfrm>
          <a:custGeom>
            <a:avLst/>
            <a:gdLst/>
            <a:ahLst/>
            <a:cxnLst/>
            <a:rect l="l" t="t" r="r" b="b"/>
            <a:pathLst>
              <a:path w="5561965" h="3592829">
                <a:moveTo>
                  <a:pt x="5561441" y="0"/>
                </a:moveTo>
                <a:lnTo>
                  <a:pt x="0" y="3592829"/>
                </a:lnTo>
                <a:lnTo>
                  <a:pt x="5561441" y="3592829"/>
                </a:lnTo>
                <a:lnTo>
                  <a:pt x="5561441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5" y="2824484"/>
            <a:ext cx="7370445" cy="2319020"/>
          </a:xfrm>
          <a:custGeom>
            <a:avLst/>
            <a:gdLst/>
            <a:ahLst/>
            <a:cxnLst/>
            <a:rect l="l" t="t" r="r" b="b"/>
            <a:pathLst>
              <a:path w="7370445" h="2319020">
                <a:moveTo>
                  <a:pt x="0" y="0"/>
                </a:moveTo>
                <a:lnTo>
                  <a:pt x="0" y="2319015"/>
                </a:lnTo>
                <a:lnTo>
                  <a:pt x="7370424" y="2319015"/>
                </a:lnTo>
                <a:lnTo>
                  <a:pt x="0" y="0"/>
                </a:lnTo>
                <a:close/>
              </a:path>
            </a:pathLst>
          </a:custGeom>
          <a:solidFill>
            <a:srgbClr val="C4A05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524"/>
            <a:ext cx="9143999" cy="5141975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203227" y="206264"/>
            <a:ext cx="8737600" cy="4731385"/>
          </a:xfrm>
          <a:custGeom>
            <a:avLst/>
            <a:gdLst/>
            <a:ahLst/>
            <a:cxnLst/>
            <a:rect l="l" t="t" r="r" b="b"/>
            <a:pathLst>
              <a:path w="8737600" h="4731385">
                <a:moveTo>
                  <a:pt x="8737488" y="0"/>
                </a:moveTo>
                <a:lnTo>
                  <a:pt x="0" y="0"/>
                </a:lnTo>
                <a:lnTo>
                  <a:pt x="0" y="4730983"/>
                </a:lnTo>
                <a:lnTo>
                  <a:pt x="8737488" y="4730983"/>
                </a:lnTo>
                <a:lnTo>
                  <a:pt x="87374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8045" y="881884"/>
            <a:ext cx="634047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AE7A5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41297" y="905633"/>
            <a:ext cx="4596765" cy="1184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AE7A5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onebyzeroedu.com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jpg"/><Relationship Id="rId3" Type="http://schemas.openxmlformats.org/officeDocument/2006/relationships/image" Target="../media/image16.jpg"/><Relationship Id="rId4" Type="http://schemas.openxmlformats.org/officeDocument/2006/relationships/hyperlink" Target="http://www.onebyzeroedu.com/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Relationship Id="rId3" Type="http://schemas.openxmlformats.org/officeDocument/2006/relationships/hyperlink" Target="http://www.onebyzeroedu.com/" TargetMode="Externa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Relationship Id="rId4" Type="http://schemas.openxmlformats.org/officeDocument/2006/relationships/image" Target="../media/image20.jpg"/><Relationship Id="rId5" Type="http://schemas.openxmlformats.org/officeDocument/2006/relationships/hyperlink" Target="http://www.onebyzeroedu.com/" TargetMode="Externa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jpg"/><Relationship Id="rId3" Type="http://schemas.openxmlformats.org/officeDocument/2006/relationships/image" Target="../media/image22.jpg"/><Relationship Id="rId4" Type="http://schemas.openxmlformats.org/officeDocument/2006/relationships/hyperlink" Target="http://www.onebyzeroedu.com/" TargetMode="Externa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3.jpg"/><Relationship Id="rId4" Type="http://schemas.openxmlformats.org/officeDocument/2006/relationships/image" Target="../media/image24.jpg"/><Relationship Id="rId5" Type="http://schemas.openxmlformats.org/officeDocument/2006/relationships/image" Target="../media/image25.jpg"/><Relationship Id="rId6" Type="http://schemas.openxmlformats.org/officeDocument/2006/relationships/image" Target="../media/image26.jpg"/><Relationship Id="rId7" Type="http://schemas.openxmlformats.org/officeDocument/2006/relationships/hyperlink" Target="http://www.onebyzeroedu.com/" TargetMode="Externa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jpg"/><Relationship Id="rId3" Type="http://schemas.openxmlformats.org/officeDocument/2006/relationships/image" Target="../media/image28.jpg"/><Relationship Id="rId4" Type="http://schemas.openxmlformats.org/officeDocument/2006/relationships/hyperlink" Target="http://www.onebyzeroedu.com/" TargetMode="Externa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9.jpg"/><Relationship Id="rId3" Type="http://schemas.openxmlformats.org/officeDocument/2006/relationships/image" Target="../media/image30.jpg"/><Relationship Id="rId4" Type="http://schemas.openxmlformats.org/officeDocument/2006/relationships/image" Target="../media/image31.jpg"/><Relationship Id="rId5" Type="http://schemas.openxmlformats.org/officeDocument/2006/relationships/hyperlink" Target="http://www.onebyzeroedu.com/" TargetMode="Externa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onebyzeroedu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Relationship Id="rId3" Type="http://schemas.openxmlformats.org/officeDocument/2006/relationships/hyperlink" Target="http://www.onebyzeroedu.com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Relationship Id="rId3" Type="http://schemas.openxmlformats.org/officeDocument/2006/relationships/hyperlink" Target="http://www.onebyzeroedu.com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hyperlink" Target="http://www.onebyzeroedu.com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g"/><Relationship Id="rId3" Type="http://schemas.openxmlformats.org/officeDocument/2006/relationships/hyperlink" Target="http://www.onebyzeroedu.com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hyperlink" Target="http://www.onebyzeroedu.com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g"/><Relationship Id="rId3" Type="http://schemas.openxmlformats.org/officeDocument/2006/relationships/image" Target="../media/image10.jpg"/><Relationship Id="rId4" Type="http://schemas.openxmlformats.org/officeDocument/2006/relationships/hyperlink" Target="http://www.onebyzeroedu.com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Relationship Id="rId4" Type="http://schemas.openxmlformats.org/officeDocument/2006/relationships/hyperlink" Target="http://www.onebyzeroedu.com/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Relationship Id="rId3" Type="http://schemas.openxmlformats.org/officeDocument/2006/relationships/image" Target="../media/image14.jpg"/><Relationship Id="rId4" Type="http://schemas.openxmlformats.org/officeDocument/2006/relationships/hyperlink" Target="http://www.onebyzeroedu.com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0"/>
                </a:moveTo>
                <a:lnTo>
                  <a:pt x="0" y="0"/>
                </a:lnTo>
                <a:lnTo>
                  <a:pt x="0" y="5143499"/>
                </a:lnTo>
                <a:lnTo>
                  <a:pt x="9143999" y="5143499"/>
                </a:lnTo>
                <a:lnTo>
                  <a:pt x="9143999" y="0"/>
                </a:lnTo>
                <a:close/>
              </a:path>
            </a:pathLst>
          </a:custGeom>
          <a:solidFill>
            <a:srgbClr val="153DF5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9144000" cy="5144135"/>
            <a:chOff x="0" y="0"/>
            <a:chExt cx="9144000" cy="5144135"/>
          </a:xfrm>
        </p:grpSpPr>
        <p:sp>
          <p:nvSpPr>
            <p:cNvPr id="4" name="object 4" descr=""/>
            <p:cNvSpPr/>
            <p:nvPr/>
          </p:nvSpPr>
          <p:spPr>
            <a:xfrm>
              <a:off x="35" y="2824484"/>
              <a:ext cx="7370445" cy="2319020"/>
            </a:xfrm>
            <a:custGeom>
              <a:avLst/>
              <a:gdLst/>
              <a:ahLst/>
              <a:cxnLst/>
              <a:rect l="l" t="t" r="r" b="b"/>
              <a:pathLst>
                <a:path w="7370445" h="2319020">
                  <a:moveTo>
                    <a:pt x="0" y="0"/>
                  </a:moveTo>
                  <a:lnTo>
                    <a:pt x="0" y="2319015"/>
                  </a:lnTo>
                  <a:lnTo>
                    <a:pt x="7370424" y="23190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9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582558" y="1550670"/>
              <a:ext cx="5561965" cy="3592829"/>
            </a:xfrm>
            <a:custGeom>
              <a:avLst/>
              <a:gdLst/>
              <a:ahLst/>
              <a:cxnLst/>
              <a:rect l="l" t="t" r="r" b="b"/>
              <a:pathLst>
                <a:path w="5561965" h="3592829">
                  <a:moveTo>
                    <a:pt x="5561441" y="0"/>
                  </a:moveTo>
                  <a:lnTo>
                    <a:pt x="0" y="3592829"/>
                  </a:lnTo>
                  <a:lnTo>
                    <a:pt x="5561441" y="3592829"/>
                  </a:lnTo>
                  <a:lnTo>
                    <a:pt x="5561441" y="0"/>
                  </a:lnTo>
                  <a:close/>
                </a:path>
              </a:pathLst>
            </a:custGeom>
            <a:solidFill>
              <a:srgbClr val="C4A05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058917" y="0"/>
              <a:ext cx="4085590" cy="2052955"/>
            </a:xfrm>
            <a:custGeom>
              <a:avLst/>
              <a:gdLst/>
              <a:ahLst/>
              <a:cxnLst/>
              <a:rect l="l" t="t" r="r" b="b"/>
              <a:pathLst>
                <a:path w="4085590" h="2052955">
                  <a:moveTo>
                    <a:pt x="4085081" y="0"/>
                  </a:moveTo>
                  <a:lnTo>
                    <a:pt x="0" y="0"/>
                  </a:lnTo>
                  <a:lnTo>
                    <a:pt x="4085081" y="2052584"/>
                  </a:lnTo>
                  <a:lnTo>
                    <a:pt x="4085081" y="0"/>
                  </a:lnTo>
                  <a:close/>
                </a:path>
              </a:pathLst>
            </a:custGeom>
            <a:solidFill>
              <a:srgbClr val="22394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203263" y="647"/>
              <a:ext cx="8737600" cy="4937125"/>
            </a:xfrm>
            <a:custGeom>
              <a:avLst/>
              <a:gdLst/>
              <a:ahLst/>
              <a:cxnLst/>
              <a:rect l="l" t="t" r="r" b="b"/>
              <a:pathLst>
                <a:path w="8737600" h="4937125">
                  <a:moveTo>
                    <a:pt x="8737498" y="205625"/>
                  </a:moveTo>
                  <a:lnTo>
                    <a:pt x="1987270" y="205625"/>
                  </a:lnTo>
                  <a:lnTo>
                    <a:pt x="2302319" y="0"/>
                  </a:lnTo>
                  <a:lnTo>
                    <a:pt x="2160587" y="0"/>
                  </a:lnTo>
                  <a:lnTo>
                    <a:pt x="1845538" y="205625"/>
                  </a:lnTo>
                  <a:lnTo>
                    <a:pt x="1732775" y="205625"/>
                  </a:lnTo>
                  <a:lnTo>
                    <a:pt x="2047811" y="0"/>
                  </a:lnTo>
                  <a:lnTo>
                    <a:pt x="1906193" y="0"/>
                  </a:lnTo>
                  <a:lnTo>
                    <a:pt x="1591144" y="205625"/>
                  </a:lnTo>
                  <a:lnTo>
                    <a:pt x="1478368" y="205625"/>
                  </a:lnTo>
                  <a:lnTo>
                    <a:pt x="1793417" y="0"/>
                  </a:lnTo>
                  <a:lnTo>
                    <a:pt x="1651685" y="0"/>
                  </a:lnTo>
                  <a:lnTo>
                    <a:pt x="1336649" y="205625"/>
                  </a:lnTo>
                  <a:lnTo>
                    <a:pt x="0" y="205625"/>
                  </a:lnTo>
                  <a:lnTo>
                    <a:pt x="0" y="4936604"/>
                  </a:lnTo>
                  <a:lnTo>
                    <a:pt x="8737498" y="4936604"/>
                  </a:lnTo>
                  <a:lnTo>
                    <a:pt x="8737498" y="2056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905395" y="647"/>
              <a:ext cx="2250440" cy="1044575"/>
            </a:xfrm>
            <a:custGeom>
              <a:avLst/>
              <a:gdLst/>
              <a:ahLst/>
              <a:cxnLst/>
              <a:rect l="l" t="t" r="r" b="b"/>
              <a:pathLst>
                <a:path w="2250440" h="1044575">
                  <a:moveTo>
                    <a:pt x="1741538" y="0"/>
                  </a:moveTo>
                  <a:lnTo>
                    <a:pt x="1599806" y="0"/>
                  </a:lnTo>
                  <a:lnTo>
                    <a:pt x="0" y="1044181"/>
                  </a:lnTo>
                  <a:lnTo>
                    <a:pt x="141706" y="1044181"/>
                  </a:lnTo>
                  <a:lnTo>
                    <a:pt x="1741538" y="0"/>
                  </a:lnTo>
                  <a:close/>
                </a:path>
                <a:path w="2250440" h="1044575">
                  <a:moveTo>
                    <a:pt x="1995919" y="0"/>
                  </a:moveTo>
                  <a:lnTo>
                    <a:pt x="1854187" y="0"/>
                  </a:lnTo>
                  <a:lnTo>
                    <a:pt x="254419" y="1044181"/>
                  </a:lnTo>
                  <a:lnTo>
                    <a:pt x="396100" y="1044181"/>
                  </a:lnTo>
                  <a:lnTo>
                    <a:pt x="1995919" y="0"/>
                  </a:lnTo>
                  <a:close/>
                </a:path>
                <a:path w="2250440" h="1044575">
                  <a:moveTo>
                    <a:pt x="2250287" y="0"/>
                  </a:moveTo>
                  <a:lnTo>
                    <a:pt x="2108695" y="0"/>
                  </a:lnTo>
                  <a:lnTo>
                    <a:pt x="508876" y="1044181"/>
                  </a:lnTo>
                  <a:lnTo>
                    <a:pt x="650608" y="1044181"/>
                  </a:lnTo>
                  <a:lnTo>
                    <a:pt x="2250287" y="0"/>
                  </a:lnTo>
                  <a:close/>
                </a:path>
              </a:pathLst>
            </a:custGeom>
            <a:solidFill>
              <a:srgbClr val="153DF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057517" y="5092"/>
              <a:ext cx="1851660" cy="752475"/>
            </a:xfrm>
            <a:custGeom>
              <a:avLst/>
              <a:gdLst/>
              <a:ahLst/>
              <a:cxnLst/>
              <a:rect l="l" t="t" r="r" b="b"/>
              <a:pathLst>
                <a:path w="1851659" h="752475">
                  <a:moveTo>
                    <a:pt x="1249159" y="0"/>
                  </a:moveTo>
                  <a:lnTo>
                    <a:pt x="1188478" y="0"/>
                  </a:lnTo>
                  <a:lnTo>
                    <a:pt x="0" y="752094"/>
                  </a:lnTo>
                  <a:lnTo>
                    <a:pt x="60718" y="752094"/>
                  </a:lnTo>
                  <a:lnTo>
                    <a:pt x="1249159" y="0"/>
                  </a:lnTo>
                  <a:close/>
                </a:path>
                <a:path w="1851659" h="752475">
                  <a:moveTo>
                    <a:pt x="1550149" y="0"/>
                  </a:moveTo>
                  <a:lnTo>
                    <a:pt x="1489468" y="0"/>
                  </a:lnTo>
                  <a:lnTo>
                    <a:pt x="300990" y="752094"/>
                  </a:lnTo>
                  <a:lnTo>
                    <a:pt x="361708" y="752094"/>
                  </a:lnTo>
                  <a:lnTo>
                    <a:pt x="1550149" y="0"/>
                  </a:lnTo>
                  <a:close/>
                </a:path>
                <a:path w="1851659" h="752475">
                  <a:moveTo>
                    <a:pt x="1851266" y="0"/>
                  </a:moveTo>
                  <a:lnTo>
                    <a:pt x="1790458" y="0"/>
                  </a:lnTo>
                  <a:lnTo>
                    <a:pt x="601980" y="752094"/>
                  </a:lnTo>
                  <a:lnTo>
                    <a:pt x="662698" y="752094"/>
                  </a:lnTo>
                  <a:lnTo>
                    <a:pt x="1851266" y="0"/>
                  </a:lnTo>
                  <a:close/>
                </a:path>
              </a:pathLst>
            </a:custGeom>
            <a:solidFill>
              <a:srgbClr val="2239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553073" y="4217860"/>
              <a:ext cx="2389505" cy="925830"/>
            </a:xfrm>
            <a:custGeom>
              <a:avLst/>
              <a:gdLst/>
              <a:ahLst/>
              <a:cxnLst/>
              <a:rect l="l" t="t" r="r" b="b"/>
              <a:pathLst>
                <a:path w="2389504" h="925829">
                  <a:moveTo>
                    <a:pt x="1612150" y="0"/>
                  </a:moveTo>
                  <a:lnTo>
                    <a:pt x="1462798" y="0"/>
                  </a:lnTo>
                  <a:lnTo>
                    <a:pt x="0" y="925715"/>
                  </a:lnTo>
                  <a:lnTo>
                    <a:pt x="149225" y="925715"/>
                  </a:lnTo>
                  <a:lnTo>
                    <a:pt x="1612150" y="0"/>
                  </a:lnTo>
                  <a:close/>
                </a:path>
                <a:path w="2389504" h="925829">
                  <a:moveTo>
                    <a:pt x="2000491" y="0"/>
                  </a:moveTo>
                  <a:lnTo>
                    <a:pt x="1851266" y="0"/>
                  </a:lnTo>
                  <a:lnTo>
                    <a:pt x="388378" y="925715"/>
                  </a:lnTo>
                  <a:lnTo>
                    <a:pt x="537730" y="925715"/>
                  </a:lnTo>
                  <a:lnTo>
                    <a:pt x="2000491" y="0"/>
                  </a:lnTo>
                  <a:close/>
                </a:path>
                <a:path w="2389504" h="925829">
                  <a:moveTo>
                    <a:pt x="2388997" y="0"/>
                  </a:moveTo>
                  <a:lnTo>
                    <a:pt x="2239759" y="0"/>
                  </a:lnTo>
                  <a:lnTo>
                    <a:pt x="776846" y="925715"/>
                  </a:lnTo>
                  <a:lnTo>
                    <a:pt x="926071" y="925715"/>
                  </a:lnTo>
                  <a:lnTo>
                    <a:pt x="23889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99136" y="4055668"/>
              <a:ext cx="2795905" cy="1083310"/>
            </a:xfrm>
            <a:custGeom>
              <a:avLst/>
              <a:gdLst/>
              <a:ahLst/>
              <a:cxnLst/>
              <a:rect l="l" t="t" r="r" b="b"/>
              <a:pathLst>
                <a:path w="2795905" h="1083310">
                  <a:moveTo>
                    <a:pt x="1886318" y="0"/>
                  </a:moveTo>
                  <a:lnTo>
                    <a:pt x="1711960" y="0"/>
                  </a:lnTo>
                  <a:lnTo>
                    <a:pt x="0" y="1083297"/>
                  </a:lnTo>
                  <a:lnTo>
                    <a:pt x="174447" y="1083297"/>
                  </a:lnTo>
                  <a:lnTo>
                    <a:pt x="1886318" y="0"/>
                  </a:lnTo>
                  <a:close/>
                </a:path>
                <a:path w="2795905" h="1083310">
                  <a:moveTo>
                    <a:pt x="2340851" y="0"/>
                  </a:moveTo>
                  <a:lnTo>
                    <a:pt x="2166493" y="0"/>
                  </a:lnTo>
                  <a:lnTo>
                    <a:pt x="454533" y="1083297"/>
                  </a:lnTo>
                  <a:lnTo>
                    <a:pt x="628992" y="1083297"/>
                  </a:lnTo>
                  <a:lnTo>
                    <a:pt x="2340851" y="0"/>
                  </a:lnTo>
                  <a:close/>
                </a:path>
                <a:path w="2795905" h="1083310">
                  <a:moveTo>
                    <a:pt x="2795384" y="0"/>
                  </a:moveTo>
                  <a:lnTo>
                    <a:pt x="2621026" y="0"/>
                  </a:lnTo>
                  <a:lnTo>
                    <a:pt x="909066" y="1083297"/>
                  </a:lnTo>
                  <a:lnTo>
                    <a:pt x="1083551" y="1083297"/>
                  </a:lnTo>
                  <a:lnTo>
                    <a:pt x="2795384" y="0"/>
                  </a:lnTo>
                  <a:close/>
                </a:path>
              </a:pathLst>
            </a:custGeom>
            <a:solidFill>
              <a:srgbClr val="00796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100455" marR="5080" indent="-1088390">
              <a:lnSpc>
                <a:spcPct val="100000"/>
              </a:lnSpc>
              <a:spcBef>
                <a:spcPts val="105"/>
              </a:spcBef>
            </a:pPr>
            <a:r>
              <a:rPr dirty="0" spc="60"/>
              <a:t>Manipulator</a:t>
            </a:r>
            <a:r>
              <a:rPr dirty="0" spc="25">
                <a:latin typeface="Times New Roman"/>
                <a:cs typeface="Times New Roman"/>
              </a:rPr>
              <a:t> </a:t>
            </a:r>
            <a:r>
              <a:rPr dirty="0" spc="-100"/>
              <a:t>Jacobian</a:t>
            </a:r>
            <a:r>
              <a:rPr dirty="0" spc="-10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dirty="0" spc="30">
                <a:latin typeface="Times New Roman"/>
                <a:cs typeface="Times New Roman"/>
              </a:rPr>
              <a:t> </a:t>
            </a:r>
            <a:r>
              <a:rPr dirty="0" spc="-10"/>
              <a:t>Statics</a:t>
            </a:r>
          </a:p>
        </p:txBody>
      </p:sp>
      <p:sp>
        <p:nvSpPr>
          <p:cNvPr id="14" name="object 14" descr="">
            <a:hlinkClick r:id="rId3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1937767" y="2639057"/>
            <a:ext cx="2421890" cy="8616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140"/>
              </a:lnSpc>
              <a:spcBef>
                <a:spcPts val="100"/>
              </a:spcBef>
            </a:pPr>
            <a:r>
              <a:rPr dirty="0" u="sng" sz="1800" b="1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Arial"/>
                <a:cs typeface="Arial"/>
              </a:rPr>
              <a:t>Presented</a:t>
            </a:r>
            <a:r>
              <a:rPr dirty="0" u="sng" sz="1800" spc="15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25" b="1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Arial"/>
                <a:cs typeface="Arial"/>
              </a:rPr>
              <a:t>by:</a:t>
            </a:r>
            <a:endParaRPr sz="1800">
              <a:latin typeface="Arial"/>
              <a:cs typeface="Arial"/>
            </a:endParaRPr>
          </a:p>
          <a:p>
            <a:pPr marL="17780">
              <a:lnSpc>
                <a:spcPts val="2140"/>
              </a:lnSpc>
            </a:pPr>
            <a:r>
              <a:rPr dirty="0" sz="1800" b="1">
                <a:solidFill>
                  <a:srgbClr val="223944"/>
                </a:solidFill>
                <a:latin typeface="Arial"/>
                <a:cs typeface="Arial"/>
              </a:rPr>
              <a:t>Tanvir</a:t>
            </a:r>
            <a:r>
              <a:rPr dirty="0" sz="1800" spc="-25" b="1">
                <a:solidFill>
                  <a:srgbClr val="223944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223944"/>
                </a:solidFill>
                <a:latin typeface="Arial"/>
                <a:cs typeface="Arial"/>
              </a:rPr>
              <a:t>Ahmed</a:t>
            </a:r>
            <a:endParaRPr sz="1800">
              <a:latin typeface="Arial"/>
              <a:cs typeface="Arial"/>
            </a:endParaRPr>
          </a:p>
          <a:p>
            <a:pPr marL="17780">
              <a:lnSpc>
                <a:spcPct val="100000"/>
              </a:lnSpc>
              <a:spcBef>
                <a:spcPts val="140"/>
              </a:spcBef>
            </a:pPr>
            <a:r>
              <a:rPr dirty="0" sz="1800" b="1">
                <a:solidFill>
                  <a:srgbClr val="223944"/>
                </a:solidFill>
                <a:latin typeface="Arial"/>
                <a:cs typeface="Arial"/>
              </a:rPr>
              <a:t>Student ID: </a:t>
            </a:r>
            <a:r>
              <a:rPr dirty="0" sz="1800" spc="-10" b="1">
                <a:solidFill>
                  <a:srgbClr val="223944"/>
                </a:solidFill>
                <a:latin typeface="Arial"/>
                <a:cs typeface="Arial"/>
              </a:rPr>
              <a:t>20CSE004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Numerical</a:t>
            </a:r>
            <a:r>
              <a:rPr dirty="0" spc="240">
                <a:latin typeface="Times New Roman"/>
                <a:cs typeface="Times New Roman"/>
              </a:rPr>
              <a:t> </a:t>
            </a:r>
            <a:r>
              <a:rPr dirty="0"/>
              <a:t>Computation</a:t>
            </a:r>
            <a:r>
              <a:rPr dirty="0" spc="229">
                <a:latin typeface="Times New Roman"/>
                <a:cs typeface="Times New Roman"/>
              </a:rPr>
              <a:t> </a:t>
            </a:r>
            <a:r>
              <a:rPr dirty="0" spc="75"/>
              <a:t>of</a:t>
            </a:r>
            <a:r>
              <a:rPr dirty="0" spc="240">
                <a:latin typeface="Times New Roman"/>
                <a:cs typeface="Times New Roman"/>
              </a:rPr>
              <a:t> </a:t>
            </a:r>
            <a:r>
              <a:rPr dirty="0" spc="-80"/>
              <a:t>Jacobian: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6036" y="1990725"/>
            <a:ext cx="3571890" cy="16573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75441" y="1632456"/>
            <a:ext cx="2461131" cy="1878711"/>
          </a:xfrm>
          <a:prstGeom prst="rect">
            <a:avLst/>
          </a:prstGeom>
        </p:spPr>
      </p:pic>
      <p:sp>
        <p:nvSpPr>
          <p:cNvPr id="5" name="object 5" descr="">
            <a:hlinkClick r:id="rId4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98045" y="997708"/>
            <a:ext cx="20580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For</a:t>
            </a:r>
            <a:r>
              <a:rPr dirty="0" sz="1800" spc="-6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3</a:t>
            </a:r>
            <a:r>
              <a:rPr dirty="0" sz="1800" spc="-5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dof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223944"/>
                </a:solidFill>
                <a:latin typeface="Calibri"/>
                <a:cs typeface="Calibri"/>
              </a:rPr>
              <a:t>manipulator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1243" y="1828976"/>
            <a:ext cx="3190890" cy="2609850"/>
          </a:xfrm>
          <a:prstGeom prst="rect">
            <a:avLst/>
          </a:prstGeom>
        </p:spPr>
      </p:pic>
      <p:sp>
        <p:nvSpPr>
          <p:cNvPr id="4" name="object 4" descr="">
            <a:hlinkClick r:id="rId3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Static</a:t>
            </a:r>
            <a:r>
              <a:rPr dirty="0" spc="80">
                <a:latin typeface="Times New Roman"/>
                <a:cs typeface="Times New Roman"/>
              </a:rPr>
              <a:t> </a:t>
            </a:r>
            <a:r>
              <a:rPr dirty="0"/>
              <a:t>Analysis:</a:t>
            </a:r>
            <a:r>
              <a:rPr dirty="0" spc="65">
                <a:latin typeface="Times New Roman"/>
                <a:cs typeface="Times New Roman"/>
              </a:rPr>
              <a:t> </a:t>
            </a:r>
            <a:r>
              <a:rPr dirty="0" spc="50"/>
              <a:t>Manipulator</a:t>
            </a:r>
            <a:r>
              <a:rPr dirty="0" spc="60">
                <a:latin typeface="Times New Roman"/>
                <a:cs typeface="Times New Roman"/>
              </a:rPr>
              <a:t> </a:t>
            </a:r>
            <a:r>
              <a:rPr dirty="0" spc="-50"/>
              <a:t>Jacobian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9150" y="1417572"/>
            <a:ext cx="4387352" cy="158165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72571" y="1417576"/>
            <a:ext cx="2562605" cy="19083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3523" y="3488323"/>
            <a:ext cx="2034920" cy="540803"/>
          </a:xfrm>
          <a:prstGeom prst="rect">
            <a:avLst/>
          </a:prstGeom>
        </p:spPr>
      </p:pic>
      <p:sp>
        <p:nvSpPr>
          <p:cNvPr id="6" name="object 6" descr="">
            <a:hlinkClick r:id="rId5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98045" y="932176"/>
            <a:ext cx="33077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The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223944"/>
                </a:solidFill>
                <a:latin typeface="Calibri"/>
                <a:cs typeface="Calibri"/>
              </a:rPr>
              <a:t>expression</a:t>
            </a:r>
            <a:r>
              <a:rPr dirty="0" sz="1800" spc="-6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can</a:t>
            </a:r>
            <a:r>
              <a:rPr dirty="0" sz="1800" spc="-5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be</a:t>
            </a:r>
            <a:r>
              <a:rPr dirty="0" sz="1800" spc="-4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223944"/>
                </a:solidFill>
                <a:latin typeface="Calibri"/>
                <a:cs typeface="Calibri"/>
              </a:rPr>
              <a:t>expanded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223944"/>
                </a:solidFill>
                <a:latin typeface="Calibri"/>
                <a:cs typeface="Calibri"/>
              </a:rPr>
              <a:t>to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66459" y="984375"/>
            <a:ext cx="2239265" cy="194005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89047" y="1800188"/>
            <a:ext cx="3390900" cy="2428875"/>
          </a:xfrm>
          <a:prstGeom prst="rect">
            <a:avLst/>
          </a:prstGeom>
        </p:spPr>
      </p:pic>
      <p:sp>
        <p:nvSpPr>
          <p:cNvPr id="5" name="object 5" descr="">
            <a:hlinkClick r:id="rId4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0"/>
                </a:moveTo>
                <a:lnTo>
                  <a:pt x="0" y="0"/>
                </a:lnTo>
                <a:lnTo>
                  <a:pt x="0" y="5143499"/>
                </a:lnTo>
                <a:lnTo>
                  <a:pt x="9143999" y="5143499"/>
                </a:lnTo>
                <a:lnTo>
                  <a:pt x="9143999" y="0"/>
                </a:lnTo>
                <a:close/>
              </a:path>
            </a:pathLst>
          </a:custGeom>
          <a:solidFill>
            <a:srgbClr val="22394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1524"/>
            <a:ext cx="9144000" cy="5142230"/>
            <a:chOff x="0" y="1524"/>
            <a:chExt cx="9144000" cy="5142230"/>
          </a:xfrm>
        </p:grpSpPr>
        <p:sp>
          <p:nvSpPr>
            <p:cNvPr id="4" name="object 4" descr=""/>
            <p:cNvSpPr/>
            <p:nvPr/>
          </p:nvSpPr>
          <p:spPr>
            <a:xfrm>
              <a:off x="3582558" y="1550670"/>
              <a:ext cx="5561965" cy="3592829"/>
            </a:xfrm>
            <a:custGeom>
              <a:avLst/>
              <a:gdLst/>
              <a:ahLst/>
              <a:cxnLst/>
              <a:rect l="l" t="t" r="r" b="b"/>
              <a:pathLst>
                <a:path w="5561965" h="3592829">
                  <a:moveTo>
                    <a:pt x="5561441" y="0"/>
                  </a:moveTo>
                  <a:lnTo>
                    <a:pt x="0" y="3592829"/>
                  </a:lnTo>
                  <a:lnTo>
                    <a:pt x="5561441" y="3592829"/>
                  </a:lnTo>
                  <a:lnTo>
                    <a:pt x="5561441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5" y="2824484"/>
              <a:ext cx="7370445" cy="2319020"/>
            </a:xfrm>
            <a:custGeom>
              <a:avLst/>
              <a:gdLst/>
              <a:ahLst/>
              <a:cxnLst/>
              <a:rect l="l" t="t" r="r" b="b"/>
              <a:pathLst>
                <a:path w="7370445" h="2319020">
                  <a:moveTo>
                    <a:pt x="0" y="0"/>
                  </a:moveTo>
                  <a:lnTo>
                    <a:pt x="0" y="2319015"/>
                  </a:lnTo>
                  <a:lnTo>
                    <a:pt x="7370424" y="23190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A05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03227" y="206264"/>
              <a:ext cx="8737600" cy="4731385"/>
            </a:xfrm>
            <a:custGeom>
              <a:avLst/>
              <a:gdLst/>
              <a:ahLst/>
              <a:cxnLst/>
              <a:rect l="l" t="t" r="r" b="b"/>
              <a:pathLst>
                <a:path w="8737600" h="4731385">
                  <a:moveTo>
                    <a:pt x="8737488" y="0"/>
                  </a:moveTo>
                  <a:lnTo>
                    <a:pt x="0" y="0"/>
                  </a:lnTo>
                  <a:lnTo>
                    <a:pt x="0" y="4730983"/>
                  </a:lnTo>
                  <a:lnTo>
                    <a:pt x="8737488" y="4730983"/>
                  </a:lnTo>
                  <a:lnTo>
                    <a:pt x="8737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Force</a:t>
            </a:r>
            <a:r>
              <a:rPr dirty="0" spc="80">
                <a:latin typeface="Times New Roman"/>
                <a:cs typeface="Times New Roman"/>
              </a:rPr>
              <a:t> </a:t>
            </a:r>
            <a:r>
              <a:rPr dirty="0"/>
              <a:t>Mapping</a:t>
            </a:r>
            <a:r>
              <a:rPr dirty="0" spc="7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dirty="0" spc="85">
                <a:latin typeface="Times New Roman"/>
                <a:cs typeface="Times New Roman"/>
              </a:rPr>
              <a:t> </a:t>
            </a:r>
            <a:r>
              <a:rPr dirty="0" spc="-10"/>
              <a:t>Singularities: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943158" y="1598749"/>
            <a:ext cx="6639559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29565" indent="-316865">
              <a:lnSpc>
                <a:spcPct val="100000"/>
              </a:lnSpc>
              <a:spcBef>
                <a:spcPts val="105"/>
              </a:spcBef>
              <a:buChar char="●"/>
              <a:tabLst>
                <a:tab pos="329565" algn="l"/>
              </a:tabLst>
            </a:pP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The</a:t>
            </a:r>
            <a:r>
              <a:rPr dirty="0" sz="14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23944"/>
                </a:solidFill>
                <a:latin typeface="Calibri"/>
                <a:cs typeface="Calibri"/>
              </a:rPr>
              <a:t>relationship</a:t>
            </a:r>
            <a:r>
              <a:rPr dirty="0" sz="1400" spc="-4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between</a:t>
            </a:r>
            <a:r>
              <a:rPr dirty="0" sz="1400" spc="-4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joint</a:t>
            </a:r>
            <a:r>
              <a:rPr dirty="0" sz="14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torque</a:t>
            </a:r>
            <a:r>
              <a:rPr dirty="0" sz="1400" spc="-6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and</a:t>
            </a:r>
            <a:r>
              <a:rPr dirty="0" sz="1400" spc="-4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end</a:t>
            </a:r>
            <a:r>
              <a:rPr dirty="0" sz="14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effector</a:t>
            </a:r>
            <a:r>
              <a:rPr dirty="0" sz="14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force</a:t>
            </a:r>
            <a:r>
              <a:rPr dirty="0" sz="1400" spc="-7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and</a:t>
            </a:r>
            <a:r>
              <a:rPr dirty="0" sz="14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23944"/>
                </a:solidFill>
                <a:latin typeface="Calibri"/>
                <a:cs typeface="Calibri"/>
              </a:rPr>
              <a:t>moments</a:t>
            </a:r>
            <a:r>
              <a:rPr dirty="0" sz="1400" spc="-6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is</a:t>
            </a:r>
            <a:r>
              <a:rPr dirty="0" sz="1400" spc="-5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23944"/>
                </a:solidFill>
                <a:latin typeface="Calibri"/>
                <a:cs typeface="Calibri"/>
              </a:rPr>
              <a:t>given</a:t>
            </a:r>
            <a:r>
              <a:rPr dirty="0" sz="1400" spc="-5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223944"/>
                </a:solidFill>
                <a:latin typeface="Calibri"/>
                <a:cs typeface="Calibri"/>
              </a:rPr>
              <a:t>by: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1878" y="1936799"/>
            <a:ext cx="2278380" cy="63495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22325" y="2708400"/>
            <a:ext cx="1676400" cy="19050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87574" y="2427619"/>
            <a:ext cx="1945386" cy="1167243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09827" y="3119158"/>
            <a:ext cx="1533525" cy="1285875"/>
          </a:xfrm>
          <a:prstGeom prst="rect">
            <a:avLst/>
          </a:prstGeom>
        </p:spPr>
      </p:pic>
      <p:sp>
        <p:nvSpPr>
          <p:cNvPr id="14" name="object 14" descr="">
            <a:hlinkClick r:id="rId7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1215" y="966337"/>
            <a:ext cx="6505590" cy="112394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03397" y="2671443"/>
            <a:ext cx="5448300" cy="1152525"/>
          </a:xfrm>
          <a:prstGeom prst="rect">
            <a:avLst/>
          </a:prstGeom>
        </p:spPr>
      </p:pic>
      <p:sp>
        <p:nvSpPr>
          <p:cNvPr id="4" name="object 4" descr="">
            <a:hlinkClick r:id="rId4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12345" y="891138"/>
            <a:ext cx="6880225" cy="222377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20"/>
              </a:spcBef>
              <a:buChar char="●"/>
              <a:tabLst>
                <a:tab pos="354965" algn="l"/>
                <a:tab pos="1931670" algn="l"/>
              </a:tabLst>
            </a:pP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The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rank</a:t>
            </a:r>
            <a:r>
              <a:rPr dirty="0" sz="1800" spc="-5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223944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223944"/>
                </a:solidFill>
                <a:latin typeface="Times New Roman"/>
                <a:cs typeface="Times New Roman"/>
              </a:rPr>
              <a:t>	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is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equal</a:t>
            </a:r>
            <a:r>
              <a:rPr dirty="0" sz="1800" spc="-6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to</a:t>
            </a:r>
            <a:r>
              <a:rPr dirty="0" sz="1800" spc="-6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the</a:t>
            </a:r>
            <a:r>
              <a:rPr dirty="0" sz="1800" spc="-4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rank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223944"/>
                </a:solidFill>
                <a:latin typeface="Calibri"/>
                <a:cs typeface="Calibri"/>
              </a:rPr>
              <a:t>of</a:t>
            </a:r>
            <a:endParaRPr sz="1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30"/>
              </a:spcBef>
              <a:buChar char="●"/>
              <a:tabLst>
                <a:tab pos="354965" algn="l"/>
              </a:tabLst>
            </a:pP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At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a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singular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223944"/>
                </a:solidFill>
                <a:latin typeface="Calibri"/>
                <a:cs typeface="Calibri"/>
              </a:rPr>
              <a:t>configuration</a:t>
            </a:r>
            <a:r>
              <a:rPr dirty="0" sz="1800" spc="-4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there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exists</a:t>
            </a:r>
            <a:r>
              <a:rPr dirty="0" sz="1800" spc="-7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a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non</a:t>
            </a:r>
            <a:r>
              <a:rPr dirty="0" sz="1800" spc="-5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trivial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force</a:t>
            </a:r>
            <a:r>
              <a:rPr dirty="0" sz="1800" spc="-3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u="sng" sz="1800" b="1">
                <a:solidFill>
                  <a:srgbClr val="223944"/>
                </a:solidFill>
                <a:uFill>
                  <a:solidFill>
                    <a:srgbClr val="223944"/>
                  </a:solidFill>
                </a:uFill>
                <a:latin typeface="Calibri"/>
                <a:cs typeface="Calibri"/>
              </a:rPr>
              <a:t>F</a:t>
            </a:r>
            <a:r>
              <a:rPr dirty="0" u="sng" sz="1800" spc="-70">
                <a:solidFill>
                  <a:srgbClr val="223944"/>
                </a:solidFill>
                <a:uFill>
                  <a:solidFill>
                    <a:srgbClr val="22394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such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223944"/>
                </a:solidFill>
                <a:latin typeface="Calibri"/>
                <a:cs typeface="Calibri"/>
              </a:rPr>
              <a:t>that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lr>
                <a:srgbClr val="223944"/>
              </a:buClr>
              <a:buFont typeface="Calibri"/>
              <a:buChar char="●"/>
            </a:pP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0"/>
              </a:spcBef>
              <a:buClr>
                <a:srgbClr val="223944"/>
              </a:buClr>
              <a:buFont typeface="Calibri"/>
              <a:buChar char="●"/>
            </a:pPr>
            <a:endParaRPr sz="1800">
              <a:latin typeface="Calibri"/>
              <a:cs typeface="Calibri"/>
            </a:endParaRPr>
          </a:p>
          <a:p>
            <a:pPr marL="354965" marR="5080" indent="-342900">
              <a:lnSpc>
                <a:spcPct val="114999"/>
              </a:lnSpc>
              <a:buChar char="●"/>
              <a:tabLst>
                <a:tab pos="354965" algn="l"/>
              </a:tabLst>
            </a:pP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In</a:t>
            </a:r>
            <a:r>
              <a:rPr dirty="0" sz="1800" spc="-8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other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words,</a:t>
            </a:r>
            <a:r>
              <a:rPr dirty="0" sz="1800" spc="-7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a</a:t>
            </a:r>
            <a:r>
              <a:rPr dirty="0" sz="1800" spc="-7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finite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force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can</a:t>
            </a:r>
            <a:r>
              <a:rPr dirty="0" sz="1800" spc="-6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be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applied</a:t>
            </a:r>
            <a:r>
              <a:rPr dirty="0" sz="1800" spc="-6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to</a:t>
            </a:r>
            <a:r>
              <a:rPr dirty="0" sz="1800" spc="-7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the</a:t>
            </a:r>
            <a:r>
              <a:rPr dirty="0" sz="1800" spc="-7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end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effector</a:t>
            </a:r>
            <a:r>
              <a:rPr dirty="0" sz="1800" spc="-7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223944"/>
                </a:solidFill>
                <a:latin typeface="Calibri"/>
                <a:cs typeface="Calibri"/>
              </a:rPr>
              <a:t>that</a:t>
            </a:r>
            <a:r>
              <a:rPr dirty="0" sz="1800" spc="-20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produces</a:t>
            </a:r>
            <a:r>
              <a:rPr dirty="0" sz="1800" spc="-25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no</a:t>
            </a:r>
            <a:r>
              <a:rPr dirty="0" sz="1800" spc="-25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torque</a:t>
            </a:r>
            <a:r>
              <a:rPr dirty="0" sz="1800" spc="-20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at</a:t>
            </a:r>
            <a:r>
              <a:rPr dirty="0" sz="1800" spc="-40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the</a:t>
            </a:r>
            <a:r>
              <a:rPr dirty="0" sz="1800" spc="-40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robot’s</a:t>
            </a:r>
            <a:r>
              <a:rPr dirty="0" sz="1800" spc="-20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joints.</a:t>
            </a:r>
            <a:r>
              <a:rPr dirty="0" sz="1800" spc="-40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In</a:t>
            </a:r>
            <a:r>
              <a:rPr dirty="0" sz="1800" spc="-30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the</a:t>
            </a:r>
            <a:r>
              <a:rPr dirty="0" sz="1800" spc="-35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singular</a:t>
            </a:r>
            <a:r>
              <a:rPr dirty="0" sz="1800" spc="-30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223944"/>
                </a:solidFill>
                <a:latin typeface="Calibri"/>
                <a:cs typeface="Calibri"/>
              </a:rPr>
              <a:t>configuration,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the</a:t>
            </a:r>
            <a:r>
              <a:rPr dirty="0" sz="1800" spc="-25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manipulator</a:t>
            </a:r>
            <a:r>
              <a:rPr dirty="0" sz="1800" spc="-35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can</a:t>
            </a:r>
            <a:r>
              <a:rPr dirty="0" sz="1800" spc="-25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be</a:t>
            </a:r>
            <a:r>
              <a:rPr dirty="0" sz="1800" spc="-30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“lock</a:t>
            </a:r>
            <a:r>
              <a:rPr dirty="0" sz="1800" spc="-35">
                <a:solidFill>
                  <a:srgbClr val="223944"/>
                </a:solidFill>
                <a:latin typeface="Calibri"/>
                <a:cs typeface="Calibri"/>
              </a:rPr>
              <a:t> </a:t>
            </a:r>
            <a:r>
              <a:rPr dirty="0" sz="1800" spc="-20">
                <a:solidFill>
                  <a:srgbClr val="223944"/>
                </a:solidFill>
                <a:latin typeface="Calibri"/>
                <a:cs typeface="Calibri"/>
              </a:rPr>
              <a:t>up”.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800" y="975360"/>
            <a:ext cx="695325" cy="304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103" y="970650"/>
            <a:ext cx="542925" cy="31432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57502" y="1710144"/>
            <a:ext cx="2011046" cy="540803"/>
          </a:xfrm>
          <a:prstGeom prst="rect">
            <a:avLst/>
          </a:prstGeom>
        </p:spPr>
      </p:pic>
      <p:sp>
        <p:nvSpPr>
          <p:cNvPr id="6" name="object 6" descr="">
            <a:hlinkClick r:id="rId5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8144" y="2193414"/>
            <a:ext cx="281051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>
                <a:latin typeface="Calibri"/>
                <a:cs typeface="Calibri"/>
              </a:rPr>
              <a:t>Thank</a:t>
            </a:r>
            <a:r>
              <a:rPr dirty="0" sz="4800" spc="-225">
                <a:latin typeface="Times New Roman"/>
                <a:cs typeface="Times New Roman"/>
              </a:rPr>
              <a:t> </a:t>
            </a:r>
            <a:r>
              <a:rPr dirty="0" sz="4800" spc="-20">
                <a:latin typeface="Calibri"/>
                <a:cs typeface="Calibri"/>
              </a:rPr>
              <a:t>You!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 descr="">
            <a:hlinkClick r:id="rId2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Static</a:t>
            </a:r>
            <a:r>
              <a:rPr dirty="0" spc="80">
                <a:latin typeface="Times New Roman"/>
                <a:cs typeface="Times New Roman"/>
              </a:rPr>
              <a:t> </a:t>
            </a:r>
            <a:r>
              <a:rPr dirty="0"/>
              <a:t>Analysis:</a:t>
            </a:r>
            <a:r>
              <a:rPr dirty="0" spc="65">
                <a:latin typeface="Times New Roman"/>
                <a:cs typeface="Times New Roman"/>
              </a:rPr>
              <a:t> </a:t>
            </a:r>
            <a:r>
              <a:rPr dirty="0" spc="50"/>
              <a:t>Manipulator</a:t>
            </a:r>
            <a:r>
              <a:rPr dirty="0" spc="60">
                <a:latin typeface="Times New Roman"/>
                <a:cs typeface="Times New Roman"/>
              </a:rPr>
              <a:t> </a:t>
            </a:r>
            <a:r>
              <a:rPr dirty="0" spc="-50"/>
              <a:t>Jacobian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98045" y="2077590"/>
            <a:ext cx="37001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223944"/>
                </a:solidFill>
                <a:latin typeface="Calibri"/>
                <a:cs typeface="Calibri"/>
              </a:rPr>
              <a:t>Manipulator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223944"/>
                </a:solidFill>
                <a:latin typeface="Calibri"/>
                <a:cs typeface="Calibri"/>
              </a:rPr>
              <a:t>jacobian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can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be</a:t>
            </a:r>
            <a:r>
              <a:rPr dirty="0" sz="1800" spc="-6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23944"/>
                </a:solidFill>
                <a:latin typeface="Calibri"/>
                <a:cs typeface="Calibri"/>
              </a:rPr>
              <a:t>defined</a:t>
            </a:r>
            <a:r>
              <a:rPr dirty="0" sz="1800" spc="-55">
                <a:solidFill>
                  <a:srgbClr val="223944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223944"/>
                </a:solidFill>
                <a:latin typeface="Calibri"/>
                <a:cs typeface="Calibri"/>
              </a:rPr>
              <a:t>as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09522" y="2689302"/>
            <a:ext cx="5294497" cy="1749423"/>
          </a:xfrm>
          <a:prstGeom prst="rect">
            <a:avLst/>
          </a:prstGeom>
        </p:spPr>
      </p:pic>
      <p:sp>
        <p:nvSpPr>
          <p:cNvPr id="5" name="object 5" descr="">
            <a:hlinkClick r:id="rId3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Computational</a:t>
            </a:r>
            <a:r>
              <a:rPr dirty="0" spc="240">
                <a:latin typeface="Times New Roman"/>
                <a:cs typeface="Times New Roman"/>
              </a:rPr>
              <a:t> </a:t>
            </a:r>
            <a:r>
              <a:rPr dirty="0"/>
              <a:t>Method</a:t>
            </a:r>
            <a:r>
              <a:rPr dirty="0" spc="245">
                <a:latin typeface="Times New Roman"/>
                <a:cs typeface="Times New Roman"/>
              </a:rPr>
              <a:t> </a:t>
            </a:r>
            <a:r>
              <a:rPr dirty="0" spc="70"/>
              <a:t>for</a:t>
            </a:r>
            <a:r>
              <a:rPr dirty="0" spc="270">
                <a:latin typeface="Times New Roman"/>
                <a:cs typeface="Times New Roman"/>
              </a:rPr>
              <a:t> </a:t>
            </a:r>
            <a:r>
              <a:rPr dirty="0" spc="-55"/>
              <a:t>Jacobian: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5350" y="2160257"/>
            <a:ext cx="7353300" cy="1990725"/>
          </a:xfrm>
          <a:prstGeom prst="rect">
            <a:avLst/>
          </a:prstGeom>
        </p:spPr>
      </p:pic>
      <p:sp>
        <p:nvSpPr>
          <p:cNvPr id="4" name="object 4" descr="">
            <a:hlinkClick r:id="rId3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37004" y="930655"/>
            <a:ext cx="4829190" cy="12763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71674" y="2571750"/>
            <a:ext cx="5524500" cy="1524000"/>
          </a:xfrm>
          <a:prstGeom prst="rect">
            <a:avLst/>
          </a:prstGeom>
        </p:spPr>
      </p:pic>
      <p:sp>
        <p:nvSpPr>
          <p:cNvPr id="4" name="object 4" descr="">
            <a:hlinkClick r:id="rId4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60"/>
              <a:t>Algorithm: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9137" y="1638376"/>
            <a:ext cx="5572109" cy="2800350"/>
          </a:xfrm>
          <a:prstGeom prst="rect">
            <a:avLst/>
          </a:prstGeom>
        </p:spPr>
      </p:pic>
      <p:sp>
        <p:nvSpPr>
          <p:cNvPr id="4" name="object 4" descr="">
            <a:hlinkClick r:id="rId3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4122" y="1259406"/>
            <a:ext cx="2676015" cy="5408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6669" y="2052447"/>
            <a:ext cx="3590940" cy="1714500"/>
          </a:xfrm>
          <a:prstGeom prst="rect">
            <a:avLst/>
          </a:prstGeom>
        </p:spPr>
      </p:pic>
      <p:sp>
        <p:nvSpPr>
          <p:cNvPr id="4" name="object 4" descr="">
            <a:hlinkClick r:id="rId4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Example:</a:t>
            </a:r>
            <a:r>
              <a:rPr dirty="0" spc="-40">
                <a:latin typeface="Times New Roman"/>
                <a:cs typeface="Times New Roman"/>
              </a:rPr>
              <a:t> </a:t>
            </a:r>
            <a:r>
              <a:rPr dirty="0" spc="-10"/>
              <a:t>Five</a:t>
            </a:r>
            <a:r>
              <a:rPr dirty="0" spc="-20">
                <a:latin typeface="Times New Roman"/>
                <a:cs typeface="Times New Roman"/>
              </a:rPr>
              <a:t> </a:t>
            </a:r>
            <a:r>
              <a:rPr dirty="0" spc="55"/>
              <a:t>Axis</a:t>
            </a:r>
            <a:r>
              <a:rPr dirty="0" spc="-40">
                <a:latin typeface="Times New Roman"/>
                <a:cs typeface="Times New Roman"/>
              </a:rPr>
              <a:t> </a:t>
            </a:r>
            <a:r>
              <a:rPr dirty="0"/>
              <a:t>Robot</a:t>
            </a:r>
            <a:r>
              <a:rPr dirty="0" spc="-20">
                <a:latin typeface="Times New Roman"/>
                <a:cs typeface="Times New Roman"/>
              </a:rPr>
              <a:t> </a:t>
            </a:r>
            <a:r>
              <a:rPr dirty="0" spc="270"/>
              <a:t>-</a:t>
            </a:r>
            <a:r>
              <a:rPr dirty="0" spc="-25">
                <a:latin typeface="Times New Roman"/>
                <a:cs typeface="Times New Roman"/>
              </a:rPr>
              <a:t> </a:t>
            </a:r>
            <a:r>
              <a:rPr dirty="0" spc="-10"/>
              <a:t>Rhino: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899973" y="1613153"/>
            <a:ext cx="7576820" cy="2704465"/>
            <a:chOff x="899973" y="1613153"/>
            <a:chExt cx="7576820" cy="270446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28731" y="1613153"/>
              <a:ext cx="3048000" cy="1476375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9973" y="2707410"/>
              <a:ext cx="4933950" cy="1609725"/>
            </a:xfrm>
            <a:prstGeom prst="rect">
              <a:avLst/>
            </a:prstGeom>
          </p:spPr>
        </p:pic>
      </p:grpSp>
      <p:sp>
        <p:nvSpPr>
          <p:cNvPr id="6" name="object 6" descr="">
            <a:hlinkClick r:id="rId4"/>
          </p:cNvPr>
          <p:cNvSpPr/>
          <p:nvPr/>
        </p:nvSpPr>
        <p:spPr>
          <a:xfrm>
            <a:off x="1466316" y="4699000"/>
            <a:ext cx="4839970" cy="381000"/>
          </a:xfrm>
          <a:custGeom>
            <a:avLst/>
            <a:gdLst/>
            <a:ahLst/>
            <a:cxnLst/>
            <a:rect l="l" t="t" r="r" b="b"/>
            <a:pathLst>
              <a:path w="4839970" h="381000">
                <a:moveTo>
                  <a:pt x="4839766" y="0"/>
                </a:moveTo>
                <a:lnTo>
                  <a:pt x="0" y="0"/>
                </a:lnTo>
                <a:lnTo>
                  <a:pt x="0" y="381000"/>
                </a:lnTo>
                <a:lnTo>
                  <a:pt x="4839766" y="381000"/>
                </a:lnTo>
                <a:lnTo>
                  <a:pt x="483976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02168" y="265685"/>
            <a:ext cx="5396865" cy="4814570"/>
            <a:chOff x="1102168" y="265685"/>
            <a:chExt cx="5396865" cy="481457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2168" y="265685"/>
              <a:ext cx="4800600" cy="211455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69568" y="2278785"/>
              <a:ext cx="5229209" cy="2466975"/>
            </a:xfrm>
            <a:prstGeom prst="rect">
              <a:avLst/>
            </a:prstGeom>
          </p:spPr>
        </p:pic>
        <p:sp>
          <p:nvSpPr>
            <p:cNvPr id="5" name="object 5" descr="">
              <a:hlinkClick r:id="rId4"/>
            </p:cNvPr>
            <p:cNvSpPr/>
            <p:nvPr/>
          </p:nvSpPr>
          <p:spPr>
            <a:xfrm>
              <a:off x="1466316" y="4699000"/>
              <a:ext cx="4839970" cy="381000"/>
            </a:xfrm>
            <a:custGeom>
              <a:avLst/>
              <a:gdLst/>
              <a:ahLst/>
              <a:cxnLst/>
              <a:rect l="l" t="t" r="r" b="b"/>
              <a:pathLst>
                <a:path w="4839970" h="381000">
                  <a:moveTo>
                    <a:pt x="4839766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4839766" y="381000"/>
                  </a:lnTo>
                  <a:lnTo>
                    <a:pt x="4839766" y="0"/>
                  </a:ln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71500" y="335789"/>
            <a:ext cx="8001000" cy="4744720"/>
            <a:chOff x="571500" y="335789"/>
            <a:chExt cx="8001000" cy="474472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6760" y="335789"/>
              <a:ext cx="7610490" cy="259080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1500" y="2821571"/>
              <a:ext cx="8001000" cy="2057400"/>
            </a:xfrm>
            <a:prstGeom prst="rect">
              <a:avLst/>
            </a:prstGeom>
          </p:spPr>
        </p:pic>
        <p:sp>
          <p:nvSpPr>
            <p:cNvPr id="5" name="object 5" descr="">
              <a:hlinkClick r:id="rId4"/>
            </p:cNvPr>
            <p:cNvSpPr/>
            <p:nvPr/>
          </p:nvSpPr>
          <p:spPr>
            <a:xfrm>
              <a:off x="1466316" y="4698999"/>
              <a:ext cx="4839970" cy="381000"/>
            </a:xfrm>
            <a:custGeom>
              <a:avLst/>
              <a:gdLst/>
              <a:ahLst/>
              <a:cxnLst/>
              <a:rect l="l" t="t" r="r" b="b"/>
              <a:pathLst>
                <a:path w="4839970" h="381000">
                  <a:moveTo>
                    <a:pt x="4839766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4839766" y="381000"/>
                  </a:lnTo>
                  <a:lnTo>
                    <a:pt x="4839766" y="0"/>
                  </a:ln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2025-04-30T14:35:35Z</dcterms:created>
  <dcterms:modified xsi:type="dcterms:W3CDTF">2025-04-30T14:35:35Z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2025-04-30T00:00:00Z</vt:filetime>
  </property>
  <property fmtid="{D5CDD505-2E9C-101B-9397-08002B2CF9AE}" pid="3" name="LastSaved">
    <vt:filetime>2025-04-30T00:00:00Z</vt:filetime>
  </property>
  <property fmtid="{D5CDD505-2E9C-101B-9397-08002B2CF9AE}" pid="4" name="Producer">
    <vt:lpwstr>3.0.24 (5.1.10) </vt:lpwstr>
  </property>
</Properties>
</file>