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g"/>
  <Override PartName="/ppt/media/image4.jpg" ContentType="image/jpg"/>
  <Override PartName="/ppt/media/image7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0" r:id="rId4"/>
    <p:sldId id="258" r:id="rId5"/>
    <p:sldId id="271" r:id="rId6"/>
    <p:sldId id="259" r:id="rId7"/>
    <p:sldId id="269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67" r:id="rId1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87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1A1A1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rgbClr val="1A1A1A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1A1A1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rgbClr val="1A1A1A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1A1A1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1A1A1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488315"/>
          </a:xfrm>
          <a:custGeom>
            <a:avLst/>
            <a:gdLst/>
            <a:ahLst/>
            <a:cxnLst/>
            <a:rect l="l" t="t" r="r" b="b"/>
            <a:pathLst>
              <a:path w="9144000" h="488315">
                <a:moveTo>
                  <a:pt x="9143999" y="0"/>
                </a:moveTo>
                <a:lnTo>
                  <a:pt x="0" y="0"/>
                </a:lnTo>
                <a:lnTo>
                  <a:pt x="0" y="487798"/>
                </a:lnTo>
                <a:lnTo>
                  <a:pt x="9143999" y="487798"/>
                </a:lnTo>
                <a:lnTo>
                  <a:pt x="9143999" y="0"/>
                </a:lnTo>
                <a:close/>
              </a:path>
            </a:pathLst>
          </a:custGeom>
          <a:solidFill>
            <a:srgbClr val="E9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03304" y="1191264"/>
            <a:ext cx="373380" cy="46355"/>
          </a:xfrm>
          <a:custGeom>
            <a:avLst/>
            <a:gdLst/>
            <a:ahLst/>
            <a:cxnLst/>
            <a:rect l="l" t="t" r="r" b="b"/>
            <a:pathLst>
              <a:path w="373380" h="46355">
                <a:moveTo>
                  <a:pt x="372855" y="0"/>
                </a:moveTo>
                <a:lnTo>
                  <a:pt x="0" y="0"/>
                </a:lnTo>
                <a:lnTo>
                  <a:pt x="0" y="45827"/>
                </a:lnTo>
                <a:lnTo>
                  <a:pt x="372855" y="45827"/>
                </a:lnTo>
                <a:lnTo>
                  <a:pt x="372855" y="0"/>
                </a:lnTo>
                <a:close/>
              </a:path>
            </a:pathLst>
          </a:custGeom>
          <a:solidFill>
            <a:srgbClr val="EB5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30390" y="1191264"/>
            <a:ext cx="376555" cy="46355"/>
          </a:xfrm>
          <a:custGeom>
            <a:avLst/>
            <a:gdLst/>
            <a:ahLst/>
            <a:cxnLst/>
            <a:rect l="l" t="t" r="r" b="b"/>
            <a:pathLst>
              <a:path w="376555" h="46355">
                <a:moveTo>
                  <a:pt x="376010" y="0"/>
                </a:moveTo>
                <a:lnTo>
                  <a:pt x="0" y="0"/>
                </a:lnTo>
                <a:lnTo>
                  <a:pt x="0" y="45827"/>
                </a:lnTo>
                <a:lnTo>
                  <a:pt x="376010" y="45827"/>
                </a:lnTo>
                <a:lnTo>
                  <a:pt x="376010" y="0"/>
                </a:lnTo>
                <a:close/>
              </a:path>
            </a:pathLst>
          </a:custGeom>
          <a:solidFill>
            <a:srgbClr val="1A98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76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1A1A1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6605" y="1991992"/>
            <a:ext cx="7503159" cy="270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rgbClr val="1A1A1A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81000" y="57150"/>
            <a:ext cx="9144000" cy="5143500"/>
            <a:chOff x="0" y="3"/>
            <a:chExt cx="9144000" cy="5143500"/>
          </a:xfrm>
        </p:grpSpPr>
        <p:sp>
          <p:nvSpPr>
            <p:cNvPr id="3" name="object 3"/>
            <p:cNvSpPr/>
            <p:nvPr/>
          </p:nvSpPr>
          <p:spPr>
            <a:xfrm>
              <a:off x="0" y="487802"/>
              <a:ext cx="9144000" cy="4655820"/>
            </a:xfrm>
            <a:custGeom>
              <a:avLst/>
              <a:gdLst/>
              <a:ahLst/>
              <a:cxnLst/>
              <a:rect l="l" t="t" r="r" b="b"/>
              <a:pathLst>
                <a:path w="9144000" h="4655820">
                  <a:moveTo>
                    <a:pt x="0" y="4655697"/>
                  </a:moveTo>
                  <a:lnTo>
                    <a:pt x="9143999" y="4655697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4655697"/>
                  </a:lnTo>
                  <a:close/>
                </a:path>
              </a:pathLst>
            </a:custGeom>
            <a:solidFill>
              <a:srgbClr val="E9ED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3"/>
              <a:ext cx="9144000" cy="488315"/>
            </a:xfrm>
            <a:custGeom>
              <a:avLst/>
              <a:gdLst/>
              <a:ahLst/>
              <a:cxnLst/>
              <a:rect l="l" t="t" r="r" b="b"/>
              <a:pathLst>
                <a:path w="9144000" h="488315">
                  <a:moveTo>
                    <a:pt x="9143999" y="0"/>
                  </a:moveTo>
                  <a:lnTo>
                    <a:pt x="0" y="0"/>
                  </a:lnTo>
                  <a:lnTo>
                    <a:pt x="0" y="487798"/>
                  </a:lnTo>
                  <a:lnTo>
                    <a:pt x="9143999" y="487798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03304" y="1191264"/>
              <a:ext cx="373380" cy="46355"/>
            </a:xfrm>
            <a:custGeom>
              <a:avLst/>
              <a:gdLst/>
              <a:ahLst/>
              <a:cxnLst/>
              <a:rect l="l" t="t" r="r" b="b"/>
              <a:pathLst>
                <a:path w="373380" h="46355">
                  <a:moveTo>
                    <a:pt x="372855" y="0"/>
                  </a:moveTo>
                  <a:lnTo>
                    <a:pt x="0" y="0"/>
                  </a:lnTo>
                  <a:lnTo>
                    <a:pt x="0" y="45827"/>
                  </a:lnTo>
                  <a:lnTo>
                    <a:pt x="372855" y="45827"/>
                  </a:lnTo>
                  <a:lnTo>
                    <a:pt x="372855" y="0"/>
                  </a:lnTo>
                  <a:close/>
                </a:path>
              </a:pathLst>
            </a:custGeom>
            <a:solidFill>
              <a:srgbClr val="EB5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0390" y="1191264"/>
              <a:ext cx="376555" cy="46355"/>
            </a:xfrm>
            <a:custGeom>
              <a:avLst/>
              <a:gdLst/>
              <a:ahLst/>
              <a:cxnLst/>
              <a:rect l="l" t="t" r="r" b="b"/>
              <a:pathLst>
                <a:path w="376555" h="46355">
                  <a:moveTo>
                    <a:pt x="376010" y="0"/>
                  </a:moveTo>
                  <a:lnTo>
                    <a:pt x="0" y="0"/>
                  </a:lnTo>
                  <a:lnTo>
                    <a:pt x="0" y="45827"/>
                  </a:lnTo>
                  <a:lnTo>
                    <a:pt x="376010" y="45827"/>
                  </a:lnTo>
                  <a:lnTo>
                    <a:pt x="376010" y="0"/>
                  </a:lnTo>
                  <a:close/>
                </a:path>
              </a:pathLst>
            </a:custGeom>
            <a:solidFill>
              <a:srgbClr val="1A98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08426" y="1380182"/>
            <a:ext cx="7328534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45" dirty="0"/>
              <a:t>Lecture</a:t>
            </a:r>
            <a:r>
              <a:rPr sz="4200" b="0" spc="-20" dirty="0">
                <a:latin typeface="Times New Roman"/>
                <a:cs typeface="Times New Roman"/>
              </a:rPr>
              <a:t> </a:t>
            </a:r>
            <a:r>
              <a:rPr sz="4200" spc="210" dirty="0"/>
              <a:t>-</a:t>
            </a:r>
            <a:r>
              <a:rPr sz="4200" spc="-300" dirty="0"/>
              <a:t>13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4200" spc="60" dirty="0"/>
              <a:t>Inverse</a:t>
            </a:r>
            <a:r>
              <a:rPr sz="4200" b="0" spc="-25" dirty="0">
                <a:latin typeface="Times New Roman"/>
                <a:cs typeface="Times New Roman"/>
              </a:rPr>
              <a:t> </a:t>
            </a:r>
            <a:r>
              <a:rPr sz="4200" spc="95" dirty="0"/>
              <a:t>Kinematics-</a:t>
            </a:r>
            <a:r>
              <a:rPr sz="4200" spc="105" dirty="0"/>
              <a:t>Example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8426" y="3216019"/>
            <a:ext cx="2010974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190"/>
              </a:lnSpc>
              <a:spcBef>
                <a:spcPts val="105"/>
              </a:spcBef>
            </a:pPr>
            <a:r>
              <a:rPr sz="1100" b="1" spc="-65" dirty="0">
                <a:solidFill>
                  <a:srgbClr val="595959"/>
                </a:solidFill>
                <a:latin typeface="Tahoma"/>
                <a:cs typeface="Tahoma"/>
              </a:rPr>
              <a:t>Presented</a:t>
            </a:r>
            <a:r>
              <a:rPr sz="1100" spc="-4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100" b="1" spc="-35" dirty="0">
                <a:solidFill>
                  <a:srgbClr val="595959"/>
                </a:solidFill>
                <a:latin typeface="Tahoma"/>
                <a:cs typeface="Tahoma"/>
              </a:rPr>
              <a:t>By</a:t>
            </a:r>
            <a:br>
              <a:rPr lang="en-US" sz="1100" b="1" spc="-35" dirty="0">
                <a:solidFill>
                  <a:srgbClr val="595959"/>
                </a:solidFill>
                <a:latin typeface="Tahoma"/>
                <a:cs typeface="Tahoma"/>
              </a:rPr>
            </a:br>
            <a:endParaRPr sz="1100" dirty="0">
              <a:latin typeface="Tahoma"/>
              <a:cs typeface="Tahoma"/>
            </a:endParaRPr>
          </a:p>
          <a:p>
            <a:pPr marL="12700" marR="5080">
              <a:lnSpc>
                <a:spcPts val="1060"/>
              </a:lnSpc>
              <a:spcBef>
                <a:spcPts val="120"/>
              </a:spcBef>
            </a:pPr>
            <a:r>
              <a:rPr lang="en-US" sz="1100" b="1" spc="-10" dirty="0" err="1">
                <a:solidFill>
                  <a:srgbClr val="595959"/>
                </a:solidFill>
                <a:latin typeface="Tahoma"/>
                <a:cs typeface="Tahoma"/>
              </a:rPr>
              <a:t>Saraban</a:t>
            </a:r>
            <a:r>
              <a:rPr lang="en-US" sz="1100" b="1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lang="en-US" sz="1100" b="1" spc="-10" dirty="0" err="1">
                <a:solidFill>
                  <a:srgbClr val="595959"/>
                </a:solidFill>
                <a:latin typeface="Tahoma"/>
                <a:cs typeface="Tahoma"/>
              </a:rPr>
              <a:t>Tahura</a:t>
            </a:r>
            <a:r>
              <a:rPr lang="en-US" sz="1100" b="1" spc="-10" dirty="0">
                <a:solidFill>
                  <a:srgbClr val="595959"/>
                </a:solidFill>
                <a:latin typeface="Tahoma"/>
                <a:cs typeface="Tahoma"/>
              </a:rPr>
              <a:t> </a:t>
            </a:r>
            <a:r>
              <a:rPr sz="1100" b="1" spc="-10" dirty="0">
                <a:solidFill>
                  <a:srgbClr val="595959"/>
                </a:solidFill>
                <a:latin typeface="Tahoma"/>
                <a:cs typeface="Tahoma"/>
              </a:rPr>
              <a:t>(</a:t>
            </a:r>
            <a:r>
              <a:rPr lang="en-US" sz="1100" b="1" spc="-10" dirty="0">
                <a:solidFill>
                  <a:srgbClr val="595959"/>
                </a:solidFill>
                <a:latin typeface="Tahoma"/>
                <a:cs typeface="Tahoma"/>
              </a:rPr>
              <a:t>20</a:t>
            </a:r>
            <a:r>
              <a:rPr sz="1100" b="1" spc="-10" dirty="0">
                <a:solidFill>
                  <a:srgbClr val="595959"/>
                </a:solidFill>
                <a:latin typeface="Tahoma"/>
                <a:cs typeface="Tahoma"/>
              </a:rPr>
              <a:t>CSE0</a:t>
            </a:r>
            <a:r>
              <a:rPr lang="en-US" sz="1100" b="1" spc="-10" dirty="0">
                <a:solidFill>
                  <a:srgbClr val="595959"/>
                </a:solidFill>
                <a:latin typeface="Tahoma"/>
                <a:cs typeface="Tahoma"/>
              </a:rPr>
              <a:t>29</a:t>
            </a:r>
            <a:r>
              <a:rPr sz="1100" b="1" spc="-10" dirty="0">
                <a:solidFill>
                  <a:srgbClr val="595959"/>
                </a:solidFill>
                <a:latin typeface="Tahoma"/>
                <a:cs typeface="Tahoma"/>
              </a:rPr>
              <a:t>)</a:t>
            </a:r>
            <a:endParaRPr sz="11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5E49-428C-57A4-17EA-0595441E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Step 6: Solve the Joint Angles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78158-84C8-A1B1-FD57-D143FEAAE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605" y="1991992"/>
            <a:ext cx="7503159" cy="1862048"/>
          </a:xfrm>
        </p:spPr>
        <p:txBody>
          <a:bodyPr/>
          <a:lstStyle/>
          <a:p>
            <a:pPr>
              <a:buNone/>
            </a:pPr>
            <a:r>
              <a:rPr lang="en-US" sz="1800" b="0" dirty="0">
                <a:latin typeface="+mn-lt"/>
              </a:rPr>
              <a:t>This step involves:</a:t>
            </a:r>
          </a:p>
          <a:p>
            <a:pPr>
              <a:buNone/>
            </a:pPr>
            <a:endParaRPr lang="en-US" sz="1800" b="0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>
                <a:latin typeface="+mn-lt"/>
              </a:rPr>
              <a:t>Using trigonometric identities (sin, cos, atan2)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>
                <a:latin typeface="+mn-lt"/>
              </a:rPr>
              <a:t>Often you start by solving θ1 using position equations (e.g., </a:t>
            </a:r>
            <a:r>
              <a:rPr lang="en-US" b="0" dirty="0" err="1">
                <a:latin typeface="+mn-lt"/>
              </a:rPr>
              <a:t>p</a:t>
            </a:r>
            <a:r>
              <a:rPr lang="en-US" b="0" baseline="-25000" dirty="0" err="1">
                <a:latin typeface="+mn-lt"/>
              </a:rPr>
              <a:t>x</a:t>
            </a:r>
            <a:r>
              <a:rPr lang="en-US" b="0" dirty="0">
                <a:latin typeface="+mn-lt"/>
              </a:rPr>
              <a:t> and </a:t>
            </a:r>
            <a:r>
              <a:rPr lang="en-US" b="0" dirty="0" err="1">
                <a:latin typeface="+mn-lt"/>
              </a:rPr>
              <a:t>p</a:t>
            </a:r>
            <a:r>
              <a:rPr lang="en-US" b="0" baseline="-25000" dirty="0" err="1">
                <a:latin typeface="+mn-lt"/>
              </a:rPr>
              <a:t>y</a:t>
            </a:r>
            <a:r>
              <a:rPr lang="en-US" b="0" dirty="0">
                <a:latin typeface="+mn-lt"/>
              </a:rPr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>
                <a:latin typeface="+mn-lt"/>
              </a:rPr>
              <a:t>Then solve for θ2 and θ3 using the rest of the position equations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>
                <a:latin typeface="+mn-lt"/>
              </a:rPr>
              <a:t>Finally solve for θ4 and θ5 using orientation (rotation matrix)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25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8067F-0B8D-1479-8AB8-2C704959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spc="55" dirty="0">
                <a:solidFill>
                  <a:schemeClr val="accent4">
                    <a:lumMod val="75000"/>
                  </a:schemeClr>
                </a:solidFill>
              </a:rPr>
              <a:t>Robotic</a:t>
            </a:r>
            <a:r>
              <a:rPr lang="en-US" b="0" spc="-15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pc="90" dirty="0">
                <a:solidFill>
                  <a:schemeClr val="accent4">
                    <a:lumMod val="75000"/>
                  </a:schemeClr>
                </a:solidFill>
              </a:rPr>
              <a:t>Work</a:t>
            </a:r>
            <a:r>
              <a:rPr lang="en-US" b="0" spc="-1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pc="60" dirty="0">
                <a:solidFill>
                  <a:schemeClr val="accent4">
                    <a:lumMod val="75000"/>
                  </a:schemeClr>
                </a:solidFill>
              </a:rPr>
              <a:t>Cell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F574F-364A-B354-8B54-AD1B7E37E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266" y="1844006"/>
            <a:ext cx="7503159" cy="3370153"/>
          </a:xfrm>
        </p:spPr>
        <p:txBody>
          <a:bodyPr/>
          <a:lstStyle/>
          <a:p>
            <a:r>
              <a:rPr lang="en-US" sz="1600" dirty="0"/>
              <a:t>Definition: </a:t>
            </a:r>
            <a:r>
              <a:rPr lang="en-US" dirty="0"/>
              <a:t>A </a:t>
            </a:r>
            <a:r>
              <a:rPr lang="en-US" b="1" dirty="0"/>
              <a:t>robotic work cell</a:t>
            </a:r>
            <a:r>
              <a:rPr lang="en-US" dirty="0"/>
              <a:t> is a complete setup where a robot performs </a:t>
            </a:r>
            <a:r>
              <a:rPr lang="en-US" b="1" dirty="0"/>
              <a:t>specific tasks</a:t>
            </a:r>
            <a:r>
              <a:rPr lang="en-US" dirty="0"/>
              <a:t> in an organized </a:t>
            </a:r>
            <a:r>
              <a:rPr lang="en-US" b="1" dirty="0"/>
              <a:t>working environment.</a:t>
            </a:r>
          </a:p>
          <a:p>
            <a:endParaRPr lang="en-US" b="1" dirty="0"/>
          </a:p>
          <a:p>
            <a:pPr>
              <a:buNone/>
            </a:pPr>
            <a:r>
              <a:rPr lang="en-US" b="1" dirty="0"/>
              <a:t>Main Components: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Robot: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The core part — usually a robotic arm like Rhino XR-3.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Performs actions like moving, picking, placing, welding, etc.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Sensors: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Detect the presence, position, or quality of objects.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Example: Proximity sensors to check if an object is present.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Camera (Vision System):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Helps the robot "see."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Captures images to determine an object’s position and orientation.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Used in </a:t>
            </a:r>
            <a:r>
              <a:rPr lang="en-US" sz="1600" dirty="0">
                <a:highlight>
                  <a:srgbClr val="FFFF00"/>
                </a:highlight>
              </a:rPr>
              <a:t>vision-guided robotics.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60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FF9B1-97E5-89D1-96EE-4CDCB13C2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6FF531D8-4876-7D02-F578-49107B9691D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1921330"/>
            <a:ext cx="2590800" cy="1447800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F61304AC-4A68-224C-9869-AC61684E6E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7723" y="1749168"/>
            <a:ext cx="5265095" cy="3032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lang="en-US" altLang="en-US" dirty="0"/>
              <a:t> Conveyor or Transfer Mechanism: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sz="1600" dirty="0"/>
              <a:t>Brings items to the robot and takes them away.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sz="1600" dirty="0"/>
              <a:t>Automates the flow of work (input → robot → output).</a:t>
            </a:r>
          </a:p>
          <a:p>
            <a:pPr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en-US" altLang="en-US" dirty="0"/>
              <a:t> Controller:</a:t>
            </a:r>
          </a:p>
          <a:p>
            <a:pPr marL="742950" lvl="1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1600" dirty="0"/>
              <a:t>The robot's brain — processes sensor input and sends commands to the robot.</a:t>
            </a:r>
          </a:p>
          <a:p>
            <a:pPr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lang="en-US" altLang="en-US" dirty="0"/>
              <a:t> Pass/Reject System: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sz="1600" dirty="0"/>
              <a:t>If the robot detects a good object, it puts it in the pass area.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sz="1600" dirty="0"/>
              <a:t>If the object is defective, it places it in the reject bin.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545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4D921-4AB3-39D0-01C1-73A7973E1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How It Works – Step-by-Step Example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46A83-B823-9361-5F80-41156A06B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266" y="1942624"/>
            <a:ext cx="4603595" cy="2954655"/>
          </a:xfrm>
        </p:spPr>
        <p:txBody>
          <a:bodyPr/>
          <a:lstStyle/>
          <a:p>
            <a:pPr>
              <a:buNone/>
            </a:pPr>
            <a:r>
              <a:rPr lang="en-US" sz="1600" b="0" dirty="0">
                <a:latin typeface="+mn-lt"/>
              </a:rPr>
              <a:t>Let’s say the robot needs to sort fruits: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endParaRPr lang="en-US" sz="1600" b="0" dirty="0">
              <a:latin typeface="+mn-lt"/>
            </a:endParaRP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1600" b="0" dirty="0">
                <a:latin typeface="+mn-lt"/>
              </a:rPr>
              <a:t> Sensor detects a fruit has arrived on the conveyor.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1600" b="0" dirty="0">
                <a:latin typeface="+mn-lt"/>
              </a:rPr>
              <a:t> Camera takes an image and sends it to the robot controller.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1600" b="0" dirty="0">
                <a:latin typeface="+mn-lt"/>
              </a:rPr>
              <a:t> Robot calculates the exact position of the fruit using inverse kinematics.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1600" b="0" dirty="0">
                <a:latin typeface="+mn-lt"/>
              </a:rPr>
              <a:t> Robot arm moves to pick up the fruit.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1600" b="0" dirty="0">
                <a:latin typeface="+mn-lt"/>
              </a:rPr>
              <a:t> Based on size/color/shape, it decides: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/>
              <a:t>Place in "Pass" box if it’s good.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sz="1600" dirty="0"/>
              <a:t>Place in "Reject" box if it’s bad.</a:t>
            </a:r>
          </a:p>
          <a:p>
            <a:endParaRPr lang="en-US" sz="1600" b="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D1D6CC-1A6C-96D8-6DE1-6D3481B58E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885950"/>
            <a:ext cx="3429000" cy="267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19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07D55-C964-AF05-54C1-C9DED5F3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Scenario</a:t>
            </a:r>
            <a:r>
              <a:rPr lang="en-US" dirty="0"/>
              <a:t>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02D20-E349-2C4B-672D-758EEF43B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52" y="2062728"/>
            <a:ext cx="4451195" cy="2708434"/>
          </a:xfrm>
        </p:spPr>
        <p:txBody>
          <a:bodyPr/>
          <a:lstStyle/>
          <a:p>
            <a:pPr>
              <a:buNone/>
            </a:pPr>
            <a:r>
              <a:rPr lang="en-US" sz="1600" b="0" dirty="0">
                <a:latin typeface="+mn-lt"/>
              </a:rPr>
              <a:t>In a robotic work cell, a 2-joint robot arm is used to pick up an object at position (x, y) on a flat table and place it in a pass/reject bin.</a:t>
            </a:r>
          </a:p>
          <a:p>
            <a:pPr>
              <a:buNone/>
            </a:pPr>
            <a:r>
              <a:rPr lang="en-US" sz="1600" b="0" dirty="0">
                <a:latin typeface="+mn-lt"/>
              </a:rPr>
              <a:t>Robot Arm Structure: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2 revolute joints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Link 1 length = L₁ = 10 cm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Link 2 length = L₂ = 10 cm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Object is located at position (x, y) = (10 cm, 10 cm)</a:t>
            </a:r>
          </a:p>
          <a:p>
            <a:r>
              <a:rPr lang="en-US" sz="1600" b="0" dirty="0">
                <a:latin typeface="+mn-lt"/>
              </a:rPr>
              <a:t>We want to calculate the joint angles θ₁ and θ₂ so the robot’s hand (end effector) can reach the object.</a:t>
            </a:r>
          </a:p>
          <a:p>
            <a:endParaRPr lang="en-US" sz="1600" b="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C9B835-1036-2D68-F6B5-4218639A45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72613"/>
            <a:ext cx="28384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813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EF7C-0A6F-35B5-C721-46A25D102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Formula: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DE8B1-FCA0-D2E2-6451-60B8F8069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0419" y="3216890"/>
            <a:ext cx="7503159" cy="400110"/>
          </a:xfrm>
        </p:spPr>
        <p:txBody>
          <a:bodyPr/>
          <a:lstStyle/>
          <a:p>
            <a:r>
              <a:rPr lang="en-US" dirty="0"/>
              <a:t>We find θ₁ = 0° and θ₂ = 90°.</a:t>
            </a:r>
            <a:br>
              <a:rPr lang="en-US" dirty="0"/>
            </a:br>
            <a:r>
              <a:rPr lang="en-US" dirty="0"/>
              <a:t>The robot then moves to pick the object using these angles.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6EDECF-EADE-F436-4880-2F824385F0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19" y="1909297"/>
            <a:ext cx="5592254" cy="83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601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34B1EC-71B8-0509-1590-9F04624EE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7" y="590278"/>
            <a:ext cx="7801466" cy="3765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1223C6-E7CE-D3C8-BF9D-29756A3B1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857" y="1428750"/>
            <a:ext cx="3886200" cy="2600712"/>
          </a:xfrm>
        </p:spPr>
        <p:txBody>
          <a:bodyPr/>
          <a:lstStyle/>
          <a:p>
            <a:pPr>
              <a:buNone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Why Robotic Work Cells Are Important</a:t>
            </a:r>
          </a:p>
          <a:p>
            <a:pPr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Increases </a:t>
            </a:r>
            <a:r>
              <a:rPr lang="en-US" sz="1600" b="1" dirty="0">
                <a:latin typeface="+mn-lt"/>
              </a:rPr>
              <a:t>efficiency and speed</a:t>
            </a:r>
            <a:endParaRPr lang="en-US" sz="16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Ensures </a:t>
            </a:r>
            <a:r>
              <a:rPr lang="en-US" sz="1600" b="1" dirty="0">
                <a:latin typeface="+mn-lt"/>
              </a:rPr>
              <a:t>precision and accuracy</a:t>
            </a:r>
            <a:endParaRPr lang="en-US" sz="16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Works in </a:t>
            </a:r>
            <a:r>
              <a:rPr lang="en-US" sz="1600" b="1" dirty="0">
                <a:latin typeface="+mn-lt"/>
              </a:rPr>
              <a:t>hazardous environments</a:t>
            </a:r>
            <a:r>
              <a:rPr lang="en-US" sz="1600" dirty="0">
                <a:latin typeface="+mn-lt"/>
              </a:rPr>
              <a:t> (e.g., welding, chemical handling)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Can run </a:t>
            </a:r>
            <a:r>
              <a:rPr lang="en-US" sz="1600" b="1" dirty="0">
                <a:latin typeface="+mn-lt"/>
              </a:rPr>
              <a:t>24/7</a:t>
            </a:r>
            <a:r>
              <a:rPr lang="en-US" sz="1600" dirty="0">
                <a:latin typeface="+mn-lt"/>
              </a:rPr>
              <a:t> with minimal human interaction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2D4ED1-1EF8-9B09-280D-B7424F0D560F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4767945" y="1459527"/>
            <a:ext cx="3977640" cy="2539157"/>
          </a:xfrm>
        </p:spPr>
        <p:txBody>
          <a:bodyPr/>
          <a:lstStyle/>
          <a:p>
            <a:pPr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Relation to Kinematics:</a:t>
            </a:r>
          </a:p>
          <a:p>
            <a:pPr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n-US" sz="1600" dirty="0">
                <a:latin typeface="+mn-lt"/>
              </a:rPr>
              <a:t>A robotic work cell relies on: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Forward kinematics to know where the robot's hand is.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Inverse kinematics to calculate how to move to a new position.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+mn-lt"/>
              </a:rPr>
              <a:t>Transformation matrices to understand and navigate 3D space.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834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20518" y="2489070"/>
            <a:ext cx="22167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15" dirty="0">
                <a:latin typeface="Tahoma"/>
                <a:cs typeface="Tahoma"/>
              </a:rPr>
              <a:t>Thank</a:t>
            </a:r>
            <a:r>
              <a:rPr sz="3600" b="0" spc="-180" dirty="0">
                <a:latin typeface="Times New Roman"/>
                <a:cs typeface="Times New Roman"/>
              </a:rPr>
              <a:t> </a:t>
            </a:r>
            <a:r>
              <a:rPr sz="3600" spc="-140" dirty="0">
                <a:latin typeface="Tahoma"/>
                <a:cs typeface="Tahoma"/>
              </a:rPr>
              <a:t>You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986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chemeClr val="accent4">
                    <a:lumMod val="75000"/>
                  </a:schemeClr>
                </a:solidFill>
              </a:rPr>
              <a:t>Inverse</a:t>
            </a:r>
            <a:r>
              <a:rPr b="0" spc="19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chemeClr val="accent4">
                    <a:lumMod val="75000"/>
                  </a:schemeClr>
                </a:solidFill>
              </a:rPr>
              <a:t>Kinematics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1530" y="1850572"/>
            <a:ext cx="8332470" cy="1036181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323215" algn="l"/>
              </a:tabLst>
            </a:pP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Definition:  </a:t>
            </a:r>
            <a:r>
              <a:rPr lang="en-US" sz="1600" b="1" dirty="0">
                <a:latin typeface="+mn-lt"/>
              </a:rPr>
              <a:t>Inverse Kinematics</a:t>
            </a:r>
            <a:r>
              <a:rPr lang="en-US" sz="1600" dirty="0">
                <a:latin typeface="+mn-lt"/>
              </a:rPr>
              <a:t> is the process of calculating the </a:t>
            </a:r>
            <a:r>
              <a:rPr lang="en-US" sz="1600" b="1" dirty="0">
                <a:latin typeface="+mn-lt"/>
              </a:rPr>
              <a:t>joint variables (angles or displacements)</a:t>
            </a:r>
            <a:r>
              <a:rPr lang="en-US" sz="1600" dirty="0">
                <a:latin typeface="+mn-lt"/>
              </a:rPr>
              <a:t> of a robotic arm </a:t>
            </a:r>
            <a:r>
              <a:rPr lang="en-US" sz="1600" b="1" dirty="0">
                <a:latin typeface="+mn-lt"/>
              </a:rPr>
              <a:t>given a desired position and orientation of its end-effector</a:t>
            </a:r>
            <a:r>
              <a:rPr lang="en-US" sz="1600" dirty="0">
                <a:latin typeface="+mn-lt"/>
              </a:rPr>
              <a:t> (the tool or hand of the robot).</a:t>
            </a:r>
          </a:p>
          <a:p>
            <a:pPr marL="323215" indent="-310515"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  <a:tabLst>
                <a:tab pos="323215" algn="l"/>
              </a:tabLst>
            </a:pPr>
            <a:endParaRPr lang="en-US" sz="1400" dirty="0"/>
          </a:p>
        </p:txBody>
      </p:sp>
      <p:pic>
        <p:nvPicPr>
          <p:cNvPr id="4" name="objec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6761" y="2636481"/>
            <a:ext cx="3124200" cy="190596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8078D4-AD4D-E84E-42C8-43601D2B869B}"/>
              </a:ext>
            </a:extLst>
          </p:cNvPr>
          <p:cNvSpPr txBox="1"/>
          <p:nvPr/>
        </p:nvSpPr>
        <p:spPr>
          <a:xfrm>
            <a:off x="693039" y="2988158"/>
            <a:ext cx="41148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323215" algn="l"/>
              </a:tabLst>
            </a:pPr>
            <a:r>
              <a:rPr lang="en-US" sz="1600" b="1" dirty="0">
                <a:highlight>
                  <a:srgbClr val="FFFF00"/>
                </a:highlight>
              </a:rPr>
              <a:t>Used for:</a:t>
            </a:r>
            <a:r>
              <a:rPr lang="en-US" sz="1600" dirty="0">
                <a:highlight>
                  <a:srgbClr val="FFFF00"/>
                </a:highlight>
              </a:rPr>
              <a:t> </a:t>
            </a:r>
            <a:r>
              <a:rPr lang="en-US" sz="1600" dirty="0"/>
              <a:t>Motion planning, path following.</a:t>
            </a:r>
          </a:p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323215" algn="l"/>
              </a:tabLst>
            </a:pPr>
            <a:endParaRPr lang="en-US" sz="1600" dirty="0"/>
          </a:p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323215" algn="l"/>
              </a:tabLst>
            </a:pPr>
            <a:r>
              <a:rPr lang="en-US" sz="1600" dirty="0"/>
              <a:t>Often more complex than forward kinematics due to multiple solutions.</a:t>
            </a:r>
            <a:endParaRPr lang="en-US" sz="1600" dirty="0">
              <a:latin typeface="Tahoma"/>
              <a:cs typeface="Tahom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A1EBB-C29C-3AFE-72DA-61E751D3C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spc="-10" dirty="0">
                <a:solidFill>
                  <a:schemeClr val="accent4">
                    <a:lumMod val="75000"/>
                  </a:schemeClr>
                </a:solidFill>
              </a:rPr>
              <a:t>Purpose</a:t>
            </a:r>
            <a:r>
              <a:rPr lang="en-US" dirty="0"/>
              <a:t>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D663F-A3AE-307A-2D5F-4C8387DD1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266" y="1962150"/>
            <a:ext cx="4984595" cy="2954655"/>
          </a:xfrm>
        </p:spPr>
        <p:txBody>
          <a:bodyPr/>
          <a:lstStyle/>
          <a:p>
            <a:pPr>
              <a:buNone/>
            </a:pPr>
            <a:r>
              <a:rPr lang="en-US" sz="1600" b="0" dirty="0">
                <a:latin typeface="+mn-lt"/>
              </a:rPr>
              <a:t>Imagine a robot arm (like a human arm):</a:t>
            </a:r>
          </a:p>
          <a:p>
            <a:pPr>
              <a:buNone/>
            </a:pPr>
            <a:endParaRPr lang="en-US" sz="1600" b="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0" dirty="0">
                <a:latin typeface="+mn-lt"/>
              </a:rPr>
              <a:t>It has joints (like shoulder, elbow, wrist).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0" dirty="0">
                <a:latin typeface="+mn-lt"/>
              </a:rPr>
              <a:t>And links (like upper arm, forearm).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0" dirty="0">
              <a:latin typeface="+mn-lt"/>
            </a:endParaRPr>
          </a:p>
          <a:p>
            <a:pPr>
              <a:buNone/>
            </a:pPr>
            <a:r>
              <a:rPr lang="en-US" sz="1600" dirty="0">
                <a:latin typeface="+mn-lt"/>
              </a:rPr>
              <a:t>Problem:</a:t>
            </a:r>
          </a:p>
          <a:p>
            <a:pPr>
              <a:buNone/>
            </a:pPr>
            <a:r>
              <a:rPr lang="en-US" sz="1600" b="0" dirty="0">
                <a:latin typeface="+mn-lt"/>
              </a:rPr>
              <a:t>We want the robot’s hand (end effector) to reach a specific position and angle in space.</a:t>
            </a:r>
          </a:p>
          <a:p>
            <a:pPr>
              <a:buNone/>
            </a:pPr>
            <a:r>
              <a:rPr lang="en-US" sz="1600" dirty="0">
                <a:latin typeface="+mn-lt"/>
              </a:rPr>
              <a:t>Goal of IK:</a:t>
            </a:r>
          </a:p>
          <a:p>
            <a:r>
              <a:rPr lang="en-US" sz="1600" b="0" dirty="0">
                <a:latin typeface="+mn-lt"/>
              </a:rPr>
              <a:t>Figure out what angle each joint must rotate to get the end-effector to that position.</a:t>
            </a:r>
          </a:p>
          <a:p>
            <a:endParaRPr lang="en-US" sz="1600" b="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77C44C-F05B-A60D-4FAE-FBB9151CD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85950"/>
            <a:ext cx="193357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749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9860">
              <a:lnSpc>
                <a:spcPct val="100000"/>
              </a:lnSpc>
              <a:spcBef>
                <a:spcPts val="105"/>
              </a:spcBef>
            </a:pPr>
            <a:r>
              <a:rPr spc="95" dirty="0">
                <a:solidFill>
                  <a:schemeClr val="accent4">
                    <a:lumMod val="75000"/>
                  </a:schemeClr>
                </a:solidFill>
              </a:rPr>
              <a:t>Solving</a:t>
            </a:r>
            <a:r>
              <a:rPr b="0" spc="1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pc="65" dirty="0">
                <a:solidFill>
                  <a:schemeClr val="accent4">
                    <a:lumMod val="75000"/>
                  </a:schemeClr>
                </a:solidFill>
              </a:rPr>
              <a:t>Approach</a:t>
            </a:r>
            <a:r>
              <a:rPr b="0" spc="5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chemeClr val="accent4">
                    <a:lumMod val="75000"/>
                  </a:schemeClr>
                </a:solidFill>
              </a:rPr>
              <a:t>For</a:t>
            </a:r>
            <a:r>
              <a:rPr b="0" spc="35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chemeClr val="accent4">
                    <a:lumMod val="75000"/>
                  </a:schemeClr>
                </a:solidFill>
              </a:rPr>
              <a:t>Inverse</a:t>
            </a:r>
            <a:r>
              <a:rPr b="0" spc="15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chemeClr val="accent4">
                    <a:lumMod val="75000"/>
                  </a:schemeClr>
                </a:solidFill>
              </a:rPr>
              <a:t>Kinematics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8634" y="2132766"/>
            <a:ext cx="3843654" cy="14986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329565" indent="-316865">
              <a:lnSpc>
                <a:spcPct val="100000"/>
              </a:lnSpc>
              <a:spcBef>
                <a:spcPts val="350"/>
              </a:spcBef>
              <a:buFont typeface="Microsoft Sans Serif"/>
              <a:buChar char="●"/>
              <a:tabLst>
                <a:tab pos="329565" algn="l"/>
              </a:tabLst>
            </a:pPr>
            <a:r>
              <a:rPr sz="1400" b="1" spc="-85" dirty="0">
                <a:solidFill>
                  <a:srgbClr val="1A1A1A"/>
                </a:solidFill>
                <a:latin typeface="Tahoma"/>
                <a:cs typeface="Tahoma"/>
              </a:rPr>
              <a:t>Determine</a:t>
            </a:r>
            <a:r>
              <a:rPr sz="1400" spc="-7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95" dirty="0">
                <a:solidFill>
                  <a:srgbClr val="1A1A1A"/>
                </a:solidFill>
                <a:latin typeface="Tahoma"/>
                <a:cs typeface="Tahoma"/>
              </a:rPr>
              <a:t>Home</a:t>
            </a:r>
            <a:r>
              <a:rPr sz="1400" spc="-3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1A1A1A"/>
                </a:solidFill>
                <a:latin typeface="Tahoma"/>
                <a:cs typeface="Tahoma"/>
              </a:rPr>
              <a:t>Position</a:t>
            </a:r>
            <a:endParaRPr sz="1400">
              <a:latin typeface="Tahoma"/>
              <a:cs typeface="Tahoma"/>
            </a:endParaRPr>
          </a:p>
          <a:p>
            <a:pPr marL="329565" indent="-316865">
              <a:lnSpc>
                <a:spcPct val="100000"/>
              </a:lnSpc>
              <a:spcBef>
                <a:spcPts val="254"/>
              </a:spcBef>
              <a:buFont typeface="Microsoft Sans Serif"/>
              <a:buChar char="●"/>
              <a:tabLst>
                <a:tab pos="329565" algn="l"/>
              </a:tabLst>
            </a:pPr>
            <a:r>
              <a:rPr sz="1400" b="1" spc="-95" dirty="0">
                <a:solidFill>
                  <a:srgbClr val="1A1A1A"/>
                </a:solidFill>
                <a:latin typeface="Tahoma"/>
                <a:cs typeface="Tahoma"/>
              </a:rPr>
              <a:t>Assign</a:t>
            </a:r>
            <a:r>
              <a:rPr sz="1400" spc="-8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65" dirty="0">
                <a:solidFill>
                  <a:srgbClr val="1A1A1A"/>
                </a:solidFill>
                <a:latin typeface="Tahoma"/>
                <a:cs typeface="Tahoma"/>
              </a:rPr>
              <a:t>Axis</a:t>
            </a:r>
            <a:r>
              <a:rPr sz="1400" spc="-9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280" dirty="0">
                <a:solidFill>
                  <a:srgbClr val="1A1A1A"/>
                </a:solidFill>
                <a:latin typeface="Tahoma"/>
                <a:cs typeface="Tahoma"/>
              </a:rPr>
              <a:t>/</a:t>
            </a:r>
            <a:r>
              <a:rPr sz="1400" spc="-9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55" dirty="0">
                <a:solidFill>
                  <a:srgbClr val="1A1A1A"/>
                </a:solidFill>
                <a:latin typeface="Tahoma"/>
                <a:cs typeface="Tahoma"/>
              </a:rPr>
              <a:t>Coordinate</a:t>
            </a:r>
            <a:r>
              <a:rPr sz="1400" spc="10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20" dirty="0">
                <a:solidFill>
                  <a:srgbClr val="1A1A1A"/>
                </a:solidFill>
                <a:latin typeface="Tahoma"/>
                <a:cs typeface="Tahoma"/>
              </a:rPr>
              <a:t>Frame</a:t>
            </a:r>
            <a:endParaRPr sz="1400">
              <a:latin typeface="Tahoma"/>
              <a:cs typeface="Tahoma"/>
            </a:endParaRPr>
          </a:p>
          <a:p>
            <a:pPr marL="329565" indent="-316865">
              <a:lnSpc>
                <a:spcPct val="100000"/>
              </a:lnSpc>
              <a:spcBef>
                <a:spcPts val="250"/>
              </a:spcBef>
              <a:buFont typeface="Microsoft Sans Serif"/>
              <a:buChar char="●"/>
              <a:tabLst>
                <a:tab pos="329565" algn="l"/>
              </a:tabLst>
            </a:pPr>
            <a:r>
              <a:rPr sz="1400" b="1" spc="-70" dirty="0">
                <a:solidFill>
                  <a:srgbClr val="1A1A1A"/>
                </a:solidFill>
                <a:latin typeface="Tahoma"/>
                <a:cs typeface="Tahoma"/>
              </a:rPr>
              <a:t>Find</a:t>
            </a:r>
            <a:r>
              <a:rPr sz="1400" spc="-8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80" dirty="0">
                <a:solidFill>
                  <a:srgbClr val="1A1A1A"/>
                </a:solidFill>
                <a:latin typeface="Tahoma"/>
                <a:cs typeface="Tahoma"/>
              </a:rPr>
              <a:t>out</a:t>
            </a:r>
            <a:r>
              <a:rPr sz="1400" spc="-7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25" dirty="0">
                <a:solidFill>
                  <a:srgbClr val="1A1A1A"/>
                </a:solidFill>
                <a:latin typeface="Tahoma"/>
                <a:cs typeface="Tahoma"/>
              </a:rPr>
              <a:t>DH</a:t>
            </a:r>
            <a:r>
              <a:rPr sz="1400" spc="-5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1A1A1A"/>
                </a:solidFill>
                <a:latin typeface="Tahoma"/>
                <a:cs typeface="Tahoma"/>
              </a:rPr>
              <a:t>Parameter</a:t>
            </a:r>
            <a:endParaRPr sz="1400">
              <a:latin typeface="Tahoma"/>
              <a:cs typeface="Tahoma"/>
            </a:endParaRPr>
          </a:p>
          <a:p>
            <a:pPr marL="329565" indent="-316865">
              <a:lnSpc>
                <a:spcPct val="100000"/>
              </a:lnSpc>
              <a:spcBef>
                <a:spcPts val="254"/>
              </a:spcBef>
              <a:buFont typeface="Microsoft Sans Serif"/>
              <a:buChar char="●"/>
              <a:tabLst>
                <a:tab pos="329565" algn="l"/>
              </a:tabLst>
            </a:pPr>
            <a:r>
              <a:rPr sz="1400" b="1" spc="-70" dirty="0">
                <a:solidFill>
                  <a:srgbClr val="1A1A1A"/>
                </a:solidFill>
                <a:latin typeface="Tahoma"/>
                <a:cs typeface="Tahoma"/>
              </a:rPr>
              <a:t>Find</a:t>
            </a:r>
            <a:r>
              <a:rPr sz="1400" spc="-7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80" dirty="0">
                <a:solidFill>
                  <a:srgbClr val="1A1A1A"/>
                </a:solidFill>
                <a:latin typeface="Tahoma"/>
                <a:cs typeface="Tahoma"/>
              </a:rPr>
              <a:t>out</a:t>
            </a:r>
            <a:r>
              <a:rPr sz="1400" spc="-6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80" dirty="0">
                <a:solidFill>
                  <a:srgbClr val="1A1A1A"/>
                </a:solidFill>
                <a:latin typeface="Tahoma"/>
                <a:cs typeface="Tahoma"/>
              </a:rPr>
              <a:t>Forward</a:t>
            </a:r>
            <a:r>
              <a:rPr sz="1400" spc="-5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80" dirty="0">
                <a:solidFill>
                  <a:srgbClr val="1A1A1A"/>
                </a:solidFill>
                <a:latin typeface="Tahoma"/>
                <a:cs typeface="Tahoma"/>
              </a:rPr>
              <a:t>relation</a:t>
            </a:r>
            <a:r>
              <a:rPr sz="1400" spc="-8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60" dirty="0">
                <a:solidFill>
                  <a:srgbClr val="1A1A1A"/>
                </a:solidFill>
                <a:latin typeface="Tahoma"/>
                <a:cs typeface="Tahoma"/>
              </a:rPr>
              <a:t>of</a:t>
            </a:r>
            <a:r>
              <a:rPr sz="1400" spc="-5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85" dirty="0">
                <a:solidFill>
                  <a:srgbClr val="1A1A1A"/>
                </a:solidFill>
                <a:latin typeface="Tahoma"/>
                <a:cs typeface="Tahoma"/>
              </a:rPr>
              <a:t>the</a:t>
            </a:r>
            <a:r>
              <a:rPr sz="1400" spc="-5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65" dirty="0">
                <a:solidFill>
                  <a:srgbClr val="1A1A1A"/>
                </a:solidFill>
                <a:latin typeface="Tahoma"/>
                <a:cs typeface="Tahoma"/>
              </a:rPr>
              <a:t>Arm</a:t>
            </a:r>
            <a:r>
              <a:rPr sz="1400" spc="-60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1A1A1A"/>
                </a:solidFill>
                <a:latin typeface="Tahoma"/>
                <a:cs typeface="Tahoma"/>
              </a:rPr>
              <a:t>Matrix</a:t>
            </a:r>
            <a:endParaRPr sz="1400">
              <a:latin typeface="Tahoma"/>
              <a:cs typeface="Tahoma"/>
            </a:endParaRPr>
          </a:p>
          <a:p>
            <a:pPr marL="329565" indent="-316865">
              <a:lnSpc>
                <a:spcPct val="100000"/>
              </a:lnSpc>
              <a:spcBef>
                <a:spcPts val="254"/>
              </a:spcBef>
              <a:buFont typeface="Microsoft Sans Serif"/>
              <a:buChar char="●"/>
              <a:tabLst>
                <a:tab pos="329565" algn="l"/>
              </a:tabLst>
            </a:pPr>
            <a:r>
              <a:rPr sz="1400" b="1" spc="-50" dirty="0">
                <a:solidFill>
                  <a:srgbClr val="1A1A1A"/>
                </a:solidFill>
                <a:latin typeface="Tahoma"/>
                <a:cs typeface="Tahoma"/>
              </a:rPr>
              <a:t>Write</a:t>
            </a:r>
            <a:r>
              <a:rPr sz="1400" spc="-7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105" dirty="0">
                <a:solidFill>
                  <a:srgbClr val="1A1A1A"/>
                </a:solidFill>
                <a:latin typeface="Tahoma"/>
                <a:cs typeface="Tahoma"/>
              </a:rPr>
              <a:t>down</a:t>
            </a:r>
            <a:r>
              <a:rPr sz="1400" spc="-5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90" dirty="0">
                <a:solidFill>
                  <a:srgbClr val="1A1A1A"/>
                </a:solidFill>
                <a:latin typeface="Tahoma"/>
                <a:cs typeface="Tahoma"/>
              </a:rPr>
              <a:t>the</a:t>
            </a:r>
            <a:r>
              <a:rPr sz="1400" spc="-5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1A1A1A"/>
                </a:solidFill>
                <a:latin typeface="Tahoma"/>
                <a:cs typeface="Tahoma"/>
              </a:rPr>
              <a:t>Equation</a:t>
            </a:r>
            <a:endParaRPr sz="1400">
              <a:latin typeface="Tahoma"/>
              <a:cs typeface="Tahoma"/>
            </a:endParaRPr>
          </a:p>
          <a:p>
            <a:pPr marL="329565" indent="-316865">
              <a:lnSpc>
                <a:spcPct val="100000"/>
              </a:lnSpc>
              <a:spcBef>
                <a:spcPts val="250"/>
              </a:spcBef>
              <a:buFont typeface="Microsoft Sans Serif"/>
              <a:buChar char="●"/>
              <a:tabLst>
                <a:tab pos="329565" algn="l"/>
              </a:tabLst>
            </a:pPr>
            <a:r>
              <a:rPr sz="1400" b="1" spc="-90" dirty="0">
                <a:solidFill>
                  <a:srgbClr val="1A1A1A"/>
                </a:solidFill>
                <a:latin typeface="Tahoma"/>
                <a:cs typeface="Tahoma"/>
              </a:rPr>
              <a:t>Solve</a:t>
            </a:r>
            <a:r>
              <a:rPr sz="1400" spc="-65" dirty="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sz="1400" b="1" spc="-25" dirty="0">
                <a:solidFill>
                  <a:srgbClr val="1A1A1A"/>
                </a:solidFill>
                <a:latin typeface="Tahoma"/>
                <a:cs typeface="Tahoma"/>
              </a:rPr>
              <a:t>it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5EC81-3AAF-902D-4B78-841E982B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Example: Rhino</a:t>
            </a:r>
            <a:r>
              <a:rPr lang="en-US" b="0" spc="5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pc="110" dirty="0">
                <a:solidFill>
                  <a:schemeClr val="accent4">
                    <a:lumMod val="75000"/>
                  </a:schemeClr>
                </a:solidFill>
              </a:rPr>
              <a:t>XR-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en-US" b="0" spc="65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pc="-325" dirty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n-US" b="0" spc="8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5</a:t>
            </a:r>
            <a:r>
              <a:rPr lang="en-US" b="0" spc="85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axis</a:t>
            </a:r>
            <a:r>
              <a:rPr lang="en-US" b="0" spc="8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articulated</a:t>
            </a:r>
            <a:r>
              <a:rPr lang="en-US" b="0" spc="90" dirty="0">
                <a:solidFill>
                  <a:schemeClr val="accent4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pc="-25" dirty="0">
                <a:solidFill>
                  <a:schemeClr val="accent4">
                    <a:lumMod val="75000"/>
                  </a:schemeClr>
                </a:solidFill>
              </a:rPr>
              <a:t>arm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B5591-46A0-575E-8AD1-6289AF7A3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605" y="1991992"/>
            <a:ext cx="7503159" cy="3123932"/>
          </a:xfrm>
        </p:spPr>
        <p:txBody>
          <a:bodyPr/>
          <a:lstStyle/>
          <a:p>
            <a:pPr>
              <a:buNone/>
            </a:pPr>
            <a:r>
              <a:rPr lang="en-US" b="1" dirty="0"/>
              <a:t>Step 1: Determine Home Position: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The default or zero position of the robot.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All joint angles are set to θ = 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It’s used as a reference for other movements.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b="1" dirty="0"/>
              <a:t>Step 2: Assign Coordinate Axes / Frames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For each joint and link, assign a local coordinate frame following the DH convention.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Use the Right-Hand Rule: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1A1A1A"/>
                </a:solidFill>
                <a:cs typeface="Tahoma"/>
              </a:rPr>
              <a:t>Z-axis is the axis of rotation for revolute joints.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1A1A1A"/>
                </a:solidFill>
                <a:cs typeface="Tahoma"/>
              </a:rPr>
              <a:t>X-axis points along the link length.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2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9860">
              <a:lnSpc>
                <a:spcPct val="100000"/>
              </a:lnSpc>
              <a:spcBef>
                <a:spcPts val="105"/>
              </a:spcBef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Step 3: Find DH Parameters</a:t>
            </a:r>
            <a:endParaRPr spc="-25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E55E59-616B-3622-DDB5-3A83BE309697}"/>
              </a:ext>
            </a:extLst>
          </p:cNvPr>
          <p:cNvSpPr txBox="1"/>
          <p:nvPr/>
        </p:nvSpPr>
        <p:spPr>
          <a:xfrm>
            <a:off x="4648200" y="2190750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θ (theta)</a:t>
            </a:r>
            <a:r>
              <a:rPr lang="en-US" dirty="0"/>
              <a:t> = joint angle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</a:t>
            </a:r>
            <a:r>
              <a:rPr lang="en-US" dirty="0"/>
              <a:t> = offset along previous z to the common normal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</a:t>
            </a:r>
            <a:r>
              <a:rPr lang="en-US" dirty="0"/>
              <a:t> = length of the common normal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α (alpha)</a:t>
            </a:r>
            <a:r>
              <a:rPr lang="en-US" dirty="0"/>
              <a:t> = angle between z-axes</a:t>
            </a:r>
          </a:p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2C09C5D-B3D7-8DB5-05D6-5B1A93284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529549"/>
              </p:ext>
            </p:extLst>
          </p:nvPr>
        </p:nvGraphicFramePr>
        <p:xfrm>
          <a:off x="914400" y="2190750"/>
          <a:ext cx="29718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">
                  <a:extLst>
                    <a:ext uri="{9D8B030D-6E8A-4147-A177-3AD203B41FA5}">
                      <a16:colId xmlns:a16="http://schemas.microsoft.com/office/drawing/2014/main" val="849340036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505464669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4153964583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561087824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3949169515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Axis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θ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α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792395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5172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21716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486859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85985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4103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65744-8E2F-7E5B-9D56-29E973B99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2266950"/>
            <a:ext cx="3658848" cy="19812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1600" y="2144392"/>
            <a:ext cx="2971800" cy="217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25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FB8D-176D-0573-5E6B-D44EBCA5D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Step 4: Find Forward Kinematics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01B4E-3E09-025E-60B2-ED2865E90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909355"/>
            <a:ext cx="7503159" cy="738664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For each joint, create a transformation matrix T</a:t>
            </a:r>
            <a:r>
              <a:rPr kumimoji="0" lang="en-US" altLang="en-US" sz="16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 </a:t>
            </a:r>
            <a:r>
              <a:rPr kumimoji="0" lang="en-US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using DH parameters: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43BDF3-6CF2-97EC-AB90-150E7DBB92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680" y="2329747"/>
            <a:ext cx="3993173" cy="9620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C1BC4B-2EE8-11C9-90D5-3BFB18E85531}"/>
              </a:ext>
            </a:extLst>
          </p:cNvPr>
          <p:cNvSpPr txBox="1"/>
          <p:nvPr/>
        </p:nvSpPr>
        <p:spPr>
          <a:xfrm>
            <a:off x="1143000" y="3353016"/>
            <a:ext cx="6110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Multiply the matrices from base to end- effector:</a:t>
            </a:r>
          </a:p>
          <a:p>
            <a:endParaRPr lang="en-US" sz="1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C367A9-2552-5983-1F1A-B3C0DB5A42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710893"/>
            <a:ext cx="3733800" cy="6677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E36532-0DF4-353C-BAFA-90E8AE89D3EA}"/>
              </a:ext>
            </a:extLst>
          </p:cNvPr>
          <p:cNvSpPr txBox="1"/>
          <p:nvPr/>
        </p:nvSpPr>
        <p:spPr>
          <a:xfrm>
            <a:off x="1143000" y="4568695"/>
            <a:ext cx="4984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This</a:t>
            </a:r>
            <a:r>
              <a:rPr lang="en-US" dirty="0"/>
              <a:t> </a:t>
            </a:r>
            <a:r>
              <a:rPr lang="en-US" sz="1400" dirty="0"/>
              <a:t>gives</a:t>
            </a:r>
            <a:r>
              <a:rPr lang="en-US" dirty="0"/>
              <a:t> </a:t>
            </a:r>
            <a:r>
              <a:rPr lang="en-US" sz="1400" dirty="0"/>
              <a:t>the</a:t>
            </a:r>
            <a:r>
              <a:rPr lang="en-US" dirty="0"/>
              <a:t> </a:t>
            </a:r>
            <a:r>
              <a:rPr lang="en-US" sz="1400" dirty="0"/>
              <a:t>full</a:t>
            </a:r>
            <a:r>
              <a:rPr lang="en-US" dirty="0"/>
              <a:t> </a:t>
            </a:r>
            <a:r>
              <a:rPr lang="en-US" sz="1400" dirty="0"/>
              <a:t>forward equation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6215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FEB62-BDCE-60FE-FF91-38566C0E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6" y="1372613"/>
            <a:ext cx="7801466" cy="35394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Step 5: Write the Inverse Kinematics Equation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7F094-4FF2-FD62-B619-07629610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605" y="1991992"/>
            <a:ext cx="7503159" cy="3231654"/>
          </a:xfrm>
        </p:spPr>
        <p:txBody>
          <a:bodyPr/>
          <a:lstStyle/>
          <a:p>
            <a:pPr algn="l">
              <a:buNone/>
            </a:pPr>
            <a:r>
              <a:rPr lang="en-US" sz="1600" b="0" dirty="0">
                <a:latin typeface="+mn-lt"/>
              </a:rPr>
              <a:t>Now a desired end-effector pose is given: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Position → (</a:t>
            </a:r>
            <a:r>
              <a:rPr lang="en-US" sz="1600" b="0" dirty="0" err="1">
                <a:latin typeface="+mn-lt"/>
              </a:rPr>
              <a:t>p</a:t>
            </a:r>
            <a:r>
              <a:rPr lang="en-US" sz="1600" b="0" baseline="-25000" dirty="0" err="1">
                <a:latin typeface="+mn-lt"/>
              </a:rPr>
              <a:t>x</a:t>
            </a:r>
            <a:r>
              <a:rPr lang="en-US" sz="1600" b="0" dirty="0">
                <a:latin typeface="+mn-lt"/>
              </a:rPr>
              <a:t>, </a:t>
            </a:r>
            <a:r>
              <a:rPr lang="en-US" sz="1600" b="0" dirty="0" err="1">
                <a:latin typeface="+mn-lt"/>
              </a:rPr>
              <a:t>p</a:t>
            </a:r>
            <a:r>
              <a:rPr lang="en-US" sz="1600" b="0" baseline="-25000" dirty="0" err="1">
                <a:latin typeface="+mn-lt"/>
              </a:rPr>
              <a:t>y</a:t>
            </a:r>
            <a:r>
              <a:rPr lang="en-US" sz="1600" b="0" dirty="0">
                <a:latin typeface="+mn-lt"/>
              </a:rPr>
              <a:t>, </a:t>
            </a:r>
            <a:r>
              <a:rPr lang="en-US" sz="1600" b="0" dirty="0" err="1">
                <a:latin typeface="+mn-lt"/>
              </a:rPr>
              <a:t>p</a:t>
            </a:r>
            <a:r>
              <a:rPr lang="en-US" sz="1600" b="0" baseline="-25000" dirty="0" err="1">
                <a:latin typeface="+mn-lt"/>
              </a:rPr>
              <a:t>z</a:t>
            </a:r>
            <a:r>
              <a:rPr lang="en-US" sz="1600" b="0" dirty="0">
                <a:latin typeface="+mn-lt"/>
              </a:rPr>
              <a:t>)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Orientation → (Rotation matrix R)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Write: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r>
              <a:rPr lang="en-US" b="1" dirty="0" err="1"/>
              <a:t>T</a:t>
            </a:r>
            <a:r>
              <a:rPr lang="en-US" b="1" baseline="-25000" dirty="0" err="1"/>
              <a:t>desired</a:t>
            </a:r>
            <a:r>
              <a:rPr lang="en-US" b="1" dirty="0"/>
              <a:t>​=T</a:t>
            </a:r>
            <a:r>
              <a:rPr lang="en-US" b="1" baseline="-25000" dirty="0"/>
              <a:t>1​</a:t>
            </a:r>
            <a:r>
              <a:rPr lang="en-US" b="1" dirty="0"/>
              <a:t>(</a:t>
            </a:r>
            <a:r>
              <a:rPr lang="el-GR" b="1" dirty="0"/>
              <a:t>θ</a:t>
            </a:r>
            <a:r>
              <a:rPr lang="el-GR" b="1" baseline="-25000" dirty="0"/>
              <a:t>1</a:t>
            </a:r>
            <a:r>
              <a:rPr lang="el-GR" b="1" dirty="0"/>
              <a:t>)×</a:t>
            </a:r>
            <a:r>
              <a:rPr lang="en-US" b="1" dirty="0"/>
              <a:t>T</a:t>
            </a:r>
            <a:r>
              <a:rPr lang="en-US" b="1" baseline="-25000" dirty="0"/>
              <a:t>2</a:t>
            </a:r>
            <a:r>
              <a:rPr lang="en-US" b="1" dirty="0"/>
              <a:t>​(</a:t>
            </a:r>
            <a:r>
              <a:rPr lang="el-GR" b="1" dirty="0"/>
              <a:t>θ</a:t>
            </a:r>
            <a:r>
              <a:rPr lang="el-GR" b="1" baseline="-25000" dirty="0"/>
              <a:t>2</a:t>
            </a:r>
            <a:r>
              <a:rPr lang="el-GR" b="1" dirty="0"/>
              <a:t>)×</a:t>
            </a:r>
            <a:r>
              <a:rPr lang="en-US" b="1" dirty="0"/>
              <a:t>T</a:t>
            </a:r>
            <a:r>
              <a:rPr lang="en-US" b="1" baseline="-25000" dirty="0"/>
              <a:t>3​</a:t>
            </a:r>
            <a:r>
              <a:rPr lang="en-US" b="1" dirty="0"/>
              <a:t>(</a:t>
            </a:r>
            <a:r>
              <a:rPr lang="el-GR" b="1" dirty="0"/>
              <a:t>θ</a:t>
            </a:r>
            <a:r>
              <a:rPr lang="el-GR" b="1" baseline="-25000" dirty="0"/>
              <a:t>3</a:t>
            </a:r>
            <a:r>
              <a:rPr lang="el-GR" b="1" dirty="0"/>
              <a:t>)×</a:t>
            </a:r>
            <a:r>
              <a:rPr lang="en-US" b="1" dirty="0"/>
              <a:t>T</a:t>
            </a:r>
            <a:r>
              <a:rPr lang="en-US" b="1" baseline="-25000" dirty="0"/>
              <a:t>4</a:t>
            </a:r>
            <a:r>
              <a:rPr lang="en-US" b="1" dirty="0"/>
              <a:t>​(</a:t>
            </a:r>
            <a:r>
              <a:rPr lang="el-GR" b="1" dirty="0"/>
              <a:t>θ</a:t>
            </a:r>
            <a:r>
              <a:rPr lang="el-GR" b="1" baseline="-25000" dirty="0"/>
              <a:t>4</a:t>
            </a:r>
            <a:r>
              <a:rPr lang="el-GR" b="1" dirty="0"/>
              <a:t>)×</a:t>
            </a:r>
            <a:r>
              <a:rPr lang="en-US" b="1" dirty="0"/>
              <a:t>T</a:t>
            </a:r>
            <a:r>
              <a:rPr lang="en-US" b="1" baseline="-25000" dirty="0"/>
              <a:t>5</a:t>
            </a:r>
            <a:r>
              <a:rPr lang="en-US" b="1" dirty="0"/>
              <a:t>​(</a:t>
            </a:r>
            <a:r>
              <a:rPr lang="el-GR" b="1" dirty="0"/>
              <a:t>θ</a:t>
            </a:r>
            <a:r>
              <a:rPr lang="el-GR" b="1" baseline="-25000" dirty="0"/>
              <a:t>5</a:t>
            </a:r>
            <a:r>
              <a:rPr lang="el-GR" b="1" dirty="0"/>
              <a:t>)</a:t>
            </a:r>
            <a:endParaRPr lang="en-US" b="1" dirty="0"/>
          </a:p>
          <a:p>
            <a:pPr lvl="1"/>
            <a:endParaRPr lang="en-US" b="1" dirty="0"/>
          </a:p>
          <a:p>
            <a:pPr>
              <a:buNone/>
            </a:pPr>
            <a:r>
              <a:rPr lang="en-US" dirty="0"/>
              <a:t>Now compare: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Each element of this calculated matrix (on the right)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With the given desired transformation matrix</a:t>
            </a:r>
          </a:p>
          <a:p>
            <a:pPr lvl="1"/>
            <a:endParaRPr lang="en-US" sz="1600" dirty="0"/>
          </a:p>
          <a:p>
            <a:r>
              <a:rPr lang="en-US" dirty="0"/>
              <a:t>This gives a system of </a:t>
            </a:r>
            <a:r>
              <a:rPr lang="en-US" b="1" dirty="0"/>
              <a:t>non-linear equations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255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1002</Words>
  <Application>Microsoft Office PowerPoint</Application>
  <PresentationFormat>On-screen Show (16:9)</PresentationFormat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Microsoft Sans Serif</vt:lpstr>
      <vt:lpstr>Tahoma</vt:lpstr>
      <vt:lpstr>Times New Roman</vt:lpstr>
      <vt:lpstr>Trebuchet MS</vt:lpstr>
      <vt:lpstr>Wingdings</vt:lpstr>
      <vt:lpstr>Office Theme</vt:lpstr>
      <vt:lpstr>Lecture -13 Inverse Kinematics-Example</vt:lpstr>
      <vt:lpstr>Inverse Kinematics</vt:lpstr>
      <vt:lpstr>Purpose:</vt:lpstr>
      <vt:lpstr>Solving Approach For Inverse Kinematics</vt:lpstr>
      <vt:lpstr>Example: Rhino XR-3 , 5 axis articulated arm</vt:lpstr>
      <vt:lpstr>Step 3: Find DH Parameters</vt:lpstr>
      <vt:lpstr>PowerPoint Presentation</vt:lpstr>
      <vt:lpstr>Step 4: Find Forward Kinematics</vt:lpstr>
      <vt:lpstr>Step 5: Write the Inverse Kinematics Equation</vt:lpstr>
      <vt:lpstr>Step 6: Solve the Joint Angles</vt:lpstr>
      <vt:lpstr>Robotic Work Cell</vt:lpstr>
      <vt:lpstr>PowerPoint Presentation</vt:lpstr>
      <vt:lpstr>How It Works – Step-by-Step Example</vt:lpstr>
      <vt:lpstr>Scenario:</vt:lpstr>
      <vt:lpstr>Formula: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USER</cp:lastModifiedBy>
  <cp:revision>2</cp:revision>
  <dcterms:created xsi:type="dcterms:W3CDTF">2025-04-22T06:35:49Z</dcterms:created>
  <dcterms:modified xsi:type="dcterms:W3CDTF">2025-04-22T08:47:44Z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2025-04-22T00:00:00Z</vt:filetime>
  </property>
  <property fmtid="{D5CDD505-2E9C-101B-9397-08002B2CF9AE}" pid="3" name="Producer">
    <vt:lpwstr>PyPDF2</vt:lpwstr>
  </property>
  <property fmtid="{D5CDD505-2E9C-101B-9397-08002B2CF9AE}" pid="4" name="LastSaved">
    <vt:filetime>2025-04-22T00:00:00Z</vt:filetime>
  </property>
</Properties>
</file>