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11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4" r:id="rId16"/>
    <p:sldId id="275" r:id="rId17"/>
    <p:sldId id="277" r:id="rId18"/>
    <p:sldId id="278" r:id="rId19"/>
  </p:sldIdLst>
  <p:sldSz cx="9144000" cy="5143500" type="screen16x9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6600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52" y="-2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548890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440055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4400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3449574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06462" y="3034268"/>
            <a:ext cx="353187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594060"/>
            <a:ext cx="5715000" cy="41833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97915"/>
            <a:ext cx="2139696" cy="31827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684114" y="2684956"/>
            <a:ext cx="418338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628651"/>
            <a:ext cx="5904390" cy="4125342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2139696" cy="31821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8931"/>
            <a:ext cx="9144000" cy="5143619"/>
            <a:chOff x="0" y="3"/>
            <a:chExt cx="9144000" cy="5143619"/>
          </a:xfrm>
        </p:grpSpPr>
        <p:sp>
          <p:nvSpPr>
            <p:cNvPr id="3" name="object 3"/>
            <p:cNvSpPr/>
            <p:nvPr/>
          </p:nvSpPr>
          <p:spPr>
            <a:xfrm>
              <a:off x="0" y="3"/>
              <a:ext cx="9144000" cy="5143619"/>
            </a:xfrm>
            <a:custGeom>
              <a:avLst/>
              <a:gdLst/>
              <a:ahLst/>
              <a:cxnLst/>
              <a:rect l="l" t="t" r="r" b="b"/>
              <a:pathLst>
                <a:path w="9144000" h="4655820">
                  <a:moveTo>
                    <a:pt x="0" y="4655697"/>
                  </a:moveTo>
                  <a:lnTo>
                    <a:pt x="9143999" y="4655697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4655697"/>
                  </a:lnTo>
                  <a:close/>
                </a:path>
              </a:pathLst>
            </a:custGeom>
            <a:solidFill>
              <a:srgbClr val="E9ED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3"/>
              <a:ext cx="9144000" cy="488315"/>
            </a:xfrm>
            <a:custGeom>
              <a:avLst/>
              <a:gdLst/>
              <a:ahLst/>
              <a:cxnLst/>
              <a:rect l="l" t="t" r="r" b="b"/>
              <a:pathLst>
                <a:path w="9144000" h="488315">
                  <a:moveTo>
                    <a:pt x="9143999" y="0"/>
                  </a:moveTo>
                  <a:lnTo>
                    <a:pt x="0" y="0"/>
                  </a:lnTo>
                  <a:lnTo>
                    <a:pt x="0" y="487798"/>
                  </a:lnTo>
                  <a:lnTo>
                    <a:pt x="9143999" y="487798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895350"/>
            <a:ext cx="82296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z="5400" spc="135" dirty="0"/>
              <a:t>Robot</a:t>
            </a:r>
            <a:r>
              <a:rPr sz="5400" b="0" spc="-40" dirty="0">
                <a:latin typeface="Times New Roman"/>
                <a:cs typeface="Times New Roman"/>
              </a:rPr>
              <a:t> </a:t>
            </a:r>
            <a:r>
              <a:rPr sz="5400" spc="-10" dirty="0"/>
              <a:t>Architectures</a:t>
            </a:r>
            <a:endParaRPr sz="54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8426" y="3248023"/>
            <a:ext cx="453009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u="sng" dirty="0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Microsoft Sans Serif"/>
                <a:cs typeface="Microsoft Sans Serif"/>
              </a:rPr>
              <a:t>Presented</a:t>
            </a:r>
            <a:r>
              <a:rPr sz="2000" u="sng" spc="-30" dirty="0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-25" dirty="0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Microsoft Sans Serif"/>
                <a:cs typeface="Microsoft Sans Serif"/>
              </a:rPr>
              <a:t>By</a:t>
            </a:r>
            <a:endParaRPr sz="2000" u="sng" dirty="0">
              <a:latin typeface="Microsoft Sans Serif"/>
              <a:cs typeface="Microsoft Sans Serif"/>
            </a:endParaRPr>
          </a:p>
          <a:p>
            <a:pPr marL="1213485">
              <a:lnSpc>
                <a:spcPct val="100000"/>
              </a:lnSpc>
            </a:pPr>
            <a:r>
              <a:rPr lang="en-US" sz="2000" dirty="0" err="1" smtClean="0">
                <a:solidFill>
                  <a:srgbClr val="595959"/>
                </a:solidFill>
                <a:latin typeface="Microsoft Sans Serif"/>
                <a:cs typeface="Microsoft Sans Serif"/>
              </a:rPr>
              <a:t>Deepanwita</a:t>
            </a:r>
            <a:r>
              <a:rPr lang="en-US" sz="2000" dirty="0" smtClean="0">
                <a:solidFill>
                  <a:srgbClr val="595959"/>
                </a:solidFill>
                <a:latin typeface="Microsoft Sans Serif"/>
                <a:cs typeface="Microsoft Sans Serif"/>
              </a:rPr>
              <a:t> Roy(20CSE024)</a:t>
            </a:r>
            <a:endParaRPr sz="2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00300" y="2511425"/>
            <a:ext cx="1625600" cy="203200"/>
          </a:xfrm>
          <a:custGeom>
            <a:avLst/>
            <a:gdLst/>
            <a:ahLst/>
            <a:cxnLst/>
            <a:rect l="l" t="t" r="r" b="b"/>
            <a:pathLst>
              <a:path w="1625600" h="203200">
                <a:moveTo>
                  <a:pt x="1625600" y="0"/>
                </a:moveTo>
                <a:lnTo>
                  <a:pt x="0" y="0"/>
                </a:lnTo>
                <a:lnTo>
                  <a:pt x="0" y="203200"/>
                </a:lnTo>
                <a:lnTo>
                  <a:pt x="1625600" y="203200"/>
                </a:lnTo>
                <a:lnTo>
                  <a:pt x="16256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211757"/>
            <a:ext cx="8229600" cy="111953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90"/>
              </a:spcBef>
            </a:pPr>
            <a:r>
              <a:rPr sz="3600" dirty="0"/>
              <a:t>Cartesian</a:t>
            </a:r>
            <a:r>
              <a:rPr sz="3600" b="0" spc="204" dirty="0">
                <a:latin typeface="Times New Roman"/>
                <a:cs typeface="Times New Roman"/>
              </a:rPr>
              <a:t> </a:t>
            </a:r>
            <a:r>
              <a:rPr sz="3600" dirty="0"/>
              <a:t>coordinate</a:t>
            </a:r>
            <a:r>
              <a:rPr sz="3600" b="0" spc="240" dirty="0">
                <a:latin typeface="Times New Roman"/>
                <a:cs typeface="Times New Roman"/>
              </a:rPr>
              <a:t> </a:t>
            </a:r>
            <a:r>
              <a:rPr sz="3600" spc="95" dirty="0"/>
              <a:t>body-</a:t>
            </a:r>
            <a:r>
              <a:rPr sz="3600" spc="90" dirty="0"/>
              <a:t>and-</a:t>
            </a:r>
            <a:r>
              <a:rPr sz="3600" dirty="0"/>
              <a:t>arm</a:t>
            </a:r>
            <a:r>
              <a:rPr sz="3600" b="0" spc="175" dirty="0">
                <a:latin typeface="Times New Roman"/>
                <a:cs typeface="Times New Roman"/>
              </a:rPr>
              <a:t> </a:t>
            </a:r>
            <a:r>
              <a:rPr sz="3600" spc="80" dirty="0"/>
              <a:t>assembly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5500" y="2232025"/>
            <a:ext cx="406400" cy="203200"/>
          </a:xfrm>
          <a:prstGeom prst="rect">
            <a:avLst/>
          </a:prstGeom>
          <a:solidFill>
            <a:srgbClr val="FFEF66">
              <a:alpha val="75000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95"/>
              </a:lnSpc>
            </a:pP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PPP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4918" y="2128497"/>
            <a:ext cx="4083050" cy="86741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9530" rIns="0" bIns="0" rtlCol="0">
            <a:spAutoFit/>
          </a:bodyPr>
          <a:lstStyle/>
          <a:p>
            <a:pPr marL="342900" indent="-330200">
              <a:lnSpc>
                <a:spcPct val="100000"/>
              </a:lnSpc>
              <a:spcBef>
                <a:spcPts val="390"/>
              </a:spcBef>
              <a:buChar char="●"/>
              <a:tabLst>
                <a:tab pos="342900" algn="l"/>
              </a:tabLst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Notation</a:t>
            </a:r>
            <a:endParaRPr sz="1600" dirty="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90"/>
              </a:spcBef>
              <a:buChar char="●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Consists</a:t>
            </a:r>
            <a:r>
              <a:rPr sz="1600" spc="-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three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sliding</a:t>
            </a:r>
            <a:r>
              <a:rPr sz="1600" spc="-3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joints</a:t>
            </a:r>
            <a:endParaRPr sz="1600" dirty="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85"/>
              </a:spcBef>
              <a:buChar char="●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Other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names</a:t>
            </a:r>
            <a:r>
              <a:rPr sz="1600" spc="-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include</a:t>
            </a:r>
            <a:r>
              <a:rPr sz="1600" spc="-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rectilinear</a:t>
            </a:r>
            <a:r>
              <a:rPr sz="1600" spc="-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robot</a:t>
            </a:r>
            <a:r>
              <a:rPr sz="160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and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82700" y="3070225"/>
            <a:ext cx="5334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20"/>
              </a:lnSpc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X-</a:t>
            </a:r>
            <a:r>
              <a:rPr sz="1600" spc="-30" dirty="0">
                <a:solidFill>
                  <a:srgbClr val="595959"/>
                </a:solidFill>
                <a:latin typeface="Microsoft Sans Serif"/>
                <a:cs typeface="Microsoft Sans Serif"/>
              </a:rPr>
              <a:t>Y-</a:t>
            </a: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Z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52272" y="3007231"/>
            <a:ext cx="487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robot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89963" y="1352550"/>
            <a:ext cx="2221626" cy="30171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/>
              <a:t>Cartesian</a:t>
            </a:r>
            <a:r>
              <a:rPr b="0" spc="114" dirty="0">
                <a:latin typeface="Times New Roman"/>
                <a:cs typeface="Times New Roman"/>
              </a:rPr>
              <a:t> </a:t>
            </a:r>
            <a:r>
              <a:rPr spc="85" dirty="0"/>
              <a:t>Work</a:t>
            </a:r>
            <a:r>
              <a:rPr b="0" spc="140" dirty="0">
                <a:latin typeface="Times New Roman"/>
                <a:cs typeface="Times New Roman"/>
              </a:rPr>
              <a:t> </a:t>
            </a:r>
            <a:r>
              <a:rPr spc="110" dirty="0"/>
              <a:t>Space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75216" y="2019316"/>
            <a:ext cx="3804513" cy="287763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6280" y="2068196"/>
            <a:ext cx="2496183" cy="256108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676680"/>
              </p:ext>
            </p:extLst>
          </p:nvPr>
        </p:nvGraphicFramePr>
        <p:xfrm>
          <a:off x="1282700" y="1914525"/>
          <a:ext cx="3606800" cy="1041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245"/>
                <a:gridCol w="1176655"/>
                <a:gridCol w="233045"/>
                <a:gridCol w="2014855"/>
              </a:tblGrid>
              <a:tr h="241300">
                <a:tc gridSpan="4">
                  <a:txBody>
                    <a:bodyPr/>
                    <a:lstStyle/>
                    <a:p>
                      <a:pPr>
                        <a:lnSpc>
                          <a:spcPts val="1485"/>
                        </a:lnSpc>
                      </a:pPr>
                      <a:r>
                        <a:rPr sz="160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Linear</a:t>
                      </a:r>
                      <a:r>
                        <a:rPr sz="1600" spc="-10" dirty="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movement</a:t>
                      </a:r>
                      <a:r>
                        <a:rPr sz="1600" spc="25" dirty="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in</a:t>
                      </a:r>
                      <a:r>
                        <a:rPr sz="1600" spc="-15" dirty="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three</a:t>
                      </a:r>
                      <a:r>
                        <a:rPr sz="1600" spc="10" dirty="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dimensions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9400">
                <a:tc>
                  <a:txBody>
                    <a:bodyPr/>
                    <a:lstStyle/>
                    <a:p>
                      <a:pPr>
                        <a:lnSpc>
                          <a:spcPts val="1795"/>
                        </a:lnSpc>
                      </a:pPr>
                      <a:r>
                        <a:rPr sz="1600" spc="-25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Si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8260">
                        <a:lnSpc>
                          <a:spcPts val="1795"/>
                        </a:lnSpc>
                      </a:pPr>
                      <a:r>
                        <a:rPr sz="160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mple</a:t>
                      </a:r>
                      <a:r>
                        <a:rPr sz="1600" spc="-5" dirty="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kinemati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5244" marR="103505">
                        <a:lnSpc>
                          <a:spcPts val="1795"/>
                        </a:lnSpc>
                      </a:pPr>
                      <a:r>
                        <a:rPr sz="160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cal</a:t>
                      </a:r>
                      <a:r>
                        <a:rPr sz="1600" spc="-10" dirty="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model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79400">
                <a:tc gridSpan="2">
                  <a:txBody>
                    <a:bodyPr/>
                    <a:lstStyle/>
                    <a:p>
                      <a:pPr>
                        <a:lnSpc>
                          <a:spcPts val="1805"/>
                        </a:lnSpc>
                      </a:pPr>
                      <a:r>
                        <a:rPr sz="160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Rigid</a:t>
                      </a:r>
                      <a:r>
                        <a:rPr sz="1600" spc="-10" dirty="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structure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10350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1300">
                <a:tc gridSpan="3">
                  <a:txBody>
                    <a:bodyPr/>
                    <a:lstStyle/>
                    <a:p>
                      <a:pPr marR="48895">
                        <a:lnSpc>
                          <a:spcPts val="1800"/>
                        </a:lnSpc>
                      </a:pPr>
                      <a:r>
                        <a:rPr sz="160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Easy</a:t>
                      </a:r>
                      <a:r>
                        <a:rPr sz="1600" spc="20" dirty="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to</a:t>
                      </a:r>
                      <a:r>
                        <a:rPr sz="1600" spc="40" dirty="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display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chemeClr val="bg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3505"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854867" y="382794"/>
            <a:ext cx="7178521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Cartesian</a:t>
            </a:r>
            <a:r>
              <a:rPr b="0" spc="114" dirty="0">
                <a:latin typeface="Times New Roman"/>
                <a:cs typeface="Times New Roman"/>
              </a:rPr>
              <a:t> </a:t>
            </a:r>
            <a:r>
              <a:rPr spc="75" dirty="0"/>
              <a:t>Robot</a:t>
            </a:r>
            <a:r>
              <a:rPr b="0" spc="125" dirty="0">
                <a:latin typeface="Times New Roman"/>
                <a:cs typeface="Times New Roman"/>
              </a:rPr>
              <a:t> </a:t>
            </a:r>
            <a:r>
              <a:rPr spc="-10" dirty="0"/>
              <a:t>Characteristics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06605" y="1414395"/>
            <a:ext cx="1154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Advantages: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5732" y="1795857"/>
            <a:ext cx="5545455" cy="170878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●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●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●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●</a:t>
            </a:r>
            <a:endParaRPr sz="1600" dirty="0">
              <a:latin typeface="Microsoft Sans Serif"/>
              <a:cs typeface="Microsoft Sans Serif"/>
            </a:endParaRPr>
          </a:p>
          <a:p>
            <a:pPr marL="343535" marR="5080" indent="-331470">
              <a:lnSpc>
                <a:spcPct val="114999"/>
              </a:lnSpc>
              <a:buChar char="●"/>
              <a:tabLst>
                <a:tab pos="343535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Possibility</a:t>
            </a:r>
            <a:r>
              <a:rPr sz="1600" spc="-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600" spc="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using</a:t>
            </a:r>
            <a:r>
              <a:rPr sz="1600" spc="-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cheap</a:t>
            </a:r>
            <a:r>
              <a:rPr sz="160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pneumatic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actuators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in</a:t>
            </a:r>
            <a:r>
              <a:rPr sz="1600" spc="-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pick</a:t>
            </a:r>
            <a:r>
              <a:rPr sz="1600" spc="-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and</a:t>
            </a:r>
            <a:r>
              <a:rPr sz="1600" spc="-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place</a:t>
            </a:r>
            <a:r>
              <a:rPr sz="1600" spc="-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operations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6605" y="3682692"/>
            <a:ext cx="5699125" cy="1229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Drawbacks:</a:t>
            </a:r>
            <a:endParaRPr sz="1600" dirty="0">
              <a:latin typeface="Microsoft Sans Serif"/>
              <a:cs typeface="Microsoft Sans Serif"/>
            </a:endParaRPr>
          </a:p>
          <a:p>
            <a:pPr marL="469900" indent="-323215">
              <a:lnSpc>
                <a:spcPct val="100000"/>
              </a:lnSpc>
              <a:spcBef>
                <a:spcPts val="1490"/>
              </a:spcBef>
              <a:buSzPct val="93750"/>
              <a:buChar char="●"/>
              <a:tabLst>
                <a:tab pos="469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Requires</a:t>
            </a:r>
            <a:r>
              <a:rPr sz="160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large</a:t>
            </a:r>
            <a:r>
              <a:rPr sz="1600" spc="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robot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vo</a:t>
            </a:r>
            <a:r>
              <a:rPr sz="1500" dirty="0">
                <a:solidFill>
                  <a:srgbClr val="595959"/>
                </a:solidFill>
                <a:latin typeface="Microsoft Sans Serif"/>
                <a:cs typeface="Microsoft Sans Serif"/>
              </a:rPr>
              <a:t>lume</a:t>
            </a:r>
            <a:r>
              <a:rPr sz="150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595959"/>
                </a:solidFill>
                <a:latin typeface="Microsoft Sans Serif"/>
                <a:cs typeface="Microsoft Sans Serif"/>
              </a:rPr>
              <a:t>which</a:t>
            </a:r>
            <a:r>
              <a:rPr sz="1500" spc="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595959"/>
                </a:solidFill>
                <a:latin typeface="Microsoft Sans Serif"/>
                <a:cs typeface="Microsoft Sans Serif"/>
              </a:rPr>
              <a:t>is</a:t>
            </a:r>
            <a:r>
              <a:rPr sz="150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595959"/>
                </a:solidFill>
                <a:latin typeface="Microsoft Sans Serif"/>
                <a:cs typeface="Microsoft Sans Serif"/>
              </a:rPr>
              <a:t>greater</a:t>
            </a:r>
            <a:r>
              <a:rPr sz="1500" spc="-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595959"/>
                </a:solidFill>
                <a:latin typeface="Microsoft Sans Serif"/>
                <a:cs typeface="Microsoft Sans Serif"/>
              </a:rPr>
              <a:t>than</a:t>
            </a:r>
            <a:r>
              <a:rPr sz="1500" spc="-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working</a:t>
            </a:r>
            <a:endParaRPr sz="1500" dirty="0">
              <a:latin typeface="Microsoft Sans Serif"/>
              <a:cs typeface="Microsoft Sans Serif"/>
            </a:endParaRPr>
          </a:p>
          <a:p>
            <a:pPr marL="469900">
              <a:lnSpc>
                <a:spcPct val="100000"/>
              </a:lnSpc>
              <a:spcBef>
                <a:spcPts val="280"/>
              </a:spcBef>
            </a:pPr>
            <a:r>
              <a:rPr sz="15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volume</a:t>
            </a:r>
            <a:endParaRPr sz="1500" dirty="0">
              <a:latin typeface="Microsoft Sans Serif"/>
              <a:cs typeface="Microsoft Sans Serif"/>
            </a:endParaRPr>
          </a:p>
          <a:p>
            <a:pPr marL="469900" indent="-323215">
              <a:lnSpc>
                <a:spcPct val="100000"/>
              </a:lnSpc>
              <a:spcBef>
                <a:spcPts val="275"/>
              </a:spcBef>
              <a:buChar char="●"/>
              <a:tabLst>
                <a:tab pos="469900" algn="l"/>
              </a:tabLst>
            </a:pPr>
            <a:r>
              <a:rPr sz="1500" dirty="0">
                <a:solidFill>
                  <a:srgbClr val="595959"/>
                </a:solidFill>
                <a:latin typeface="Microsoft Sans Serif"/>
                <a:cs typeface="Microsoft Sans Serif"/>
              </a:rPr>
              <a:t>Guides</a:t>
            </a:r>
            <a:r>
              <a:rPr sz="1500" spc="-3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protection</a:t>
            </a:r>
            <a:endParaRPr sz="1500" dirty="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94115" y="1414395"/>
            <a:ext cx="614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Joints: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20869" y="1810026"/>
            <a:ext cx="1112520" cy="86741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42900" indent="-330200">
              <a:lnSpc>
                <a:spcPct val="100000"/>
              </a:lnSpc>
              <a:spcBef>
                <a:spcPts val="385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Linear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X</a:t>
            </a:r>
            <a:endParaRPr sz="160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Linear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Y</a:t>
            </a:r>
            <a:endParaRPr sz="160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Linear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Z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1145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7200" y="581088"/>
            <a:ext cx="822960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90"/>
              </a:spcBef>
            </a:pPr>
            <a:r>
              <a:rPr sz="2400" spc="-10" dirty="0"/>
              <a:t>Joint-</a:t>
            </a:r>
            <a:r>
              <a:rPr sz="2400" dirty="0"/>
              <a:t>Arm</a:t>
            </a:r>
            <a:r>
              <a:rPr sz="2400" b="0" spc="100" dirty="0">
                <a:latin typeface="Times New Roman"/>
                <a:cs typeface="Times New Roman"/>
              </a:rPr>
              <a:t> </a:t>
            </a:r>
            <a:r>
              <a:rPr sz="2400" spc="95" dirty="0"/>
              <a:t>body-</a:t>
            </a:r>
            <a:r>
              <a:rPr sz="2400" spc="90" dirty="0"/>
              <a:t>and-</a:t>
            </a:r>
            <a:r>
              <a:rPr sz="2400" dirty="0"/>
              <a:t>arm</a:t>
            </a:r>
            <a:r>
              <a:rPr sz="2400" b="0" spc="65" dirty="0">
                <a:latin typeface="Times New Roman"/>
                <a:cs typeface="Times New Roman"/>
              </a:rPr>
              <a:t> </a:t>
            </a:r>
            <a:r>
              <a:rPr sz="2400" spc="80" dirty="0"/>
              <a:t>assembly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7200" y="971550"/>
            <a:ext cx="4026535" cy="9721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25"/>
              </a:spcBef>
              <a:buFont typeface="MS Gothic"/>
              <a:buChar char="❖"/>
              <a:tabLst>
                <a:tab pos="354965" algn="l"/>
              </a:tabLst>
            </a:pPr>
            <a:r>
              <a:rPr sz="1800" dirty="0">
                <a:solidFill>
                  <a:srgbClr val="1A1A1A"/>
                </a:solidFill>
                <a:latin typeface="Microsoft Sans Serif"/>
                <a:cs typeface="Microsoft Sans Serif"/>
              </a:rPr>
              <a:t>Notation</a:t>
            </a:r>
            <a:r>
              <a:rPr sz="180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1A1A1A"/>
                </a:solidFill>
                <a:latin typeface="Microsoft Sans Serif"/>
                <a:cs typeface="Microsoft Sans Serif"/>
              </a:rPr>
              <a:t>is</a:t>
            </a:r>
            <a:r>
              <a:rPr sz="180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1A1A1A"/>
                </a:solidFill>
                <a:latin typeface="Microsoft Sans Serif"/>
                <a:cs typeface="Microsoft Sans Serif"/>
              </a:rPr>
              <a:t>RRR</a:t>
            </a:r>
            <a:endParaRPr sz="1800" dirty="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S Gothic"/>
              <a:buChar char="❖"/>
              <a:tabLst>
                <a:tab pos="355600" algn="l"/>
              </a:tabLst>
            </a:pPr>
            <a:r>
              <a:rPr sz="1800" dirty="0">
                <a:solidFill>
                  <a:srgbClr val="1A1A1A"/>
                </a:solidFill>
                <a:latin typeface="Microsoft Sans Serif"/>
                <a:cs typeface="Microsoft Sans Serif"/>
              </a:rPr>
              <a:t>3D</a:t>
            </a:r>
            <a:r>
              <a:rPr sz="1800" spc="3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1A1A1A"/>
                </a:solidFill>
                <a:latin typeface="Microsoft Sans Serif"/>
                <a:cs typeface="Microsoft Sans Serif"/>
              </a:rPr>
              <a:t>rotation</a:t>
            </a:r>
            <a:endParaRPr sz="1800" dirty="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S Gothic"/>
              <a:buChar char="❖"/>
              <a:tabLst>
                <a:tab pos="355600" algn="l"/>
              </a:tabLst>
            </a:pPr>
            <a:r>
              <a:rPr sz="1800" dirty="0">
                <a:solidFill>
                  <a:srgbClr val="1A1A1A"/>
                </a:solidFill>
                <a:latin typeface="Microsoft Sans Serif"/>
                <a:cs typeface="Microsoft Sans Serif"/>
              </a:rPr>
              <a:t>General</a:t>
            </a:r>
            <a:r>
              <a:rPr sz="180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1A1A1A"/>
                </a:solidFill>
                <a:latin typeface="Microsoft Sans Serif"/>
                <a:cs typeface="Microsoft Sans Serif"/>
              </a:rPr>
              <a:t>configuration</a:t>
            </a:r>
            <a:r>
              <a:rPr sz="1800" spc="1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1A1A1A"/>
                </a:solidFill>
                <a:latin typeface="Microsoft Sans Serif"/>
                <a:cs typeface="Microsoft Sans Serif"/>
              </a:rPr>
              <a:t>of</a:t>
            </a:r>
            <a:r>
              <a:rPr sz="1800" spc="-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1A1A1A"/>
                </a:solidFill>
                <a:latin typeface="Microsoft Sans Serif"/>
                <a:cs typeface="Microsoft Sans Serif"/>
              </a:rPr>
              <a:t>human</a:t>
            </a:r>
            <a:r>
              <a:rPr sz="180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1A1A1A"/>
                </a:solidFill>
                <a:latin typeface="Microsoft Sans Serif"/>
                <a:cs typeface="Microsoft Sans Serif"/>
              </a:rPr>
              <a:t>arm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435036" y="2153383"/>
            <a:ext cx="8229600" cy="32124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970">
              <a:spcBef>
                <a:spcPts val="105"/>
              </a:spcBef>
            </a:pPr>
            <a:r>
              <a:rPr lang="en-US" sz="2000" spc="85" dirty="0" smtClean="0"/>
              <a:t>Basic</a:t>
            </a:r>
            <a:r>
              <a:rPr lang="en-US" sz="2000" spc="30" dirty="0" smtClean="0">
                <a:latin typeface="Times New Roman"/>
                <a:cs typeface="Times New Roman"/>
              </a:rPr>
              <a:t> </a:t>
            </a:r>
            <a:r>
              <a:rPr lang="en-US" sz="2000" spc="70" dirty="0" smtClean="0"/>
              <a:t>angular</a:t>
            </a:r>
            <a:r>
              <a:rPr lang="en-US" sz="2000" spc="10" dirty="0" smtClean="0">
                <a:latin typeface="Times New Roman"/>
                <a:cs typeface="Times New Roman"/>
              </a:rPr>
              <a:t> </a:t>
            </a:r>
            <a:r>
              <a:rPr lang="en-US" sz="2000" dirty="0" smtClean="0"/>
              <a:t>work</a:t>
            </a:r>
            <a:r>
              <a:rPr lang="en-US" sz="2000" spc="30" dirty="0" smtClean="0">
                <a:latin typeface="Times New Roman"/>
                <a:cs typeface="Times New Roman"/>
              </a:rPr>
              <a:t> </a:t>
            </a:r>
            <a:r>
              <a:rPr lang="en-US" sz="2000" spc="95" dirty="0" smtClean="0"/>
              <a:t>space</a:t>
            </a:r>
            <a:endParaRPr lang="en-US" sz="2000" spc="95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551782"/>
            <a:ext cx="3188335" cy="2057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245" y="2153952"/>
            <a:ext cx="4880541" cy="248526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7200" y="457016"/>
            <a:ext cx="8229600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lang="en-US" spc="-10" dirty="0"/>
              <a:t>Observation</a:t>
            </a:r>
            <a:endParaRPr spc="95" dirty="0"/>
          </a:p>
        </p:txBody>
      </p:sp>
      <p:sp>
        <p:nvSpPr>
          <p:cNvPr id="7" name="object 7"/>
          <p:cNvSpPr txBox="1"/>
          <p:nvPr/>
        </p:nvSpPr>
        <p:spPr>
          <a:xfrm>
            <a:off x="830390" y="1751090"/>
            <a:ext cx="2348865" cy="9721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25"/>
              </a:spcBef>
              <a:buFont typeface="MS Gothic"/>
              <a:buChar char="❖"/>
              <a:tabLst>
                <a:tab pos="354965" algn="l"/>
                <a:tab pos="1753235" algn="l"/>
              </a:tabLst>
            </a:pPr>
            <a:r>
              <a:rPr sz="1800" dirty="0" smtClean="0">
                <a:solidFill>
                  <a:srgbClr val="1A1A1A"/>
                </a:solidFill>
                <a:latin typeface="Microsoft Sans Serif"/>
                <a:cs typeface="Microsoft Sans Serif"/>
              </a:rPr>
              <a:t>First</a:t>
            </a:r>
            <a:r>
              <a:rPr sz="1800" dirty="0" smtClean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800" spc="-10" dirty="0" smtClean="0">
                <a:solidFill>
                  <a:srgbClr val="1A1A1A"/>
                </a:solidFill>
                <a:latin typeface="Microsoft Sans Serif"/>
                <a:cs typeface="Microsoft Sans Serif"/>
              </a:rPr>
              <a:t>rotation</a:t>
            </a:r>
            <a:r>
              <a:rPr sz="1800" dirty="0" smtClean="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sz="1800" spc="-25" dirty="0" smtClean="0">
                <a:solidFill>
                  <a:srgbClr val="1A1A1A"/>
                </a:solidFill>
                <a:latin typeface="Microsoft Sans Serif"/>
                <a:cs typeface="Microsoft Sans Serif"/>
              </a:rPr>
              <a:t>θ1</a:t>
            </a:r>
            <a:endParaRPr sz="1800" dirty="0" smtClean="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S Gothic"/>
              <a:buChar char="❖"/>
              <a:tabLst>
                <a:tab pos="355600" algn="l"/>
                <a:tab pos="2082164" algn="l"/>
              </a:tabLst>
            </a:pPr>
            <a:r>
              <a:rPr sz="1800" dirty="0" smtClean="0">
                <a:solidFill>
                  <a:srgbClr val="1A1A1A"/>
                </a:solidFill>
                <a:latin typeface="Microsoft Sans Serif"/>
                <a:cs typeface="Microsoft Sans Serif"/>
              </a:rPr>
              <a:t>Second</a:t>
            </a:r>
            <a:r>
              <a:rPr sz="1800" spc="20" dirty="0" smtClean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800" spc="-10" dirty="0" smtClean="0">
                <a:solidFill>
                  <a:srgbClr val="1A1A1A"/>
                </a:solidFill>
                <a:latin typeface="Microsoft Sans Serif"/>
                <a:cs typeface="Microsoft Sans Serif"/>
              </a:rPr>
              <a:t>rotation</a:t>
            </a:r>
            <a:r>
              <a:rPr sz="1800" dirty="0" smtClean="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sz="1800" spc="-25" dirty="0" smtClean="0">
                <a:solidFill>
                  <a:srgbClr val="1A1A1A"/>
                </a:solidFill>
                <a:latin typeface="Microsoft Sans Serif"/>
                <a:cs typeface="Microsoft Sans Serif"/>
              </a:rPr>
              <a:t>θ2</a:t>
            </a:r>
            <a:endParaRPr sz="1800" dirty="0" smtClean="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S Gothic"/>
              <a:buChar char="❖"/>
              <a:tabLst>
                <a:tab pos="355600" algn="l"/>
                <a:tab pos="1829435" algn="l"/>
              </a:tabLst>
            </a:pPr>
            <a:r>
              <a:rPr sz="1800" dirty="0" smtClean="0">
                <a:solidFill>
                  <a:srgbClr val="1A1A1A"/>
                </a:solidFill>
                <a:latin typeface="Microsoft Sans Serif"/>
                <a:cs typeface="Microsoft Sans Serif"/>
              </a:rPr>
              <a:t>Third</a:t>
            </a:r>
            <a:r>
              <a:rPr sz="1800" spc="-5" dirty="0" smtClean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800" spc="-10" dirty="0" smtClean="0">
                <a:solidFill>
                  <a:srgbClr val="1A1A1A"/>
                </a:solidFill>
                <a:latin typeface="Microsoft Sans Serif"/>
                <a:cs typeface="Microsoft Sans Serif"/>
              </a:rPr>
              <a:t>rotation</a:t>
            </a:r>
            <a:r>
              <a:rPr sz="1800" dirty="0" smtClean="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sz="1800" spc="-25" dirty="0" smtClean="0">
                <a:solidFill>
                  <a:srgbClr val="1A1A1A"/>
                </a:solidFill>
                <a:latin typeface="Microsoft Sans Serif"/>
                <a:cs typeface="Microsoft Sans Serif"/>
              </a:rPr>
              <a:t>θ3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6165" y="3257550"/>
            <a:ext cx="115443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CC3300"/>
                </a:solidFill>
                <a:latin typeface="Microsoft Sans Serif"/>
                <a:cs typeface="Microsoft Sans Serif"/>
              </a:rPr>
              <a:t>Advantages:</a:t>
            </a:r>
            <a:endParaRPr sz="1600" b="1" dirty="0">
              <a:solidFill>
                <a:srgbClr val="CC3300"/>
              </a:solidFill>
              <a:latin typeface="Microsoft Sans Serif"/>
              <a:cs typeface="Microsoft Sans Serif"/>
            </a:endParaRPr>
          </a:p>
        </p:txBody>
      </p:sp>
      <p:graphicFrame>
        <p:nvGraphicFramePr>
          <p:cNvPr id="9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442710"/>
              </p:ext>
            </p:extLst>
          </p:nvPr>
        </p:nvGraphicFramePr>
        <p:xfrm>
          <a:off x="1066800" y="3638550"/>
          <a:ext cx="4584700" cy="1041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1325"/>
                <a:gridCol w="215900"/>
                <a:gridCol w="2657475"/>
              </a:tblGrid>
              <a:tr h="241300">
                <a:tc>
                  <a:txBody>
                    <a:bodyPr/>
                    <a:lstStyle/>
                    <a:p>
                      <a:pPr>
                        <a:lnSpc>
                          <a:spcPts val="1475"/>
                        </a:lnSpc>
                      </a:pP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maximum</a:t>
                      </a:r>
                      <a:r>
                        <a:rPr sz="1600" spc="-5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flexibility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9400">
                <a:tc gridSpan="2">
                  <a:txBody>
                    <a:bodyPr/>
                    <a:lstStyle/>
                    <a:p>
                      <a:pPr>
                        <a:lnSpc>
                          <a:spcPts val="1780"/>
                        </a:lnSpc>
                      </a:pP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large</a:t>
                      </a:r>
                      <a:r>
                        <a:rPr sz="1600" spc="-20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working</a:t>
                      </a:r>
                      <a:r>
                        <a:rPr sz="1600" spc="-5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volume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1435">
                        <a:lnSpc>
                          <a:spcPts val="1780"/>
                        </a:lnSpc>
                      </a:pP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with</a:t>
                      </a:r>
                      <a:r>
                        <a:rPr sz="1600" spc="10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respect</a:t>
                      </a:r>
                      <a:r>
                        <a:rPr sz="1600" spc="20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to</a:t>
                      </a:r>
                      <a:r>
                        <a:rPr sz="1600" spc="15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the</a:t>
                      </a:r>
                      <a:r>
                        <a:rPr sz="1600" spc="20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robot</a:t>
                      </a:r>
                      <a:r>
                        <a:rPr sz="1600" spc="15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s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  <a:p>
                      <a:pPr marR="120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600" spc="-1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(angular)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279400">
                <a:tc gridSpan="2">
                  <a:txBody>
                    <a:bodyPr/>
                    <a:lstStyle/>
                    <a:p>
                      <a:pPr>
                        <a:lnSpc>
                          <a:spcPts val="1789"/>
                        </a:lnSpc>
                      </a:pP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joints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easy</a:t>
                      </a:r>
                      <a:r>
                        <a:rPr sz="1600" spc="15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to</a:t>
                      </a:r>
                      <a:r>
                        <a:rPr sz="1600" spc="15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protect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41300">
                <a:tc gridSpan="3">
                  <a:txBody>
                    <a:bodyPr/>
                    <a:lstStyle/>
                    <a:p>
                      <a:pPr marR="12065">
                        <a:lnSpc>
                          <a:spcPts val="1800"/>
                        </a:lnSpc>
                      </a:pP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can</a:t>
                      </a:r>
                      <a:r>
                        <a:rPr sz="1600" spc="15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reach</a:t>
                      </a:r>
                      <a:r>
                        <a:rPr sz="1600" spc="25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the</a:t>
                      </a:r>
                      <a:r>
                        <a:rPr sz="1600" spc="30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upper</a:t>
                      </a:r>
                      <a:r>
                        <a:rPr sz="1600" spc="30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and</a:t>
                      </a:r>
                      <a:r>
                        <a:rPr sz="1600" spc="15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lower</a:t>
                      </a:r>
                      <a:r>
                        <a:rPr sz="1600" spc="35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side</a:t>
                      </a:r>
                      <a:r>
                        <a:rPr sz="1600" spc="10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of</a:t>
                      </a:r>
                      <a:r>
                        <a:rPr sz="1600" spc="30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an</a:t>
                      </a:r>
                      <a:r>
                        <a:rPr sz="1600" spc="20" dirty="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object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0" name="object 7"/>
          <p:cNvSpPr txBox="1"/>
          <p:nvPr/>
        </p:nvSpPr>
        <p:spPr>
          <a:xfrm>
            <a:off x="4724400" y="1886585"/>
            <a:ext cx="3681729" cy="9721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25"/>
              </a:spcBef>
              <a:buChar char="●"/>
              <a:tabLst>
                <a:tab pos="354965" algn="l"/>
              </a:tabLst>
            </a:pPr>
            <a:r>
              <a:rPr sz="1800" dirty="0">
                <a:solidFill>
                  <a:srgbClr val="1F2023"/>
                </a:solidFill>
                <a:latin typeface="Microsoft Sans Serif"/>
                <a:cs typeface="Microsoft Sans Serif"/>
              </a:rPr>
              <a:t>complex</a:t>
            </a:r>
            <a:r>
              <a:rPr sz="1800" spc="-45" dirty="0">
                <a:solidFill>
                  <a:srgbClr val="1F2023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1F2023"/>
                </a:solidFill>
                <a:latin typeface="Microsoft Sans Serif"/>
                <a:cs typeface="Microsoft Sans Serif"/>
              </a:rPr>
              <a:t>kinematical</a:t>
            </a:r>
            <a:r>
              <a:rPr sz="1800" spc="-30" dirty="0">
                <a:solidFill>
                  <a:srgbClr val="1F2023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1F2023"/>
                </a:solidFill>
                <a:latin typeface="Microsoft Sans Serif"/>
                <a:cs typeface="Microsoft Sans Serif"/>
              </a:rPr>
              <a:t>model</a:t>
            </a:r>
            <a:endParaRPr sz="1800" dirty="0">
              <a:latin typeface="Microsoft Sans Serif"/>
              <a:cs typeface="Microsoft Sans Serif"/>
            </a:endParaRPr>
          </a:p>
          <a:p>
            <a:pPr marL="354965" indent="-342265">
              <a:lnSpc>
                <a:spcPct val="100000"/>
              </a:lnSpc>
              <a:spcBef>
                <a:spcPts val="325"/>
              </a:spcBef>
              <a:buChar char="●"/>
              <a:tabLst>
                <a:tab pos="354965" algn="l"/>
              </a:tabLst>
            </a:pPr>
            <a:r>
              <a:rPr sz="1800" dirty="0">
                <a:solidFill>
                  <a:srgbClr val="1F2023"/>
                </a:solidFill>
                <a:latin typeface="Microsoft Sans Serif"/>
                <a:cs typeface="Microsoft Sans Serif"/>
              </a:rPr>
              <a:t>linear</a:t>
            </a:r>
            <a:r>
              <a:rPr sz="1800" spc="15" dirty="0">
                <a:solidFill>
                  <a:srgbClr val="1F2023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1F2023"/>
                </a:solidFill>
                <a:latin typeface="Microsoft Sans Serif"/>
                <a:cs typeface="Microsoft Sans Serif"/>
              </a:rPr>
              <a:t>movements</a:t>
            </a:r>
            <a:r>
              <a:rPr sz="1800" spc="25" dirty="0">
                <a:solidFill>
                  <a:srgbClr val="1F2023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1F2023"/>
                </a:solidFill>
                <a:latin typeface="Microsoft Sans Serif"/>
                <a:cs typeface="Microsoft Sans Serif"/>
              </a:rPr>
              <a:t>are</a:t>
            </a:r>
            <a:r>
              <a:rPr sz="1800" dirty="0">
                <a:solidFill>
                  <a:srgbClr val="1F2023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1F2023"/>
                </a:solidFill>
                <a:latin typeface="Microsoft Sans Serif"/>
                <a:cs typeface="Microsoft Sans Serif"/>
              </a:rPr>
              <a:t>difficult</a:t>
            </a:r>
            <a:endParaRPr sz="1800" dirty="0">
              <a:latin typeface="Microsoft Sans Serif"/>
              <a:cs typeface="Microsoft Sans Serif"/>
            </a:endParaRPr>
          </a:p>
          <a:p>
            <a:pPr marL="354965" indent="-342265">
              <a:lnSpc>
                <a:spcPct val="100000"/>
              </a:lnSpc>
              <a:spcBef>
                <a:spcPts val="325"/>
              </a:spcBef>
              <a:buChar char="●"/>
              <a:tabLst>
                <a:tab pos="354965" algn="l"/>
              </a:tabLst>
            </a:pPr>
            <a:r>
              <a:rPr sz="1800" dirty="0">
                <a:solidFill>
                  <a:srgbClr val="1F2023"/>
                </a:solidFill>
                <a:latin typeface="Microsoft Sans Serif"/>
                <a:cs typeface="Microsoft Sans Serif"/>
              </a:rPr>
              <a:t>no</a:t>
            </a:r>
            <a:r>
              <a:rPr sz="1800" spc="-5" dirty="0">
                <a:solidFill>
                  <a:srgbClr val="1F2023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1F2023"/>
                </a:solidFill>
                <a:latin typeface="Microsoft Sans Serif"/>
                <a:cs typeface="Microsoft Sans Serif"/>
              </a:rPr>
              <a:t>rigid</a:t>
            </a:r>
            <a:r>
              <a:rPr sz="1800" spc="15" dirty="0">
                <a:solidFill>
                  <a:srgbClr val="1F2023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1F2023"/>
                </a:solidFill>
                <a:latin typeface="Microsoft Sans Serif"/>
                <a:cs typeface="Microsoft Sans Serif"/>
              </a:rPr>
              <a:t>structure</a:t>
            </a:r>
            <a:r>
              <a:rPr sz="1800" spc="-5" dirty="0">
                <a:solidFill>
                  <a:srgbClr val="1F2023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1F2023"/>
                </a:solidFill>
                <a:latin typeface="Microsoft Sans Serif"/>
                <a:cs typeface="Microsoft Sans Serif"/>
              </a:rPr>
              <a:t>when</a:t>
            </a:r>
            <a:r>
              <a:rPr sz="1800" spc="50" dirty="0">
                <a:solidFill>
                  <a:srgbClr val="1F2023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1F2023"/>
                </a:solidFill>
                <a:latin typeface="Microsoft Sans Serif"/>
                <a:cs typeface="Microsoft Sans Serif"/>
              </a:rPr>
              <a:t>stretched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27713" y="1381758"/>
            <a:ext cx="1483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70" dirty="0" smtClean="0">
                <a:solidFill>
                  <a:srgbClr val="CC3300"/>
                </a:solidFill>
              </a:rPr>
              <a:t>Drawbacks</a:t>
            </a:r>
            <a:endParaRPr lang="en-US" b="1" dirty="0">
              <a:solidFill>
                <a:srgbClr val="CC33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6165" y="1210563"/>
            <a:ext cx="1677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70" dirty="0" smtClean="0">
                <a:solidFill>
                  <a:srgbClr val="CC3300"/>
                </a:solidFill>
              </a:rPr>
              <a:t>Joint Angles</a:t>
            </a:r>
            <a:endParaRPr lang="en-US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98700" y="1482725"/>
            <a:ext cx="190500" cy="292100"/>
          </a:xfrm>
          <a:custGeom>
            <a:avLst/>
            <a:gdLst/>
            <a:ahLst/>
            <a:cxnLst/>
            <a:rect l="l" t="t" r="r" b="b"/>
            <a:pathLst>
              <a:path w="190500" h="292100">
                <a:moveTo>
                  <a:pt x="190500" y="0"/>
                </a:moveTo>
                <a:lnTo>
                  <a:pt x="0" y="0"/>
                </a:lnTo>
                <a:lnTo>
                  <a:pt x="0" y="292100"/>
                </a:lnTo>
                <a:lnTo>
                  <a:pt x="190500" y="292100"/>
                </a:lnTo>
                <a:lnTo>
                  <a:pt x="1905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984500" y="2435225"/>
            <a:ext cx="3429000" cy="215900"/>
          </a:xfrm>
          <a:custGeom>
            <a:avLst/>
            <a:gdLst/>
            <a:ahLst/>
            <a:cxnLst/>
            <a:rect l="l" t="t" r="r" b="b"/>
            <a:pathLst>
              <a:path w="3429000" h="215900">
                <a:moveTo>
                  <a:pt x="3429000" y="0"/>
                </a:moveTo>
                <a:lnTo>
                  <a:pt x="0" y="0"/>
                </a:lnTo>
                <a:lnTo>
                  <a:pt x="0" y="215900"/>
                </a:lnTo>
                <a:lnTo>
                  <a:pt x="3429000" y="215900"/>
                </a:lnTo>
                <a:lnTo>
                  <a:pt x="34290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4455">
              <a:lnSpc>
                <a:spcPct val="100000"/>
              </a:lnSpc>
              <a:spcBef>
                <a:spcPts val="105"/>
              </a:spcBef>
            </a:pPr>
            <a:r>
              <a:rPr spc="135" dirty="0"/>
              <a:t>SCARA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spc="65" dirty="0"/>
              <a:t>Robot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idx="1"/>
          </p:nvPr>
        </p:nvSpPr>
        <p:spPr>
          <a:xfrm>
            <a:off x="457200" y="1200150"/>
            <a:ext cx="5756026" cy="304737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1870"/>
              </a:lnSpc>
              <a:spcBef>
                <a:spcPts val="95"/>
              </a:spcBef>
              <a:tabLst>
                <a:tab pos="342900" algn="l"/>
              </a:tabLst>
            </a:pPr>
            <a:r>
              <a:rPr dirty="0">
                <a:latin typeface="Times New Roman" pitchFamily="18" charset="0"/>
                <a:cs typeface="Times New Roman" pitchFamily="18" charset="0"/>
              </a:rPr>
              <a:t>Notation</a:t>
            </a:r>
            <a:r>
              <a:rPr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25" dirty="0">
                <a:latin typeface="Times New Roman" pitchFamily="18" charset="0"/>
                <a:cs typeface="Times New Roman" pitchFamily="18" charset="0"/>
              </a:rPr>
              <a:t>RRP</a:t>
            </a:r>
          </a:p>
          <a:p>
            <a:pPr marL="355600" indent="-342900">
              <a:lnSpc>
                <a:spcPts val="1825"/>
              </a:lnSpc>
              <a:tabLst>
                <a:tab pos="342900" algn="l"/>
              </a:tabLst>
            </a:pPr>
            <a:r>
              <a:rPr dirty="0">
                <a:latin typeface="Times New Roman" pitchFamily="18" charset="0"/>
                <a:cs typeface="Times New Roman" pitchFamily="18" charset="0"/>
              </a:rPr>
              <a:t>SCARA</a:t>
            </a:r>
            <a:r>
              <a:rPr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stands for</a:t>
            </a:r>
            <a:r>
              <a:rPr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Selective</a:t>
            </a:r>
            <a:r>
              <a:rPr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Compliance</a:t>
            </a:r>
            <a:r>
              <a:rPr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Assembly</a:t>
            </a:r>
            <a:r>
              <a:rPr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Robot</a:t>
            </a:r>
            <a:r>
              <a:rPr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25" dirty="0" smtClean="0">
                <a:latin typeface="Times New Roman" pitchFamily="18" charset="0"/>
                <a:cs typeface="Times New Roman" pitchFamily="18" charset="0"/>
              </a:rPr>
              <a:t>Arm</a:t>
            </a:r>
            <a:endParaRPr lang="en-US" spc="-25" dirty="0" smtClean="0">
              <a:latin typeface="Times New Roman" pitchFamily="18" charset="0"/>
              <a:cs typeface="Times New Roman" pitchFamily="18" charset="0"/>
            </a:endParaRPr>
          </a:p>
          <a:p>
            <a:pPr marL="355600" indent="-342900">
              <a:lnSpc>
                <a:spcPts val="1825"/>
              </a:lnSpc>
              <a:tabLst>
                <a:tab pos="342900" algn="l"/>
              </a:tabLst>
            </a:pPr>
            <a:endParaRPr spc="-25" dirty="0">
              <a:latin typeface="Times New Roman" pitchFamily="18" charset="0"/>
              <a:cs typeface="Times New Roman" pitchFamily="18" charset="0"/>
            </a:endParaRPr>
          </a:p>
          <a:p>
            <a:pPr marL="355600" indent="-342900">
              <a:lnSpc>
                <a:spcPts val="1870"/>
              </a:lnSpc>
              <a:tabLst>
                <a:tab pos="342900" algn="l"/>
              </a:tabLst>
            </a:pPr>
            <a:r>
              <a:rPr dirty="0">
                <a:latin typeface="Times New Roman" pitchFamily="18" charset="0"/>
                <a:cs typeface="Times New Roman" pitchFamily="18" charset="0"/>
              </a:rPr>
              <a:t>Similar</a:t>
            </a:r>
            <a:r>
              <a:rPr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20" dirty="0">
                <a:latin typeface="Times New Roman" pitchFamily="18" charset="0"/>
                <a:cs typeface="Times New Roman" pitchFamily="18" charset="0"/>
              </a:rPr>
              <a:t>jointed-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arm</a:t>
            </a:r>
            <a:r>
              <a:rPr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robot</a:t>
            </a:r>
            <a:r>
              <a:rPr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except</a:t>
            </a:r>
            <a:r>
              <a:rPr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vertical</a:t>
            </a:r>
            <a:r>
              <a:rPr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axes</a:t>
            </a:r>
            <a:r>
              <a:rPr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are</a:t>
            </a:r>
            <a:r>
              <a:rPr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20" dirty="0">
                <a:latin typeface="Times New Roman" pitchFamily="18" charset="0"/>
                <a:cs typeface="Times New Roman" pitchFamily="18" charset="0"/>
              </a:rPr>
              <a:t>used</a:t>
            </a:r>
          </a:p>
          <a:p>
            <a:pPr marL="502920" indent="-342900">
              <a:spcBef>
                <a:spcPts val="1105"/>
              </a:spcBef>
            </a:pPr>
            <a:r>
              <a:rPr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shoulder</a:t>
            </a:r>
            <a:r>
              <a:rPr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elbow joints</a:t>
            </a:r>
            <a:r>
              <a:rPr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be</a:t>
            </a:r>
            <a:r>
              <a:rPr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compliant in</a:t>
            </a:r>
            <a:r>
              <a:rPr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10" dirty="0">
                <a:latin typeface="Times New Roman" pitchFamily="18" charset="0"/>
                <a:cs typeface="Times New Roman" pitchFamily="18" charset="0"/>
              </a:rPr>
              <a:t>horizontal</a:t>
            </a:r>
          </a:p>
          <a:p>
            <a:pPr marL="502920" indent="-342900">
              <a:spcBef>
                <a:spcPts val="1110"/>
              </a:spcBef>
            </a:pPr>
            <a:r>
              <a:rPr dirty="0">
                <a:latin typeface="Times New Roman" pitchFamily="18" charset="0"/>
                <a:cs typeface="Times New Roman" pitchFamily="18" charset="0"/>
              </a:rPr>
              <a:t>direction</a:t>
            </a:r>
            <a:r>
              <a:rPr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vertical</a:t>
            </a:r>
            <a:r>
              <a:rPr spc="3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insertion</a:t>
            </a:r>
            <a:r>
              <a:rPr spc="-10" dirty="0">
                <a:latin typeface="Times New Roman" pitchFamily="18" charset="0"/>
                <a:cs typeface="Times New Roman" pitchFamily="18" charset="0"/>
              </a:rPr>
              <a:t> tasks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6213226" y="478155"/>
            <a:ext cx="2438400" cy="4471035"/>
            <a:chOff x="6213226" y="478155"/>
            <a:chExt cx="2438400" cy="4471035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13226" y="478155"/>
              <a:ext cx="2438399" cy="264795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13226" y="2935262"/>
              <a:ext cx="2438399" cy="201383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57016"/>
            <a:ext cx="8229600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135" dirty="0"/>
              <a:t>SCARA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spc="65" dirty="0" smtClean="0"/>
              <a:t>Robot</a:t>
            </a:r>
            <a:r>
              <a:rPr lang="en-US" spc="65" dirty="0" smtClean="0"/>
              <a:t> </a:t>
            </a:r>
            <a:endParaRPr spc="65" dirty="0"/>
          </a:p>
        </p:txBody>
      </p:sp>
      <p:sp>
        <p:nvSpPr>
          <p:cNvPr id="3" name="object 3"/>
          <p:cNvSpPr txBox="1"/>
          <p:nvPr/>
        </p:nvSpPr>
        <p:spPr>
          <a:xfrm>
            <a:off x="808426" y="2164153"/>
            <a:ext cx="717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.</a:t>
            </a:r>
            <a:endParaRPr sz="13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9567" y="1123950"/>
            <a:ext cx="3786134" cy="336933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914900" y="2892425"/>
            <a:ext cx="2260600" cy="203200"/>
          </a:xfrm>
          <a:custGeom>
            <a:avLst/>
            <a:gdLst/>
            <a:ahLst/>
            <a:cxnLst/>
            <a:rect l="l" t="t" r="r" b="b"/>
            <a:pathLst>
              <a:path w="2260600" h="203200">
                <a:moveTo>
                  <a:pt x="2260600" y="0"/>
                </a:moveTo>
                <a:lnTo>
                  <a:pt x="0" y="0"/>
                </a:lnTo>
                <a:lnTo>
                  <a:pt x="0" y="203200"/>
                </a:lnTo>
                <a:lnTo>
                  <a:pt x="2260600" y="203200"/>
                </a:lnTo>
                <a:lnTo>
                  <a:pt x="22606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135" dirty="0"/>
              <a:t>SCARA</a:t>
            </a:r>
            <a:r>
              <a:rPr b="0" spc="-40" dirty="0">
                <a:latin typeface="Times New Roman"/>
                <a:cs typeface="Times New Roman"/>
              </a:rPr>
              <a:t> </a:t>
            </a:r>
            <a:r>
              <a:rPr spc="75" dirty="0"/>
              <a:t>Robot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spc="-10" dirty="0"/>
              <a:t>Characteristics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08426" y="2164153"/>
            <a:ext cx="717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.</a:t>
            </a:r>
            <a:endParaRPr sz="1300">
              <a:latin typeface="Microsoft Sans Serif"/>
              <a:cs typeface="Microsoft Sans Serif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240666"/>
              </p:ext>
            </p:extLst>
          </p:nvPr>
        </p:nvGraphicFramePr>
        <p:xfrm>
          <a:off x="845129" y="2074095"/>
          <a:ext cx="7239000" cy="2202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66545"/>
                <a:gridCol w="2284730"/>
                <a:gridCol w="3387725"/>
              </a:tblGrid>
              <a:tr h="426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Robot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D9D9D"/>
                      </a:solidFill>
                      <a:prstDash val="solid"/>
                    </a:lnL>
                    <a:lnR w="9525">
                      <a:solidFill>
                        <a:srgbClr val="9D9D9D"/>
                      </a:solidFill>
                      <a:prstDash val="solid"/>
                    </a:lnR>
                    <a:lnT w="9525">
                      <a:solidFill>
                        <a:srgbClr val="9D9D9D"/>
                      </a:solidFill>
                      <a:prstDash val="solid"/>
                    </a:lnT>
                    <a:lnB w="9525">
                      <a:solidFill>
                        <a:srgbClr val="9D9D9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Joints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D9D9D"/>
                      </a:solidFill>
                      <a:prstDash val="solid"/>
                    </a:lnL>
                    <a:lnR w="9525">
                      <a:solidFill>
                        <a:srgbClr val="9D9D9D"/>
                      </a:solidFill>
                      <a:prstDash val="solid"/>
                    </a:lnR>
                    <a:lnT w="9525">
                      <a:solidFill>
                        <a:srgbClr val="9D9D9D"/>
                      </a:solidFill>
                      <a:prstDash val="solid"/>
                    </a:lnT>
                    <a:lnB w="9525">
                      <a:solidFill>
                        <a:srgbClr val="9D9D9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Observations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D9D9D"/>
                      </a:solidFill>
                      <a:prstDash val="solid"/>
                    </a:lnL>
                    <a:lnR w="9525">
                      <a:solidFill>
                        <a:srgbClr val="9D9D9D"/>
                      </a:solidFill>
                      <a:prstDash val="solid"/>
                    </a:lnR>
                    <a:lnT w="9525">
                      <a:solidFill>
                        <a:srgbClr val="9D9D9D"/>
                      </a:solidFill>
                      <a:prstDash val="solid"/>
                    </a:lnT>
                    <a:lnB w="9525">
                      <a:solidFill>
                        <a:srgbClr val="9D9D9D"/>
                      </a:solidFill>
                      <a:prstDash val="solid"/>
                    </a:lnB>
                  </a:tcPr>
                </a:tc>
              </a:tr>
              <a:tr h="17760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SCARA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D9D9D"/>
                      </a:solidFill>
                      <a:prstDash val="solid"/>
                    </a:lnL>
                    <a:lnR w="9525">
                      <a:solidFill>
                        <a:srgbClr val="9D9D9D"/>
                      </a:solidFill>
                      <a:prstDash val="solid"/>
                    </a:lnR>
                    <a:lnT w="9525">
                      <a:solidFill>
                        <a:srgbClr val="9D9D9D"/>
                      </a:solidFill>
                      <a:prstDash val="solid"/>
                    </a:lnT>
                    <a:lnB w="9525">
                      <a:solidFill>
                        <a:srgbClr val="9D9D9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 indent="-226695">
                        <a:lnSpc>
                          <a:spcPct val="100000"/>
                        </a:lnSpc>
                        <a:spcBef>
                          <a:spcPts val="685"/>
                        </a:spcBef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rotation</a:t>
                      </a:r>
                      <a:r>
                        <a:rPr sz="16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θ1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rotation</a:t>
                      </a:r>
                      <a:r>
                        <a:rPr sz="16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θ2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rotation</a:t>
                      </a:r>
                      <a:r>
                        <a:rPr sz="16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θ3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D9D9D"/>
                      </a:solidFill>
                      <a:prstDash val="solid"/>
                    </a:lnL>
                    <a:lnR w="9525">
                      <a:solidFill>
                        <a:srgbClr val="9D9D9D"/>
                      </a:solidFill>
                      <a:prstDash val="solid"/>
                    </a:lnR>
                    <a:lnT w="9525">
                      <a:solidFill>
                        <a:srgbClr val="9D9D9D"/>
                      </a:solidFill>
                      <a:prstDash val="solid"/>
                    </a:lnT>
                    <a:lnB w="9525">
                      <a:solidFill>
                        <a:srgbClr val="9D9D9D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Advantages: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  <a:p>
                      <a:pPr marL="148590">
                        <a:lnSpc>
                          <a:spcPct val="100000"/>
                        </a:lnSpc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high</a:t>
                      </a:r>
                      <a:r>
                        <a:rPr sz="1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speed</a:t>
                      </a:r>
                      <a:r>
                        <a:rPr sz="16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and</a:t>
                      </a:r>
                      <a:r>
                        <a:rPr sz="1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precision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Drawbacks: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only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vertical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axes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D9D9D"/>
                      </a:solidFill>
                      <a:prstDash val="solid"/>
                    </a:lnL>
                    <a:lnR w="9525">
                      <a:solidFill>
                        <a:srgbClr val="9D9D9D"/>
                      </a:solidFill>
                      <a:prstDash val="solid"/>
                    </a:lnR>
                    <a:lnT w="9525">
                      <a:solidFill>
                        <a:srgbClr val="9D9D9D"/>
                      </a:solidFill>
                      <a:prstDash val="solid"/>
                    </a:lnT>
                    <a:lnB w="9525">
                      <a:solidFill>
                        <a:srgbClr val="9D9D9D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9086" y="2717671"/>
            <a:ext cx="717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.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3" name="object 8"/>
          <p:cNvSpPr txBox="1">
            <a:spLocks/>
          </p:cNvSpPr>
          <p:nvPr/>
        </p:nvSpPr>
        <p:spPr>
          <a:xfrm>
            <a:off x="2362200" y="1885950"/>
            <a:ext cx="8229600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970">
              <a:spcBef>
                <a:spcPts val="105"/>
              </a:spcBef>
            </a:pPr>
            <a:r>
              <a:rPr lang="en-US" sz="8000" spc="135" dirty="0" smtClean="0"/>
              <a:t>Thanks</a:t>
            </a:r>
            <a:endParaRPr lang="en-US" sz="8000" spc="-10" dirty="0"/>
          </a:p>
        </p:txBody>
      </p:sp>
      <p:sp>
        <p:nvSpPr>
          <p:cNvPr id="4" name="object 8"/>
          <p:cNvSpPr txBox="1">
            <a:spLocks/>
          </p:cNvSpPr>
          <p:nvPr/>
        </p:nvSpPr>
        <p:spPr>
          <a:xfrm>
            <a:off x="4876800" y="3257550"/>
            <a:ext cx="3810000" cy="11342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970">
              <a:spcBef>
                <a:spcPts val="105"/>
              </a:spcBef>
            </a:pPr>
            <a:endParaRPr lang="en-US" sz="3600" spc="135" dirty="0" smtClean="0">
              <a:sym typeface="Wingdings" pitchFamily="2" charset="2"/>
            </a:endParaRPr>
          </a:p>
          <a:p>
            <a:pPr marL="13970">
              <a:spcBef>
                <a:spcPts val="105"/>
              </a:spcBef>
            </a:pPr>
            <a:endParaRPr lang="en-US" sz="3600" spc="-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282700" y="3108325"/>
            <a:ext cx="889000" cy="203200"/>
          </a:xfrm>
          <a:custGeom>
            <a:avLst/>
            <a:gdLst/>
            <a:ahLst/>
            <a:cxnLst/>
            <a:rect l="l" t="t" r="r" b="b"/>
            <a:pathLst>
              <a:path w="889000" h="203200">
                <a:moveTo>
                  <a:pt x="889000" y="0"/>
                </a:moveTo>
                <a:lnTo>
                  <a:pt x="0" y="0"/>
                </a:lnTo>
                <a:lnTo>
                  <a:pt x="0" y="203200"/>
                </a:lnTo>
                <a:lnTo>
                  <a:pt x="889000" y="203200"/>
                </a:lnTo>
                <a:lnTo>
                  <a:pt x="889000" y="0"/>
                </a:lnTo>
                <a:close/>
              </a:path>
            </a:pathLst>
          </a:custGeom>
          <a:solidFill>
            <a:srgbClr val="F699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82700" y="2816225"/>
            <a:ext cx="1358900" cy="203200"/>
          </a:xfrm>
          <a:custGeom>
            <a:avLst/>
            <a:gdLst/>
            <a:ahLst/>
            <a:cxnLst/>
            <a:rect l="l" t="t" r="r" b="b"/>
            <a:pathLst>
              <a:path w="1358900" h="203200">
                <a:moveTo>
                  <a:pt x="1358900" y="0"/>
                </a:moveTo>
                <a:lnTo>
                  <a:pt x="0" y="0"/>
                </a:lnTo>
                <a:lnTo>
                  <a:pt x="0" y="203200"/>
                </a:lnTo>
                <a:lnTo>
                  <a:pt x="1358900" y="203200"/>
                </a:lnTo>
                <a:lnTo>
                  <a:pt x="1358900" y="0"/>
                </a:lnTo>
                <a:close/>
              </a:path>
            </a:pathLst>
          </a:custGeom>
          <a:solidFill>
            <a:srgbClr val="F699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10300" y="1457325"/>
            <a:ext cx="2019300" cy="215900"/>
          </a:xfrm>
          <a:custGeom>
            <a:avLst/>
            <a:gdLst/>
            <a:ahLst/>
            <a:cxnLst/>
            <a:rect l="l" t="t" r="r" b="b"/>
            <a:pathLst>
              <a:path w="2019300" h="215900">
                <a:moveTo>
                  <a:pt x="2019300" y="0"/>
                </a:moveTo>
                <a:lnTo>
                  <a:pt x="0" y="0"/>
                </a:lnTo>
                <a:lnTo>
                  <a:pt x="0" y="215900"/>
                </a:lnTo>
                <a:lnTo>
                  <a:pt x="2019300" y="215900"/>
                </a:lnTo>
                <a:lnTo>
                  <a:pt x="20193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86100" y="1457325"/>
            <a:ext cx="2540000" cy="215900"/>
          </a:xfrm>
          <a:custGeom>
            <a:avLst/>
            <a:gdLst/>
            <a:ahLst/>
            <a:cxnLst/>
            <a:rect l="l" t="t" r="r" b="b"/>
            <a:pathLst>
              <a:path w="2540000" h="215900">
                <a:moveTo>
                  <a:pt x="2540000" y="0"/>
                </a:moveTo>
                <a:lnTo>
                  <a:pt x="0" y="0"/>
                </a:lnTo>
                <a:lnTo>
                  <a:pt x="0" y="215900"/>
                </a:lnTo>
                <a:lnTo>
                  <a:pt x="2540000" y="215900"/>
                </a:lnTo>
                <a:lnTo>
                  <a:pt x="25400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825500" y="1422717"/>
            <a:ext cx="7421174" cy="28511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05" dirty="0">
                <a:latin typeface="Trebuchet MS"/>
                <a:cs typeface="Trebuchet MS"/>
              </a:rPr>
              <a:t>Robot</a:t>
            </a:r>
            <a:r>
              <a:rPr sz="1700" b="1" spc="-85" dirty="0">
                <a:latin typeface="Times New Roman"/>
                <a:cs typeface="Times New Roman"/>
              </a:rPr>
              <a:t> </a:t>
            </a:r>
            <a:r>
              <a:rPr sz="1700" b="1" spc="-110" dirty="0">
                <a:latin typeface="Trebuchet MS"/>
                <a:cs typeface="Trebuchet MS"/>
              </a:rPr>
              <a:t>Architecture</a:t>
            </a:r>
            <a:r>
              <a:rPr sz="1700" b="1" spc="-105" dirty="0">
                <a:latin typeface="Times New Roman"/>
                <a:cs typeface="Times New Roman"/>
              </a:rPr>
              <a:t> </a:t>
            </a:r>
            <a:r>
              <a:rPr sz="1700" b="1" spc="-120" dirty="0">
                <a:latin typeface="Trebuchet MS"/>
                <a:cs typeface="Trebuchet MS"/>
              </a:rPr>
              <a:t>is</a:t>
            </a:r>
            <a:r>
              <a:rPr sz="1700" b="1" spc="-65" dirty="0">
                <a:latin typeface="Times New Roman"/>
                <a:cs typeface="Times New Roman"/>
              </a:rPr>
              <a:t> </a:t>
            </a:r>
            <a:r>
              <a:rPr sz="1700" b="1" spc="-114" dirty="0">
                <a:latin typeface="Trebuchet MS"/>
                <a:cs typeface="Trebuchet MS"/>
              </a:rPr>
              <a:t>the</a:t>
            </a:r>
            <a:r>
              <a:rPr sz="1700" b="1" spc="-60" dirty="0">
                <a:latin typeface="Times New Roman"/>
                <a:cs typeface="Times New Roman"/>
              </a:rPr>
              <a:t> </a:t>
            </a:r>
            <a:r>
              <a:rPr sz="1700" b="1" spc="-110" dirty="0">
                <a:latin typeface="Trebuchet MS"/>
                <a:cs typeface="Trebuchet MS"/>
              </a:rPr>
              <a:t>combination</a:t>
            </a:r>
            <a:r>
              <a:rPr sz="1700" b="1" spc="-100" dirty="0">
                <a:latin typeface="Times New Roman"/>
                <a:cs typeface="Times New Roman"/>
              </a:rPr>
              <a:t> </a:t>
            </a:r>
            <a:r>
              <a:rPr sz="1700" b="1" spc="-105" dirty="0">
                <a:latin typeface="Trebuchet MS"/>
                <a:cs typeface="Trebuchet MS"/>
              </a:rPr>
              <a:t>and</a:t>
            </a:r>
            <a:r>
              <a:rPr sz="1700" b="1" spc="-65" dirty="0">
                <a:latin typeface="Times New Roman"/>
                <a:cs typeface="Times New Roman"/>
              </a:rPr>
              <a:t> </a:t>
            </a:r>
            <a:r>
              <a:rPr sz="1700" b="1" spc="-114" dirty="0">
                <a:latin typeface="Trebuchet MS"/>
                <a:cs typeface="Trebuchet MS"/>
              </a:rPr>
              <a:t>disposition</a:t>
            </a:r>
            <a:r>
              <a:rPr sz="1700" b="1" spc="-114" dirty="0">
                <a:latin typeface="Times New Roman"/>
                <a:cs typeface="Times New Roman"/>
              </a:rPr>
              <a:t> </a:t>
            </a:r>
            <a:r>
              <a:rPr sz="1700" b="1" spc="-140" dirty="0">
                <a:latin typeface="Trebuchet MS"/>
                <a:cs typeface="Trebuchet MS"/>
              </a:rPr>
              <a:t>of</a:t>
            </a:r>
            <a:r>
              <a:rPr sz="1700" b="1" spc="-60" dirty="0">
                <a:latin typeface="Times New Roman"/>
                <a:cs typeface="Times New Roman"/>
              </a:rPr>
              <a:t> </a:t>
            </a:r>
            <a:r>
              <a:rPr sz="1700" b="1" spc="-114" dirty="0">
                <a:latin typeface="Trebuchet MS"/>
                <a:cs typeface="Trebuchet MS"/>
              </a:rPr>
              <a:t>the</a:t>
            </a:r>
            <a:r>
              <a:rPr sz="1700" b="1" spc="-60" dirty="0">
                <a:latin typeface="Times New Roman"/>
                <a:cs typeface="Times New Roman"/>
              </a:rPr>
              <a:t> </a:t>
            </a:r>
            <a:r>
              <a:rPr sz="1700" b="1" spc="-140" dirty="0">
                <a:latin typeface="Trebuchet MS"/>
                <a:cs typeface="Trebuchet MS"/>
              </a:rPr>
              <a:t>different</a:t>
            </a:r>
            <a:r>
              <a:rPr sz="1700" b="1" spc="-110" dirty="0">
                <a:latin typeface="Times New Roman"/>
                <a:cs typeface="Times New Roman"/>
              </a:rPr>
              <a:t> </a:t>
            </a:r>
            <a:r>
              <a:rPr sz="1700" b="1" spc="-85" dirty="0">
                <a:latin typeface="Trebuchet MS"/>
                <a:cs typeface="Trebuchet MS"/>
              </a:rPr>
              <a:t>kind</a:t>
            </a:r>
            <a:r>
              <a:rPr sz="1700" b="1" spc="-65" dirty="0">
                <a:latin typeface="Times New Roman"/>
                <a:cs typeface="Times New Roman"/>
              </a:rPr>
              <a:t> </a:t>
            </a:r>
            <a:r>
              <a:rPr sz="1700" b="1" spc="-140" dirty="0">
                <a:latin typeface="Trebuchet MS"/>
                <a:cs typeface="Trebuchet MS"/>
              </a:rPr>
              <a:t>of</a:t>
            </a:r>
            <a:r>
              <a:rPr sz="1700" b="1" spc="-80" dirty="0">
                <a:latin typeface="Times New Roman"/>
                <a:cs typeface="Times New Roman"/>
              </a:rPr>
              <a:t> </a:t>
            </a:r>
            <a:r>
              <a:rPr sz="1700" b="1" spc="-35" dirty="0">
                <a:latin typeface="Trebuchet MS"/>
                <a:cs typeface="Trebuchet MS"/>
              </a:rPr>
              <a:t>joints</a:t>
            </a:r>
            <a:endParaRPr sz="1700" b="1" dirty="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8425" y="1715250"/>
            <a:ext cx="3840479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30" dirty="0">
                <a:solidFill>
                  <a:srgbClr val="1A1A1A"/>
                </a:solidFill>
                <a:latin typeface="Trebuchet MS"/>
                <a:cs typeface="Trebuchet MS"/>
              </a:rPr>
              <a:t>that</a:t>
            </a:r>
            <a:r>
              <a:rPr sz="1700" spc="-6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700" spc="-114" dirty="0">
                <a:solidFill>
                  <a:srgbClr val="1A1A1A"/>
                </a:solidFill>
                <a:latin typeface="Trebuchet MS"/>
                <a:cs typeface="Trebuchet MS"/>
              </a:rPr>
              <a:t>configure</a:t>
            </a:r>
            <a:r>
              <a:rPr sz="1700" spc="-10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700" spc="-114" dirty="0">
                <a:solidFill>
                  <a:srgbClr val="1A1A1A"/>
                </a:solidFill>
                <a:latin typeface="Trebuchet MS"/>
                <a:cs typeface="Trebuchet MS"/>
              </a:rPr>
              <a:t>the</a:t>
            </a:r>
            <a:r>
              <a:rPr sz="1700" spc="-6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700" spc="-125" dirty="0">
                <a:solidFill>
                  <a:srgbClr val="1A1A1A"/>
                </a:solidFill>
                <a:latin typeface="Trebuchet MS"/>
                <a:cs typeface="Trebuchet MS"/>
              </a:rPr>
              <a:t>robot</a:t>
            </a:r>
            <a:r>
              <a:rPr sz="1700" spc="-8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700" spc="-114" dirty="0">
                <a:solidFill>
                  <a:srgbClr val="1A1A1A"/>
                </a:solidFill>
                <a:latin typeface="Trebuchet MS"/>
                <a:cs typeface="Trebuchet MS"/>
              </a:rPr>
              <a:t>kinematical</a:t>
            </a:r>
            <a:r>
              <a:rPr sz="1700" spc="-7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700" spc="-30" dirty="0">
                <a:solidFill>
                  <a:srgbClr val="1A1A1A"/>
                </a:solidFill>
                <a:latin typeface="Trebuchet MS"/>
                <a:cs typeface="Trebuchet MS"/>
              </a:rPr>
              <a:t>chain</a:t>
            </a:r>
            <a:r>
              <a:rPr sz="1700" b="1" i="1" spc="-30" dirty="0">
                <a:solidFill>
                  <a:srgbClr val="1A1A1A"/>
                </a:solidFill>
                <a:latin typeface="Cambria"/>
                <a:cs typeface="Cambria"/>
              </a:rPr>
              <a:t>.</a:t>
            </a:r>
            <a:endParaRPr sz="1700" dirty="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25500" y="2384425"/>
            <a:ext cx="39243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25"/>
              </a:lnSpc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Five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common</a:t>
            </a:r>
            <a:r>
              <a:rPr sz="1600" spc="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body-and-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arm</a:t>
            </a:r>
            <a:r>
              <a:rPr sz="1600" spc="6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configurations: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34918" y="2717442"/>
            <a:ext cx="4126229" cy="58674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8895" rIns="0" bIns="0" rtlCol="0">
            <a:spAutoFit/>
          </a:bodyPr>
          <a:lstStyle/>
          <a:p>
            <a:pPr marL="342900" indent="-330200">
              <a:lnSpc>
                <a:spcPct val="100000"/>
              </a:lnSpc>
              <a:spcBef>
                <a:spcPts val="385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Polar</a:t>
            </a:r>
            <a:r>
              <a:rPr sz="160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coordinate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body-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and-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arm</a:t>
            </a:r>
            <a:r>
              <a:rPr sz="1600" spc="5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assembly.</a:t>
            </a:r>
            <a:endParaRPr sz="1600" dirty="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Cylindrical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body-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and-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arm</a:t>
            </a:r>
            <a:r>
              <a:rPr sz="1600" spc="6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assembly.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82700" y="3387725"/>
            <a:ext cx="8890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45"/>
              </a:lnSpc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Cartesian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34918" y="3321685"/>
            <a:ext cx="45212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67460" algn="l"/>
              </a:tabLst>
            </a:pP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3.</a:t>
            </a:r>
            <a:r>
              <a:rPr sz="1600" dirty="0">
                <a:solidFill>
                  <a:srgbClr val="595959"/>
                </a:solidFill>
                <a:latin typeface="Times New Roman"/>
                <a:cs typeface="Times New Roman"/>
              </a:rPr>
              <a:t>	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coordinate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body-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and-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arm</a:t>
            </a:r>
            <a:r>
              <a:rPr sz="1600" spc="5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assembly.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82700" y="3667125"/>
            <a:ext cx="10160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55"/>
              </a:lnSpc>
            </a:pPr>
            <a:r>
              <a:rPr sz="16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Joined-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arm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34936" y="3599967"/>
            <a:ext cx="36652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16050" algn="l"/>
              </a:tabLst>
            </a:pP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4.</a:t>
            </a:r>
            <a:r>
              <a:rPr sz="1600" dirty="0">
                <a:solidFill>
                  <a:srgbClr val="595959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body-and-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arm</a:t>
            </a:r>
            <a:r>
              <a:rPr sz="1600" spc="9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assembly.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34918" y="3876547"/>
            <a:ext cx="52165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42900" algn="l"/>
              </a:tabLst>
            </a:pP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5.</a:t>
            </a:r>
            <a:r>
              <a:rPr sz="1600" dirty="0">
                <a:solidFill>
                  <a:srgbClr val="595959"/>
                </a:solidFill>
                <a:latin typeface="Times New Roman"/>
                <a:cs typeface="Times New Roman"/>
              </a:rPr>
              <a:t>	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Selective</a:t>
            </a:r>
            <a:r>
              <a:rPr sz="1600" spc="-3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Compliance</a:t>
            </a:r>
            <a:r>
              <a:rPr sz="1600" spc="-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Assembly</a:t>
            </a:r>
            <a:r>
              <a:rPr sz="1600" spc="-3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Robot</a:t>
            </a:r>
            <a:r>
              <a:rPr sz="1600" spc="-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Arm</a:t>
            </a:r>
            <a:r>
              <a:rPr sz="1600" spc="-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(SCARA).</a:t>
            </a:r>
            <a:endParaRPr sz="1600" dirty="0">
              <a:latin typeface="Microsoft Sans Serif"/>
              <a:cs typeface="Microsoft Sans Serif"/>
            </a:endParaRPr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9790" y="4112620"/>
            <a:ext cx="83615" cy="6885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82700" y="3463925"/>
            <a:ext cx="482600" cy="203200"/>
          </a:xfrm>
          <a:custGeom>
            <a:avLst/>
            <a:gdLst/>
            <a:ahLst/>
            <a:cxnLst/>
            <a:rect l="l" t="t" r="r" b="b"/>
            <a:pathLst>
              <a:path w="482600" h="203200">
                <a:moveTo>
                  <a:pt x="482600" y="0"/>
                </a:moveTo>
                <a:lnTo>
                  <a:pt x="0" y="0"/>
                </a:lnTo>
                <a:lnTo>
                  <a:pt x="0" y="203200"/>
                </a:lnTo>
                <a:lnTo>
                  <a:pt x="482600" y="203200"/>
                </a:lnTo>
                <a:lnTo>
                  <a:pt x="482600" y="0"/>
                </a:lnTo>
                <a:close/>
              </a:path>
            </a:pathLst>
          </a:custGeom>
          <a:solidFill>
            <a:srgbClr val="F699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57200" y="487793"/>
            <a:ext cx="8991600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z="3600" spc="-110" dirty="0">
                <a:latin typeface="Tahoma"/>
                <a:cs typeface="Tahoma"/>
              </a:rPr>
              <a:t>Polar</a:t>
            </a:r>
            <a:r>
              <a:rPr sz="3600" b="0" spc="-75" dirty="0">
                <a:latin typeface="Times New Roman"/>
                <a:cs typeface="Times New Roman"/>
              </a:rPr>
              <a:t> </a:t>
            </a:r>
            <a:r>
              <a:rPr sz="3600" spc="-130" dirty="0">
                <a:latin typeface="Tahoma"/>
                <a:cs typeface="Tahoma"/>
              </a:rPr>
              <a:t>coordinate</a:t>
            </a:r>
            <a:r>
              <a:rPr sz="3600" b="0" spc="-70" dirty="0">
                <a:latin typeface="Times New Roman"/>
                <a:cs typeface="Times New Roman"/>
              </a:rPr>
              <a:t> </a:t>
            </a:r>
            <a:r>
              <a:rPr sz="3600" spc="-145" dirty="0">
                <a:latin typeface="Tahoma"/>
                <a:cs typeface="Tahoma"/>
              </a:rPr>
              <a:t>body-</a:t>
            </a:r>
            <a:r>
              <a:rPr sz="3600" spc="-175" dirty="0">
                <a:latin typeface="Tahoma"/>
                <a:cs typeface="Tahoma"/>
              </a:rPr>
              <a:t>and-arm</a:t>
            </a:r>
            <a:r>
              <a:rPr sz="3600" b="0" spc="-85" dirty="0">
                <a:latin typeface="Times New Roman"/>
                <a:cs typeface="Times New Roman"/>
              </a:rPr>
              <a:t> </a:t>
            </a:r>
            <a:r>
              <a:rPr sz="3600" spc="-125" dirty="0">
                <a:latin typeface="Tahoma"/>
                <a:cs typeface="Tahoma"/>
              </a:rPr>
              <a:t>assembly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28893" y="2101567"/>
            <a:ext cx="4647565" cy="106118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2900" indent="-330200">
              <a:lnSpc>
                <a:spcPct val="100000"/>
              </a:lnSpc>
              <a:spcBef>
                <a:spcPts val="95"/>
              </a:spcBef>
              <a:buChar char="●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Notation</a:t>
            </a:r>
            <a:r>
              <a:rPr sz="1600" spc="-5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RRP</a:t>
            </a:r>
            <a:endParaRPr sz="16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lr>
                <a:srgbClr val="595959"/>
              </a:buClr>
              <a:buFont typeface="Microsoft Sans Serif"/>
              <a:buChar char="●"/>
            </a:pPr>
            <a:endParaRPr sz="16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5"/>
              </a:spcBef>
              <a:buClr>
                <a:srgbClr val="595959"/>
              </a:buClr>
              <a:buFont typeface="Microsoft Sans Serif"/>
              <a:buChar char="●"/>
            </a:pPr>
            <a:endParaRPr sz="1600" dirty="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5"/>
              </a:spcBef>
              <a:buChar char="●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Consist</a:t>
            </a:r>
            <a:r>
              <a:rPr sz="1600" spc="9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600" spc="10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sliding</a:t>
            </a:r>
            <a:r>
              <a:rPr sz="1600" spc="8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arm</a:t>
            </a:r>
            <a:r>
              <a:rPr sz="1600" spc="114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(P</a:t>
            </a:r>
            <a:r>
              <a:rPr sz="1600" spc="9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joint)</a:t>
            </a:r>
            <a:r>
              <a:rPr sz="1600" spc="9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actuated</a:t>
            </a:r>
            <a:r>
              <a:rPr sz="1600" spc="10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related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70300" y="3235325"/>
            <a:ext cx="5842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2540">
              <a:lnSpc>
                <a:spcPts val="1445"/>
              </a:lnSpc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rotate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82700" y="3144022"/>
            <a:ext cx="3674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047365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to</a:t>
            </a:r>
            <a:r>
              <a:rPr sz="1600" spc="55" dirty="0">
                <a:solidFill>
                  <a:srgbClr val="595959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the</a:t>
            </a:r>
            <a:r>
              <a:rPr sz="1600" spc="60" dirty="0">
                <a:solidFill>
                  <a:srgbClr val="595959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body,</a:t>
            </a:r>
            <a:r>
              <a:rPr sz="1600" spc="60" dirty="0">
                <a:solidFill>
                  <a:srgbClr val="595959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which</a:t>
            </a:r>
            <a:r>
              <a:rPr sz="1600" spc="55" dirty="0">
                <a:solidFill>
                  <a:srgbClr val="595959"/>
                </a:solidFill>
                <a:latin typeface="Times New Roman"/>
                <a:cs typeface="Times New Roman"/>
              </a:rPr>
              <a:t> 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can</a:t>
            </a:r>
            <a:r>
              <a:rPr sz="1600" dirty="0">
                <a:solidFill>
                  <a:srgbClr val="595959"/>
                </a:solidFill>
                <a:latin typeface="Times New Roman"/>
                <a:cs typeface="Times New Roman"/>
              </a:rPr>
              <a:t>	</a:t>
            </a:r>
            <a:r>
              <a:rPr sz="1600" spc="-10" dirty="0" smtClean="0">
                <a:solidFill>
                  <a:srgbClr val="595959"/>
                </a:solidFill>
                <a:latin typeface="Microsoft Sans Serif"/>
                <a:cs typeface="Microsoft Sans Serif"/>
              </a:rPr>
              <a:t>about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40300" y="3235325"/>
            <a:ext cx="4064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445"/>
              </a:lnSpc>
            </a:pPr>
            <a:r>
              <a:rPr sz="16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both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65683" y="3394708"/>
            <a:ext cx="2500630" cy="26924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vertical</a:t>
            </a:r>
            <a:r>
              <a:rPr sz="1600" spc="49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axis</a:t>
            </a:r>
            <a:r>
              <a:rPr sz="1600" spc="50" dirty="0">
                <a:solidFill>
                  <a:srgbClr val="595959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(R</a:t>
            </a:r>
            <a:r>
              <a:rPr sz="1600" spc="50" dirty="0">
                <a:solidFill>
                  <a:srgbClr val="595959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joint)</a:t>
            </a:r>
            <a:r>
              <a:rPr sz="1600" spc="50" dirty="0">
                <a:solidFill>
                  <a:srgbClr val="595959"/>
                </a:solidFill>
                <a:latin typeface="Times New Roman"/>
                <a:cs typeface="Times New Roman"/>
              </a:rPr>
              <a:t> 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and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42890" y="3162755"/>
            <a:ext cx="239395" cy="5010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030">
              <a:lnSpc>
                <a:spcPts val="1870"/>
              </a:lnSpc>
              <a:spcBef>
                <a:spcPts val="95"/>
              </a:spcBef>
            </a:pP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ts val="1870"/>
              </a:lnSpc>
            </a:pP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(R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73500" y="3463925"/>
            <a:ext cx="13716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70"/>
              </a:lnSpc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horizontal</a:t>
            </a:r>
            <a:r>
              <a:rPr sz="1600" spc="48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axis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65691" y="3626356"/>
            <a:ext cx="4660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joint)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86397" y="1958975"/>
            <a:ext cx="3047999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Work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spc="50" dirty="0"/>
              <a:t>Envelope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08422" y="2145865"/>
            <a:ext cx="7084695" cy="21926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indent="-337185">
              <a:lnSpc>
                <a:spcPct val="100000"/>
              </a:lnSpc>
              <a:spcBef>
                <a:spcPts val="105"/>
              </a:spcBef>
              <a:buFont typeface="Microsoft Sans Serif"/>
              <a:buChar char="●"/>
              <a:tabLst>
                <a:tab pos="469900" algn="l"/>
              </a:tabLst>
            </a:pPr>
            <a:r>
              <a:rPr sz="1700" b="1" i="1" spc="-140" dirty="0">
                <a:solidFill>
                  <a:srgbClr val="595959"/>
                </a:solidFill>
                <a:latin typeface="Trebuchet MS"/>
                <a:cs typeface="Trebuchet MS"/>
              </a:rPr>
              <a:t>The</a:t>
            </a:r>
            <a:r>
              <a:rPr sz="1700" spc="-8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20" dirty="0">
                <a:solidFill>
                  <a:srgbClr val="595959"/>
                </a:solidFill>
                <a:latin typeface="Trebuchet MS"/>
                <a:cs typeface="Trebuchet MS"/>
              </a:rPr>
              <a:t>gross</a:t>
            </a:r>
            <a:r>
              <a:rPr sz="1700" spc="-114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00" dirty="0">
                <a:solidFill>
                  <a:srgbClr val="595959"/>
                </a:solidFill>
                <a:latin typeface="Trebuchet MS"/>
                <a:cs typeface="Trebuchet MS"/>
              </a:rPr>
              <a:t>work</a:t>
            </a:r>
            <a:r>
              <a:rPr sz="1700" spc="-9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20" dirty="0">
                <a:solidFill>
                  <a:srgbClr val="595959"/>
                </a:solidFill>
                <a:latin typeface="Trebuchet MS"/>
                <a:cs typeface="Trebuchet MS"/>
              </a:rPr>
              <a:t>envelope</a:t>
            </a:r>
            <a:r>
              <a:rPr sz="1700" spc="-9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40" dirty="0">
                <a:solidFill>
                  <a:srgbClr val="595959"/>
                </a:solidFill>
                <a:latin typeface="Trebuchet MS"/>
                <a:cs typeface="Trebuchet MS"/>
              </a:rPr>
              <a:t>of</a:t>
            </a:r>
            <a:r>
              <a:rPr sz="1700" spc="-7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40" dirty="0">
                <a:solidFill>
                  <a:srgbClr val="595959"/>
                </a:solidFill>
                <a:latin typeface="Trebuchet MS"/>
                <a:cs typeface="Trebuchet MS"/>
              </a:rPr>
              <a:t>a</a:t>
            </a:r>
            <a:r>
              <a:rPr sz="1700" spc="-8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30" dirty="0">
                <a:solidFill>
                  <a:srgbClr val="595959"/>
                </a:solidFill>
                <a:latin typeface="Trebuchet MS"/>
                <a:cs typeface="Trebuchet MS"/>
              </a:rPr>
              <a:t>robot</a:t>
            </a:r>
            <a:r>
              <a:rPr sz="1700" spc="-9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20" dirty="0">
                <a:solidFill>
                  <a:srgbClr val="595959"/>
                </a:solidFill>
                <a:latin typeface="Trebuchet MS"/>
                <a:cs typeface="Trebuchet MS"/>
              </a:rPr>
              <a:t>is</a:t>
            </a:r>
            <a:r>
              <a:rPr sz="1700" spc="-8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20" dirty="0">
                <a:solidFill>
                  <a:srgbClr val="595959"/>
                </a:solidFill>
                <a:latin typeface="Trebuchet MS"/>
                <a:cs typeface="Trebuchet MS"/>
              </a:rPr>
              <a:t>defined</a:t>
            </a:r>
            <a:r>
              <a:rPr sz="1700" spc="-114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35" dirty="0">
                <a:solidFill>
                  <a:srgbClr val="595959"/>
                </a:solidFill>
                <a:latin typeface="Trebuchet MS"/>
                <a:cs typeface="Trebuchet MS"/>
              </a:rPr>
              <a:t>as</a:t>
            </a:r>
            <a:r>
              <a:rPr sz="1700" spc="-8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14" dirty="0">
                <a:solidFill>
                  <a:srgbClr val="595959"/>
                </a:solidFill>
                <a:latin typeface="Trebuchet MS"/>
                <a:cs typeface="Trebuchet MS"/>
              </a:rPr>
              <a:t>the</a:t>
            </a:r>
            <a:r>
              <a:rPr sz="1700" spc="-8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05" dirty="0">
                <a:solidFill>
                  <a:srgbClr val="595959"/>
                </a:solidFill>
                <a:latin typeface="Trebuchet MS"/>
                <a:cs typeface="Trebuchet MS"/>
              </a:rPr>
              <a:t>locus</a:t>
            </a:r>
            <a:r>
              <a:rPr sz="1700" spc="-9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40" dirty="0">
                <a:solidFill>
                  <a:srgbClr val="595959"/>
                </a:solidFill>
                <a:latin typeface="Trebuchet MS"/>
                <a:cs typeface="Trebuchet MS"/>
              </a:rPr>
              <a:t>of</a:t>
            </a:r>
            <a:r>
              <a:rPr sz="1700" spc="-7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14" dirty="0">
                <a:solidFill>
                  <a:srgbClr val="595959"/>
                </a:solidFill>
                <a:latin typeface="Trebuchet MS"/>
                <a:cs typeface="Trebuchet MS"/>
              </a:rPr>
              <a:t>points</a:t>
            </a:r>
            <a:r>
              <a:rPr sz="1700" spc="-9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85" dirty="0">
                <a:solidFill>
                  <a:srgbClr val="595959"/>
                </a:solidFill>
                <a:latin typeface="Trebuchet MS"/>
                <a:cs typeface="Trebuchet MS"/>
              </a:rPr>
              <a:t>in</a:t>
            </a:r>
            <a:r>
              <a:rPr sz="1700" spc="-8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35" dirty="0">
                <a:solidFill>
                  <a:srgbClr val="595959"/>
                </a:solidFill>
                <a:latin typeface="Trebuchet MS"/>
                <a:cs typeface="Trebuchet MS"/>
              </a:rPr>
              <a:t>three</a:t>
            </a:r>
            <a:endParaRPr sz="17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95"/>
              </a:spcBef>
            </a:pPr>
            <a:r>
              <a:rPr sz="1700" b="1" i="1" spc="-105" dirty="0">
                <a:solidFill>
                  <a:srgbClr val="595959"/>
                </a:solidFill>
                <a:latin typeface="Trebuchet MS"/>
                <a:cs typeface="Trebuchet MS"/>
              </a:rPr>
              <a:t>dimensional</a:t>
            </a:r>
            <a:r>
              <a:rPr sz="1700" spc="-10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35" dirty="0">
                <a:solidFill>
                  <a:srgbClr val="595959"/>
                </a:solidFill>
                <a:latin typeface="Trebuchet MS"/>
                <a:cs typeface="Trebuchet MS"/>
              </a:rPr>
              <a:t>space</a:t>
            </a:r>
            <a:r>
              <a:rPr sz="1700" spc="-10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30" dirty="0">
                <a:solidFill>
                  <a:srgbClr val="595959"/>
                </a:solidFill>
                <a:latin typeface="Trebuchet MS"/>
                <a:cs typeface="Trebuchet MS"/>
              </a:rPr>
              <a:t>that</a:t>
            </a:r>
            <a:r>
              <a:rPr sz="1700" spc="-7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00" dirty="0">
                <a:solidFill>
                  <a:srgbClr val="595959"/>
                </a:solidFill>
                <a:latin typeface="Trebuchet MS"/>
                <a:cs typeface="Trebuchet MS"/>
              </a:rPr>
              <a:t>can</a:t>
            </a:r>
            <a:r>
              <a:rPr sz="1700" spc="-7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35" dirty="0">
                <a:solidFill>
                  <a:srgbClr val="595959"/>
                </a:solidFill>
                <a:latin typeface="Trebuchet MS"/>
                <a:cs typeface="Trebuchet MS"/>
              </a:rPr>
              <a:t>be</a:t>
            </a:r>
            <a:r>
              <a:rPr sz="1700" spc="-8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20" dirty="0">
                <a:solidFill>
                  <a:srgbClr val="595959"/>
                </a:solidFill>
                <a:latin typeface="Trebuchet MS"/>
                <a:cs typeface="Trebuchet MS"/>
              </a:rPr>
              <a:t>reached</a:t>
            </a:r>
            <a:r>
              <a:rPr sz="1700" spc="-10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14" dirty="0">
                <a:solidFill>
                  <a:srgbClr val="595959"/>
                </a:solidFill>
                <a:latin typeface="Trebuchet MS"/>
                <a:cs typeface="Trebuchet MS"/>
              </a:rPr>
              <a:t>by</a:t>
            </a:r>
            <a:r>
              <a:rPr sz="1700" spc="-6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14" dirty="0">
                <a:solidFill>
                  <a:srgbClr val="595959"/>
                </a:solidFill>
                <a:latin typeface="Trebuchet MS"/>
                <a:cs typeface="Trebuchet MS"/>
              </a:rPr>
              <a:t>the</a:t>
            </a:r>
            <a:r>
              <a:rPr sz="1700" spc="-7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700" b="1" i="1" spc="-10" dirty="0">
                <a:solidFill>
                  <a:srgbClr val="595959"/>
                </a:solidFill>
                <a:latin typeface="Trebuchet MS"/>
                <a:cs typeface="Trebuchet MS"/>
              </a:rPr>
              <a:t>wrist.</a:t>
            </a:r>
            <a:endParaRPr sz="17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7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700">
              <a:latin typeface="Trebuchet MS"/>
              <a:cs typeface="Trebuchet MS"/>
            </a:endParaRPr>
          </a:p>
          <a:p>
            <a:pPr marL="469900" indent="-330835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Positioning</a:t>
            </a:r>
            <a:r>
              <a:rPr sz="1600" spc="-4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axes</a:t>
            </a:r>
            <a:r>
              <a:rPr sz="1600" spc="-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(Major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axes)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90"/>
              </a:spcBef>
            </a:pP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N.</a:t>
            </a:r>
            <a:r>
              <a:rPr sz="1600" spc="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B.</a:t>
            </a:r>
            <a:r>
              <a:rPr sz="1600" spc="4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Work</a:t>
            </a:r>
            <a:r>
              <a:rPr sz="1600" spc="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space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is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basically</a:t>
            </a:r>
            <a:r>
              <a:rPr sz="1600" spc="-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subset</a:t>
            </a:r>
            <a:r>
              <a:rPr sz="1600" spc="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600" spc="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work</a:t>
            </a:r>
            <a:r>
              <a:rPr sz="1600" spc="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envelope.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/>
              <a:t>Polar</a:t>
            </a:r>
            <a:r>
              <a:rPr b="0" spc="95" dirty="0">
                <a:latin typeface="Times New Roman"/>
                <a:cs typeface="Times New Roman"/>
              </a:rPr>
              <a:t> </a:t>
            </a:r>
            <a:r>
              <a:rPr spc="90" dirty="0"/>
              <a:t>Work</a:t>
            </a:r>
            <a:r>
              <a:rPr b="0" spc="100" dirty="0">
                <a:latin typeface="Times New Roman"/>
                <a:cs typeface="Times New Roman"/>
              </a:rPr>
              <a:t> </a:t>
            </a:r>
            <a:r>
              <a:rPr spc="110" dirty="0"/>
              <a:t>Space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16744" y="2215900"/>
            <a:ext cx="2740689" cy="205555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42084" y="2194079"/>
            <a:ext cx="2073859" cy="214589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/>
              <a:t>Polar</a:t>
            </a:r>
            <a:r>
              <a:rPr b="0" spc="150" dirty="0">
                <a:latin typeface="Times New Roman"/>
                <a:cs typeface="Times New Roman"/>
              </a:rPr>
              <a:t> </a:t>
            </a:r>
            <a:r>
              <a:rPr dirty="0"/>
              <a:t>robot</a:t>
            </a:r>
            <a:r>
              <a:rPr b="0" spc="160" dirty="0">
                <a:latin typeface="Times New Roman"/>
                <a:cs typeface="Times New Roman"/>
              </a:rPr>
              <a:t> </a:t>
            </a:r>
            <a:r>
              <a:rPr spc="-10" dirty="0"/>
              <a:t>characteristics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822954" y="2225418"/>
            <a:ext cx="6134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Joints: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49446" y="2621130"/>
            <a:ext cx="1299845" cy="86741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42900" indent="-330200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Rotation</a:t>
            </a:r>
            <a:r>
              <a:rPr sz="1600" spc="-8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θ</a:t>
            </a:r>
            <a:endParaRPr sz="160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Rotation</a:t>
            </a:r>
            <a:r>
              <a:rPr sz="1600" spc="-5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φ</a:t>
            </a:r>
            <a:endParaRPr sz="160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85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Linear</a:t>
            </a:r>
            <a:r>
              <a:rPr sz="1600" spc="-3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ρ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8627" y="2225418"/>
            <a:ext cx="1156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Advantages: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73200" y="2727325"/>
            <a:ext cx="1092200" cy="203200"/>
          </a:xfrm>
          <a:prstGeom prst="rect">
            <a:avLst/>
          </a:prstGeom>
          <a:solidFill>
            <a:srgbClr val="F699D1">
              <a:alpha val="75000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75"/>
              </a:lnSpc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Large</a:t>
            </a:r>
            <a:r>
              <a:rPr sz="1600" spc="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reach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00519" y="2658311"/>
            <a:ext cx="20085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from</a:t>
            </a:r>
            <a:r>
              <a:rPr sz="1600" spc="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r>
              <a:rPr sz="1600" spc="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central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support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25418" y="2621130"/>
            <a:ext cx="3936365" cy="86741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●</a:t>
            </a:r>
            <a:endParaRPr sz="1600" dirty="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90"/>
              </a:spcBef>
              <a:buChar char="●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It</a:t>
            </a:r>
            <a:r>
              <a:rPr sz="1600" spc="3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can</a:t>
            </a:r>
            <a:r>
              <a:rPr sz="1600" spc="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bend</a:t>
            </a:r>
            <a:r>
              <a:rPr sz="1600" spc="3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to</a:t>
            </a:r>
            <a:r>
              <a:rPr sz="1600" spc="3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reach</a:t>
            </a:r>
            <a:r>
              <a:rPr sz="1600" spc="3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objects</a:t>
            </a:r>
            <a:r>
              <a:rPr sz="1600" spc="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on</a:t>
            </a:r>
            <a:r>
              <a:rPr sz="1600" spc="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the</a:t>
            </a:r>
            <a:r>
              <a:rPr sz="1600" spc="3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floor</a:t>
            </a:r>
            <a:endParaRPr sz="1600" dirty="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85"/>
              </a:spcBef>
              <a:buChar char="●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Motor</a:t>
            </a:r>
            <a:r>
              <a:rPr sz="1600" spc="5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1</a:t>
            </a:r>
            <a:r>
              <a:rPr sz="1600" spc="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and</a:t>
            </a:r>
            <a:r>
              <a:rPr sz="1600" spc="3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2</a:t>
            </a:r>
            <a:r>
              <a:rPr sz="1600" spc="3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close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to</a:t>
            </a:r>
            <a:r>
              <a:rPr sz="1600" spc="4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the</a:t>
            </a:r>
            <a:r>
              <a:rPr sz="1600" spc="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base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98629" y="3652515"/>
            <a:ext cx="2912110" cy="9823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Drawbacks:</a:t>
            </a:r>
            <a:endParaRPr sz="1600">
              <a:latin typeface="Microsoft Sans Serif"/>
              <a:cs typeface="Microsoft Sans Serif"/>
            </a:endParaRPr>
          </a:p>
          <a:p>
            <a:pPr marL="469900" indent="-330835">
              <a:lnSpc>
                <a:spcPct val="100000"/>
              </a:lnSpc>
              <a:spcBef>
                <a:spcPts val="1490"/>
              </a:spcBef>
              <a:buChar char="●"/>
              <a:tabLst>
                <a:tab pos="469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Complex</a:t>
            </a:r>
            <a:r>
              <a:rPr sz="1600" spc="-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kinematics</a:t>
            </a:r>
            <a:r>
              <a:rPr sz="1600" spc="-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model</a:t>
            </a:r>
            <a:endParaRPr sz="1600">
              <a:latin typeface="Microsoft Sans Serif"/>
              <a:cs typeface="Microsoft Sans Serif"/>
            </a:endParaRPr>
          </a:p>
          <a:p>
            <a:pPr marL="469900" indent="-330835">
              <a:lnSpc>
                <a:spcPct val="100000"/>
              </a:lnSpc>
              <a:spcBef>
                <a:spcPts val="285"/>
              </a:spcBef>
              <a:buChar char="●"/>
              <a:tabLst>
                <a:tab pos="469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Difficult</a:t>
            </a:r>
            <a:r>
              <a:rPr sz="1600" spc="-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to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visualize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97100" y="3349625"/>
            <a:ext cx="1968500" cy="215900"/>
          </a:xfrm>
          <a:custGeom>
            <a:avLst/>
            <a:gdLst/>
            <a:ahLst/>
            <a:cxnLst/>
            <a:rect l="l" t="t" r="r" b="b"/>
            <a:pathLst>
              <a:path w="1968500" h="215900">
                <a:moveTo>
                  <a:pt x="1968500" y="0"/>
                </a:moveTo>
                <a:lnTo>
                  <a:pt x="0" y="0"/>
                </a:lnTo>
                <a:lnTo>
                  <a:pt x="0" y="215900"/>
                </a:lnTo>
                <a:lnTo>
                  <a:pt x="1968500" y="215900"/>
                </a:lnTo>
                <a:lnTo>
                  <a:pt x="19685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600" y="2511425"/>
            <a:ext cx="1346200" cy="203200"/>
          </a:xfrm>
          <a:custGeom>
            <a:avLst/>
            <a:gdLst/>
            <a:ahLst/>
            <a:cxnLst/>
            <a:rect l="l" t="t" r="r" b="b"/>
            <a:pathLst>
              <a:path w="1346200" h="203200">
                <a:moveTo>
                  <a:pt x="1346200" y="0"/>
                </a:moveTo>
                <a:lnTo>
                  <a:pt x="0" y="0"/>
                </a:lnTo>
                <a:lnTo>
                  <a:pt x="0" y="203200"/>
                </a:lnTo>
                <a:lnTo>
                  <a:pt x="1346200" y="203200"/>
                </a:lnTo>
                <a:lnTo>
                  <a:pt x="13462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Cylindrical</a:t>
            </a:r>
            <a:r>
              <a:rPr b="0" spc="130" dirty="0">
                <a:latin typeface="Times New Roman"/>
                <a:cs typeface="Times New Roman"/>
              </a:rPr>
              <a:t> </a:t>
            </a:r>
            <a:r>
              <a:rPr spc="90" dirty="0"/>
              <a:t>body-and-</a:t>
            </a:r>
            <a:r>
              <a:rPr spc="55" dirty="0"/>
              <a:t>arm</a:t>
            </a:r>
            <a:r>
              <a:rPr b="0" spc="185" dirty="0">
                <a:latin typeface="Times New Roman"/>
                <a:cs typeface="Times New Roman"/>
              </a:rPr>
              <a:t> </a:t>
            </a:r>
            <a:r>
              <a:rPr spc="85" dirty="0"/>
              <a:t>assembly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34918" y="2128497"/>
            <a:ext cx="3935095" cy="58674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9530" rIns="0" bIns="0" rtlCol="0">
            <a:spAutoFit/>
          </a:bodyPr>
          <a:lstStyle/>
          <a:p>
            <a:pPr marL="342900" indent="-330200">
              <a:lnSpc>
                <a:spcPct val="100000"/>
              </a:lnSpc>
              <a:spcBef>
                <a:spcPts val="390"/>
              </a:spcBef>
              <a:buChar char="●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Notation</a:t>
            </a:r>
            <a:r>
              <a:rPr sz="1600" spc="-5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RPP</a:t>
            </a:r>
            <a:endParaRPr sz="1600" dirty="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90"/>
              </a:spcBef>
              <a:buChar char="●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Consists</a:t>
            </a:r>
            <a:r>
              <a:rPr sz="1600" spc="-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 smtClean="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r>
              <a:rPr sz="16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 smtClean="0">
                <a:solidFill>
                  <a:srgbClr val="595959"/>
                </a:solidFill>
                <a:latin typeface="Microsoft Sans Serif"/>
                <a:cs typeface="Microsoft Sans Serif"/>
              </a:rPr>
              <a:t>vertical</a:t>
            </a:r>
            <a:r>
              <a:rPr sz="1600" spc="10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 smtClean="0">
                <a:solidFill>
                  <a:srgbClr val="595959"/>
                </a:solidFill>
                <a:latin typeface="Microsoft Sans Serif"/>
                <a:cs typeface="Microsoft Sans Serif"/>
              </a:rPr>
              <a:t>column,</a:t>
            </a:r>
            <a:r>
              <a:rPr sz="16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relative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to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33600" y="2790825"/>
            <a:ext cx="355600" cy="203200"/>
          </a:xfrm>
          <a:prstGeom prst="rect">
            <a:avLst/>
          </a:prstGeom>
          <a:solidFill>
            <a:srgbClr val="FFEF66">
              <a:alpha val="75000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10"/>
              </a:lnSpc>
            </a:pP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arm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65686" y="2726815"/>
            <a:ext cx="23507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6985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which</a:t>
            </a:r>
            <a:r>
              <a:rPr sz="1600" spc="-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5" dirty="0" smtClean="0">
                <a:solidFill>
                  <a:srgbClr val="595959"/>
                </a:solidFill>
                <a:latin typeface="Microsoft Sans Serif"/>
                <a:cs typeface="Microsoft Sans Serif"/>
              </a:rPr>
              <a:t>an</a:t>
            </a:r>
            <a:r>
              <a:rPr sz="1600" dirty="0" smtClean="0">
                <a:solidFill>
                  <a:srgbClr val="595959"/>
                </a:solidFill>
                <a:latin typeface="Times New Roman"/>
                <a:cs typeface="Times New Roman"/>
              </a:rPr>
              <a:t>	</a:t>
            </a:r>
            <a:r>
              <a:rPr sz="1600" dirty="0" smtClean="0">
                <a:solidFill>
                  <a:srgbClr val="595959"/>
                </a:solidFill>
                <a:latin typeface="Microsoft Sans Serif"/>
                <a:cs typeface="Microsoft Sans Serif"/>
              </a:rPr>
              <a:t>assembly</a:t>
            </a:r>
            <a:r>
              <a:rPr sz="1600" spc="-45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is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57600" y="2790825"/>
            <a:ext cx="11430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2540">
              <a:lnSpc>
                <a:spcPts val="1510"/>
              </a:lnSpc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moved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up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or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82700" y="3070225"/>
            <a:ext cx="5461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20"/>
              </a:lnSpc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down.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34918" y="3250543"/>
            <a:ext cx="4175760" cy="58674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9530" rIns="0" bIns="0" rtlCol="0">
            <a:spAutoFit/>
          </a:bodyPr>
          <a:lstStyle/>
          <a:p>
            <a:pPr marL="342900" indent="-330200">
              <a:lnSpc>
                <a:spcPct val="100000"/>
              </a:lnSpc>
              <a:spcBef>
                <a:spcPts val="390"/>
              </a:spcBef>
              <a:buChar char="●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The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arm</a:t>
            </a:r>
            <a:r>
              <a:rPr sz="1600" spc="3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can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be</a:t>
            </a:r>
            <a:r>
              <a:rPr sz="1600" spc="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moved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in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or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out</a:t>
            </a:r>
            <a:r>
              <a:rPr sz="1600" spc="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relative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to</a:t>
            </a:r>
            <a:endParaRPr sz="1600" dirty="0">
              <a:latin typeface="Microsoft Sans Serif"/>
              <a:cs typeface="Microsoft Sans Serif"/>
            </a:endParaRPr>
          </a:p>
          <a:p>
            <a:pPr marL="342900">
              <a:lnSpc>
                <a:spcPct val="100000"/>
              </a:lnSpc>
              <a:spcBef>
                <a:spcPts val="290"/>
              </a:spcBef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the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column.</a:t>
            </a:r>
            <a:endParaRPr sz="1600" dirty="0">
              <a:latin typeface="Microsoft Sans Serif"/>
              <a:cs typeface="Microsoft Sans Serif"/>
            </a:endParaRPr>
          </a:p>
        </p:txBody>
      </p:sp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7627" y="1471858"/>
            <a:ext cx="1894031" cy="284113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/>
              <a:t>Cylindrical</a:t>
            </a:r>
            <a:r>
              <a:rPr b="0" spc="110" dirty="0">
                <a:latin typeface="Times New Roman"/>
                <a:cs typeface="Times New Roman"/>
              </a:rPr>
              <a:t> </a:t>
            </a:r>
            <a:r>
              <a:rPr spc="85" dirty="0"/>
              <a:t>Work</a:t>
            </a:r>
            <a:r>
              <a:rPr b="0" spc="175" dirty="0">
                <a:latin typeface="Times New Roman"/>
                <a:cs typeface="Times New Roman"/>
              </a:rPr>
              <a:t> </a:t>
            </a:r>
            <a:r>
              <a:rPr spc="110" dirty="0"/>
              <a:t>Space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5704" y="2325802"/>
            <a:ext cx="1975588" cy="209908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94512" y="2052480"/>
            <a:ext cx="2240647" cy="263924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82700" y="3794125"/>
            <a:ext cx="1117600" cy="203200"/>
          </a:xfrm>
          <a:custGeom>
            <a:avLst/>
            <a:gdLst/>
            <a:ahLst/>
            <a:cxnLst/>
            <a:rect l="l" t="t" r="r" b="b"/>
            <a:pathLst>
              <a:path w="1117600" h="203200">
                <a:moveTo>
                  <a:pt x="1117600" y="0"/>
                </a:moveTo>
                <a:lnTo>
                  <a:pt x="0" y="0"/>
                </a:lnTo>
                <a:lnTo>
                  <a:pt x="0" y="203200"/>
                </a:lnTo>
                <a:lnTo>
                  <a:pt x="1117600" y="203200"/>
                </a:lnTo>
                <a:lnTo>
                  <a:pt x="11176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/>
              <a:t>Cylindrical</a:t>
            </a:r>
            <a:r>
              <a:rPr b="0" spc="110" dirty="0">
                <a:latin typeface="Times New Roman"/>
                <a:cs typeface="Times New Roman"/>
              </a:rPr>
              <a:t> </a:t>
            </a:r>
            <a:r>
              <a:rPr spc="75" dirty="0"/>
              <a:t>Robot</a:t>
            </a:r>
            <a:r>
              <a:rPr b="0" spc="165" dirty="0">
                <a:latin typeface="Times New Roman"/>
                <a:cs typeface="Times New Roman"/>
              </a:rPr>
              <a:t> </a:t>
            </a:r>
            <a:r>
              <a:rPr spc="-10" dirty="0"/>
              <a:t>Characteristics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59265" y="1428750"/>
            <a:ext cx="11550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Advantages: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9685" y="1866592"/>
            <a:ext cx="148590" cy="86741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●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●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●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9752" y="1962477"/>
            <a:ext cx="23114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5"/>
              </a:lnSpc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Simple</a:t>
            </a:r>
            <a:r>
              <a:rPr sz="1600" spc="-5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kinematical</a:t>
            </a:r>
            <a:r>
              <a:rPr sz="1600" spc="-6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model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19752" y="2262777"/>
            <a:ext cx="1422400" cy="2032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10"/>
              </a:lnSpc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Easy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to</a:t>
            </a:r>
            <a:r>
              <a:rPr sz="1600" spc="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display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36160" y="2561613"/>
            <a:ext cx="1866900" cy="2159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25"/>
              </a:lnSpc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Good</a:t>
            </a:r>
            <a:r>
              <a:rPr sz="160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accessibility</a:t>
            </a:r>
            <a:r>
              <a:rPr sz="1600" spc="-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to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08644" y="2464762"/>
            <a:ext cx="16637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cavities</a:t>
            </a:r>
            <a:r>
              <a:rPr sz="1600" spc="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an</a:t>
            </a:r>
            <a:r>
              <a:rPr sz="1600" spc="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d</a:t>
            </a:r>
            <a:r>
              <a:rPr sz="1600" spc="3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open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08125" y="2734002"/>
            <a:ext cx="4453890" cy="173291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4889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38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machines</a:t>
            </a:r>
            <a:endParaRPr sz="1600" dirty="0">
              <a:latin typeface="Microsoft Sans Serif"/>
              <a:cs typeface="Microsoft Sans Serif"/>
            </a:endParaRPr>
          </a:p>
          <a:p>
            <a:pPr marL="469900" indent="-330835">
              <a:lnSpc>
                <a:spcPct val="100000"/>
              </a:lnSpc>
              <a:spcBef>
                <a:spcPts val="290"/>
              </a:spcBef>
              <a:buChar char="●"/>
              <a:tabLst>
                <a:tab pos="469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Large</a:t>
            </a:r>
            <a:r>
              <a:rPr sz="1600" spc="-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forces</a:t>
            </a:r>
            <a:r>
              <a:rPr sz="1600" spc="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when</a:t>
            </a:r>
            <a:r>
              <a:rPr sz="160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using</a:t>
            </a:r>
            <a:r>
              <a:rPr sz="1600" spc="-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hydraulic</a:t>
            </a:r>
            <a:r>
              <a:rPr sz="1600" spc="-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actuators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48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Drawbacks:</a:t>
            </a:r>
            <a:endParaRPr sz="1600" dirty="0">
              <a:latin typeface="Microsoft Sans Serif"/>
              <a:cs typeface="Microsoft Sans Serif"/>
            </a:endParaRPr>
          </a:p>
          <a:p>
            <a:pPr marL="469900" indent="-330835">
              <a:lnSpc>
                <a:spcPct val="100000"/>
              </a:lnSpc>
              <a:spcBef>
                <a:spcPts val="1495"/>
              </a:spcBef>
              <a:buChar char="●"/>
              <a:tabLst>
                <a:tab pos="469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Restricted</a:t>
            </a:r>
            <a:r>
              <a:rPr sz="1600" spc="-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working</a:t>
            </a:r>
            <a:r>
              <a:rPr sz="1600" spc="-1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volume</a:t>
            </a:r>
            <a:endParaRPr sz="1600" dirty="0">
              <a:latin typeface="Microsoft Sans Serif"/>
              <a:cs typeface="Microsoft Sans Serif"/>
            </a:endParaRPr>
          </a:p>
          <a:p>
            <a:pPr marL="469900" indent="-330835">
              <a:lnSpc>
                <a:spcPct val="100000"/>
              </a:lnSpc>
              <a:spcBef>
                <a:spcPts val="285"/>
              </a:spcBef>
              <a:buChar char="●"/>
              <a:tabLst>
                <a:tab pos="469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Requires</a:t>
            </a:r>
            <a:r>
              <a:rPr sz="1600" spc="-3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guides</a:t>
            </a:r>
            <a:r>
              <a:rPr sz="1600" spc="-2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protection</a:t>
            </a:r>
            <a:r>
              <a:rPr sz="1600" spc="-2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(linear)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46068" y="2165677"/>
            <a:ext cx="6134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Joints: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72560" y="2561613"/>
            <a:ext cx="1280795" cy="86741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42900" indent="-330200">
              <a:lnSpc>
                <a:spcPct val="100000"/>
              </a:lnSpc>
              <a:spcBef>
                <a:spcPts val="385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Rotation</a:t>
            </a:r>
            <a:r>
              <a:rPr sz="1600" spc="-5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θ</a:t>
            </a:r>
            <a:endParaRPr sz="160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Linear</a:t>
            </a:r>
            <a:r>
              <a:rPr sz="1600" spc="-1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Z</a:t>
            </a:r>
            <a:endParaRPr sz="1600">
              <a:latin typeface="Microsoft Sans Serif"/>
              <a:cs typeface="Microsoft Sans Serif"/>
            </a:endParaRPr>
          </a:p>
          <a:p>
            <a:pPr marL="342900" indent="-33020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42900" algn="l"/>
              </a:tabLst>
            </a:pPr>
            <a:r>
              <a:rPr sz="1600" dirty="0">
                <a:solidFill>
                  <a:srgbClr val="595959"/>
                </a:solidFill>
                <a:latin typeface="Microsoft Sans Serif"/>
                <a:cs typeface="Microsoft Sans Serif"/>
              </a:rPr>
              <a:t>Linear</a:t>
            </a:r>
            <a:r>
              <a:rPr sz="1600" spc="-3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ρ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1487</TotalTime>
  <Words>480</Words>
  <Application>Microsoft Office PowerPoint</Application>
  <PresentationFormat>On-screen Show (16:9)</PresentationFormat>
  <Paragraphs>154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Clarity</vt:lpstr>
      <vt:lpstr>Robot Architectures</vt:lpstr>
      <vt:lpstr>Robot Architecture is the combination and disposition of the different kind of joints</vt:lpstr>
      <vt:lpstr>Polar coordinate body-and-arm assembly</vt:lpstr>
      <vt:lpstr>Work Envelope</vt:lpstr>
      <vt:lpstr>Polar Work Space</vt:lpstr>
      <vt:lpstr>Polar robot characteristics</vt:lpstr>
      <vt:lpstr>Cylindrical body-and-arm assembly</vt:lpstr>
      <vt:lpstr>Cylindrical Work Space</vt:lpstr>
      <vt:lpstr>Cylindrical Robot Characteristics</vt:lpstr>
      <vt:lpstr>Cartesian coordinate body-and-arm assembly</vt:lpstr>
      <vt:lpstr>Cartesian Work Space</vt:lpstr>
      <vt:lpstr>Cartesian Robot Characteristics</vt:lpstr>
      <vt:lpstr>Joint-Arm body-and-arm assembly</vt:lpstr>
      <vt:lpstr>Observation</vt:lpstr>
      <vt:lpstr>SCARA Robot</vt:lpstr>
      <vt:lpstr>SCARA Robot </vt:lpstr>
      <vt:lpstr>SCARA Robot Characteristics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Robot Architectures</dc:title>
  <dc:creator>Deepanwita Roy</dc:creator>
  <cp:lastModifiedBy>Hp</cp:lastModifiedBy>
  <cp:revision>25</cp:revision>
  <dcterms:created xsi:type="dcterms:W3CDTF">2024-12-26T12:09:07Z</dcterms:created>
  <dcterms:modified xsi:type="dcterms:W3CDTF">2025-01-13T15:40:51Z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2024-01-18T00:00:00Z</vt:filetime>
  </property>
  <property fmtid="{D5CDD505-2E9C-101B-9397-08002B2CF9AE}" pid="3" name="Creator">
    <vt:lpwstr>Online2PDF.com</vt:lpwstr>
  </property>
  <property fmtid="{D5CDD505-2E9C-101B-9397-08002B2CF9AE}" pid="4" name="Producer">
    <vt:lpwstr>Online2PDF.com</vt:lpwstr>
  </property>
  <property fmtid="{D5CDD505-2E9C-101B-9397-08002B2CF9AE}" pid="5" name="LastSaved">
    <vt:filetime>2024-01-18T00:00:00Z</vt:filetime>
  </property>
</Properties>
</file>