
<file path=[Content_Types].xml><?xml version="1.0" encoding="utf-8"?>
<Types xmlns="http://schemas.openxmlformats.org/package/2006/content-types">
  <Default ContentType="image/gif" Extension="gif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37.xml"/>
  <Override ContentType="application/vnd.openxmlformats-officedocument.presentationml.notesSlide+xml" PartName="/ppt/notesSlides/notesSlide29.xml"/>
  <Override ContentType="application/vnd.openxmlformats-officedocument.presentationml.notesSlide+xml" PartName="/ppt/notesSlides/notesSlide32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28.xml"/>
  <Override ContentType="application/vnd.openxmlformats-officedocument.presentationml.notesSlide+xml" PartName="/ppt/notesSlides/notesSlide33.xml"/>
  <Override ContentType="application/vnd.openxmlformats-officedocument.presentationml.notesSlide+xml" PartName="/ppt/notesSlides/notesSlide41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4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42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34.xml"/>
  <Override ContentType="application/vnd.openxmlformats-officedocument.presentationml.notesSlide+xml" PartName="/ppt/notesSlides/notesSlide38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25.xml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43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0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6.xml"/>
  <Override ContentType="application/vnd.openxmlformats-officedocument.presentationml.notesSlide+xml" PartName="/ppt/notesSlides/notesSlide35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39.xml"/>
  <Override ContentType="application/vnd.openxmlformats-officedocument.presentationml.notesSlide+xml" PartName="/ppt/notesSlides/notesSlide31.xml"/>
  <Override ContentType="application/vnd.openxmlformats-officedocument.presentationml.notesSlide+xml" PartName="/ppt/notesSlides/notesSlide36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44.xml"/>
  <Override ContentType="application/vnd.openxmlformats-officedocument.presentationml.notesSlide+xml" PartName="/ppt/notesSlides/notesSlide27.xml"/>
  <Override ContentType="application/vnd.openxmlformats-officedocument.presentationml.notesSlide+xml" PartName="/ppt/notesSlides/notesSlide40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43.xml"/>
  <Override ContentType="application/vnd.openxmlformats-officedocument.presentationml.slide+xml" PartName="/ppt/slides/slide30.xml"/>
  <Override ContentType="application/vnd.openxmlformats-officedocument.presentationml.slide+xml" PartName="/ppt/slides/slide22.xml"/>
  <Override ContentType="application/vnd.openxmlformats-officedocument.presentationml.slide+xml" PartName="/ppt/slides/slide35.xml"/>
  <Override ContentType="application/vnd.openxmlformats-officedocument.presentationml.slide+xml" PartName="/ppt/slides/slide26.xml"/>
  <Override ContentType="application/vnd.openxmlformats-officedocument.presentationml.slide+xml" PartName="/ppt/slides/slide19.xml"/>
  <Override ContentType="application/vnd.openxmlformats-officedocument.presentationml.slide+xml" PartName="/ppt/slides/slide3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42.xml"/>
  <Override ContentType="application/vnd.openxmlformats-officedocument.presentationml.slide+xml" PartName="/ppt/slides/slide25.xml"/>
  <Override ContentType="application/vnd.openxmlformats-officedocument.presentationml.slide+xml" PartName="/ppt/slides/slide34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33.xml"/>
  <Override ContentType="application/vnd.openxmlformats-officedocument.presentationml.slide+xml" PartName="/ppt/slides/slide38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29.xml"/>
  <Override ContentType="application/vnd.openxmlformats-officedocument.presentationml.slide+xml" PartName="/ppt/slides/slide24.xml"/>
  <Override ContentType="application/vnd.openxmlformats-officedocument.presentationml.slide+xml" PartName="/ppt/slides/slide11.xml"/>
  <Override ContentType="application/vnd.openxmlformats-officedocument.presentationml.slide+xml" PartName="/ppt/slides/slide32.xml"/>
  <Override ContentType="application/vnd.openxmlformats-officedocument.presentationml.slide+xml" PartName="/ppt/slides/slide37.xml"/>
  <Override ContentType="application/vnd.openxmlformats-officedocument.presentationml.slide+xml" PartName="/ppt/slides/slide1.xml"/>
  <Override ContentType="application/vnd.openxmlformats-officedocument.presentationml.slide+xml" PartName="/ppt/slides/slide28.xml"/>
  <Override ContentType="application/vnd.openxmlformats-officedocument.presentationml.slide+xml" PartName="/ppt/slides/slide41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36.xml"/>
  <Override ContentType="application/vnd.openxmlformats-officedocument.presentationml.slide+xml" PartName="/ppt/slides/slide31.xml"/>
  <Override ContentType="application/vnd.openxmlformats-officedocument.presentationml.slide+xml" PartName="/ppt/slides/slide23.xml"/>
  <Override ContentType="application/vnd.openxmlformats-officedocument.presentationml.slide+xml" PartName="/ppt/slides/slide27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44.xml"/>
  <Override ContentType="application/vnd.openxmlformats-officedocument.presentationml.slide+xml" PartName="/ppt/slides/slide6.xml"/>
  <Override ContentType="application/vnd.openxmlformats-officedocument.presentationml.slide+xml" PartName="/ppt/slides/slide14.xml"/>
  <Override ContentType="application/vnd.openxmlformats-officedocument.presentationml.slide+xml" PartName="/ppt/slides/slide40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  <p:sldId id="277" r:id="rId27"/>
    <p:sldId id="278" r:id="rId28"/>
    <p:sldId id="279" r:id="rId29"/>
    <p:sldId id="280" r:id="rId30"/>
    <p:sldId id="281" r:id="rId31"/>
    <p:sldId id="282" r:id="rId32"/>
    <p:sldId id="283" r:id="rId33"/>
    <p:sldId id="284" r:id="rId34"/>
    <p:sldId id="285" r:id="rId35"/>
    <p:sldId id="286" r:id="rId36"/>
    <p:sldId id="287" r:id="rId37"/>
    <p:sldId id="288" r:id="rId38"/>
    <p:sldId id="289" r:id="rId39"/>
    <p:sldId id="290" r:id="rId40"/>
    <p:sldId id="291" r:id="rId41"/>
    <p:sldId id="292" r:id="rId42"/>
    <p:sldId id="293" r:id="rId43"/>
    <p:sldId id="294" r:id="rId44"/>
    <p:sldId id="295" r:id="rId45"/>
    <p:sldId id="296" r:id="rId46"/>
    <p:sldId id="297" r:id="rId47"/>
    <p:sldId id="298" r:id="rId48"/>
    <p:sldId id="299" r:id="rId49"/>
  </p:sldIdLst>
  <p:sldSz cy="6858000" cx="9144000"/>
  <p:notesSz cx="7315200" cy="96012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  <p:ext uri="GoogleSlidesCustomDataVersion2">
      <go:slidesCustomData xmlns:go="http://customooxmlschemas.google.com/" r:id="rId50" roundtripDataSignature="AMtx7migzvVOYXNYC5ZDrOO288a9WN1CJ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40" Type="http://schemas.openxmlformats.org/officeDocument/2006/relationships/slide" Target="slides/slide35.xml"/><Relationship Id="rId42" Type="http://schemas.openxmlformats.org/officeDocument/2006/relationships/slide" Target="slides/slide37.xml"/><Relationship Id="rId41" Type="http://schemas.openxmlformats.org/officeDocument/2006/relationships/slide" Target="slides/slide36.xml"/><Relationship Id="rId44" Type="http://schemas.openxmlformats.org/officeDocument/2006/relationships/slide" Target="slides/slide39.xml"/><Relationship Id="rId43" Type="http://schemas.openxmlformats.org/officeDocument/2006/relationships/slide" Target="slides/slide38.xml"/><Relationship Id="rId46" Type="http://schemas.openxmlformats.org/officeDocument/2006/relationships/slide" Target="slides/slide41.xml"/><Relationship Id="rId45" Type="http://schemas.openxmlformats.org/officeDocument/2006/relationships/slide" Target="slides/slide40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48" Type="http://schemas.openxmlformats.org/officeDocument/2006/relationships/slide" Target="slides/slide43.xml"/><Relationship Id="rId47" Type="http://schemas.openxmlformats.org/officeDocument/2006/relationships/slide" Target="slides/slide42.xml"/><Relationship Id="rId49" Type="http://schemas.openxmlformats.org/officeDocument/2006/relationships/slide" Target="slides/slide44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31" Type="http://schemas.openxmlformats.org/officeDocument/2006/relationships/slide" Target="slides/slide26.xml"/><Relationship Id="rId30" Type="http://schemas.openxmlformats.org/officeDocument/2006/relationships/slide" Target="slides/slide25.xml"/><Relationship Id="rId33" Type="http://schemas.openxmlformats.org/officeDocument/2006/relationships/slide" Target="slides/slide28.xml"/><Relationship Id="rId32" Type="http://schemas.openxmlformats.org/officeDocument/2006/relationships/slide" Target="slides/slide27.xml"/><Relationship Id="rId35" Type="http://schemas.openxmlformats.org/officeDocument/2006/relationships/slide" Target="slides/slide30.xml"/><Relationship Id="rId34" Type="http://schemas.openxmlformats.org/officeDocument/2006/relationships/slide" Target="slides/slide29.xml"/><Relationship Id="rId37" Type="http://schemas.openxmlformats.org/officeDocument/2006/relationships/slide" Target="slides/slide32.xml"/><Relationship Id="rId36" Type="http://schemas.openxmlformats.org/officeDocument/2006/relationships/slide" Target="slides/slide31.xml"/><Relationship Id="rId39" Type="http://schemas.openxmlformats.org/officeDocument/2006/relationships/slide" Target="slides/slide34.xml"/><Relationship Id="rId38" Type="http://schemas.openxmlformats.org/officeDocument/2006/relationships/slide" Target="slides/slide33.xml"/><Relationship Id="rId20" Type="http://schemas.openxmlformats.org/officeDocument/2006/relationships/slide" Target="slides/slide15.xml"/><Relationship Id="rId22" Type="http://schemas.openxmlformats.org/officeDocument/2006/relationships/slide" Target="slides/slide17.xml"/><Relationship Id="rId21" Type="http://schemas.openxmlformats.org/officeDocument/2006/relationships/slide" Target="slides/slide16.xml"/><Relationship Id="rId24" Type="http://schemas.openxmlformats.org/officeDocument/2006/relationships/slide" Target="slides/slide19.xml"/><Relationship Id="rId23" Type="http://schemas.openxmlformats.org/officeDocument/2006/relationships/slide" Target="slides/slide18.xml"/><Relationship Id="rId26" Type="http://schemas.openxmlformats.org/officeDocument/2006/relationships/slide" Target="slides/slide21.xml"/><Relationship Id="rId25" Type="http://schemas.openxmlformats.org/officeDocument/2006/relationships/slide" Target="slides/slide20.xml"/><Relationship Id="rId28" Type="http://schemas.openxmlformats.org/officeDocument/2006/relationships/slide" Target="slides/slide23.xml"/><Relationship Id="rId27" Type="http://schemas.openxmlformats.org/officeDocument/2006/relationships/slide" Target="slides/slide22.xml"/><Relationship Id="rId29" Type="http://schemas.openxmlformats.org/officeDocument/2006/relationships/slide" Target="slides/slide24.xml"/><Relationship Id="rId50" Type="http://customschemas.google.com/relationships/presentationmetadata" Target="metadata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19" Type="http://schemas.openxmlformats.org/officeDocument/2006/relationships/slide" Target="slides/slide14.xml"/><Relationship Id="rId18" Type="http://schemas.openxmlformats.org/officeDocument/2006/relationships/slide" Target="slides/slide1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3169920" cy="480060"/>
          </a:xfrm>
          <a:prstGeom prst="rect">
            <a:avLst/>
          </a:prstGeom>
          <a:noFill/>
          <a:ln>
            <a:noFill/>
          </a:ln>
        </p:spPr>
        <p:txBody>
          <a:bodyPr anchorCtr="0" anchor="t" bIns="48325" lIns="96650" spcFirstLastPara="1" rIns="96650" wrap="square" tIns="48325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4143587" y="0"/>
            <a:ext cx="3169920" cy="480060"/>
          </a:xfrm>
          <a:prstGeom prst="rect">
            <a:avLst/>
          </a:prstGeom>
          <a:noFill/>
          <a:ln>
            <a:noFill/>
          </a:ln>
        </p:spPr>
        <p:txBody>
          <a:bodyPr anchorCtr="0" anchor="t" bIns="48325" lIns="96650" spcFirstLastPara="1" rIns="96650" wrap="square" tIns="48325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1257300" y="720725"/>
            <a:ext cx="4800600" cy="36004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  <a:noFill/>
          <a:ln>
            <a:noFill/>
          </a:ln>
        </p:spPr>
        <p:txBody>
          <a:bodyPr anchorCtr="0" anchor="t" bIns="48325" lIns="96650" spcFirstLastPara="1" rIns="96650" wrap="square" tIns="48325">
            <a:norm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9119474"/>
            <a:ext cx="3169920" cy="480060"/>
          </a:xfrm>
          <a:prstGeom prst="rect">
            <a:avLst/>
          </a:prstGeom>
          <a:noFill/>
          <a:ln>
            <a:noFill/>
          </a:ln>
        </p:spPr>
        <p:txBody>
          <a:bodyPr anchorCtr="0" anchor="b" bIns="48325" lIns="96650" spcFirstLastPara="1" rIns="96650" wrap="square" tIns="48325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  <a:noFill/>
          <a:ln>
            <a:noFill/>
          </a:ln>
        </p:spPr>
        <p:txBody>
          <a:bodyPr anchorCtr="0" anchor="b" bIns="48325" lIns="96650" spcFirstLastPara="1" rIns="96650" wrap="square" tIns="48325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 txBox="1"/>
          <p:nvPr>
            <p:ph idx="1" type="body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</p:spPr>
        <p:txBody>
          <a:bodyPr anchorCtr="0" anchor="t" bIns="48325" lIns="96650" spcFirstLastPara="1" rIns="96650" wrap="square" tIns="483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6" name="Google Shape;86;p1:notes"/>
          <p:cNvSpPr/>
          <p:nvPr>
            <p:ph idx="2" type="sldImg"/>
          </p:nvPr>
        </p:nvSpPr>
        <p:spPr>
          <a:xfrm>
            <a:off x="1257300" y="720725"/>
            <a:ext cx="4800600" cy="36004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61" name="Shape 3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2" name="Google Shape;362;p10:notes"/>
          <p:cNvSpPr txBox="1"/>
          <p:nvPr>
            <p:ph idx="1" type="body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</p:spPr>
        <p:txBody>
          <a:bodyPr anchorCtr="0" anchor="t" bIns="48325" lIns="96650" spcFirstLastPara="1" rIns="96650" wrap="square" tIns="483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63" name="Google Shape;363;p10:notes"/>
          <p:cNvSpPr/>
          <p:nvPr>
            <p:ph idx="2" type="sldImg"/>
          </p:nvPr>
        </p:nvSpPr>
        <p:spPr>
          <a:xfrm>
            <a:off x="1257300" y="720725"/>
            <a:ext cx="4800600" cy="36004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89" name="Shape 3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0" name="Google Shape;390;p11:notes"/>
          <p:cNvSpPr txBox="1"/>
          <p:nvPr>
            <p:ph idx="1" type="body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</p:spPr>
        <p:txBody>
          <a:bodyPr anchorCtr="0" anchor="t" bIns="48325" lIns="96650" spcFirstLastPara="1" rIns="96650" wrap="square" tIns="483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91" name="Google Shape;391;p11:notes"/>
          <p:cNvSpPr/>
          <p:nvPr>
            <p:ph idx="2" type="sldImg"/>
          </p:nvPr>
        </p:nvSpPr>
        <p:spPr>
          <a:xfrm>
            <a:off x="1257300" y="720725"/>
            <a:ext cx="4800600" cy="36004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24" name="Shape 4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5" name="Google Shape;425;p12:notes"/>
          <p:cNvSpPr txBox="1"/>
          <p:nvPr>
            <p:ph idx="1" type="body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</p:spPr>
        <p:txBody>
          <a:bodyPr anchorCtr="0" anchor="t" bIns="48325" lIns="96650" spcFirstLastPara="1" rIns="96650" wrap="square" tIns="483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26" name="Google Shape;426;p12:notes"/>
          <p:cNvSpPr/>
          <p:nvPr>
            <p:ph idx="2" type="sldImg"/>
          </p:nvPr>
        </p:nvSpPr>
        <p:spPr>
          <a:xfrm>
            <a:off x="1257300" y="720725"/>
            <a:ext cx="4800600" cy="36004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59" name="Shape 4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" name="Google Shape;460;p13:notes"/>
          <p:cNvSpPr txBox="1"/>
          <p:nvPr>
            <p:ph idx="1" type="body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</p:spPr>
        <p:txBody>
          <a:bodyPr anchorCtr="0" anchor="t" bIns="48325" lIns="96650" spcFirstLastPara="1" rIns="96650" wrap="square" tIns="483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61" name="Google Shape;461;p13:notes"/>
          <p:cNvSpPr/>
          <p:nvPr>
            <p:ph idx="2" type="sldImg"/>
          </p:nvPr>
        </p:nvSpPr>
        <p:spPr>
          <a:xfrm>
            <a:off x="1257300" y="720725"/>
            <a:ext cx="4800600" cy="36004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74" name="Shape 4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5" name="Google Shape;475;p14:notes"/>
          <p:cNvSpPr txBox="1"/>
          <p:nvPr>
            <p:ph idx="1" type="body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</p:spPr>
        <p:txBody>
          <a:bodyPr anchorCtr="0" anchor="t" bIns="48325" lIns="96650" spcFirstLastPara="1" rIns="96650" wrap="square" tIns="483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76" name="Google Shape;476;p14:notes"/>
          <p:cNvSpPr/>
          <p:nvPr>
            <p:ph idx="2" type="sldImg"/>
          </p:nvPr>
        </p:nvSpPr>
        <p:spPr>
          <a:xfrm>
            <a:off x="1257300" y="720725"/>
            <a:ext cx="4800600" cy="36004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22" name="Shape 5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3" name="Google Shape;523;p15:notes"/>
          <p:cNvSpPr txBox="1"/>
          <p:nvPr>
            <p:ph idx="1" type="body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</p:spPr>
        <p:txBody>
          <a:bodyPr anchorCtr="0" anchor="t" bIns="48325" lIns="96650" spcFirstLastPara="1" rIns="96650" wrap="square" tIns="483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24" name="Google Shape;524;p15:notes"/>
          <p:cNvSpPr/>
          <p:nvPr>
            <p:ph idx="2" type="sldImg"/>
          </p:nvPr>
        </p:nvSpPr>
        <p:spPr>
          <a:xfrm>
            <a:off x="1257300" y="720725"/>
            <a:ext cx="4800600" cy="36004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28" name="Shape 5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9" name="Google Shape;529;p16:notes"/>
          <p:cNvSpPr txBox="1"/>
          <p:nvPr>
            <p:ph idx="1" type="body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</p:spPr>
        <p:txBody>
          <a:bodyPr anchorCtr="0" anchor="t" bIns="48325" lIns="96650" spcFirstLastPara="1" rIns="96650" wrap="square" tIns="483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30" name="Google Shape;530;p16:notes"/>
          <p:cNvSpPr/>
          <p:nvPr>
            <p:ph idx="2" type="sldImg"/>
          </p:nvPr>
        </p:nvSpPr>
        <p:spPr>
          <a:xfrm>
            <a:off x="1257300" y="720725"/>
            <a:ext cx="4800600" cy="36004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40" name="Shape 5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1" name="Google Shape;541;p17:notes"/>
          <p:cNvSpPr txBox="1"/>
          <p:nvPr>
            <p:ph idx="1" type="body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</p:spPr>
        <p:txBody>
          <a:bodyPr anchorCtr="0" anchor="t" bIns="48325" lIns="96650" spcFirstLastPara="1" rIns="96650" wrap="square" tIns="483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42" name="Google Shape;542;p17:notes"/>
          <p:cNvSpPr/>
          <p:nvPr>
            <p:ph idx="2" type="sldImg"/>
          </p:nvPr>
        </p:nvSpPr>
        <p:spPr>
          <a:xfrm>
            <a:off x="1257300" y="720725"/>
            <a:ext cx="4800600" cy="36004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47" name="Shape 5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8" name="Google Shape;548;p18:notes"/>
          <p:cNvSpPr txBox="1"/>
          <p:nvPr>
            <p:ph idx="1" type="body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</p:spPr>
        <p:txBody>
          <a:bodyPr anchorCtr="0" anchor="t" bIns="48325" lIns="96650" spcFirstLastPara="1" rIns="96650" wrap="square" tIns="483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49" name="Google Shape;549;p18:notes"/>
          <p:cNvSpPr/>
          <p:nvPr>
            <p:ph idx="2" type="sldImg"/>
          </p:nvPr>
        </p:nvSpPr>
        <p:spPr>
          <a:xfrm>
            <a:off x="1257300" y="720725"/>
            <a:ext cx="4800600" cy="36004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73" name="Shape 5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4" name="Google Shape;574;p19:notes"/>
          <p:cNvSpPr txBox="1"/>
          <p:nvPr>
            <p:ph idx="1" type="body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</p:spPr>
        <p:txBody>
          <a:bodyPr anchorCtr="0" anchor="t" bIns="48325" lIns="96650" spcFirstLastPara="1" rIns="96650" wrap="square" tIns="483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75" name="Google Shape;575;p19:notes"/>
          <p:cNvSpPr/>
          <p:nvPr>
            <p:ph idx="2" type="sldImg"/>
          </p:nvPr>
        </p:nvSpPr>
        <p:spPr>
          <a:xfrm>
            <a:off x="1257300" y="720725"/>
            <a:ext cx="4800600" cy="36004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2:notes"/>
          <p:cNvSpPr txBox="1"/>
          <p:nvPr>
            <p:ph idx="1" type="body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</p:spPr>
        <p:txBody>
          <a:bodyPr anchorCtr="0" anchor="t" bIns="48325" lIns="96650" spcFirstLastPara="1" rIns="96650" wrap="square" tIns="483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2" name="Google Shape;92;p2:notes"/>
          <p:cNvSpPr/>
          <p:nvPr>
            <p:ph idx="2" type="sldImg"/>
          </p:nvPr>
        </p:nvSpPr>
        <p:spPr>
          <a:xfrm>
            <a:off x="1257300" y="720725"/>
            <a:ext cx="4800600" cy="36004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27" name="Shape 6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8" name="Google Shape;628;p20:notes"/>
          <p:cNvSpPr txBox="1"/>
          <p:nvPr>
            <p:ph idx="1" type="body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</p:spPr>
        <p:txBody>
          <a:bodyPr anchorCtr="0" anchor="t" bIns="48325" lIns="96650" spcFirstLastPara="1" rIns="96650" wrap="square" tIns="483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29" name="Google Shape;629;p20:notes"/>
          <p:cNvSpPr/>
          <p:nvPr>
            <p:ph idx="2" type="sldImg"/>
          </p:nvPr>
        </p:nvSpPr>
        <p:spPr>
          <a:xfrm>
            <a:off x="1257300" y="720725"/>
            <a:ext cx="4800600" cy="36004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50" name="Shape 6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1" name="Google Shape;651;p21:notes"/>
          <p:cNvSpPr txBox="1"/>
          <p:nvPr>
            <p:ph idx="1" type="body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</p:spPr>
        <p:txBody>
          <a:bodyPr anchorCtr="0" anchor="t" bIns="48325" lIns="96650" spcFirstLastPara="1" rIns="96650" wrap="square" tIns="483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52" name="Google Shape;652;p21:notes"/>
          <p:cNvSpPr/>
          <p:nvPr>
            <p:ph idx="2" type="sldImg"/>
          </p:nvPr>
        </p:nvSpPr>
        <p:spPr>
          <a:xfrm>
            <a:off x="1257300" y="720725"/>
            <a:ext cx="4800600" cy="36004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62" name="Shape 6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3" name="Google Shape;663;p22:notes"/>
          <p:cNvSpPr txBox="1"/>
          <p:nvPr>
            <p:ph idx="1" type="body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</p:spPr>
        <p:txBody>
          <a:bodyPr anchorCtr="0" anchor="t" bIns="48325" lIns="96650" spcFirstLastPara="1" rIns="96650" wrap="square" tIns="483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64" name="Google Shape;664;p22:notes"/>
          <p:cNvSpPr/>
          <p:nvPr>
            <p:ph idx="2" type="sldImg"/>
          </p:nvPr>
        </p:nvSpPr>
        <p:spPr>
          <a:xfrm>
            <a:off x="1257300" y="720725"/>
            <a:ext cx="4800600" cy="36004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17" name="Shape 7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8" name="Google Shape;718;p23:notes"/>
          <p:cNvSpPr txBox="1"/>
          <p:nvPr>
            <p:ph idx="1" type="body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</p:spPr>
        <p:txBody>
          <a:bodyPr anchorCtr="0" anchor="t" bIns="48325" lIns="96650" spcFirstLastPara="1" rIns="96650" wrap="square" tIns="483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19" name="Google Shape;719;p23:notes"/>
          <p:cNvSpPr/>
          <p:nvPr>
            <p:ph idx="2" type="sldImg"/>
          </p:nvPr>
        </p:nvSpPr>
        <p:spPr>
          <a:xfrm>
            <a:off x="1257300" y="720725"/>
            <a:ext cx="4800600" cy="36004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27" name="Shape 8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8" name="Google Shape;828;p24:notes"/>
          <p:cNvSpPr txBox="1"/>
          <p:nvPr>
            <p:ph idx="1" type="body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</p:spPr>
        <p:txBody>
          <a:bodyPr anchorCtr="0" anchor="t" bIns="48325" lIns="96650" spcFirstLastPara="1" rIns="96650" wrap="square" tIns="483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9" name="Google Shape;829;p24:notes"/>
          <p:cNvSpPr/>
          <p:nvPr>
            <p:ph idx="2" type="sldImg"/>
          </p:nvPr>
        </p:nvSpPr>
        <p:spPr>
          <a:xfrm>
            <a:off x="1257300" y="720725"/>
            <a:ext cx="4800600" cy="36004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61" name="Shape 8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2" name="Google Shape;862;p25:notes"/>
          <p:cNvSpPr txBox="1"/>
          <p:nvPr>
            <p:ph idx="1" type="body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</p:spPr>
        <p:txBody>
          <a:bodyPr anchorCtr="0" anchor="t" bIns="48325" lIns="96650" spcFirstLastPara="1" rIns="96650" wrap="square" tIns="483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63" name="Google Shape;863;p25:notes"/>
          <p:cNvSpPr/>
          <p:nvPr>
            <p:ph idx="2" type="sldImg"/>
          </p:nvPr>
        </p:nvSpPr>
        <p:spPr>
          <a:xfrm>
            <a:off x="1257300" y="720725"/>
            <a:ext cx="4800600" cy="36004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83" name="Shape 8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4" name="Google Shape;884;p26:notes"/>
          <p:cNvSpPr txBox="1"/>
          <p:nvPr>
            <p:ph idx="1" type="body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</p:spPr>
        <p:txBody>
          <a:bodyPr anchorCtr="0" anchor="t" bIns="48325" lIns="96650" spcFirstLastPara="1" rIns="96650" wrap="square" tIns="483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85" name="Google Shape;885;p26:notes"/>
          <p:cNvSpPr/>
          <p:nvPr>
            <p:ph idx="2" type="sldImg"/>
          </p:nvPr>
        </p:nvSpPr>
        <p:spPr>
          <a:xfrm>
            <a:off x="1257300" y="720725"/>
            <a:ext cx="4800600" cy="36004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60" name="Shape 9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1" name="Google Shape;961;p27:notes"/>
          <p:cNvSpPr txBox="1"/>
          <p:nvPr>
            <p:ph idx="1" type="body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</p:spPr>
        <p:txBody>
          <a:bodyPr anchorCtr="0" anchor="t" bIns="48325" lIns="96650" spcFirstLastPara="1" rIns="96650" wrap="square" tIns="483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62" name="Google Shape;962;p27:notes"/>
          <p:cNvSpPr/>
          <p:nvPr>
            <p:ph idx="2" type="sldImg"/>
          </p:nvPr>
        </p:nvSpPr>
        <p:spPr>
          <a:xfrm>
            <a:off x="1257300" y="720725"/>
            <a:ext cx="4800600" cy="36004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30" name="Shape 10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1" name="Google Shape;1031;p28:notes"/>
          <p:cNvSpPr txBox="1"/>
          <p:nvPr>
            <p:ph idx="1" type="body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</p:spPr>
        <p:txBody>
          <a:bodyPr anchorCtr="0" anchor="t" bIns="48325" lIns="96650" spcFirstLastPara="1" rIns="96650" wrap="square" tIns="483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32" name="Google Shape;1032;p28:notes"/>
          <p:cNvSpPr/>
          <p:nvPr>
            <p:ph idx="2" type="sldImg"/>
          </p:nvPr>
        </p:nvSpPr>
        <p:spPr>
          <a:xfrm>
            <a:off x="1257300" y="720725"/>
            <a:ext cx="4800600" cy="36004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06" name="Shape 1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7" name="Google Shape;1107;p29:notes"/>
          <p:cNvSpPr txBox="1"/>
          <p:nvPr>
            <p:ph idx="1" type="body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</p:spPr>
        <p:txBody>
          <a:bodyPr anchorCtr="0" anchor="t" bIns="48325" lIns="96650" spcFirstLastPara="1" rIns="96650" wrap="square" tIns="483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08" name="Google Shape;1108;p29:notes"/>
          <p:cNvSpPr/>
          <p:nvPr>
            <p:ph idx="2" type="sldImg"/>
          </p:nvPr>
        </p:nvSpPr>
        <p:spPr>
          <a:xfrm>
            <a:off x="1257300" y="720725"/>
            <a:ext cx="4800600" cy="36004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3:notes"/>
          <p:cNvSpPr txBox="1"/>
          <p:nvPr>
            <p:ph idx="1" type="body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</p:spPr>
        <p:txBody>
          <a:bodyPr anchorCtr="0" anchor="t" bIns="48325" lIns="96650" spcFirstLastPara="1" rIns="96650" wrap="square" tIns="483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8" name="Google Shape;98;p3:notes"/>
          <p:cNvSpPr/>
          <p:nvPr>
            <p:ph idx="2" type="sldImg"/>
          </p:nvPr>
        </p:nvSpPr>
        <p:spPr>
          <a:xfrm>
            <a:off x="1257300" y="720725"/>
            <a:ext cx="4800600" cy="36004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12" name="Shape 1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3" name="Google Shape;1113;p30:notes"/>
          <p:cNvSpPr txBox="1"/>
          <p:nvPr>
            <p:ph idx="1" type="body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</p:spPr>
        <p:txBody>
          <a:bodyPr anchorCtr="0" anchor="t" bIns="48325" lIns="96650" spcFirstLastPara="1" rIns="96650" wrap="square" tIns="483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14" name="Google Shape;1114;p30:notes"/>
          <p:cNvSpPr/>
          <p:nvPr>
            <p:ph idx="2" type="sldImg"/>
          </p:nvPr>
        </p:nvSpPr>
        <p:spPr>
          <a:xfrm>
            <a:off x="1257300" y="720725"/>
            <a:ext cx="4800600" cy="36004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41" name="Shape 1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2" name="Google Shape;1142;p31:notes"/>
          <p:cNvSpPr txBox="1"/>
          <p:nvPr>
            <p:ph idx="1" type="body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</p:spPr>
        <p:txBody>
          <a:bodyPr anchorCtr="0" anchor="t" bIns="48325" lIns="96650" spcFirstLastPara="1" rIns="96650" wrap="square" tIns="483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43" name="Google Shape;1143;p31:notes"/>
          <p:cNvSpPr/>
          <p:nvPr>
            <p:ph idx="2" type="sldImg"/>
          </p:nvPr>
        </p:nvSpPr>
        <p:spPr>
          <a:xfrm>
            <a:off x="1257300" y="720725"/>
            <a:ext cx="4800600" cy="36004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53" name="Shape 1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4" name="Google Shape;1154;p32:notes"/>
          <p:cNvSpPr txBox="1"/>
          <p:nvPr>
            <p:ph idx="1" type="body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</p:spPr>
        <p:txBody>
          <a:bodyPr anchorCtr="0" anchor="t" bIns="48325" lIns="96650" spcFirstLastPara="1" rIns="96650" wrap="square" tIns="483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55" name="Google Shape;1155;p32:notes"/>
          <p:cNvSpPr/>
          <p:nvPr>
            <p:ph idx="2" type="sldImg"/>
          </p:nvPr>
        </p:nvSpPr>
        <p:spPr>
          <a:xfrm>
            <a:off x="1257300" y="720725"/>
            <a:ext cx="4800600" cy="36004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59" name="Shape 1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0" name="Google Shape;1160;p33:notes"/>
          <p:cNvSpPr txBox="1"/>
          <p:nvPr>
            <p:ph idx="1" type="body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</p:spPr>
        <p:txBody>
          <a:bodyPr anchorCtr="0" anchor="t" bIns="48325" lIns="96650" spcFirstLastPara="1" rIns="96650" wrap="square" tIns="483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61" name="Google Shape;1161;p33:notes"/>
          <p:cNvSpPr/>
          <p:nvPr>
            <p:ph idx="2" type="sldImg"/>
          </p:nvPr>
        </p:nvSpPr>
        <p:spPr>
          <a:xfrm>
            <a:off x="1257300" y="720725"/>
            <a:ext cx="4800600" cy="36004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65" name="Shape 1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6" name="Google Shape;1166;p34:notes"/>
          <p:cNvSpPr txBox="1"/>
          <p:nvPr>
            <p:ph idx="1" type="body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</p:spPr>
        <p:txBody>
          <a:bodyPr anchorCtr="0" anchor="t" bIns="48325" lIns="96650" spcFirstLastPara="1" rIns="96650" wrap="square" tIns="483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67" name="Google Shape;1167;p34:notes"/>
          <p:cNvSpPr/>
          <p:nvPr>
            <p:ph idx="2" type="sldImg"/>
          </p:nvPr>
        </p:nvSpPr>
        <p:spPr>
          <a:xfrm>
            <a:off x="1257300" y="720725"/>
            <a:ext cx="4800600" cy="36004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89" name="Shape 11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0" name="Google Shape;1190;p35:notes"/>
          <p:cNvSpPr txBox="1"/>
          <p:nvPr>
            <p:ph idx="1" type="body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</p:spPr>
        <p:txBody>
          <a:bodyPr anchorCtr="0" anchor="t" bIns="48325" lIns="96650" spcFirstLastPara="1" rIns="96650" wrap="square" tIns="483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91" name="Google Shape;1191;p35:notes"/>
          <p:cNvSpPr/>
          <p:nvPr>
            <p:ph idx="2" type="sldImg"/>
          </p:nvPr>
        </p:nvSpPr>
        <p:spPr>
          <a:xfrm>
            <a:off x="1257300" y="720725"/>
            <a:ext cx="4800600" cy="36004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28" name="Shape 12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" name="Google Shape;1229;p36:notes"/>
          <p:cNvSpPr txBox="1"/>
          <p:nvPr>
            <p:ph idx="1" type="body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</p:spPr>
        <p:txBody>
          <a:bodyPr anchorCtr="0" anchor="t" bIns="48325" lIns="96650" spcFirstLastPara="1" rIns="96650" wrap="square" tIns="483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30" name="Google Shape;1230;p36:notes"/>
          <p:cNvSpPr/>
          <p:nvPr>
            <p:ph idx="2" type="sldImg"/>
          </p:nvPr>
        </p:nvSpPr>
        <p:spPr>
          <a:xfrm>
            <a:off x="1257300" y="720725"/>
            <a:ext cx="4800600" cy="36004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43" name="Shape 12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4" name="Google Shape;1244;p37:notes"/>
          <p:cNvSpPr txBox="1"/>
          <p:nvPr>
            <p:ph idx="1" type="body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</p:spPr>
        <p:txBody>
          <a:bodyPr anchorCtr="0" anchor="t" bIns="48325" lIns="96650" spcFirstLastPara="1" rIns="96650" wrap="square" tIns="483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45" name="Google Shape;1245;p37:notes"/>
          <p:cNvSpPr/>
          <p:nvPr>
            <p:ph idx="2" type="sldImg"/>
          </p:nvPr>
        </p:nvSpPr>
        <p:spPr>
          <a:xfrm>
            <a:off x="1257300" y="720725"/>
            <a:ext cx="4800600" cy="36004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63" name="Shape 12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4" name="Google Shape;1264;p38:notes"/>
          <p:cNvSpPr txBox="1"/>
          <p:nvPr>
            <p:ph idx="1" type="body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</p:spPr>
        <p:txBody>
          <a:bodyPr anchorCtr="0" anchor="t" bIns="48325" lIns="96650" spcFirstLastPara="1" rIns="96650" wrap="square" tIns="483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65" name="Google Shape;1265;p38:notes"/>
          <p:cNvSpPr/>
          <p:nvPr>
            <p:ph idx="2" type="sldImg"/>
          </p:nvPr>
        </p:nvSpPr>
        <p:spPr>
          <a:xfrm>
            <a:off x="1257300" y="720725"/>
            <a:ext cx="4800600" cy="36004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69" name="Shape 12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0" name="Google Shape;1270;p39:notes"/>
          <p:cNvSpPr txBox="1"/>
          <p:nvPr>
            <p:ph idx="1" type="body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</p:spPr>
        <p:txBody>
          <a:bodyPr anchorCtr="0" anchor="t" bIns="48325" lIns="96650" spcFirstLastPara="1" rIns="96650" wrap="square" tIns="483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71" name="Google Shape;1271;p39:notes"/>
          <p:cNvSpPr/>
          <p:nvPr>
            <p:ph idx="2" type="sldImg"/>
          </p:nvPr>
        </p:nvSpPr>
        <p:spPr>
          <a:xfrm>
            <a:off x="1257300" y="720725"/>
            <a:ext cx="4800600" cy="36004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4:notes"/>
          <p:cNvSpPr txBox="1"/>
          <p:nvPr>
            <p:ph idx="1" type="body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</p:spPr>
        <p:txBody>
          <a:bodyPr anchorCtr="0" anchor="t" bIns="48325" lIns="96650" spcFirstLastPara="1" rIns="96650" wrap="square" tIns="483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4" name="Google Shape;104;p4:notes"/>
          <p:cNvSpPr/>
          <p:nvPr>
            <p:ph idx="2" type="sldImg"/>
          </p:nvPr>
        </p:nvSpPr>
        <p:spPr>
          <a:xfrm>
            <a:off x="1257300" y="720725"/>
            <a:ext cx="4800600" cy="36004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75" name="Shape 12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6" name="Google Shape;1276;p40:notes"/>
          <p:cNvSpPr txBox="1"/>
          <p:nvPr>
            <p:ph idx="12" type="sldNum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  <a:noFill/>
          <a:ln>
            <a:noFill/>
          </a:ln>
        </p:spPr>
        <p:txBody>
          <a:bodyPr anchorCtr="0" anchor="b" bIns="48325" lIns="96650" spcFirstLastPara="1" rIns="96650" wrap="square" tIns="483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277" name="Google Shape;1277;p40:notes"/>
          <p:cNvSpPr/>
          <p:nvPr>
            <p:ph idx="2" type="sldImg"/>
          </p:nvPr>
        </p:nvSpPr>
        <p:spPr>
          <a:xfrm>
            <a:off x="1257300" y="720725"/>
            <a:ext cx="4800600" cy="36004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278" name="Google Shape;1278;p40:notes"/>
          <p:cNvSpPr txBox="1"/>
          <p:nvPr>
            <p:ph idx="1" type="body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  <a:noFill/>
          <a:ln>
            <a:noFill/>
          </a:ln>
        </p:spPr>
        <p:txBody>
          <a:bodyPr anchorCtr="0" anchor="t" bIns="48325" lIns="96650" spcFirstLastPara="1" rIns="96650" wrap="square" tIns="483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83" name="Shape 12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4" name="Google Shape;1284;p41:notes"/>
          <p:cNvSpPr txBox="1"/>
          <p:nvPr>
            <p:ph idx="1" type="body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</p:spPr>
        <p:txBody>
          <a:bodyPr anchorCtr="0" anchor="t" bIns="48325" lIns="96650" spcFirstLastPara="1" rIns="96650" wrap="square" tIns="483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85" name="Google Shape;1285;p41:notes"/>
          <p:cNvSpPr/>
          <p:nvPr>
            <p:ph idx="2" type="sldImg"/>
          </p:nvPr>
        </p:nvSpPr>
        <p:spPr>
          <a:xfrm>
            <a:off x="1257300" y="720725"/>
            <a:ext cx="4800600" cy="36004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91" name="Shape 12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2" name="Google Shape;1292;p42:notes"/>
          <p:cNvSpPr txBox="1"/>
          <p:nvPr>
            <p:ph idx="1" type="body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</p:spPr>
        <p:txBody>
          <a:bodyPr anchorCtr="0" anchor="t" bIns="48325" lIns="96650" spcFirstLastPara="1" rIns="96650" wrap="square" tIns="483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93" name="Google Shape;1293;p42:notes"/>
          <p:cNvSpPr/>
          <p:nvPr>
            <p:ph idx="2" type="sldImg"/>
          </p:nvPr>
        </p:nvSpPr>
        <p:spPr>
          <a:xfrm>
            <a:off x="1257300" y="720725"/>
            <a:ext cx="4800600" cy="36004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98" name="Shape 12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9" name="Google Shape;1299;p43:notes"/>
          <p:cNvSpPr txBox="1"/>
          <p:nvPr>
            <p:ph idx="1" type="body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</p:spPr>
        <p:txBody>
          <a:bodyPr anchorCtr="0" anchor="t" bIns="48325" lIns="96650" spcFirstLastPara="1" rIns="96650" wrap="square" tIns="483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00" name="Google Shape;1300;p43:notes"/>
          <p:cNvSpPr/>
          <p:nvPr>
            <p:ph idx="2" type="sldImg"/>
          </p:nvPr>
        </p:nvSpPr>
        <p:spPr>
          <a:xfrm>
            <a:off x="1257300" y="720725"/>
            <a:ext cx="4800600" cy="36004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04" name="Shape 13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5" name="Google Shape;1305;p44:notes"/>
          <p:cNvSpPr txBox="1"/>
          <p:nvPr>
            <p:ph idx="1" type="body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</p:spPr>
        <p:txBody>
          <a:bodyPr anchorCtr="0" anchor="t" bIns="48325" lIns="96650" spcFirstLastPara="1" rIns="96650" wrap="square" tIns="483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06" name="Google Shape;1306;p44:notes"/>
          <p:cNvSpPr/>
          <p:nvPr>
            <p:ph idx="2" type="sldImg"/>
          </p:nvPr>
        </p:nvSpPr>
        <p:spPr>
          <a:xfrm>
            <a:off x="1257300" y="720725"/>
            <a:ext cx="4800600" cy="36004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7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p5:notes"/>
          <p:cNvSpPr txBox="1"/>
          <p:nvPr>
            <p:ph idx="1" type="body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</p:spPr>
        <p:txBody>
          <a:bodyPr anchorCtr="0" anchor="t" bIns="48325" lIns="96650" spcFirstLastPara="1" rIns="96650" wrap="square" tIns="483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9" name="Google Shape;149;p5:notes"/>
          <p:cNvSpPr/>
          <p:nvPr>
            <p:ph idx="2" type="sldImg"/>
          </p:nvPr>
        </p:nvSpPr>
        <p:spPr>
          <a:xfrm>
            <a:off x="1257300" y="720725"/>
            <a:ext cx="4800600" cy="36004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3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p6:notes"/>
          <p:cNvSpPr txBox="1"/>
          <p:nvPr>
            <p:ph idx="1" type="body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</p:spPr>
        <p:txBody>
          <a:bodyPr anchorCtr="0" anchor="t" bIns="48325" lIns="96650" spcFirstLastPara="1" rIns="96650" wrap="square" tIns="483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5" name="Google Shape;155;p6:notes"/>
          <p:cNvSpPr/>
          <p:nvPr>
            <p:ph idx="2" type="sldImg"/>
          </p:nvPr>
        </p:nvSpPr>
        <p:spPr>
          <a:xfrm>
            <a:off x="1257300" y="720725"/>
            <a:ext cx="4800600" cy="36004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9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p7:notes"/>
          <p:cNvSpPr txBox="1"/>
          <p:nvPr>
            <p:ph idx="1" type="body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</p:spPr>
        <p:txBody>
          <a:bodyPr anchorCtr="0" anchor="t" bIns="48325" lIns="96650" spcFirstLastPara="1" rIns="96650" wrap="square" tIns="483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1" name="Google Shape;161;p7:notes"/>
          <p:cNvSpPr/>
          <p:nvPr>
            <p:ph idx="2" type="sldImg"/>
          </p:nvPr>
        </p:nvSpPr>
        <p:spPr>
          <a:xfrm>
            <a:off x="1257300" y="720725"/>
            <a:ext cx="4800600" cy="36004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5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66;p8:notes"/>
          <p:cNvSpPr txBox="1"/>
          <p:nvPr>
            <p:ph idx="1" type="body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</p:spPr>
        <p:txBody>
          <a:bodyPr anchorCtr="0" anchor="t" bIns="48325" lIns="96650" spcFirstLastPara="1" rIns="96650" wrap="square" tIns="483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7" name="Google Shape;167;p8:notes"/>
          <p:cNvSpPr/>
          <p:nvPr>
            <p:ph idx="2" type="sldImg"/>
          </p:nvPr>
        </p:nvSpPr>
        <p:spPr>
          <a:xfrm>
            <a:off x="1257300" y="720725"/>
            <a:ext cx="4800600" cy="36004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02" name="Shape 3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3" name="Google Shape;303;p9:notes"/>
          <p:cNvSpPr txBox="1"/>
          <p:nvPr>
            <p:ph idx="1" type="body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</p:spPr>
        <p:txBody>
          <a:bodyPr anchorCtr="0" anchor="t" bIns="48325" lIns="96650" spcFirstLastPara="1" rIns="96650" wrap="square" tIns="483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4" name="Google Shape;304;p9:notes"/>
          <p:cNvSpPr/>
          <p:nvPr>
            <p:ph idx="2" type="sldImg"/>
          </p:nvPr>
        </p:nvSpPr>
        <p:spPr>
          <a:xfrm>
            <a:off x="1257300" y="720725"/>
            <a:ext cx="4800600" cy="36004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46"/>
          <p:cNvSpPr txBox="1"/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46"/>
          <p:cNvSpPr txBox="1"/>
          <p:nvPr>
            <p:ph idx="1"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18" name="Google Shape;18;p46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46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46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sz="1400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55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4" name="Google Shape;74;p55"/>
          <p:cNvSpPr txBox="1"/>
          <p:nvPr>
            <p:ph idx="1" type="body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5" name="Google Shape;75;p55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55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7" name="Google Shape;77;p55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56"/>
          <p:cNvSpPr txBox="1"/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0" name="Google Shape;80;p56"/>
          <p:cNvSpPr txBox="1"/>
          <p:nvPr>
            <p:ph idx="1" type="body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1" name="Google Shape;81;p56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2" name="Google Shape;82;p56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3" name="Google Shape;83;p56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47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47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4" name="Google Shape;24;p47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47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47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48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48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0" name="Google Shape;30;p48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48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49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49"/>
          <p:cNvSpPr txBox="1"/>
          <p:nvPr>
            <p:ph idx="1" type="body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35" name="Google Shape;35;p49"/>
          <p:cNvSpPr txBox="1"/>
          <p:nvPr>
            <p:ph idx="2" type="body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36" name="Google Shape;36;p49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7" name="Google Shape;37;p49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49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39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50"/>
          <p:cNvSpPr txBox="1"/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b="1" sz="4000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1" name="Google Shape;41;p50"/>
          <p:cNvSpPr txBox="1"/>
          <p:nvPr>
            <p:ph idx="1" type="body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42" name="Google Shape;42;p50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50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50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51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51"/>
          <p:cNvSpPr txBox="1"/>
          <p:nvPr>
            <p:ph idx="1" type="body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8" name="Google Shape;48;p51"/>
          <p:cNvSpPr txBox="1"/>
          <p:nvPr>
            <p:ph idx="2" type="body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49" name="Google Shape;49;p51"/>
          <p:cNvSpPr txBox="1"/>
          <p:nvPr>
            <p:ph idx="3" type="body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50" name="Google Shape;50;p51"/>
          <p:cNvSpPr txBox="1"/>
          <p:nvPr>
            <p:ph idx="4" type="body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51" name="Google Shape;51;p51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51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51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52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52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52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53"/>
          <p:cNvSpPr txBox="1"/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53"/>
          <p:cNvSpPr txBox="1"/>
          <p:nvPr>
            <p:ph idx="1" type="body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indent="-381000" lvl="2" marL="1371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indent="-355600" lvl="4" marL="22860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indent="-355600" lvl="5" marL="27432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61" name="Google Shape;61;p53"/>
          <p:cNvSpPr txBox="1"/>
          <p:nvPr>
            <p:ph idx="2" type="body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62" name="Google Shape;62;p53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53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4" name="Google Shape;64;p53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54"/>
          <p:cNvSpPr txBox="1"/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54"/>
          <p:cNvSpPr/>
          <p:nvPr>
            <p:ph idx="2" type="pic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54"/>
          <p:cNvSpPr txBox="1"/>
          <p:nvPr>
            <p:ph idx="1" type="body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69" name="Google Shape;69;p54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54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1" name="Google Shape;71;p54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45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1" name="Google Shape;11;p45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2" name="Google Shape;12;p45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3" name="Google Shape;13;p45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4" name="Google Shape;14;p45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ct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ct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ct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ct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ct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ct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ct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ct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ct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sz="1400">
              <a:solidFill>
                <a:srgbClr val="FFFFFF"/>
              </a:solidFill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1.xml"/></Relationships>
</file>

<file path=ppt/slides/_rels/slide2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2.xml"/></Relationships>
</file>

<file path=ppt/slides/_rels/slide2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3.xml"/></Relationships>
</file>

<file path=ppt/slides/_rels/slide2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4.xml"/></Relationships>
</file>

<file path=ppt/slides/_rels/slide2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5.xml"/></Relationships>
</file>

<file path=ppt/slides/_rels/slide2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6.xml"/></Relationships>
</file>

<file path=ppt/slides/_rels/slide2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7.xml"/></Relationships>
</file>

<file path=ppt/slides/_rels/slide2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8.xml"/></Relationships>
</file>

<file path=ppt/slides/_rels/slide2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9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3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0.xml"/></Relationships>
</file>

<file path=ppt/slides/_rels/slide3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31.xml"/></Relationships>
</file>

<file path=ppt/slides/_rels/slide3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2.xml"/></Relationships>
</file>

<file path=ppt/slides/_rels/slide3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3.xml"/></Relationships>
</file>

<file path=ppt/slides/_rels/slide3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4.xml"/></Relationships>
</file>

<file path=ppt/slides/_rels/slide3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5.xml"/></Relationships>
</file>

<file path=ppt/slides/_rels/slide3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6.xml"/></Relationships>
</file>

<file path=ppt/slides/_rels/slide3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7.xml"/></Relationships>
</file>

<file path=ppt/slides/_rels/slide3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8.xml"/></Relationships>
</file>

<file path=ppt/slides/_rels/slide3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9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.gif"/></Relationships>
</file>

<file path=ppt/slides/_rels/slide4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0.xml"/></Relationships>
</file>

<file path=ppt/slides/_rels/slide4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1.xml"/></Relationships>
</file>

<file path=ppt/slides/_rels/slide4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2.xml"/></Relationships>
</file>

<file path=ppt/slides/_rels/slide4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3.xml"/></Relationships>
</file>

<file path=ppt/slides/_rels/slide4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"/>
          <p:cNvSpPr txBox="1"/>
          <p:nvPr>
            <p:ph type="ctrTitle"/>
          </p:nvPr>
        </p:nvSpPr>
        <p:spPr>
          <a:xfrm>
            <a:off x="457200" y="1505930"/>
            <a:ext cx="8229600" cy="161827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DF322D"/>
              </a:buClr>
              <a:buSzPct val="100000"/>
              <a:buFont typeface="Calibri"/>
              <a:buNone/>
            </a:pPr>
            <a:r>
              <a:rPr b="1" lang="en-US">
                <a:solidFill>
                  <a:srgbClr val="DF322D"/>
                </a:solidFill>
              </a:rPr>
              <a:t>x86 Architecture  &amp; </a:t>
            </a:r>
            <a:br>
              <a:rPr b="1" lang="en-US">
                <a:solidFill>
                  <a:srgbClr val="DF322D"/>
                </a:solidFill>
              </a:rPr>
            </a:br>
            <a:r>
              <a:rPr b="1" lang="en-US">
                <a:solidFill>
                  <a:srgbClr val="DF322D"/>
                </a:solidFill>
              </a:rPr>
              <a:t>Its Assembly language programming </a:t>
            </a:r>
            <a:endParaRPr b="1">
              <a:solidFill>
                <a:srgbClr val="DF322D"/>
              </a:solidFill>
            </a:endParaRPr>
          </a:p>
        </p:txBody>
      </p:sp>
      <p:sp>
        <p:nvSpPr>
          <p:cNvPr id="89" name="Google Shape;89;p1"/>
          <p:cNvSpPr txBox="1"/>
          <p:nvPr>
            <p:ph idx="1"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92500" lnSpcReduction="2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ct val="100000"/>
              <a:buNone/>
            </a:pPr>
            <a:r>
              <a:rPr lang="en-US"/>
              <a:t>Dr A Sahu</a:t>
            </a:r>
            <a:endParaRPr/>
          </a:p>
          <a:p>
            <a:pPr indent="0" lvl="0" marL="0" rtl="0" algn="ctr">
              <a:spcBef>
                <a:spcPts val="592"/>
              </a:spcBef>
              <a:spcAft>
                <a:spcPts val="0"/>
              </a:spcAft>
              <a:buClr>
                <a:srgbClr val="888888"/>
              </a:buClr>
              <a:buSzPct val="100000"/>
              <a:buNone/>
            </a:pPr>
            <a:r>
              <a:rPr lang="en-US"/>
              <a:t>Dept of Computer Science &amp; Engineering </a:t>
            </a:r>
            <a:endParaRPr/>
          </a:p>
          <a:p>
            <a:pPr indent="0" lvl="0" marL="0" rtl="0" algn="ctr">
              <a:spcBef>
                <a:spcPts val="592"/>
              </a:spcBef>
              <a:spcAft>
                <a:spcPts val="0"/>
              </a:spcAft>
              <a:buClr>
                <a:srgbClr val="888888"/>
              </a:buClr>
              <a:buSzPct val="100000"/>
              <a:buNone/>
            </a:pPr>
            <a:r>
              <a:rPr lang="en-US"/>
              <a:t>IIT Guwahati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64" name="Shape 3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5" name="Google Shape;365;p10"/>
          <p:cNvSpPr/>
          <p:nvPr/>
        </p:nvSpPr>
        <p:spPr>
          <a:xfrm>
            <a:off x="762000" y="1524000"/>
            <a:ext cx="1752600" cy="533400"/>
          </a:xfrm>
          <a:prstGeom prst="rect">
            <a:avLst/>
          </a:prstGeom>
          <a:gradFill>
            <a:gsLst>
              <a:gs pos="0">
                <a:srgbClr val="5D427D"/>
              </a:gs>
              <a:gs pos="80000">
                <a:srgbClr val="7A57A5"/>
              </a:gs>
              <a:gs pos="100000">
                <a:srgbClr val="7A56A7"/>
              </a:gs>
            </a:gsLst>
            <a:lin ang="16200000" scaled="0"/>
          </a:gra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Instruction 1</a:t>
            </a:r>
            <a:endParaRPr b="1" sz="20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66" name="Google Shape;366;p10"/>
          <p:cNvSpPr/>
          <p:nvPr/>
        </p:nvSpPr>
        <p:spPr>
          <a:xfrm>
            <a:off x="762000" y="2133600"/>
            <a:ext cx="1752600" cy="533400"/>
          </a:xfrm>
          <a:prstGeom prst="rect">
            <a:avLst/>
          </a:prstGeom>
          <a:gradFill>
            <a:gsLst>
              <a:gs pos="0">
                <a:srgbClr val="5D427D"/>
              </a:gs>
              <a:gs pos="80000">
                <a:srgbClr val="7A57A5"/>
              </a:gs>
              <a:gs pos="100000">
                <a:srgbClr val="7A56A7"/>
              </a:gs>
            </a:gsLst>
            <a:lin ang="16200000" scaled="0"/>
          </a:gra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Instruction 2</a:t>
            </a:r>
            <a:endParaRPr b="1" sz="20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67" name="Google Shape;367;p10"/>
          <p:cNvSpPr/>
          <p:nvPr/>
        </p:nvSpPr>
        <p:spPr>
          <a:xfrm>
            <a:off x="762000" y="2819400"/>
            <a:ext cx="1752600" cy="533400"/>
          </a:xfrm>
          <a:prstGeom prst="rect">
            <a:avLst/>
          </a:prstGeom>
          <a:gradFill>
            <a:gsLst>
              <a:gs pos="0">
                <a:srgbClr val="5D427D"/>
              </a:gs>
              <a:gs pos="80000">
                <a:srgbClr val="7A57A5"/>
              </a:gs>
              <a:gs pos="100000">
                <a:srgbClr val="7A56A7"/>
              </a:gs>
            </a:gsLst>
            <a:lin ang="16200000" scaled="0"/>
          </a:gra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Instruction 3</a:t>
            </a:r>
            <a:endParaRPr b="1" sz="20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68" name="Google Shape;368;p10"/>
          <p:cNvSpPr/>
          <p:nvPr/>
        </p:nvSpPr>
        <p:spPr>
          <a:xfrm>
            <a:off x="762000" y="3429000"/>
            <a:ext cx="1752600" cy="533400"/>
          </a:xfrm>
          <a:prstGeom prst="rect">
            <a:avLst/>
          </a:prstGeom>
          <a:gradFill>
            <a:gsLst>
              <a:gs pos="0">
                <a:srgbClr val="5D427D"/>
              </a:gs>
              <a:gs pos="80000">
                <a:srgbClr val="7A57A5"/>
              </a:gs>
              <a:gs pos="100000">
                <a:srgbClr val="7A56A7"/>
              </a:gs>
            </a:gsLst>
            <a:lin ang="16200000" scaled="0"/>
          </a:gra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Instruction 4</a:t>
            </a:r>
            <a:endParaRPr b="1" sz="20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69" name="Google Shape;369;p10"/>
          <p:cNvSpPr/>
          <p:nvPr/>
        </p:nvSpPr>
        <p:spPr>
          <a:xfrm>
            <a:off x="3276600" y="2514600"/>
            <a:ext cx="1219200" cy="533400"/>
          </a:xfrm>
          <a:prstGeom prst="rect">
            <a:avLst/>
          </a:prstGeom>
          <a:gradFill>
            <a:gsLst>
              <a:gs pos="0">
                <a:srgbClr val="992D2B"/>
              </a:gs>
              <a:gs pos="80000">
                <a:srgbClr val="C93D39"/>
              </a:gs>
              <a:gs pos="100000">
                <a:srgbClr val="CD3A36"/>
              </a:gs>
            </a:gsLst>
            <a:lin ang="16200000" scaled="0"/>
          </a:gra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Decoder</a:t>
            </a:r>
            <a:endParaRPr b="1" sz="20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70" name="Google Shape;370;p10"/>
          <p:cNvSpPr/>
          <p:nvPr/>
        </p:nvSpPr>
        <p:spPr>
          <a:xfrm>
            <a:off x="4800600" y="2514600"/>
            <a:ext cx="1143000" cy="457200"/>
          </a:xfrm>
          <a:prstGeom prst="rect">
            <a:avLst/>
          </a:prstGeom>
          <a:gradFill>
            <a:gsLst>
              <a:gs pos="0">
                <a:srgbClr val="759336"/>
              </a:gs>
              <a:gs pos="80000">
                <a:srgbClr val="99C247"/>
              </a:gs>
              <a:gs pos="100000">
                <a:srgbClr val="9BC545"/>
              </a:gs>
            </a:gsLst>
            <a:lin ang="16200000" scaled="0"/>
          </a:gra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EX Unit</a:t>
            </a:r>
            <a:endParaRPr b="1" sz="20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71" name="Google Shape;371;p10"/>
          <p:cNvSpPr/>
          <p:nvPr/>
        </p:nvSpPr>
        <p:spPr>
          <a:xfrm>
            <a:off x="6324600" y="2514600"/>
            <a:ext cx="1143000" cy="457200"/>
          </a:xfrm>
          <a:prstGeom prst="rect">
            <a:avLst/>
          </a:prstGeom>
          <a:gradFill>
            <a:gsLst>
              <a:gs pos="0">
                <a:srgbClr val="2D5C97"/>
              </a:gs>
              <a:gs pos="80000">
                <a:srgbClr val="3C7AC5"/>
              </a:gs>
              <a:gs pos="100000">
                <a:srgbClr val="397BC9"/>
              </a:gs>
            </a:gsLst>
            <a:lin ang="16200000" scaled="0"/>
          </a:gra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WB Unit</a:t>
            </a:r>
            <a:endParaRPr b="1" sz="20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372" name="Google Shape;372;p10"/>
          <p:cNvCxnSpPr/>
          <p:nvPr/>
        </p:nvCxnSpPr>
        <p:spPr>
          <a:xfrm>
            <a:off x="2819400" y="2743200"/>
            <a:ext cx="457200" cy="1588"/>
          </a:xfrm>
          <a:prstGeom prst="straightConnector1">
            <a:avLst/>
          </a:prstGeom>
          <a:noFill/>
          <a:ln cap="flat" cmpd="sng" w="25400">
            <a:solidFill>
              <a:srgbClr val="4A7DBA"/>
            </a:solidFill>
            <a:prstDash val="solid"/>
            <a:round/>
            <a:headEnd len="sm" w="sm" type="none"/>
            <a:tailEnd len="med" w="med" type="triangle"/>
          </a:ln>
        </p:spPr>
      </p:cxnSp>
      <p:cxnSp>
        <p:nvCxnSpPr>
          <p:cNvPr id="373" name="Google Shape;373;p10"/>
          <p:cNvCxnSpPr/>
          <p:nvPr/>
        </p:nvCxnSpPr>
        <p:spPr>
          <a:xfrm rot="5400000">
            <a:off x="5220494" y="2399506"/>
            <a:ext cx="228600" cy="1588"/>
          </a:xfrm>
          <a:prstGeom prst="straightConnector1">
            <a:avLst/>
          </a:prstGeom>
          <a:noFill/>
          <a:ln cap="flat" cmpd="sng" w="25400">
            <a:solidFill>
              <a:srgbClr val="4A7DBA"/>
            </a:solidFill>
            <a:prstDash val="solid"/>
            <a:round/>
            <a:headEnd len="sm" w="sm" type="none"/>
            <a:tailEnd len="med" w="med" type="triangle"/>
          </a:ln>
        </p:spPr>
      </p:cxnSp>
      <p:cxnSp>
        <p:nvCxnSpPr>
          <p:cNvPr id="374" name="Google Shape;374;p10"/>
          <p:cNvCxnSpPr>
            <a:stCxn id="370" idx="3"/>
            <a:endCxn id="371" idx="1"/>
          </p:cNvCxnSpPr>
          <p:nvPr/>
        </p:nvCxnSpPr>
        <p:spPr>
          <a:xfrm>
            <a:off x="5943600" y="2743200"/>
            <a:ext cx="381000" cy="0"/>
          </a:xfrm>
          <a:prstGeom prst="straightConnector1">
            <a:avLst/>
          </a:prstGeom>
          <a:noFill/>
          <a:ln cap="flat" cmpd="sng" w="25400">
            <a:solidFill>
              <a:srgbClr val="4A7DBA"/>
            </a:solidFill>
            <a:prstDash val="solid"/>
            <a:round/>
            <a:headEnd len="sm" w="sm" type="none"/>
            <a:tailEnd len="med" w="med" type="triangle"/>
          </a:ln>
        </p:spPr>
      </p:cxnSp>
      <p:cxnSp>
        <p:nvCxnSpPr>
          <p:cNvPr id="375" name="Google Shape;375;p10"/>
          <p:cNvCxnSpPr/>
          <p:nvPr/>
        </p:nvCxnSpPr>
        <p:spPr>
          <a:xfrm rot="-5400000">
            <a:off x="5219700" y="3085306"/>
            <a:ext cx="229394" cy="794"/>
          </a:xfrm>
          <a:prstGeom prst="straightConnector1">
            <a:avLst/>
          </a:prstGeom>
          <a:noFill/>
          <a:ln cap="flat" cmpd="sng" w="25400">
            <a:solidFill>
              <a:srgbClr val="4A7DBA"/>
            </a:solidFill>
            <a:prstDash val="solid"/>
            <a:round/>
            <a:headEnd len="sm" w="sm" type="none"/>
            <a:tailEnd len="med" w="med" type="triangle"/>
          </a:ln>
        </p:spPr>
      </p:cxnSp>
      <p:cxnSp>
        <p:nvCxnSpPr>
          <p:cNvPr id="376" name="Google Shape;376;p10"/>
          <p:cNvCxnSpPr>
            <a:stCxn id="369" idx="2"/>
          </p:cNvCxnSpPr>
          <p:nvPr/>
        </p:nvCxnSpPr>
        <p:spPr>
          <a:xfrm flipH="1" rot="-5400000">
            <a:off x="4533900" y="2400300"/>
            <a:ext cx="152400" cy="1447800"/>
          </a:xfrm>
          <a:prstGeom prst="bentConnector2">
            <a:avLst/>
          </a:prstGeom>
          <a:noFill/>
          <a:ln cap="flat" cmpd="sng" w="25400">
            <a:solidFill>
              <a:srgbClr val="4A7DBA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377" name="Google Shape;377;p10"/>
          <p:cNvCxnSpPr/>
          <p:nvPr/>
        </p:nvCxnSpPr>
        <p:spPr>
          <a:xfrm flipH="1" rot="10800000">
            <a:off x="3809206" y="2285894"/>
            <a:ext cx="1524900" cy="153300"/>
          </a:xfrm>
          <a:prstGeom prst="bentConnector3">
            <a:avLst>
              <a:gd fmla="val 795" name="adj1"/>
            </a:avLst>
          </a:prstGeom>
          <a:noFill/>
          <a:ln cap="flat" cmpd="sng" w="25400">
            <a:solidFill>
              <a:srgbClr val="4A7DBA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378" name="Google Shape;378;p10"/>
          <p:cNvCxnSpPr/>
          <p:nvPr/>
        </p:nvCxnSpPr>
        <p:spPr>
          <a:xfrm>
            <a:off x="2514600" y="1751012"/>
            <a:ext cx="304800" cy="1588"/>
          </a:xfrm>
          <a:prstGeom prst="straightConnector1">
            <a:avLst/>
          </a:prstGeom>
          <a:noFill/>
          <a:ln cap="flat" cmpd="sng" w="25400">
            <a:solidFill>
              <a:srgbClr val="4A7DBA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379" name="Google Shape;379;p10"/>
          <p:cNvCxnSpPr/>
          <p:nvPr/>
        </p:nvCxnSpPr>
        <p:spPr>
          <a:xfrm>
            <a:off x="2514600" y="2438400"/>
            <a:ext cx="304800" cy="1588"/>
          </a:xfrm>
          <a:prstGeom prst="straightConnector1">
            <a:avLst/>
          </a:prstGeom>
          <a:noFill/>
          <a:ln cap="flat" cmpd="sng" w="25400">
            <a:solidFill>
              <a:srgbClr val="4A7DBA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380" name="Google Shape;380;p10"/>
          <p:cNvCxnSpPr/>
          <p:nvPr/>
        </p:nvCxnSpPr>
        <p:spPr>
          <a:xfrm>
            <a:off x="2514600" y="3048000"/>
            <a:ext cx="304800" cy="1588"/>
          </a:xfrm>
          <a:prstGeom prst="straightConnector1">
            <a:avLst/>
          </a:prstGeom>
          <a:noFill/>
          <a:ln cap="flat" cmpd="sng" w="25400">
            <a:solidFill>
              <a:srgbClr val="4A7DBA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381" name="Google Shape;381;p10"/>
          <p:cNvCxnSpPr/>
          <p:nvPr/>
        </p:nvCxnSpPr>
        <p:spPr>
          <a:xfrm>
            <a:off x="2514600" y="3732212"/>
            <a:ext cx="304800" cy="1588"/>
          </a:xfrm>
          <a:prstGeom prst="straightConnector1">
            <a:avLst/>
          </a:prstGeom>
          <a:noFill/>
          <a:ln cap="flat" cmpd="sng" w="25400">
            <a:solidFill>
              <a:srgbClr val="4A7DBA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382" name="Google Shape;382;p10"/>
          <p:cNvCxnSpPr/>
          <p:nvPr/>
        </p:nvCxnSpPr>
        <p:spPr>
          <a:xfrm rot="5400000">
            <a:off x="1828800" y="2743200"/>
            <a:ext cx="1981200" cy="1588"/>
          </a:xfrm>
          <a:prstGeom prst="straightConnector1">
            <a:avLst/>
          </a:prstGeom>
          <a:noFill/>
          <a:ln cap="flat" cmpd="sng" w="25400">
            <a:solidFill>
              <a:srgbClr val="4A7DBA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383" name="Google Shape;383;p10"/>
          <p:cNvSpPr/>
          <p:nvPr/>
        </p:nvSpPr>
        <p:spPr>
          <a:xfrm>
            <a:off x="3048000" y="1295400"/>
            <a:ext cx="4648200" cy="2895600"/>
          </a:xfrm>
          <a:prstGeom prst="rect">
            <a:avLst/>
          </a:prstGeom>
          <a:noFill/>
          <a:ln cap="flat" cmpd="sng" w="254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84" name="Google Shape;384;p10"/>
          <p:cNvSpPr txBox="1"/>
          <p:nvPr/>
        </p:nvSpPr>
        <p:spPr>
          <a:xfrm>
            <a:off x="4800600" y="1447800"/>
            <a:ext cx="1295400" cy="4001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Pipeline</a:t>
            </a:r>
            <a:endParaRPr b="1"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85" name="Google Shape;385;p10"/>
          <p:cNvSpPr txBox="1"/>
          <p:nvPr/>
        </p:nvSpPr>
        <p:spPr>
          <a:xfrm>
            <a:off x="4267200" y="1981200"/>
            <a:ext cx="838200" cy="4001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Pipe 1</a:t>
            </a:r>
            <a:endParaRPr b="1"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86" name="Google Shape;386;p10"/>
          <p:cNvSpPr txBox="1"/>
          <p:nvPr/>
        </p:nvSpPr>
        <p:spPr>
          <a:xfrm>
            <a:off x="4343400" y="3288268"/>
            <a:ext cx="838200" cy="4001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Pipe 2</a:t>
            </a:r>
            <a:endParaRPr b="1"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87" name="Google Shape;387;p10"/>
          <p:cNvSpPr txBox="1"/>
          <p:nvPr>
            <p:ph idx="1" type="body"/>
          </p:nvPr>
        </p:nvSpPr>
        <p:spPr>
          <a:xfrm>
            <a:off x="457200" y="4267200"/>
            <a:ext cx="8229600" cy="2362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77500" lnSpcReduction="20000"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Char char="•"/>
            </a:pPr>
            <a:r>
              <a:rPr b="1" lang="en-US"/>
              <a:t>Used in initial Pentium processor</a:t>
            </a:r>
            <a:endParaRPr/>
          </a:p>
          <a:p>
            <a:pPr indent="-342900" lvl="0" marL="342900" rtl="0" algn="l">
              <a:spcBef>
                <a:spcPts val="496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Char char="•"/>
            </a:pPr>
            <a:r>
              <a:rPr b="1" lang="en-US"/>
              <a:t>Could execute up to 2 instructions simultaneously</a:t>
            </a:r>
            <a:endParaRPr/>
          </a:p>
          <a:p>
            <a:pPr indent="-342900" lvl="0" marL="342900" rtl="0" algn="l">
              <a:spcBef>
                <a:spcPts val="496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Char char="•"/>
            </a:pPr>
            <a:r>
              <a:rPr b="1" lang="en-US"/>
              <a:t>Instructions sent through the pipeline in order - if the next two instructions had a dependency issue, only one instruction (pipe) would be executed and the second execution unit (pipe) went unused for that clock cycle.</a:t>
            </a:r>
            <a:endParaRPr/>
          </a:p>
          <a:p>
            <a:pPr indent="-185420" lvl="0" marL="342900" rtl="0" algn="l">
              <a:spcBef>
                <a:spcPts val="496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t/>
            </a:r>
            <a:endParaRPr/>
          </a:p>
        </p:txBody>
      </p:sp>
      <p:sp>
        <p:nvSpPr>
          <p:cNvPr id="388" name="Google Shape;388;p10"/>
          <p:cNvSpPr txBox="1"/>
          <p:nvPr>
            <p:ph type="title"/>
          </p:nvPr>
        </p:nvSpPr>
        <p:spPr>
          <a:xfrm>
            <a:off x="457200" y="274638"/>
            <a:ext cx="84582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DF322D"/>
              </a:buClr>
              <a:buSzPct val="100000"/>
              <a:buFont typeface="Calibri"/>
              <a:buNone/>
            </a:pPr>
            <a:r>
              <a:rPr b="1" lang="en-US" u="sng">
                <a:solidFill>
                  <a:srgbClr val="DF322D"/>
                </a:solidFill>
              </a:rPr>
              <a:t>Intel P5 Architecture (Generation 5)</a:t>
            </a:r>
            <a:endParaRPr b="1" u="sng">
              <a:solidFill>
                <a:srgbClr val="DF322D"/>
              </a:solidFill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7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87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7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87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7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87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7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87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92" name="Shape 3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3" name="Google Shape;393;p11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DF322D"/>
              </a:buClr>
              <a:buSzPct val="100000"/>
              <a:buFont typeface="Calibri"/>
              <a:buNone/>
            </a:pPr>
            <a:r>
              <a:rPr b="1" lang="en-US" u="sng">
                <a:solidFill>
                  <a:srgbClr val="DF322D"/>
                </a:solidFill>
              </a:rPr>
              <a:t>Intel P6 Architecture (Generation 6)</a:t>
            </a:r>
            <a:endParaRPr b="1" u="sng">
              <a:solidFill>
                <a:srgbClr val="DF322D"/>
              </a:solidFill>
            </a:endParaRPr>
          </a:p>
        </p:txBody>
      </p:sp>
      <p:sp>
        <p:nvSpPr>
          <p:cNvPr id="394" name="Google Shape;394;p11"/>
          <p:cNvSpPr/>
          <p:nvPr/>
        </p:nvSpPr>
        <p:spPr>
          <a:xfrm>
            <a:off x="914400" y="1676400"/>
            <a:ext cx="1752600" cy="533400"/>
          </a:xfrm>
          <a:prstGeom prst="rect">
            <a:avLst/>
          </a:prstGeom>
          <a:gradFill>
            <a:gsLst>
              <a:gs pos="0">
                <a:srgbClr val="5D427D"/>
              </a:gs>
              <a:gs pos="80000">
                <a:srgbClr val="7A57A5"/>
              </a:gs>
              <a:gs pos="100000">
                <a:srgbClr val="7A56A7"/>
              </a:gs>
            </a:gsLst>
            <a:lin ang="16200000" scaled="0"/>
          </a:gra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Instruction 1</a:t>
            </a:r>
            <a:endParaRPr b="1" sz="20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95" name="Google Shape;395;p11"/>
          <p:cNvSpPr/>
          <p:nvPr/>
        </p:nvSpPr>
        <p:spPr>
          <a:xfrm>
            <a:off x="914400" y="2286000"/>
            <a:ext cx="1752600" cy="533400"/>
          </a:xfrm>
          <a:prstGeom prst="rect">
            <a:avLst/>
          </a:prstGeom>
          <a:gradFill>
            <a:gsLst>
              <a:gs pos="0">
                <a:srgbClr val="5D427D"/>
              </a:gs>
              <a:gs pos="80000">
                <a:srgbClr val="7A57A5"/>
              </a:gs>
              <a:gs pos="100000">
                <a:srgbClr val="7A56A7"/>
              </a:gs>
            </a:gsLst>
            <a:lin ang="16200000" scaled="0"/>
          </a:gra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Instruction 2</a:t>
            </a:r>
            <a:endParaRPr b="1" sz="20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96" name="Google Shape;396;p11"/>
          <p:cNvSpPr/>
          <p:nvPr/>
        </p:nvSpPr>
        <p:spPr>
          <a:xfrm>
            <a:off x="914400" y="2971800"/>
            <a:ext cx="1752600" cy="533400"/>
          </a:xfrm>
          <a:prstGeom prst="rect">
            <a:avLst/>
          </a:prstGeom>
          <a:gradFill>
            <a:gsLst>
              <a:gs pos="0">
                <a:srgbClr val="5D427D"/>
              </a:gs>
              <a:gs pos="80000">
                <a:srgbClr val="7A57A5"/>
              </a:gs>
              <a:gs pos="100000">
                <a:srgbClr val="7A56A7"/>
              </a:gs>
            </a:gsLst>
            <a:lin ang="16200000" scaled="0"/>
          </a:gra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Instruction 3</a:t>
            </a:r>
            <a:endParaRPr b="1" sz="20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97" name="Google Shape;397;p11"/>
          <p:cNvSpPr/>
          <p:nvPr/>
        </p:nvSpPr>
        <p:spPr>
          <a:xfrm>
            <a:off x="914400" y="3581400"/>
            <a:ext cx="1752600" cy="533400"/>
          </a:xfrm>
          <a:prstGeom prst="rect">
            <a:avLst/>
          </a:prstGeom>
          <a:gradFill>
            <a:gsLst>
              <a:gs pos="0">
                <a:srgbClr val="5D427D"/>
              </a:gs>
              <a:gs pos="80000">
                <a:srgbClr val="7A57A5"/>
              </a:gs>
              <a:gs pos="100000">
                <a:srgbClr val="7A56A7"/>
              </a:gs>
            </a:gsLst>
            <a:lin ang="16200000" scaled="0"/>
          </a:gra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Instruction 4</a:t>
            </a:r>
            <a:endParaRPr b="1" sz="20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398" name="Google Shape;398;p11"/>
          <p:cNvCxnSpPr/>
          <p:nvPr/>
        </p:nvCxnSpPr>
        <p:spPr>
          <a:xfrm>
            <a:off x="2971800" y="2895600"/>
            <a:ext cx="457200" cy="1588"/>
          </a:xfrm>
          <a:prstGeom prst="straightConnector1">
            <a:avLst/>
          </a:prstGeom>
          <a:noFill/>
          <a:ln cap="flat" cmpd="sng" w="25400">
            <a:solidFill>
              <a:srgbClr val="4A7DBA"/>
            </a:solidFill>
            <a:prstDash val="solid"/>
            <a:round/>
            <a:headEnd len="sm" w="sm" type="none"/>
            <a:tailEnd len="med" w="med" type="triangle"/>
          </a:ln>
        </p:spPr>
      </p:cxnSp>
      <p:cxnSp>
        <p:nvCxnSpPr>
          <p:cNvPr id="399" name="Google Shape;399;p11"/>
          <p:cNvCxnSpPr/>
          <p:nvPr/>
        </p:nvCxnSpPr>
        <p:spPr>
          <a:xfrm>
            <a:off x="2667000" y="1903412"/>
            <a:ext cx="304800" cy="1588"/>
          </a:xfrm>
          <a:prstGeom prst="straightConnector1">
            <a:avLst/>
          </a:prstGeom>
          <a:noFill/>
          <a:ln cap="flat" cmpd="sng" w="25400">
            <a:solidFill>
              <a:srgbClr val="4A7DBA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400" name="Google Shape;400;p11"/>
          <p:cNvCxnSpPr/>
          <p:nvPr/>
        </p:nvCxnSpPr>
        <p:spPr>
          <a:xfrm>
            <a:off x="2667000" y="2590800"/>
            <a:ext cx="304800" cy="1588"/>
          </a:xfrm>
          <a:prstGeom prst="straightConnector1">
            <a:avLst/>
          </a:prstGeom>
          <a:noFill/>
          <a:ln cap="flat" cmpd="sng" w="25400">
            <a:solidFill>
              <a:srgbClr val="4A7DBA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401" name="Google Shape;401;p11"/>
          <p:cNvCxnSpPr/>
          <p:nvPr/>
        </p:nvCxnSpPr>
        <p:spPr>
          <a:xfrm>
            <a:off x="2667000" y="3200400"/>
            <a:ext cx="304800" cy="1588"/>
          </a:xfrm>
          <a:prstGeom prst="straightConnector1">
            <a:avLst/>
          </a:prstGeom>
          <a:noFill/>
          <a:ln cap="flat" cmpd="sng" w="25400">
            <a:solidFill>
              <a:srgbClr val="4A7DBA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402" name="Google Shape;402;p11"/>
          <p:cNvCxnSpPr/>
          <p:nvPr/>
        </p:nvCxnSpPr>
        <p:spPr>
          <a:xfrm>
            <a:off x="2667000" y="3884612"/>
            <a:ext cx="304800" cy="1588"/>
          </a:xfrm>
          <a:prstGeom prst="straightConnector1">
            <a:avLst/>
          </a:prstGeom>
          <a:noFill/>
          <a:ln cap="flat" cmpd="sng" w="25400">
            <a:solidFill>
              <a:srgbClr val="4A7DBA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403" name="Google Shape;403;p11"/>
          <p:cNvCxnSpPr/>
          <p:nvPr/>
        </p:nvCxnSpPr>
        <p:spPr>
          <a:xfrm rot="5400000">
            <a:off x="1981200" y="2895600"/>
            <a:ext cx="1981200" cy="1588"/>
          </a:xfrm>
          <a:prstGeom prst="straightConnector1">
            <a:avLst/>
          </a:prstGeom>
          <a:noFill/>
          <a:ln cap="flat" cmpd="sng" w="25400">
            <a:solidFill>
              <a:srgbClr val="4A7DBA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404" name="Google Shape;404;p11"/>
          <p:cNvSpPr/>
          <p:nvPr/>
        </p:nvSpPr>
        <p:spPr>
          <a:xfrm>
            <a:off x="3200400" y="1600200"/>
            <a:ext cx="4648200" cy="2895600"/>
          </a:xfrm>
          <a:prstGeom prst="rect">
            <a:avLst/>
          </a:prstGeom>
          <a:noFill/>
          <a:ln cap="flat" cmpd="sng" w="254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05" name="Google Shape;405;p11"/>
          <p:cNvSpPr txBox="1"/>
          <p:nvPr/>
        </p:nvSpPr>
        <p:spPr>
          <a:xfrm>
            <a:off x="3276600" y="1676400"/>
            <a:ext cx="1295400" cy="4001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Pipeline</a:t>
            </a:r>
            <a:endParaRPr b="1"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06" name="Google Shape;406;p11"/>
          <p:cNvSpPr/>
          <p:nvPr/>
        </p:nvSpPr>
        <p:spPr>
          <a:xfrm>
            <a:off x="3429000" y="2362200"/>
            <a:ext cx="1143000" cy="381000"/>
          </a:xfrm>
          <a:prstGeom prst="rect">
            <a:avLst/>
          </a:prstGeom>
          <a:gradFill>
            <a:gsLst>
              <a:gs pos="0">
                <a:srgbClr val="992D2B"/>
              </a:gs>
              <a:gs pos="80000">
                <a:srgbClr val="C93D39"/>
              </a:gs>
              <a:gs pos="100000">
                <a:srgbClr val="CD3A36"/>
              </a:gs>
            </a:gsLst>
            <a:lin ang="16200000" scaled="0"/>
          </a:gra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Decoder</a:t>
            </a:r>
            <a:endParaRPr b="1" sz="20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07" name="Google Shape;407;p11"/>
          <p:cNvSpPr/>
          <p:nvPr/>
        </p:nvSpPr>
        <p:spPr>
          <a:xfrm>
            <a:off x="3429000" y="2743200"/>
            <a:ext cx="1143000" cy="381000"/>
          </a:xfrm>
          <a:prstGeom prst="rect">
            <a:avLst/>
          </a:prstGeom>
          <a:gradFill>
            <a:gsLst>
              <a:gs pos="0">
                <a:srgbClr val="992D2B"/>
              </a:gs>
              <a:gs pos="80000">
                <a:srgbClr val="C93D39"/>
              </a:gs>
              <a:gs pos="100000">
                <a:srgbClr val="CD3A36"/>
              </a:gs>
            </a:gsLst>
            <a:lin ang="16200000" scaled="0"/>
          </a:gra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Decoder</a:t>
            </a:r>
            <a:endParaRPr b="1" sz="20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08" name="Google Shape;408;p11"/>
          <p:cNvSpPr/>
          <p:nvPr/>
        </p:nvSpPr>
        <p:spPr>
          <a:xfrm>
            <a:off x="3429000" y="3124200"/>
            <a:ext cx="1143000" cy="381000"/>
          </a:xfrm>
          <a:prstGeom prst="rect">
            <a:avLst/>
          </a:prstGeom>
          <a:gradFill>
            <a:gsLst>
              <a:gs pos="0">
                <a:srgbClr val="992D2B"/>
              </a:gs>
              <a:gs pos="80000">
                <a:srgbClr val="C93D39"/>
              </a:gs>
              <a:gs pos="100000">
                <a:srgbClr val="CD3A36"/>
              </a:gs>
            </a:gsLst>
            <a:lin ang="16200000" scaled="0"/>
          </a:gra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Decoder</a:t>
            </a:r>
            <a:endParaRPr b="1" sz="20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09" name="Google Shape;409;p11"/>
          <p:cNvSpPr/>
          <p:nvPr/>
        </p:nvSpPr>
        <p:spPr>
          <a:xfrm>
            <a:off x="6477000" y="2819400"/>
            <a:ext cx="1143000" cy="457200"/>
          </a:xfrm>
          <a:prstGeom prst="rect">
            <a:avLst/>
          </a:prstGeom>
          <a:gradFill>
            <a:gsLst>
              <a:gs pos="0">
                <a:srgbClr val="2D5C97"/>
              </a:gs>
              <a:gs pos="80000">
                <a:srgbClr val="3C7AC5"/>
              </a:gs>
              <a:gs pos="100000">
                <a:srgbClr val="397BC9"/>
              </a:gs>
            </a:gsLst>
            <a:lin ang="16200000" scaled="0"/>
          </a:gra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WB Unit</a:t>
            </a:r>
            <a:endParaRPr b="1" sz="20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10" name="Google Shape;410;p11"/>
          <p:cNvSpPr/>
          <p:nvPr/>
        </p:nvSpPr>
        <p:spPr>
          <a:xfrm>
            <a:off x="4953000" y="2133600"/>
            <a:ext cx="1143000" cy="457200"/>
          </a:xfrm>
          <a:prstGeom prst="rect">
            <a:avLst/>
          </a:prstGeom>
          <a:gradFill>
            <a:gsLst>
              <a:gs pos="0">
                <a:srgbClr val="759336"/>
              </a:gs>
              <a:gs pos="80000">
                <a:srgbClr val="99C247"/>
              </a:gs>
              <a:gs pos="100000">
                <a:srgbClr val="9BC545"/>
              </a:gs>
            </a:gsLst>
            <a:lin ang="16200000" scaled="0"/>
          </a:gra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Scheduler</a:t>
            </a:r>
            <a:endParaRPr b="1"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11" name="Google Shape;411;p11"/>
          <p:cNvSpPr/>
          <p:nvPr/>
        </p:nvSpPr>
        <p:spPr>
          <a:xfrm>
            <a:off x="4953000" y="2819400"/>
            <a:ext cx="1143000" cy="457200"/>
          </a:xfrm>
          <a:prstGeom prst="rect">
            <a:avLst/>
          </a:prstGeom>
          <a:gradFill>
            <a:gsLst>
              <a:gs pos="0">
                <a:srgbClr val="759336"/>
              </a:gs>
              <a:gs pos="80000">
                <a:srgbClr val="99C247"/>
              </a:gs>
              <a:gs pos="100000">
                <a:srgbClr val="9BC545"/>
              </a:gs>
            </a:gsLst>
            <a:lin ang="16200000" scaled="0"/>
          </a:gra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EX Unit</a:t>
            </a:r>
            <a:endParaRPr b="1"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12" name="Google Shape;412;p11"/>
          <p:cNvSpPr/>
          <p:nvPr/>
        </p:nvSpPr>
        <p:spPr>
          <a:xfrm>
            <a:off x="4953000" y="3505200"/>
            <a:ext cx="1143000" cy="457200"/>
          </a:xfrm>
          <a:prstGeom prst="rect">
            <a:avLst/>
          </a:prstGeom>
          <a:gradFill>
            <a:gsLst>
              <a:gs pos="0">
                <a:srgbClr val="759336"/>
              </a:gs>
              <a:gs pos="80000">
                <a:srgbClr val="99C247"/>
              </a:gs>
              <a:gs pos="100000">
                <a:srgbClr val="9BC545"/>
              </a:gs>
            </a:gsLst>
            <a:lin ang="16200000" scaled="0"/>
          </a:gra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 Order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Buffer</a:t>
            </a:r>
            <a:endParaRPr b="1"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13" name="Google Shape;413;p11"/>
          <p:cNvSpPr txBox="1"/>
          <p:nvPr/>
        </p:nvSpPr>
        <p:spPr>
          <a:xfrm>
            <a:off x="4648200" y="1752600"/>
            <a:ext cx="1600200" cy="33855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Out of Order  EU </a:t>
            </a:r>
            <a:endParaRPr b="1"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414" name="Google Shape;414;p11"/>
          <p:cNvCxnSpPr/>
          <p:nvPr/>
        </p:nvCxnSpPr>
        <p:spPr>
          <a:xfrm>
            <a:off x="6096000" y="3733800"/>
            <a:ext cx="152400" cy="1588"/>
          </a:xfrm>
          <a:prstGeom prst="straightConnector1">
            <a:avLst/>
          </a:prstGeom>
          <a:noFill/>
          <a:ln cap="flat" cmpd="sng" w="25400">
            <a:solidFill>
              <a:srgbClr val="4A7DBA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415" name="Google Shape;415;p11"/>
          <p:cNvCxnSpPr/>
          <p:nvPr/>
        </p:nvCxnSpPr>
        <p:spPr>
          <a:xfrm>
            <a:off x="4724400" y="2362200"/>
            <a:ext cx="228600" cy="1588"/>
          </a:xfrm>
          <a:prstGeom prst="straightConnector1">
            <a:avLst/>
          </a:prstGeom>
          <a:noFill/>
          <a:ln cap="flat" cmpd="sng" w="25400">
            <a:solidFill>
              <a:srgbClr val="4A7DBA"/>
            </a:solidFill>
            <a:prstDash val="solid"/>
            <a:round/>
            <a:headEnd len="sm" w="sm" type="none"/>
            <a:tailEnd len="med" w="med" type="triangle"/>
          </a:ln>
        </p:spPr>
      </p:cxnSp>
      <p:cxnSp>
        <p:nvCxnSpPr>
          <p:cNvPr id="416" name="Google Shape;416;p11"/>
          <p:cNvCxnSpPr/>
          <p:nvPr/>
        </p:nvCxnSpPr>
        <p:spPr>
          <a:xfrm rot="5400000">
            <a:off x="5372100" y="2705100"/>
            <a:ext cx="228600" cy="1588"/>
          </a:xfrm>
          <a:prstGeom prst="straightConnector1">
            <a:avLst/>
          </a:prstGeom>
          <a:noFill/>
          <a:ln cap="flat" cmpd="sng" w="25400">
            <a:solidFill>
              <a:srgbClr val="4A7DBA"/>
            </a:solidFill>
            <a:prstDash val="solid"/>
            <a:round/>
            <a:headEnd len="sm" w="sm" type="none"/>
            <a:tailEnd len="med" w="med" type="triangle"/>
          </a:ln>
        </p:spPr>
      </p:cxnSp>
      <p:cxnSp>
        <p:nvCxnSpPr>
          <p:cNvPr id="417" name="Google Shape;417;p11"/>
          <p:cNvCxnSpPr/>
          <p:nvPr/>
        </p:nvCxnSpPr>
        <p:spPr>
          <a:xfrm rot="5400000">
            <a:off x="5372100" y="3390900"/>
            <a:ext cx="228600" cy="1588"/>
          </a:xfrm>
          <a:prstGeom prst="straightConnector1">
            <a:avLst/>
          </a:prstGeom>
          <a:noFill/>
          <a:ln cap="flat" cmpd="sng" w="25400">
            <a:solidFill>
              <a:srgbClr val="4A7DBA"/>
            </a:solidFill>
            <a:prstDash val="solid"/>
            <a:round/>
            <a:headEnd len="sm" w="sm" type="none"/>
            <a:tailEnd len="med" w="med" type="triangle"/>
          </a:ln>
        </p:spPr>
      </p:cxnSp>
      <p:cxnSp>
        <p:nvCxnSpPr>
          <p:cNvPr id="418" name="Google Shape;418;p11"/>
          <p:cNvCxnSpPr/>
          <p:nvPr/>
        </p:nvCxnSpPr>
        <p:spPr>
          <a:xfrm>
            <a:off x="4572000" y="2895600"/>
            <a:ext cx="152400" cy="1588"/>
          </a:xfrm>
          <a:prstGeom prst="straightConnector1">
            <a:avLst/>
          </a:prstGeom>
          <a:noFill/>
          <a:ln cap="flat" cmpd="sng" w="25400">
            <a:solidFill>
              <a:srgbClr val="4A7DBA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419" name="Google Shape;419;p11"/>
          <p:cNvCxnSpPr/>
          <p:nvPr/>
        </p:nvCxnSpPr>
        <p:spPr>
          <a:xfrm flipH="1" rot="5400000">
            <a:off x="5905502" y="3390899"/>
            <a:ext cx="685801" cy="4"/>
          </a:xfrm>
          <a:prstGeom prst="straightConnector1">
            <a:avLst/>
          </a:prstGeom>
          <a:noFill/>
          <a:ln cap="flat" cmpd="sng" w="25400">
            <a:solidFill>
              <a:srgbClr val="4A7DBA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420" name="Google Shape;420;p11"/>
          <p:cNvCxnSpPr>
            <a:endCxn id="409" idx="1"/>
          </p:cNvCxnSpPr>
          <p:nvPr/>
        </p:nvCxnSpPr>
        <p:spPr>
          <a:xfrm>
            <a:off x="6248400" y="3046500"/>
            <a:ext cx="228600" cy="1500"/>
          </a:xfrm>
          <a:prstGeom prst="straightConnector1">
            <a:avLst/>
          </a:prstGeom>
          <a:noFill/>
          <a:ln cap="flat" cmpd="sng" w="25400">
            <a:solidFill>
              <a:srgbClr val="4A7DBA"/>
            </a:solidFill>
            <a:prstDash val="solid"/>
            <a:round/>
            <a:headEnd len="sm" w="sm" type="none"/>
            <a:tailEnd len="med" w="med" type="triangle"/>
          </a:ln>
        </p:spPr>
      </p:cxnSp>
      <p:sp>
        <p:nvSpPr>
          <p:cNvPr id="421" name="Google Shape;421;p11"/>
          <p:cNvSpPr txBox="1"/>
          <p:nvPr>
            <p:ph idx="1" type="body"/>
          </p:nvPr>
        </p:nvSpPr>
        <p:spPr>
          <a:xfrm>
            <a:off x="533400" y="4572000"/>
            <a:ext cx="8229600" cy="2057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77500" lnSpcReduction="20000"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b="1" lang="en-US"/>
              <a:t>Used in the Pentium II, III and Pro processors </a:t>
            </a:r>
            <a:endParaRPr/>
          </a:p>
          <a:p>
            <a:pPr indent="-342900" lvl="0" marL="342900" rtl="0" algn="l">
              <a:spcBef>
                <a:spcPts val="124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b="1" lang="en-US"/>
              <a:t>3 instruction decoders, which break each CISC instruction (macro-op) into equivalent micro-operations (µops) for the Out-of-Order Execution unit </a:t>
            </a:r>
            <a:endParaRPr/>
          </a:p>
          <a:p>
            <a:pPr indent="-342900" lvl="0" marL="342900" rtl="0" algn="l">
              <a:spcBef>
                <a:spcPts val="124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b="1" lang="en-US"/>
              <a:t>10 stage instruction pipeline utilized in this architecture</a:t>
            </a:r>
            <a:endParaRPr/>
          </a:p>
          <a:p>
            <a:pPr indent="-185420" lvl="0" marL="342900" rtl="0" algn="l">
              <a:spcBef>
                <a:spcPts val="496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t/>
            </a:r>
            <a:endParaRPr/>
          </a:p>
        </p:txBody>
      </p:sp>
      <p:cxnSp>
        <p:nvCxnSpPr>
          <p:cNvPr id="422" name="Google Shape;422;p11"/>
          <p:cNvCxnSpPr/>
          <p:nvPr/>
        </p:nvCxnSpPr>
        <p:spPr>
          <a:xfrm rot="-5400000">
            <a:off x="4457701" y="2628901"/>
            <a:ext cx="533399" cy="1588"/>
          </a:xfrm>
          <a:prstGeom prst="straightConnector1">
            <a:avLst/>
          </a:prstGeom>
          <a:noFill/>
          <a:ln cap="flat" cmpd="sng" w="25400">
            <a:solidFill>
              <a:srgbClr val="4A7DBA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423" name="Google Shape;423;p11"/>
          <p:cNvSpPr/>
          <p:nvPr/>
        </p:nvSpPr>
        <p:spPr>
          <a:xfrm>
            <a:off x="4648200" y="1752600"/>
            <a:ext cx="1676400" cy="2362200"/>
          </a:xfrm>
          <a:prstGeom prst="rect">
            <a:avLst/>
          </a:prstGeom>
          <a:noFill/>
          <a:ln cap="flat" cmpd="sng" w="25400">
            <a:solidFill>
              <a:srgbClr val="00B05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1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21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1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21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1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21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1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21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27" name="Shape 4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8" name="Google Shape;428;p12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DF322D"/>
              </a:buClr>
              <a:buSzPts val="4400"/>
              <a:buFont typeface="Calibri"/>
              <a:buNone/>
            </a:pPr>
            <a:r>
              <a:rPr b="1" lang="en-US" u="sng">
                <a:solidFill>
                  <a:srgbClr val="DF322D"/>
                </a:solidFill>
              </a:rPr>
              <a:t>Intel NetBurst MicroArchitecture</a:t>
            </a:r>
            <a:endParaRPr b="1" u="sng">
              <a:solidFill>
                <a:srgbClr val="DF322D"/>
              </a:solidFill>
            </a:endParaRPr>
          </a:p>
        </p:txBody>
      </p:sp>
      <p:sp>
        <p:nvSpPr>
          <p:cNvPr id="429" name="Google Shape;429;p12"/>
          <p:cNvSpPr/>
          <p:nvPr/>
        </p:nvSpPr>
        <p:spPr>
          <a:xfrm>
            <a:off x="304800" y="2057400"/>
            <a:ext cx="1752600" cy="533400"/>
          </a:xfrm>
          <a:prstGeom prst="rect">
            <a:avLst/>
          </a:prstGeom>
          <a:gradFill>
            <a:gsLst>
              <a:gs pos="0">
                <a:srgbClr val="5D427D"/>
              </a:gs>
              <a:gs pos="80000">
                <a:srgbClr val="7A57A5"/>
              </a:gs>
              <a:gs pos="100000">
                <a:srgbClr val="7A56A7"/>
              </a:gs>
            </a:gsLst>
            <a:lin ang="16200000" scaled="0"/>
          </a:gra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Instruction 1</a:t>
            </a:r>
            <a:endParaRPr b="1" sz="20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30" name="Google Shape;430;p12"/>
          <p:cNvSpPr/>
          <p:nvPr/>
        </p:nvSpPr>
        <p:spPr>
          <a:xfrm>
            <a:off x="304800" y="2667000"/>
            <a:ext cx="1752600" cy="533400"/>
          </a:xfrm>
          <a:prstGeom prst="rect">
            <a:avLst/>
          </a:prstGeom>
          <a:gradFill>
            <a:gsLst>
              <a:gs pos="0">
                <a:srgbClr val="5D427D"/>
              </a:gs>
              <a:gs pos="80000">
                <a:srgbClr val="7A57A5"/>
              </a:gs>
              <a:gs pos="100000">
                <a:srgbClr val="7A56A7"/>
              </a:gs>
            </a:gsLst>
            <a:lin ang="16200000" scaled="0"/>
          </a:gra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Instruction 2</a:t>
            </a:r>
            <a:endParaRPr b="1" sz="20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31" name="Google Shape;431;p12"/>
          <p:cNvSpPr/>
          <p:nvPr/>
        </p:nvSpPr>
        <p:spPr>
          <a:xfrm>
            <a:off x="304800" y="3352800"/>
            <a:ext cx="1752600" cy="533400"/>
          </a:xfrm>
          <a:prstGeom prst="rect">
            <a:avLst/>
          </a:prstGeom>
          <a:gradFill>
            <a:gsLst>
              <a:gs pos="0">
                <a:srgbClr val="5D427D"/>
              </a:gs>
              <a:gs pos="80000">
                <a:srgbClr val="7A57A5"/>
              </a:gs>
              <a:gs pos="100000">
                <a:srgbClr val="7A56A7"/>
              </a:gs>
            </a:gsLst>
            <a:lin ang="16200000" scaled="0"/>
          </a:gra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Instruction 3</a:t>
            </a:r>
            <a:endParaRPr b="1" sz="20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32" name="Google Shape;432;p12"/>
          <p:cNvSpPr/>
          <p:nvPr/>
        </p:nvSpPr>
        <p:spPr>
          <a:xfrm>
            <a:off x="304800" y="3962400"/>
            <a:ext cx="1752600" cy="533400"/>
          </a:xfrm>
          <a:prstGeom prst="rect">
            <a:avLst/>
          </a:prstGeom>
          <a:gradFill>
            <a:gsLst>
              <a:gs pos="0">
                <a:srgbClr val="5D427D"/>
              </a:gs>
              <a:gs pos="80000">
                <a:srgbClr val="7A57A5"/>
              </a:gs>
              <a:gs pos="100000">
                <a:srgbClr val="7A56A7"/>
              </a:gs>
            </a:gsLst>
            <a:lin ang="16200000" scaled="0"/>
          </a:gra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Instruction 4</a:t>
            </a:r>
            <a:endParaRPr b="1" sz="20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433" name="Google Shape;433;p12"/>
          <p:cNvCxnSpPr/>
          <p:nvPr/>
        </p:nvCxnSpPr>
        <p:spPr>
          <a:xfrm>
            <a:off x="2362200" y="3276600"/>
            <a:ext cx="457200" cy="1588"/>
          </a:xfrm>
          <a:prstGeom prst="straightConnector1">
            <a:avLst/>
          </a:prstGeom>
          <a:noFill/>
          <a:ln cap="flat" cmpd="sng" w="25400">
            <a:solidFill>
              <a:srgbClr val="4A7DBA"/>
            </a:solidFill>
            <a:prstDash val="solid"/>
            <a:round/>
            <a:headEnd len="sm" w="sm" type="none"/>
            <a:tailEnd len="med" w="med" type="triangle"/>
          </a:ln>
        </p:spPr>
      </p:cxnSp>
      <p:cxnSp>
        <p:nvCxnSpPr>
          <p:cNvPr id="434" name="Google Shape;434;p12"/>
          <p:cNvCxnSpPr/>
          <p:nvPr/>
        </p:nvCxnSpPr>
        <p:spPr>
          <a:xfrm>
            <a:off x="2057400" y="2284412"/>
            <a:ext cx="304800" cy="1588"/>
          </a:xfrm>
          <a:prstGeom prst="straightConnector1">
            <a:avLst/>
          </a:prstGeom>
          <a:noFill/>
          <a:ln cap="flat" cmpd="sng" w="25400">
            <a:solidFill>
              <a:srgbClr val="4A7DBA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435" name="Google Shape;435;p12"/>
          <p:cNvCxnSpPr/>
          <p:nvPr/>
        </p:nvCxnSpPr>
        <p:spPr>
          <a:xfrm>
            <a:off x="2057400" y="2971800"/>
            <a:ext cx="304800" cy="1588"/>
          </a:xfrm>
          <a:prstGeom prst="straightConnector1">
            <a:avLst/>
          </a:prstGeom>
          <a:noFill/>
          <a:ln cap="flat" cmpd="sng" w="25400">
            <a:solidFill>
              <a:srgbClr val="4A7DBA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436" name="Google Shape;436;p12"/>
          <p:cNvCxnSpPr/>
          <p:nvPr/>
        </p:nvCxnSpPr>
        <p:spPr>
          <a:xfrm>
            <a:off x="2057400" y="3581400"/>
            <a:ext cx="304800" cy="1588"/>
          </a:xfrm>
          <a:prstGeom prst="straightConnector1">
            <a:avLst/>
          </a:prstGeom>
          <a:noFill/>
          <a:ln cap="flat" cmpd="sng" w="25400">
            <a:solidFill>
              <a:srgbClr val="4A7DBA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437" name="Google Shape;437;p12"/>
          <p:cNvCxnSpPr/>
          <p:nvPr/>
        </p:nvCxnSpPr>
        <p:spPr>
          <a:xfrm>
            <a:off x="2057400" y="4265612"/>
            <a:ext cx="304800" cy="1588"/>
          </a:xfrm>
          <a:prstGeom prst="straightConnector1">
            <a:avLst/>
          </a:prstGeom>
          <a:noFill/>
          <a:ln cap="flat" cmpd="sng" w="25400">
            <a:solidFill>
              <a:srgbClr val="4A7DBA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438" name="Google Shape;438;p12"/>
          <p:cNvCxnSpPr/>
          <p:nvPr/>
        </p:nvCxnSpPr>
        <p:spPr>
          <a:xfrm rot="5400000">
            <a:off x="1371600" y="3276600"/>
            <a:ext cx="1981200" cy="1588"/>
          </a:xfrm>
          <a:prstGeom prst="straightConnector1">
            <a:avLst/>
          </a:prstGeom>
          <a:noFill/>
          <a:ln cap="flat" cmpd="sng" w="25400">
            <a:solidFill>
              <a:srgbClr val="4A7DBA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439" name="Google Shape;439;p12"/>
          <p:cNvSpPr/>
          <p:nvPr/>
        </p:nvSpPr>
        <p:spPr>
          <a:xfrm>
            <a:off x="2819400" y="2667000"/>
            <a:ext cx="1143000" cy="381000"/>
          </a:xfrm>
          <a:prstGeom prst="rect">
            <a:avLst/>
          </a:prstGeom>
          <a:gradFill>
            <a:gsLst>
              <a:gs pos="0">
                <a:srgbClr val="992D2B"/>
              </a:gs>
              <a:gs pos="80000">
                <a:srgbClr val="C93D39"/>
              </a:gs>
              <a:gs pos="100000">
                <a:srgbClr val="CD3A36"/>
              </a:gs>
            </a:gsLst>
            <a:lin ang="16200000" scaled="0"/>
          </a:gra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Decoder</a:t>
            </a:r>
            <a:endParaRPr b="1" sz="20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40" name="Google Shape;440;p12"/>
          <p:cNvSpPr/>
          <p:nvPr/>
        </p:nvSpPr>
        <p:spPr>
          <a:xfrm>
            <a:off x="2819400" y="3048000"/>
            <a:ext cx="1143000" cy="381000"/>
          </a:xfrm>
          <a:prstGeom prst="rect">
            <a:avLst/>
          </a:prstGeom>
          <a:gradFill>
            <a:gsLst>
              <a:gs pos="0">
                <a:srgbClr val="992D2B"/>
              </a:gs>
              <a:gs pos="80000">
                <a:srgbClr val="C93D39"/>
              </a:gs>
              <a:gs pos="100000">
                <a:srgbClr val="CD3A36"/>
              </a:gs>
            </a:gsLst>
            <a:lin ang="16200000" scaled="0"/>
          </a:gra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Decoder</a:t>
            </a:r>
            <a:endParaRPr b="1" sz="20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41" name="Google Shape;441;p12"/>
          <p:cNvSpPr/>
          <p:nvPr/>
        </p:nvSpPr>
        <p:spPr>
          <a:xfrm>
            <a:off x="2819400" y="3429000"/>
            <a:ext cx="1143000" cy="381000"/>
          </a:xfrm>
          <a:prstGeom prst="rect">
            <a:avLst/>
          </a:prstGeom>
          <a:gradFill>
            <a:gsLst>
              <a:gs pos="0">
                <a:srgbClr val="992D2B"/>
              </a:gs>
              <a:gs pos="80000">
                <a:srgbClr val="C93D39"/>
              </a:gs>
              <a:gs pos="100000">
                <a:srgbClr val="CD3A36"/>
              </a:gs>
            </a:gsLst>
            <a:lin ang="16200000" scaled="0"/>
          </a:gra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Decoder</a:t>
            </a:r>
            <a:endParaRPr b="1" sz="20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442" name="Google Shape;442;p12"/>
          <p:cNvCxnSpPr/>
          <p:nvPr/>
        </p:nvCxnSpPr>
        <p:spPr>
          <a:xfrm>
            <a:off x="3962400" y="3200400"/>
            <a:ext cx="228600" cy="1588"/>
          </a:xfrm>
          <a:prstGeom prst="straightConnector1">
            <a:avLst/>
          </a:prstGeom>
          <a:noFill/>
          <a:ln cap="flat" cmpd="sng" w="25400">
            <a:solidFill>
              <a:srgbClr val="4A7DBA"/>
            </a:solidFill>
            <a:prstDash val="solid"/>
            <a:round/>
            <a:headEnd len="sm" w="sm" type="none"/>
            <a:tailEnd len="med" w="med" type="triangle"/>
          </a:ln>
        </p:spPr>
      </p:cxnSp>
      <p:sp>
        <p:nvSpPr>
          <p:cNvPr id="443" name="Google Shape;443;p12"/>
          <p:cNvSpPr/>
          <p:nvPr/>
        </p:nvSpPr>
        <p:spPr>
          <a:xfrm>
            <a:off x="5867400" y="2514600"/>
            <a:ext cx="1143000" cy="457200"/>
          </a:xfrm>
          <a:prstGeom prst="rect">
            <a:avLst/>
          </a:prstGeom>
          <a:gradFill>
            <a:gsLst>
              <a:gs pos="0">
                <a:srgbClr val="759336"/>
              </a:gs>
              <a:gs pos="80000">
                <a:srgbClr val="99C247"/>
              </a:gs>
              <a:gs pos="100000">
                <a:srgbClr val="9BC545"/>
              </a:gs>
            </a:gsLst>
            <a:lin ang="16200000" scaled="0"/>
          </a:gra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Scheduler</a:t>
            </a:r>
            <a:endParaRPr b="1"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44" name="Google Shape;444;p12"/>
          <p:cNvSpPr/>
          <p:nvPr/>
        </p:nvSpPr>
        <p:spPr>
          <a:xfrm>
            <a:off x="5867400" y="3200400"/>
            <a:ext cx="1143000" cy="457200"/>
          </a:xfrm>
          <a:prstGeom prst="rect">
            <a:avLst/>
          </a:prstGeom>
          <a:gradFill>
            <a:gsLst>
              <a:gs pos="0">
                <a:srgbClr val="759336"/>
              </a:gs>
              <a:gs pos="80000">
                <a:srgbClr val="99C247"/>
              </a:gs>
              <a:gs pos="100000">
                <a:srgbClr val="9BC545"/>
              </a:gs>
            </a:gsLst>
            <a:lin ang="16200000" scaled="0"/>
          </a:gra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EX Unit</a:t>
            </a:r>
            <a:endParaRPr b="1"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45" name="Google Shape;445;p12"/>
          <p:cNvSpPr/>
          <p:nvPr/>
        </p:nvSpPr>
        <p:spPr>
          <a:xfrm>
            <a:off x="5867400" y="3886200"/>
            <a:ext cx="1143000" cy="457200"/>
          </a:xfrm>
          <a:prstGeom prst="rect">
            <a:avLst/>
          </a:prstGeom>
          <a:gradFill>
            <a:gsLst>
              <a:gs pos="0">
                <a:srgbClr val="759336"/>
              </a:gs>
              <a:gs pos="80000">
                <a:srgbClr val="99C247"/>
              </a:gs>
              <a:gs pos="100000">
                <a:srgbClr val="9BC545"/>
              </a:gs>
            </a:gsLst>
            <a:lin ang="16200000" scaled="0"/>
          </a:gra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 Order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Buffer</a:t>
            </a:r>
            <a:endParaRPr b="1"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446" name="Google Shape;446;p12"/>
          <p:cNvCxnSpPr/>
          <p:nvPr/>
        </p:nvCxnSpPr>
        <p:spPr>
          <a:xfrm>
            <a:off x="5029200" y="2743200"/>
            <a:ext cx="228600" cy="1588"/>
          </a:xfrm>
          <a:prstGeom prst="straightConnector1">
            <a:avLst/>
          </a:prstGeom>
          <a:noFill/>
          <a:ln cap="flat" cmpd="sng" w="25400">
            <a:solidFill>
              <a:srgbClr val="4A7DBA"/>
            </a:solidFill>
            <a:prstDash val="solid"/>
            <a:round/>
            <a:headEnd len="sm" w="sm" type="none"/>
            <a:tailEnd len="med" w="med" type="triangle"/>
          </a:ln>
        </p:spPr>
      </p:cxnSp>
      <p:cxnSp>
        <p:nvCxnSpPr>
          <p:cNvPr id="447" name="Google Shape;447;p12"/>
          <p:cNvCxnSpPr/>
          <p:nvPr/>
        </p:nvCxnSpPr>
        <p:spPr>
          <a:xfrm rot="5400000">
            <a:off x="6286500" y="3086100"/>
            <a:ext cx="228600" cy="1588"/>
          </a:xfrm>
          <a:prstGeom prst="straightConnector1">
            <a:avLst/>
          </a:prstGeom>
          <a:noFill/>
          <a:ln cap="flat" cmpd="sng" w="25400">
            <a:solidFill>
              <a:srgbClr val="4A7DBA"/>
            </a:solidFill>
            <a:prstDash val="solid"/>
            <a:round/>
            <a:headEnd len="sm" w="sm" type="none"/>
            <a:tailEnd len="med" w="med" type="triangle"/>
          </a:ln>
        </p:spPr>
      </p:cxnSp>
      <p:cxnSp>
        <p:nvCxnSpPr>
          <p:cNvPr id="448" name="Google Shape;448;p12"/>
          <p:cNvCxnSpPr/>
          <p:nvPr/>
        </p:nvCxnSpPr>
        <p:spPr>
          <a:xfrm rot="5400000">
            <a:off x="6286500" y="3771900"/>
            <a:ext cx="228600" cy="1588"/>
          </a:xfrm>
          <a:prstGeom prst="straightConnector1">
            <a:avLst/>
          </a:prstGeom>
          <a:noFill/>
          <a:ln cap="flat" cmpd="sng" w="25400">
            <a:solidFill>
              <a:srgbClr val="4A7DBA"/>
            </a:solidFill>
            <a:prstDash val="solid"/>
            <a:round/>
            <a:headEnd len="sm" w="sm" type="none"/>
            <a:tailEnd len="med" w="med" type="triangle"/>
          </a:ln>
        </p:spPr>
      </p:cxnSp>
      <p:cxnSp>
        <p:nvCxnSpPr>
          <p:cNvPr id="449" name="Google Shape;449;p12"/>
          <p:cNvCxnSpPr/>
          <p:nvPr/>
        </p:nvCxnSpPr>
        <p:spPr>
          <a:xfrm>
            <a:off x="4876800" y="3276600"/>
            <a:ext cx="152400" cy="1588"/>
          </a:xfrm>
          <a:prstGeom prst="straightConnector1">
            <a:avLst/>
          </a:prstGeom>
          <a:noFill/>
          <a:ln cap="flat" cmpd="sng" w="25400">
            <a:solidFill>
              <a:srgbClr val="4A7DBA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450" name="Google Shape;450;p12"/>
          <p:cNvCxnSpPr>
            <a:endCxn id="451" idx="1"/>
          </p:cNvCxnSpPr>
          <p:nvPr/>
        </p:nvCxnSpPr>
        <p:spPr>
          <a:xfrm>
            <a:off x="7010400" y="4113300"/>
            <a:ext cx="533400" cy="1500"/>
          </a:xfrm>
          <a:prstGeom prst="straightConnector1">
            <a:avLst/>
          </a:prstGeom>
          <a:noFill/>
          <a:ln cap="flat" cmpd="sng" w="25400">
            <a:solidFill>
              <a:srgbClr val="4A7DBA"/>
            </a:solidFill>
            <a:prstDash val="solid"/>
            <a:round/>
            <a:headEnd len="sm" w="sm" type="none"/>
            <a:tailEnd len="med" w="med" type="triangle"/>
          </a:ln>
        </p:spPr>
      </p:cxnSp>
      <p:cxnSp>
        <p:nvCxnSpPr>
          <p:cNvPr id="452" name="Google Shape;452;p12"/>
          <p:cNvCxnSpPr/>
          <p:nvPr/>
        </p:nvCxnSpPr>
        <p:spPr>
          <a:xfrm rot="-5400000">
            <a:off x="4533902" y="2400300"/>
            <a:ext cx="380999" cy="1"/>
          </a:xfrm>
          <a:prstGeom prst="straightConnector1">
            <a:avLst/>
          </a:prstGeom>
          <a:noFill/>
          <a:ln cap="flat" cmpd="sng" w="25400">
            <a:solidFill>
              <a:srgbClr val="4A7DBA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451" name="Google Shape;451;p12"/>
          <p:cNvSpPr/>
          <p:nvPr/>
        </p:nvSpPr>
        <p:spPr>
          <a:xfrm>
            <a:off x="7543800" y="3886200"/>
            <a:ext cx="1143000" cy="457200"/>
          </a:xfrm>
          <a:prstGeom prst="rect">
            <a:avLst/>
          </a:prstGeom>
          <a:gradFill>
            <a:gsLst>
              <a:gs pos="0">
                <a:srgbClr val="2D5C97"/>
              </a:gs>
              <a:gs pos="80000">
                <a:srgbClr val="3C7AC5"/>
              </a:gs>
              <a:gs pos="100000">
                <a:srgbClr val="397BC9"/>
              </a:gs>
            </a:gsLst>
            <a:lin ang="16200000" scaled="0"/>
          </a:gra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WB Unit</a:t>
            </a:r>
            <a:endParaRPr b="1" sz="20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53" name="Google Shape;453;p12"/>
          <p:cNvSpPr/>
          <p:nvPr/>
        </p:nvSpPr>
        <p:spPr>
          <a:xfrm>
            <a:off x="4191000" y="2590800"/>
            <a:ext cx="1524000" cy="1447800"/>
          </a:xfrm>
          <a:prstGeom prst="rect">
            <a:avLst/>
          </a:prstGeom>
          <a:gradFill>
            <a:gsLst>
              <a:gs pos="0">
                <a:srgbClr val="FFBB82"/>
              </a:gs>
              <a:gs pos="35000">
                <a:srgbClr val="FFCFA8"/>
              </a:gs>
              <a:gs pos="100000">
                <a:srgbClr val="FFEBD9"/>
              </a:gs>
            </a:gsLst>
            <a:lin ang="16200000" scaled="0"/>
          </a:gradFill>
          <a:ln cap="flat" cmpd="sng" w="9525">
            <a:solidFill>
              <a:srgbClr val="F5913F"/>
            </a:solidFill>
            <a:prstDash val="solid"/>
            <a:round/>
            <a:headEnd len="sm" w="sm" type="none"/>
            <a:tailEnd len="sm" w="sm" type="none"/>
          </a:ln>
          <a:effectLst>
            <a:outerShdw blurRad="40000" rotWithShape="0" dir="5400000" dist="20000">
              <a:srgbClr val="000000">
                <a:alpha val="37647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Decoded Instructions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(Execution Trace Cache) 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454" name="Google Shape;454;p12"/>
          <p:cNvCxnSpPr>
            <a:endCxn id="443" idx="0"/>
          </p:cNvCxnSpPr>
          <p:nvPr/>
        </p:nvCxnSpPr>
        <p:spPr>
          <a:xfrm>
            <a:off x="4724400" y="2209800"/>
            <a:ext cx="1714500" cy="304800"/>
          </a:xfrm>
          <a:prstGeom prst="bentConnector2">
            <a:avLst/>
          </a:prstGeom>
          <a:noFill/>
          <a:ln cap="flat" cmpd="sng" w="19050">
            <a:solidFill>
              <a:srgbClr val="4A7DBA"/>
            </a:solidFill>
            <a:prstDash val="solid"/>
            <a:round/>
            <a:headEnd len="sm" w="sm" type="none"/>
            <a:tailEnd len="med" w="med" type="stealth"/>
          </a:ln>
        </p:spPr>
      </p:cxnSp>
      <p:sp>
        <p:nvSpPr>
          <p:cNvPr id="455" name="Google Shape;455;p12"/>
          <p:cNvSpPr txBox="1"/>
          <p:nvPr>
            <p:ph idx="1" type="body"/>
          </p:nvPr>
        </p:nvSpPr>
        <p:spPr>
          <a:xfrm>
            <a:off x="457200" y="5029199"/>
            <a:ext cx="8229600" cy="137160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en-US"/>
              <a:t>New architecture used for the Intel Pentium IV and Pentium Xeon  processors</a:t>
            </a:r>
            <a:endParaRPr/>
          </a:p>
          <a:p>
            <a:pPr indent="-1397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t/>
            </a:r>
            <a:endParaRPr/>
          </a:p>
        </p:txBody>
      </p:sp>
      <p:sp>
        <p:nvSpPr>
          <p:cNvPr id="456" name="Google Shape;456;p12"/>
          <p:cNvSpPr txBox="1"/>
          <p:nvPr/>
        </p:nvSpPr>
        <p:spPr>
          <a:xfrm>
            <a:off x="4267200" y="1524000"/>
            <a:ext cx="1295400" cy="4001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Pipeline</a:t>
            </a:r>
            <a:endParaRPr b="1"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57" name="Google Shape;457;p12"/>
          <p:cNvSpPr txBox="1"/>
          <p:nvPr/>
        </p:nvSpPr>
        <p:spPr>
          <a:xfrm>
            <a:off x="4724400" y="1947446"/>
            <a:ext cx="1981200" cy="33855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Out of Order  EU</a:t>
            </a:r>
            <a:endParaRPr b="1"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58" name="Google Shape;458;p12"/>
          <p:cNvSpPr/>
          <p:nvPr/>
        </p:nvSpPr>
        <p:spPr>
          <a:xfrm>
            <a:off x="4114800" y="1524000"/>
            <a:ext cx="4648200" cy="2971800"/>
          </a:xfrm>
          <a:prstGeom prst="rect">
            <a:avLst/>
          </a:prstGeom>
          <a:noFill/>
          <a:ln cap="flat" cmpd="sng" w="254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5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55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5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55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62" name="Shape 4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3" name="Google Shape;463;p13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DF322D"/>
              </a:buClr>
              <a:buSzPts val="4400"/>
              <a:buFont typeface="Calibri"/>
              <a:buNone/>
            </a:pPr>
            <a:r>
              <a:rPr b="1" lang="en-US" u="sng">
                <a:solidFill>
                  <a:srgbClr val="DF322D"/>
                </a:solidFill>
              </a:rPr>
              <a:t>Tasks of superscalar processing</a:t>
            </a:r>
            <a:endParaRPr/>
          </a:p>
        </p:txBody>
      </p:sp>
      <p:sp>
        <p:nvSpPr>
          <p:cNvPr id="464" name="Google Shape;464;p13"/>
          <p:cNvSpPr txBox="1"/>
          <p:nvPr/>
        </p:nvSpPr>
        <p:spPr>
          <a:xfrm>
            <a:off x="346075" y="3508375"/>
            <a:ext cx="8335963" cy="267765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Parallel                                Parallel                       Preserving the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decoding                            instruction                        sequential           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and issue                             execution                     consistency of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                                                                     instruction execution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                                                                                     and           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                                                                     exception processing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465" name="Google Shape;465;p13"/>
          <p:cNvCxnSpPr/>
          <p:nvPr/>
        </p:nvCxnSpPr>
        <p:spPr>
          <a:xfrm>
            <a:off x="895350" y="2686050"/>
            <a:ext cx="6629400" cy="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466" name="Google Shape;466;p13"/>
          <p:cNvCxnSpPr/>
          <p:nvPr/>
        </p:nvCxnSpPr>
        <p:spPr>
          <a:xfrm>
            <a:off x="895350" y="2686050"/>
            <a:ext cx="0" cy="60960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467" name="Google Shape;467;p13"/>
          <p:cNvCxnSpPr/>
          <p:nvPr/>
        </p:nvCxnSpPr>
        <p:spPr>
          <a:xfrm>
            <a:off x="4362450" y="2686050"/>
            <a:ext cx="0" cy="60960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468" name="Google Shape;468;p13"/>
          <p:cNvCxnSpPr/>
          <p:nvPr/>
        </p:nvCxnSpPr>
        <p:spPr>
          <a:xfrm>
            <a:off x="7505700" y="2705100"/>
            <a:ext cx="0" cy="60960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469" name="Google Shape;469;p13"/>
          <p:cNvSpPr/>
          <p:nvPr/>
        </p:nvSpPr>
        <p:spPr>
          <a:xfrm>
            <a:off x="838200" y="3276600"/>
            <a:ext cx="114300" cy="95250"/>
          </a:xfrm>
          <a:prstGeom prst="ellipse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70" name="Google Shape;470;p13"/>
          <p:cNvSpPr/>
          <p:nvPr/>
        </p:nvSpPr>
        <p:spPr>
          <a:xfrm>
            <a:off x="4324350" y="3295650"/>
            <a:ext cx="114300" cy="95250"/>
          </a:xfrm>
          <a:prstGeom prst="ellipse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71" name="Google Shape;471;p13"/>
          <p:cNvSpPr/>
          <p:nvPr/>
        </p:nvSpPr>
        <p:spPr>
          <a:xfrm>
            <a:off x="7448550" y="3295650"/>
            <a:ext cx="114300" cy="95250"/>
          </a:xfrm>
          <a:prstGeom prst="ellipse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72" name="Google Shape;472;p13"/>
          <p:cNvSpPr/>
          <p:nvPr/>
        </p:nvSpPr>
        <p:spPr>
          <a:xfrm>
            <a:off x="4305300" y="1905000"/>
            <a:ext cx="114300" cy="95250"/>
          </a:xfrm>
          <a:prstGeom prst="ellipse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473" name="Google Shape;473;p13"/>
          <p:cNvCxnSpPr/>
          <p:nvPr/>
        </p:nvCxnSpPr>
        <p:spPr>
          <a:xfrm>
            <a:off x="4362450" y="2019300"/>
            <a:ext cx="0" cy="68580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77" name="Shape 4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8" name="Google Shape;478;p14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DF322D"/>
              </a:buClr>
              <a:buSzPts val="4400"/>
              <a:buFont typeface="Calibri"/>
              <a:buNone/>
            </a:pPr>
            <a:r>
              <a:rPr b="1" lang="en-US">
                <a:solidFill>
                  <a:srgbClr val="DF322D"/>
                </a:solidFill>
              </a:rPr>
              <a:t>Superscalar decode and issue</a:t>
            </a:r>
            <a:endParaRPr/>
          </a:p>
        </p:txBody>
      </p:sp>
      <p:sp>
        <p:nvSpPr>
          <p:cNvPr id="479" name="Google Shape;479;p14"/>
          <p:cNvSpPr/>
          <p:nvPr/>
        </p:nvSpPr>
        <p:spPr>
          <a:xfrm>
            <a:off x="1276350" y="1476375"/>
            <a:ext cx="1485900" cy="628650"/>
          </a:xfrm>
          <a:prstGeom prst="rect">
            <a:avLst/>
          </a:prstGeom>
          <a:gradFill>
            <a:gsLst>
              <a:gs pos="0">
                <a:srgbClr val="992D2B"/>
              </a:gs>
              <a:gs pos="80000">
                <a:srgbClr val="C93D39"/>
              </a:gs>
              <a:gs pos="100000">
                <a:srgbClr val="CD3A36"/>
              </a:gs>
            </a:gsLst>
            <a:lin ang="16200000" scaled="0"/>
          </a:gra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I - cache</a:t>
            </a:r>
            <a:endParaRPr/>
          </a:p>
        </p:txBody>
      </p:sp>
      <p:sp>
        <p:nvSpPr>
          <p:cNvPr id="480" name="Google Shape;480;p14"/>
          <p:cNvSpPr/>
          <p:nvPr/>
        </p:nvSpPr>
        <p:spPr>
          <a:xfrm>
            <a:off x="1276350" y="2714625"/>
            <a:ext cx="1485900" cy="628650"/>
          </a:xfrm>
          <a:prstGeom prst="rect">
            <a:avLst/>
          </a:prstGeom>
          <a:gradFill>
            <a:gsLst>
              <a:gs pos="0">
                <a:srgbClr val="FFA09D"/>
              </a:gs>
              <a:gs pos="35000">
                <a:srgbClr val="FFBCBC"/>
              </a:gs>
              <a:gs pos="100000">
                <a:srgbClr val="FFE2E2"/>
              </a:gs>
            </a:gsLst>
            <a:lin ang="16200000" scaled="0"/>
          </a:gradFill>
          <a:ln cap="flat" cmpd="sng" w="9525">
            <a:solidFill>
              <a:srgbClr val="BD4B48"/>
            </a:solidFill>
            <a:prstDash val="solid"/>
            <a:round/>
            <a:headEnd len="sm" w="sm" type="none"/>
            <a:tailEnd len="sm" w="sm" type="none"/>
          </a:ln>
          <a:effectLst>
            <a:outerShdw blurRad="40000" rotWithShape="0" dir="5400000" dist="20000">
              <a:srgbClr val="000000">
                <a:alpha val="37647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Instruction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buffer</a:t>
            </a:r>
            <a:endParaRPr/>
          </a:p>
        </p:txBody>
      </p:sp>
      <p:sp>
        <p:nvSpPr>
          <p:cNvPr id="481" name="Google Shape;481;p14"/>
          <p:cNvSpPr/>
          <p:nvPr/>
        </p:nvSpPr>
        <p:spPr>
          <a:xfrm>
            <a:off x="2209800" y="4114800"/>
            <a:ext cx="2209800" cy="628650"/>
          </a:xfrm>
          <a:prstGeom prst="rect">
            <a:avLst/>
          </a:prstGeom>
          <a:gradFill>
            <a:gsLst>
              <a:gs pos="0">
                <a:srgbClr val="5D427D"/>
              </a:gs>
              <a:gs pos="80000">
                <a:srgbClr val="7A57A5"/>
              </a:gs>
              <a:gs pos="100000">
                <a:srgbClr val="7A56A7"/>
              </a:gs>
            </a:gsLst>
            <a:lin ang="16200000" scaled="0"/>
          </a:gra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Decode &amp; Issue</a:t>
            </a:r>
            <a:endParaRPr/>
          </a:p>
        </p:txBody>
      </p:sp>
      <p:sp>
        <p:nvSpPr>
          <p:cNvPr id="482" name="Google Shape;482;p14"/>
          <p:cNvSpPr/>
          <p:nvPr/>
        </p:nvSpPr>
        <p:spPr>
          <a:xfrm>
            <a:off x="1238250" y="5600700"/>
            <a:ext cx="666750" cy="342900"/>
          </a:xfrm>
          <a:prstGeom prst="rect">
            <a:avLst/>
          </a:prstGeom>
          <a:noFill/>
          <a:ln cap="flat" cmpd="sng" w="1270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IF</a:t>
            </a:r>
            <a:endParaRPr/>
          </a:p>
        </p:txBody>
      </p:sp>
      <p:sp>
        <p:nvSpPr>
          <p:cNvPr id="483" name="Google Shape;483;p14"/>
          <p:cNvSpPr/>
          <p:nvPr/>
        </p:nvSpPr>
        <p:spPr>
          <a:xfrm>
            <a:off x="1905000" y="5600700"/>
            <a:ext cx="666750" cy="342900"/>
          </a:xfrm>
          <a:prstGeom prst="rect">
            <a:avLst/>
          </a:prstGeom>
          <a:noFill/>
          <a:ln cap="flat" cmpd="sng" w="1270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D/I</a:t>
            </a:r>
            <a:endParaRPr/>
          </a:p>
        </p:txBody>
      </p:sp>
      <p:cxnSp>
        <p:nvCxnSpPr>
          <p:cNvPr id="484" name="Google Shape;484;p14"/>
          <p:cNvCxnSpPr/>
          <p:nvPr/>
        </p:nvCxnSpPr>
        <p:spPr>
          <a:xfrm>
            <a:off x="2571750" y="5600700"/>
            <a:ext cx="781050" cy="0"/>
          </a:xfrm>
          <a:prstGeom prst="straightConnector1">
            <a:avLst/>
          </a:prstGeom>
          <a:noFill/>
          <a:ln cap="flat" cmpd="sng" w="127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485" name="Google Shape;485;p14"/>
          <p:cNvCxnSpPr/>
          <p:nvPr/>
        </p:nvCxnSpPr>
        <p:spPr>
          <a:xfrm>
            <a:off x="2552700" y="5943600"/>
            <a:ext cx="781050" cy="0"/>
          </a:xfrm>
          <a:prstGeom prst="straightConnector1">
            <a:avLst/>
          </a:prstGeom>
          <a:noFill/>
          <a:ln cap="flat" cmpd="sng" w="127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486" name="Google Shape;486;p14"/>
          <p:cNvCxnSpPr/>
          <p:nvPr/>
        </p:nvCxnSpPr>
        <p:spPr>
          <a:xfrm>
            <a:off x="2019300" y="2105025"/>
            <a:ext cx="0" cy="609600"/>
          </a:xfrm>
          <a:prstGeom prst="straightConnector1">
            <a:avLst/>
          </a:prstGeom>
          <a:noFill/>
          <a:ln cap="flat" cmpd="sng" w="12700">
            <a:solidFill>
              <a:schemeClr val="dk1"/>
            </a:solidFill>
            <a:prstDash val="solid"/>
            <a:round/>
            <a:headEnd len="sm" w="sm" type="none"/>
            <a:tailEnd len="lg" w="lg" type="triangle"/>
          </a:ln>
        </p:spPr>
      </p:cxnSp>
      <p:sp>
        <p:nvSpPr>
          <p:cNvPr id="487" name="Google Shape;487;p14"/>
          <p:cNvSpPr/>
          <p:nvPr/>
        </p:nvSpPr>
        <p:spPr>
          <a:xfrm>
            <a:off x="1276350" y="3343275"/>
            <a:ext cx="1485900" cy="171450"/>
          </a:xfrm>
          <a:prstGeom prst="rect">
            <a:avLst/>
          </a:prstGeom>
          <a:gradFill>
            <a:gsLst>
              <a:gs pos="0">
                <a:srgbClr val="FFA09D"/>
              </a:gs>
              <a:gs pos="35000">
                <a:srgbClr val="FFBCBC"/>
              </a:gs>
              <a:gs pos="100000">
                <a:srgbClr val="FFE2E2"/>
              </a:gs>
            </a:gsLst>
            <a:lin ang="16200000" scaled="0"/>
          </a:gradFill>
          <a:ln cap="flat" cmpd="sng" w="9525">
            <a:solidFill>
              <a:srgbClr val="BD4B48"/>
            </a:solidFill>
            <a:prstDash val="solid"/>
            <a:round/>
            <a:headEnd len="sm" w="sm" type="none"/>
            <a:tailEnd len="sm" w="sm" type="none"/>
          </a:ln>
          <a:effectLst>
            <a:outerShdw blurRad="40000" rotWithShape="0" dir="5400000" dist="20000">
              <a:srgbClr val="000000">
                <a:alpha val="37647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488" name="Google Shape;488;p14"/>
          <p:cNvCxnSpPr/>
          <p:nvPr/>
        </p:nvCxnSpPr>
        <p:spPr>
          <a:xfrm>
            <a:off x="2762250" y="3429000"/>
            <a:ext cx="600075" cy="0"/>
          </a:xfrm>
          <a:prstGeom prst="straightConnector1">
            <a:avLst/>
          </a:prstGeom>
          <a:noFill/>
          <a:ln cap="flat" cmpd="sng" w="127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489" name="Google Shape;489;p14"/>
          <p:cNvCxnSpPr/>
          <p:nvPr/>
        </p:nvCxnSpPr>
        <p:spPr>
          <a:xfrm>
            <a:off x="3362325" y="3429000"/>
            <a:ext cx="0" cy="685800"/>
          </a:xfrm>
          <a:prstGeom prst="straightConnector1">
            <a:avLst/>
          </a:prstGeom>
          <a:noFill/>
          <a:ln cap="flat" cmpd="sng" w="12700">
            <a:solidFill>
              <a:schemeClr val="dk1"/>
            </a:solidFill>
            <a:prstDash val="solid"/>
            <a:round/>
            <a:headEnd len="sm" w="sm" type="none"/>
            <a:tailEnd len="lg" w="lg" type="triangle"/>
          </a:ln>
        </p:spPr>
      </p:cxnSp>
      <p:cxnSp>
        <p:nvCxnSpPr>
          <p:cNvPr id="490" name="Google Shape;490;p14"/>
          <p:cNvCxnSpPr/>
          <p:nvPr/>
        </p:nvCxnSpPr>
        <p:spPr>
          <a:xfrm>
            <a:off x="3362325" y="4743450"/>
            <a:ext cx="0" cy="342900"/>
          </a:xfrm>
          <a:prstGeom prst="straightConnector1">
            <a:avLst/>
          </a:prstGeom>
          <a:noFill/>
          <a:ln cap="flat" cmpd="sng" w="12700">
            <a:solidFill>
              <a:schemeClr val="dk1"/>
            </a:solidFill>
            <a:prstDash val="solid"/>
            <a:round/>
            <a:headEnd len="sm" w="sm" type="none"/>
            <a:tailEnd len="lg" w="lg" type="triangle"/>
          </a:ln>
        </p:spPr>
      </p:cxnSp>
      <p:sp>
        <p:nvSpPr>
          <p:cNvPr id="491" name="Google Shape;491;p14"/>
          <p:cNvSpPr/>
          <p:nvPr/>
        </p:nvSpPr>
        <p:spPr>
          <a:xfrm>
            <a:off x="5486400" y="1476375"/>
            <a:ext cx="1485900" cy="628650"/>
          </a:xfrm>
          <a:prstGeom prst="rect">
            <a:avLst/>
          </a:prstGeom>
          <a:gradFill>
            <a:gsLst>
              <a:gs pos="0">
                <a:srgbClr val="992D2B"/>
              </a:gs>
              <a:gs pos="80000">
                <a:srgbClr val="C93D39"/>
              </a:gs>
              <a:gs pos="100000">
                <a:srgbClr val="CD3A36"/>
              </a:gs>
            </a:gsLst>
            <a:lin ang="16200000" scaled="0"/>
          </a:gra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I - cache</a:t>
            </a:r>
            <a:endParaRPr/>
          </a:p>
        </p:txBody>
      </p:sp>
      <p:sp>
        <p:nvSpPr>
          <p:cNvPr id="492" name="Google Shape;492;p14"/>
          <p:cNvSpPr/>
          <p:nvPr/>
        </p:nvSpPr>
        <p:spPr>
          <a:xfrm>
            <a:off x="5486400" y="2714625"/>
            <a:ext cx="1485900" cy="628650"/>
          </a:xfrm>
          <a:prstGeom prst="rect">
            <a:avLst/>
          </a:prstGeom>
          <a:gradFill>
            <a:gsLst>
              <a:gs pos="0">
                <a:srgbClr val="FFA09D"/>
              </a:gs>
              <a:gs pos="35000">
                <a:srgbClr val="FFBCBC"/>
              </a:gs>
              <a:gs pos="100000">
                <a:srgbClr val="FFE2E2"/>
              </a:gs>
            </a:gsLst>
            <a:lin ang="16200000" scaled="0"/>
          </a:gradFill>
          <a:ln cap="flat" cmpd="sng" w="9525">
            <a:solidFill>
              <a:srgbClr val="BD4B48"/>
            </a:solidFill>
            <a:prstDash val="solid"/>
            <a:round/>
            <a:headEnd len="sm" w="sm" type="none"/>
            <a:tailEnd len="sm" w="sm" type="none"/>
          </a:ln>
          <a:effectLst>
            <a:outerShdw blurRad="40000" rotWithShape="0" dir="5400000" dist="20000">
              <a:srgbClr val="000000">
                <a:alpha val="37647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Instruction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buffer</a:t>
            </a:r>
            <a:endParaRPr/>
          </a:p>
        </p:txBody>
      </p:sp>
      <p:sp>
        <p:nvSpPr>
          <p:cNvPr id="493" name="Google Shape;493;p14"/>
          <p:cNvSpPr/>
          <p:nvPr/>
        </p:nvSpPr>
        <p:spPr>
          <a:xfrm>
            <a:off x="6629400" y="4514850"/>
            <a:ext cx="2133600" cy="628650"/>
          </a:xfrm>
          <a:prstGeom prst="rect">
            <a:avLst/>
          </a:prstGeom>
          <a:gradFill>
            <a:gsLst>
              <a:gs pos="0">
                <a:srgbClr val="5D427D"/>
              </a:gs>
              <a:gs pos="80000">
                <a:srgbClr val="7A57A5"/>
              </a:gs>
              <a:gs pos="100000">
                <a:srgbClr val="7A56A7"/>
              </a:gs>
            </a:gsLst>
            <a:lin ang="16200000" scaled="0"/>
          </a:gra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Decode &amp; Issue</a:t>
            </a:r>
            <a:endParaRPr/>
          </a:p>
        </p:txBody>
      </p:sp>
      <p:sp>
        <p:nvSpPr>
          <p:cNvPr id="494" name="Google Shape;494;p14"/>
          <p:cNvSpPr/>
          <p:nvPr/>
        </p:nvSpPr>
        <p:spPr>
          <a:xfrm>
            <a:off x="5486400" y="5600700"/>
            <a:ext cx="666750" cy="342900"/>
          </a:xfrm>
          <a:prstGeom prst="rect">
            <a:avLst/>
          </a:prstGeom>
          <a:noFill/>
          <a:ln cap="flat" cmpd="sng" w="1270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IF</a:t>
            </a:r>
            <a:endParaRPr/>
          </a:p>
        </p:txBody>
      </p:sp>
      <p:sp>
        <p:nvSpPr>
          <p:cNvPr id="495" name="Google Shape;495;p14"/>
          <p:cNvSpPr/>
          <p:nvPr/>
        </p:nvSpPr>
        <p:spPr>
          <a:xfrm>
            <a:off x="6153150" y="5600700"/>
            <a:ext cx="666750" cy="342900"/>
          </a:xfrm>
          <a:prstGeom prst="rect">
            <a:avLst/>
          </a:prstGeom>
          <a:noFill/>
          <a:ln cap="flat" cmpd="sng" w="1270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</a:t>
            </a:r>
            <a:endParaRPr/>
          </a:p>
        </p:txBody>
      </p:sp>
      <p:cxnSp>
        <p:nvCxnSpPr>
          <p:cNvPr id="496" name="Google Shape;496;p14"/>
          <p:cNvCxnSpPr/>
          <p:nvPr/>
        </p:nvCxnSpPr>
        <p:spPr>
          <a:xfrm>
            <a:off x="7505700" y="5600700"/>
            <a:ext cx="781050" cy="0"/>
          </a:xfrm>
          <a:prstGeom prst="straightConnector1">
            <a:avLst/>
          </a:prstGeom>
          <a:noFill/>
          <a:ln cap="flat" cmpd="sng" w="127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497" name="Google Shape;497;p14"/>
          <p:cNvCxnSpPr/>
          <p:nvPr/>
        </p:nvCxnSpPr>
        <p:spPr>
          <a:xfrm>
            <a:off x="7543800" y="5943600"/>
            <a:ext cx="781050" cy="0"/>
          </a:xfrm>
          <a:prstGeom prst="straightConnector1">
            <a:avLst/>
          </a:prstGeom>
          <a:noFill/>
          <a:ln cap="flat" cmpd="sng" w="127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498" name="Google Shape;498;p14"/>
          <p:cNvCxnSpPr/>
          <p:nvPr/>
        </p:nvCxnSpPr>
        <p:spPr>
          <a:xfrm>
            <a:off x="6229350" y="2105025"/>
            <a:ext cx="0" cy="609600"/>
          </a:xfrm>
          <a:prstGeom prst="straightConnector1">
            <a:avLst/>
          </a:prstGeom>
          <a:noFill/>
          <a:ln cap="flat" cmpd="sng" w="12700">
            <a:solidFill>
              <a:schemeClr val="dk1"/>
            </a:solidFill>
            <a:prstDash val="solid"/>
            <a:round/>
            <a:headEnd len="sm" w="sm" type="none"/>
            <a:tailEnd len="lg" w="lg" type="triangle"/>
          </a:ln>
        </p:spPr>
      </p:cxnSp>
      <p:sp>
        <p:nvSpPr>
          <p:cNvPr id="499" name="Google Shape;499;p14"/>
          <p:cNvSpPr/>
          <p:nvPr/>
        </p:nvSpPr>
        <p:spPr>
          <a:xfrm>
            <a:off x="5486400" y="3343275"/>
            <a:ext cx="1485900" cy="171450"/>
          </a:xfrm>
          <a:prstGeom prst="rect">
            <a:avLst/>
          </a:prstGeom>
          <a:gradFill>
            <a:gsLst>
              <a:gs pos="0">
                <a:srgbClr val="FFA09D"/>
              </a:gs>
              <a:gs pos="35000">
                <a:srgbClr val="FFBCBC"/>
              </a:gs>
              <a:gs pos="100000">
                <a:srgbClr val="FFE2E2"/>
              </a:gs>
            </a:gsLst>
            <a:lin ang="16200000" scaled="0"/>
          </a:gradFill>
          <a:ln cap="flat" cmpd="sng" w="9525">
            <a:solidFill>
              <a:srgbClr val="BD4B48"/>
            </a:solidFill>
            <a:prstDash val="solid"/>
            <a:round/>
            <a:headEnd len="sm" w="sm" type="none"/>
            <a:tailEnd len="sm" w="sm" type="none"/>
          </a:ln>
          <a:effectLst>
            <a:outerShdw blurRad="40000" rotWithShape="0" dir="5400000" dist="20000">
              <a:srgbClr val="000000">
                <a:alpha val="37647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500" name="Google Shape;500;p14"/>
          <p:cNvCxnSpPr/>
          <p:nvPr/>
        </p:nvCxnSpPr>
        <p:spPr>
          <a:xfrm>
            <a:off x="6972300" y="3429000"/>
            <a:ext cx="600075" cy="0"/>
          </a:xfrm>
          <a:prstGeom prst="straightConnector1">
            <a:avLst/>
          </a:prstGeom>
          <a:noFill/>
          <a:ln cap="flat" cmpd="sng" w="127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501" name="Google Shape;501;p14"/>
          <p:cNvCxnSpPr/>
          <p:nvPr/>
        </p:nvCxnSpPr>
        <p:spPr>
          <a:xfrm>
            <a:off x="7572375" y="3429000"/>
            <a:ext cx="0" cy="1085850"/>
          </a:xfrm>
          <a:prstGeom prst="straightConnector1">
            <a:avLst/>
          </a:prstGeom>
          <a:noFill/>
          <a:ln cap="flat" cmpd="sng" w="38100">
            <a:solidFill>
              <a:schemeClr val="dk1"/>
            </a:solidFill>
            <a:prstDash val="solid"/>
            <a:round/>
            <a:headEnd len="sm" w="sm" type="none"/>
            <a:tailEnd len="lg" w="lg" type="triangle"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</p:cxnSp>
      <p:cxnSp>
        <p:nvCxnSpPr>
          <p:cNvPr id="502" name="Google Shape;502;p14"/>
          <p:cNvCxnSpPr/>
          <p:nvPr/>
        </p:nvCxnSpPr>
        <p:spPr>
          <a:xfrm>
            <a:off x="7572375" y="5143500"/>
            <a:ext cx="0" cy="342900"/>
          </a:xfrm>
          <a:prstGeom prst="straightConnector1">
            <a:avLst/>
          </a:prstGeom>
          <a:noFill/>
          <a:ln cap="flat" cmpd="sng" w="12700">
            <a:solidFill>
              <a:schemeClr val="dk1"/>
            </a:solidFill>
            <a:prstDash val="solid"/>
            <a:round/>
            <a:headEnd len="sm" w="sm" type="none"/>
            <a:tailEnd len="lg" w="lg" type="triangle"/>
          </a:ln>
        </p:spPr>
      </p:cxnSp>
      <p:sp>
        <p:nvSpPr>
          <p:cNvPr id="503" name="Google Shape;503;p14"/>
          <p:cNvSpPr/>
          <p:nvPr/>
        </p:nvSpPr>
        <p:spPr>
          <a:xfrm>
            <a:off x="5486400" y="3514725"/>
            <a:ext cx="1485900" cy="171450"/>
          </a:xfrm>
          <a:prstGeom prst="rect">
            <a:avLst/>
          </a:prstGeom>
          <a:gradFill>
            <a:gsLst>
              <a:gs pos="0">
                <a:srgbClr val="FFA09D"/>
              </a:gs>
              <a:gs pos="35000">
                <a:srgbClr val="FFBCBC"/>
              </a:gs>
              <a:gs pos="100000">
                <a:srgbClr val="FFE2E2"/>
              </a:gs>
            </a:gsLst>
            <a:lin ang="16200000" scaled="0"/>
          </a:gradFill>
          <a:ln cap="flat" cmpd="sng" w="9525">
            <a:solidFill>
              <a:srgbClr val="BD4B48"/>
            </a:solidFill>
            <a:prstDash val="solid"/>
            <a:round/>
            <a:headEnd len="sm" w="sm" type="none"/>
            <a:tailEnd len="sm" w="sm" type="none"/>
          </a:ln>
          <a:effectLst>
            <a:outerShdw blurRad="40000" rotWithShape="0" dir="5400000" dist="20000">
              <a:srgbClr val="000000">
                <a:alpha val="37647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504" name="Google Shape;504;p14"/>
          <p:cNvCxnSpPr/>
          <p:nvPr/>
        </p:nvCxnSpPr>
        <p:spPr>
          <a:xfrm>
            <a:off x="6972300" y="3600450"/>
            <a:ext cx="600075" cy="0"/>
          </a:xfrm>
          <a:prstGeom prst="straightConnector1">
            <a:avLst/>
          </a:prstGeom>
          <a:noFill/>
          <a:ln cap="flat" cmpd="sng" w="127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505" name="Google Shape;505;p14"/>
          <p:cNvSpPr/>
          <p:nvPr/>
        </p:nvSpPr>
        <p:spPr>
          <a:xfrm>
            <a:off x="5486400" y="3686175"/>
            <a:ext cx="1485900" cy="171450"/>
          </a:xfrm>
          <a:prstGeom prst="rect">
            <a:avLst/>
          </a:prstGeom>
          <a:gradFill>
            <a:gsLst>
              <a:gs pos="0">
                <a:srgbClr val="FFA09D"/>
              </a:gs>
              <a:gs pos="35000">
                <a:srgbClr val="FFBCBC"/>
              </a:gs>
              <a:gs pos="100000">
                <a:srgbClr val="FFE2E2"/>
              </a:gs>
            </a:gsLst>
            <a:lin ang="16200000" scaled="0"/>
          </a:gradFill>
          <a:ln cap="flat" cmpd="sng" w="9525">
            <a:solidFill>
              <a:srgbClr val="BD4B48"/>
            </a:solidFill>
            <a:prstDash val="solid"/>
            <a:round/>
            <a:headEnd len="sm" w="sm" type="none"/>
            <a:tailEnd len="sm" w="sm" type="none"/>
          </a:ln>
          <a:effectLst>
            <a:outerShdw blurRad="40000" rotWithShape="0" dir="5400000" dist="20000">
              <a:srgbClr val="000000">
                <a:alpha val="37647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506" name="Google Shape;506;p14"/>
          <p:cNvCxnSpPr/>
          <p:nvPr/>
        </p:nvCxnSpPr>
        <p:spPr>
          <a:xfrm>
            <a:off x="6972300" y="3771900"/>
            <a:ext cx="600075" cy="0"/>
          </a:xfrm>
          <a:prstGeom prst="straightConnector1">
            <a:avLst/>
          </a:prstGeom>
          <a:noFill/>
          <a:ln cap="flat" cmpd="sng" w="127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507" name="Google Shape;507;p14"/>
          <p:cNvCxnSpPr/>
          <p:nvPr/>
        </p:nvCxnSpPr>
        <p:spPr>
          <a:xfrm>
            <a:off x="8124825" y="5143500"/>
            <a:ext cx="0" cy="342900"/>
          </a:xfrm>
          <a:prstGeom prst="straightConnector1">
            <a:avLst/>
          </a:prstGeom>
          <a:noFill/>
          <a:ln cap="flat" cmpd="sng" w="12700">
            <a:solidFill>
              <a:schemeClr val="dk1"/>
            </a:solidFill>
            <a:prstDash val="solid"/>
            <a:round/>
            <a:headEnd len="sm" w="sm" type="none"/>
            <a:tailEnd len="lg" w="lg" type="triangle"/>
          </a:ln>
        </p:spPr>
      </p:cxnSp>
      <p:cxnSp>
        <p:nvCxnSpPr>
          <p:cNvPr id="508" name="Google Shape;508;p14"/>
          <p:cNvCxnSpPr/>
          <p:nvPr/>
        </p:nvCxnSpPr>
        <p:spPr>
          <a:xfrm>
            <a:off x="7038975" y="5143500"/>
            <a:ext cx="0" cy="342900"/>
          </a:xfrm>
          <a:prstGeom prst="straightConnector1">
            <a:avLst/>
          </a:prstGeom>
          <a:noFill/>
          <a:ln cap="flat" cmpd="sng" w="12700">
            <a:solidFill>
              <a:schemeClr val="dk1"/>
            </a:solidFill>
            <a:prstDash val="solid"/>
            <a:round/>
            <a:headEnd len="sm" w="sm" type="none"/>
            <a:tailEnd len="lg" w="lg" type="triangle"/>
          </a:ln>
        </p:spPr>
      </p:cxnSp>
      <p:sp>
        <p:nvSpPr>
          <p:cNvPr id="509" name="Google Shape;509;p14"/>
          <p:cNvSpPr/>
          <p:nvPr/>
        </p:nvSpPr>
        <p:spPr>
          <a:xfrm>
            <a:off x="6819900" y="5600700"/>
            <a:ext cx="666750" cy="342900"/>
          </a:xfrm>
          <a:prstGeom prst="rect">
            <a:avLst/>
          </a:prstGeom>
          <a:noFill/>
          <a:ln cap="flat" cmpd="sng" w="1270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</a:t>
            </a:r>
            <a:endParaRPr/>
          </a:p>
        </p:txBody>
      </p:sp>
      <p:sp>
        <p:nvSpPr>
          <p:cNvPr id="510" name="Google Shape;510;p14"/>
          <p:cNvSpPr txBox="1"/>
          <p:nvPr/>
        </p:nvSpPr>
        <p:spPr>
          <a:xfrm>
            <a:off x="627063" y="3951288"/>
            <a:ext cx="1193800" cy="9461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Scalar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Issue</a:t>
            </a:r>
            <a:endParaRPr/>
          </a:p>
        </p:txBody>
      </p:sp>
      <p:sp>
        <p:nvSpPr>
          <p:cNvPr id="511" name="Google Shape;511;p14"/>
          <p:cNvSpPr txBox="1"/>
          <p:nvPr/>
        </p:nvSpPr>
        <p:spPr>
          <a:xfrm>
            <a:off x="4811713" y="3951288"/>
            <a:ext cx="2085975" cy="9461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Superscalar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Issue</a:t>
            </a:r>
            <a:endParaRPr/>
          </a:p>
        </p:txBody>
      </p:sp>
      <p:sp>
        <p:nvSpPr>
          <p:cNvPr id="512" name="Google Shape;512;p14"/>
          <p:cNvSpPr/>
          <p:nvPr/>
        </p:nvSpPr>
        <p:spPr>
          <a:xfrm>
            <a:off x="5486400" y="5943600"/>
            <a:ext cx="666750" cy="342900"/>
          </a:xfrm>
          <a:prstGeom prst="rect">
            <a:avLst/>
          </a:prstGeom>
          <a:noFill/>
          <a:ln cap="flat" cmpd="sng" w="1270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IF</a:t>
            </a:r>
            <a:endParaRPr/>
          </a:p>
        </p:txBody>
      </p:sp>
      <p:sp>
        <p:nvSpPr>
          <p:cNvPr id="513" name="Google Shape;513;p14"/>
          <p:cNvSpPr/>
          <p:nvPr/>
        </p:nvSpPr>
        <p:spPr>
          <a:xfrm>
            <a:off x="6153150" y="5943600"/>
            <a:ext cx="666750" cy="342900"/>
          </a:xfrm>
          <a:prstGeom prst="rect">
            <a:avLst/>
          </a:prstGeom>
          <a:noFill/>
          <a:ln cap="flat" cmpd="sng" w="1270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</a:t>
            </a:r>
            <a:endParaRPr/>
          </a:p>
        </p:txBody>
      </p:sp>
      <p:cxnSp>
        <p:nvCxnSpPr>
          <p:cNvPr id="514" name="Google Shape;514;p14"/>
          <p:cNvCxnSpPr/>
          <p:nvPr/>
        </p:nvCxnSpPr>
        <p:spPr>
          <a:xfrm>
            <a:off x="7467600" y="5943600"/>
            <a:ext cx="781050" cy="0"/>
          </a:xfrm>
          <a:prstGeom prst="straightConnector1">
            <a:avLst/>
          </a:prstGeom>
          <a:noFill/>
          <a:ln cap="flat" cmpd="sng" w="127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515" name="Google Shape;515;p14"/>
          <p:cNvCxnSpPr/>
          <p:nvPr/>
        </p:nvCxnSpPr>
        <p:spPr>
          <a:xfrm>
            <a:off x="7486650" y="6286500"/>
            <a:ext cx="781050" cy="0"/>
          </a:xfrm>
          <a:prstGeom prst="straightConnector1">
            <a:avLst/>
          </a:prstGeom>
          <a:noFill/>
          <a:ln cap="flat" cmpd="sng" w="127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516" name="Google Shape;516;p14"/>
          <p:cNvSpPr/>
          <p:nvPr/>
        </p:nvSpPr>
        <p:spPr>
          <a:xfrm>
            <a:off x="6819900" y="5943600"/>
            <a:ext cx="666750" cy="342900"/>
          </a:xfrm>
          <a:prstGeom prst="rect">
            <a:avLst/>
          </a:prstGeom>
          <a:noFill/>
          <a:ln cap="flat" cmpd="sng" w="1270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</a:t>
            </a:r>
            <a:endParaRPr/>
          </a:p>
        </p:txBody>
      </p:sp>
      <p:sp>
        <p:nvSpPr>
          <p:cNvPr id="517" name="Google Shape;517;p14"/>
          <p:cNvSpPr/>
          <p:nvPr/>
        </p:nvSpPr>
        <p:spPr>
          <a:xfrm>
            <a:off x="5486400" y="6286500"/>
            <a:ext cx="666750" cy="342900"/>
          </a:xfrm>
          <a:prstGeom prst="rect">
            <a:avLst/>
          </a:prstGeom>
          <a:noFill/>
          <a:ln cap="flat" cmpd="sng" w="1270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IF</a:t>
            </a:r>
            <a:endParaRPr/>
          </a:p>
        </p:txBody>
      </p:sp>
      <p:sp>
        <p:nvSpPr>
          <p:cNvPr id="518" name="Google Shape;518;p14"/>
          <p:cNvSpPr/>
          <p:nvPr/>
        </p:nvSpPr>
        <p:spPr>
          <a:xfrm>
            <a:off x="6153150" y="6286500"/>
            <a:ext cx="666750" cy="342900"/>
          </a:xfrm>
          <a:prstGeom prst="rect">
            <a:avLst/>
          </a:prstGeom>
          <a:noFill/>
          <a:ln cap="flat" cmpd="sng" w="1270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</a:t>
            </a:r>
            <a:endParaRPr/>
          </a:p>
        </p:txBody>
      </p:sp>
      <p:cxnSp>
        <p:nvCxnSpPr>
          <p:cNvPr id="519" name="Google Shape;519;p14"/>
          <p:cNvCxnSpPr/>
          <p:nvPr/>
        </p:nvCxnSpPr>
        <p:spPr>
          <a:xfrm>
            <a:off x="7505700" y="6286500"/>
            <a:ext cx="781050" cy="0"/>
          </a:xfrm>
          <a:prstGeom prst="straightConnector1">
            <a:avLst/>
          </a:prstGeom>
          <a:noFill/>
          <a:ln cap="flat" cmpd="sng" w="127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520" name="Google Shape;520;p14"/>
          <p:cNvCxnSpPr/>
          <p:nvPr/>
        </p:nvCxnSpPr>
        <p:spPr>
          <a:xfrm>
            <a:off x="7486650" y="6629400"/>
            <a:ext cx="781050" cy="0"/>
          </a:xfrm>
          <a:prstGeom prst="straightConnector1">
            <a:avLst/>
          </a:prstGeom>
          <a:noFill/>
          <a:ln cap="flat" cmpd="sng" w="127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521" name="Google Shape;521;p14"/>
          <p:cNvSpPr/>
          <p:nvPr/>
        </p:nvSpPr>
        <p:spPr>
          <a:xfrm>
            <a:off x="6819900" y="6286500"/>
            <a:ext cx="666750" cy="342900"/>
          </a:xfrm>
          <a:prstGeom prst="rect">
            <a:avLst/>
          </a:prstGeom>
          <a:noFill/>
          <a:ln cap="flat" cmpd="sng" w="1270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25" name="Shape 5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6" name="Google Shape;526;p15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DF322D"/>
              </a:buClr>
              <a:buSzPts val="4400"/>
              <a:buFont typeface="Calibri"/>
              <a:buNone/>
            </a:pPr>
            <a:r>
              <a:rPr b="1" lang="en-US" u="sng">
                <a:solidFill>
                  <a:srgbClr val="DF322D"/>
                </a:solidFill>
              </a:rPr>
              <a:t>Parallel Decoding</a:t>
            </a:r>
            <a:endParaRPr/>
          </a:p>
        </p:txBody>
      </p:sp>
      <p:sp>
        <p:nvSpPr>
          <p:cNvPr id="527" name="Google Shape;527;p15"/>
          <p:cNvSpPr txBox="1"/>
          <p:nvPr>
            <p:ph idx="1" type="body"/>
          </p:nvPr>
        </p:nvSpPr>
        <p:spPr>
          <a:xfrm>
            <a:off x="685800" y="1433513"/>
            <a:ext cx="7600950" cy="46624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en-US"/>
              <a:t>Fetch multiple instructions in instruction buffer</a:t>
            </a:r>
            <a:endParaRPr/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en-US"/>
              <a:t>Decode multiple instructions in parallel – instruction window</a:t>
            </a:r>
            <a:endParaRPr/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en-US"/>
              <a:t>Possibly check dependencies among these as well as with the instructions already under execution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7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27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7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27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7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27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1" name="Shape 5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" name="Google Shape;532;p16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DF322D"/>
              </a:buClr>
              <a:buSzPct val="100000"/>
              <a:buFont typeface="Calibri"/>
              <a:buNone/>
            </a:pPr>
            <a:r>
              <a:rPr b="1" lang="en-US" u="sng">
                <a:solidFill>
                  <a:srgbClr val="DF322D"/>
                </a:solidFill>
              </a:rPr>
              <a:t>Dependent/Independent Instructions</a:t>
            </a:r>
            <a:endParaRPr b="1" u="sng">
              <a:solidFill>
                <a:srgbClr val="DF322D"/>
              </a:solidFill>
            </a:endParaRPr>
          </a:p>
        </p:txBody>
      </p:sp>
      <p:sp>
        <p:nvSpPr>
          <p:cNvPr id="533" name="Google Shape;533;p16"/>
          <p:cNvSpPr txBox="1"/>
          <p:nvPr>
            <p:ph idx="1" type="body"/>
          </p:nvPr>
        </p:nvSpPr>
        <p:spPr>
          <a:xfrm>
            <a:off x="457200" y="1600200"/>
            <a:ext cx="8534400" cy="5105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en-US"/>
              <a:t>ADD    T   A   B          T=   A+B</a:t>
            </a:r>
            <a:endParaRPr/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en-US"/>
              <a:t>ADD   W   C   D         W= C+D</a:t>
            </a:r>
            <a:endParaRPr/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en-US"/>
              <a:t>LD      A,  0(W)          A=M[W]</a:t>
            </a:r>
            <a:endParaRPr/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en-US"/>
              <a:t>ST      C,   0(B)           M[B]=C </a:t>
            </a:r>
            <a:endParaRPr/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lang="en-US"/>
              <a:t>     </a:t>
            </a:r>
            <a:endParaRPr/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lang="en-US"/>
              <a:t>      Read After Write (RAW), W after W, W after R</a:t>
            </a:r>
            <a:endParaRPr/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lang="en-US"/>
              <a:t>      RAW (Ins2-Ins3): True dependency</a:t>
            </a:r>
            <a:endParaRPr/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lang="en-US"/>
              <a:t>      WAW, WAR (Ins1 ot Ins3) : false dependency  </a:t>
            </a:r>
            <a:endParaRPr/>
          </a:p>
        </p:txBody>
      </p:sp>
      <p:sp>
        <p:nvSpPr>
          <p:cNvPr id="534" name="Google Shape;534;p16"/>
          <p:cNvSpPr/>
          <p:nvPr/>
        </p:nvSpPr>
        <p:spPr>
          <a:xfrm>
            <a:off x="6096000" y="2286000"/>
            <a:ext cx="990600" cy="304800"/>
          </a:xfrm>
          <a:prstGeom prst="rect">
            <a:avLst/>
          </a:prstGeom>
          <a:gradFill>
            <a:gsLst>
              <a:gs pos="0">
                <a:srgbClr val="759336"/>
              </a:gs>
              <a:gs pos="80000">
                <a:srgbClr val="99C247"/>
              </a:gs>
              <a:gs pos="100000">
                <a:srgbClr val="9BC545"/>
              </a:gs>
            </a:gsLst>
            <a:lin ang="16200000" scaled="0"/>
          </a:gra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35" name="Google Shape;535;p16"/>
          <p:cNvSpPr/>
          <p:nvPr/>
        </p:nvSpPr>
        <p:spPr>
          <a:xfrm>
            <a:off x="6096000" y="1752600"/>
            <a:ext cx="990600" cy="304800"/>
          </a:xfrm>
          <a:prstGeom prst="rect">
            <a:avLst/>
          </a:prstGeom>
          <a:gradFill>
            <a:gsLst>
              <a:gs pos="0">
                <a:srgbClr val="759336"/>
              </a:gs>
              <a:gs pos="80000">
                <a:srgbClr val="99C247"/>
              </a:gs>
              <a:gs pos="100000">
                <a:srgbClr val="9BC545"/>
              </a:gs>
            </a:gsLst>
            <a:lin ang="16200000" scaled="0"/>
          </a:gra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36" name="Google Shape;536;p16"/>
          <p:cNvSpPr/>
          <p:nvPr/>
        </p:nvSpPr>
        <p:spPr>
          <a:xfrm>
            <a:off x="6096000" y="3429000"/>
            <a:ext cx="990600" cy="304800"/>
          </a:xfrm>
          <a:prstGeom prst="rect">
            <a:avLst/>
          </a:prstGeom>
          <a:gradFill>
            <a:gsLst>
              <a:gs pos="0">
                <a:srgbClr val="759336"/>
              </a:gs>
              <a:gs pos="80000">
                <a:srgbClr val="99C247"/>
              </a:gs>
              <a:gs pos="100000">
                <a:srgbClr val="9BC545"/>
              </a:gs>
            </a:gsLst>
            <a:lin ang="16200000" scaled="0"/>
          </a:gra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37" name="Google Shape;537;p16"/>
          <p:cNvSpPr/>
          <p:nvPr/>
        </p:nvSpPr>
        <p:spPr>
          <a:xfrm>
            <a:off x="7620000" y="2895600"/>
            <a:ext cx="990600" cy="304800"/>
          </a:xfrm>
          <a:prstGeom prst="rect">
            <a:avLst/>
          </a:prstGeom>
          <a:gradFill>
            <a:gsLst>
              <a:gs pos="0">
                <a:srgbClr val="992D2B"/>
              </a:gs>
              <a:gs pos="80000">
                <a:srgbClr val="C93D39"/>
              </a:gs>
              <a:gs pos="100000">
                <a:srgbClr val="CD3A36"/>
              </a:gs>
            </a:gsLst>
            <a:lin ang="16200000" scaled="0"/>
          </a:gra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538" name="Google Shape;538;p16"/>
          <p:cNvCxnSpPr/>
          <p:nvPr/>
        </p:nvCxnSpPr>
        <p:spPr>
          <a:xfrm>
            <a:off x="7086600" y="2438400"/>
            <a:ext cx="533400" cy="60960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med" w="med" type="triangle"/>
          </a:ln>
        </p:spPr>
      </p:cxnSp>
      <p:cxnSp>
        <p:nvCxnSpPr>
          <p:cNvPr id="539" name="Google Shape;539;p16"/>
          <p:cNvCxnSpPr/>
          <p:nvPr/>
        </p:nvCxnSpPr>
        <p:spPr>
          <a:xfrm>
            <a:off x="4419600" y="2514600"/>
            <a:ext cx="762000" cy="457200"/>
          </a:xfrm>
          <a:prstGeom prst="straightConnector1">
            <a:avLst/>
          </a:prstGeom>
          <a:noFill/>
          <a:ln cap="flat" cmpd="sng" w="38100">
            <a:solidFill>
              <a:schemeClr val="accent2"/>
            </a:solidFill>
            <a:prstDash val="solid"/>
            <a:round/>
            <a:headEnd len="sm" w="sm" type="none"/>
            <a:tailEnd len="med" w="med" type="triangle"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</p:cxn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43" name="Shape 5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4" name="Google Shape;544;p17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DF322D"/>
              </a:buClr>
              <a:buSzPts val="4400"/>
              <a:buFont typeface="Calibri"/>
              <a:buNone/>
            </a:pPr>
            <a:r>
              <a:rPr b="1" lang="en-US" u="sng">
                <a:solidFill>
                  <a:srgbClr val="DF322D"/>
                </a:solidFill>
              </a:rPr>
              <a:t>Issue vs Dispatch</a:t>
            </a:r>
            <a:endParaRPr/>
          </a:p>
        </p:txBody>
      </p:sp>
      <p:sp>
        <p:nvSpPr>
          <p:cNvPr id="545" name="Google Shape;545;p17"/>
          <p:cNvSpPr txBox="1"/>
          <p:nvPr>
            <p:ph idx="1" type="body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00" lvl="0" marL="34290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</a:pPr>
            <a:r>
              <a:rPr b="1" lang="en-US"/>
              <a:t>Blocking Issue</a:t>
            </a:r>
            <a:endParaRPr/>
          </a:p>
          <a:p>
            <a:pPr indent="-342900" lvl="0" marL="34290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b="1" lang="en-US"/>
              <a:t>Decode and issue to EU</a:t>
            </a:r>
            <a:endParaRPr/>
          </a:p>
          <a:p>
            <a:pPr indent="-165100" lvl="0" marL="34290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 b="1"/>
          </a:p>
          <a:p>
            <a:pPr indent="-165100" lvl="0" marL="34290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 b="1"/>
          </a:p>
          <a:p>
            <a:pPr indent="-165100" lvl="0" marL="34290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 b="1"/>
          </a:p>
          <a:p>
            <a:pPr indent="-342900" lvl="0" marL="34290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</a:pPr>
            <a:r>
              <a:rPr b="1" lang="en-US"/>
              <a:t>Instructions may be blocked due to data dependency</a:t>
            </a:r>
            <a:endParaRPr/>
          </a:p>
        </p:txBody>
      </p:sp>
      <p:sp>
        <p:nvSpPr>
          <p:cNvPr id="546" name="Google Shape;546;p17"/>
          <p:cNvSpPr txBox="1"/>
          <p:nvPr>
            <p:ph idx="2" type="body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00" lvl="0" marL="34290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</a:pPr>
            <a:r>
              <a:rPr b="1" lang="en-US"/>
              <a:t>Non-blocking Issue</a:t>
            </a:r>
            <a:endParaRPr/>
          </a:p>
          <a:p>
            <a:pPr indent="-342900" lvl="0" marL="34290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b="1" lang="en-US"/>
              <a:t>Decode and issue to buffer</a:t>
            </a:r>
            <a:endParaRPr/>
          </a:p>
          <a:p>
            <a:pPr indent="-342900" lvl="0" marL="34290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b="1" lang="en-US"/>
              <a:t>From buffer dispatch to EU</a:t>
            </a:r>
            <a:endParaRPr/>
          </a:p>
          <a:p>
            <a:pPr indent="-165100" lvl="0" marL="34290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 b="1"/>
          </a:p>
          <a:p>
            <a:pPr indent="-342900" lvl="0" marL="34290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</a:pPr>
            <a:r>
              <a:rPr b="1" lang="en-US"/>
              <a:t>Instructions are not blocked due to data dependency</a:t>
            </a:r>
            <a:endParaRPr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50" name="Shape 5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1" name="Google Shape;551;p18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DF322D"/>
              </a:buClr>
              <a:buSzPts val="4400"/>
              <a:buFont typeface="Calibri"/>
              <a:buNone/>
            </a:pPr>
            <a:r>
              <a:rPr b="1" lang="en-US" u="sng">
                <a:solidFill>
                  <a:srgbClr val="DF322D"/>
                </a:solidFill>
              </a:rPr>
              <a:t>Blocking Issue</a:t>
            </a:r>
            <a:endParaRPr/>
          </a:p>
        </p:txBody>
      </p:sp>
      <p:sp>
        <p:nvSpPr>
          <p:cNvPr id="552" name="Google Shape;552;p18"/>
          <p:cNvSpPr/>
          <p:nvPr/>
        </p:nvSpPr>
        <p:spPr>
          <a:xfrm>
            <a:off x="1885950" y="4591050"/>
            <a:ext cx="952500" cy="628650"/>
          </a:xfrm>
          <a:prstGeom prst="rect">
            <a:avLst/>
          </a:prstGeom>
          <a:gradFill>
            <a:gsLst>
              <a:gs pos="0">
                <a:srgbClr val="759336"/>
              </a:gs>
              <a:gs pos="80000">
                <a:srgbClr val="99C247"/>
              </a:gs>
              <a:gs pos="100000">
                <a:srgbClr val="9BC545"/>
              </a:gs>
            </a:gsLst>
            <a:lin ang="16200000" scaled="0"/>
          </a:gra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EU</a:t>
            </a:r>
            <a:endParaRPr/>
          </a:p>
        </p:txBody>
      </p:sp>
      <p:cxnSp>
        <p:nvCxnSpPr>
          <p:cNvPr id="553" name="Google Shape;553;p18"/>
          <p:cNvCxnSpPr/>
          <p:nvPr/>
        </p:nvCxnSpPr>
        <p:spPr>
          <a:xfrm>
            <a:off x="2381250" y="3905250"/>
            <a:ext cx="0" cy="685800"/>
          </a:xfrm>
          <a:prstGeom prst="straightConnector1">
            <a:avLst/>
          </a:prstGeom>
          <a:noFill/>
          <a:ln cap="flat" cmpd="sng" w="12700">
            <a:solidFill>
              <a:schemeClr val="dk1"/>
            </a:solidFill>
            <a:prstDash val="solid"/>
            <a:round/>
            <a:headEnd len="sm" w="sm" type="none"/>
            <a:tailEnd len="lg" w="lg" type="triangle"/>
          </a:ln>
        </p:spPr>
      </p:cxnSp>
      <p:sp>
        <p:nvSpPr>
          <p:cNvPr id="554" name="Google Shape;554;p18"/>
          <p:cNvSpPr/>
          <p:nvPr/>
        </p:nvSpPr>
        <p:spPr>
          <a:xfrm>
            <a:off x="4076700" y="4591050"/>
            <a:ext cx="952500" cy="628650"/>
          </a:xfrm>
          <a:prstGeom prst="rect">
            <a:avLst/>
          </a:prstGeom>
          <a:gradFill>
            <a:gsLst>
              <a:gs pos="0">
                <a:srgbClr val="759336"/>
              </a:gs>
              <a:gs pos="80000">
                <a:srgbClr val="99C247"/>
              </a:gs>
              <a:gs pos="100000">
                <a:srgbClr val="9BC545"/>
              </a:gs>
            </a:gsLst>
            <a:lin ang="16200000" scaled="0"/>
          </a:gra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EU</a:t>
            </a:r>
            <a:endParaRPr/>
          </a:p>
        </p:txBody>
      </p:sp>
      <p:sp>
        <p:nvSpPr>
          <p:cNvPr id="555" name="Google Shape;555;p18"/>
          <p:cNvSpPr/>
          <p:nvPr/>
        </p:nvSpPr>
        <p:spPr>
          <a:xfrm>
            <a:off x="6286500" y="4591050"/>
            <a:ext cx="952500" cy="628650"/>
          </a:xfrm>
          <a:prstGeom prst="rect">
            <a:avLst/>
          </a:prstGeom>
          <a:gradFill>
            <a:gsLst>
              <a:gs pos="0">
                <a:srgbClr val="759336"/>
              </a:gs>
              <a:gs pos="80000">
                <a:srgbClr val="99C247"/>
              </a:gs>
              <a:gs pos="100000">
                <a:srgbClr val="9BC545"/>
              </a:gs>
            </a:gsLst>
            <a:lin ang="16200000" scaled="0"/>
          </a:gra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EU</a:t>
            </a:r>
            <a:endParaRPr/>
          </a:p>
        </p:txBody>
      </p:sp>
      <p:cxnSp>
        <p:nvCxnSpPr>
          <p:cNvPr id="556" name="Google Shape;556;p18"/>
          <p:cNvCxnSpPr/>
          <p:nvPr/>
        </p:nvCxnSpPr>
        <p:spPr>
          <a:xfrm>
            <a:off x="2362200" y="3905250"/>
            <a:ext cx="4400550" cy="0"/>
          </a:xfrm>
          <a:prstGeom prst="straightConnector1">
            <a:avLst/>
          </a:prstGeom>
          <a:noFill/>
          <a:ln cap="flat" cmpd="sng" w="127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557" name="Google Shape;557;p18"/>
          <p:cNvSpPr/>
          <p:nvPr/>
        </p:nvSpPr>
        <p:spPr>
          <a:xfrm>
            <a:off x="3619500" y="2933700"/>
            <a:ext cx="1847850" cy="628650"/>
          </a:xfrm>
          <a:prstGeom prst="rect">
            <a:avLst/>
          </a:prstGeom>
          <a:gradFill>
            <a:gsLst>
              <a:gs pos="0">
                <a:srgbClr val="5D427D"/>
              </a:gs>
              <a:gs pos="80000">
                <a:srgbClr val="7A57A5"/>
              </a:gs>
              <a:gs pos="100000">
                <a:srgbClr val="7A56A7"/>
              </a:gs>
            </a:gsLst>
            <a:lin ang="16200000" scaled="0"/>
          </a:gra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Decode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Check &amp; Issue</a:t>
            </a:r>
            <a:endParaRPr/>
          </a:p>
        </p:txBody>
      </p:sp>
      <p:cxnSp>
        <p:nvCxnSpPr>
          <p:cNvPr id="558" name="Google Shape;558;p18"/>
          <p:cNvCxnSpPr/>
          <p:nvPr/>
        </p:nvCxnSpPr>
        <p:spPr>
          <a:xfrm>
            <a:off x="4562475" y="3581400"/>
            <a:ext cx="0" cy="323850"/>
          </a:xfrm>
          <a:prstGeom prst="straightConnector1">
            <a:avLst/>
          </a:prstGeom>
          <a:noFill/>
          <a:ln cap="flat" cmpd="sng" w="127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559" name="Google Shape;559;p18"/>
          <p:cNvCxnSpPr/>
          <p:nvPr/>
        </p:nvCxnSpPr>
        <p:spPr>
          <a:xfrm>
            <a:off x="4552950" y="3924300"/>
            <a:ext cx="0" cy="666750"/>
          </a:xfrm>
          <a:prstGeom prst="straightConnector1">
            <a:avLst/>
          </a:prstGeom>
          <a:noFill/>
          <a:ln cap="flat" cmpd="sng" w="12700">
            <a:solidFill>
              <a:schemeClr val="dk1"/>
            </a:solidFill>
            <a:prstDash val="solid"/>
            <a:round/>
            <a:headEnd len="sm" w="sm" type="none"/>
            <a:tailEnd len="lg" w="lg" type="triangle"/>
          </a:ln>
        </p:spPr>
      </p:cxnSp>
      <p:cxnSp>
        <p:nvCxnSpPr>
          <p:cNvPr id="560" name="Google Shape;560;p18"/>
          <p:cNvCxnSpPr/>
          <p:nvPr/>
        </p:nvCxnSpPr>
        <p:spPr>
          <a:xfrm>
            <a:off x="6743700" y="3905250"/>
            <a:ext cx="0" cy="685800"/>
          </a:xfrm>
          <a:prstGeom prst="straightConnector1">
            <a:avLst/>
          </a:prstGeom>
          <a:noFill/>
          <a:ln cap="flat" cmpd="sng" w="12700">
            <a:solidFill>
              <a:schemeClr val="dk1"/>
            </a:solidFill>
            <a:prstDash val="solid"/>
            <a:round/>
            <a:headEnd len="sm" w="sm" type="none"/>
            <a:tailEnd len="lg" w="lg" type="triangle"/>
          </a:ln>
        </p:spPr>
      </p:cxnSp>
      <p:sp>
        <p:nvSpPr>
          <p:cNvPr id="561" name="Google Shape;561;p18"/>
          <p:cNvSpPr txBox="1"/>
          <p:nvPr/>
        </p:nvSpPr>
        <p:spPr>
          <a:xfrm>
            <a:off x="2954338" y="1371601"/>
            <a:ext cx="1389062" cy="923330"/>
          </a:xfrm>
          <a:prstGeom prst="rect">
            <a:avLst/>
          </a:prstGeom>
          <a:gradFill>
            <a:gsLst>
              <a:gs pos="0">
                <a:srgbClr val="FFA09D"/>
              </a:gs>
              <a:gs pos="35000">
                <a:srgbClr val="FFBCBC"/>
              </a:gs>
              <a:gs pos="100000">
                <a:srgbClr val="FFE2E2"/>
              </a:gs>
            </a:gsLst>
            <a:lin ang="16200000" scaled="0"/>
          </a:gradFill>
          <a:ln cap="flat" cmpd="sng" w="9525">
            <a:solidFill>
              <a:srgbClr val="BD4B48"/>
            </a:solidFill>
            <a:prstDash val="solid"/>
            <a:round/>
            <a:headEnd len="sm" w="sm" type="none"/>
            <a:tailEnd len="sm" w="sm" type="none"/>
          </a:ln>
          <a:effectLst>
            <a:outerShdw blurRad="40000" rotWithShape="0" dir="5400000" dist="20000">
              <a:srgbClr val="000000">
                <a:alpha val="37647"/>
              </a:srgbClr>
            </a:outerShdw>
          </a:effectLst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Instruction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Buffer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8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62" name="Google Shape;562;p18"/>
          <p:cNvSpPr/>
          <p:nvPr/>
        </p:nvSpPr>
        <p:spPr>
          <a:xfrm>
            <a:off x="2952750" y="2266950"/>
            <a:ext cx="1371600" cy="76200"/>
          </a:xfrm>
          <a:prstGeom prst="rect">
            <a:avLst/>
          </a:prstGeom>
          <a:gradFill>
            <a:gsLst>
              <a:gs pos="0">
                <a:srgbClr val="FFA09D"/>
              </a:gs>
              <a:gs pos="35000">
                <a:srgbClr val="FFBCBC"/>
              </a:gs>
              <a:gs pos="100000">
                <a:srgbClr val="FFE2E2"/>
              </a:gs>
            </a:gsLst>
            <a:lin ang="16200000" scaled="0"/>
          </a:gradFill>
          <a:ln cap="flat" cmpd="sng" w="9525">
            <a:solidFill>
              <a:srgbClr val="BD4B48"/>
            </a:solidFill>
            <a:prstDash val="solid"/>
            <a:round/>
            <a:headEnd len="sm" w="sm" type="none"/>
            <a:tailEnd len="sm" w="sm" type="none"/>
          </a:ln>
          <a:effectLst>
            <a:outerShdw blurRad="40000" rotWithShape="0" dir="5400000" dist="20000">
              <a:srgbClr val="000000">
                <a:alpha val="37647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63" name="Google Shape;563;p18"/>
          <p:cNvSpPr/>
          <p:nvPr/>
        </p:nvSpPr>
        <p:spPr>
          <a:xfrm>
            <a:off x="2952750" y="2343150"/>
            <a:ext cx="1371600" cy="76200"/>
          </a:xfrm>
          <a:prstGeom prst="rect">
            <a:avLst/>
          </a:prstGeom>
          <a:gradFill>
            <a:gsLst>
              <a:gs pos="0">
                <a:srgbClr val="FFA09D"/>
              </a:gs>
              <a:gs pos="35000">
                <a:srgbClr val="FFBCBC"/>
              </a:gs>
              <a:gs pos="100000">
                <a:srgbClr val="FFE2E2"/>
              </a:gs>
            </a:gsLst>
            <a:lin ang="16200000" scaled="0"/>
          </a:gradFill>
          <a:ln cap="flat" cmpd="sng" w="9525">
            <a:solidFill>
              <a:srgbClr val="BD4B48"/>
            </a:solidFill>
            <a:prstDash val="solid"/>
            <a:round/>
            <a:headEnd len="sm" w="sm" type="none"/>
            <a:tailEnd len="sm" w="sm" type="none"/>
          </a:ln>
          <a:effectLst>
            <a:outerShdw blurRad="40000" rotWithShape="0" dir="5400000" dist="20000">
              <a:srgbClr val="000000">
                <a:alpha val="37647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564" name="Google Shape;564;p18"/>
          <p:cNvCxnSpPr/>
          <p:nvPr/>
        </p:nvCxnSpPr>
        <p:spPr>
          <a:xfrm>
            <a:off x="4324350" y="2381250"/>
            <a:ext cx="209550" cy="0"/>
          </a:xfrm>
          <a:prstGeom prst="straightConnector1">
            <a:avLst/>
          </a:prstGeom>
          <a:noFill/>
          <a:ln cap="flat" cmpd="sng" w="127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565" name="Google Shape;565;p18"/>
          <p:cNvCxnSpPr/>
          <p:nvPr/>
        </p:nvCxnSpPr>
        <p:spPr>
          <a:xfrm>
            <a:off x="4324350" y="2305050"/>
            <a:ext cx="209550" cy="0"/>
          </a:xfrm>
          <a:prstGeom prst="straightConnector1">
            <a:avLst/>
          </a:prstGeom>
          <a:noFill/>
          <a:ln cap="flat" cmpd="sng" w="127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566" name="Google Shape;566;p18"/>
          <p:cNvCxnSpPr/>
          <p:nvPr/>
        </p:nvCxnSpPr>
        <p:spPr>
          <a:xfrm>
            <a:off x="4324350" y="2228850"/>
            <a:ext cx="209550" cy="0"/>
          </a:xfrm>
          <a:prstGeom prst="straightConnector1">
            <a:avLst/>
          </a:prstGeom>
          <a:noFill/>
          <a:ln cap="flat" cmpd="sng" w="127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567" name="Google Shape;567;p18"/>
          <p:cNvCxnSpPr/>
          <p:nvPr/>
        </p:nvCxnSpPr>
        <p:spPr>
          <a:xfrm>
            <a:off x="4514850" y="2228850"/>
            <a:ext cx="0" cy="723900"/>
          </a:xfrm>
          <a:prstGeom prst="straightConnector1">
            <a:avLst/>
          </a:prstGeom>
          <a:noFill/>
          <a:ln cap="flat" cmpd="sng" w="12700">
            <a:solidFill>
              <a:schemeClr val="dk1"/>
            </a:solidFill>
            <a:prstDash val="solid"/>
            <a:round/>
            <a:headEnd len="sm" w="sm" type="none"/>
            <a:tailEnd len="lg" w="lg" type="triangle"/>
          </a:ln>
        </p:spPr>
      </p:cxnSp>
      <p:cxnSp>
        <p:nvCxnSpPr>
          <p:cNvPr id="568" name="Google Shape;568;p18"/>
          <p:cNvCxnSpPr/>
          <p:nvPr/>
        </p:nvCxnSpPr>
        <p:spPr>
          <a:xfrm>
            <a:off x="4819650" y="2190750"/>
            <a:ext cx="476250" cy="0"/>
          </a:xfrm>
          <a:prstGeom prst="straightConnector1">
            <a:avLst/>
          </a:prstGeom>
          <a:noFill/>
          <a:ln cap="flat" cmpd="sng" w="127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569" name="Google Shape;569;p18"/>
          <p:cNvCxnSpPr/>
          <p:nvPr/>
        </p:nvCxnSpPr>
        <p:spPr>
          <a:xfrm>
            <a:off x="4819650" y="2419350"/>
            <a:ext cx="476250" cy="0"/>
          </a:xfrm>
          <a:prstGeom prst="straightConnector1">
            <a:avLst/>
          </a:prstGeom>
          <a:noFill/>
          <a:ln cap="flat" cmpd="sng" w="127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570" name="Google Shape;570;p18"/>
          <p:cNvCxnSpPr/>
          <p:nvPr/>
        </p:nvCxnSpPr>
        <p:spPr>
          <a:xfrm>
            <a:off x="5010150" y="1943100"/>
            <a:ext cx="0" cy="247650"/>
          </a:xfrm>
          <a:prstGeom prst="straightConnector1">
            <a:avLst/>
          </a:prstGeom>
          <a:noFill/>
          <a:ln cap="flat" cmpd="sng" w="12700">
            <a:solidFill>
              <a:schemeClr val="dk1"/>
            </a:solidFill>
            <a:prstDash val="solid"/>
            <a:round/>
            <a:headEnd len="sm" w="sm" type="none"/>
            <a:tailEnd len="lg" w="lg" type="triangle"/>
          </a:ln>
        </p:spPr>
      </p:cxnSp>
      <p:cxnSp>
        <p:nvCxnSpPr>
          <p:cNvPr id="571" name="Google Shape;571;p18"/>
          <p:cNvCxnSpPr/>
          <p:nvPr/>
        </p:nvCxnSpPr>
        <p:spPr>
          <a:xfrm rot="10800000">
            <a:off x="5029200" y="2400300"/>
            <a:ext cx="0" cy="228600"/>
          </a:xfrm>
          <a:prstGeom prst="straightConnector1">
            <a:avLst/>
          </a:prstGeom>
          <a:noFill/>
          <a:ln cap="flat" cmpd="sng" w="12700">
            <a:solidFill>
              <a:schemeClr val="dk1"/>
            </a:solidFill>
            <a:prstDash val="solid"/>
            <a:round/>
            <a:headEnd len="sm" w="sm" type="none"/>
            <a:tailEnd len="lg" w="lg" type="triangle"/>
          </a:ln>
        </p:spPr>
      </p:cxnSp>
      <p:sp>
        <p:nvSpPr>
          <p:cNvPr id="572" name="Google Shape;572;p18"/>
          <p:cNvSpPr txBox="1"/>
          <p:nvPr/>
        </p:nvSpPr>
        <p:spPr>
          <a:xfrm>
            <a:off x="5324475" y="2106613"/>
            <a:ext cx="1850186" cy="4001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issue window</a:t>
            </a:r>
            <a:endParaRPr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76" name="Shape 5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7" name="Google Shape;577;p19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DF322D"/>
              </a:buClr>
              <a:buSzPts val="4400"/>
              <a:buFont typeface="Calibri"/>
              <a:buNone/>
            </a:pPr>
            <a:r>
              <a:rPr b="1" lang="en-US" u="sng">
                <a:solidFill>
                  <a:srgbClr val="DF322D"/>
                </a:solidFill>
              </a:rPr>
              <a:t>Non-blocking (shelved) Issue</a:t>
            </a:r>
            <a:endParaRPr/>
          </a:p>
        </p:txBody>
      </p:sp>
      <p:sp>
        <p:nvSpPr>
          <p:cNvPr id="578" name="Google Shape;578;p19"/>
          <p:cNvSpPr txBox="1"/>
          <p:nvPr/>
        </p:nvSpPr>
        <p:spPr>
          <a:xfrm>
            <a:off x="942975" y="3402013"/>
            <a:ext cx="1552575" cy="714375"/>
          </a:xfrm>
          <a:prstGeom prst="rect">
            <a:avLst/>
          </a:prstGeom>
          <a:gradFill>
            <a:gsLst>
              <a:gs pos="0">
                <a:srgbClr val="9FC3FF"/>
              </a:gs>
              <a:gs pos="35000">
                <a:srgbClr val="BDD5FF"/>
              </a:gs>
              <a:gs pos="100000">
                <a:srgbClr val="E4EEFF"/>
              </a:gs>
            </a:gsLst>
            <a:lin ang="16200000" scaled="0"/>
          </a:gradFill>
          <a:ln cap="flat" cmpd="sng" w="9525">
            <a:solidFill>
              <a:srgbClr val="4A7DBA"/>
            </a:solidFill>
            <a:prstDash val="solid"/>
            <a:round/>
            <a:headEnd len="sm" w="sm" type="none"/>
            <a:tailEnd len="sm" w="sm" type="none"/>
          </a:ln>
          <a:effectLst>
            <a:outerShdw blurRad="40000" rotWithShape="0" dir="5400000" dist="20000">
              <a:srgbClr val="000000">
                <a:alpha val="37647"/>
              </a:srgbClr>
            </a:outerShdw>
          </a:effectLst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Reservation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station</a:t>
            </a:r>
            <a:endParaRPr/>
          </a:p>
        </p:txBody>
      </p:sp>
      <p:sp>
        <p:nvSpPr>
          <p:cNvPr id="579" name="Google Shape;579;p19"/>
          <p:cNvSpPr/>
          <p:nvPr/>
        </p:nvSpPr>
        <p:spPr>
          <a:xfrm>
            <a:off x="952500" y="4114800"/>
            <a:ext cx="1543050" cy="76200"/>
          </a:xfrm>
          <a:prstGeom prst="rect">
            <a:avLst/>
          </a:prstGeom>
          <a:gradFill>
            <a:gsLst>
              <a:gs pos="0">
                <a:srgbClr val="2D5C97"/>
              </a:gs>
              <a:gs pos="80000">
                <a:srgbClr val="3C7AC5"/>
              </a:gs>
              <a:gs pos="100000">
                <a:srgbClr val="397BC9"/>
              </a:gs>
            </a:gsLst>
            <a:lin ang="16200000" scaled="0"/>
          </a:gra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80" name="Google Shape;580;p19"/>
          <p:cNvSpPr/>
          <p:nvPr/>
        </p:nvSpPr>
        <p:spPr>
          <a:xfrm>
            <a:off x="952500" y="4191000"/>
            <a:ext cx="1543050" cy="76200"/>
          </a:xfrm>
          <a:prstGeom prst="rect">
            <a:avLst/>
          </a:prstGeom>
          <a:gradFill>
            <a:gsLst>
              <a:gs pos="0">
                <a:srgbClr val="2D5C97"/>
              </a:gs>
              <a:gs pos="80000">
                <a:srgbClr val="3C7AC5"/>
              </a:gs>
              <a:gs pos="100000">
                <a:srgbClr val="397BC9"/>
              </a:gs>
            </a:gsLst>
            <a:lin ang="16200000" scaled="0"/>
          </a:gra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81" name="Google Shape;581;p19"/>
          <p:cNvSpPr/>
          <p:nvPr/>
        </p:nvSpPr>
        <p:spPr>
          <a:xfrm>
            <a:off x="952500" y="3333750"/>
            <a:ext cx="1543050" cy="76200"/>
          </a:xfrm>
          <a:prstGeom prst="rect">
            <a:avLst/>
          </a:prstGeom>
          <a:gradFill>
            <a:gsLst>
              <a:gs pos="0">
                <a:srgbClr val="2D5C97"/>
              </a:gs>
              <a:gs pos="80000">
                <a:srgbClr val="3C7AC5"/>
              </a:gs>
              <a:gs pos="100000">
                <a:srgbClr val="397BC9"/>
              </a:gs>
            </a:gsLst>
            <a:lin ang="16200000" scaled="0"/>
          </a:gra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582" name="Google Shape;582;p19"/>
          <p:cNvCxnSpPr/>
          <p:nvPr/>
        </p:nvCxnSpPr>
        <p:spPr>
          <a:xfrm>
            <a:off x="2495550" y="4229100"/>
            <a:ext cx="209550" cy="0"/>
          </a:xfrm>
          <a:prstGeom prst="straightConnector1">
            <a:avLst/>
          </a:prstGeom>
          <a:noFill/>
          <a:ln cap="flat" cmpd="sng" w="127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583" name="Google Shape;583;p19"/>
          <p:cNvCxnSpPr/>
          <p:nvPr/>
        </p:nvCxnSpPr>
        <p:spPr>
          <a:xfrm>
            <a:off x="2495550" y="4152900"/>
            <a:ext cx="209550" cy="0"/>
          </a:xfrm>
          <a:prstGeom prst="straightConnector1">
            <a:avLst/>
          </a:prstGeom>
          <a:noFill/>
          <a:ln cap="flat" cmpd="sng" w="127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584" name="Google Shape;584;p19"/>
          <p:cNvCxnSpPr/>
          <p:nvPr/>
        </p:nvCxnSpPr>
        <p:spPr>
          <a:xfrm>
            <a:off x="2495550" y="4076700"/>
            <a:ext cx="209550" cy="0"/>
          </a:xfrm>
          <a:prstGeom prst="straightConnector1">
            <a:avLst/>
          </a:prstGeom>
          <a:noFill/>
          <a:ln cap="flat" cmpd="sng" w="127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585" name="Google Shape;585;p19"/>
          <p:cNvCxnSpPr/>
          <p:nvPr/>
        </p:nvCxnSpPr>
        <p:spPr>
          <a:xfrm>
            <a:off x="2495550" y="4000500"/>
            <a:ext cx="209550" cy="0"/>
          </a:xfrm>
          <a:prstGeom prst="straightConnector1">
            <a:avLst/>
          </a:prstGeom>
          <a:noFill/>
          <a:ln cap="flat" cmpd="sng" w="127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586" name="Google Shape;586;p19"/>
          <p:cNvCxnSpPr/>
          <p:nvPr/>
        </p:nvCxnSpPr>
        <p:spPr>
          <a:xfrm>
            <a:off x="2686050" y="4000500"/>
            <a:ext cx="0" cy="552450"/>
          </a:xfrm>
          <a:prstGeom prst="straightConnector1">
            <a:avLst/>
          </a:prstGeom>
          <a:noFill/>
          <a:ln cap="flat" cmpd="sng" w="12700">
            <a:solidFill>
              <a:schemeClr val="dk1"/>
            </a:solidFill>
            <a:prstDash val="solid"/>
            <a:round/>
            <a:headEnd len="sm" w="sm" type="none"/>
            <a:tailEnd len="lg" w="lg" type="triangle"/>
          </a:ln>
        </p:spPr>
      </p:cxnSp>
      <p:sp>
        <p:nvSpPr>
          <p:cNvPr id="587" name="Google Shape;587;p19"/>
          <p:cNvSpPr txBox="1"/>
          <p:nvPr/>
        </p:nvSpPr>
        <p:spPr>
          <a:xfrm>
            <a:off x="1722438" y="4545013"/>
            <a:ext cx="1933575" cy="714375"/>
          </a:xfrm>
          <a:prstGeom prst="rect">
            <a:avLst/>
          </a:prstGeom>
          <a:gradFill>
            <a:gsLst>
              <a:gs pos="0">
                <a:srgbClr val="C86C1F"/>
              </a:gs>
              <a:gs pos="80000">
                <a:srgbClr val="FF8E29"/>
              </a:gs>
              <a:gs pos="100000">
                <a:srgbClr val="FF8D25"/>
              </a:gs>
            </a:gsLst>
            <a:lin ang="16200000" scaled="0"/>
          </a:gra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Dep. Checking/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dispatch</a:t>
            </a:r>
            <a:endParaRPr/>
          </a:p>
        </p:txBody>
      </p:sp>
      <p:sp>
        <p:nvSpPr>
          <p:cNvPr id="588" name="Google Shape;588;p19"/>
          <p:cNvSpPr/>
          <p:nvPr/>
        </p:nvSpPr>
        <p:spPr>
          <a:xfrm>
            <a:off x="2209800" y="5619750"/>
            <a:ext cx="952500" cy="628650"/>
          </a:xfrm>
          <a:prstGeom prst="rect">
            <a:avLst/>
          </a:prstGeom>
          <a:gradFill>
            <a:gsLst>
              <a:gs pos="0">
                <a:srgbClr val="759336"/>
              </a:gs>
              <a:gs pos="80000">
                <a:srgbClr val="99C247"/>
              </a:gs>
              <a:gs pos="100000">
                <a:srgbClr val="9BC545"/>
              </a:gs>
            </a:gsLst>
            <a:lin ang="16200000" scaled="0"/>
          </a:gra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EU</a:t>
            </a:r>
            <a:endParaRPr/>
          </a:p>
        </p:txBody>
      </p:sp>
      <p:cxnSp>
        <p:nvCxnSpPr>
          <p:cNvPr id="589" name="Google Shape;589;p19"/>
          <p:cNvCxnSpPr/>
          <p:nvPr/>
        </p:nvCxnSpPr>
        <p:spPr>
          <a:xfrm>
            <a:off x="2705100" y="5276850"/>
            <a:ext cx="0" cy="342900"/>
          </a:xfrm>
          <a:prstGeom prst="straightConnector1">
            <a:avLst/>
          </a:prstGeom>
          <a:noFill/>
          <a:ln cap="flat" cmpd="sng" w="12700">
            <a:solidFill>
              <a:schemeClr val="dk1"/>
            </a:solidFill>
            <a:prstDash val="solid"/>
            <a:round/>
            <a:headEnd len="sm" w="sm" type="none"/>
            <a:tailEnd len="lg" w="lg" type="triangle"/>
          </a:ln>
        </p:spPr>
      </p:cxnSp>
      <p:cxnSp>
        <p:nvCxnSpPr>
          <p:cNvPr id="590" name="Google Shape;590;p19"/>
          <p:cNvCxnSpPr/>
          <p:nvPr/>
        </p:nvCxnSpPr>
        <p:spPr>
          <a:xfrm>
            <a:off x="1657350" y="3028950"/>
            <a:ext cx="0" cy="304800"/>
          </a:xfrm>
          <a:prstGeom prst="straightConnector1">
            <a:avLst/>
          </a:prstGeom>
          <a:noFill/>
          <a:ln cap="flat" cmpd="sng" w="12700">
            <a:solidFill>
              <a:schemeClr val="dk1"/>
            </a:solidFill>
            <a:prstDash val="solid"/>
            <a:round/>
            <a:headEnd len="sm" w="sm" type="none"/>
            <a:tailEnd len="lg" w="lg" type="triangle"/>
          </a:ln>
        </p:spPr>
      </p:cxnSp>
      <p:sp>
        <p:nvSpPr>
          <p:cNvPr id="591" name="Google Shape;591;p19"/>
          <p:cNvSpPr txBox="1"/>
          <p:nvPr/>
        </p:nvSpPr>
        <p:spPr>
          <a:xfrm>
            <a:off x="3133725" y="3402013"/>
            <a:ext cx="1552575" cy="714375"/>
          </a:xfrm>
          <a:prstGeom prst="rect">
            <a:avLst/>
          </a:prstGeom>
          <a:gradFill>
            <a:gsLst>
              <a:gs pos="0">
                <a:srgbClr val="9FC3FF"/>
              </a:gs>
              <a:gs pos="35000">
                <a:srgbClr val="BDD5FF"/>
              </a:gs>
              <a:gs pos="100000">
                <a:srgbClr val="E4EEFF"/>
              </a:gs>
            </a:gsLst>
            <a:lin ang="16200000" scaled="0"/>
          </a:gradFill>
          <a:ln cap="flat" cmpd="sng" w="9525">
            <a:solidFill>
              <a:srgbClr val="4A7DBA"/>
            </a:solidFill>
            <a:prstDash val="solid"/>
            <a:round/>
            <a:headEnd len="sm" w="sm" type="none"/>
            <a:tailEnd len="sm" w="sm" type="none"/>
          </a:ln>
          <a:effectLst>
            <a:outerShdw blurRad="40000" rotWithShape="0" dir="5400000" dist="20000">
              <a:srgbClr val="000000">
                <a:alpha val="37647"/>
              </a:srgbClr>
            </a:outerShdw>
          </a:effectLst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Reservation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station</a:t>
            </a:r>
            <a:endParaRPr/>
          </a:p>
        </p:txBody>
      </p:sp>
      <p:sp>
        <p:nvSpPr>
          <p:cNvPr id="592" name="Google Shape;592;p19"/>
          <p:cNvSpPr/>
          <p:nvPr/>
        </p:nvSpPr>
        <p:spPr>
          <a:xfrm>
            <a:off x="3143250" y="4114800"/>
            <a:ext cx="1543050" cy="76200"/>
          </a:xfrm>
          <a:prstGeom prst="rect">
            <a:avLst/>
          </a:prstGeom>
          <a:gradFill>
            <a:gsLst>
              <a:gs pos="0">
                <a:srgbClr val="2D5C97"/>
              </a:gs>
              <a:gs pos="80000">
                <a:srgbClr val="3C7AC5"/>
              </a:gs>
              <a:gs pos="100000">
                <a:srgbClr val="397BC9"/>
              </a:gs>
            </a:gsLst>
            <a:lin ang="16200000" scaled="0"/>
          </a:gra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93" name="Google Shape;593;p19"/>
          <p:cNvSpPr/>
          <p:nvPr/>
        </p:nvSpPr>
        <p:spPr>
          <a:xfrm>
            <a:off x="3143250" y="4191000"/>
            <a:ext cx="1543050" cy="76200"/>
          </a:xfrm>
          <a:prstGeom prst="rect">
            <a:avLst/>
          </a:prstGeom>
          <a:gradFill>
            <a:gsLst>
              <a:gs pos="0">
                <a:srgbClr val="2D5C97"/>
              </a:gs>
              <a:gs pos="80000">
                <a:srgbClr val="3C7AC5"/>
              </a:gs>
              <a:gs pos="100000">
                <a:srgbClr val="397BC9"/>
              </a:gs>
            </a:gsLst>
            <a:lin ang="16200000" scaled="0"/>
          </a:gra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94" name="Google Shape;594;p19"/>
          <p:cNvSpPr/>
          <p:nvPr/>
        </p:nvSpPr>
        <p:spPr>
          <a:xfrm>
            <a:off x="3143250" y="3333750"/>
            <a:ext cx="1543050" cy="76200"/>
          </a:xfrm>
          <a:prstGeom prst="rect">
            <a:avLst/>
          </a:prstGeom>
          <a:gradFill>
            <a:gsLst>
              <a:gs pos="0">
                <a:srgbClr val="2D5C97"/>
              </a:gs>
              <a:gs pos="80000">
                <a:srgbClr val="3C7AC5"/>
              </a:gs>
              <a:gs pos="100000">
                <a:srgbClr val="397BC9"/>
              </a:gs>
            </a:gsLst>
            <a:lin ang="16200000" scaled="0"/>
          </a:gra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595" name="Google Shape;595;p19"/>
          <p:cNvCxnSpPr/>
          <p:nvPr/>
        </p:nvCxnSpPr>
        <p:spPr>
          <a:xfrm>
            <a:off x="4686300" y="4229100"/>
            <a:ext cx="209550" cy="0"/>
          </a:xfrm>
          <a:prstGeom prst="straightConnector1">
            <a:avLst/>
          </a:prstGeom>
          <a:noFill/>
          <a:ln cap="flat" cmpd="sng" w="127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596" name="Google Shape;596;p19"/>
          <p:cNvCxnSpPr/>
          <p:nvPr/>
        </p:nvCxnSpPr>
        <p:spPr>
          <a:xfrm>
            <a:off x="4686300" y="4152900"/>
            <a:ext cx="209550" cy="0"/>
          </a:xfrm>
          <a:prstGeom prst="straightConnector1">
            <a:avLst/>
          </a:prstGeom>
          <a:noFill/>
          <a:ln cap="flat" cmpd="sng" w="127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597" name="Google Shape;597;p19"/>
          <p:cNvCxnSpPr/>
          <p:nvPr/>
        </p:nvCxnSpPr>
        <p:spPr>
          <a:xfrm>
            <a:off x="4686300" y="4076700"/>
            <a:ext cx="209550" cy="0"/>
          </a:xfrm>
          <a:prstGeom prst="straightConnector1">
            <a:avLst/>
          </a:prstGeom>
          <a:noFill/>
          <a:ln cap="flat" cmpd="sng" w="127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598" name="Google Shape;598;p19"/>
          <p:cNvCxnSpPr/>
          <p:nvPr/>
        </p:nvCxnSpPr>
        <p:spPr>
          <a:xfrm>
            <a:off x="4686300" y="4000500"/>
            <a:ext cx="209550" cy="0"/>
          </a:xfrm>
          <a:prstGeom prst="straightConnector1">
            <a:avLst/>
          </a:prstGeom>
          <a:noFill/>
          <a:ln cap="flat" cmpd="sng" w="127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599" name="Google Shape;599;p19"/>
          <p:cNvSpPr txBox="1"/>
          <p:nvPr/>
        </p:nvSpPr>
        <p:spPr>
          <a:xfrm>
            <a:off x="3913188" y="4545013"/>
            <a:ext cx="1933575" cy="714375"/>
          </a:xfrm>
          <a:prstGeom prst="rect">
            <a:avLst/>
          </a:prstGeom>
          <a:gradFill>
            <a:gsLst>
              <a:gs pos="0">
                <a:srgbClr val="C86C1F"/>
              </a:gs>
              <a:gs pos="80000">
                <a:srgbClr val="FF8E29"/>
              </a:gs>
              <a:gs pos="100000">
                <a:srgbClr val="FF8D25"/>
              </a:gs>
            </a:gsLst>
            <a:lin ang="16200000" scaled="0"/>
          </a:gra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Dep. Checking/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dispatch</a:t>
            </a:r>
            <a:endParaRPr/>
          </a:p>
        </p:txBody>
      </p:sp>
      <p:sp>
        <p:nvSpPr>
          <p:cNvPr id="600" name="Google Shape;600;p19"/>
          <p:cNvSpPr/>
          <p:nvPr/>
        </p:nvSpPr>
        <p:spPr>
          <a:xfrm>
            <a:off x="4400550" y="5619750"/>
            <a:ext cx="952500" cy="628650"/>
          </a:xfrm>
          <a:prstGeom prst="rect">
            <a:avLst/>
          </a:prstGeom>
          <a:gradFill>
            <a:gsLst>
              <a:gs pos="0">
                <a:srgbClr val="759336"/>
              </a:gs>
              <a:gs pos="80000">
                <a:srgbClr val="99C247"/>
              </a:gs>
              <a:gs pos="100000">
                <a:srgbClr val="9BC545"/>
              </a:gs>
            </a:gsLst>
            <a:lin ang="16200000" scaled="0"/>
          </a:gra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EU</a:t>
            </a:r>
            <a:endParaRPr/>
          </a:p>
        </p:txBody>
      </p:sp>
      <p:cxnSp>
        <p:nvCxnSpPr>
          <p:cNvPr id="601" name="Google Shape;601;p19"/>
          <p:cNvCxnSpPr/>
          <p:nvPr/>
        </p:nvCxnSpPr>
        <p:spPr>
          <a:xfrm>
            <a:off x="3848100" y="3048000"/>
            <a:ext cx="0" cy="285750"/>
          </a:xfrm>
          <a:prstGeom prst="straightConnector1">
            <a:avLst/>
          </a:prstGeom>
          <a:noFill/>
          <a:ln cap="flat" cmpd="sng" w="12700">
            <a:solidFill>
              <a:schemeClr val="dk1"/>
            </a:solidFill>
            <a:prstDash val="solid"/>
            <a:round/>
            <a:headEnd len="sm" w="sm" type="none"/>
            <a:tailEnd len="lg" w="lg" type="triangle"/>
          </a:ln>
        </p:spPr>
      </p:cxnSp>
      <p:sp>
        <p:nvSpPr>
          <p:cNvPr id="602" name="Google Shape;602;p19"/>
          <p:cNvSpPr txBox="1"/>
          <p:nvPr/>
        </p:nvSpPr>
        <p:spPr>
          <a:xfrm>
            <a:off x="5343525" y="3402013"/>
            <a:ext cx="1552575" cy="714375"/>
          </a:xfrm>
          <a:prstGeom prst="rect">
            <a:avLst/>
          </a:prstGeom>
          <a:gradFill>
            <a:gsLst>
              <a:gs pos="0">
                <a:srgbClr val="9FC3FF"/>
              </a:gs>
              <a:gs pos="35000">
                <a:srgbClr val="BDD5FF"/>
              </a:gs>
              <a:gs pos="100000">
                <a:srgbClr val="E4EEFF"/>
              </a:gs>
            </a:gsLst>
            <a:lin ang="16200000" scaled="0"/>
          </a:gradFill>
          <a:ln cap="flat" cmpd="sng" w="9525">
            <a:solidFill>
              <a:srgbClr val="4A7DBA"/>
            </a:solidFill>
            <a:prstDash val="solid"/>
            <a:round/>
            <a:headEnd len="sm" w="sm" type="none"/>
            <a:tailEnd len="sm" w="sm" type="none"/>
          </a:ln>
          <a:effectLst>
            <a:outerShdw blurRad="40000" rotWithShape="0" dir="5400000" dist="20000">
              <a:srgbClr val="000000">
                <a:alpha val="37647"/>
              </a:srgbClr>
            </a:outerShdw>
          </a:effectLst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Reservation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station</a:t>
            </a:r>
            <a:endParaRPr/>
          </a:p>
        </p:txBody>
      </p:sp>
      <p:sp>
        <p:nvSpPr>
          <p:cNvPr id="603" name="Google Shape;603;p19"/>
          <p:cNvSpPr/>
          <p:nvPr/>
        </p:nvSpPr>
        <p:spPr>
          <a:xfrm>
            <a:off x="5353050" y="4114800"/>
            <a:ext cx="1543050" cy="76200"/>
          </a:xfrm>
          <a:prstGeom prst="rect">
            <a:avLst/>
          </a:prstGeom>
          <a:gradFill>
            <a:gsLst>
              <a:gs pos="0">
                <a:srgbClr val="2D5C97"/>
              </a:gs>
              <a:gs pos="80000">
                <a:srgbClr val="3C7AC5"/>
              </a:gs>
              <a:gs pos="100000">
                <a:srgbClr val="397BC9"/>
              </a:gs>
            </a:gsLst>
            <a:lin ang="16200000" scaled="0"/>
          </a:gra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04" name="Google Shape;604;p19"/>
          <p:cNvSpPr/>
          <p:nvPr/>
        </p:nvSpPr>
        <p:spPr>
          <a:xfrm>
            <a:off x="5353050" y="4191000"/>
            <a:ext cx="1543050" cy="76200"/>
          </a:xfrm>
          <a:prstGeom prst="rect">
            <a:avLst/>
          </a:prstGeom>
          <a:gradFill>
            <a:gsLst>
              <a:gs pos="0">
                <a:srgbClr val="2D5C97"/>
              </a:gs>
              <a:gs pos="80000">
                <a:srgbClr val="3C7AC5"/>
              </a:gs>
              <a:gs pos="100000">
                <a:srgbClr val="397BC9"/>
              </a:gs>
            </a:gsLst>
            <a:lin ang="16200000" scaled="0"/>
          </a:gra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05" name="Google Shape;605;p19"/>
          <p:cNvSpPr/>
          <p:nvPr/>
        </p:nvSpPr>
        <p:spPr>
          <a:xfrm>
            <a:off x="5353050" y="3333750"/>
            <a:ext cx="1543050" cy="76200"/>
          </a:xfrm>
          <a:prstGeom prst="rect">
            <a:avLst/>
          </a:prstGeom>
          <a:gradFill>
            <a:gsLst>
              <a:gs pos="0">
                <a:srgbClr val="2D5C97"/>
              </a:gs>
              <a:gs pos="80000">
                <a:srgbClr val="3C7AC5"/>
              </a:gs>
              <a:gs pos="100000">
                <a:srgbClr val="397BC9"/>
              </a:gs>
            </a:gsLst>
            <a:lin ang="16200000" scaled="0"/>
          </a:gra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606" name="Google Shape;606;p19"/>
          <p:cNvCxnSpPr/>
          <p:nvPr/>
        </p:nvCxnSpPr>
        <p:spPr>
          <a:xfrm>
            <a:off x="6896100" y="4229100"/>
            <a:ext cx="209550" cy="0"/>
          </a:xfrm>
          <a:prstGeom prst="straightConnector1">
            <a:avLst/>
          </a:prstGeom>
          <a:noFill/>
          <a:ln cap="flat" cmpd="sng" w="127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607" name="Google Shape;607;p19"/>
          <p:cNvCxnSpPr/>
          <p:nvPr/>
        </p:nvCxnSpPr>
        <p:spPr>
          <a:xfrm>
            <a:off x="6896100" y="4152900"/>
            <a:ext cx="209550" cy="0"/>
          </a:xfrm>
          <a:prstGeom prst="straightConnector1">
            <a:avLst/>
          </a:prstGeom>
          <a:noFill/>
          <a:ln cap="flat" cmpd="sng" w="127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608" name="Google Shape;608;p19"/>
          <p:cNvCxnSpPr/>
          <p:nvPr/>
        </p:nvCxnSpPr>
        <p:spPr>
          <a:xfrm>
            <a:off x="6896100" y="4076700"/>
            <a:ext cx="209550" cy="0"/>
          </a:xfrm>
          <a:prstGeom prst="straightConnector1">
            <a:avLst/>
          </a:prstGeom>
          <a:noFill/>
          <a:ln cap="flat" cmpd="sng" w="127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609" name="Google Shape;609;p19"/>
          <p:cNvCxnSpPr/>
          <p:nvPr/>
        </p:nvCxnSpPr>
        <p:spPr>
          <a:xfrm>
            <a:off x="6896100" y="4000500"/>
            <a:ext cx="209550" cy="0"/>
          </a:xfrm>
          <a:prstGeom prst="straightConnector1">
            <a:avLst/>
          </a:prstGeom>
          <a:noFill/>
          <a:ln cap="flat" cmpd="sng" w="127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610" name="Google Shape;610;p19"/>
          <p:cNvSpPr txBox="1"/>
          <p:nvPr/>
        </p:nvSpPr>
        <p:spPr>
          <a:xfrm>
            <a:off x="6122988" y="4545013"/>
            <a:ext cx="1933575" cy="714375"/>
          </a:xfrm>
          <a:prstGeom prst="rect">
            <a:avLst/>
          </a:prstGeom>
          <a:gradFill>
            <a:gsLst>
              <a:gs pos="0">
                <a:srgbClr val="C86C1F"/>
              </a:gs>
              <a:gs pos="80000">
                <a:srgbClr val="FF8E29"/>
              </a:gs>
              <a:gs pos="100000">
                <a:srgbClr val="FF8D25"/>
              </a:gs>
            </a:gsLst>
            <a:lin ang="16200000" scaled="0"/>
          </a:gra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Dep. Checking/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dispatch</a:t>
            </a:r>
            <a:endParaRPr/>
          </a:p>
        </p:txBody>
      </p:sp>
      <p:sp>
        <p:nvSpPr>
          <p:cNvPr id="611" name="Google Shape;611;p19"/>
          <p:cNvSpPr/>
          <p:nvPr/>
        </p:nvSpPr>
        <p:spPr>
          <a:xfrm>
            <a:off x="6610350" y="5619750"/>
            <a:ext cx="952500" cy="628650"/>
          </a:xfrm>
          <a:prstGeom prst="rect">
            <a:avLst/>
          </a:prstGeom>
          <a:gradFill>
            <a:gsLst>
              <a:gs pos="0">
                <a:srgbClr val="759336"/>
              </a:gs>
              <a:gs pos="80000">
                <a:srgbClr val="99C247"/>
              </a:gs>
              <a:gs pos="100000">
                <a:srgbClr val="9BC545"/>
              </a:gs>
            </a:gsLst>
            <a:lin ang="16200000" scaled="0"/>
          </a:gra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EU</a:t>
            </a:r>
            <a:endParaRPr/>
          </a:p>
        </p:txBody>
      </p:sp>
      <p:cxnSp>
        <p:nvCxnSpPr>
          <p:cNvPr id="612" name="Google Shape;612;p19"/>
          <p:cNvCxnSpPr/>
          <p:nvPr/>
        </p:nvCxnSpPr>
        <p:spPr>
          <a:xfrm>
            <a:off x="6057900" y="3048000"/>
            <a:ext cx="0" cy="285750"/>
          </a:xfrm>
          <a:prstGeom prst="straightConnector1">
            <a:avLst/>
          </a:prstGeom>
          <a:noFill/>
          <a:ln cap="flat" cmpd="sng" w="12700">
            <a:solidFill>
              <a:schemeClr val="dk1"/>
            </a:solidFill>
            <a:prstDash val="solid"/>
            <a:round/>
            <a:headEnd len="sm" w="sm" type="none"/>
            <a:tailEnd len="lg" w="lg" type="triangle"/>
          </a:ln>
        </p:spPr>
      </p:cxnSp>
      <p:cxnSp>
        <p:nvCxnSpPr>
          <p:cNvPr id="613" name="Google Shape;613;p19"/>
          <p:cNvCxnSpPr/>
          <p:nvPr/>
        </p:nvCxnSpPr>
        <p:spPr>
          <a:xfrm>
            <a:off x="1657350" y="3048000"/>
            <a:ext cx="4400550" cy="0"/>
          </a:xfrm>
          <a:prstGeom prst="straightConnector1">
            <a:avLst/>
          </a:prstGeom>
          <a:noFill/>
          <a:ln cap="flat" cmpd="sng" w="127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614" name="Google Shape;614;p19"/>
          <p:cNvSpPr/>
          <p:nvPr/>
        </p:nvSpPr>
        <p:spPr>
          <a:xfrm>
            <a:off x="2914650" y="2247900"/>
            <a:ext cx="2038350" cy="628650"/>
          </a:xfrm>
          <a:prstGeom prst="rect">
            <a:avLst/>
          </a:prstGeom>
          <a:gradFill>
            <a:gsLst>
              <a:gs pos="0">
                <a:srgbClr val="5D427D"/>
              </a:gs>
              <a:gs pos="80000">
                <a:srgbClr val="7A57A5"/>
              </a:gs>
              <a:gs pos="100000">
                <a:srgbClr val="7A56A7"/>
              </a:gs>
            </a:gsLst>
            <a:lin ang="16200000" scaled="0"/>
          </a:gra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Decode &amp; Issue</a:t>
            </a:r>
            <a:endParaRPr/>
          </a:p>
        </p:txBody>
      </p:sp>
      <p:cxnSp>
        <p:nvCxnSpPr>
          <p:cNvPr id="615" name="Google Shape;615;p19"/>
          <p:cNvCxnSpPr/>
          <p:nvPr/>
        </p:nvCxnSpPr>
        <p:spPr>
          <a:xfrm>
            <a:off x="3857625" y="2876550"/>
            <a:ext cx="0" cy="171450"/>
          </a:xfrm>
          <a:prstGeom prst="straightConnector1">
            <a:avLst/>
          </a:prstGeom>
          <a:noFill/>
          <a:ln cap="flat" cmpd="sng" w="127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616" name="Google Shape;616;p19"/>
          <p:cNvCxnSpPr/>
          <p:nvPr/>
        </p:nvCxnSpPr>
        <p:spPr>
          <a:xfrm>
            <a:off x="4876800" y="5276850"/>
            <a:ext cx="0" cy="342900"/>
          </a:xfrm>
          <a:prstGeom prst="straightConnector1">
            <a:avLst/>
          </a:prstGeom>
          <a:noFill/>
          <a:ln cap="flat" cmpd="sng" w="12700">
            <a:solidFill>
              <a:schemeClr val="dk1"/>
            </a:solidFill>
            <a:prstDash val="solid"/>
            <a:round/>
            <a:headEnd len="sm" w="sm" type="none"/>
            <a:tailEnd len="lg" w="lg" type="triangle"/>
          </a:ln>
        </p:spPr>
      </p:cxnSp>
      <p:cxnSp>
        <p:nvCxnSpPr>
          <p:cNvPr id="617" name="Google Shape;617;p19"/>
          <p:cNvCxnSpPr/>
          <p:nvPr/>
        </p:nvCxnSpPr>
        <p:spPr>
          <a:xfrm>
            <a:off x="7067550" y="5276850"/>
            <a:ext cx="0" cy="342900"/>
          </a:xfrm>
          <a:prstGeom prst="straightConnector1">
            <a:avLst/>
          </a:prstGeom>
          <a:noFill/>
          <a:ln cap="flat" cmpd="sng" w="12700">
            <a:solidFill>
              <a:schemeClr val="dk1"/>
            </a:solidFill>
            <a:prstDash val="solid"/>
            <a:round/>
            <a:headEnd len="sm" w="sm" type="none"/>
            <a:tailEnd len="lg" w="lg" type="triangle"/>
          </a:ln>
        </p:spPr>
      </p:cxnSp>
      <p:cxnSp>
        <p:nvCxnSpPr>
          <p:cNvPr id="618" name="Google Shape;618;p19"/>
          <p:cNvCxnSpPr/>
          <p:nvPr/>
        </p:nvCxnSpPr>
        <p:spPr>
          <a:xfrm>
            <a:off x="4876800" y="4000500"/>
            <a:ext cx="0" cy="552450"/>
          </a:xfrm>
          <a:prstGeom prst="straightConnector1">
            <a:avLst/>
          </a:prstGeom>
          <a:noFill/>
          <a:ln cap="flat" cmpd="sng" w="12700">
            <a:solidFill>
              <a:schemeClr val="dk1"/>
            </a:solidFill>
            <a:prstDash val="solid"/>
            <a:round/>
            <a:headEnd len="sm" w="sm" type="none"/>
            <a:tailEnd len="lg" w="lg" type="triangle"/>
          </a:ln>
        </p:spPr>
      </p:cxnSp>
      <p:cxnSp>
        <p:nvCxnSpPr>
          <p:cNvPr id="619" name="Google Shape;619;p19"/>
          <p:cNvCxnSpPr/>
          <p:nvPr/>
        </p:nvCxnSpPr>
        <p:spPr>
          <a:xfrm>
            <a:off x="7086600" y="4000500"/>
            <a:ext cx="0" cy="552450"/>
          </a:xfrm>
          <a:prstGeom prst="straightConnector1">
            <a:avLst/>
          </a:prstGeom>
          <a:noFill/>
          <a:ln cap="flat" cmpd="sng" w="12700">
            <a:solidFill>
              <a:schemeClr val="dk1"/>
            </a:solidFill>
            <a:prstDash val="solid"/>
            <a:round/>
            <a:headEnd len="sm" w="sm" type="none"/>
            <a:tailEnd len="lg" w="lg" type="triangle"/>
          </a:ln>
        </p:spPr>
      </p:cxnSp>
      <p:sp>
        <p:nvSpPr>
          <p:cNvPr id="620" name="Google Shape;620;p19"/>
          <p:cNvSpPr txBox="1"/>
          <p:nvPr/>
        </p:nvSpPr>
        <p:spPr>
          <a:xfrm>
            <a:off x="2249488" y="1154113"/>
            <a:ext cx="1366837" cy="714375"/>
          </a:xfrm>
          <a:prstGeom prst="rect">
            <a:avLst/>
          </a:prstGeom>
          <a:gradFill>
            <a:gsLst>
              <a:gs pos="0">
                <a:srgbClr val="FFA09D"/>
              </a:gs>
              <a:gs pos="35000">
                <a:srgbClr val="FFBCBC"/>
              </a:gs>
              <a:gs pos="100000">
                <a:srgbClr val="FFE2E2"/>
              </a:gs>
            </a:gsLst>
            <a:lin ang="16200000" scaled="0"/>
          </a:gradFill>
          <a:ln cap="flat" cmpd="sng" w="9525">
            <a:solidFill>
              <a:srgbClr val="BD4B48"/>
            </a:solidFill>
            <a:prstDash val="solid"/>
            <a:round/>
            <a:headEnd len="sm" w="sm" type="none"/>
            <a:tailEnd len="sm" w="sm" type="none"/>
          </a:ln>
          <a:effectLst>
            <a:outerShdw blurRad="40000" rotWithShape="0" dir="5400000" dist="20000">
              <a:srgbClr val="000000">
                <a:alpha val="37647"/>
              </a:srgbClr>
            </a:outerShdw>
          </a:effectLst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Instruction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buffer</a:t>
            </a:r>
            <a:endParaRPr/>
          </a:p>
        </p:txBody>
      </p:sp>
      <p:sp>
        <p:nvSpPr>
          <p:cNvPr id="621" name="Google Shape;621;p19"/>
          <p:cNvSpPr/>
          <p:nvPr/>
        </p:nvSpPr>
        <p:spPr>
          <a:xfrm>
            <a:off x="2247900" y="1866900"/>
            <a:ext cx="1371600" cy="76200"/>
          </a:xfrm>
          <a:prstGeom prst="rect">
            <a:avLst/>
          </a:prstGeom>
          <a:gradFill>
            <a:gsLst>
              <a:gs pos="0">
                <a:srgbClr val="FFA09D"/>
              </a:gs>
              <a:gs pos="35000">
                <a:srgbClr val="FFBCBC"/>
              </a:gs>
              <a:gs pos="100000">
                <a:srgbClr val="FFE2E2"/>
              </a:gs>
            </a:gsLst>
            <a:lin ang="16200000" scaled="0"/>
          </a:gradFill>
          <a:ln cap="flat" cmpd="sng" w="9525">
            <a:solidFill>
              <a:srgbClr val="BD4B48"/>
            </a:solidFill>
            <a:prstDash val="solid"/>
            <a:round/>
            <a:headEnd len="sm" w="sm" type="none"/>
            <a:tailEnd len="sm" w="sm" type="none"/>
          </a:ln>
          <a:effectLst>
            <a:outerShdw blurRad="40000" rotWithShape="0" dir="5400000" dist="20000">
              <a:srgbClr val="000000">
                <a:alpha val="37647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22" name="Google Shape;622;p19"/>
          <p:cNvSpPr/>
          <p:nvPr/>
        </p:nvSpPr>
        <p:spPr>
          <a:xfrm>
            <a:off x="2247900" y="1943100"/>
            <a:ext cx="1371600" cy="76200"/>
          </a:xfrm>
          <a:prstGeom prst="rect">
            <a:avLst/>
          </a:prstGeom>
          <a:gradFill>
            <a:gsLst>
              <a:gs pos="0">
                <a:srgbClr val="FFA09D"/>
              </a:gs>
              <a:gs pos="35000">
                <a:srgbClr val="FFBCBC"/>
              </a:gs>
              <a:gs pos="100000">
                <a:srgbClr val="FFE2E2"/>
              </a:gs>
            </a:gsLst>
            <a:lin ang="16200000" scaled="0"/>
          </a:gradFill>
          <a:ln cap="flat" cmpd="sng" w="9525">
            <a:solidFill>
              <a:srgbClr val="BD4B48"/>
            </a:solidFill>
            <a:prstDash val="solid"/>
            <a:round/>
            <a:headEnd len="sm" w="sm" type="none"/>
            <a:tailEnd len="sm" w="sm" type="none"/>
          </a:ln>
          <a:effectLst>
            <a:outerShdw blurRad="40000" rotWithShape="0" dir="5400000" dist="20000">
              <a:srgbClr val="000000">
                <a:alpha val="37647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623" name="Google Shape;623;p19"/>
          <p:cNvCxnSpPr/>
          <p:nvPr/>
        </p:nvCxnSpPr>
        <p:spPr>
          <a:xfrm>
            <a:off x="3619500" y="1981200"/>
            <a:ext cx="209550" cy="0"/>
          </a:xfrm>
          <a:prstGeom prst="straightConnector1">
            <a:avLst/>
          </a:prstGeom>
          <a:noFill/>
          <a:ln cap="flat" cmpd="sng" w="127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624" name="Google Shape;624;p19"/>
          <p:cNvCxnSpPr/>
          <p:nvPr/>
        </p:nvCxnSpPr>
        <p:spPr>
          <a:xfrm>
            <a:off x="3619500" y="1905000"/>
            <a:ext cx="209550" cy="0"/>
          </a:xfrm>
          <a:prstGeom prst="straightConnector1">
            <a:avLst/>
          </a:prstGeom>
          <a:noFill/>
          <a:ln cap="flat" cmpd="sng" w="127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625" name="Google Shape;625;p19"/>
          <p:cNvCxnSpPr/>
          <p:nvPr/>
        </p:nvCxnSpPr>
        <p:spPr>
          <a:xfrm>
            <a:off x="3619500" y="1828800"/>
            <a:ext cx="209550" cy="0"/>
          </a:xfrm>
          <a:prstGeom prst="straightConnector1">
            <a:avLst/>
          </a:prstGeom>
          <a:noFill/>
          <a:ln cap="flat" cmpd="sng" w="127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626" name="Google Shape;626;p19"/>
          <p:cNvCxnSpPr/>
          <p:nvPr/>
        </p:nvCxnSpPr>
        <p:spPr>
          <a:xfrm>
            <a:off x="3810000" y="1828800"/>
            <a:ext cx="0" cy="419100"/>
          </a:xfrm>
          <a:prstGeom prst="straightConnector1">
            <a:avLst/>
          </a:prstGeom>
          <a:noFill/>
          <a:ln cap="flat" cmpd="sng" w="12700">
            <a:solidFill>
              <a:schemeClr val="dk1"/>
            </a:solidFill>
            <a:prstDash val="solid"/>
            <a:round/>
            <a:headEnd len="sm" w="sm" type="none"/>
            <a:tailEnd len="lg" w="lg" type="triangle"/>
          </a:ln>
        </p:spPr>
      </p:cxn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"/>
          <p:cNvSpPr txBox="1"/>
          <p:nvPr>
            <p:ph type="title"/>
          </p:nvPr>
        </p:nvSpPr>
        <p:spPr>
          <a:xfrm>
            <a:off x="457200" y="152400"/>
            <a:ext cx="8229600" cy="88423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DF322D"/>
              </a:buClr>
              <a:buSzPts val="4400"/>
              <a:buFont typeface="Calibri"/>
              <a:buNone/>
            </a:pPr>
            <a:r>
              <a:rPr b="1" lang="en-US" u="sng">
                <a:solidFill>
                  <a:srgbClr val="DF322D"/>
                </a:solidFill>
              </a:rPr>
              <a:t>Outline</a:t>
            </a:r>
            <a:endParaRPr b="1" u="sng">
              <a:solidFill>
                <a:srgbClr val="DF322D"/>
              </a:solidFill>
            </a:endParaRPr>
          </a:p>
        </p:txBody>
      </p:sp>
      <p:sp>
        <p:nvSpPr>
          <p:cNvPr id="95" name="Google Shape;95;p2"/>
          <p:cNvSpPr txBox="1"/>
          <p:nvPr>
            <p:ph idx="1" type="body"/>
          </p:nvPr>
        </p:nvSpPr>
        <p:spPr>
          <a:xfrm>
            <a:off x="457200" y="1143000"/>
            <a:ext cx="8458200" cy="5334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92500" lnSpcReduction="20000"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US"/>
              <a:t>Review of 8086 Architecture</a:t>
            </a:r>
            <a:endParaRPr/>
          </a:p>
          <a:p>
            <a:pPr indent="-285750" lvl="1" marL="742950" rtl="0" algn="l">
              <a:spcBef>
                <a:spcPts val="518"/>
              </a:spcBef>
              <a:spcAft>
                <a:spcPts val="0"/>
              </a:spcAft>
              <a:buClr>
                <a:schemeClr val="dk1"/>
              </a:buClr>
              <a:buSzPct val="100000"/>
              <a:buChar char="–"/>
            </a:pPr>
            <a:r>
              <a:rPr lang="en-US"/>
              <a:t>Block diagram (Data Path)</a:t>
            </a:r>
            <a:endParaRPr/>
          </a:p>
          <a:p>
            <a:pPr indent="-342900" lvl="0" marL="342900" rtl="0" algn="l">
              <a:spcBef>
                <a:spcPts val="592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b="1" lang="en-US"/>
              <a:t>Similarity with x86 (i386, Pentium, etc)</a:t>
            </a:r>
            <a:endParaRPr/>
          </a:p>
          <a:p>
            <a:pPr indent="-285750" lvl="1" marL="742950" rtl="0" algn="l">
              <a:spcBef>
                <a:spcPts val="518"/>
              </a:spcBef>
              <a:spcAft>
                <a:spcPts val="0"/>
              </a:spcAft>
              <a:buClr>
                <a:schemeClr val="dk1"/>
              </a:buClr>
              <a:buSzPct val="100000"/>
              <a:buChar char="–"/>
            </a:pPr>
            <a:r>
              <a:rPr b="1" lang="en-US"/>
              <a:t>Very IMP for interview/knowledge</a:t>
            </a:r>
            <a:endParaRPr/>
          </a:p>
          <a:p>
            <a:pPr indent="-285750" lvl="1" marL="742950" rtl="0" algn="l">
              <a:spcBef>
                <a:spcPts val="518"/>
              </a:spcBef>
              <a:spcAft>
                <a:spcPts val="0"/>
              </a:spcAft>
              <a:buClr>
                <a:schemeClr val="dk1"/>
              </a:buClr>
              <a:buSzPct val="100000"/>
              <a:buChar char="–"/>
            </a:pPr>
            <a:r>
              <a:rPr b="1" lang="en-US"/>
              <a:t>Not part of Examination  </a:t>
            </a:r>
            <a:endParaRPr/>
          </a:p>
          <a:p>
            <a:pPr indent="-342900" lvl="0" marL="342900" rtl="0" algn="l">
              <a:spcBef>
                <a:spcPts val="592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US"/>
              <a:t>x86 Assembly language program </a:t>
            </a:r>
            <a:endParaRPr/>
          </a:p>
          <a:p>
            <a:pPr indent="-285750" lvl="1" marL="742950" rtl="0" algn="l">
              <a:spcBef>
                <a:spcPts val="518"/>
              </a:spcBef>
              <a:spcAft>
                <a:spcPts val="0"/>
              </a:spcAft>
              <a:buClr>
                <a:schemeClr val="dk1"/>
              </a:buClr>
              <a:buSzPct val="100000"/>
              <a:buChar char="–"/>
            </a:pPr>
            <a:r>
              <a:rPr lang="en-US"/>
              <a:t>Memory model </a:t>
            </a:r>
            <a:endParaRPr/>
          </a:p>
          <a:p>
            <a:pPr indent="-285750" lvl="1" marL="742950" rtl="0" algn="l">
              <a:spcBef>
                <a:spcPts val="518"/>
              </a:spcBef>
              <a:spcAft>
                <a:spcPts val="0"/>
              </a:spcAft>
              <a:buClr>
                <a:schemeClr val="dk1"/>
              </a:buClr>
              <a:buSzPct val="100000"/>
              <a:buChar char="–"/>
            </a:pPr>
            <a:r>
              <a:rPr lang="en-US"/>
              <a:t>Example programs</a:t>
            </a:r>
            <a:endParaRPr/>
          </a:p>
          <a:p>
            <a:pPr indent="-285750" lvl="1" marL="742950" rtl="0" algn="l">
              <a:spcBef>
                <a:spcPts val="518"/>
              </a:spcBef>
              <a:spcAft>
                <a:spcPts val="0"/>
              </a:spcAft>
              <a:buClr>
                <a:schemeClr val="dk1"/>
              </a:buClr>
              <a:buSzPct val="100000"/>
              <a:buChar char="–"/>
            </a:pPr>
            <a:r>
              <a:rPr lang="en-US"/>
              <a:t>Data Segment</a:t>
            </a:r>
            <a:endParaRPr/>
          </a:p>
          <a:p>
            <a:pPr indent="-285750" lvl="1" marL="742950" rtl="0" algn="l">
              <a:spcBef>
                <a:spcPts val="518"/>
              </a:spcBef>
              <a:spcAft>
                <a:spcPts val="0"/>
              </a:spcAft>
              <a:buClr>
                <a:schemeClr val="dk1"/>
              </a:buClr>
              <a:buSzPct val="100000"/>
              <a:buChar char="–"/>
            </a:pPr>
            <a:r>
              <a:rPr lang="en-US"/>
              <a:t>Loop and Nested Loop  </a:t>
            </a:r>
            <a:endParaRPr/>
          </a:p>
          <a:p>
            <a:pPr indent="-342900" lvl="0" marL="342900" rtl="0" algn="l">
              <a:spcBef>
                <a:spcPts val="592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US"/>
              <a:t>Next Class: Detail of assembly language </a:t>
            </a:r>
            <a:endParaRPr/>
          </a:p>
          <a:p>
            <a:pPr indent="-285750" lvl="1" marL="742950" rtl="0" algn="l">
              <a:spcBef>
                <a:spcPts val="518"/>
              </a:spcBef>
              <a:spcAft>
                <a:spcPts val="0"/>
              </a:spcAft>
              <a:buClr>
                <a:schemeClr val="dk1"/>
              </a:buClr>
              <a:buSzPct val="100000"/>
              <a:buChar char="–"/>
            </a:pPr>
            <a:r>
              <a:rPr lang="en-US"/>
              <a:t>Summary of 8085/8086/i386 Arch &amp; programming</a:t>
            </a:r>
            <a:endParaRPr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30" name="Shape 6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1" name="Google Shape;631;p20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DF322D"/>
              </a:buClr>
              <a:buSzPts val="4400"/>
              <a:buFont typeface="Calibri"/>
              <a:buNone/>
            </a:pPr>
            <a:r>
              <a:rPr b="1" lang="en-US" u="sng">
                <a:solidFill>
                  <a:srgbClr val="DF322D"/>
                </a:solidFill>
              </a:rPr>
              <a:t>Handling of Issue Blockages</a:t>
            </a:r>
            <a:endParaRPr/>
          </a:p>
        </p:txBody>
      </p:sp>
      <p:cxnSp>
        <p:nvCxnSpPr>
          <p:cNvPr id="632" name="Google Shape;632;p20"/>
          <p:cNvCxnSpPr/>
          <p:nvPr/>
        </p:nvCxnSpPr>
        <p:spPr>
          <a:xfrm>
            <a:off x="2266950" y="2686050"/>
            <a:ext cx="4514850" cy="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633" name="Google Shape;633;p20"/>
          <p:cNvCxnSpPr/>
          <p:nvPr/>
        </p:nvCxnSpPr>
        <p:spPr>
          <a:xfrm>
            <a:off x="2266950" y="2686050"/>
            <a:ext cx="0" cy="60960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634" name="Google Shape;634;p20"/>
          <p:cNvCxnSpPr/>
          <p:nvPr/>
        </p:nvCxnSpPr>
        <p:spPr>
          <a:xfrm>
            <a:off x="6800850" y="2705100"/>
            <a:ext cx="0" cy="60960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635" name="Google Shape;635;p20"/>
          <p:cNvSpPr/>
          <p:nvPr/>
        </p:nvSpPr>
        <p:spPr>
          <a:xfrm>
            <a:off x="2228850" y="3295650"/>
            <a:ext cx="114300" cy="95250"/>
          </a:xfrm>
          <a:prstGeom prst="ellipse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36" name="Google Shape;636;p20"/>
          <p:cNvSpPr/>
          <p:nvPr/>
        </p:nvSpPr>
        <p:spPr>
          <a:xfrm>
            <a:off x="6743700" y="3295650"/>
            <a:ext cx="114300" cy="95250"/>
          </a:xfrm>
          <a:prstGeom prst="ellipse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37" name="Google Shape;637;p20"/>
          <p:cNvSpPr/>
          <p:nvPr/>
        </p:nvSpPr>
        <p:spPr>
          <a:xfrm>
            <a:off x="4305300" y="1905000"/>
            <a:ext cx="114300" cy="95250"/>
          </a:xfrm>
          <a:prstGeom prst="ellipse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638" name="Google Shape;638;p20"/>
          <p:cNvCxnSpPr/>
          <p:nvPr/>
        </p:nvCxnSpPr>
        <p:spPr>
          <a:xfrm>
            <a:off x="4362450" y="2019300"/>
            <a:ext cx="0" cy="68580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639" name="Google Shape;639;p20"/>
          <p:cNvSpPr txBox="1"/>
          <p:nvPr/>
        </p:nvSpPr>
        <p:spPr>
          <a:xfrm>
            <a:off x="1127125" y="3489325"/>
            <a:ext cx="7933903" cy="46166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Preserving issue order               Alignment of instruction  issue</a:t>
            </a:r>
            <a:endParaRPr/>
          </a:p>
        </p:txBody>
      </p:sp>
      <p:cxnSp>
        <p:nvCxnSpPr>
          <p:cNvPr id="640" name="Google Shape;640;p20"/>
          <p:cNvCxnSpPr/>
          <p:nvPr/>
        </p:nvCxnSpPr>
        <p:spPr>
          <a:xfrm flipH="1">
            <a:off x="6400800" y="4133850"/>
            <a:ext cx="381000" cy="43815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641" name="Google Shape;641;p20"/>
          <p:cNvCxnSpPr/>
          <p:nvPr/>
        </p:nvCxnSpPr>
        <p:spPr>
          <a:xfrm>
            <a:off x="6781800" y="4133850"/>
            <a:ext cx="495300" cy="43815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642" name="Google Shape;642;p20"/>
          <p:cNvSpPr/>
          <p:nvPr/>
        </p:nvSpPr>
        <p:spPr>
          <a:xfrm>
            <a:off x="6324600" y="4572000"/>
            <a:ext cx="114300" cy="95250"/>
          </a:xfrm>
          <a:prstGeom prst="ellipse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43" name="Google Shape;643;p20"/>
          <p:cNvSpPr/>
          <p:nvPr/>
        </p:nvSpPr>
        <p:spPr>
          <a:xfrm>
            <a:off x="7258050" y="4572000"/>
            <a:ext cx="114300" cy="95250"/>
          </a:xfrm>
          <a:prstGeom prst="ellipse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44" name="Google Shape;644;p20"/>
          <p:cNvSpPr txBox="1"/>
          <p:nvPr/>
        </p:nvSpPr>
        <p:spPr>
          <a:xfrm>
            <a:off x="5680075" y="4632325"/>
            <a:ext cx="3239990" cy="5232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aligned      unaligned</a:t>
            </a:r>
            <a:endParaRPr/>
          </a:p>
        </p:txBody>
      </p:sp>
      <p:cxnSp>
        <p:nvCxnSpPr>
          <p:cNvPr id="645" name="Google Shape;645;p20"/>
          <p:cNvCxnSpPr/>
          <p:nvPr/>
        </p:nvCxnSpPr>
        <p:spPr>
          <a:xfrm flipH="1">
            <a:off x="1924050" y="4248150"/>
            <a:ext cx="381000" cy="43815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646" name="Google Shape;646;p20"/>
          <p:cNvCxnSpPr/>
          <p:nvPr/>
        </p:nvCxnSpPr>
        <p:spPr>
          <a:xfrm>
            <a:off x="2305050" y="4248150"/>
            <a:ext cx="495300" cy="43815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647" name="Google Shape;647;p20"/>
          <p:cNvSpPr/>
          <p:nvPr/>
        </p:nvSpPr>
        <p:spPr>
          <a:xfrm>
            <a:off x="1847850" y="4686300"/>
            <a:ext cx="114300" cy="95250"/>
          </a:xfrm>
          <a:prstGeom prst="ellipse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48" name="Google Shape;648;p20"/>
          <p:cNvSpPr/>
          <p:nvPr/>
        </p:nvSpPr>
        <p:spPr>
          <a:xfrm>
            <a:off x="2781300" y="4686300"/>
            <a:ext cx="114300" cy="95250"/>
          </a:xfrm>
          <a:prstGeom prst="ellipse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49" name="Google Shape;649;p20"/>
          <p:cNvSpPr txBox="1"/>
          <p:nvPr/>
        </p:nvSpPr>
        <p:spPr>
          <a:xfrm>
            <a:off x="1146175" y="4746625"/>
            <a:ext cx="3436454" cy="5232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in-order   out of order</a:t>
            </a:r>
            <a:endParaRPr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53" name="Shape 6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4" name="Google Shape;654;p21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DF322D"/>
              </a:buClr>
              <a:buSzPct val="100000"/>
              <a:buFont typeface="Calibri"/>
              <a:buNone/>
            </a:pPr>
            <a:r>
              <a:rPr b="1" lang="en-US" u="sng">
                <a:solidFill>
                  <a:srgbClr val="DF322D"/>
                </a:solidFill>
              </a:rPr>
              <a:t>Dependent/Independent Instructions</a:t>
            </a:r>
            <a:endParaRPr b="1" u="sng">
              <a:solidFill>
                <a:srgbClr val="DF322D"/>
              </a:solidFill>
            </a:endParaRPr>
          </a:p>
        </p:txBody>
      </p:sp>
      <p:sp>
        <p:nvSpPr>
          <p:cNvPr id="655" name="Google Shape;655;p21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en-US"/>
              <a:t>ADD    T   A   B          T=   A+B</a:t>
            </a:r>
            <a:endParaRPr/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en-US"/>
              <a:t>ADD   W   C   D         W= C+D</a:t>
            </a:r>
            <a:endParaRPr/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en-US"/>
              <a:t>LD      A,  0(W)          A=M[W]</a:t>
            </a:r>
            <a:endParaRPr/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en-US"/>
              <a:t>ST      C,   0(B)           M[B]=C  </a:t>
            </a:r>
            <a:endParaRPr/>
          </a:p>
        </p:txBody>
      </p:sp>
      <p:sp>
        <p:nvSpPr>
          <p:cNvPr id="656" name="Google Shape;656;p21"/>
          <p:cNvSpPr/>
          <p:nvPr/>
        </p:nvSpPr>
        <p:spPr>
          <a:xfrm>
            <a:off x="6096000" y="2286000"/>
            <a:ext cx="990600" cy="304800"/>
          </a:xfrm>
          <a:prstGeom prst="rect">
            <a:avLst/>
          </a:prstGeom>
          <a:gradFill>
            <a:gsLst>
              <a:gs pos="0">
                <a:srgbClr val="759336"/>
              </a:gs>
              <a:gs pos="80000">
                <a:srgbClr val="99C247"/>
              </a:gs>
              <a:gs pos="100000">
                <a:srgbClr val="9BC545"/>
              </a:gs>
            </a:gsLst>
            <a:lin ang="16200000" scaled="0"/>
          </a:gra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57" name="Google Shape;657;p21"/>
          <p:cNvSpPr/>
          <p:nvPr/>
        </p:nvSpPr>
        <p:spPr>
          <a:xfrm>
            <a:off x="6096000" y="1752600"/>
            <a:ext cx="990600" cy="304800"/>
          </a:xfrm>
          <a:prstGeom prst="rect">
            <a:avLst/>
          </a:prstGeom>
          <a:gradFill>
            <a:gsLst>
              <a:gs pos="0">
                <a:srgbClr val="759336"/>
              </a:gs>
              <a:gs pos="80000">
                <a:srgbClr val="99C247"/>
              </a:gs>
              <a:gs pos="100000">
                <a:srgbClr val="9BC545"/>
              </a:gs>
            </a:gsLst>
            <a:lin ang="16200000" scaled="0"/>
          </a:gra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58" name="Google Shape;658;p21"/>
          <p:cNvSpPr/>
          <p:nvPr/>
        </p:nvSpPr>
        <p:spPr>
          <a:xfrm>
            <a:off x="6096000" y="3429000"/>
            <a:ext cx="990600" cy="304800"/>
          </a:xfrm>
          <a:prstGeom prst="rect">
            <a:avLst/>
          </a:prstGeom>
          <a:gradFill>
            <a:gsLst>
              <a:gs pos="0">
                <a:srgbClr val="759336"/>
              </a:gs>
              <a:gs pos="80000">
                <a:srgbClr val="99C247"/>
              </a:gs>
              <a:gs pos="100000">
                <a:srgbClr val="9BC545"/>
              </a:gs>
            </a:gsLst>
            <a:lin ang="16200000" scaled="0"/>
          </a:gra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59" name="Google Shape;659;p21"/>
          <p:cNvSpPr/>
          <p:nvPr/>
        </p:nvSpPr>
        <p:spPr>
          <a:xfrm>
            <a:off x="7620000" y="2895600"/>
            <a:ext cx="990600" cy="304800"/>
          </a:xfrm>
          <a:prstGeom prst="rect">
            <a:avLst/>
          </a:prstGeom>
          <a:gradFill>
            <a:gsLst>
              <a:gs pos="0">
                <a:srgbClr val="992D2B"/>
              </a:gs>
              <a:gs pos="80000">
                <a:srgbClr val="C93D39"/>
              </a:gs>
              <a:gs pos="100000">
                <a:srgbClr val="CD3A36"/>
              </a:gs>
            </a:gsLst>
            <a:lin ang="16200000" scaled="0"/>
          </a:gra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660" name="Google Shape;660;p21"/>
          <p:cNvCxnSpPr/>
          <p:nvPr/>
        </p:nvCxnSpPr>
        <p:spPr>
          <a:xfrm>
            <a:off x="7086600" y="2438400"/>
            <a:ext cx="533400" cy="60960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med" w="med" type="triangle"/>
          </a:ln>
        </p:spPr>
      </p:cxnSp>
      <p:cxnSp>
        <p:nvCxnSpPr>
          <p:cNvPr id="661" name="Google Shape;661;p21"/>
          <p:cNvCxnSpPr/>
          <p:nvPr/>
        </p:nvCxnSpPr>
        <p:spPr>
          <a:xfrm>
            <a:off x="4419600" y="2514600"/>
            <a:ext cx="762000" cy="457200"/>
          </a:xfrm>
          <a:prstGeom prst="straightConnector1">
            <a:avLst/>
          </a:prstGeom>
          <a:noFill/>
          <a:ln cap="flat" cmpd="sng" w="38100">
            <a:solidFill>
              <a:schemeClr val="accent2"/>
            </a:solidFill>
            <a:prstDash val="solid"/>
            <a:round/>
            <a:headEnd len="sm" w="sm" type="none"/>
            <a:tailEnd len="med" w="med" type="triangle"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</p:cxn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65" name="Shape 6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6" name="Google Shape;666;p22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DF322D"/>
              </a:buClr>
              <a:buSzPts val="4400"/>
              <a:buFont typeface="Calibri"/>
              <a:buNone/>
            </a:pPr>
            <a:r>
              <a:rPr b="1" lang="en-US" u="sng">
                <a:solidFill>
                  <a:srgbClr val="DF322D"/>
                </a:solidFill>
              </a:rPr>
              <a:t>Issue Order</a:t>
            </a:r>
            <a:endParaRPr/>
          </a:p>
        </p:txBody>
      </p:sp>
      <p:sp>
        <p:nvSpPr>
          <p:cNvPr id="667" name="Google Shape;667;p22"/>
          <p:cNvSpPr/>
          <p:nvPr/>
        </p:nvSpPr>
        <p:spPr>
          <a:xfrm>
            <a:off x="2781300" y="3105150"/>
            <a:ext cx="342900" cy="323850"/>
          </a:xfrm>
          <a:prstGeom prst="ellipse">
            <a:avLst/>
          </a:prstGeom>
          <a:solidFill>
            <a:srgbClr val="CCFFCC"/>
          </a:solidFill>
          <a:ln cap="flat" cmpd="sng" w="127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</a:t>
            </a:r>
            <a:endParaRPr/>
          </a:p>
        </p:txBody>
      </p:sp>
      <p:sp>
        <p:nvSpPr>
          <p:cNvPr id="668" name="Google Shape;668;p22"/>
          <p:cNvSpPr/>
          <p:nvPr/>
        </p:nvSpPr>
        <p:spPr>
          <a:xfrm>
            <a:off x="2305050" y="3105150"/>
            <a:ext cx="342900" cy="323850"/>
          </a:xfrm>
          <a:prstGeom prst="ellipse">
            <a:avLst/>
          </a:prstGeom>
          <a:solidFill>
            <a:srgbClr val="FFCCFF"/>
          </a:solidFill>
          <a:ln cap="flat" cmpd="sng" w="127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</a:t>
            </a:r>
            <a:endParaRPr/>
          </a:p>
        </p:txBody>
      </p:sp>
      <p:sp>
        <p:nvSpPr>
          <p:cNvPr id="669" name="Google Shape;669;p22"/>
          <p:cNvSpPr/>
          <p:nvPr/>
        </p:nvSpPr>
        <p:spPr>
          <a:xfrm>
            <a:off x="3752850" y="3105150"/>
            <a:ext cx="342900" cy="323850"/>
          </a:xfrm>
          <a:prstGeom prst="ellipse">
            <a:avLst/>
          </a:prstGeom>
          <a:solidFill>
            <a:srgbClr val="CCFFCC"/>
          </a:solidFill>
          <a:ln cap="flat" cmpd="sng" w="127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</a:t>
            </a:r>
            <a:endParaRPr/>
          </a:p>
        </p:txBody>
      </p:sp>
      <p:sp>
        <p:nvSpPr>
          <p:cNvPr id="670" name="Google Shape;670;p22"/>
          <p:cNvSpPr/>
          <p:nvPr/>
        </p:nvSpPr>
        <p:spPr>
          <a:xfrm>
            <a:off x="3276600" y="3105150"/>
            <a:ext cx="342900" cy="323850"/>
          </a:xfrm>
          <a:prstGeom prst="ellipse">
            <a:avLst/>
          </a:prstGeom>
          <a:solidFill>
            <a:srgbClr val="FFCCFF"/>
          </a:solidFill>
          <a:ln cap="flat" cmpd="sng" w="127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b</a:t>
            </a:r>
            <a:endParaRPr/>
          </a:p>
        </p:txBody>
      </p:sp>
      <p:sp>
        <p:nvSpPr>
          <p:cNvPr id="671" name="Google Shape;671;p22"/>
          <p:cNvSpPr/>
          <p:nvPr/>
        </p:nvSpPr>
        <p:spPr>
          <a:xfrm>
            <a:off x="1771650" y="3105150"/>
            <a:ext cx="342900" cy="323850"/>
          </a:xfrm>
          <a:prstGeom prst="ellipse">
            <a:avLst/>
          </a:prstGeom>
          <a:noFill/>
          <a:ln cap="flat" cmpd="sng" w="127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</a:t>
            </a:r>
            <a:endParaRPr/>
          </a:p>
        </p:txBody>
      </p:sp>
      <p:cxnSp>
        <p:nvCxnSpPr>
          <p:cNvPr id="672" name="Google Shape;672;p22"/>
          <p:cNvCxnSpPr/>
          <p:nvPr/>
        </p:nvCxnSpPr>
        <p:spPr>
          <a:xfrm>
            <a:off x="1733550" y="3448050"/>
            <a:ext cx="2724150" cy="0"/>
          </a:xfrm>
          <a:prstGeom prst="straightConnector1">
            <a:avLst/>
          </a:prstGeom>
          <a:noFill/>
          <a:ln cap="flat" cmpd="sng" w="127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673" name="Google Shape;673;p22"/>
          <p:cNvSpPr/>
          <p:nvPr/>
        </p:nvSpPr>
        <p:spPr>
          <a:xfrm>
            <a:off x="3771900" y="3943350"/>
            <a:ext cx="304800" cy="285750"/>
          </a:xfrm>
          <a:prstGeom prst="rect">
            <a:avLst/>
          </a:prstGeom>
          <a:solidFill>
            <a:srgbClr val="CCFFCC"/>
          </a:solidFill>
          <a:ln cap="flat" cmpd="sng" w="1270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</a:t>
            </a:r>
            <a:endParaRPr/>
          </a:p>
        </p:txBody>
      </p:sp>
      <p:cxnSp>
        <p:nvCxnSpPr>
          <p:cNvPr id="674" name="Google Shape;674;p22"/>
          <p:cNvCxnSpPr/>
          <p:nvPr/>
        </p:nvCxnSpPr>
        <p:spPr>
          <a:xfrm>
            <a:off x="3924300" y="3524250"/>
            <a:ext cx="0" cy="381000"/>
          </a:xfrm>
          <a:prstGeom prst="straightConnector1">
            <a:avLst/>
          </a:prstGeom>
          <a:noFill/>
          <a:ln cap="flat" cmpd="sng" w="12700">
            <a:solidFill>
              <a:schemeClr val="dk1"/>
            </a:solidFill>
            <a:prstDash val="solid"/>
            <a:round/>
            <a:headEnd len="sm" w="sm" type="none"/>
            <a:tailEnd len="lg" w="lg" type="triangle"/>
          </a:ln>
        </p:spPr>
      </p:cxnSp>
      <p:cxnSp>
        <p:nvCxnSpPr>
          <p:cNvPr id="675" name="Google Shape;675;p22"/>
          <p:cNvCxnSpPr/>
          <p:nvPr/>
        </p:nvCxnSpPr>
        <p:spPr>
          <a:xfrm rot="10800000">
            <a:off x="2209800" y="2686050"/>
            <a:ext cx="0" cy="762000"/>
          </a:xfrm>
          <a:prstGeom prst="straightConnector1">
            <a:avLst/>
          </a:prstGeom>
          <a:noFill/>
          <a:ln cap="flat" cmpd="sng" w="127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676" name="Google Shape;676;p22"/>
          <p:cNvCxnSpPr/>
          <p:nvPr/>
        </p:nvCxnSpPr>
        <p:spPr>
          <a:xfrm rot="10800000">
            <a:off x="4191000" y="2686050"/>
            <a:ext cx="0" cy="762000"/>
          </a:xfrm>
          <a:prstGeom prst="straightConnector1">
            <a:avLst/>
          </a:prstGeom>
          <a:noFill/>
          <a:ln cap="flat" cmpd="sng" w="127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677" name="Google Shape;677;p22"/>
          <p:cNvCxnSpPr/>
          <p:nvPr/>
        </p:nvCxnSpPr>
        <p:spPr>
          <a:xfrm>
            <a:off x="2209800" y="2876550"/>
            <a:ext cx="1981200" cy="0"/>
          </a:xfrm>
          <a:prstGeom prst="straightConnector1">
            <a:avLst/>
          </a:prstGeom>
          <a:noFill/>
          <a:ln cap="flat" cmpd="sng" w="12700">
            <a:solidFill>
              <a:schemeClr val="dk1"/>
            </a:solidFill>
            <a:prstDash val="solid"/>
            <a:round/>
            <a:headEnd len="med" w="med" type="triangle"/>
            <a:tailEnd len="med" w="med" type="triangle"/>
          </a:ln>
        </p:spPr>
      </p:cxnSp>
      <p:cxnSp>
        <p:nvCxnSpPr>
          <p:cNvPr id="678" name="Google Shape;678;p22"/>
          <p:cNvCxnSpPr/>
          <p:nvPr/>
        </p:nvCxnSpPr>
        <p:spPr>
          <a:xfrm>
            <a:off x="1714500" y="4362450"/>
            <a:ext cx="2724150" cy="0"/>
          </a:xfrm>
          <a:prstGeom prst="straightConnector1">
            <a:avLst/>
          </a:prstGeom>
          <a:noFill/>
          <a:ln cap="flat" cmpd="sng" w="12700">
            <a:solidFill>
              <a:schemeClr val="dk1"/>
            </a:solidFill>
            <a:prstDash val="solid"/>
            <a:round/>
            <a:headEnd len="sm" w="sm" type="none"/>
            <a:tailEnd len="lg" w="lg" type="triangle"/>
          </a:ln>
        </p:spPr>
      </p:cxnSp>
      <p:cxnSp>
        <p:nvCxnSpPr>
          <p:cNvPr id="679" name="Google Shape;679;p22"/>
          <p:cNvCxnSpPr/>
          <p:nvPr/>
        </p:nvCxnSpPr>
        <p:spPr>
          <a:xfrm rot="10800000">
            <a:off x="2209800" y="3600450"/>
            <a:ext cx="0" cy="762000"/>
          </a:xfrm>
          <a:prstGeom prst="straightConnector1">
            <a:avLst/>
          </a:prstGeom>
          <a:noFill/>
          <a:ln cap="flat" cmpd="sng" w="127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680" name="Google Shape;680;p22"/>
          <p:cNvCxnSpPr/>
          <p:nvPr/>
        </p:nvCxnSpPr>
        <p:spPr>
          <a:xfrm rot="10800000">
            <a:off x="4191000" y="3600450"/>
            <a:ext cx="0" cy="762000"/>
          </a:xfrm>
          <a:prstGeom prst="straightConnector1">
            <a:avLst/>
          </a:prstGeom>
          <a:noFill/>
          <a:ln cap="flat" cmpd="sng" w="127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681" name="Google Shape;681;p22"/>
          <p:cNvCxnSpPr/>
          <p:nvPr/>
        </p:nvCxnSpPr>
        <p:spPr>
          <a:xfrm rot="10800000">
            <a:off x="2705100" y="4191000"/>
            <a:ext cx="0" cy="171450"/>
          </a:xfrm>
          <a:prstGeom prst="straightConnector1">
            <a:avLst/>
          </a:prstGeom>
          <a:noFill/>
          <a:ln cap="flat" cmpd="sng" w="127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682" name="Google Shape;682;p22"/>
          <p:cNvCxnSpPr/>
          <p:nvPr/>
        </p:nvCxnSpPr>
        <p:spPr>
          <a:xfrm rot="10800000">
            <a:off x="3200400" y="4191000"/>
            <a:ext cx="0" cy="171450"/>
          </a:xfrm>
          <a:prstGeom prst="straightConnector1">
            <a:avLst/>
          </a:prstGeom>
          <a:noFill/>
          <a:ln cap="flat" cmpd="sng" w="127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683" name="Google Shape;683;p22"/>
          <p:cNvCxnSpPr/>
          <p:nvPr/>
        </p:nvCxnSpPr>
        <p:spPr>
          <a:xfrm rot="10800000">
            <a:off x="3695700" y="4191000"/>
            <a:ext cx="0" cy="171450"/>
          </a:xfrm>
          <a:prstGeom prst="straightConnector1">
            <a:avLst/>
          </a:prstGeom>
          <a:noFill/>
          <a:ln cap="flat" cmpd="sng" w="127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684" name="Google Shape;684;p22"/>
          <p:cNvSpPr txBox="1"/>
          <p:nvPr/>
        </p:nvSpPr>
        <p:spPr>
          <a:xfrm>
            <a:off x="2347913" y="2487613"/>
            <a:ext cx="1850186" cy="4001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Issue window</a:t>
            </a:r>
            <a:endParaRPr/>
          </a:p>
        </p:txBody>
      </p:sp>
      <p:sp>
        <p:nvSpPr>
          <p:cNvPr id="685" name="Google Shape;685;p22"/>
          <p:cNvSpPr txBox="1"/>
          <p:nvPr/>
        </p:nvSpPr>
        <p:spPr>
          <a:xfrm>
            <a:off x="179388" y="2697163"/>
            <a:ext cx="1680268" cy="163121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Instructions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to be issued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0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Instructions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issued</a:t>
            </a:r>
            <a:endParaRPr/>
          </a:p>
        </p:txBody>
      </p:sp>
      <p:sp>
        <p:nvSpPr>
          <p:cNvPr id="686" name="Google Shape;686;p22"/>
          <p:cNvSpPr/>
          <p:nvPr/>
        </p:nvSpPr>
        <p:spPr>
          <a:xfrm>
            <a:off x="7315200" y="3105150"/>
            <a:ext cx="342900" cy="323850"/>
          </a:xfrm>
          <a:prstGeom prst="ellipse">
            <a:avLst/>
          </a:prstGeom>
          <a:solidFill>
            <a:srgbClr val="CCFFCC"/>
          </a:solidFill>
          <a:ln cap="flat" cmpd="sng" w="127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</a:t>
            </a:r>
            <a:endParaRPr/>
          </a:p>
        </p:txBody>
      </p:sp>
      <p:sp>
        <p:nvSpPr>
          <p:cNvPr id="687" name="Google Shape;687;p22"/>
          <p:cNvSpPr/>
          <p:nvPr/>
        </p:nvSpPr>
        <p:spPr>
          <a:xfrm>
            <a:off x="6838950" y="3105150"/>
            <a:ext cx="342900" cy="323850"/>
          </a:xfrm>
          <a:prstGeom prst="ellipse">
            <a:avLst/>
          </a:prstGeom>
          <a:solidFill>
            <a:srgbClr val="FFCCFF"/>
          </a:solidFill>
          <a:ln cap="flat" cmpd="sng" w="127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</a:t>
            </a:r>
            <a:endParaRPr/>
          </a:p>
        </p:txBody>
      </p:sp>
      <p:sp>
        <p:nvSpPr>
          <p:cNvPr id="688" name="Google Shape;688;p22"/>
          <p:cNvSpPr/>
          <p:nvPr/>
        </p:nvSpPr>
        <p:spPr>
          <a:xfrm>
            <a:off x="8286750" y="3105150"/>
            <a:ext cx="342900" cy="323850"/>
          </a:xfrm>
          <a:prstGeom prst="ellipse">
            <a:avLst/>
          </a:prstGeom>
          <a:solidFill>
            <a:srgbClr val="CCFFCC"/>
          </a:solidFill>
          <a:ln cap="flat" cmpd="sng" w="127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</a:t>
            </a:r>
            <a:endParaRPr/>
          </a:p>
        </p:txBody>
      </p:sp>
      <p:sp>
        <p:nvSpPr>
          <p:cNvPr id="689" name="Google Shape;689;p22"/>
          <p:cNvSpPr/>
          <p:nvPr/>
        </p:nvSpPr>
        <p:spPr>
          <a:xfrm>
            <a:off x="7810500" y="3105150"/>
            <a:ext cx="342900" cy="323850"/>
          </a:xfrm>
          <a:prstGeom prst="ellipse">
            <a:avLst/>
          </a:prstGeom>
          <a:solidFill>
            <a:srgbClr val="FFCCFF"/>
          </a:solidFill>
          <a:ln cap="flat" cmpd="sng" w="127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b</a:t>
            </a:r>
            <a:endParaRPr/>
          </a:p>
        </p:txBody>
      </p:sp>
      <p:sp>
        <p:nvSpPr>
          <p:cNvPr id="690" name="Google Shape;690;p22"/>
          <p:cNvSpPr/>
          <p:nvPr/>
        </p:nvSpPr>
        <p:spPr>
          <a:xfrm>
            <a:off x="6305550" y="3105150"/>
            <a:ext cx="342900" cy="323850"/>
          </a:xfrm>
          <a:prstGeom prst="ellipse">
            <a:avLst/>
          </a:prstGeom>
          <a:noFill/>
          <a:ln cap="flat" cmpd="sng" w="127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</a:t>
            </a:r>
            <a:endParaRPr/>
          </a:p>
        </p:txBody>
      </p:sp>
      <p:cxnSp>
        <p:nvCxnSpPr>
          <p:cNvPr id="691" name="Google Shape;691;p22"/>
          <p:cNvCxnSpPr/>
          <p:nvPr/>
        </p:nvCxnSpPr>
        <p:spPr>
          <a:xfrm>
            <a:off x="6267450" y="3448050"/>
            <a:ext cx="2724150" cy="0"/>
          </a:xfrm>
          <a:prstGeom prst="straightConnector1">
            <a:avLst/>
          </a:prstGeom>
          <a:noFill/>
          <a:ln cap="flat" cmpd="sng" w="127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692" name="Google Shape;692;p22"/>
          <p:cNvSpPr/>
          <p:nvPr/>
        </p:nvSpPr>
        <p:spPr>
          <a:xfrm>
            <a:off x="8305800" y="3943350"/>
            <a:ext cx="304800" cy="285750"/>
          </a:xfrm>
          <a:prstGeom prst="rect">
            <a:avLst/>
          </a:prstGeom>
          <a:solidFill>
            <a:srgbClr val="CCFFCC"/>
          </a:solidFill>
          <a:ln cap="flat" cmpd="sng" w="1270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</a:t>
            </a:r>
            <a:endParaRPr/>
          </a:p>
        </p:txBody>
      </p:sp>
      <p:cxnSp>
        <p:nvCxnSpPr>
          <p:cNvPr id="693" name="Google Shape;693;p22"/>
          <p:cNvCxnSpPr/>
          <p:nvPr/>
        </p:nvCxnSpPr>
        <p:spPr>
          <a:xfrm>
            <a:off x="8458200" y="3524250"/>
            <a:ext cx="0" cy="381000"/>
          </a:xfrm>
          <a:prstGeom prst="straightConnector1">
            <a:avLst/>
          </a:prstGeom>
          <a:noFill/>
          <a:ln cap="flat" cmpd="sng" w="12700">
            <a:solidFill>
              <a:schemeClr val="dk1"/>
            </a:solidFill>
            <a:prstDash val="solid"/>
            <a:round/>
            <a:headEnd len="sm" w="sm" type="none"/>
            <a:tailEnd len="lg" w="lg" type="triangle"/>
          </a:ln>
        </p:spPr>
      </p:cxnSp>
      <p:cxnSp>
        <p:nvCxnSpPr>
          <p:cNvPr id="694" name="Google Shape;694;p22"/>
          <p:cNvCxnSpPr/>
          <p:nvPr/>
        </p:nvCxnSpPr>
        <p:spPr>
          <a:xfrm rot="10800000">
            <a:off x="6743700" y="2686050"/>
            <a:ext cx="0" cy="762000"/>
          </a:xfrm>
          <a:prstGeom prst="straightConnector1">
            <a:avLst/>
          </a:prstGeom>
          <a:noFill/>
          <a:ln cap="flat" cmpd="sng" w="127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695" name="Google Shape;695;p22"/>
          <p:cNvCxnSpPr/>
          <p:nvPr/>
        </p:nvCxnSpPr>
        <p:spPr>
          <a:xfrm rot="10800000">
            <a:off x="8724900" y="2686050"/>
            <a:ext cx="0" cy="762000"/>
          </a:xfrm>
          <a:prstGeom prst="straightConnector1">
            <a:avLst/>
          </a:prstGeom>
          <a:noFill/>
          <a:ln cap="flat" cmpd="sng" w="127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696" name="Google Shape;696;p22"/>
          <p:cNvCxnSpPr/>
          <p:nvPr/>
        </p:nvCxnSpPr>
        <p:spPr>
          <a:xfrm>
            <a:off x="6743700" y="2876550"/>
            <a:ext cx="1981200" cy="0"/>
          </a:xfrm>
          <a:prstGeom prst="straightConnector1">
            <a:avLst/>
          </a:prstGeom>
          <a:noFill/>
          <a:ln cap="flat" cmpd="sng" w="12700">
            <a:solidFill>
              <a:schemeClr val="dk1"/>
            </a:solidFill>
            <a:prstDash val="solid"/>
            <a:round/>
            <a:headEnd len="med" w="med" type="triangle"/>
            <a:tailEnd len="med" w="med" type="triangle"/>
          </a:ln>
        </p:spPr>
      </p:cxnSp>
      <p:cxnSp>
        <p:nvCxnSpPr>
          <p:cNvPr id="697" name="Google Shape;697;p22"/>
          <p:cNvCxnSpPr/>
          <p:nvPr/>
        </p:nvCxnSpPr>
        <p:spPr>
          <a:xfrm>
            <a:off x="6248400" y="4362450"/>
            <a:ext cx="2724150" cy="0"/>
          </a:xfrm>
          <a:prstGeom prst="straightConnector1">
            <a:avLst/>
          </a:prstGeom>
          <a:noFill/>
          <a:ln cap="flat" cmpd="sng" w="12700">
            <a:solidFill>
              <a:schemeClr val="dk1"/>
            </a:solidFill>
            <a:prstDash val="solid"/>
            <a:round/>
            <a:headEnd len="sm" w="sm" type="none"/>
            <a:tailEnd len="lg" w="lg" type="triangle"/>
          </a:ln>
        </p:spPr>
      </p:cxnSp>
      <p:cxnSp>
        <p:nvCxnSpPr>
          <p:cNvPr id="698" name="Google Shape;698;p22"/>
          <p:cNvCxnSpPr/>
          <p:nvPr/>
        </p:nvCxnSpPr>
        <p:spPr>
          <a:xfrm rot="10800000">
            <a:off x="6743700" y="3600450"/>
            <a:ext cx="0" cy="762000"/>
          </a:xfrm>
          <a:prstGeom prst="straightConnector1">
            <a:avLst/>
          </a:prstGeom>
          <a:noFill/>
          <a:ln cap="flat" cmpd="sng" w="127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699" name="Google Shape;699;p22"/>
          <p:cNvCxnSpPr/>
          <p:nvPr/>
        </p:nvCxnSpPr>
        <p:spPr>
          <a:xfrm rot="10800000">
            <a:off x="8724900" y="3600450"/>
            <a:ext cx="0" cy="762000"/>
          </a:xfrm>
          <a:prstGeom prst="straightConnector1">
            <a:avLst/>
          </a:prstGeom>
          <a:noFill/>
          <a:ln cap="flat" cmpd="sng" w="127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700" name="Google Shape;700;p22"/>
          <p:cNvCxnSpPr/>
          <p:nvPr/>
        </p:nvCxnSpPr>
        <p:spPr>
          <a:xfrm rot="10800000">
            <a:off x="7239000" y="4191000"/>
            <a:ext cx="0" cy="171450"/>
          </a:xfrm>
          <a:prstGeom prst="straightConnector1">
            <a:avLst/>
          </a:prstGeom>
          <a:noFill/>
          <a:ln cap="flat" cmpd="sng" w="127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701" name="Google Shape;701;p22"/>
          <p:cNvCxnSpPr/>
          <p:nvPr/>
        </p:nvCxnSpPr>
        <p:spPr>
          <a:xfrm rot="10800000">
            <a:off x="7734300" y="4191000"/>
            <a:ext cx="0" cy="171450"/>
          </a:xfrm>
          <a:prstGeom prst="straightConnector1">
            <a:avLst/>
          </a:prstGeom>
          <a:noFill/>
          <a:ln cap="flat" cmpd="sng" w="127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702" name="Google Shape;702;p22"/>
          <p:cNvCxnSpPr/>
          <p:nvPr/>
        </p:nvCxnSpPr>
        <p:spPr>
          <a:xfrm rot="10800000">
            <a:off x="8229600" y="4191000"/>
            <a:ext cx="0" cy="171450"/>
          </a:xfrm>
          <a:prstGeom prst="straightConnector1">
            <a:avLst/>
          </a:prstGeom>
          <a:noFill/>
          <a:ln cap="flat" cmpd="sng" w="127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703" name="Google Shape;703;p22"/>
          <p:cNvSpPr txBox="1"/>
          <p:nvPr/>
        </p:nvSpPr>
        <p:spPr>
          <a:xfrm>
            <a:off x="6881813" y="2487613"/>
            <a:ext cx="1850186" cy="4001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Issue window</a:t>
            </a:r>
            <a:endParaRPr/>
          </a:p>
        </p:txBody>
      </p:sp>
      <p:sp>
        <p:nvSpPr>
          <p:cNvPr id="704" name="Google Shape;704;p22"/>
          <p:cNvSpPr txBox="1"/>
          <p:nvPr/>
        </p:nvSpPr>
        <p:spPr>
          <a:xfrm>
            <a:off x="4713288" y="2697163"/>
            <a:ext cx="1680268" cy="163121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Instructions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to be issued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0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Instructions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issued</a:t>
            </a:r>
            <a:endParaRPr/>
          </a:p>
        </p:txBody>
      </p:sp>
      <p:sp>
        <p:nvSpPr>
          <p:cNvPr id="705" name="Google Shape;705;p22"/>
          <p:cNvSpPr txBox="1"/>
          <p:nvPr/>
        </p:nvSpPr>
        <p:spPr>
          <a:xfrm>
            <a:off x="247650" y="1601788"/>
            <a:ext cx="3326552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Issue in strict program order</a:t>
            </a:r>
            <a:endParaRPr/>
          </a:p>
        </p:txBody>
      </p:sp>
      <p:sp>
        <p:nvSpPr>
          <p:cNvPr id="706" name="Google Shape;706;p22"/>
          <p:cNvSpPr txBox="1"/>
          <p:nvPr/>
        </p:nvSpPr>
        <p:spPr>
          <a:xfrm>
            <a:off x="5464175" y="1601788"/>
            <a:ext cx="2172390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Out of order Issue</a:t>
            </a:r>
            <a:endParaRPr/>
          </a:p>
        </p:txBody>
      </p:sp>
      <p:sp>
        <p:nvSpPr>
          <p:cNvPr id="707" name="Google Shape;707;p22"/>
          <p:cNvSpPr/>
          <p:nvPr/>
        </p:nvSpPr>
        <p:spPr>
          <a:xfrm>
            <a:off x="7829550" y="3943350"/>
            <a:ext cx="304800" cy="285750"/>
          </a:xfrm>
          <a:prstGeom prst="rect">
            <a:avLst/>
          </a:prstGeom>
          <a:solidFill>
            <a:srgbClr val="CCFFCC"/>
          </a:solidFill>
          <a:ln cap="flat" cmpd="sng" w="1270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</a:t>
            </a:r>
            <a:endParaRPr/>
          </a:p>
        </p:txBody>
      </p:sp>
      <p:cxnSp>
        <p:nvCxnSpPr>
          <p:cNvPr id="708" name="Google Shape;708;p22"/>
          <p:cNvCxnSpPr/>
          <p:nvPr/>
        </p:nvCxnSpPr>
        <p:spPr>
          <a:xfrm>
            <a:off x="7524750" y="3505200"/>
            <a:ext cx="342900" cy="361950"/>
          </a:xfrm>
          <a:prstGeom prst="straightConnector1">
            <a:avLst/>
          </a:prstGeom>
          <a:noFill/>
          <a:ln cap="flat" cmpd="sng" w="12700">
            <a:solidFill>
              <a:schemeClr val="dk1"/>
            </a:solidFill>
            <a:prstDash val="solid"/>
            <a:round/>
            <a:headEnd len="sm" w="sm" type="none"/>
            <a:tailEnd len="lg" w="lg" type="triangle"/>
          </a:ln>
        </p:spPr>
      </p:cxnSp>
      <p:sp>
        <p:nvSpPr>
          <p:cNvPr id="709" name="Google Shape;709;p22"/>
          <p:cNvSpPr txBox="1"/>
          <p:nvPr/>
        </p:nvSpPr>
        <p:spPr>
          <a:xfrm>
            <a:off x="4770438" y="4545013"/>
            <a:ext cx="4330288" cy="4001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Example: MC 88110, PowerPC 601</a:t>
            </a:r>
            <a:endParaRPr/>
          </a:p>
        </p:txBody>
      </p:sp>
      <p:sp>
        <p:nvSpPr>
          <p:cNvPr id="710" name="Google Shape;710;p22"/>
          <p:cNvSpPr/>
          <p:nvPr/>
        </p:nvSpPr>
        <p:spPr>
          <a:xfrm>
            <a:off x="3095625" y="5076825"/>
            <a:ext cx="342900" cy="323850"/>
          </a:xfrm>
          <a:prstGeom prst="ellipse">
            <a:avLst/>
          </a:prstGeom>
          <a:solidFill>
            <a:srgbClr val="CCFFCC"/>
          </a:solidFill>
          <a:ln cap="flat" cmpd="sng" w="127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0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11" name="Google Shape;711;p22"/>
          <p:cNvSpPr/>
          <p:nvPr/>
        </p:nvSpPr>
        <p:spPr>
          <a:xfrm>
            <a:off x="3095625" y="5476875"/>
            <a:ext cx="342900" cy="323850"/>
          </a:xfrm>
          <a:prstGeom prst="ellipse">
            <a:avLst/>
          </a:prstGeom>
          <a:solidFill>
            <a:srgbClr val="FFCCFF"/>
          </a:solidFill>
          <a:ln cap="flat" cmpd="sng" w="127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0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12" name="Google Shape;712;p22"/>
          <p:cNvSpPr/>
          <p:nvPr/>
        </p:nvSpPr>
        <p:spPr>
          <a:xfrm>
            <a:off x="3114675" y="5876925"/>
            <a:ext cx="304800" cy="285750"/>
          </a:xfrm>
          <a:prstGeom prst="rect">
            <a:avLst/>
          </a:prstGeom>
          <a:solidFill>
            <a:srgbClr val="CCFFCC"/>
          </a:solidFill>
          <a:ln cap="flat" cmpd="sng" w="1270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0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13" name="Google Shape;713;p22"/>
          <p:cNvSpPr txBox="1"/>
          <p:nvPr/>
        </p:nvSpPr>
        <p:spPr>
          <a:xfrm>
            <a:off x="3546475" y="5040313"/>
            <a:ext cx="3105337" cy="4001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Independent instruction</a:t>
            </a:r>
            <a:endParaRPr/>
          </a:p>
        </p:txBody>
      </p:sp>
      <p:sp>
        <p:nvSpPr>
          <p:cNvPr id="714" name="Google Shape;714;p22"/>
          <p:cNvSpPr txBox="1"/>
          <p:nvPr/>
        </p:nvSpPr>
        <p:spPr>
          <a:xfrm>
            <a:off x="3546475" y="5430838"/>
            <a:ext cx="2906565" cy="4001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Dependent instruction</a:t>
            </a:r>
            <a:endParaRPr/>
          </a:p>
        </p:txBody>
      </p:sp>
      <p:sp>
        <p:nvSpPr>
          <p:cNvPr id="715" name="Google Shape;715;p22"/>
          <p:cNvSpPr txBox="1"/>
          <p:nvPr/>
        </p:nvSpPr>
        <p:spPr>
          <a:xfrm>
            <a:off x="3546475" y="5821363"/>
            <a:ext cx="2392001" cy="4001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Issued instruction</a:t>
            </a:r>
            <a:endParaRPr/>
          </a:p>
        </p:txBody>
      </p:sp>
      <p:cxnSp>
        <p:nvCxnSpPr>
          <p:cNvPr id="716" name="Google Shape;716;p22"/>
          <p:cNvCxnSpPr/>
          <p:nvPr/>
        </p:nvCxnSpPr>
        <p:spPr>
          <a:xfrm>
            <a:off x="4648200" y="1143000"/>
            <a:ext cx="0" cy="3810000"/>
          </a:xfrm>
          <a:prstGeom prst="straightConnector1">
            <a:avLst/>
          </a:prstGeom>
          <a:noFill/>
          <a:ln cap="flat" cmpd="sng" w="12700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</p:cxn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20" name="Shape 7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1" name="Google Shape;721;p23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DF322D"/>
              </a:buClr>
              <a:buSzPts val="4400"/>
              <a:buFont typeface="Calibri"/>
              <a:buNone/>
            </a:pPr>
            <a:r>
              <a:rPr b="1" lang="en-US" u="sng">
                <a:solidFill>
                  <a:srgbClr val="DF322D"/>
                </a:solidFill>
              </a:rPr>
              <a:t>Alignment</a:t>
            </a:r>
            <a:endParaRPr/>
          </a:p>
        </p:txBody>
      </p:sp>
      <p:sp>
        <p:nvSpPr>
          <p:cNvPr id="722" name="Google Shape;722;p23"/>
          <p:cNvSpPr/>
          <p:nvPr/>
        </p:nvSpPr>
        <p:spPr>
          <a:xfrm>
            <a:off x="3524250" y="2076450"/>
            <a:ext cx="342900" cy="323850"/>
          </a:xfrm>
          <a:prstGeom prst="ellipse">
            <a:avLst/>
          </a:prstGeom>
          <a:solidFill>
            <a:srgbClr val="CCFFCC"/>
          </a:solidFill>
          <a:ln cap="flat" cmpd="sng" w="127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</a:t>
            </a:r>
            <a:endParaRPr/>
          </a:p>
        </p:txBody>
      </p:sp>
      <p:sp>
        <p:nvSpPr>
          <p:cNvPr id="723" name="Google Shape;723;p23"/>
          <p:cNvSpPr/>
          <p:nvPr/>
        </p:nvSpPr>
        <p:spPr>
          <a:xfrm>
            <a:off x="3086100" y="2076450"/>
            <a:ext cx="342900" cy="323850"/>
          </a:xfrm>
          <a:prstGeom prst="ellipse">
            <a:avLst/>
          </a:prstGeom>
          <a:solidFill>
            <a:srgbClr val="FFCCFF"/>
          </a:solidFill>
          <a:ln cap="flat" cmpd="sng" w="127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</a:t>
            </a:r>
            <a:endParaRPr/>
          </a:p>
        </p:txBody>
      </p:sp>
      <p:sp>
        <p:nvSpPr>
          <p:cNvPr id="724" name="Google Shape;724;p23"/>
          <p:cNvSpPr/>
          <p:nvPr/>
        </p:nvSpPr>
        <p:spPr>
          <a:xfrm>
            <a:off x="4400550" y="2076450"/>
            <a:ext cx="342900" cy="323850"/>
          </a:xfrm>
          <a:prstGeom prst="ellipse">
            <a:avLst/>
          </a:prstGeom>
          <a:solidFill>
            <a:srgbClr val="CCFFCC"/>
          </a:solidFill>
          <a:ln cap="flat" cmpd="sng" w="127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</a:t>
            </a:r>
            <a:endParaRPr/>
          </a:p>
        </p:txBody>
      </p:sp>
      <p:sp>
        <p:nvSpPr>
          <p:cNvPr id="725" name="Google Shape;725;p23"/>
          <p:cNvSpPr/>
          <p:nvPr/>
        </p:nvSpPr>
        <p:spPr>
          <a:xfrm>
            <a:off x="3962400" y="2076450"/>
            <a:ext cx="342900" cy="323850"/>
          </a:xfrm>
          <a:prstGeom prst="ellipse">
            <a:avLst/>
          </a:prstGeom>
          <a:solidFill>
            <a:srgbClr val="FFCCFF"/>
          </a:solidFill>
          <a:ln cap="flat" cmpd="sng" w="127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b</a:t>
            </a:r>
            <a:endParaRPr/>
          </a:p>
        </p:txBody>
      </p:sp>
      <p:sp>
        <p:nvSpPr>
          <p:cNvPr id="726" name="Google Shape;726;p23"/>
          <p:cNvSpPr/>
          <p:nvPr/>
        </p:nvSpPr>
        <p:spPr>
          <a:xfrm>
            <a:off x="2628900" y="2076450"/>
            <a:ext cx="342900" cy="323850"/>
          </a:xfrm>
          <a:prstGeom prst="ellipse">
            <a:avLst/>
          </a:prstGeom>
          <a:noFill/>
          <a:ln cap="flat" cmpd="sng" w="127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</a:t>
            </a:r>
            <a:endParaRPr/>
          </a:p>
        </p:txBody>
      </p:sp>
      <p:cxnSp>
        <p:nvCxnSpPr>
          <p:cNvPr id="727" name="Google Shape;727;p23"/>
          <p:cNvCxnSpPr/>
          <p:nvPr/>
        </p:nvCxnSpPr>
        <p:spPr>
          <a:xfrm>
            <a:off x="1295400" y="2419350"/>
            <a:ext cx="3810000" cy="0"/>
          </a:xfrm>
          <a:prstGeom prst="straightConnector1">
            <a:avLst/>
          </a:prstGeom>
          <a:noFill/>
          <a:ln cap="flat" cmpd="sng" w="127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728" name="Google Shape;728;p23"/>
          <p:cNvSpPr/>
          <p:nvPr/>
        </p:nvSpPr>
        <p:spPr>
          <a:xfrm>
            <a:off x="4419600" y="2800350"/>
            <a:ext cx="304800" cy="285750"/>
          </a:xfrm>
          <a:prstGeom prst="rect">
            <a:avLst/>
          </a:prstGeom>
          <a:solidFill>
            <a:srgbClr val="CCFFCC"/>
          </a:solidFill>
          <a:ln cap="flat" cmpd="sng" w="1270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</a:t>
            </a:r>
            <a:endParaRPr/>
          </a:p>
        </p:txBody>
      </p:sp>
      <p:cxnSp>
        <p:nvCxnSpPr>
          <p:cNvPr id="729" name="Google Shape;729;p23"/>
          <p:cNvCxnSpPr/>
          <p:nvPr/>
        </p:nvCxnSpPr>
        <p:spPr>
          <a:xfrm>
            <a:off x="4572000" y="2476500"/>
            <a:ext cx="0" cy="285750"/>
          </a:xfrm>
          <a:prstGeom prst="straightConnector1">
            <a:avLst/>
          </a:prstGeom>
          <a:noFill/>
          <a:ln cap="flat" cmpd="sng" w="12700">
            <a:solidFill>
              <a:schemeClr val="dk1"/>
            </a:solidFill>
            <a:prstDash val="solid"/>
            <a:round/>
            <a:headEnd len="sm" w="sm" type="none"/>
            <a:tailEnd len="lg" w="lg" type="triangle"/>
          </a:ln>
        </p:spPr>
      </p:cxnSp>
      <p:cxnSp>
        <p:nvCxnSpPr>
          <p:cNvPr id="730" name="Google Shape;730;p23"/>
          <p:cNvCxnSpPr/>
          <p:nvPr/>
        </p:nvCxnSpPr>
        <p:spPr>
          <a:xfrm rot="10800000">
            <a:off x="3028950" y="1847850"/>
            <a:ext cx="0" cy="571500"/>
          </a:xfrm>
          <a:prstGeom prst="straightConnector1">
            <a:avLst/>
          </a:prstGeom>
          <a:noFill/>
          <a:ln cap="flat" cmpd="sng" w="127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731" name="Google Shape;731;p23"/>
          <p:cNvCxnSpPr/>
          <p:nvPr/>
        </p:nvCxnSpPr>
        <p:spPr>
          <a:xfrm rot="10800000">
            <a:off x="4838700" y="1847850"/>
            <a:ext cx="0" cy="571500"/>
          </a:xfrm>
          <a:prstGeom prst="straightConnector1">
            <a:avLst/>
          </a:prstGeom>
          <a:noFill/>
          <a:ln cap="flat" cmpd="sng" w="127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732" name="Google Shape;732;p23"/>
          <p:cNvCxnSpPr/>
          <p:nvPr/>
        </p:nvCxnSpPr>
        <p:spPr>
          <a:xfrm>
            <a:off x="3028950" y="1943100"/>
            <a:ext cx="1809750" cy="0"/>
          </a:xfrm>
          <a:prstGeom prst="straightConnector1">
            <a:avLst/>
          </a:prstGeom>
          <a:noFill/>
          <a:ln cap="flat" cmpd="sng" w="12700">
            <a:solidFill>
              <a:schemeClr val="dk1"/>
            </a:solidFill>
            <a:prstDash val="solid"/>
            <a:round/>
            <a:headEnd len="med" w="med" type="triangle"/>
            <a:tailEnd len="med" w="med" type="triangle"/>
          </a:ln>
        </p:spPr>
      </p:cxnSp>
      <p:cxnSp>
        <p:nvCxnSpPr>
          <p:cNvPr id="733" name="Google Shape;733;p23"/>
          <p:cNvCxnSpPr/>
          <p:nvPr/>
        </p:nvCxnSpPr>
        <p:spPr>
          <a:xfrm>
            <a:off x="1333500" y="3143250"/>
            <a:ext cx="3752850" cy="0"/>
          </a:xfrm>
          <a:prstGeom prst="straightConnector1">
            <a:avLst/>
          </a:prstGeom>
          <a:noFill/>
          <a:ln cap="flat" cmpd="sng" w="12700">
            <a:solidFill>
              <a:schemeClr val="dk1"/>
            </a:solidFill>
            <a:prstDash val="solid"/>
            <a:round/>
            <a:headEnd len="sm" w="sm" type="none"/>
            <a:tailEnd len="lg" w="lg" type="triangle"/>
          </a:ln>
        </p:spPr>
      </p:cxnSp>
      <p:sp>
        <p:nvSpPr>
          <p:cNvPr id="734" name="Google Shape;734;p23"/>
          <p:cNvSpPr txBox="1"/>
          <p:nvPr/>
        </p:nvSpPr>
        <p:spPr>
          <a:xfrm>
            <a:off x="3141663" y="1617663"/>
            <a:ext cx="1633781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fixed window</a:t>
            </a:r>
            <a:endParaRPr/>
          </a:p>
        </p:txBody>
      </p:sp>
      <p:sp>
        <p:nvSpPr>
          <p:cNvPr id="735" name="Google Shape;735;p23"/>
          <p:cNvSpPr txBox="1"/>
          <p:nvPr/>
        </p:nvSpPr>
        <p:spPr>
          <a:xfrm>
            <a:off x="47625" y="1731963"/>
            <a:ext cx="1223412" cy="6463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checked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 cycle 1</a:t>
            </a:r>
            <a:endParaRPr/>
          </a:p>
        </p:txBody>
      </p:sp>
      <p:sp>
        <p:nvSpPr>
          <p:cNvPr id="736" name="Google Shape;736;p23"/>
          <p:cNvSpPr txBox="1"/>
          <p:nvPr/>
        </p:nvSpPr>
        <p:spPr>
          <a:xfrm>
            <a:off x="1222375" y="1163638"/>
            <a:ext cx="1685077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Aligned Issue</a:t>
            </a:r>
            <a:endParaRPr/>
          </a:p>
        </p:txBody>
      </p:sp>
      <p:sp>
        <p:nvSpPr>
          <p:cNvPr id="737" name="Google Shape;737;p23"/>
          <p:cNvSpPr txBox="1"/>
          <p:nvPr/>
        </p:nvSpPr>
        <p:spPr>
          <a:xfrm>
            <a:off x="5594350" y="1163638"/>
            <a:ext cx="1954381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Unaligned Issue</a:t>
            </a:r>
            <a:endParaRPr/>
          </a:p>
        </p:txBody>
      </p:sp>
      <p:sp>
        <p:nvSpPr>
          <p:cNvPr id="738" name="Google Shape;738;p23"/>
          <p:cNvSpPr txBox="1"/>
          <p:nvPr/>
        </p:nvSpPr>
        <p:spPr>
          <a:xfrm>
            <a:off x="47625" y="2532063"/>
            <a:ext cx="1223412" cy="6463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issued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 cycle 1</a:t>
            </a:r>
            <a:endParaRPr/>
          </a:p>
        </p:txBody>
      </p:sp>
      <p:sp>
        <p:nvSpPr>
          <p:cNvPr id="739" name="Google Shape;739;p23"/>
          <p:cNvSpPr/>
          <p:nvPr/>
        </p:nvSpPr>
        <p:spPr>
          <a:xfrm>
            <a:off x="2209800" y="2076450"/>
            <a:ext cx="342900" cy="323850"/>
          </a:xfrm>
          <a:prstGeom prst="ellipse">
            <a:avLst/>
          </a:prstGeom>
          <a:noFill/>
          <a:ln cap="flat" cmpd="sng" w="127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</a:t>
            </a:r>
            <a:endParaRPr/>
          </a:p>
        </p:txBody>
      </p:sp>
      <p:sp>
        <p:nvSpPr>
          <p:cNvPr id="740" name="Google Shape;740;p23"/>
          <p:cNvSpPr/>
          <p:nvPr/>
        </p:nvSpPr>
        <p:spPr>
          <a:xfrm>
            <a:off x="1809750" y="2076450"/>
            <a:ext cx="342900" cy="323850"/>
          </a:xfrm>
          <a:prstGeom prst="ellipse">
            <a:avLst/>
          </a:prstGeom>
          <a:noFill/>
          <a:ln cap="flat" cmpd="sng" w="127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g</a:t>
            </a:r>
            <a:endParaRPr/>
          </a:p>
        </p:txBody>
      </p:sp>
      <p:sp>
        <p:nvSpPr>
          <p:cNvPr id="741" name="Google Shape;741;p23"/>
          <p:cNvSpPr/>
          <p:nvPr/>
        </p:nvSpPr>
        <p:spPr>
          <a:xfrm>
            <a:off x="1409700" y="2076450"/>
            <a:ext cx="342900" cy="323850"/>
          </a:xfrm>
          <a:prstGeom prst="ellipse">
            <a:avLst/>
          </a:prstGeom>
          <a:noFill/>
          <a:ln cap="flat" cmpd="sng" w="127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h</a:t>
            </a:r>
            <a:endParaRPr/>
          </a:p>
        </p:txBody>
      </p:sp>
      <p:cxnSp>
        <p:nvCxnSpPr>
          <p:cNvPr id="742" name="Google Shape;742;p23"/>
          <p:cNvCxnSpPr/>
          <p:nvPr/>
        </p:nvCxnSpPr>
        <p:spPr>
          <a:xfrm rot="10800000">
            <a:off x="1352550" y="1847850"/>
            <a:ext cx="0" cy="571500"/>
          </a:xfrm>
          <a:prstGeom prst="straightConnector1">
            <a:avLst/>
          </a:prstGeom>
          <a:noFill/>
          <a:ln cap="flat" cmpd="sng" w="127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743" name="Google Shape;743;p23"/>
          <p:cNvCxnSpPr/>
          <p:nvPr/>
        </p:nvCxnSpPr>
        <p:spPr>
          <a:xfrm>
            <a:off x="1333500" y="1943100"/>
            <a:ext cx="1695450" cy="0"/>
          </a:xfrm>
          <a:prstGeom prst="straightConnector1">
            <a:avLst/>
          </a:prstGeom>
          <a:noFill/>
          <a:ln cap="flat" cmpd="sng" w="12700">
            <a:solidFill>
              <a:schemeClr val="dk1"/>
            </a:solidFill>
            <a:prstDash val="solid"/>
            <a:round/>
            <a:headEnd len="med" w="med" type="triangle"/>
            <a:tailEnd len="med" w="med" type="triangle"/>
          </a:ln>
        </p:spPr>
      </p:cxnSp>
      <p:sp>
        <p:nvSpPr>
          <p:cNvPr id="744" name="Google Shape;744;p23"/>
          <p:cNvSpPr txBox="1"/>
          <p:nvPr/>
        </p:nvSpPr>
        <p:spPr>
          <a:xfrm>
            <a:off x="1471613" y="1617663"/>
            <a:ext cx="1569660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next window</a:t>
            </a:r>
            <a:endParaRPr/>
          </a:p>
        </p:txBody>
      </p:sp>
      <p:sp>
        <p:nvSpPr>
          <p:cNvPr id="745" name="Google Shape;745;p23"/>
          <p:cNvSpPr/>
          <p:nvPr/>
        </p:nvSpPr>
        <p:spPr>
          <a:xfrm>
            <a:off x="3524250" y="3581400"/>
            <a:ext cx="342900" cy="323850"/>
          </a:xfrm>
          <a:prstGeom prst="ellipse">
            <a:avLst/>
          </a:prstGeom>
          <a:solidFill>
            <a:srgbClr val="CCFFCC"/>
          </a:solidFill>
          <a:ln cap="flat" cmpd="sng" w="127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</a:t>
            </a:r>
            <a:endParaRPr/>
          </a:p>
        </p:txBody>
      </p:sp>
      <p:sp>
        <p:nvSpPr>
          <p:cNvPr id="746" name="Google Shape;746;p23"/>
          <p:cNvSpPr/>
          <p:nvPr/>
        </p:nvSpPr>
        <p:spPr>
          <a:xfrm>
            <a:off x="3086100" y="3581400"/>
            <a:ext cx="342900" cy="323850"/>
          </a:xfrm>
          <a:prstGeom prst="ellipse">
            <a:avLst/>
          </a:prstGeom>
          <a:solidFill>
            <a:srgbClr val="FFCCFF"/>
          </a:solidFill>
          <a:ln cap="flat" cmpd="sng" w="127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</a:t>
            </a:r>
            <a:endParaRPr/>
          </a:p>
        </p:txBody>
      </p:sp>
      <p:sp>
        <p:nvSpPr>
          <p:cNvPr id="747" name="Google Shape;747;p23"/>
          <p:cNvSpPr/>
          <p:nvPr/>
        </p:nvSpPr>
        <p:spPr>
          <a:xfrm>
            <a:off x="3962400" y="3581400"/>
            <a:ext cx="342900" cy="323850"/>
          </a:xfrm>
          <a:prstGeom prst="ellipse">
            <a:avLst/>
          </a:prstGeom>
          <a:solidFill>
            <a:srgbClr val="CCFFCC"/>
          </a:solidFill>
          <a:ln cap="flat" cmpd="sng" w="127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b</a:t>
            </a:r>
            <a:endParaRPr/>
          </a:p>
        </p:txBody>
      </p:sp>
      <p:sp>
        <p:nvSpPr>
          <p:cNvPr id="748" name="Google Shape;748;p23"/>
          <p:cNvSpPr/>
          <p:nvPr/>
        </p:nvSpPr>
        <p:spPr>
          <a:xfrm>
            <a:off x="2628900" y="3581400"/>
            <a:ext cx="342900" cy="323850"/>
          </a:xfrm>
          <a:prstGeom prst="ellipse">
            <a:avLst/>
          </a:prstGeom>
          <a:noFill/>
          <a:ln cap="flat" cmpd="sng" w="127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</a:t>
            </a:r>
            <a:endParaRPr/>
          </a:p>
        </p:txBody>
      </p:sp>
      <p:cxnSp>
        <p:nvCxnSpPr>
          <p:cNvPr id="749" name="Google Shape;749;p23"/>
          <p:cNvCxnSpPr/>
          <p:nvPr/>
        </p:nvCxnSpPr>
        <p:spPr>
          <a:xfrm>
            <a:off x="1295400" y="3924300"/>
            <a:ext cx="3810000" cy="0"/>
          </a:xfrm>
          <a:prstGeom prst="straightConnector1">
            <a:avLst/>
          </a:prstGeom>
          <a:noFill/>
          <a:ln cap="flat" cmpd="sng" w="127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750" name="Google Shape;750;p23"/>
          <p:cNvSpPr/>
          <p:nvPr/>
        </p:nvSpPr>
        <p:spPr>
          <a:xfrm>
            <a:off x="4419600" y="4305300"/>
            <a:ext cx="304800" cy="285750"/>
          </a:xfrm>
          <a:prstGeom prst="rect">
            <a:avLst/>
          </a:prstGeom>
          <a:solidFill>
            <a:srgbClr val="CCFFCC"/>
          </a:solidFill>
          <a:ln cap="flat" cmpd="sng" w="1270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b</a:t>
            </a:r>
            <a:endParaRPr/>
          </a:p>
        </p:txBody>
      </p:sp>
      <p:cxnSp>
        <p:nvCxnSpPr>
          <p:cNvPr id="751" name="Google Shape;751;p23"/>
          <p:cNvCxnSpPr/>
          <p:nvPr/>
        </p:nvCxnSpPr>
        <p:spPr>
          <a:xfrm rot="10800000">
            <a:off x="3028950" y="3352800"/>
            <a:ext cx="0" cy="571500"/>
          </a:xfrm>
          <a:prstGeom prst="straightConnector1">
            <a:avLst/>
          </a:prstGeom>
          <a:noFill/>
          <a:ln cap="flat" cmpd="sng" w="127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752" name="Google Shape;752;p23"/>
          <p:cNvCxnSpPr/>
          <p:nvPr/>
        </p:nvCxnSpPr>
        <p:spPr>
          <a:xfrm rot="10800000">
            <a:off x="4838700" y="3352800"/>
            <a:ext cx="0" cy="571500"/>
          </a:xfrm>
          <a:prstGeom prst="straightConnector1">
            <a:avLst/>
          </a:prstGeom>
          <a:noFill/>
          <a:ln cap="flat" cmpd="sng" w="127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753" name="Google Shape;753;p23"/>
          <p:cNvCxnSpPr/>
          <p:nvPr/>
        </p:nvCxnSpPr>
        <p:spPr>
          <a:xfrm>
            <a:off x="1333500" y="4648200"/>
            <a:ext cx="3752850" cy="0"/>
          </a:xfrm>
          <a:prstGeom prst="straightConnector1">
            <a:avLst/>
          </a:prstGeom>
          <a:noFill/>
          <a:ln cap="flat" cmpd="sng" w="12700">
            <a:solidFill>
              <a:schemeClr val="dk1"/>
            </a:solidFill>
            <a:prstDash val="solid"/>
            <a:round/>
            <a:headEnd len="sm" w="sm" type="none"/>
            <a:tailEnd len="lg" w="lg" type="triangle"/>
          </a:ln>
        </p:spPr>
      </p:cxnSp>
      <p:sp>
        <p:nvSpPr>
          <p:cNvPr id="754" name="Google Shape;754;p23"/>
          <p:cNvSpPr txBox="1"/>
          <p:nvPr/>
        </p:nvSpPr>
        <p:spPr>
          <a:xfrm>
            <a:off x="47625" y="3236913"/>
            <a:ext cx="1223412" cy="6463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checked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 cycle 2</a:t>
            </a:r>
            <a:endParaRPr/>
          </a:p>
        </p:txBody>
      </p:sp>
      <p:sp>
        <p:nvSpPr>
          <p:cNvPr id="755" name="Google Shape;755;p23"/>
          <p:cNvSpPr txBox="1"/>
          <p:nvPr/>
        </p:nvSpPr>
        <p:spPr>
          <a:xfrm>
            <a:off x="47625" y="4037013"/>
            <a:ext cx="1223412" cy="6463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issued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 cycle 2</a:t>
            </a:r>
            <a:endParaRPr/>
          </a:p>
        </p:txBody>
      </p:sp>
      <p:sp>
        <p:nvSpPr>
          <p:cNvPr id="756" name="Google Shape;756;p23"/>
          <p:cNvSpPr/>
          <p:nvPr/>
        </p:nvSpPr>
        <p:spPr>
          <a:xfrm>
            <a:off x="2209800" y="3581400"/>
            <a:ext cx="342900" cy="323850"/>
          </a:xfrm>
          <a:prstGeom prst="ellipse">
            <a:avLst/>
          </a:prstGeom>
          <a:noFill/>
          <a:ln cap="flat" cmpd="sng" w="127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</a:t>
            </a:r>
            <a:endParaRPr/>
          </a:p>
        </p:txBody>
      </p:sp>
      <p:sp>
        <p:nvSpPr>
          <p:cNvPr id="757" name="Google Shape;757;p23"/>
          <p:cNvSpPr/>
          <p:nvPr/>
        </p:nvSpPr>
        <p:spPr>
          <a:xfrm>
            <a:off x="1809750" y="3581400"/>
            <a:ext cx="342900" cy="323850"/>
          </a:xfrm>
          <a:prstGeom prst="ellipse">
            <a:avLst/>
          </a:prstGeom>
          <a:noFill/>
          <a:ln cap="flat" cmpd="sng" w="127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g</a:t>
            </a:r>
            <a:endParaRPr/>
          </a:p>
        </p:txBody>
      </p:sp>
      <p:sp>
        <p:nvSpPr>
          <p:cNvPr id="758" name="Google Shape;758;p23"/>
          <p:cNvSpPr/>
          <p:nvPr/>
        </p:nvSpPr>
        <p:spPr>
          <a:xfrm>
            <a:off x="1409700" y="3581400"/>
            <a:ext cx="342900" cy="323850"/>
          </a:xfrm>
          <a:prstGeom prst="ellipse">
            <a:avLst/>
          </a:prstGeom>
          <a:noFill/>
          <a:ln cap="flat" cmpd="sng" w="127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h</a:t>
            </a:r>
            <a:endParaRPr/>
          </a:p>
        </p:txBody>
      </p:sp>
      <p:cxnSp>
        <p:nvCxnSpPr>
          <p:cNvPr id="759" name="Google Shape;759;p23"/>
          <p:cNvCxnSpPr/>
          <p:nvPr/>
        </p:nvCxnSpPr>
        <p:spPr>
          <a:xfrm rot="10800000">
            <a:off x="1352550" y="3352800"/>
            <a:ext cx="0" cy="571500"/>
          </a:xfrm>
          <a:prstGeom prst="straightConnector1">
            <a:avLst/>
          </a:prstGeom>
          <a:noFill/>
          <a:ln cap="flat" cmpd="sng" w="127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760" name="Google Shape;760;p23"/>
          <p:cNvSpPr/>
          <p:nvPr/>
        </p:nvSpPr>
        <p:spPr>
          <a:xfrm>
            <a:off x="3086100" y="5067300"/>
            <a:ext cx="342900" cy="323850"/>
          </a:xfrm>
          <a:prstGeom prst="ellipse">
            <a:avLst/>
          </a:prstGeom>
          <a:solidFill>
            <a:srgbClr val="CCFFCC"/>
          </a:solidFill>
          <a:ln cap="flat" cmpd="sng" w="127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</a:t>
            </a:r>
            <a:endParaRPr/>
          </a:p>
        </p:txBody>
      </p:sp>
      <p:sp>
        <p:nvSpPr>
          <p:cNvPr id="761" name="Google Shape;761;p23"/>
          <p:cNvSpPr/>
          <p:nvPr/>
        </p:nvSpPr>
        <p:spPr>
          <a:xfrm>
            <a:off x="2628900" y="5067300"/>
            <a:ext cx="342900" cy="323850"/>
          </a:xfrm>
          <a:prstGeom prst="ellipse">
            <a:avLst/>
          </a:prstGeom>
          <a:noFill/>
          <a:ln cap="flat" cmpd="sng" w="127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</a:t>
            </a:r>
            <a:endParaRPr/>
          </a:p>
        </p:txBody>
      </p:sp>
      <p:cxnSp>
        <p:nvCxnSpPr>
          <p:cNvPr id="762" name="Google Shape;762;p23"/>
          <p:cNvCxnSpPr/>
          <p:nvPr/>
        </p:nvCxnSpPr>
        <p:spPr>
          <a:xfrm>
            <a:off x="1295400" y="5410200"/>
            <a:ext cx="3810000" cy="0"/>
          </a:xfrm>
          <a:prstGeom prst="straightConnector1">
            <a:avLst/>
          </a:prstGeom>
          <a:noFill/>
          <a:ln cap="flat" cmpd="sng" w="127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763" name="Google Shape;763;p23"/>
          <p:cNvSpPr/>
          <p:nvPr/>
        </p:nvSpPr>
        <p:spPr>
          <a:xfrm>
            <a:off x="4419600" y="5791200"/>
            <a:ext cx="304800" cy="285750"/>
          </a:xfrm>
          <a:prstGeom prst="rect">
            <a:avLst/>
          </a:prstGeom>
          <a:solidFill>
            <a:srgbClr val="CCFFCC"/>
          </a:solidFill>
          <a:ln cap="flat" cmpd="sng" w="1270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</a:t>
            </a:r>
            <a:endParaRPr/>
          </a:p>
        </p:txBody>
      </p:sp>
      <p:cxnSp>
        <p:nvCxnSpPr>
          <p:cNvPr id="764" name="Google Shape;764;p23"/>
          <p:cNvCxnSpPr/>
          <p:nvPr/>
        </p:nvCxnSpPr>
        <p:spPr>
          <a:xfrm rot="10800000">
            <a:off x="3028950" y="4838700"/>
            <a:ext cx="0" cy="571500"/>
          </a:xfrm>
          <a:prstGeom prst="straightConnector1">
            <a:avLst/>
          </a:prstGeom>
          <a:noFill/>
          <a:ln cap="flat" cmpd="sng" w="127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765" name="Google Shape;765;p23"/>
          <p:cNvCxnSpPr/>
          <p:nvPr/>
        </p:nvCxnSpPr>
        <p:spPr>
          <a:xfrm rot="10800000">
            <a:off x="4838700" y="4838700"/>
            <a:ext cx="0" cy="571500"/>
          </a:xfrm>
          <a:prstGeom prst="straightConnector1">
            <a:avLst/>
          </a:prstGeom>
          <a:noFill/>
          <a:ln cap="flat" cmpd="sng" w="127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766" name="Google Shape;766;p23"/>
          <p:cNvCxnSpPr/>
          <p:nvPr/>
        </p:nvCxnSpPr>
        <p:spPr>
          <a:xfrm>
            <a:off x="1333500" y="6134100"/>
            <a:ext cx="3752850" cy="0"/>
          </a:xfrm>
          <a:prstGeom prst="straightConnector1">
            <a:avLst/>
          </a:prstGeom>
          <a:noFill/>
          <a:ln cap="flat" cmpd="sng" w="12700">
            <a:solidFill>
              <a:schemeClr val="dk1"/>
            </a:solidFill>
            <a:prstDash val="solid"/>
            <a:round/>
            <a:headEnd len="sm" w="sm" type="none"/>
            <a:tailEnd len="lg" w="lg" type="triangle"/>
          </a:ln>
        </p:spPr>
      </p:cxnSp>
      <p:sp>
        <p:nvSpPr>
          <p:cNvPr id="767" name="Google Shape;767;p23"/>
          <p:cNvSpPr txBox="1"/>
          <p:nvPr/>
        </p:nvSpPr>
        <p:spPr>
          <a:xfrm>
            <a:off x="47625" y="4722813"/>
            <a:ext cx="1223412" cy="6463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checked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 cycle 3</a:t>
            </a:r>
            <a:endParaRPr/>
          </a:p>
        </p:txBody>
      </p:sp>
      <p:sp>
        <p:nvSpPr>
          <p:cNvPr id="768" name="Google Shape;768;p23"/>
          <p:cNvSpPr txBox="1"/>
          <p:nvPr/>
        </p:nvSpPr>
        <p:spPr>
          <a:xfrm>
            <a:off x="47625" y="5522913"/>
            <a:ext cx="1223412" cy="6463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issued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 cycle 3</a:t>
            </a:r>
            <a:endParaRPr/>
          </a:p>
        </p:txBody>
      </p:sp>
      <p:sp>
        <p:nvSpPr>
          <p:cNvPr id="769" name="Google Shape;769;p23"/>
          <p:cNvSpPr/>
          <p:nvPr/>
        </p:nvSpPr>
        <p:spPr>
          <a:xfrm>
            <a:off x="2209800" y="5067300"/>
            <a:ext cx="342900" cy="323850"/>
          </a:xfrm>
          <a:prstGeom prst="ellipse">
            <a:avLst/>
          </a:prstGeom>
          <a:noFill/>
          <a:ln cap="flat" cmpd="sng" w="127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</a:t>
            </a:r>
            <a:endParaRPr/>
          </a:p>
        </p:txBody>
      </p:sp>
      <p:sp>
        <p:nvSpPr>
          <p:cNvPr id="770" name="Google Shape;770;p23"/>
          <p:cNvSpPr/>
          <p:nvPr/>
        </p:nvSpPr>
        <p:spPr>
          <a:xfrm>
            <a:off x="1809750" y="5067300"/>
            <a:ext cx="342900" cy="323850"/>
          </a:xfrm>
          <a:prstGeom prst="ellipse">
            <a:avLst/>
          </a:prstGeom>
          <a:noFill/>
          <a:ln cap="flat" cmpd="sng" w="127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g</a:t>
            </a:r>
            <a:endParaRPr/>
          </a:p>
        </p:txBody>
      </p:sp>
      <p:sp>
        <p:nvSpPr>
          <p:cNvPr id="771" name="Google Shape;771;p23"/>
          <p:cNvSpPr/>
          <p:nvPr/>
        </p:nvSpPr>
        <p:spPr>
          <a:xfrm>
            <a:off x="1409700" y="5067300"/>
            <a:ext cx="342900" cy="323850"/>
          </a:xfrm>
          <a:prstGeom prst="ellipse">
            <a:avLst/>
          </a:prstGeom>
          <a:noFill/>
          <a:ln cap="flat" cmpd="sng" w="127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h</a:t>
            </a:r>
            <a:endParaRPr/>
          </a:p>
        </p:txBody>
      </p:sp>
      <p:cxnSp>
        <p:nvCxnSpPr>
          <p:cNvPr id="772" name="Google Shape;772;p23"/>
          <p:cNvCxnSpPr/>
          <p:nvPr/>
        </p:nvCxnSpPr>
        <p:spPr>
          <a:xfrm rot="10800000">
            <a:off x="1352550" y="4838700"/>
            <a:ext cx="0" cy="571500"/>
          </a:xfrm>
          <a:prstGeom prst="straightConnector1">
            <a:avLst/>
          </a:prstGeom>
          <a:noFill/>
          <a:ln cap="flat" cmpd="sng" w="127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773" name="Google Shape;773;p23"/>
          <p:cNvSpPr/>
          <p:nvPr/>
        </p:nvSpPr>
        <p:spPr>
          <a:xfrm>
            <a:off x="4000500" y="4305300"/>
            <a:ext cx="304800" cy="285750"/>
          </a:xfrm>
          <a:prstGeom prst="rect">
            <a:avLst/>
          </a:prstGeom>
          <a:solidFill>
            <a:srgbClr val="CCFFCC"/>
          </a:solidFill>
          <a:ln cap="flat" cmpd="sng" w="1270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</a:t>
            </a:r>
            <a:endParaRPr/>
          </a:p>
        </p:txBody>
      </p:sp>
      <p:cxnSp>
        <p:nvCxnSpPr>
          <p:cNvPr id="774" name="Google Shape;774;p23"/>
          <p:cNvCxnSpPr/>
          <p:nvPr/>
        </p:nvCxnSpPr>
        <p:spPr>
          <a:xfrm>
            <a:off x="4229100" y="3981450"/>
            <a:ext cx="266700" cy="285750"/>
          </a:xfrm>
          <a:prstGeom prst="straightConnector1">
            <a:avLst/>
          </a:prstGeom>
          <a:noFill/>
          <a:ln cap="flat" cmpd="sng" w="12700">
            <a:solidFill>
              <a:schemeClr val="dk1"/>
            </a:solidFill>
            <a:prstDash val="solid"/>
            <a:round/>
            <a:headEnd len="sm" w="sm" type="none"/>
            <a:tailEnd len="lg" w="lg" type="triangle"/>
          </a:ln>
        </p:spPr>
      </p:cxnSp>
      <p:cxnSp>
        <p:nvCxnSpPr>
          <p:cNvPr id="775" name="Google Shape;775;p23"/>
          <p:cNvCxnSpPr/>
          <p:nvPr/>
        </p:nvCxnSpPr>
        <p:spPr>
          <a:xfrm>
            <a:off x="3905250" y="3981450"/>
            <a:ext cx="266700" cy="285750"/>
          </a:xfrm>
          <a:prstGeom prst="straightConnector1">
            <a:avLst/>
          </a:prstGeom>
          <a:noFill/>
          <a:ln cap="flat" cmpd="sng" w="12700">
            <a:solidFill>
              <a:schemeClr val="dk1"/>
            </a:solidFill>
            <a:prstDash val="solid"/>
            <a:round/>
            <a:headEnd len="sm" w="sm" type="none"/>
            <a:tailEnd len="lg" w="lg" type="triangle"/>
          </a:ln>
        </p:spPr>
      </p:cxnSp>
      <p:cxnSp>
        <p:nvCxnSpPr>
          <p:cNvPr id="776" name="Google Shape;776;p23"/>
          <p:cNvCxnSpPr/>
          <p:nvPr/>
        </p:nvCxnSpPr>
        <p:spPr>
          <a:xfrm>
            <a:off x="3409950" y="5467350"/>
            <a:ext cx="971550" cy="266700"/>
          </a:xfrm>
          <a:prstGeom prst="straightConnector1">
            <a:avLst/>
          </a:prstGeom>
          <a:noFill/>
          <a:ln cap="flat" cmpd="sng" w="12700">
            <a:solidFill>
              <a:schemeClr val="dk1"/>
            </a:solidFill>
            <a:prstDash val="solid"/>
            <a:round/>
            <a:headEnd len="sm" w="sm" type="none"/>
            <a:tailEnd len="lg" w="lg" type="triangle"/>
          </a:ln>
        </p:spPr>
      </p:cxnSp>
      <p:sp>
        <p:nvSpPr>
          <p:cNvPr id="777" name="Google Shape;777;p23"/>
          <p:cNvSpPr/>
          <p:nvPr/>
        </p:nvSpPr>
        <p:spPr>
          <a:xfrm>
            <a:off x="7467600" y="2076450"/>
            <a:ext cx="342900" cy="323850"/>
          </a:xfrm>
          <a:prstGeom prst="ellipse">
            <a:avLst/>
          </a:prstGeom>
          <a:solidFill>
            <a:srgbClr val="CCFFCC"/>
          </a:solidFill>
          <a:ln cap="flat" cmpd="sng" w="127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</a:t>
            </a:r>
            <a:endParaRPr/>
          </a:p>
        </p:txBody>
      </p:sp>
      <p:sp>
        <p:nvSpPr>
          <p:cNvPr id="778" name="Google Shape;778;p23"/>
          <p:cNvSpPr/>
          <p:nvPr/>
        </p:nvSpPr>
        <p:spPr>
          <a:xfrm>
            <a:off x="7029450" y="2076450"/>
            <a:ext cx="342900" cy="323850"/>
          </a:xfrm>
          <a:prstGeom prst="ellipse">
            <a:avLst/>
          </a:prstGeom>
          <a:solidFill>
            <a:srgbClr val="FFCCFF"/>
          </a:solidFill>
          <a:ln cap="flat" cmpd="sng" w="127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</a:t>
            </a:r>
            <a:endParaRPr/>
          </a:p>
        </p:txBody>
      </p:sp>
      <p:sp>
        <p:nvSpPr>
          <p:cNvPr id="779" name="Google Shape;779;p23"/>
          <p:cNvSpPr/>
          <p:nvPr/>
        </p:nvSpPr>
        <p:spPr>
          <a:xfrm>
            <a:off x="8343900" y="2076450"/>
            <a:ext cx="342900" cy="323850"/>
          </a:xfrm>
          <a:prstGeom prst="ellipse">
            <a:avLst/>
          </a:prstGeom>
          <a:solidFill>
            <a:srgbClr val="CCFFCC"/>
          </a:solidFill>
          <a:ln cap="flat" cmpd="sng" w="127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</a:t>
            </a:r>
            <a:endParaRPr/>
          </a:p>
        </p:txBody>
      </p:sp>
      <p:sp>
        <p:nvSpPr>
          <p:cNvPr id="780" name="Google Shape;780;p23"/>
          <p:cNvSpPr/>
          <p:nvPr/>
        </p:nvSpPr>
        <p:spPr>
          <a:xfrm>
            <a:off x="7905750" y="2076450"/>
            <a:ext cx="342900" cy="323850"/>
          </a:xfrm>
          <a:prstGeom prst="ellipse">
            <a:avLst/>
          </a:prstGeom>
          <a:solidFill>
            <a:srgbClr val="FFCCFF"/>
          </a:solidFill>
          <a:ln cap="flat" cmpd="sng" w="127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b</a:t>
            </a:r>
            <a:endParaRPr/>
          </a:p>
        </p:txBody>
      </p:sp>
      <p:sp>
        <p:nvSpPr>
          <p:cNvPr id="781" name="Google Shape;781;p23"/>
          <p:cNvSpPr/>
          <p:nvPr/>
        </p:nvSpPr>
        <p:spPr>
          <a:xfrm>
            <a:off x="6572250" y="2076450"/>
            <a:ext cx="342900" cy="323850"/>
          </a:xfrm>
          <a:prstGeom prst="ellipse">
            <a:avLst/>
          </a:prstGeom>
          <a:noFill/>
          <a:ln cap="flat" cmpd="sng" w="127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</a:t>
            </a:r>
            <a:endParaRPr/>
          </a:p>
        </p:txBody>
      </p:sp>
      <p:cxnSp>
        <p:nvCxnSpPr>
          <p:cNvPr id="782" name="Google Shape;782;p23"/>
          <p:cNvCxnSpPr/>
          <p:nvPr/>
        </p:nvCxnSpPr>
        <p:spPr>
          <a:xfrm>
            <a:off x="5238750" y="2419350"/>
            <a:ext cx="3810000" cy="0"/>
          </a:xfrm>
          <a:prstGeom prst="straightConnector1">
            <a:avLst/>
          </a:prstGeom>
          <a:noFill/>
          <a:ln cap="flat" cmpd="sng" w="127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783" name="Google Shape;783;p23"/>
          <p:cNvSpPr/>
          <p:nvPr/>
        </p:nvSpPr>
        <p:spPr>
          <a:xfrm>
            <a:off x="8362950" y="2800350"/>
            <a:ext cx="304800" cy="285750"/>
          </a:xfrm>
          <a:prstGeom prst="rect">
            <a:avLst/>
          </a:prstGeom>
          <a:solidFill>
            <a:srgbClr val="CCFFCC"/>
          </a:solidFill>
          <a:ln cap="flat" cmpd="sng" w="1270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</a:t>
            </a:r>
            <a:endParaRPr/>
          </a:p>
        </p:txBody>
      </p:sp>
      <p:cxnSp>
        <p:nvCxnSpPr>
          <p:cNvPr id="784" name="Google Shape;784;p23"/>
          <p:cNvCxnSpPr/>
          <p:nvPr/>
        </p:nvCxnSpPr>
        <p:spPr>
          <a:xfrm>
            <a:off x="8515350" y="2476500"/>
            <a:ext cx="0" cy="285750"/>
          </a:xfrm>
          <a:prstGeom prst="straightConnector1">
            <a:avLst/>
          </a:prstGeom>
          <a:noFill/>
          <a:ln cap="flat" cmpd="sng" w="12700">
            <a:solidFill>
              <a:schemeClr val="dk1"/>
            </a:solidFill>
            <a:prstDash val="solid"/>
            <a:round/>
            <a:headEnd len="sm" w="sm" type="none"/>
            <a:tailEnd len="lg" w="lg" type="triangle"/>
          </a:ln>
        </p:spPr>
      </p:cxnSp>
      <p:cxnSp>
        <p:nvCxnSpPr>
          <p:cNvPr id="785" name="Google Shape;785;p23"/>
          <p:cNvCxnSpPr/>
          <p:nvPr/>
        </p:nvCxnSpPr>
        <p:spPr>
          <a:xfrm rot="10800000">
            <a:off x="6972300" y="1847850"/>
            <a:ext cx="0" cy="571500"/>
          </a:xfrm>
          <a:prstGeom prst="straightConnector1">
            <a:avLst/>
          </a:prstGeom>
          <a:noFill/>
          <a:ln cap="flat" cmpd="sng" w="127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786" name="Google Shape;786;p23"/>
          <p:cNvCxnSpPr/>
          <p:nvPr/>
        </p:nvCxnSpPr>
        <p:spPr>
          <a:xfrm rot="10800000">
            <a:off x="8782050" y="1847850"/>
            <a:ext cx="0" cy="571500"/>
          </a:xfrm>
          <a:prstGeom prst="straightConnector1">
            <a:avLst/>
          </a:prstGeom>
          <a:noFill/>
          <a:ln cap="flat" cmpd="sng" w="127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787" name="Google Shape;787;p23"/>
          <p:cNvCxnSpPr/>
          <p:nvPr/>
        </p:nvCxnSpPr>
        <p:spPr>
          <a:xfrm>
            <a:off x="6972300" y="1943100"/>
            <a:ext cx="1809750" cy="0"/>
          </a:xfrm>
          <a:prstGeom prst="straightConnector1">
            <a:avLst/>
          </a:prstGeom>
          <a:noFill/>
          <a:ln cap="flat" cmpd="sng" w="12700">
            <a:solidFill>
              <a:schemeClr val="dk1"/>
            </a:solidFill>
            <a:prstDash val="solid"/>
            <a:round/>
            <a:headEnd len="med" w="med" type="triangle"/>
            <a:tailEnd len="med" w="med" type="triangle"/>
          </a:ln>
        </p:spPr>
      </p:cxnSp>
      <p:cxnSp>
        <p:nvCxnSpPr>
          <p:cNvPr id="788" name="Google Shape;788;p23"/>
          <p:cNvCxnSpPr/>
          <p:nvPr/>
        </p:nvCxnSpPr>
        <p:spPr>
          <a:xfrm>
            <a:off x="5276850" y="3143250"/>
            <a:ext cx="3752850" cy="0"/>
          </a:xfrm>
          <a:prstGeom prst="straightConnector1">
            <a:avLst/>
          </a:prstGeom>
          <a:noFill/>
          <a:ln cap="flat" cmpd="sng" w="12700">
            <a:solidFill>
              <a:schemeClr val="dk1"/>
            </a:solidFill>
            <a:prstDash val="solid"/>
            <a:round/>
            <a:headEnd len="sm" w="sm" type="none"/>
            <a:tailEnd len="lg" w="lg" type="triangle"/>
          </a:ln>
        </p:spPr>
      </p:cxnSp>
      <p:sp>
        <p:nvSpPr>
          <p:cNvPr id="789" name="Google Shape;789;p23"/>
          <p:cNvSpPr txBox="1"/>
          <p:nvPr/>
        </p:nvSpPr>
        <p:spPr>
          <a:xfrm>
            <a:off x="7034213" y="1617663"/>
            <a:ext cx="1851789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gliding window</a:t>
            </a:r>
            <a:endParaRPr/>
          </a:p>
        </p:txBody>
      </p:sp>
      <p:sp>
        <p:nvSpPr>
          <p:cNvPr id="790" name="Google Shape;790;p23"/>
          <p:cNvSpPr/>
          <p:nvPr/>
        </p:nvSpPr>
        <p:spPr>
          <a:xfrm>
            <a:off x="6153150" y="2076450"/>
            <a:ext cx="342900" cy="323850"/>
          </a:xfrm>
          <a:prstGeom prst="ellipse">
            <a:avLst/>
          </a:prstGeom>
          <a:noFill/>
          <a:ln cap="flat" cmpd="sng" w="127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</a:t>
            </a:r>
            <a:endParaRPr/>
          </a:p>
        </p:txBody>
      </p:sp>
      <p:sp>
        <p:nvSpPr>
          <p:cNvPr id="791" name="Google Shape;791;p23"/>
          <p:cNvSpPr/>
          <p:nvPr/>
        </p:nvSpPr>
        <p:spPr>
          <a:xfrm>
            <a:off x="5753100" y="2076450"/>
            <a:ext cx="342900" cy="323850"/>
          </a:xfrm>
          <a:prstGeom prst="ellipse">
            <a:avLst/>
          </a:prstGeom>
          <a:noFill/>
          <a:ln cap="flat" cmpd="sng" w="127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g</a:t>
            </a:r>
            <a:endParaRPr/>
          </a:p>
        </p:txBody>
      </p:sp>
      <p:sp>
        <p:nvSpPr>
          <p:cNvPr id="792" name="Google Shape;792;p23"/>
          <p:cNvSpPr/>
          <p:nvPr/>
        </p:nvSpPr>
        <p:spPr>
          <a:xfrm>
            <a:off x="5353050" y="2076450"/>
            <a:ext cx="342900" cy="323850"/>
          </a:xfrm>
          <a:prstGeom prst="ellipse">
            <a:avLst/>
          </a:prstGeom>
          <a:noFill/>
          <a:ln cap="flat" cmpd="sng" w="127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h</a:t>
            </a:r>
            <a:endParaRPr/>
          </a:p>
        </p:txBody>
      </p:sp>
      <p:cxnSp>
        <p:nvCxnSpPr>
          <p:cNvPr id="793" name="Google Shape;793;p23"/>
          <p:cNvCxnSpPr/>
          <p:nvPr/>
        </p:nvCxnSpPr>
        <p:spPr>
          <a:xfrm rot="10800000">
            <a:off x="5295900" y="1847850"/>
            <a:ext cx="0" cy="571500"/>
          </a:xfrm>
          <a:prstGeom prst="straightConnector1">
            <a:avLst/>
          </a:prstGeom>
          <a:noFill/>
          <a:ln cap="flat" cmpd="sng" w="127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794" name="Google Shape;794;p23"/>
          <p:cNvSpPr/>
          <p:nvPr/>
        </p:nvSpPr>
        <p:spPr>
          <a:xfrm>
            <a:off x="7467600" y="3581400"/>
            <a:ext cx="342900" cy="323850"/>
          </a:xfrm>
          <a:prstGeom prst="ellipse">
            <a:avLst/>
          </a:prstGeom>
          <a:solidFill>
            <a:srgbClr val="CCFFCC"/>
          </a:solidFill>
          <a:ln cap="flat" cmpd="sng" w="127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</a:t>
            </a:r>
            <a:endParaRPr/>
          </a:p>
        </p:txBody>
      </p:sp>
      <p:sp>
        <p:nvSpPr>
          <p:cNvPr id="795" name="Google Shape;795;p23"/>
          <p:cNvSpPr/>
          <p:nvPr/>
        </p:nvSpPr>
        <p:spPr>
          <a:xfrm>
            <a:off x="7029450" y="3581400"/>
            <a:ext cx="342900" cy="323850"/>
          </a:xfrm>
          <a:prstGeom prst="ellipse">
            <a:avLst/>
          </a:prstGeom>
          <a:solidFill>
            <a:srgbClr val="FFCCFF"/>
          </a:solidFill>
          <a:ln cap="flat" cmpd="sng" w="127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</a:t>
            </a:r>
            <a:endParaRPr/>
          </a:p>
        </p:txBody>
      </p:sp>
      <p:sp>
        <p:nvSpPr>
          <p:cNvPr id="796" name="Google Shape;796;p23"/>
          <p:cNvSpPr/>
          <p:nvPr/>
        </p:nvSpPr>
        <p:spPr>
          <a:xfrm>
            <a:off x="7905750" y="3581400"/>
            <a:ext cx="342900" cy="323850"/>
          </a:xfrm>
          <a:prstGeom prst="ellipse">
            <a:avLst/>
          </a:prstGeom>
          <a:solidFill>
            <a:srgbClr val="CCFFCC"/>
          </a:solidFill>
          <a:ln cap="flat" cmpd="sng" w="127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b</a:t>
            </a:r>
            <a:endParaRPr/>
          </a:p>
        </p:txBody>
      </p:sp>
      <p:sp>
        <p:nvSpPr>
          <p:cNvPr id="797" name="Google Shape;797;p23"/>
          <p:cNvSpPr/>
          <p:nvPr/>
        </p:nvSpPr>
        <p:spPr>
          <a:xfrm>
            <a:off x="6572250" y="3581400"/>
            <a:ext cx="342900" cy="323850"/>
          </a:xfrm>
          <a:prstGeom prst="ellipse">
            <a:avLst/>
          </a:prstGeom>
          <a:solidFill>
            <a:srgbClr val="CCFFCC"/>
          </a:solidFill>
          <a:ln cap="flat" cmpd="sng" w="127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</a:t>
            </a:r>
            <a:endParaRPr/>
          </a:p>
        </p:txBody>
      </p:sp>
      <p:cxnSp>
        <p:nvCxnSpPr>
          <p:cNvPr id="798" name="Google Shape;798;p23"/>
          <p:cNvCxnSpPr/>
          <p:nvPr/>
        </p:nvCxnSpPr>
        <p:spPr>
          <a:xfrm>
            <a:off x="5238750" y="3924300"/>
            <a:ext cx="3810000" cy="0"/>
          </a:xfrm>
          <a:prstGeom prst="straightConnector1">
            <a:avLst/>
          </a:prstGeom>
          <a:noFill/>
          <a:ln cap="flat" cmpd="sng" w="127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799" name="Google Shape;799;p23"/>
          <p:cNvSpPr/>
          <p:nvPr/>
        </p:nvSpPr>
        <p:spPr>
          <a:xfrm>
            <a:off x="7905750" y="4305300"/>
            <a:ext cx="304800" cy="285750"/>
          </a:xfrm>
          <a:prstGeom prst="rect">
            <a:avLst/>
          </a:prstGeom>
          <a:solidFill>
            <a:srgbClr val="CCFFCC"/>
          </a:solidFill>
          <a:ln cap="flat" cmpd="sng" w="1270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b</a:t>
            </a:r>
            <a:endParaRPr/>
          </a:p>
        </p:txBody>
      </p:sp>
      <p:cxnSp>
        <p:nvCxnSpPr>
          <p:cNvPr id="800" name="Google Shape;800;p23"/>
          <p:cNvCxnSpPr/>
          <p:nvPr/>
        </p:nvCxnSpPr>
        <p:spPr>
          <a:xfrm rot="10800000">
            <a:off x="6534150" y="3352800"/>
            <a:ext cx="0" cy="571500"/>
          </a:xfrm>
          <a:prstGeom prst="straightConnector1">
            <a:avLst/>
          </a:prstGeom>
          <a:noFill/>
          <a:ln cap="flat" cmpd="sng" w="127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801" name="Google Shape;801;p23"/>
          <p:cNvCxnSpPr/>
          <p:nvPr/>
        </p:nvCxnSpPr>
        <p:spPr>
          <a:xfrm rot="10800000">
            <a:off x="8343900" y="3352800"/>
            <a:ext cx="0" cy="571500"/>
          </a:xfrm>
          <a:prstGeom prst="straightConnector1">
            <a:avLst/>
          </a:prstGeom>
          <a:noFill/>
          <a:ln cap="flat" cmpd="sng" w="127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802" name="Google Shape;802;p23"/>
          <p:cNvCxnSpPr/>
          <p:nvPr/>
        </p:nvCxnSpPr>
        <p:spPr>
          <a:xfrm>
            <a:off x="5276850" y="4648200"/>
            <a:ext cx="3752850" cy="0"/>
          </a:xfrm>
          <a:prstGeom prst="straightConnector1">
            <a:avLst/>
          </a:prstGeom>
          <a:noFill/>
          <a:ln cap="flat" cmpd="sng" w="12700">
            <a:solidFill>
              <a:schemeClr val="dk1"/>
            </a:solidFill>
            <a:prstDash val="solid"/>
            <a:round/>
            <a:headEnd len="sm" w="sm" type="none"/>
            <a:tailEnd len="lg" w="lg" type="triangle"/>
          </a:ln>
        </p:spPr>
      </p:cxnSp>
      <p:sp>
        <p:nvSpPr>
          <p:cNvPr id="803" name="Google Shape;803;p23"/>
          <p:cNvSpPr/>
          <p:nvPr/>
        </p:nvSpPr>
        <p:spPr>
          <a:xfrm>
            <a:off x="6153150" y="3581400"/>
            <a:ext cx="342900" cy="323850"/>
          </a:xfrm>
          <a:prstGeom prst="ellipse">
            <a:avLst/>
          </a:prstGeom>
          <a:noFill/>
          <a:ln cap="flat" cmpd="sng" w="127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</a:t>
            </a:r>
            <a:endParaRPr/>
          </a:p>
        </p:txBody>
      </p:sp>
      <p:sp>
        <p:nvSpPr>
          <p:cNvPr id="804" name="Google Shape;804;p23"/>
          <p:cNvSpPr/>
          <p:nvPr/>
        </p:nvSpPr>
        <p:spPr>
          <a:xfrm>
            <a:off x="5753100" y="3581400"/>
            <a:ext cx="342900" cy="323850"/>
          </a:xfrm>
          <a:prstGeom prst="ellipse">
            <a:avLst/>
          </a:prstGeom>
          <a:noFill/>
          <a:ln cap="flat" cmpd="sng" w="127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g</a:t>
            </a:r>
            <a:endParaRPr/>
          </a:p>
        </p:txBody>
      </p:sp>
      <p:sp>
        <p:nvSpPr>
          <p:cNvPr id="805" name="Google Shape;805;p23"/>
          <p:cNvSpPr/>
          <p:nvPr/>
        </p:nvSpPr>
        <p:spPr>
          <a:xfrm>
            <a:off x="5353050" y="3581400"/>
            <a:ext cx="342900" cy="323850"/>
          </a:xfrm>
          <a:prstGeom prst="ellipse">
            <a:avLst/>
          </a:prstGeom>
          <a:noFill/>
          <a:ln cap="flat" cmpd="sng" w="127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h</a:t>
            </a:r>
            <a:endParaRPr/>
          </a:p>
        </p:txBody>
      </p:sp>
      <p:cxnSp>
        <p:nvCxnSpPr>
          <p:cNvPr id="806" name="Google Shape;806;p23"/>
          <p:cNvCxnSpPr/>
          <p:nvPr/>
        </p:nvCxnSpPr>
        <p:spPr>
          <a:xfrm rot="10800000">
            <a:off x="5295900" y="3352800"/>
            <a:ext cx="0" cy="571500"/>
          </a:xfrm>
          <a:prstGeom prst="straightConnector1">
            <a:avLst/>
          </a:prstGeom>
          <a:noFill/>
          <a:ln cap="flat" cmpd="sng" w="127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807" name="Google Shape;807;p23"/>
          <p:cNvSpPr/>
          <p:nvPr/>
        </p:nvSpPr>
        <p:spPr>
          <a:xfrm>
            <a:off x="7067550" y="5067300"/>
            <a:ext cx="342900" cy="323850"/>
          </a:xfrm>
          <a:prstGeom prst="ellipse">
            <a:avLst/>
          </a:prstGeom>
          <a:solidFill>
            <a:srgbClr val="CCFFCC"/>
          </a:solidFill>
          <a:ln cap="flat" cmpd="sng" w="127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</a:t>
            </a:r>
            <a:endParaRPr/>
          </a:p>
        </p:txBody>
      </p:sp>
      <p:sp>
        <p:nvSpPr>
          <p:cNvPr id="808" name="Google Shape;808;p23"/>
          <p:cNvSpPr/>
          <p:nvPr/>
        </p:nvSpPr>
        <p:spPr>
          <a:xfrm>
            <a:off x="6610350" y="5067300"/>
            <a:ext cx="342900" cy="323850"/>
          </a:xfrm>
          <a:prstGeom prst="ellipse">
            <a:avLst/>
          </a:prstGeom>
          <a:solidFill>
            <a:srgbClr val="CCFFCC"/>
          </a:solidFill>
          <a:ln cap="flat" cmpd="sng" w="127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</a:t>
            </a:r>
            <a:endParaRPr/>
          </a:p>
        </p:txBody>
      </p:sp>
      <p:cxnSp>
        <p:nvCxnSpPr>
          <p:cNvPr id="809" name="Google Shape;809;p23"/>
          <p:cNvCxnSpPr/>
          <p:nvPr/>
        </p:nvCxnSpPr>
        <p:spPr>
          <a:xfrm>
            <a:off x="5238750" y="5410200"/>
            <a:ext cx="3810000" cy="0"/>
          </a:xfrm>
          <a:prstGeom prst="straightConnector1">
            <a:avLst/>
          </a:prstGeom>
          <a:noFill/>
          <a:ln cap="flat" cmpd="sng" w="127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810" name="Google Shape;810;p23"/>
          <p:cNvCxnSpPr/>
          <p:nvPr/>
        </p:nvCxnSpPr>
        <p:spPr>
          <a:xfrm rot="10800000">
            <a:off x="5734050" y="4838700"/>
            <a:ext cx="0" cy="571500"/>
          </a:xfrm>
          <a:prstGeom prst="straightConnector1">
            <a:avLst/>
          </a:prstGeom>
          <a:noFill/>
          <a:ln cap="flat" cmpd="sng" w="127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811" name="Google Shape;811;p23"/>
          <p:cNvCxnSpPr/>
          <p:nvPr/>
        </p:nvCxnSpPr>
        <p:spPr>
          <a:xfrm rot="10800000">
            <a:off x="7543800" y="4838700"/>
            <a:ext cx="0" cy="571500"/>
          </a:xfrm>
          <a:prstGeom prst="straightConnector1">
            <a:avLst/>
          </a:prstGeom>
          <a:noFill/>
          <a:ln cap="flat" cmpd="sng" w="127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812" name="Google Shape;812;p23"/>
          <p:cNvCxnSpPr/>
          <p:nvPr/>
        </p:nvCxnSpPr>
        <p:spPr>
          <a:xfrm>
            <a:off x="5276850" y="6134100"/>
            <a:ext cx="3752850" cy="0"/>
          </a:xfrm>
          <a:prstGeom prst="straightConnector1">
            <a:avLst/>
          </a:prstGeom>
          <a:noFill/>
          <a:ln cap="flat" cmpd="sng" w="12700">
            <a:solidFill>
              <a:schemeClr val="dk1"/>
            </a:solidFill>
            <a:prstDash val="solid"/>
            <a:round/>
            <a:headEnd len="sm" w="sm" type="none"/>
            <a:tailEnd len="lg" w="lg" type="triangle"/>
          </a:ln>
        </p:spPr>
      </p:cxnSp>
      <p:sp>
        <p:nvSpPr>
          <p:cNvPr id="813" name="Google Shape;813;p23"/>
          <p:cNvSpPr/>
          <p:nvPr/>
        </p:nvSpPr>
        <p:spPr>
          <a:xfrm>
            <a:off x="6191250" y="5067300"/>
            <a:ext cx="342900" cy="323850"/>
          </a:xfrm>
          <a:prstGeom prst="ellipse">
            <a:avLst/>
          </a:prstGeom>
          <a:solidFill>
            <a:srgbClr val="CCFFCC"/>
          </a:solidFill>
          <a:ln cap="flat" cmpd="sng" w="127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</a:t>
            </a:r>
            <a:endParaRPr/>
          </a:p>
        </p:txBody>
      </p:sp>
      <p:sp>
        <p:nvSpPr>
          <p:cNvPr id="814" name="Google Shape;814;p23"/>
          <p:cNvSpPr/>
          <p:nvPr/>
        </p:nvSpPr>
        <p:spPr>
          <a:xfrm>
            <a:off x="5791200" y="5067300"/>
            <a:ext cx="342900" cy="323850"/>
          </a:xfrm>
          <a:prstGeom prst="ellipse">
            <a:avLst/>
          </a:prstGeom>
          <a:solidFill>
            <a:srgbClr val="FFCCFF"/>
          </a:solidFill>
          <a:ln cap="flat" cmpd="sng" w="127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g</a:t>
            </a:r>
            <a:endParaRPr/>
          </a:p>
        </p:txBody>
      </p:sp>
      <p:sp>
        <p:nvSpPr>
          <p:cNvPr id="815" name="Google Shape;815;p23"/>
          <p:cNvSpPr/>
          <p:nvPr/>
        </p:nvSpPr>
        <p:spPr>
          <a:xfrm>
            <a:off x="5353050" y="5067300"/>
            <a:ext cx="342900" cy="323850"/>
          </a:xfrm>
          <a:prstGeom prst="ellipse">
            <a:avLst/>
          </a:prstGeom>
          <a:noFill/>
          <a:ln cap="flat" cmpd="sng" w="127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h</a:t>
            </a:r>
            <a:endParaRPr/>
          </a:p>
        </p:txBody>
      </p:sp>
      <p:cxnSp>
        <p:nvCxnSpPr>
          <p:cNvPr id="816" name="Google Shape;816;p23"/>
          <p:cNvCxnSpPr/>
          <p:nvPr/>
        </p:nvCxnSpPr>
        <p:spPr>
          <a:xfrm rot="10800000">
            <a:off x="5295900" y="4838700"/>
            <a:ext cx="0" cy="571500"/>
          </a:xfrm>
          <a:prstGeom prst="straightConnector1">
            <a:avLst/>
          </a:prstGeom>
          <a:noFill/>
          <a:ln cap="flat" cmpd="sng" w="127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817" name="Google Shape;817;p23"/>
          <p:cNvSpPr/>
          <p:nvPr/>
        </p:nvSpPr>
        <p:spPr>
          <a:xfrm>
            <a:off x="7486650" y="4305300"/>
            <a:ext cx="304800" cy="285750"/>
          </a:xfrm>
          <a:prstGeom prst="rect">
            <a:avLst/>
          </a:prstGeom>
          <a:solidFill>
            <a:srgbClr val="CCFFCC"/>
          </a:solidFill>
          <a:ln cap="flat" cmpd="sng" w="1270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</a:t>
            </a:r>
            <a:endParaRPr/>
          </a:p>
        </p:txBody>
      </p:sp>
      <p:cxnSp>
        <p:nvCxnSpPr>
          <p:cNvPr id="818" name="Google Shape;818;p23"/>
          <p:cNvCxnSpPr/>
          <p:nvPr/>
        </p:nvCxnSpPr>
        <p:spPr>
          <a:xfrm>
            <a:off x="5162550" y="1104900"/>
            <a:ext cx="0" cy="5162550"/>
          </a:xfrm>
          <a:prstGeom prst="straightConnector1">
            <a:avLst/>
          </a:prstGeom>
          <a:noFill/>
          <a:ln cap="flat" cmpd="sng" w="12700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819" name="Google Shape;819;p23"/>
          <p:cNvCxnSpPr/>
          <p:nvPr/>
        </p:nvCxnSpPr>
        <p:spPr>
          <a:xfrm>
            <a:off x="8077200" y="3981450"/>
            <a:ext cx="0" cy="285750"/>
          </a:xfrm>
          <a:prstGeom prst="straightConnector1">
            <a:avLst/>
          </a:prstGeom>
          <a:noFill/>
          <a:ln cap="flat" cmpd="sng" w="12700">
            <a:solidFill>
              <a:schemeClr val="dk1"/>
            </a:solidFill>
            <a:prstDash val="solid"/>
            <a:round/>
            <a:headEnd len="sm" w="sm" type="none"/>
            <a:tailEnd len="lg" w="lg" type="triangle"/>
          </a:ln>
        </p:spPr>
      </p:cxnSp>
      <p:cxnSp>
        <p:nvCxnSpPr>
          <p:cNvPr id="820" name="Google Shape;820;p23"/>
          <p:cNvCxnSpPr/>
          <p:nvPr/>
        </p:nvCxnSpPr>
        <p:spPr>
          <a:xfrm>
            <a:off x="7639050" y="3981450"/>
            <a:ext cx="0" cy="285750"/>
          </a:xfrm>
          <a:prstGeom prst="straightConnector1">
            <a:avLst/>
          </a:prstGeom>
          <a:noFill/>
          <a:ln cap="flat" cmpd="sng" w="12700">
            <a:solidFill>
              <a:schemeClr val="dk1"/>
            </a:solidFill>
            <a:prstDash val="solid"/>
            <a:round/>
            <a:headEnd len="sm" w="sm" type="none"/>
            <a:tailEnd len="lg" w="lg" type="triangle"/>
          </a:ln>
        </p:spPr>
      </p:cxnSp>
      <p:sp>
        <p:nvSpPr>
          <p:cNvPr id="821" name="Google Shape;821;p23"/>
          <p:cNvSpPr/>
          <p:nvPr/>
        </p:nvSpPr>
        <p:spPr>
          <a:xfrm>
            <a:off x="7067550" y="5791200"/>
            <a:ext cx="304800" cy="285750"/>
          </a:xfrm>
          <a:prstGeom prst="rect">
            <a:avLst/>
          </a:prstGeom>
          <a:solidFill>
            <a:srgbClr val="CCFFCC"/>
          </a:solidFill>
          <a:ln cap="flat" cmpd="sng" w="1270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</a:t>
            </a:r>
            <a:endParaRPr/>
          </a:p>
        </p:txBody>
      </p:sp>
      <p:sp>
        <p:nvSpPr>
          <p:cNvPr id="822" name="Google Shape;822;p23"/>
          <p:cNvSpPr/>
          <p:nvPr/>
        </p:nvSpPr>
        <p:spPr>
          <a:xfrm>
            <a:off x="6648450" y="5791200"/>
            <a:ext cx="304800" cy="285750"/>
          </a:xfrm>
          <a:prstGeom prst="rect">
            <a:avLst/>
          </a:prstGeom>
          <a:solidFill>
            <a:srgbClr val="CCFFCC"/>
          </a:solidFill>
          <a:ln cap="flat" cmpd="sng" w="1270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</a:t>
            </a:r>
            <a:endParaRPr/>
          </a:p>
        </p:txBody>
      </p:sp>
      <p:cxnSp>
        <p:nvCxnSpPr>
          <p:cNvPr id="823" name="Google Shape;823;p23"/>
          <p:cNvCxnSpPr/>
          <p:nvPr/>
        </p:nvCxnSpPr>
        <p:spPr>
          <a:xfrm>
            <a:off x="7239000" y="5467350"/>
            <a:ext cx="0" cy="285750"/>
          </a:xfrm>
          <a:prstGeom prst="straightConnector1">
            <a:avLst/>
          </a:prstGeom>
          <a:noFill/>
          <a:ln cap="flat" cmpd="sng" w="12700">
            <a:solidFill>
              <a:schemeClr val="dk1"/>
            </a:solidFill>
            <a:prstDash val="solid"/>
            <a:round/>
            <a:headEnd len="sm" w="sm" type="none"/>
            <a:tailEnd len="lg" w="lg" type="triangle"/>
          </a:ln>
        </p:spPr>
      </p:cxnSp>
      <p:cxnSp>
        <p:nvCxnSpPr>
          <p:cNvPr id="824" name="Google Shape;824;p23"/>
          <p:cNvCxnSpPr/>
          <p:nvPr/>
        </p:nvCxnSpPr>
        <p:spPr>
          <a:xfrm>
            <a:off x="6800850" y="5467350"/>
            <a:ext cx="0" cy="285750"/>
          </a:xfrm>
          <a:prstGeom prst="straightConnector1">
            <a:avLst/>
          </a:prstGeom>
          <a:noFill/>
          <a:ln cap="flat" cmpd="sng" w="12700">
            <a:solidFill>
              <a:schemeClr val="dk1"/>
            </a:solidFill>
            <a:prstDash val="solid"/>
            <a:round/>
            <a:headEnd len="sm" w="sm" type="none"/>
            <a:tailEnd len="lg" w="lg" type="triangle"/>
          </a:ln>
        </p:spPr>
      </p:cxnSp>
      <p:sp>
        <p:nvSpPr>
          <p:cNvPr id="825" name="Google Shape;825;p23"/>
          <p:cNvSpPr/>
          <p:nvPr/>
        </p:nvSpPr>
        <p:spPr>
          <a:xfrm>
            <a:off x="6210300" y="5791200"/>
            <a:ext cx="304800" cy="285750"/>
          </a:xfrm>
          <a:prstGeom prst="rect">
            <a:avLst/>
          </a:prstGeom>
          <a:solidFill>
            <a:srgbClr val="CCFFCC"/>
          </a:solidFill>
          <a:ln cap="flat" cmpd="sng" w="1270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</a:t>
            </a:r>
            <a:endParaRPr/>
          </a:p>
        </p:txBody>
      </p:sp>
      <p:cxnSp>
        <p:nvCxnSpPr>
          <p:cNvPr id="826" name="Google Shape;826;p23"/>
          <p:cNvCxnSpPr/>
          <p:nvPr/>
        </p:nvCxnSpPr>
        <p:spPr>
          <a:xfrm>
            <a:off x="6362700" y="5467350"/>
            <a:ext cx="0" cy="285750"/>
          </a:xfrm>
          <a:prstGeom prst="straightConnector1">
            <a:avLst/>
          </a:prstGeom>
          <a:noFill/>
          <a:ln cap="flat" cmpd="sng" w="12700">
            <a:solidFill>
              <a:schemeClr val="dk1"/>
            </a:solidFill>
            <a:prstDash val="solid"/>
            <a:round/>
            <a:headEnd len="sm" w="sm" type="none"/>
            <a:tailEnd len="lg" w="lg" type="triangle"/>
          </a:ln>
        </p:spPr>
      </p:cxn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0" name="Shape 8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1" name="Google Shape;831;p24"/>
          <p:cNvSpPr txBox="1"/>
          <p:nvPr>
            <p:ph type="title"/>
          </p:nvPr>
        </p:nvSpPr>
        <p:spPr>
          <a:xfrm>
            <a:off x="323850" y="152399"/>
            <a:ext cx="8458200" cy="10763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DF322D"/>
              </a:buClr>
              <a:buSzPts val="4400"/>
              <a:buFont typeface="Calibri"/>
              <a:buNone/>
            </a:pPr>
            <a:r>
              <a:rPr b="1" lang="en-US" u="sng">
                <a:solidFill>
                  <a:srgbClr val="DF322D"/>
                </a:solidFill>
              </a:rPr>
              <a:t>Design choices in instruction issue</a:t>
            </a:r>
            <a:endParaRPr/>
          </a:p>
        </p:txBody>
      </p:sp>
      <p:sp>
        <p:nvSpPr>
          <p:cNvPr id="832" name="Google Shape;832;p24"/>
          <p:cNvSpPr txBox="1"/>
          <p:nvPr/>
        </p:nvSpPr>
        <p:spPr>
          <a:xfrm>
            <a:off x="228601" y="3508375"/>
            <a:ext cx="8686800" cy="132343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Coping with       Coping with                           Use of          Handling of                Issue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false data            unresolved                         shelving       issue blockages             rate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dependencies       control                                                                                          (2-6)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                          dependencies</a:t>
            </a:r>
            <a:endParaRPr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833" name="Google Shape;833;p24"/>
          <p:cNvCxnSpPr/>
          <p:nvPr/>
        </p:nvCxnSpPr>
        <p:spPr>
          <a:xfrm>
            <a:off x="895350" y="2686050"/>
            <a:ext cx="7467600" cy="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834" name="Google Shape;834;p24"/>
          <p:cNvCxnSpPr/>
          <p:nvPr/>
        </p:nvCxnSpPr>
        <p:spPr>
          <a:xfrm>
            <a:off x="895350" y="2686050"/>
            <a:ext cx="0" cy="60960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835" name="Google Shape;835;p24"/>
          <p:cNvCxnSpPr/>
          <p:nvPr/>
        </p:nvCxnSpPr>
        <p:spPr>
          <a:xfrm>
            <a:off x="2762250" y="2686050"/>
            <a:ext cx="0" cy="60960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836" name="Google Shape;836;p24"/>
          <p:cNvCxnSpPr/>
          <p:nvPr/>
        </p:nvCxnSpPr>
        <p:spPr>
          <a:xfrm>
            <a:off x="4972050" y="2705100"/>
            <a:ext cx="0" cy="60960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837" name="Google Shape;837;p24"/>
          <p:cNvCxnSpPr/>
          <p:nvPr/>
        </p:nvCxnSpPr>
        <p:spPr>
          <a:xfrm>
            <a:off x="6800850" y="2705100"/>
            <a:ext cx="0" cy="60960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838" name="Google Shape;838;p24"/>
          <p:cNvSpPr/>
          <p:nvPr/>
        </p:nvSpPr>
        <p:spPr>
          <a:xfrm>
            <a:off x="838200" y="3276600"/>
            <a:ext cx="114300" cy="95250"/>
          </a:xfrm>
          <a:prstGeom prst="ellipse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39" name="Google Shape;839;p24"/>
          <p:cNvSpPr/>
          <p:nvPr/>
        </p:nvSpPr>
        <p:spPr>
          <a:xfrm>
            <a:off x="2724150" y="3295650"/>
            <a:ext cx="114300" cy="95250"/>
          </a:xfrm>
          <a:prstGeom prst="ellipse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40" name="Google Shape;840;p24"/>
          <p:cNvSpPr/>
          <p:nvPr/>
        </p:nvSpPr>
        <p:spPr>
          <a:xfrm>
            <a:off x="4914900" y="3295650"/>
            <a:ext cx="114300" cy="95250"/>
          </a:xfrm>
          <a:prstGeom prst="ellipse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41" name="Google Shape;841;p24"/>
          <p:cNvSpPr/>
          <p:nvPr/>
        </p:nvSpPr>
        <p:spPr>
          <a:xfrm>
            <a:off x="6743700" y="3295650"/>
            <a:ext cx="114300" cy="95250"/>
          </a:xfrm>
          <a:prstGeom prst="ellipse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42" name="Google Shape;842;p24"/>
          <p:cNvSpPr/>
          <p:nvPr/>
        </p:nvSpPr>
        <p:spPr>
          <a:xfrm>
            <a:off x="4305300" y="1905000"/>
            <a:ext cx="114300" cy="95250"/>
          </a:xfrm>
          <a:prstGeom prst="ellipse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843" name="Google Shape;843;p24"/>
          <p:cNvCxnSpPr/>
          <p:nvPr/>
        </p:nvCxnSpPr>
        <p:spPr>
          <a:xfrm>
            <a:off x="4362450" y="2019300"/>
            <a:ext cx="0" cy="68580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844" name="Google Shape;844;p24"/>
          <p:cNvCxnSpPr/>
          <p:nvPr/>
        </p:nvCxnSpPr>
        <p:spPr>
          <a:xfrm flipH="1">
            <a:off x="2457450" y="5067300"/>
            <a:ext cx="381000" cy="43815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845" name="Google Shape;845;p24"/>
          <p:cNvCxnSpPr/>
          <p:nvPr/>
        </p:nvCxnSpPr>
        <p:spPr>
          <a:xfrm>
            <a:off x="2838450" y="5067300"/>
            <a:ext cx="495300" cy="43815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846" name="Google Shape;846;p24"/>
          <p:cNvSpPr/>
          <p:nvPr/>
        </p:nvSpPr>
        <p:spPr>
          <a:xfrm>
            <a:off x="2381250" y="5505450"/>
            <a:ext cx="114300" cy="95250"/>
          </a:xfrm>
          <a:prstGeom prst="ellipse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47" name="Google Shape;847;p24"/>
          <p:cNvSpPr/>
          <p:nvPr/>
        </p:nvSpPr>
        <p:spPr>
          <a:xfrm>
            <a:off x="3314700" y="5505450"/>
            <a:ext cx="114300" cy="95250"/>
          </a:xfrm>
          <a:prstGeom prst="ellipse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848" name="Google Shape;848;p24"/>
          <p:cNvCxnSpPr/>
          <p:nvPr/>
        </p:nvCxnSpPr>
        <p:spPr>
          <a:xfrm flipH="1">
            <a:off x="609600" y="4743450"/>
            <a:ext cx="381000" cy="43815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849" name="Google Shape;849;p24"/>
          <p:cNvCxnSpPr/>
          <p:nvPr/>
        </p:nvCxnSpPr>
        <p:spPr>
          <a:xfrm>
            <a:off x="990600" y="4743450"/>
            <a:ext cx="495300" cy="43815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850" name="Google Shape;850;p24"/>
          <p:cNvSpPr/>
          <p:nvPr/>
        </p:nvSpPr>
        <p:spPr>
          <a:xfrm>
            <a:off x="533400" y="5181600"/>
            <a:ext cx="114300" cy="95250"/>
          </a:xfrm>
          <a:prstGeom prst="ellipse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51" name="Google Shape;851;p24"/>
          <p:cNvSpPr/>
          <p:nvPr/>
        </p:nvSpPr>
        <p:spPr>
          <a:xfrm>
            <a:off x="1466850" y="5181600"/>
            <a:ext cx="114300" cy="95250"/>
          </a:xfrm>
          <a:prstGeom prst="ellipse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852" name="Google Shape;852;p24"/>
          <p:cNvCxnSpPr/>
          <p:nvPr/>
        </p:nvCxnSpPr>
        <p:spPr>
          <a:xfrm flipH="1">
            <a:off x="4648200" y="4381500"/>
            <a:ext cx="381000" cy="43815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853" name="Google Shape;853;p24"/>
          <p:cNvCxnSpPr/>
          <p:nvPr/>
        </p:nvCxnSpPr>
        <p:spPr>
          <a:xfrm>
            <a:off x="5029200" y="4381500"/>
            <a:ext cx="495300" cy="43815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854" name="Google Shape;854;p24"/>
          <p:cNvSpPr/>
          <p:nvPr/>
        </p:nvSpPr>
        <p:spPr>
          <a:xfrm>
            <a:off x="4572000" y="4819650"/>
            <a:ext cx="114300" cy="95250"/>
          </a:xfrm>
          <a:prstGeom prst="ellipse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55" name="Google Shape;855;p24"/>
          <p:cNvSpPr/>
          <p:nvPr/>
        </p:nvSpPr>
        <p:spPr>
          <a:xfrm>
            <a:off x="5505450" y="4819650"/>
            <a:ext cx="114300" cy="95250"/>
          </a:xfrm>
          <a:prstGeom prst="ellipse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56" name="Google Shape;856;p24"/>
          <p:cNvSpPr txBox="1"/>
          <p:nvPr/>
        </p:nvSpPr>
        <p:spPr>
          <a:xfrm>
            <a:off x="152400" y="5203825"/>
            <a:ext cx="2041525" cy="6463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no           Register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          renaming</a:t>
            </a:r>
            <a:endParaRPr/>
          </a:p>
        </p:txBody>
      </p:sp>
      <p:sp>
        <p:nvSpPr>
          <p:cNvPr id="857" name="Google Shape;857;p24"/>
          <p:cNvSpPr txBox="1"/>
          <p:nvPr/>
        </p:nvSpPr>
        <p:spPr>
          <a:xfrm>
            <a:off x="2155825" y="5584825"/>
            <a:ext cx="230505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wait   speculative</a:t>
            </a:r>
            <a:endParaRPr/>
          </a:p>
        </p:txBody>
      </p:sp>
      <p:sp>
        <p:nvSpPr>
          <p:cNvPr id="858" name="Google Shape;858;p24"/>
          <p:cNvSpPr txBox="1"/>
          <p:nvPr/>
        </p:nvSpPr>
        <p:spPr>
          <a:xfrm>
            <a:off x="3927474" y="4879975"/>
            <a:ext cx="2092325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blocking        shelved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859" name="Google Shape;859;p24"/>
          <p:cNvCxnSpPr/>
          <p:nvPr/>
        </p:nvCxnSpPr>
        <p:spPr>
          <a:xfrm>
            <a:off x="8382000" y="2686050"/>
            <a:ext cx="0" cy="60960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860" name="Google Shape;860;p24"/>
          <p:cNvSpPr/>
          <p:nvPr/>
        </p:nvSpPr>
        <p:spPr>
          <a:xfrm>
            <a:off x="8324850" y="3276600"/>
            <a:ext cx="114300" cy="95250"/>
          </a:xfrm>
          <a:prstGeom prst="ellipse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64" name="Shape 8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5" name="Google Shape;865;p25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DF322D"/>
              </a:buClr>
              <a:buSzPts val="4400"/>
              <a:buFont typeface="Calibri"/>
              <a:buNone/>
            </a:pPr>
            <a:r>
              <a:rPr b="1" lang="en-US" u="sng">
                <a:solidFill>
                  <a:srgbClr val="DF322D"/>
                </a:solidFill>
              </a:rPr>
              <a:t>Layout of Shelving Buffers</a:t>
            </a:r>
            <a:endParaRPr/>
          </a:p>
        </p:txBody>
      </p:sp>
      <p:sp>
        <p:nvSpPr>
          <p:cNvPr id="866" name="Google Shape;866;p25"/>
          <p:cNvSpPr txBox="1"/>
          <p:nvPr/>
        </p:nvSpPr>
        <p:spPr>
          <a:xfrm>
            <a:off x="346075" y="3508375"/>
            <a:ext cx="8335963" cy="7016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Type of the                                  Number of                              Number of read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shelving buffers                          shelving buffer entries            and write ports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867" name="Google Shape;867;p25"/>
          <p:cNvCxnSpPr/>
          <p:nvPr/>
        </p:nvCxnSpPr>
        <p:spPr>
          <a:xfrm>
            <a:off x="895350" y="2686050"/>
            <a:ext cx="6629400" cy="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868" name="Google Shape;868;p25"/>
          <p:cNvCxnSpPr/>
          <p:nvPr/>
        </p:nvCxnSpPr>
        <p:spPr>
          <a:xfrm>
            <a:off x="895350" y="2686050"/>
            <a:ext cx="0" cy="60960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869" name="Google Shape;869;p25"/>
          <p:cNvCxnSpPr/>
          <p:nvPr/>
        </p:nvCxnSpPr>
        <p:spPr>
          <a:xfrm>
            <a:off x="4387850" y="2705100"/>
            <a:ext cx="0" cy="60960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870" name="Google Shape;870;p25"/>
          <p:cNvCxnSpPr/>
          <p:nvPr/>
        </p:nvCxnSpPr>
        <p:spPr>
          <a:xfrm>
            <a:off x="7505700" y="2705100"/>
            <a:ext cx="0" cy="60960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871" name="Google Shape;871;p25"/>
          <p:cNvSpPr/>
          <p:nvPr/>
        </p:nvSpPr>
        <p:spPr>
          <a:xfrm>
            <a:off x="838200" y="3276600"/>
            <a:ext cx="114300" cy="95250"/>
          </a:xfrm>
          <a:prstGeom prst="ellipse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72" name="Google Shape;872;p25"/>
          <p:cNvSpPr/>
          <p:nvPr/>
        </p:nvSpPr>
        <p:spPr>
          <a:xfrm>
            <a:off x="4330700" y="3295650"/>
            <a:ext cx="114300" cy="95250"/>
          </a:xfrm>
          <a:prstGeom prst="ellipse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73" name="Google Shape;873;p25"/>
          <p:cNvSpPr/>
          <p:nvPr/>
        </p:nvSpPr>
        <p:spPr>
          <a:xfrm>
            <a:off x="7448550" y="3295650"/>
            <a:ext cx="114300" cy="95250"/>
          </a:xfrm>
          <a:prstGeom prst="ellipse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74" name="Google Shape;874;p25"/>
          <p:cNvSpPr/>
          <p:nvPr/>
        </p:nvSpPr>
        <p:spPr>
          <a:xfrm>
            <a:off x="4305300" y="1905000"/>
            <a:ext cx="114300" cy="95250"/>
          </a:xfrm>
          <a:prstGeom prst="ellipse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875" name="Google Shape;875;p25"/>
          <p:cNvCxnSpPr/>
          <p:nvPr/>
        </p:nvCxnSpPr>
        <p:spPr>
          <a:xfrm>
            <a:off x="4362450" y="2019300"/>
            <a:ext cx="0" cy="68580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876" name="Google Shape;876;p25"/>
          <p:cNvCxnSpPr/>
          <p:nvPr/>
        </p:nvCxnSpPr>
        <p:spPr>
          <a:xfrm flipH="1">
            <a:off x="736600" y="4260850"/>
            <a:ext cx="381000" cy="43815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877" name="Google Shape;877;p25"/>
          <p:cNvCxnSpPr/>
          <p:nvPr/>
        </p:nvCxnSpPr>
        <p:spPr>
          <a:xfrm>
            <a:off x="1117600" y="4260850"/>
            <a:ext cx="495300" cy="43815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878" name="Google Shape;878;p25"/>
          <p:cNvSpPr/>
          <p:nvPr/>
        </p:nvSpPr>
        <p:spPr>
          <a:xfrm>
            <a:off x="660400" y="4699000"/>
            <a:ext cx="114300" cy="95250"/>
          </a:xfrm>
          <a:prstGeom prst="ellipse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79" name="Google Shape;879;p25"/>
          <p:cNvSpPr/>
          <p:nvPr/>
        </p:nvSpPr>
        <p:spPr>
          <a:xfrm>
            <a:off x="1593850" y="4699000"/>
            <a:ext cx="114300" cy="95250"/>
          </a:xfrm>
          <a:prstGeom prst="ellipse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80" name="Google Shape;880;p25"/>
          <p:cNvSpPr txBox="1"/>
          <p:nvPr/>
        </p:nvSpPr>
        <p:spPr>
          <a:xfrm>
            <a:off x="219075" y="4808538"/>
            <a:ext cx="2847975" cy="10064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Stand         combined with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alone          renaming and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(RS)           reordering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81" name="Google Shape;881;p25"/>
          <p:cNvSpPr txBox="1"/>
          <p:nvPr/>
        </p:nvSpPr>
        <p:spPr>
          <a:xfrm>
            <a:off x="3813175" y="4419600"/>
            <a:ext cx="1473200" cy="1190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333399"/>
                </a:solidFill>
                <a:latin typeface="Calibri"/>
                <a:ea typeface="Calibri"/>
                <a:cs typeface="Calibri"/>
                <a:sym typeface="Calibri"/>
              </a:rPr>
              <a:t>individual 2-4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333399"/>
                </a:solidFill>
                <a:latin typeface="Calibri"/>
                <a:ea typeface="Calibri"/>
                <a:cs typeface="Calibri"/>
                <a:sym typeface="Calibri"/>
              </a:rPr>
              <a:t>group 6-16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333399"/>
                </a:solidFill>
                <a:latin typeface="Calibri"/>
                <a:ea typeface="Calibri"/>
                <a:cs typeface="Calibri"/>
                <a:sym typeface="Calibri"/>
              </a:rPr>
              <a:t>central 20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333399"/>
                </a:solidFill>
                <a:latin typeface="Calibri"/>
                <a:ea typeface="Calibri"/>
                <a:cs typeface="Calibri"/>
                <a:sym typeface="Calibri"/>
              </a:rPr>
              <a:t>total 15-40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82" name="Google Shape;882;p25"/>
          <p:cNvSpPr txBox="1"/>
          <p:nvPr/>
        </p:nvSpPr>
        <p:spPr>
          <a:xfrm>
            <a:off x="6689725" y="4400550"/>
            <a:ext cx="1219200" cy="9159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333399"/>
                </a:solidFill>
                <a:latin typeface="Calibri"/>
                <a:ea typeface="Calibri"/>
                <a:cs typeface="Calibri"/>
                <a:sym typeface="Calibri"/>
              </a:rPr>
              <a:t>depends on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333399"/>
                </a:solidFill>
                <a:latin typeface="Calibri"/>
                <a:ea typeface="Calibri"/>
                <a:cs typeface="Calibri"/>
                <a:sym typeface="Calibri"/>
              </a:rPr>
              <a:t>no. of EUs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333399"/>
                </a:solidFill>
                <a:latin typeface="Calibri"/>
                <a:ea typeface="Calibri"/>
                <a:cs typeface="Calibri"/>
                <a:sym typeface="Calibri"/>
              </a:rPr>
              <a:t>connected</a:t>
            </a:r>
            <a:endParaRPr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86" name="Shape 8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7" name="Google Shape;887;p26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DF322D"/>
              </a:buClr>
              <a:buSzPts val="4400"/>
              <a:buFont typeface="Calibri"/>
              <a:buNone/>
            </a:pPr>
            <a:r>
              <a:rPr b="1" lang="en-US" u="sng">
                <a:solidFill>
                  <a:srgbClr val="DF322D"/>
                </a:solidFill>
              </a:rPr>
              <a:t>Reservation Stations (RS)</a:t>
            </a:r>
            <a:endParaRPr/>
          </a:p>
        </p:txBody>
      </p:sp>
      <p:sp>
        <p:nvSpPr>
          <p:cNvPr id="888" name="Google Shape;888;p26"/>
          <p:cNvSpPr/>
          <p:nvPr/>
        </p:nvSpPr>
        <p:spPr>
          <a:xfrm>
            <a:off x="590550" y="5305425"/>
            <a:ext cx="647700" cy="666750"/>
          </a:xfrm>
          <a:prstGeom prst="rect">
            <a:avLst/>
          </a:prstGeom>
          <a:gradFill>
            <a:gsLst>
              <a:gs pos="0">
                <a:srgbClr val="759336"/>
              </a:gs>
              <a:gs pos="80000">
                <a:srgbClr val="99C247"/>
              </a:gs>
              <a:gs pos="100000">
                <a:srgbClr val="9BC545"/>
              </a:gs>
            </a:gsLst>
            <a:lin ang="16200000" scaled="0"/>
          </a:gra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EU</a:t>
            </a:r>
            <a:endParaRPr/>
          </a:p>
        </p:txBody>
      </p:sp>
      <p:sp>
        <p:nvSpPr>
          <p:cNvPr id="889" name="Google Shape;889;p26"/>
          <p:cNvSpPr/>
          <p:nvPr/>
        </p:nvSpPr>
        <p:spPr>
          <a:xfrm>
            <a:off x="1852613" y="5305425"/>
            <a:ext cx="647700" cy="666750"/>
          </a:xfrm>
          <a:prstGeom prst="rect">
            <a:avLst/>
          </a:prstGeom>
          <a:gradFill>
            <a:gsLst>
              <a:gs pos="0">
                <a:srgbClr val="759336"/>
              </a:gs>
              <a:gs pos="80000">
                <a:srgbClr val="99C247"/>
              </a:gs>
              <a:gs pos="100000">
                <a:srgbClr val="9BC545"/>
              </a:gs>
            </a:gsLst>
            <a:lin ang="16200000" scaled="0"/>
          </a:gra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EU</a:t>
            </a:r>
            <a:endParaRPr/>
          </a:p>
        </p:txBody>
      </p:sp>
      <p:sp>
        <p:nvSpPr>
          <p:cNvPr id="890" name="Google Shape;890;p26"/>
          <p:cNvSpPr/>
          <p:nvPr/>
        </p:nvSpPr>
        <p:spPr>
          <a:xfrm>
            <a:off x="3043238" y="5305425"/>
            <a:ext cx="647700" cy="666750"/>
          </a:xfrm>
          <a:prstGeom prst="rect">
            <a:avLst/>
          </a:prstGeom>
          <a:gradFill>
            <a:gsLst>
              <a:gs pos="0">
                <a:srgbClr val="759336"/>
              </a:gs>
              <a:gs pos="80000">
                <a:srgbClr val="99C247"/>
              </a:gs>
              <a:gs pos="100000">
                <a:srgbClr val="9BC545"/>
              </a:gs>
            </a:gsLst>
            <a:lin ang="16200000" scaled="0"/>
          </a:gra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EU</a:t>
            </a:r>
            <a:endParaRPr/>
          </a:p>
        </p:txBody>
      </p:sp>
      <p:sp>
        <p:nvSpPr>
          <p:cNvPr id="891" name="Google Shape;891;p26"/>
          <p:cNvSpPr/>
          <p:nvPr/>
        </p:nvSpPr>
        <p:spPr>
          <a:xfrm>
            <a:off x="3943350" y="5305425"/>
            <a:ext cx="647700" cy="666750"/>
          </a:xfrm>
          <a:prstGeom prst="rect">
            <a:avLst/>
          </a:prstGeom>
          <a:gradFill>
            <a:gsLst>
              <a:gs pos="0">
                <a:srgbClr val="759336"/>
              </a:gs>
              <a:gs pos="80000">
                <a:srgbClr val="99C247"/>
              </a:gs>
              <a:gs pos="100000">
                <a:srgbClr val="9BC545"/>
              </a:gs>
            </a:gsLst>
            <a:lin ang="16200000" scaled="0"/>
          </a:gra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EU</a:t>
            </a:r>
            <a:endParaRPr/>
          </a:p>
        </p:txBody>
      </p:sp>
      <p:sp>
        <p:nvSpPr>
          <p:cNvPr id="892" name="Google Shape;892;p26"/>
          <p:cNvSpPr/>
          <p:nvPr/>
        </p:nvSpPr>
        <p:spPr>
          <a:xfrm>
            <a:off x="4862513" y="5305425"/>
            <a:ext cx="647700" cy="666750"/>
          </a:xfrm>
          <a:prstGeom prst="rect">
            <a:avLst/>
          </a:prstGeom>
          <a:gradFill>
            <a:gsLst>
              <a:gs pos="0">
                <a:srgbClr val="759336"/>
              </a:gs>
              <a:gs pos="80000">
                <a:srgbClr val="99C247"/>
              </a:gs>
              <a:gs pos="100000">
                <a:srgbClr val="9BC545"/>
              </a:gs>
            </a:gsLst>
            <a:lin ang="16200000" scaled="0"/>
          </a:gra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EU</a:t>
            </a:r>
            <a:endParaRPr/>
          </a:p>
        </p:txBody>
      </p:sp>
      <p:sp>
        <p:nvSpPr>
          <p:cNvPr id="893" name="Google Shape;893;p26"/>
          <p:cNvSpPr/>
          <p:nvPr/>
        </p:nvSpPr>
        <p:spPr>
          <a:xfrm>
            <a:off x="5762625" y="5305425"/>
            <a:ext cx="647700" cy="666750"/>
          </a:xfrm>
          <a:prstGeom prst="rect">
            <a:avLst/>
          </a:prstGeom>
          <a:gradFill>
            <a:gsLst>
              <a:gs pos="0">
                <a:srgbClr val="759336"/>
              </a:gs>
              <a:gs pos="80000">
                <a:srgbClr val="99C247"/>
              </a:gs>
              <a:gs pos="100000">
                <a:srgbClr val="9BC545"/>
              </a:gs>
            </a:gsLst>
            <a:lin ang="16200000" scaled="0"/>
          </a:gra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EU</a:t>
            </a:r>
            <a:endParaRPr/>
          </a:p>
        </p:txBody>
      </p:sp>
      <p:sp>
        <p:nvSpPr>
          <p:cNvPr id="894" name="Google Shape;894;p26"/>
          <p:cNvSpPr/>
          <p:nvPr/>
        </p:nvSpPr>
        <p:spPr>
          <a:xfrm>
            <a:off x="6853238" y="5305425"/>
            <a:ext cx="647700" cy="666750"/>
          </a:xfrm>
          <a:prstGeom prst="rect">
            <a:avLst/>
          </a:prstGeom>
          <a:gradFill>
            <a:gsLst>
              <a:gs pos="0">
                <a:srgbClr val="759336"/>
              </a:gs>
              <a:gs pos="80000">
                <a:srgbClr val="99C247"/>
              </a:gs>
              <a:gs pos="100000">
                <a:srgbClr val="9BC545"/>
              </a:gs>
            </a:gsLst>
            <a:lin ang="16200000" scaled="0"/>
          </a:gra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EU</a:t>
            </a:r>
            <a:endParaRPr/>
          </a:p>
        </p:txBody>
      </p:sp>
      <p:sp>
        <p:nvSpPr>
          <p:cNvPr id="895" name="Google Shape;895;p26"/>
          <p:cNvSpPr/>
          <p:nvPr/>
        </p:nvSpPr>
        <p:spPr>
          <a:xfrm>
            <a:off x="7753350" y="5305425"/>
            <a:ext cx="647700" cy="666750"/>
          </a:xfrm>
          <a:prstGeom prst="rect">
            <a:avLst/>
          </a:prstGeom>
          <a:gradFill>
            <a:gsLst>
              <a:gs pos="0">
                <a:srgbClr val="759336"/>
              </a:gs>
              <a:gs pos="80000">
                <a:srgbClr val="99C247"/>
              </a:gs>
              <a:gs pos="100000">
                <a:srgbClr val="9BC545"/>
              </a:gs>
            </a:gsLst>
            <a:lin ang="16200000" scaled="0"/>
          </a:gra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EU</a:t>
            </a:r>
            <a:endParaRPr/>
          </a:p>
        </p:txBody>
      </p:sp>
      <p:grpSp>
        <p:nvGrpSpPr>
          <p:cNvPr id="896" name="Google Shape;896;p26"/>
          <p:cNvGrpSpPr/>
          <p:nvPr/>
        </p:nvGrpSpPr>
        <p:grpSpPr>
          <a:xfrm>
            <a:off x="457200" y="3905250"/>
            <a:ext cx="876300" cy="647700"/>
            <a:chOff x="408" y="2652"/>
            <a:chExt cx="552" cy="408"/>
          </a:xfrm>
        </p:grpSpPr>
        <p:sp>
          <p:nvSpPr>
            <p:cNvPr id="897" name="Google Shape;897;p26"/>
            <p:cNvSpPr/>
            <p:nvPr/>
          </p:nvSpPr>
          <p:spPr>
            <a:xfrm>
              <a:off x="408" y="2652"/>
              <a:ext cx="552" cy="408"/>
            </a:xfrm>
            <a:prstGeom prst="rect">
              <a:avLst/>
            </a:prstGeom>
            <a:gradFill>
              <a:gsLst>
                <a:gs pos="0">
                  <a:srgbClr val="2D5C97"/>
                </a:gs>
                <a:gs pos="80000">
                  <a:srgbClr val="3C7AC5"/>
                </a:gs>
                <a:gs pos="100000">
                  <a:srgbClr val="397BC9"/>
                </a:gs>
              </a:gsLst>
              <a:lin ang="16200000" scaled="0"/>
            </a:gradFill>
            <a:ln>
              <a:noFill/>
            </a:ln>
            <a:effectLst>
              <a:outerShdw blurRad="40000" rotWithShape="0" dir="5400000" dist="23000">
                <a:srgbClr val="000000">
                  <a:alpha val="34901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2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RS</a:t>
              </a:r>
              <a:endParaRPr/>
            </a:p>
          </p:txBody>
        </p:sp>
        <p:cxnSp>
          <p:nvCxnSpPr>
            <p:cNvPr id="898" name="Google Shape;898;p26"/>
            <p:cNvCxnSpPr/>
            <p:nvPr/>
          </p:nvCxnSpPr>
          <p:spPr>
            <a:xfrm>
              <a:off x="408" y="2760"/>
              <a:ext cx="552" cy="0"/>
            </a:xfrm>
            <a:prstGeom prst="straightConnector1">
              <a:avLst/>
            </a:prstGeom>
            <a:noFill/>
            <a:ln cap="flat" cmpd="sng" w="9525">
              <a:solidFill>
                <a:schemeClr val="dk1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899" name="Google Shape;899;p26"/>
            <p:cNvCxnSpPr/>
            <p:nvPr/>
          </p:nvCxnSpPr>
          <p:spPr>
            <a:xfrm>
              <a:off x="408" y="2952"/>
              <a:ext cx="552" cy="0"/>
            </a:xfrm>
            <a:prstGeom prst="straightConnector1">
              <a:avLst/>
            </a:prstGeom>
            <a:noFill/>
            <a:ln cap="flat" cmpd="sng" w="9525">
              <a:solidFill>
                <a:schemeClr val="dk1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900" name="Google Shape;900;p26"/>
            <p:cNvCxnSpPr/>
            <p:nvPr/>
          </p:nvCxnSpPr>
          <p:spPr>
            <a:xfrm>
              <a:off x="408" y="2856"/>
              <a:ext cx="144" cy="0"/>
            </a:xfrm>
            <a:prstGeom prst="straightConnector1">
              <a:avLst/>
            </a:prstGeom>
            <a:noFill/>
            <a:ln cap="flat" cmpd="sng" w="9525">
              <a:solidFill>
                <a:schemeClr val="dk1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901" name="Google Shape;901;p26"/>
            <p:cNvCxnSpPr/>
            <p:nvPr/>
          </p:nvCxnSpPr>
          <p:spPr>
            <a:xfrm>
              <a:off x="816" y="2856"/>
              <a:ext cx="144" cy="0"/>
            </a:xfrm>
            <a:prstGeom prst="straightConnector1">
              <a:avLst/>
            </a:prstGeom>
            <a:noFill/>
            <a:ln cap="flat" cmpd="sng" w="9525">
              <a:solidFill>
                <a:schemeClr val="dk1"/>
              </a:solidFill>
              <a:prstDash val="solid"/>
              <a:round/>
              <a:headEnd len="med" w="med" type="none"/>
              <a:tailEnd len="med" w="med" type="none"/>
            </a:ln>
          </p:spPr>
        </p:cxnSp>
      </p:grpSp>
      <p:grpSp>
        <p:nvGrpSpPr>
          <p:cNvPr id="902" name="Google Shape;902;p26"/>
          <p:cNvGrpSpPr/>
          <p:nvPr/>
        </p:nvGrpSpPr>
        <p:grpSpPr>
          <a:xfrm>
            <a:off x="1714500" y="3905250"/>
            <a:ext cx="876300" cy="647700"/>
            <a:chOff x="1236" y="2748"/>
            <a:chExt cx="552" cy="408"/>
          </a:xfrm>
        </p:grpSpPr>
        <p:sp>
          <p:nvSpPr>
            <p:cNvPr id="903" name="Google Shape;903;p26"/>
            <p:cNvSpPr/>
            <p:nvPr/>
          </p:nvSpPr>
          <p:spPr>
            <a:xfrm>
              <a:off x="1236" y="2748"/>
              <a:ext cx="552" cy="408"/>
            </a:xfrm>
            <a:prstGeom prst="rect">
              <a:avLst/>
            </a:prstGeom>
            <a:gradFill>
              <a:gsLst>
                <a:gs pos="0">
                  <a:srgbClr val="2D5C97"/>
                </a:gs>
                <a:gs pos="80000">
                  <a:srgbClr val="3C7AC5"/>
                </a:gs>
                <a:gs pos="100000">
                  <a:srgbClr val="397BC9"/>
                </a:gs>
              </a:gsLst>
              <a:lin ang="16200000" scaled="0"/>
            </a:gradFill>
            <a:ln>
              <a:noFill/>
            </a:ln>
            <a:effectLst>
              <a:outerShdw blurRad="40000" rotWithShape="0" dir="5400000" dist="23000">
                <a:srgbClr val="000000">
                  <a:alpha val="34901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2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RS</a:t>
              </a:r>
              <a:endParaRPr/>
            </a:p>
          </p:txBody>
        </p:sp>
        <p:cxnSp>
          <p:nvCxnSpPr>
            <p:cNvPr id="904" name="Google Shape;904;p26"/>
            <p:cNvCxnSpPr/>
            <p:nvPr/>
          </p:nvCxnSpPr>
          <p:spPr>
            <a:xfrm>
              <a:off x="1236" y="2856"/>
              <a:ext cx="552" cy="0"/>
            </a:xfrm>
            <a:prstGeom prst="straightConnector1">
              <a:avLst/>
            </a:prstGeom>
            <a:noFill/>
            <a:ln cap="flat" cmpd="sng" w="9525">
              <a:solidFill>
                <a:schemeClr val="dk1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905" name="Google Shape;905;p26"/>
            <p:cNvCxnSpPr/>
            <p:nvPr/>
          </p:nvCxnSpPr>
          <p:spPr>
            <a:xfrm>
              <a:off x="1236" y="3048"/>
              <a:ext cx="552" cy="0"/>
            </a:xfrm>
            <a:prstGeom prst="straightConnector1">
              <a:avLst/>
            </a:prstGeom>
            <a:noFill/>
            <a:ln cap="flat" cmpd="sng" w="9525">
              <a:solidFill>
                <a:schemeClr val="dk1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906" name="Google Shape;906;p26"/>
            <p:cNvCxnSpPr/>
            <p:nvPr/>
          </p:nvCxnSpPr>
          <p:spPr>
            <a:xfrm>
              <a:off x="1236" y="2952"/>
              <a:ext cx="144" cy="0"/>
            </a:xfrm>
            <a:prstGeom prst="straightConnector1">
              <a:avLst/>
            </a:prstGeom>
            <a:noFill/>
            <a:ln cap="flat" cmpd="sng" w="9525">
              <a:solidFill>
                <a:schemeClr val="dk1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907" name="Google Shape;907;p26"/>
            <p:cNvCxnSpPr/>
            <p:nvPr/>
          </p:nvCxnSpPr>
          <p:spPr>
            <a:xfrm>
              <a:off x="1644" y="2952"/>
              <a:ext cx="144" cy="0"/>
            </a:xfrm>
            <a:prstGeom prst="straightConnector1">
              <a:avLst/>
            </a:prstGeom>
            <a:noFill/>
            <a:ln cap="flat" cmpd="sng" w="9525">
              <a:solidFill>
                <a:schemeClr val="dk1"/>
              </a:solidFill>
              <a:prstDash val="solid"/>
              <a:round/>
              <a:headEnd len="med" w="med" type="none"/>
              <a:tailEnd len="med" w="med" type="none"/>
            </a:ln>
          </p:spPr>
        </p:cxnSp>
      </p:grpSp>
      <p:grpSp>
        <p:nvGrpSpPr>
          <p:cNvPr id="908" name="Google Shape;908;p26"/>
          <p:cNvGrpSpPr/>
          <p:nvPr/>
        </p:nvGrpSpPr>
        <p:grpSpPr>
          <a:xfrm>
            <a:off x="3371850" y="3905250"/>
            <a:ext cx="876300" cy="647700"/>
            <a:chOff x="1956" y="2844"/>
            <a:chExt cx="552" cy="408"/>
          </a:xfrm>
        </p:grpSpPr>
        <p:sp>
          <p:nvSpPr>
            <p:cNvPr id="909" name="Google Shape;909;p26"/>
            <p:cNvSpPr/>
            <p:nvPr/>
          </p:nvSpPr>
          <p:spPr>
            <a:xfrm>
              <a:off x="1956" y="2844"/>
              <a:ext cx="552" cy="408"/>
            </a:xfrm>
            <a:prstGeom prst="rect">
              <a:avLst/>
            </a:prstGeom>
            <a:gradFill>
              <a:gsLst>
                <a:gs pos="0">
                  <a:srgbClr val="2D5C97"/>
                </a:gs>
                <a:gs pos="80000">
                  <a:srgbClr val="3C7AC5"/>
                </a:gs>
                <a:gs pos="100000">
                  <a:srgbClr val="397BC9"/>
                </a:gs>
              </a:gsLst>
              <a:lin ang="16200000" scaled="0"/>
            </a:gradFill>
            <a:ln>
              <a:noFill/>
            </a:ln>
            <a:effectLst>
              <a:outerShdw blurRad="40000" rotWithShape="0" dir="5400000" dist="23000">
                <a:srgbClr val="000000">
                  <a:alpha val="34901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2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RS</a:t>
              </a:r>
              <a:endParaRPr/>
            </a:p>
          </p:txBody>
        </p:sp>
        <p:cxnSp>
          <p:nvCxnSpPr>
            <p:cNvPr id="910" name="Google Shape;910;p26"/>
            <p:cNvCxnSpPr/>
            <p:nvPr/>
          </p:nvCxnSpPr>
          <p:spPr>
            <a:xfrm>
              <a:off x="1956" y="2952"/>
              <a:ext cx="552" cy="0"/>
            </a:xfrm>
            <a:prstGeom prst="straightConnector1">
              <a:avLst/>
            </a:prstGeom>
            <a:noFill/>
            <a:ln cap="flat" cmpd="sng" w="9525">
              <a:solidFill>
                <a:schemeClr val="dk1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911" name="Google Shape;911;p26"/>
            <p:cNvCxnSpPr/>
            <p:nvPr/>
          </p:nvCxnSpPr>
          <p:spPr>
            <a:xfrm>
              <a:off x="1956" y="3144"/>
              <a:ext cx="552" cy="0"/>
            </a:xfrm>
            <a:prstGeom prst="straightConnector1">
              <a:avLst/>
            </a:prstGeom>
            <a:noFill/>
            <a:ln cap="flat" cmpd="sng" w="9525">
              <a:solidFill>
                <a:schemeClr val="dk1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912" name="Google Shape;912;p26"/>
            <p:cNvCxnSpPr/>
            <p:nvPr/>
          </p:nvCxnSpPr>
          <p:spPr>
            <a:xfrm>
              <a:off x="1956" y="3048"/>
              <a:ext cx="144" cy="0"/>
            </a:xfrm>
            <a:prstGeom prst="straightConnector1">
              <a:avLst/>
            </a:prstGeom>
            <a:noFill/>
            <a:ln cap="flat" cmpd="sng" w="9525">
              <a:solidFill>
                <a:schemeClr val="dk1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913" name="Google Shape;913;p26"/>
            <p:cNvCxnSpPr/>
            <p:nvPr/>
          </p:nvCxnSpPr>
          <p:spPr>
            <a:xfrm>
              <a:off x="2364" y="3048"/>
              <a:ext cx="144" cy="0"/>
            </a:xfrm>
            <a:prstGeom prst="straightConnector1">
              <a:avLst/>
            </a:prstGeom>
            <a:noFill/>
            <a:ln cap="flat" cmpd="sng" w="9525">
              <a:solidFill>
                <a:schemeClr val="dk1"/>
              </a:solidFill>
              <a:prstDash val="solid"/>
              <a:round/>
              <a:headEnd len="med" w="med" type="none"/>
              <a:tailEnd len="med" w="med" type="none"/>
            </a:ln>
          </p:spPr>
        </p:cxnSp>
      </p:grpSp>
      <p:grpSp>
        <p:nvGrpSpPr>
          <p:cNvPr id="914" name="Google Shape;914;p26"/>
          <p:cNvGrpSpPr/>
          <p:nvPr/>
        </p:nvGrpSpPr>
        <p:grpSpPr>
          <a:xfrm>
            <a:off x="5200650" y="3905250"/>
            <a:ext cx="876300" cy="647700"/>
            <a:chOff x="2976" y="2592"/>
            <a:chExt cx="552" cy="408"/>
          </a:xfrm>
        </p:grpSpPr>
        <p:sp>
          <p:nvSpPr>
            <p:cNvPr id="915" name="Google Shape;915;p26"/>
            <p:cNvSpPr/>
            <p:nvPr/>
          </p:nvSpPr>
          <p:spPr>
            <a:xfrm>
              <a:off x="2976" y="2592"/>
              <a:ext cx="552" cy="408"/>
            </a:xfrm>
            <a:prstGeom prst="rect">
              <a:avLst/>
            </a:prstGeom>
            <a:gradFill>
              <a:gsLst>
                <a:gs pos="0">
                  <a:srgbClr val="2D5C97"/>
                </a:gs>
                <a:gs pos="80000">
                  <a:srgbClr val="3C7AC5"/>
                </a:gs>
                <a:gs pos="100000">
                  <a:srgbClr val="397BC9"/>
                </a:gs>
              </a:gsLst>
              <a:lin ang="16200000" scaled="0"/>
            </a:gradFill>
            <a:ln>
              <a:noFill/>
            </a:ln>
            <a:effectLst>
              <a:outerShdw blurRad="40000" rotWithShape="0" dir="5400000" dist="23000">
                <a:srgbClr val="000000">
                  <a:alpha val="34901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2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RS</a:t>
              </a:r>
              <a:endParaRPr/>
            </a:p>
          </p:txBody>
        </p:sp>
        <p:cxnSp>
          <p:nvCxnSpPr>
            <p:cNvPr id="916" name="Google Shape;916;p26"/>
            <p:cNvCxnSpPr/>
            <p:nvPr/>
          </p:nvCxnSpPr>
          <p:spPr>
            <a:xfrm>
              <a:off x="2976" y="2700"/>
              <a:ext cx="552" cy="0"/>
            </a:xfrm>
            <a:prstGeom prst="straightConnector1">
              <a:avLst/>
            </a:prstGeom>
            <a:noFill/>
            <a:ln cap="flat" cmpd="sng" w="9525">
              <a:solidFill>
                <a:schemeClr val="dk1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917" name="Google Shape;917;p26"/>
            <p:cNvCxnSpPr/>
            <p:nvPr/>
          </p:nvCxnSpPr>
          <p:spPr>
            <a:xfrm>
              <a:off x="2976" y="2892"/>
              <a:ext cx="552" cy="0"/>
            </a:xfrm>
            <a:prstGeom prst="straightConnector1">
              <a:avLst/>
            </a:prstGeom>
            <a:noFill/>
            <a:ln cap="flat" cmpd="sng" w="9525">
              <a:solidFill>
                <a:schemeClr val="dk1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918" name="Google Shape;918;p26"/>
            <p:cNvCxnSpPr/>
            <p:nvPr/>
          </p:nvCxnSpPr>
          <p:spPr>
            <a:xfrm>
              <a:off x="2976" y="2796"/>
              <a:ext cx="144" cy="0"/>
            </a:xfrm>
            <a:prstGeom prst="straightConnector1">
              <a:avLst/>
            </a:prstGeom>
            <a:noFill/>
            <a:ln cap="flat" cmpd="sng" w="9525">
              <a:solidFill>
                <a:schemeClr val="dk1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919" name="Google Shape;919;p26"/>
            <p:cNvCxnSpPr/>
            <p:nvPr/>
          </p:nvCxnSpPr>
          <p:spPr>
            <a:xfrm>
              <a:off x="3384" y="2796"/>
              <a:ext cx="144" cy="0"/>
            </a:xfrm>
            <a:prstGeom prst="straightConnector1">
              <a:avLst/>
            </a:prstGeom>
            <a:noFill/>
            <a:ln cap="flat" cmpd="sng" w="9525">
              <a:solidFill>
                <a:schemeClr val="dk1"/>
              </a:solidFill>
              <a:prstDash val="solid"/>
              <a:round/>
              <a:headEnd len="med" w="med" type="none"/>
              <a:tailEnd len="med" w="med" type="none"/>
            </a:ln>
          </p:spPr>
        </p:cxnSp>
      </p:grpSp>
      <p:grpSp>
        <p:nvGrpSpPr>
          <p:cNvPr id="920" name="Google Shape;920;p26"/>
          <p:cNvGrpSpPr/>
          <p:nvPr/>
        </p:nvGrpSpPr>
        <p:grpSpPr>
          <a:xfrm>
            <a:off x="7200900" y="3905250"/>
            <a:ext cx="876300" cy="647700"/>
            <a:chOff x="4356" y="2688"/>
            <a:chExt cx="552" cy="408"/>
          </a:xfrm>
        </p:grpSpPr>
        <p:sp>
          <p:nvSpPr>
            <p:cNvPr id="921" name="Google Shape;921;p26"/>
            <p:cNvSpPr/>
            <p:nvPr/>
          </p:nvSpPr>
          <p:spPr>
            <a:xfrm>
              <a:off x="4356" y="2688"/>
              <a:ext cx="552" cy="408"/>
            </a:xfrm>
            <a:prstGeom prst="rect">
              <a:avLst/>
            </a:prstGeom>
            <a:gradFill>
              <a:gsLst>
                <a:gs pos="0">
                  <a:srgbClr val="2D5C97"/>
                </a:gs>
                <a:gs pos="80000">
                  <a:srgbClr val="3C7AC5"/>
                </a:gs>
                <a:gs pos="100000">
                  <a:srgbClr val="397BC9"/>
                </a:gs>
              </a:gsLst>
              <a:lin ang="16200000" scaled="0"/>
            </a:gradFill>
            <a:ln>
              <a:noFill/>
            </a:ln>
            <a:effectLst>
              <a:outerShdw blurRad="40000" rotWithShape="0" dir="5400000" dist="23000">
                <a:srgbClr val="000000">
                  <a:alpha val="34901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2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RS</a:t>
              </a:r>
              <a:endParaRPr/>
            </a:p>
          </p:txBody>
        </p:sp>
        <p:cxnSp>
          <p:nvCxnSpPr>
            <p:cNvPr id="922" name="Google Shape;922;p26"/>
            <p:cNvCxnSpPr/>
            <p:nvPr/>
          </p:nvCxnSpPr>
          <p:spPr>
            <a:xfrm>
              <a:off x="4356" y="2796"/>
              <a:ext cx="552" cy="0"/>
            </a:xfrm>
            <a:prstGeom prst="straightConnector1">
              <a:avLst/>
            </a:prstGeom>
            <a:noFill/>
            <a:ln cap="flat" cmpd="sng" w="9525">
              <a:solidFill>
                <a:schemeClr val="dk1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923" name="Google Shape;923;p26"/>
            <p:cNvCxnSpPr/>
            <p:nvPr/>
          </p:nvCxnSpPr>
          <p:spPr>
            <a:xfrm>
              <a:off x="4356" y="2988"/>
              <a:ext cx="552" cy="0"/>
            </a:xfrm>
            <a:prstGeom prst="straightConnector1">
              <a:avLst/>
            </a:prstGeom>
            <a:noFill/>
            <a:ln cap="flat" cmpd="sng" w="9525">
              <a:solidFill>
                <a:schemeClr val="dk1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924" name="Google Shape;924;p26"/>
            <p:cNvCxnSpPr/>
            <p:nvPr/>
          </p:nvCxnSpPr>
          <p:spPr>
            <a:xfrm>
              <a:off x="4356" y="2892"/>
              <a:ext cx="144" cy="0"/>
            </a:xfrm>
            <a:prstGeom prst="straightConnector1">
              <a:avLst/>
            </a:prstGeom>
            <a:noFill/>
            <a:ln cap="flat" cmpd="sng" w="9525">
              <a:solidFill>
                <a:schemeClr val="dk1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925" name="Google Shape;925;p26"/>
            <p:cNvCxnSpPr/>
            <p:nvPr/>
          </p:nvCxnSpPr>
          <p:spPr>
            <a:xfrm>
              <a:off x="4764" y="2892"/>
              <a:ext cx="144" cy="0"/>
            </a:xfrm>
            <a:prstGeom prst="straightConnector1">
              <a:avLst/>
            </a:prstGeom>
            <a:noFill/>
            <a:ln cap="flat" cmpd="sng" w="9525">
              <a:solidFill>
                <a:schemeClr val="dk1"/>
              </a:solidFill>
              <a:prstDash val="solid"/>
              <a:round/>
              <a:headEnd len="med" w="med" type="none"/>
              <a:tailEnd len="med" w="med" type="none"/>
            </a:ln>
          </p:spPr>
        </p:cxnSp>
      </p:grpSp>
      <p:cxnSp>
        <p:nvCxnSpPr>
          <p:cNvPr id="926" name="Google Shape;926;p26"/>
          <p:cNvCxnSpPr/>
          <p:nvPr/>
        </p:nvCxnSpPr>
        <p:spPr>
          <a:xfrm>
            <a:off x="895350" y="4552950"/>
            <a:ext cx="0" cy="76200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927" name="Google Shape;927;p26"/>
          <p:cNvCxnSpPr/>
          <p:nvPr/>
        </p:nvCxnSpPr>
        <p:spPr>
          <a:xfrm>
            <a:off x="2133600" y="4552950"/>
            <a:ext cx="0" cy="76200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928" name="Google Shape;928;p26"/>
          <p:cNvCxnSpPr/>
          <p:nvPr/>
        </p:nvCxnSpPr>
        <p:spPr>
          <a:xfrm>
            <a:off x="3390900" y="4895850"/>
            <a:ext cx="0" cy="41910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929" name="Google Shape;929;p26"/>
          <p:cNvCxnSpPr/>
          <p:nvPr/>
        </p:nvCxnSpPr>
        <p:spPr>
          <a:xfrm>
            <a:off x="4248150" y="4876800"/>
            <a:ext cx="0" cy="43815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930" name="Google Shape;930;p26"/>
          <p:cNvCxnSpPr/>
          <p:nvPr/>
        </p:nvCxnSpPr>
        <p:spPr>
          <a:xfrm>
            <a:off x="5181600" y="4876800"/>
            <a:ext cx="0" cy="43815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931" name="Google Shape;931;p26"/>
          <p:cNvCxnSpPr/>
          <p:nvPr/>
        </p:nvCxnSpPr>
        <p:spPr>
          <a:xfrm>
            <a:off x="6076950" y="4876800"/>
            <a:ext cx="0" cy="43815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932" name="Google Shape;932;p26"/>
          <p:cNvCxnSpPr/>
          <p:nvPr/>
        </p:nvCxnSpPr>
        <p:spPr>
          <a:xfrm>
            <a:off x="7162800" y="4876800"/>
            <a:ext cx="0" cy="43815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933" name="Google Shape;933;p26"/>
          <p:cNvCxnSpPr/>
          <p:nvPr/>
        </p:nvCxnSpPr>
        <p:spPr>
          <a:xfrm>
            <a:off x="8039100" y="4876800"/>
            <a:ext cx="0" cy="43815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934" name="Google Shape;934;p26"/>
          <p:cNvCxnSpPr/>
          <p:nvPr/>
        </p:nvCxnSpPr>
        <p:spPr>
          <a:xfrm>
            <a:off x="3390900" y="4876800"/>
            <a:ext cx="857250" cy="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935" name="Google Shape;935;p26"/>
          <p:cNvCxnSpPr/>
          <p:nvPr/>
        </p:nvCxnSpPr>
        <p:spPr>
          <a:xfrm>
            <a:off x="5181600" y="4857750"/>
            <a:ext cx="895350" cy="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936" name="Google Shape;936;p26"/>
          <p:cNvCxnSpPr/>
          <p:nvPr/>
        </p:nvCxnSpPr>
        <p:spPr>
          <a:xfrm>
            <a:off x="7162800" y="4876800"/>
            <a:ext cx="876300" cy="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937" name="Google Shape;937;p26"/>
          <p:cNvCxnSpPr/>
          <p:nvPr/>
        </p:nvCxnSpPr>
        <p:spPr>
          <a:xfrm>
            <a:off x="3829050" y="4552950"/>
            <a:ext cx="0" cy="32385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938" name="Google Shape;938;p26"/>
          <p:cNvCxnSpPr/>
          <p:nvPr/>
        </p:nvCxnSpPr>
        <p:spPr>
          <a:xfrm>
            <a:off x="5638800" y="4552950"/>
            <a:ext cx="0" cy="30480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939" name="Google Shape;939;p26"/>
          <p:cNvCxnSpPr/>
          <p:nvPr/>
        </p:nvCxnSpPr>
        <p:spPr>
          <a:xfrm>
            <a:off x="7620000" y="4552950"/>
            <a:ext cx="0" cy="32385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940" name="Google Shape;940;p26"/>
          <p:cNvCxnSpPr/>
          <p:nvPr/>
        </p:nvCxnSpPr>
        <p:spPr>
          <a:xfrm>
            <a:off x="895350" y="3200400"/>
            <a:ext cx="0" cy="70485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941" name="Google Shape;941;p26"/>
          <p:cNvCxnSpPr/>
          <p:nvPr/>
        </p:nvCxnSpPr>
        <p:spPr>
          <a:xfrm>
            <a:off x="2133600" y="3200400"/>
            <a:ext cx="0" cy="70485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942" name="Google Shape;942;p26"/>
          <p:cNvCxnSpPr/>
          <p:nvPr/>
        </p:nvCxnSpPr>
        <p:spPr>
          <a:xfrm>
            <a:off x="3848100" y="3200400"/>
            <a:ext cx="0" cy="70485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943" name="Google Shape;943;p26"/>
          <p:cNvCxnSpPr/>
          <p:nvPr/>
        </p:nvCxnSpPr>
        <p:spPr>
          <a:xfrm>
            <a:off x="5657850" y="3200400"/>
            <a:ext cx="0" cy="70485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944" name="Google Shape;944;p26"/>
          <p:cNvCxnSpPr/>
          <p:nvPr/>
        </p:nvCxnSpPr>
        <p:spPr>
          <a:xfrm>
            <a:off x="7620000" y="3200400"/>
            <a:ext cx="0" cy="70485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med" w="med" type="none"/>
            <a:tailEnd len="med" w="med" type="triangle"/>
          </a:ln>
        </p:spPr>
      </p:cxnSp>
      <p:sp>
        <p:nvSpPr>
          <p:cNvPr id="945" name="Google Shape;945;p26"/>
          <p:cNvSpPr/>
          <p:nvPr/>
        </p:nvSpPr>
        <p:spPr>
          <a:xfrm>
            <a:off x="4305300" y="1809750"/>
            <a:ext cx="152400" cy="133350"/>
          </a:xfrm>
          <a:prstGeom prst="ellipse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6" name="Google Shape;946;p26"/>
          <p:cNvSpPr/>
          <p:nvPr/>
        </p:nvSpPr>
        <p:spPr>
          <a:xfrm>
            <a:off x="1352550" y="2733675"/>
            <a:ext cx="152400" cy="133350"/>
          </a:xfrm>
          <a:prstGeom prst="ellipse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7" name="Google Shape;947;p26"/>
          <p:cNvSpPr/>
          <p:nvPr/>
        </p:nvSpPr>
        <p:spPr>
          <a:xfrm>
            <a:off x="4667250" y="2733675"/>
            <a:ext cx="152400" cy="133350"/>
          </a:xfrm>
          <a:prstGeom prst="ellipse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8" name="Google Shape;948;p26"/>
          <p:cNvSpPr/>
          <p:nvPr/>
        </p:nvSpPr>
        <p:spPr>
          <a:xfrm>
            <a:off x="7543800" y="2733675"/>
            <a:ext cx="152400" cy="133350"/>
          </a:xfrm>
          <a:prstGeom prst="ellipse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949" name="Google Shape;949;p26"/>
          <p:cNvCxnSpPr/>
          <p:nvPr/>
        </p:nvCxnSpPr>
        <p:spPr>
          <a:xfrm flipH="1" rot="10800000">
            <a:off x="1504950" y="1924050"/>
            <a:ext cx="2800350" cy="83820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950" name="Google Shape;950;p26"/>
          <p:cNvCxnSpPr/>
          <p:nvPr/>
        </p:nvCxnSpPr>
        <p:spPr>
          <a:xfrm>
            <a:off x="4381500" y="1943100"/>
            <a:ext cx="323850" cy="80010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951" name="Google Shape;951;p26"/>
          <p:cNvCxnSpPr/>
          <p:nvPr/>
        </p:nvCxnSpPr>
        <p:spPr>
          <a:xfrm>
            <a:off x="4457700" y="1885950"/>
            <a:ext cx="3105150" cy="89535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952" name="Google Shape;952;p26"/>
          <p:cNvSpPr txBox="1"/>
          <p:nvPr/>
        </p:nvSpPr>
        <p:spPr>
          <a:xfrm>
            <a:off x="536575" y="2822575"/>
            <a:ext cx="1511311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Individual RSs</a:t>
            </a:r>
            <a:endParaRPr/>
          </a:p>
        </p:txBody>
      </p:sp>
      <p:sp>
        <p:nvSpPr>
          <p:cNvPr id="953" name="Google Shape;953;p26"/>
          <p:cNvSpPr txBox="1"/>
          <p:nvPr/>
        </p:nvSpPr>
        <p:spPr>
          <a:xfrm>
            <a:off x="3965575" y="2822575"/>
            <a:ext cx="1162241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Group RSs</a:t>
            </a:r>
            <a:endParaRPr/>
          </a:p>
        </p:txBody>
      </p:sp>
      <p:sp>
        <p:nvSpPr>
          <p:cNvPr id="954" name="Google Shape;954;p26"/>
          <p:cNvSpPr txBox="1"/>
          <p:nvPr/>
        </p:nvSpPr>
        <p:spPr>
          <a:xfrm>
            <a:off x="6823075" y="2822575"/>
            <a:ext cx="1159485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Central RS</a:t>
            </a:r>
            <a:endParaRPr/>
          </a:p>
        </p:txBody>
      </p:sp>
      <p:cxnSp>
        <p:nvCxnSpPr>
          <p:cNvPr id="955" name="Google Shape;955;p26"/>
          <p:cNvCxnSpPr/>
          <p:nvPr/>
        </p:nvCxnSpPr>
        <p:spPr>
          <a:xfrm>
            <a:off x="1390650" y="4229100"/>
            <a:ext cx="266700" cy="0"/>
          </a:xfrm>
          <a:prstGeom prst="straightConnector1">
            <a:avLst/>
          </a:prstGeom>
          <a:noFill/>
          <a:ln cap="rnd" cmpd="sng" w="9525">
            <a:solidFill>
              <a:schemeClr val="dk1"/>
            </a:solidFill>
            <a:prstDash val="dot"/>
            <a:round/>
            <a:headEnd len="med" w="med" type="none"/>
            <a:tailEnd len="med" w="med" type="none"/>
          </a:ln>
        </p:spPr>
      </p:cxnSp>
      <p:cxnSp>
        <p:nvCxnSpPr>
          <p:cNvPr id="956" name="Google Shape;956;p26"/>
          <p:cNvCxnSpPr/>
          <p:nvPr/>
        </p:nvCxnSpPr>
        <p:spPr>
          <a:xfrm>
            <a:off x="3600450" y="5086350"/>
            <a:ext cx="419100" cy="0"/>
          </a:xfrm>
          <a:prstGeom prst="straightConnector1">
            <a:avLst/>
          </a:prstGeom>
          <a:noFill/>
          <a:ln cap="rnd" cmpd="sng" w="9525">
            <a:solidFill>
              <a:schemeClr val="dk1"/>
            </a:solidFill>
            <a:prstDash val="dot"/>
            <a:round/>
            <a:headEnd len="med" w="med" type="none"/>
            <a:tailEnd len="med" w="med" type="none"/>
          </a:ln>
        </p:spPr>
      </p:cxnSp>
      <p:cxnSp>
        <p:nvCxnSpPr>
          <p:cNvPr id="957" name="Google Shape;957;p26"/>
          <p:cNvCxnSpPr/>
          <p:nvPr/>
        </p:nvCxnSpPr>
        <p:spPr>
          <a:xfrm>
            <a:off x="5410200" y="5086350"/>
            <a:ext cx="419100" cy="0"/>
          </a:xfrm>
          <a:prstGeom prst="straightConnector1">
            <a:avLst/>
          </a:prstGeom>
          <a:noFill/>
          <a:ln cap="rnd" cmpd="sng" w="9525">
            <a:solidFill>
              <a:schemeClr val="dk1"/>
            </a:solidFill>
            <a:prstDash val="dot"/>
            <a:round/>
            <a:headEnd len="med" w="med" type="none"/>
            <a:tailEnd len="med" w="med" type="none"/>
          </a:ln>
        </p:spPr>
      </p:cxnSp>
      <p:cxnSp>
        <p:nvCxnSpPr>
          <p:cNvPr id="958" name="Google Shape;958;p26"/>
          <p:cNvCxnSpPr/>
          <p:nvPr/>
        </p:nvCxnSpPr>
        <p:spPr>
          <a:xfrm>
            <a:off x="7391400" y="5086350"/>
            <a:ext cx="419100" cy="0"/>
          </a:xfrm>
          <a:prstGeom prst="straightConnector1">
            <a:avLst/>
          </a:prstGeom>
          <a:noFill/>
          <a:ln cap="rnd" cmpd="sng" w="9525">
            <a:solidFill>
              <a:schemeClr val="dk1"/>
            </a:solidFill>
            <a:prstDash val="dot"/>
            <a:round/>
            <a:headEnd len="med" w="med" type="none"/>
            <a:tailEnd len="med" w="med" type="none"/>
          </a:ln>
        </p:spPr>
      </p:cxnSp>
      <p:cxnSp>
        <p:nvCxnSpPr>
          <p:cNvPr id="959" name="Google Shape;959;p26"/>
          <p:cNvCxnSpPr/>
          <p:nvPr/>
        </p:nvCxnSpPr>
        <p:spPr>
          <a:xfrm>
            <a:off x="4495800" y="4229100"/>
            <a:ext cx="419100" cy="0"/>
          </a:xfrm>
          <a:prstGeom prst="straightConnector1">
            <a:avLst/>
          </a:prstGeom>
          <a:noFill/>
          <a:ln cap="rnd" cmpd="sng" w="9525">
            <a:solidFill>
              <a:schemeClr val="dk1"/>
            </a:solidFill>
            <a:prstDash val="dot"/>
            <a:round/>
            <a:headEnd len="med" w="med" type="none"/>
            <a:tailEnd len="med" w="med" type="none"/>
          </a:ln>
        </p:spPr>
      </p:cxn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63" name="Shape 9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4" name="Google Shape;964;p27"/>
          <p:cNvSpPr txBox="1"/>
          <p:nvPr>
            <p:ph type="title"/>
          </p:nvPr>
        </p:nvSpPr>
        <p:spPr>
          <a:xfrm>
            <a:off x="685800" y="47625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DF322D"/>
              </a:buClr>
              <a:buSzPct val="100000"/>
              <a:buFont typeface="Calibri"/>
              <a:buNone/>
            </a:pPr>
            <a:r>
              <a:rPr b="1" lang="en-US" u="sng">
                <a:solidFill>
                  <a:srgbClr val="DF322D"/>
                </a:solidFill>
              </a:rPr>
              <a:t>Issue bound operand fetch</a:t>
            </a:r>
            <a:br>
              <a:rPr b="1" lang="en-US" u="sng">
                <a:solidFill>
                  <a:srgbClr val="DF322D"/>
                </a:solidFill>
              </a:rPr>
            </a:br>
            <a:r>
              <a:rPr b="1" lang="en-US" sz="3600" u="sng">
                <a:solidFill>
                  <a:srgbClr val="DF322D"/>
                </a:solidFill>
              </a:rPr>
              <a:t>(with single register file)</a:t>
            </a:r>
            <a:endParaRPr b="1" u="sng">
              <a:solidFill>
                <a:srgbClr val="DF322D"/>
              </a:solidFill>
            </a:endParaRPr>
          </a:p>
        </p:txBody>
      </p:sp>
      <p:sp>
        <p:nvSpPr>
          <p:cNvPr id="965" name="Google Shape;965;p27"/>
          <p:cNvSpPr/>
          <p:nvPr/>
        </p:nvSpPr>
        <p:spPr>
          <a:xfrm>
            <a:off x="1276350" y="5305425"/>
            <a:ext cx="647700" cy="666750"/>
          </a:xfrm>
          <a:prstGeom prst="rect">
            <a:avLst/>
          </a:prstGeom>
          <a:gradFill>
            <a:gsLst>
              <a:gs pos="0">
                <a:srgbClr val="759336"/>
              </a:gs>
              <a:gs pos="80000">
                <a:srgbClr val="99C247"/>
              </a:gs>
              <a:gs pos="100000">
                <a:srgbClr val="9BC545"/>
              </a:gs>
            </a:gsLst>
            <a:lin ang="16200000" scaled="0"/>
          </a:gra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4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EU</a:t>
            </a:r>
            <a:endParaRPr/>
          </a:p>
        </p:txBody>
      </p:sp>
      <p:sp>
        <p:nvSpPr>
          <p:cNvPr id="966" name="Google Shape;966;p27"/>
          <p:cNvSpPr/>
          <p:nvPr/>
        </p:nvSpPr>
        <p:spPr>
          <a:xfrm>
            <a:off x="2538413" y="5305425"/>
            <a:ext cx="647700" cy="666750"/>
          </a:xfrm>
          <a:prstGeom prst="rect">
            <a:avLst/>
          </a:prstGeom>
          <a:gradFill>
            <a:gsLst>
              <a:gs pos="0">
                <a:srgbClr val="759336"/>
              </a:gs>
              <a:gs pos="80000">
                <a:srgbClr val="99C247"/>
              </a:gs>
              <a:gs pos="100000">
                <a:srgbClr val="9BC545"/>
              </a:gs>
            </a:gsLst>
            <a:lin ang="16200000" scaled="0"/>
          </a:gra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4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EU</a:t>
            </a:r>
            <a:endParaRPr/>
          </a:p>
        </p:txBody>
      </p:sp>
      <p:grpSp>
        <p:nvGrpSpPr>
          <p:cNvPr id="967" name="Google Shape;967;p27"/>
          <p:cNvGrpSpPr/>
          <p:nvPr/>
        </p:nvGrpSpPr>
        <p:grpSpPr>
          <a:xfrm>
            <a:off x="1143000" y="4171950"/>
            <a:ext cx="876300" cy="647700"/>
            <a:chOff x="408" y="2652"/>
            <a:chExt cx="552" cy="408"/>
          </a:xfrm>
        </p:grpSpPr>
        <p:sp>
          <p:nvSpPr>
            <p:cNvPr id="968" name="Google Shape;968;p27"/>
            <p:cNvSpPr/>
            <p:nvPr/>
          </p:nvSpPr>
          <p:spPr>
            <a:xfrm>
              <a:off x="408" y="2652"/>
              <a:ext cx="552" cy="408"/>
            </a:xfrm>
            <a:prstGeom prst="rect">
              <a:avLst/>
            </a:prstGeom>
            <a:gradFill>
              <a:gsLst>
                <a:gs pos="0">
                  <a:srgbClr val="2D5C97"/>
                </a:gs>
                <a:gs pos="80000">
                  <a:srgbClr val="3C7AC5"/>
                </a:gs>
                <a:gs pos="100000">
                  <a:srgbClr val="397BC9"/>
                </a:gs>
              </a:gsLst>
              <a:lin ang="16200000" scaled="0"/>
            </a:gradFill>
            <a:ln>
              <a:noFill/>
            </a:ln>
            <a:effectLst>
              <a:outerShdw blurRad="40000" rotWithShape="0" dir="5400000" dist="23000">
                <a:srgbClr val="000000">
                  <a:alpha val="34901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24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RS</a:t>
              </a:r>
              <a:endParaRPr/>
            </a:p>
          </p:txBody>
        </p:sp>
        <p:cxnSp>
          <p:nvCxnSpPr>
            <p:cNvPr id="969" name="Google Shape;969;p27"/>
            <p:cNvCxnSpPr/>
            <p:nvPr/>
          </p:nvCxnSpPr>
          <p:spPr>
            <a:xfrm>
              <a:off x="408" y="2760"/>
              <a:ext cx="552" cy="0"/>
            </a:xfrm>
            <a:prstGeom prst="straightConnector1">
              <a:avLst/>
            </a:prstGeom>
            <a:noFill/>
            <a:ln cap="flat" cmpd="sng" w="9525">
              <a:solidFill>
                <a:schemeClr val="dk1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970" name="Google Shape;970;p27"/>
            <p:cNvCxnSpPr/>
            <p:nvPr/>
          </p:nvCxnSpPr>
          <p:spPr>
            <a:xfrm>
              <a:off x="408" y="2952"/>
              <a:ext cx="552" cy="0"/>
            </a:xfrm>
            <a:prstGeom prst="straightConnector1">
              <a:avLst/>
            </a:prstGeom>
            <a:noFill/>
            <a:ln cap="flat" cmpd="sng" w="9525">
              <a:solidFill>
                <a:schemeClr val="dk1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971" name="Google Shape;971;p27"/>
            <p:cNvCxnSpPr/>
            <p:nvPr/>
          </p:nvCxnSpPr>
          <p:spPr>
            <a:xfrm>
              <a:off x="408" y="2856"/>
              <a:ext cx="144" cy="0"/>
            </a:xfrm>
            <a:prstGeom prst="straightConnector1">
              <a:avLst/>
            </a:prstGeom>
            <a:noFill/>
            <a:ln cap="flat" cmpd="sng" w="9525">
              <a:solidFill>
                <a:schemeClr val="dk1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972" name="Google Shape;972;p27"/>
            <p:cNvCxnSpPr/>
            <p:nvPr/>
          </p:nvCxnSpPr>
          <p:spPr>
            <a:xfrm>
              <a:off x="816" y="2856"/>
              <a:ext cx="144" cy="0"/>
            </a:xfrm>
            <a:prstGeom prst="straightConnector1">
              <a:avLst/>
            </a:prstGeom>
            <a:noFill/>
            <a:ln cap="flat" cmpd="sng" w="9525">
              <a:solidFill>
                <a:schemeClr val="dk1"/>
              </a:solidFill>
              <a:prstDash val="solid"/>
              <a:round/>
              <a:headEnd len="med" w="med" type="none"/>
              <a:tailEnd len="med" w="med" type="none"/>
            </a:ln>
          </p:spPr>
        </p:cxnSp>
      </p:grpSp>
      <p:grpSp>
        <p:nvGrpSpPr>
          <p:cNvPr id="973" name="Google Shape;973;p27"/>
          <p:cNvGrpSpPr/>
          <p:nvPr/>
        </p:nvGrpSpPr>
        <p:grpSpPr>
          <a:xfrm>
            <a:off x="2400300" y="4171950"/>
            <a:ext cx="876300" cy="647700"/>
            <a:chOff x="1236" y="2748"/>
            <a:chExt cx="552" cy="408"/>
          </a:xfrm>
        </p:grpSpPr>
        <p:sp>
          <p:nvSpPr>
            <p:cNvPr id="974" name="Google Shape;974;p27"/>
            <p:cNvSpPr/>
            <p:nvPr/>
          </p:nvSpPr>
          <p:spPr>
            <a:xfrm>
              <a:off x="1236" y="2748"/>
              <a:ext cx="552" cy="408"/>
            </a:xfrm>
            <a:prstGeom prst="rect">
              <a:avLst/>
            </a:prstGeom>
            <a:gradFill>
              <a:gsLst>
                <a:gs pos="0">
                  <a:srgbClr val="2D5C97"/>
                </a:gs>
                <a:gs pos="80000">
                  <a:srgbClr val="3C7AC5"/>
                </a:gs>
                <a:gs pos="100000">
                  <a:srgbClr val="397BC9"/>
                </a:gs>
              </a:gsLst>
              <a:lin ang="16200000" scaled="0"/>
            </a:gradFill>
            <a:ln>
              <a:noFill/>
            </a:ln>
            <a:effectLst>
              <a:outerShdw blurRad="40000" rotWithShape="0" dir="5400000" dist="23000">
                <a:srgbClr val="000000">
                  <a:alpha val="34901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24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RS</a:t>
              </a:r>
              <a:endParaRPr/>
            </a:p>
          </p:txBody>
        </p:sp>
        <p:cxnSp>
          <p:nvCxnSpPr>
            <p:cNvPr id="975" name="Google Shape;975;p27"/>
            <p:cNvCxnSpPr/>
            <p:nvPr/>
          </p:nvCxnSpPr>
          <p:spPr>
            <a:xfrm>
              <a:off x="1236" y="2856"/>
              <a:ext cx="552" cy="0"/>
            </a:xfrm>
            <a:prstGeom prst="straightConnector1">
              <a:avLst/>
            </a:prstGeom>
            <a:noFill/>
            <a:ln cap="flat" cmpd="sng" w="9525">
              <a:solidFill>
                <a:schemeClr val="dk1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976" name="Google Shape;976;p27"/>
            <p:cNvCxnSpPr/>
            <p:nvPr/>
          </p:nvCxnSpPr>
          <p:spPr>
            <a:xfrm>
              <a:off x="1236" y="3048"/>
              <a:ext cx="552" cy="0"/>
            </a:xfrm>
            <a:prstGeom prst="straightConnector1">
              <a:avLst/>
            </a:prstGeom>
            <a:noFill/>
            <a:ln cap="flat" cmpd="sng" w="9525">
              <a:solidFill>
                <a:schemeClr val="dk1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977" name="Google Shape;977;p27"/>
            <p:cNvCxnSpPr/>
            <p:nvPr/>
          </p:nvCxnSpPr>
          <p:spPr>
            <a:xfrm>
              <a:off x="1236" y="2952"/>
              <a:ext cx="144" cy="0"/>
            </a:xfrm>
            <a:prstGeom prst="straightConnector1">
              <a:avLst/>
            </a:prstGeom>
            <a:noFill/>
            <a:ln cap="flat" cmpd="sng" w="9525">
              <a:solidFill>
                <a:schemeClr val="dk1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978" name="Google Shape;978;p27"/>
            <p:cNvCxnSpPr/>
            <p:nvPr/>
          </p:nvCxnSpPr>
          <p:spPr>
            <a:xfrm>
              <a:off x="1644" y="2952"/>
              <a:ext cx="144" cy="0"/>
            </a:xfrm>
            <a:prstGeom prst="straightConnector1">
              <a:avLst/>
            </a:prstGeom>
            <a:noFill/>
            <a:ln cap="flat" cmpd="sng" w="9525">
              <a:solidFill>
                <a:schemeClr val="dk1"/>
              </a:solidFill>
              <a:prstDash val="solid"/>
              <a:round/>
              <a:headEnd len="med" w="med" type="none"/>
              <a:tailEnd len="med" w="med" type="none"/>
            </a:ln>
          </p:spPr>
        </p:cxnSp>
      </p:grpSp>
      <p:cxnSp>
        <p:nvCxnSpPr>
          <p:cNvPr id="979" name="Google Shape;979;p27"/>
          <p:cNvCxnSpPr/>
          <p:nvPr/>
        </p:nvCxnSpPr>
        <p:spPr>
          <a:xfrm>
            <a:off x="1581150" y="4838700"/>
            <a:ext cx="0" cy="476250"/>
          </a:xfrm>
          <a:prstGeom prst="straightConnector1">
            <a:avLst/>
          </a:prstGeom>
          <a:noFill/>
          <a:ln cap="flat" cmpd="sng" w="25400">
            <a:solidFill>
              <a:srgbClr val="990000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980" name="Google Shape;980;p27"/>
          <p:cNvCxnSpPr/>
          <p:nvPr/>
        </p:nvCxnSpPr>
        <p:spPr>
          <a:xfrm>
            <a:off x="2819400" y="4819650"/>
            <a:ext cx="0" cy="495300"/>
          </a:xfrm>
          <a:prstGeom prst="straightConnector1">
            <a:avLst/>
          </a:prstGeom>
          <a:noFill/>
          <a:ln cap="flat" cmpd="sng" w="25400">
            <a:solidFill>
              <a:srgbClr val="990000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981" name="Google Shape;981;p27"/>
          <p:cNvCxnSpPr/>
          <p:nvPr/>
        </p:nvCxnSpPr>
        <p:spPr>
          <a:xfrm>
            <a:off x="1333500" y="3467100"/>
            <a:ext cx="0" cy="704850"/>
          </a:xfrm>
          <a:prstGeom prst="straightConnector1">
            <a:avLst/>
          </a:prstGeom>
          <a:noFill/>
          <a:ln cap="flat" cmpd="sng" w="25400">
            <a:solidFill>
              <a:srgbClr val="990000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982" name="Google Shape;982;p27"/>
          <p:cNvCxnSpPr/>
          <p:nvPr/>
        </p:nvCxnSpPr>
        <p:spPr>
          <a:xfrm>
            <a:off x="2571750" y="3467100"/>
            <a:ext cx="0" cy="704850"/>
          </a:xfrm>
          <a:prstGeom prst="straightConnector1">
            <a:avLst/>
          </a:prstGeom>
          <a:noFill/>
          <a:ln cap="flat" cmpd="sng" w="9525">
            <a:solidFill>
              <a:srgbClr val="990000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983" name="Google Shape;983;p27"/>
          <p:cNvCxnSpPr/>
          <p:nvPr/>
        </p:nvCxnSpPr>
        <p:spPr>
          <a:xfrm>
            <a:off x="2076450" y="4495800"/>
            <a:ext cx="266700" cy="0"/>
          </a:xfrm>
          <a:prstGeom prst="straightConnector1">
            <a:avLst/>
          </a:prstGeom>
          <a:noFill/>
          <a:ln cap="rnd" cmpd="sng" w="9525">
            <a:solidFill>
              <a:schemeClr val="dk1"/>
            </a:solidFill>
            <a:prstDash val="dot"/>
            <a:round/>
            <a:headEnd len="med" w="med" type="none"/>
            <a:tailEnd len="med" w="med" type="none"/>
          </a:ln>
        </p:spPr>
      </p:cxnSp>
      <p:sp>
        <p:nvSpPr>
          <p:cNvPr id="984" name="Google Shape;984;p27"/>
          <p:cNvSpPr/>
          <p:nvPr/>
        </p:nvSpPr>
        <p:spPr>
          <a:xfrm>
            <a:off x="6019800" y="5305425"/>
            <a:ext cx="647700" cy="666750"/>
          </a:xfrm>
          <a:prstGeom prst="rect">
            <a:avLst/>
          </a:prstGeom>
          <a:gradFill>
            <a:gsLst>
              <a:gs pos="0">
                <a:srgbClr val="759336"/>
              </a:gs>
              <a:gs pos="80000">
                <a:srgbClr val="99C247"/>
              </a:gs>
              <a:gs pos="100000">
                <a:srgbClr val="9BC545"/>
              </a:gs>
            </a:gsLst>
            <a:lin ang="16200000" scaled="0"/>
          </a:gra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4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EU</a:t>
            </a:r>
            <a:endParaRPr/>
          </a:p>
        </p:txBody>
      </p:sp>
      <p:sp>
        <p:nvSpPr>
          <p:cNvPr id="985" name="Google Shape;985;p27"/>
          <p:cNvSpPr/>
          <p:nvPr/>
        </p:nvSpPr>
        <p:spPr>
          <a:xfrm>
            <a:off x="7281863" y="5305425"/>
            <a:ext cx="647700" cy="666750"/>
          </a:xfrm>
          <a:prstGeom prst="rect">
            <a:avLst/>
          </a:prstGeom>
          <a:gradFill>
            <a:gsLst>
              <a:gs pos="0">
                <a:srgbClr val="759336"/>
              </a:gs>
              <a:gs pos="80000">
                <a:srgbClr val="99C247"/>
              </a:gs>
              <a:gs pos="100000">
                <a:srgbClr val="9BC545"/>
              </a:gs>
            </a:gsLst>
            <a:lin ang="16200000" scaled="0"/>
          </a:gra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4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EU</a:t>
            </a:r>
            <a:endParaRPr/>
          </a:p>
        </p:txBody>
      </p:sp>
      <p:grpSp>
        <p:nvGrpSpPr>
          <p:cNvPr id="986" name="Google Shape;986;p27"/>
          <p:cNvGrpSpPr/>
          <p:nvPr/>
        </p:nvGrpSpPr>
        <p:grpSpPr>
          <a:xfrm>
            <a:off x="5886450" y="4171950"/>
            <a:ext cx="876300" cy="647700"/>
            <a:chOff x="408" y="2652"/>
            <a:chExt cx="552" cy="408"/>
          </a:xfrm>
        </p:grpSpPr>
        <p:sp>
          <p:nvSpPr>
            <p:cNvPr id="987" name="Google Shape;987;p27"/>
            <p:cNvSpPr/>
            <p:nvPr/>
          </p:nvSpPr>
          <p:spPr>
            <a:xfrm>
              <a:off x="408" y="2652"/>
              <a:ext cx="552" cy="408"/>
            </a:xfrm>
            <a:prstGeom prst="rect">
              <a:avLst/>
            </a:prstGeom>
            <a:gradFill>
              <a:gsLst>
                <a:gs pos="0">
                  <a:srgbClr val="2D5C97"/>
                </a:gs>
                <a:gs pos="80000">
                  <a:srgbClr val="3C7AC5"/>
                </a:gs>
                <a:gs pos="100000">
                  <a:srgbClr val="397BC9"/>
                </a:gs>
              </a:gsLst>
              <a:lin ang="16200000" scaled="0"/>
            </a:gradFill>
            <a:ln>
              <a:noFill/>
            </a:ln>
            <a:effectLst>
              <a:outerShdw blurRad="40000" rotWithShape="0" dir="5400000" dist="23000">
                <a:srgbClr val="000000">
                  <a:alpha val="34901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24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RS</a:t>
              </a:r>
              <a:endParaRPr/>
            </a:p>
          </p:txBody>
        </p:sp>
        <p:cxnSp>
          <p:nvCxnSpPr>
            <p:cNvPr id="988" name="Google Shape;988;p27"/>
            <p:cNvCxnSpPr/>
            <p:nvPr/>
          </p:nvCxnSpPr>
          <p:spPr>
            <a:xfrm>
              <a:off x="408" y="2760"/>
              <a:ext cx="552" cy="0"/>
            </a:xfrm>
            <a:prstGeom prst="straightConnector1">
              <a:avLst/>
            </a:prstGeom>
            <a:noFill/>
            <a:ln cap="flat" cmpd="sng" w="9525">
              <a:solidFill>
                <a:schemeClr val="dk1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989" name="Google Shape;989;p27"/>
            <p:cNvCxnSpPr/>
            <p:nvPr/>
          </p:nvCxnSpPr>
          <p:spPr>
            <a:xfrm>
              <a:off x="408" y="2952"/>
              <a:ext cx="552" cy="0"/>
            </a:xfrm>
            <a:prstGeom prst="straightConnector1">
              <a:avLst/>
            </a:prstGeom>
            <a:noFill/>
            <a:ln cap="flat" cmpd="sng" w="9525">
              <a:solidFill>
                <a:schemeClr val="dk1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990" name="Google Shape;990;p27"/>
            <p:cNvCxnSpPr/>
            <p:nvPr/>
          </p:nvCxnSpPr>
          <p:spPr>
            <a:xfrm>
              <a:off x="408" y="2856"/>
              <a:ext cx="144" cy="0"/>
            </a:xfrm>
            <a:prstGeom prst="straightConnector1">
              <a:avLst/>
            </a:prstGeom>
            <a:noFill/>
            <a:ln cap="flat" cmpd="sng" w="9525">
              <a:solidFill>
                <a:schemeClr val="dk1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991" name="Google Shape;991;p27"/>
            <p:cNvCxnSpPr/>
            <p:nvPr/>
          </p:nvCxnSpPr>
          <p:spPr>
            <a:xfrm>
              <a:off x="816" y="2856"/>
              <a:ext cx="144" cy="0"/>
            </a:xfrm>
            <a:prstGeom prst="straightConnector1">
              <a:avLst/>
            </a:prstGeom>
            <a:noFill/>
            <a:ln cap="flat" cmpd="sng" w="9525">
              <a:solidFill>
                <a:schemeClr val="dk1"/>
              </a:solidFill>
              <a:prstDash val="solid"/>
              <a:round/>
              <a:headEnd len="med" w="med" type="none"/>
              <a:tailEnd len="med" w="med" type="none"/>
            </a:ln>
          </p:spPr>
        </p:cxnSp>
      </p:grpSp>
      <p:grpSp>
        <p:nvGrpSpPr>
          <p:cNvPr id="992" name="Google Shape;992;p27"/>
          <p:cNvGrpSpPr/>
          <p:nvPr/>
        </p:nvGrpSpPr>
        <p:grpSpPr>
          <a:xfrm>
            <a:off x="7143750" y="4171950"/>
            <a:ext cx="876300" cy="647700"/>
            <a:chOff x="1236" y="2748"/>
            <a:chExt cx="552" cy="408"/>
          </a:xfrm>
        </p:grpSpPr>
        <p:sp>
          <p:nvSpPr>
            <p:cNvPr id="993" name="Google Shape;993;p27"/>
            <p:cNvSpPr/>
            <p:nvPr/>
          </p:nvSpPr>
          <p:spPr>
            <a:xfrm>
              <a:off x="1236" y="2748"/>
              <a:ext cx="552" cy="408"/>
            </a:xfrm>
            <a:prstGeom prst="rect">
              <a:avLst/>
            </a:prstGeom>
            <a:gradFill>
              <a:gsLst>
                <a:gs pos="0">
                  <a:srgbClr val="2D5C97"/>
                </a:gs>
                <a:gs pos="80000">
                  <a:srgbClr val="3C7AC5"/>
                </a:gs>
                <a:gs pos="100000">
                  <a:srgbClr val="397BC9"/>
                </a:gs>
              </a:gsLst>
              <a:lin ang="16200000" scaled="0"/>
            </a:gradFill>
            <a:ln>
              <a:noFill/>
            </a:ln>
            <a:effectLst>
              <a:outerShdw blurRad="40000" rotWithShape="0" dir="5400000" dist="23000">
                <a:srgbClr val="000000">
                  <a:alpha val="34901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24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RS</a:t>
              </a:r>
              <a:endParaRPr/>
            </a:p>
          </p:txBody>
        </p:sp>
        <p:cxnSp>
          <p:nvCxnSpPr>
            <p:cNvPr id="994" name="Google Shape;994;p27"/>
            <p:cNvCxnSpPr/>
            <p:nvPr/>
          </p:nvCxnSpPr>
          <p:spPr>
            <a:xfrm>
              <a:off x="1236" y="2856"/>
              <a:ext cx="552" cy="0"/>
            </a:xfrm>
            <a:prstGeom prst="straightConnector1">
              <a:avLst/>
            </a:prstGeom>
            <a:noFill/>
            <a:ln cap="flat" cmpd="sng" w="9525">
              <a:solidFill>
                <a:schemeClr val="dk1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995" name="Google Shape;995;p27"/>
            <p:cNvCxnSpPr/>
            <p:nvPr/>
          </p:nvCxnSpPr>
          <p:spPr>
            <a:xfrm>
              <a:off x="1236" y="3048"/>
              <a:ext cx="552" cy="0"/>
            </a:xfrm>
            <a:prstGeom prst="straightConnector1">
              <a:avLst/>
            </a:prstGeom>
            <a:noFill/>
            <a:ln cap="flat" cmpd="sng" w="9525">
              <a:solidFill>
                <a:schemeClr val="dk1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996" name="Google Shape;996;p27"/>
            <p:cNvCxnSpPr/>
            <p:nvPr/>
          </p:nvCxnSpPr>
          <p:spPr>
            <a:xfrm>
              <a:off x="1236" y="2952"/>
              <a:ext cx="144" cy="0"/>
            </a:xfrm>
            <a:prstGeom prst="straightConnector1">
              <a:avLst/>
            </a:prstGeom>
            <a:noFill/>
            <a:ln cap="flat" cmpd="sng" w="9525">
              <a:solidFill>
                <a:schemeClr val="dk1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997" name="Google Shape;997;p27"/>
            <p:cNvCxnSpPr/>
            <p:nvPr/>
          </p:nvCxnSpPr>
          <p:spPr>
            <a:xfrm>
              <a:off x="1644" y="2952"/>
              <a:ext cx="144" cy="0"/>
            </a:xfrm>
            <a:prstGeom prst="straightConnector1">
              <a:avLst/>
            </a:prstGeom>
            <a:noFill/>
            <a:ln cap="flat" cmpd="sng" w="9525">
              <a:solidFill>
                <a:schemeClr val="dk1"/>
              </a:solidFill>
              <a:prstDash val="solid"/>
              <a:round/>
              <a:headEnd len="med" w="med" type="none"/>
              <a:tailEnd len="med" w="med" type="none"/>
            </a:ln>
          </p:spPr>
        </p:cxnSp>
      </p:grpSp>
      <p:cxnSp>
        <p:nvCxnSpPr>
          <p:cNvPr id="998" name="Google Shape;998;p27"/>
          <p:cNvCxnSpPr/>
          <p:nvPr/>
        </p:nvCxnSpPr>
        <p:spPr>
          <a:xfrm>
            <a:off x="6324600" y="4838700"/>
            <a:ext cx="0" cy="476250"/>
          </a:xfrm>
          <a:prstGeom prst="straightConnector1">
            <a:avLst/>
          </a:prstGeom>
          <a:noFill/>
          <a:ln cap="flat" cmpd="sng" w="25400">
            <a:solidFill>
              <a:srgbClr val="990000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999" name="Google Shape;999;p27"/>
          <p:cNvCxnSpPr/>
          <p:nvPr/>
        </p:nvCxnSpPr>
        <p:spPr>
          <a:xfrm>
            <a:off x="7562850" y="4819650"/>
            <a:ext cx="0" cy="495300"/>
          </a:xfrm>
          <a:prstGeom prst="straightConnector1">
            <a:avLst/>
          </a:prstGeom>
          <a:noFill/>
          <a:ln cap="flat" cmpd="sng" w="25400">
            <a:solidFill>
              <a:srgbClr val="990000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1000" name="Google Shape;1000;p27"/>
          <p:cNvCxnSpPr/>
          <p:nvPr/>
        </p:nvCxnSpPr>
        <p:spPr>
          <a:xfrm>
            <a:off x="6076950" y="3467100"/>
            <a:ext cx="0" cy="704850"/>
          </a:xfrm>
          <a:prstGeom prst="straightConnector1">
            <a:avLst/>
          </a:prstGeom>
          <a:noFill/>
          <a:ln cap="flat" cmpd="sng" w="25400">
            <a:solidFill>
              <a:srgbClr val="990000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1001" name="Google Shape;1001;p27"/>
          <p:cNvCxnSpPr/>
          <p:nvPr/>
        </p:nvCxnSpPr>
        <p:spPr>
          <a:xfrm>
            <a:off x="7315200" y="3467100"/>
            <a:ext cx="0" cy="704850"/>
          </a:xfrm>
          <a:prstGeom prst="straightConnector1">
            <a:avLst/>
          </a:prstGeom>
          <a:noFill/>
          <a:ln cap="flat" cmpd="sng" w="25400">
            <a:solidFill>
              <a:srgbClr val="990000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1002" name="Google Shape;1002;p27"/>
          <p:cNvCxnSpPr/>
          <p:nvPr/>
        </p:nvCxnSpPr>
        <p:spPr>
          <a:xfrm>
            <a:off x="6819900" y="4495800"/>
            <a:ext cx="266700" cy="0"/>
          </a:xfrm>
          <a:prstGeom prst="straightConnector1">
            <a:avLst/>
          </a:prstGeom>
          <a:noFill/>
          <a:ln cap="rnd" cmpd="sng" w="9525">
            <a:solidFill>
              <a:schemeClr val="dk1"/>
            </a:solidFill>
            <a:prstDash val="dot"/>
            <a:round/>
            <a:headEnd len="med" w="med" type="none"/>
            <a:tailEnd len="med" w="med" type="none"/>
          </a:ln>
        </p:spPr>
      </p:cxnSp>
      <p:cxnSp>
        <p:nvCxnSpPr>
          <p:cNvPr id="1003" name="Google Shape;1003;p27"/>
          <p:cNvCxnSpPr/>
          <p:nvPr/>
        </p:nvCxnSpPr>
        <p:spPr>
          <a:xfrm>
            <a:off x="1333500" y="3448050"/>
            <a:ext cx="5981700" cy="0"/>
          </a:xfrm>
          <a:prstGeom prst="straightConnector1">
            <a:avLst/>
          </a:prstGeom>
          <a:noFill/>
          <a:ln cap="flat" cmpd="sng" w="25400">
            <a:solidFill>
              <a:srgbClr val="990000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1004" name="Google Shape;1004;p27"/>
          <p:cNvSpPr/>
          <p:nvPr/>
        </p:nvSpPr>
        <p:spPr>
          <a:xfrm>
            <a:off x="3714750" y="1809750"/>
            <a:ext cx="1695450" cy="419100"/>
          </a:xfrm>
          <a:prstGeom prst="rect">
            <a:avLst/>
          </a:prstGeom>
          <a:gradFill>
            <a:gsLst>
              <a:gs pos="0">
                <a:srgbClr val="992D2B"/>
              </a:gs>
              <a:gs pos="80000">
                <a:srgbClr val="C93D39"/>
              </a:gs>
              <a:gs pos="100000">
                <a:srgbClr val="CD3A36"/>
              </a:gs>
            </a:gsLst>
            <a:lin ang="16200000" scaled="0"/>
          </a:gra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Decode/issue</a:t>
            </a:r>
            <a:endParaRPr/>
          </a:p>
        </p:txBody>
      </p:sp>
      <p:cxnSp>
        <p:nvCxnSpPr>
          <p:cNvPr id="1005" name="Google Shape;1005;p27"/>
          <p:cNvCxnSpPr/>
          <p:nvPr/>
        </p:nvCxnSpPr>
        <p:spPr>
          <a:xfrm>
            <a:off x="4533900" y="2228850"/>
            <a:ext cx="0" cy="1219200"/>
          </a:xfrm>
          <a:prstGeom prst="straightConnector1">
            <a:avLst/>
          </a:prstGeom>
          <a:noFill/>
          <a:ln cap="flat" cmpd="sng" w="25400">
            <a:solidFill>
              <a:srgbClr val="990000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1006" name="Google Shape;1006;p27"/>
          <p:cNvSpPr/>
          <p:nvPr/>
        </p:nvSpPr>
        <p:spPr>
          <a:xfrm>
            <a:off x="971550" y="2647950"/>
            <a:ext cx="1066800" cy="590550"/>
          </a:xfrm>
          <a:prstGeom prst="rect">
            <a:avLst/>
          </a:prstGeom>
          <a:gradFill>
            <a:gsLst>
              <a:gs pos="0">
                <a:srgbClr val="C8B2E9"/>
              </a:gs>
              <a:gs pos="35000">
                <a:srgbClr val="D6CAED"/>
              </a:gs>
              <a:gs pos="100000">
                <a:srgbClr val="EFE8FA"/>
              </a:gs>
            </a:gsLst>
            <a:lin ang="16200000" scaled="0"/>
          </a:gradFill>
          <a:ln cap="flat" cmpd="sng" w="9525">
            <a:solidFill>
              <a:srgbClr val="7C5F9F"/>
            </a:solidFill>
            <a:prstDash val="solid"/>
            <a:round/>
            <a:headEnd len="sm" w="sm" type="none"/>
            <a:tailEnd len="sm" w="sm" type="none"/>
          </a:ln>
          <a:effectLst>
            <a:outerShdw blurRad="40000" rotWithShape="0" dir="5400000" dist="20000">
              <a:srgbClr val="000000">
                <a:alpha val="37647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RF</a:t>
            </a:r>
            <a:endParaRPr/>
          </a:p>
        </p:txBody>
      </p:sp>
      <p:cxnSp>
        <p:nvCxnSpPr>
          <p:cNvPr id="1007" name="Google Shape;1007;p27"/>
          <p:cNvCxnSpPr/>
          <p:nvPr/>
        </p:nvCxnSpPr>
        <p:spPr>
          <a:xfrm>
            <a:off x="971550" y="2743200"/>
            <a:ext cx="1066800" cy="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008" name="Google Shape;1008;p27"/>
          <p:cNvCxnSpPr/>
          <p:nvPr/>
        </p:nvCxnSpPr>
        <p:spPr>
          <a:xfrm>
            <a:off x="971550" y="3143250"/>
            <a:ext cx="1066800" cy="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009" name="Google Shape;1009;p27"/>
          <p:cNvCxnSpPr/>
          <p:nvPr/>
        </p:nvCxnSpPr>
        <p:spPr>
          <a:xfrm>
            <a:off x="1485900" y="3219450"/>
            <a:ext cx="0" cy="952500"/>
          </a:xfrm>
          <a:prstGeom prst="straightConnector1">
            <a:avLst/>
          </a:prstGeom>
          <a:noFill/>
          <a:ln cap="flat" cmpd="sng" w="25400">
            <a:solidFill>
              <a:srgbClr val="333399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1010" name="Google Shape;1010;p27"/>
          <p:cNvCxnSpPr/>
          <p:nvPr/>
        </p:nvCxnSpPr>
        <p:spPr>
          <a:xfrm>
            <a:off x="1771650" y="3219450"/>
            <a:ext cx="0" cy="952500"/>
          </a:xfrm>
          <a:prstGeom prst="straightConnector1">
            <a:avLst/>
          </a:prstGeom>
          <a:noFill/>
          <a:ln cap="flat" cmpd="sng" w="25400">
            <a:solidFill>
              <a:srgbClr val="333399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1011" name="Google Shape;1011;p27"/>
          <p:cNvCxnSpPr/>
          <p:nvPr/>
        </p:nvCxnSpPr>
        <p:spPr>
          <a:xfrm>
            <a:off x="1524000" y="2457450"/>
            <a:ext cx="2990850" cy="0"/>
          </a:xfrm>
          <a:prstGeom prst="straightConnector1">
            <a:avLst/>
          </a:prstGeom>
          <a:noFill/>
          <a:ln cap="flat" cmpd="sng" w="25400">
            <a:solidFill>
              <a:srgbClr val="333399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012" name="Google Shape;1012;p27"/>
          <p:cNvCxnSpPr/>
          <p:nvPr/>
        </p:nvCxnSpPr>
        <p:spPr>
          <a:xfrm>
            <a:off x="1524000" y="2457450"/>
            <a:ext cx="0" cy="190500"/>
          </a:xfrm>
          <a:prstGeom prst="straightConnector1">
            <a:avLst/>
          </a:prstGeom>
          <a:noFill/>
          <a:ln cap="flat" cmpd="sng" w="9525">
            <a:solidFill>
              <a:srgbClr val="333399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1013" name="Google Shape;1013;p27"/>
          <p:cNvCxnSpPr/>
          <p:nvPr/>
        </p:nvCxnSpPr>
        <p:spPr>
          <a:xfrm>
            <a:off x="1771650" y="3581400"/>
            <a:ext cx="1257300" cy="0"/>
          </a:xfrm>
          <a:prstGeom prst="straightConnector1">
            <a:avLst/>
          </a:prstGeom>
          <a:noFill/>
          <a:ln cap="flat" cmpd="sng" w="25400">
            <a:solidFill>
              <a:srgbClr val="333399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014" name="Google Shape;1014;p27"/>
          <p:cNvCxnSpPr/>
          <p:nvPr/>
        </p:nvCxnSpPr>
        <p:spPr>
          <a:xfrm>
            <a:off x="1485900" y="3810000"/>
            <a:ext cx="1257300" cy="0"/>
          </a:xfrm>
          <a:prstGeom prst="straightConnector1">
            <a:avLst/>
          </a:prstGeom>
          <a:noFill/>
          <a:ln cap="flat" cmpd="sng" w="9525">
            <a:solidFill>
              <a:srgbClr val="333399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015" name="Google Shape;1015;p27"/>
          <p:cNvCxnSpPr/>
          <p:nvPr/>
        </p:nvCxnSpPr>
        <p:spPr>
          <a:xfrm>
            <a:off x="2743200" y="3790950"/>
            <a:ext cx="0" cy="381000"/>
          </a:xfrm>
          <a:prstGeom prst="straightConnector1">
            <a:avLst/>
          </a:prstGeom>
          <a:noFill/>
          <a:ln cap="flat" cmpd="sng" w="9525">
            <a:solidFill>
              <a:srgbClr val="333399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1016" name="Google Shape;1016;p27"/>
          <p:cNvCxnSpPr/>
          <p:nvPr/>
        </p:nvCxnSpPr>
        <p:spPr>
          <a:xfrm>
            <a:off x="3009900" y="3581400"/>
            <a:ext cx="0" cy="590550"/>
          </a:xfrm>
          <a:prstGeom prst="straightConnector1">
            <a:avLst/>
          </a:prstGeom>
          <a:noFill/>
          <a:ln cap="flat" cmpd="sng" w="9525">
            <a:solidFill>
              <a:srgbClr val="333399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1017" name="Google Shape;1017;p27"/>
          <p:cNvCxnSpPr/>
          <p:nvPr/>
        </p:nvCxnSpPr>
        <p:spPr>
          <a:xfrm>
            <a:off x="6229350" y="3810000"/>
            <a:ext cx="0" cy="361950"/>
          </a:xfrm>
          <a:prstGeom prst="straightConnector1">
            <a:avLst/>
          </a:prstGeom>
          <a:noFill/>
          <a:ln cap="flat" cmpd="sng" w="25400">
            <a:solidFill>
              <a:srgbClr val="333399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1018" name="Google Shape;1018;p27"/>
          <p:cNvCxnSpPr/>
          <p:nvPr/>
        </p:nvCxnSpPr>
        <p:spPr>
          <a:xfrm>
            <a:off x="6515100" y="3600450"/>
            <a:ext cx="0" cy="571500"/>
          </a:xfrm>
          <a:prstGeom prst="straightConnector1">
            <a:avLst/>
          </a:prstGeom>
          <a:noFill/>
          <a:ln cap="flat" cmpd="sng" w="25400">
            <a:solidFill>
              <a:srgbClr val="333399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1019" name="Google Shape;1019;p27"/>
          <p:cNvCxnSpPr/>
          <p:nvPr/>
        </p:nvCxnSpPr>
        <p:spPr>
          <a:xfrm>
            <a:off x="6515100" y="3581400"/>
            <a:ext cx="1257300" cy="0"/>
          </a:xfrm>
          <a:prstGeom prst="straightConnector1">
            <a:avLst/>
          </a:prstGeom>
          <a:noFill/>
          <a:ln cap="flat" cmpd="sng" w="25400">
            <a:solidFill>
              <a:srgbClr val="333399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020" name="Google Shape;1020;p27"/>
          <p:cNvCxnSpPr/>
          <p:nvPr/>
        </p:nvCxnSpPr>
        <p:spPr>
          <a:xfrm>
            <a:off x="6229350" y="3810000"/>
            <a:ext cx="1257300" cy="0"/>
          </a:xfrm>
          <a:prstGeom prst="straightConnector1">
            <a:avLst/>
          </a:prstGeom>
          <a:noFill/>
          <a:ln cap="flat" cmpd="sng" w="25400">
            <a:solidFill>
              <a:srgbClr val="333399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021" name="Google Shape;1021;p27"/>
          <p:cNvCxnSpPr/>
          <p:nvPr/>
        </p:nvCxnSpPr>
        <p:spPr>
          <a:xfrm>
            <a:off x="7486650" y="3790950"/>
            <a:ext cx="0" cy="381000"/>
          </a:xfrm>
          <a:prstGeom prst="straightConnector1">
            <a:avLst/>
          </a:prstGeom>
          <a:noFill/>
          <a:ln cap="flat" cmpd="sng" w="25400">
            <a:solidFill>
              <a:srgbClr val="333399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1022" name="Google Shape;1022;p27"/>
          <p:cNvCxnSpPr/>
          <p:nvPr/>
        </p:nvCxnSpPr>
        <p:spPr>
          <a:xfrm>
            <a:off x="7753350" y="3581400"/>
            <a:ext cx="0" cy="590550"/>
          </a:xfrm>
          <a:prstGeom prst="straightConnector1">
            <a:avLst/>
          </a:prstGeom>
          <a:noFill/>
          <a:ln cap="flat" cmpd="sng" w="25400">
            <a:solidFill>
              <a:srgbClr val="333399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1023" name="Google Shape;1023;p27"/>
          <p:cNvCxnSpPr/>
          <p:nvPr/>
        </p:nvCxnSpPr>
        <p:spPr>
          <a:xfrm>
            <a:off x="4533900" y="1485900"/>
            <a:ext cx="0" cy="323850"/>
          </a:xfrm>
          <a:prstGeom prst="straightConnector1">
            <a:avLst/>
          </a:prstGeom>
          <a:noFill/>
          <a:ln cap="flat" cmpd="sng" w="25400">
            <a:solidFill>
              <a:srgbClr val="990000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1024" name="Google Shape;1024;p27"/>
          <p:cNvCxnSpPr/>
          <p:nvPr/>
        </p:nvCxnSpPr>
        <p:spPr>
          <a:xfrm>
            <a:off x="4533900" y="2228850"/>
            <a:ext cx="0" cy="228600"/>
          </a:xfrm>
          <a:prstGeom prst="straightConnector1">
            <a:avLst/>
          </a:prstGeom>
          <a:noFill/>
          <a:ln cap="flat" cmpd="sng" w="9525">
            <a:solidFill>
              <a:srgbClr val="333399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025" name="Google Shape;1025;p27"/>
          <p:cNvCxnSpPr/>
          <p:nvPr/>
        </p:nvCxnSpPr>
        <p:spPr>
          <a:xfrm>
            <a:off x="6953250" y="2038350"/>
            <a:ext cx="609600" cy="0"/>
          </a:xfrm>
          <a:prstGeom prst="straightConnector1">
            <a:avLst/>
          </a:prstGeom>
          <a:noFill/>
          <a:ln cap="flat" cmpd="sng" w="25400">
            <a:solidFill>
              <a:srgbClr val="990000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1026" name="Google Shape;1026;p27"/>
          <p:cNvCxnSpPr/>
          <p:nvPr/>
        </p:nvCxnSpPr>
        <p:spPr>
          <a:xfrm>
            <a:off x="6953250" y="2400300"/>
            <a:ext cx="609600" cy="0"/>
          </a:xfrm>
          <a:prstGeom prst="straightConnector1">
            <a:avLst/>
          </a:prstGeom>
          <a:noFill/>
          <a:ln cap="flat" cmpd="sng" w="25400">
            <a:solidFill>
              <a:srgbClr val="333399"/>
            </a:solidFill>
            <a:prstDash val="solid"/>
            <a:round/>
            <a:headEnd len="med" w="med" type="none"/>
            <a:tailEnd len="med" w="med" type="triangle"/>
          </a:ln>
        </p:spPr>
      </p:cxnSp>
      <p:sp>
        <p:nvSpPr>
          <p:cNvPr id="1027" name="Google Shape;1027;p27"/>
          <p:cNvSpPr txBox="1"/>
          <p:nvPr/>
        </p:nvSpPr>
        <p:spPr>
          <a:xfrm>
            <a:off x="7658100" y="1905000"/>
            <a:ext cx="1485900" cy="8223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990000"/>
                </a:solidFill>
                <a:latin typeface="Calibri"/>
                <a:ea typeface="Calibri"/>
                <a:cs typeface="Calibri"/>
                <a:sym typeface="Calibri"/>
              </a:rPr>
              <a:t>instruction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333399"/>
                </a:solidFill>
                <a:latin typeface="Calibri"/>
                <a:ea typeface="Calibri"/>
                <a:cs typeface="Calibri"/>
                <a:sym typeface="Calibri"/>
              </a:rPr>
              <a:t>data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1028" name="Google Shape;1028;p27"/>
          <p:cNvCxnSpPr/>
          <p:nvPr/>
        </p:nvCxnSpPr>
        <p:spPr>
          <a:xfrm>
            <a:off x="3009900" y="3581400"/>
            <a:ext cx="3505200" cy="0"/>
          </a:xfrm>
          <a:prstGeom prst="straightConnector1">
            <a:avLst/>
          </a:prstGeom>
          <a:noFill/>
          <a:ln cap="flat" cmpd="sng" w="25400">
            <a:solidFill>
              <a:srgbClr val="333399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029" name="Google Shape;1029;p27"/>
          <p:cNvCxnSpPr/>
          <p:nvPr/>
        </p:nvCxnSpPr>
        <p:spPr>
          <a:xfrm>
            <a:off x="2743200" y="3810000"/>
            <a:ext cx="3486150" cy="0"/>
          </a:xfrm>
          <a:prstGeom prst="straightConnector1">
            <a:avLst/>
          </a:prstGeom>
          <a:noFill/>
          <a:ln cap="flat" cmpd="sng" w="25400">
            <a:solidFill>
              <a:srgbClr val="333399"/>
            </a:solidFill>
            <a:prstDash val="solid"/>
            <a:round/>
            <a:headEnd len="med" w="med" type="none"/>
            <a:tailEnd len="med" w="med" type="none"/>
          </a:ln>
        </p:spPr>
      </p:cxn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33" name="Shape 10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" name="Google Shape;1034;p28"/>
          <p:cNvSpPr txBox="1"/>
          <p:nvPr>
            <p:ph type="title"/>
          </p:nvPr>
        </p:nvSpPr>
        <p:spPr>
          <a:xfrm>
            <a:off x="685800" y="47625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DF322D"/>
              </a:buClr>
              <a:buSzPct val="100000"/>
              <a:buFont typeface="Calibri"/>
              <a:buNone/>
            </a:pPr>
            <a:r>
              <a:rPr b="1" lang="en-US">
                <a:solidFill>
                  <a:srgbClr val="DF322D"/>
                </a:solidFill>
              </a:rPr>
              <a:t>Dispatch bound operand fetch </a:t>
            </a:r>
            <a:r>
              <a:rPr b="1" lang="en-US" sz="3600">
                <a:solidFill>
                  <a:srgbClr val="DF322D"/>
                </a:solidFill>
              </a:rPr>
              <a:t>(with single register file)</a:t>
            </a:r>
            <a:endParaRPr b="1">
              <a:solidFill>
                <a:srgbClr val="DF322D"/>
              </a:solidFill>
            </a:endParaRPr>
          </a:p>
        </p:txBody>
      </p:sp>
      <p:sp>
        <p:nvSpPr>
          <p:cNvPr id="1035" name="Google Shape;1035;p28"/>
          <p:cNvSpPr/>
          <p:nvPr/>
        </p:nvSpPr>
        <p:spPr>
          <a:xfrm>
            <a:off x="1276350" y="5305425"/>
            <a:ext cx="647700" cy="666750"/>
          </a:xfrm>
          <a:prstGeom prst="rect">
            <a:avLst/>
          </a:prstGeom>
          <a:gradFill>
            <a:gsLst>
              <a:gs pos="0">
                <a:srgbClr val="759336"/>
              </a:gs>
              <a:gs pos="80000">
                <a:srgbClr val="99C247"/>
              </a:gs>
              <a:gs pos="100000">
                <a:srgbClr val="9BC545"/>
              </a:gs>
            </a:gsLst>
            <a:lin ang="16200000" scaled="0"/>
          </a:gra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EU</a:t>
            </a:r>
            <a:endParaRPr/>
          </a:p>
        </p:txBody>
      </p:sp>
      <p:sp>
        <p:nvSpPr>
          <p:cNvPr id="1036" name="Google Shape;1036;p28"/>
          <p:cNvSpPr/>
          <p:nvPr/>
        </p:nvSpPr>
        <p:spPr>
          <a:xfrm>
            <a:off x="2538413" y="5305425"/>
            <a:ext cx="647700" cy="666750"/>
          </a:xfrm>
          <a:prstGeom prst="rect">
            <a:avLst/>
          </a:prstGeom>
          <a:gradFill>
            <a:gsLst>
              <a:gs pos="0">
                <a:srgbClr val="759336"/>
              </a:gs>
              <a:gs pos="80000">
                <a:srgbClr val="99C247"/>
              </a:gs>
              <a:gs pos="100000">
                <a:srgbClr val="9BC545"/>
              </a:gs>
            </a:gsLst>
            <a:lin ang="16200000" scaled="0"/>
          </a:gra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EU</a:t>
            </a:r>
            <a:endParaRPr/>
          </a:p>
        </p:txBody>
      </p:sp>
      <p:grpSp>
        <p:nvGrpSpPr>
          <p:cNvPr id="1037" name="Google Shape;1037;p28"/>
          <p:cNvGrpSpPr/>
          <p:nvPr/>
        </p:nvGrpSpPr>
        <p:grpSpPr>
          <a:xfrm>
            <a:off x="1143000" y="2781300"/>
            <a:ext cx="876300" cy="647700"/>
            <a:chOff x="408" y="2652"/>
            <a:chExt cx="552" cy="408"/>
          </a:xfrm>
        </p:grpSpPr>
        <p:sp>
          <p:nvSpPr>
            <p:cNvPr id="1038" name="Google Shape;1038;p28"/>
            <p:cNvSpPr/>
            <p:nvPr/>
          </p:nvSpPr>
          <p:spPr>
            <a:xfrm>
              <a:off x="408" y="2652"/>
              <a:ext cx="552" cy="408"/>
            </a:xfrm>
            <a:prstGeom prst="rect">
              <a:avLst/>
            </a:prstGeom>
            <a:gradFill>
              <a:gsLst>
                <a:gs pos="0">
                  <a:srgbClr val="C8B2E9"/>
                </a:gs>
                <a:gs pos="35000">
                  <a:srgbClr val="D6CAED"/>
                </a:gs>
                <a:gs pos="100000">
                  <a:srgbClr val="EFE8FA"/>
                </a:gs>
              </a:gsLst>
              <a:lin ang="16200000" scaled="0"/>
            </a:gradFill>
            <a:ln cap="flat" cmpd="sng" w="9525">
              <a:solidFill>
                <a:srgbClr val="7C5F9F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40000" rotWithShape="0" dir="5400000" dist="20000">
                <a:srgbClr val="000000">
                  <a:alpha val="37647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20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RS</a:t>
              </a:r>
              <a:endParaRPr/>
            </a:p>
          </p:txBody>
        </p:sp>
        <p:cxnSp>
          <p:nvCxnSpPr>
            <p:cNvPr id="1039" name="Google Shape;1039;p28"/>
            <p:cNvCxnSpPr/>
            <p:nvPr/>
          </p:nvCxnSpPr>
          <p:spPr>
            <a:xfrm>
              <a:off x="408" y="2760"/>
              <a:ext cx="552" cy="0"/>
            </a:xfrm>
            <a:prstGeom prst="straightConnector1">
              <a:avLst/>
            </a:prstGeom>
            <a:gradFill>
              <a:gsLst>
                <a:gs pos="0">
                  <a:srgbClr val="C8B2E9"/>
                </a:gs>
                <a:gs pos="35000">
                  <a:srgbClr val="D6CAED"/>
                </a:gs>
                <a:gs pos="100000">
                  <a:srgbClr val="EFE8FA"/>
                </a:gs>
              </a:gsLst>
              <a:lin ang="16200000" scaled="0"/>
            </a:gradFill>
            <a:ln cap="flat" cmpd="sng" w="9525">
              <a:solidFill>
                <a:srgbClr val="7C5F9F"/>
              </a:solidFill>
              <a:prstDash val="solid"/>
              <a:round/>
              <a:headEnd len="med" w="med" type="none"/>
              <a:tailEnd len="med" w="med" type="none"/>
            </a:ln>
            <a:effectLst>
              <a:outerShdw blurRad="40000" rotWithShape="0" dir="5400000" dist="20000">
                <a:srgbClr val="000000">
                  <a:alpha val="37647"/>
                </a:srgbClr>
              </a:outerShdw>
            </a:effectLst>
          </p:spPr>
        </p:cxnSp>
        <p:cxnSp>
          <p:nvCxnSpPr>
            <p:cNvPr id="1040" name="Google Shape;1040;p28"/>
            <p:cNvCxnSpPr/>
            <p:nvPr/>
          </p:nvCxnSpPr>
          <p:spPr>
            <a:xfrm>
              <a:off x="408" y="2952"/>
              <a:ext cx="552" cy="0"/>
            </a:xfrm>
            <a:prstGeom prst="straightConnector1">
              <a:avLst/>
            </a:prstGeom>
            <a:gradFill>
              <a:gsLst>
                <a:gs pos="0">
                  <a:srgbClr val="C8B2E9"/>
                </a:gs>
                <a:gs pos="35000">
                  <a:srgbClr val="D6CAED"/>
                </a:gs>
                <a:gs pos="100000">
                  <a:srgbClr val="EFE8FA"/>
                </a:gs>
              </a:gsLst>
              <a:lin ang="16200000" scaled="0"/>
            </a:gradFill>
            <a:ln cap="flat" cmpd="sng" w="9525">
              <a:solidFill>
                <a:srgbClr val="7C5F9F"/>
              </a:solidFill>
              <a:prstDash val="solid"/>
              <a:round/>
              <a:headEnd len="med" w="med" type="none"/>
              <a:tailEnd len="med" w="med" type="none"/>
            </a:ln>
            <a:effectLst>
              <a:outerShdw blurRad="40000" rotWithShape="0" dir="5400000" dist="20000">
                <a:srgbClr val="000000">
                  <a:alpha val="37647"/>
                </a:srgbClr>
              </a:outerShdw>
            </a:effectLst>
          </p:spPr>
        </p:cxnSp>
        <p:cxnSp>
          <p:nvCxnSpPr>
            <p:cNvPr id="1041" name="Google Shape;1041;p28"/>
            <p:cNvCxnSpPr/>
            <p:nvPr/>
          </p:nvCxnSpPr>
          <p:spPr>
            <a:xfrm>
              <a:off x="408" y="2856"/>
              <a:ext cx="144" cy="0"/>
            </a:xfrm>
            <a:prstGeom prst="straightConnector1">
              <a:avLst/>
            </a:prstGeom>
            <a:gradFill>
              <a:gsLst>
                <a:gs pos="0">
                  <a:srgbClr val="C8B2E9"/>
                </a:gs>
                <a:gs pos="35000">
                  <a:srgbClr val="D6CAED"/>
                </a:gs>
                <a:gs pos="100000">
                  <a:srgbClr val="EFE8FA"/>
                </a:gs>
              </a:gsLst>
              <a:lin ang="16200000" scaled="0"/>
            </a:gradFill>
            <a:ln cap="flat" cmpd="sng" w="9525">
              <a:solidFill>
                <a:srgbClr val="7C5F9F"/>
              </a:solidFill>
              <a:prstDash val="solid"/>
              <a:round/>
              <a:headEnd len="med" w="med" type="none"/>
              <a:tailEnd len="med" w="med" type="none"/>
            </a:ln>
            <a:effectLst>
              <a:outerShdw blurRad="40000" rotWithShape="0" dir="5400000" dist="20000">
                <a:srgbClr val="000000">
                  <a:alpha val="37647"/>
                </a:srgbClr>
              </a:outerShdw>
            </a:effectLst>
          </p:spPr>
        </p:cxnSp>
        <p:cxnSp>
          <p:nvCxnSpPr>
            <p:cNvPr id="1042" name="Google Shape;1042;p28"/>
            <p:cNvCxnSpPr/>
            <p:nvPr/>
          </p:nvCxnSpPr>
          <p:spPr>
            <a:xfrm>
              <a:off x="816" y="2856"/>
              <a:ext cx="144" cy="0"/>
            </a:xfrm>
            <a:prstGeom prst="straightConnector1">
              <a:avLst/>
            </a:prstGeom>
            <a:gradFill>
              <a:gsLst>
                <a:gs pos="0">
                  <a:srgbClr val="C8B2E9"/>
                </a:gs>
                <a:gs pos="35000">
                  <a:srgbClr val="D6CAED"/>
                </a:gs>
                <a:gs pos="100000">
                  <a:srgbClr val="EFE8FA"/>
                </a:gs>
              </a:gsLst>
              <a:lin ang="16200000" scaled="0"/>
            </a:gradFill>
            <a:ln cap="flat" cmpd="sng" w="9525">
              <a:solidFill>
                <a:srgbClr val="7C5F9F"/>
              </a:solidFill>
              <a:prstDash val="solid"/>
              <a:round/>
              <a:headEnd len="med" w="med" type="none"/>
              <a:tailEnd len="med" w="med" type="none"/>
            </a:ln>
            <a:effectLst>
              <a:outerShdw blurRad="40000" rotWithShape="0" dir="5400000" dist="20000">
                <a:srgbClr val="000000">
                  <a:alpha val="37647"/>
                </a:srgbClr>
              </a:outerShdw>
            </a:effectLst>
          </p:spPr>
        </p:cxnSp>
      </p:grpSp>
      <p:grpSp>
        <p:nvGrpSpPr>
          <p:cNvPr id="1043" name="Google Shape;1043;p28"/>
          <p:cNvGrpSpPr/>
          <p:nvPr/>
        </p:nvGrpSpPr>
        <p:grpSpPr>
          <a:xfrm>
            <a:off x="2400300" y="2781300"/>
            <a:ext cx="876300" cy="647700"/>
            <a:chOff x="1236" y="2748"/>
            <a:chExt cx="552" cy="408"/>
          </a:xfrm>
        </p:grpSpPr>
        <p:sp>
          <p:nvSpPr>
            <p:cNvPr id="1044" name="Google Shape;1044;p28"/>
            <p:cNvSpPr/>
            <p:nvPr/>
          </p:nvSpPr>
          <p:spPr>
            <a:xfrm>
              <a:off x="1236" y="2748"/>
              <a:ext cx="552" cy="408"/>
            </a:xfrm>
            <a:prstGeom prst="rect">
              <a:avLst/>
            </a:prstGeom>
            <a:gradFill>
              <a:gsLst>
                <a:gs pos="0">
                  <a:srgbClr val="C8B2E9"/>
                </a:gs>
                <a:gs pos="35000">
                  <a:srgbClr val="D6CAED"/>
                </a:gs>
                <a:gs pos="100000">
                  <a:srgbClr val="EFE8FA"/>
                </a:gs>
              </a:gsLst>
              <a:lin ang="16200000" scaled="0"/>
            </a:gradFill>
            <a:ln cap="flat" cmpd="sng" w="9525">
              <a:solidFill>
                <a:srgbClr val="7C5F9F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40000" rotWithShape="0" dir="5400000" dist="20000">
                <a:srgbClr val="000000">
                  <a:alpha val="37647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20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RS</a:t>
              </a:r>
              <a:endParaRPr/>
            </a:p>
          </p:txBody>
        </p:sp>
        <p:cxnSp>
          <p:nvCxnSpPr>
            <p:cNvPr id="1045" name="Google Shape;1045;p28"/>
            <p:cNvCxnSpPr/>
            <p:nvPr/>
          </p:nvCxnSpPr>
          <p:spPr>
            <a:xfrm>
              <a:off x="1236" y="2856"/>
              <a:ext cx="552" cy="0"/>
            </a:xfrm>
            <a:prstGeom prst="straightConnector1">
              <a:avLst/>
            </a:prstGeom>
            <a:gradFill>
              <a:gsLst>
                <a:gs pos="0">
                  <a:srgbClr val="C8B2E9"/>
                </a:gs>
                <a:gs pos="35000">
                  <a:srgbClr val="D6CAED"/>
                </a:gs>
                <a:gs pos="100000">
                  <a:srgbClr val="EFE8FA"/>
                </a:gs>
              </a:gsLst>
              <a:lin ang="16200000" scaled="0"/>
            </a:gradFill>
            <a:ln cap="flat" cmpd="sng" w="9525">
              <a:solidFill>
                <a:srgbClr val="7C5F9F"/>
              </a:solidFill>
              <a:prstDash val="solid"/>
              <a:round/>
              <a:headEnd len="med" w="med" type="none"/>
              <a:tailEnd len="med" w="med" type="none"/>
            </a:ln>
            <a:effectLst>
              <a:outerShdw blurRad="40000" rotWithShape="0" dir="5400000" dist="20000">
                <a:srgbClr val="000000">
                  <a:alpha val="37647"/>
                </a:srgbClr>
              </a:outerShdw>
            </a:effectLst>
          </p:spPr>
        </p:cxnSp>
        <p:cxnSp>
          <p:nvCxnSpPr>
            <p:cNvPr id="1046" name="Google Shape;1046;p28"/>
            <p:cNvCxnSpPr/>
            <p:nvPr/>
          </p:nvCxnSpPr>
          <p:spPr>
            <a:xfrm>
              <a:off x="1236" y="3048"/>
              <a:ext cx="552" cy="0"/>
            </a:xfrm>
            <a:prstGeom prst="straightConnector1">
              <a:avLst/>
            </a:prstGeom>
            <a:gradFill>
              <a:gsLst>
                <a:gs pos="0">
                  <a:srgbClr val="C8B2E9"/>
                </a:gs>
                <a:gs pos="35000">
                  <a:srgbClr val="D6CAED"/>
                </a:gs>
                <a:gs pos="100000">
                  <a:srgbClr val="EFE8FA"/>
                </a:gs>
              </a:gsLst>
              <a:lin ang="16200000" scaled="0"/>
            </a:gradFill>
            <a:ln cap="flat" cmpd="sng" w="9525">
              <a:solidFill>
                <a:srgbClr val="7C5F9F"/>
              </a:solidFill>
              <a:prstDash val="solid"/>
              <a:round/>
              <a:headEnd len="med" w="med" type="none"/>
              <a:tailEnd len="med" w="med" type="none"/>
            </a:ln>
            <a:effectLst>
              <a:outerShdw blurRad="40000" rotWithShape="0" dir="5400000" dist="20000">
                <a:srgbClr val="000000">
                  <a:alpha val="37647"/>
                </a:srgbClr>
              </a:outerShdw>
            </a:effectLst>
          </p:spPr>
        </p:cxnSp>
        <p:cxnSp>
          <p:nvCxnSpPr>
            <p:cNvPr id="1047" name="Google Shape;1047;p28"/>
            <p:cNvCxnSpPr/>
            <p:nvPr/>
          </p:nvCxnSpPr>
          <p:spPr>
            <a:xfrm>
              <a:off x="1236" y="2952"/>
              <a:ext cx="144" cy="0"/>
            </a:xfrm>
            <a:prstGeom prst="straightConnector1">
              <a:avLst/>
            </a:prstGeom>
            <a:gradFill>
              <a:gsLst>
                <a:gs pos="0">
                  <a:srgbClr val="C8B2E9"/>
                </a:gs>
                <a:gs pos="35000">
                  <a:srgbClr val="D6CAED"/>
                </a:gs>
                <a:gs pos="100000">
                  <a:srgbClr val="EFE8FA"/>
                </a:gs>
              </a:gsLst>
              <a:lin ang="16200000" scaled="0"/>
            </a:gradFill>
            <a:ln cap="flat" cmpd="sng" w="9525">
              <a:solidFill>
                <a:srgbClr val="7C5F9F"/>
              </a:solidFill>
              <a:prstDash val="solid"/>
              <a:round/>
              <a:headEnd len="med" w="med" type="none"/>
              <a:tailEnd len="med" w="med" type="none"/>
            </a:ln>
            <a:effectLst>
              <a:outerShdw blurRad="40000" rotWithShape="0" dir="5400000" dist="20000">
                <a:srgbClr val="000000">
                  <a:alpha val="37647"/>
                </a:srgbClr>
              </a:outerShdw>
            </a:effectLst>
          </p:spPr>
        </p:cxnSp>
        <p:cxnSp>
          <p:nvCxnSpPr>
            <p:cNvPr id="1048" name="Google Shape;1048;p28"/>
            <p:cNvCxnSpPr/>
            <p:nvPr/>
          </p:nvCxnSpPr>
          <p:spPr>
            <a:xfrm>
              <a:off x="1644" y="2952"/>
              <a:ext cx="144" cy="0"/>
            </a:xfrm>
            <a:prstGeom prst="straightConnector1">
              <a:avLst/>
            </a:prstGeom>
            <a:gradFill>
              <a:gsLst>
                <a:gs pos="0">
                  <a:srgbClr val="C8B2E9"/>
                </a:gs>
                <a:gs pos="35000">
                  <a:srgbClr val="D6CAED"/>
                </a:gs>
                <a:gs pos="100000">
                  <a:srgbClr val="EFE8FA"/>
                </a:gs>
              </a:gsLst>
              <a:lin ang="16200000" scaled="0"/>
            </a:gradFill>
            <a:ln cap="flat" cmpd="sng" w="9525">
              <a:solidFill>
                <a:srgbClr val="7C5F9F"/>
              </a:solidFill>
              <a:prstDash val="solid"/>
              <a:round/>
              <a:headEnd len="med" w="med" type="none"/>
              <a:tailEnd len="med" w="med" type="none"/>
            </a:ln>
            <a:effectLst>
              <a:outerShdw blurRad="40000" rotWithShape="0" dir="5400000" dist="20000">
                <a:srgbClr val="000000">
                  <a:alpha val="37647"/>
                </a:srgbClr>
              </a:outerShdw>
            </a:effectLst>
          </p:spPr>
        </p:cxnSp>
      </p:grpSp>
      <p:cxnSp>
        <p:nvCxnSpPr>
          <p:cNvPr id="1049" name="Google Shape;1049;p28"/>
          <p:cNvCxnSpPr/>
          <p:nvPr/>
        </p:nvCxnSpPr>
        <p:spPr>
          <a:xfrm>
            <a:off x="1428750" y="3886200"/>
            <a:ext cx="0" cy="1428750"/>
          </a:xfrm>
          <a:prstGeom prst="straightConnector1">
            <a:avLst/>
          </a:prstGeom>
          <a:noFill/>
          <a:ln cap="flat" cmpd="sng" w="9525">
            <a:solidFill>
              <a:srgbClr val="990000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1050" name="Google Shape;1050;p28"/>
          <p:cNvCxnSpPr/>
          <p:nvPr/>
        </p:nvCxnSpPr>
        <p:spPr>
          <a:xfrm>
            <a:off x="2667000" y="3429000"/>
            <a:ext cx="0" cy="1885950"/>
          </a:xfrm>
          <a:prstGeom prst="straightConnector1">
            <a:avLst/>
          </a:prstGeom>
          <a:noFill/>
          <a:ln cap="flat" cmpd="sng" w="9525">
            <a:solidFill>
              <a:srgbClr val="990000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1051" name="Google Shape;1051;p28"/>
          <p:cNvCxnSpPr/>
          <p:nvPr/>
        </p:nvCxnSpPr>
        <p:spPr>
          <a:xfrm>
            <a:off x="1581150" y="2514600"/>
            <a:ext cx="0" cy="266700"/>
          </a:xfrm>
          <a:prstGeom prst="straightConnector1">
            <a:avLst/>
          </a:prstGeom>
          <a:noFill/>
          <a:ln cap="flat" cmpd="sng" w="9525">
            <a:solidFill>
              <a:srgbClr val="990000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1052" name="Google Shape;1052;p28"/>
          <p:cNvCxnSpPr/>
          <p:nvPr/>
        </p:nvCxnSpPr>
        <p:spPr>
          <a:xfrm>
            <a:off x="2076450" y="3105150"/>
            <a:ext cx="266700" cy="0"/>
          </a:xfrm>
          <a:prstGeom prst="straightConnector1">
            <a:avLst/>
          </a:prstGeom>
          <a:noFill/>
          <a:ln cap="rnd" cmpd="sng" w="9525">
            <a:solidFill>
              <a:schemeClr val="dk1"/>
            </a:solidFill>
            <a:prstDash val="dot"/>
            <a:round/>
            <a:headEnd len="med" w="med" type="none"/>
            <a:tailEnd len="med" w="med" type="none"/>
          </a:ln>
        </p:spPr>
      </p:cxnSp>
      <p:sp>
        <p:nvSpPr>
          <p:cNvPr id="1053" name="Google Shape;1053;p28"/>
          <p:cNvSpPr/>
          <p:nvPr/>
        </p:nvSpPr>
        <p:spPr>
          <a:xfrm>
            <a:off x="6019800" y="5305425"/>
            <a:ext cx="647700" cy="666750"/>
          </a:xfrm>
          <a:prstGeom prst="rect">
            <a:avLst/>
          </a:prstGeom>
          <a:gradFill>
            <a:gsLst>
              <a:gs pos="0">
                <a:srgbClr val="759336"/>
              </a:gs>
              <a:gs pos="80000">
                <a:srgbClr val="99C247"/>
              </a:gs>
              <a:gs pos="100000">
                <a:srgbClr val="9BC545"/>
              </a:gs>
            </a:gsLst>
            <a:lin ang="16200000" scaled="0"/>
          </a:gra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EU</a:t>
            </a:r>
            <a:endParaRPr/>
          </a:p>
        </p:txBody>
      </p:sp>
      <p:sp>
        <p:nvSpPr>
          <p:cNvPr id="1054" name="Google Shape;1054;p28"/>
          <p:cNvSpPr/>
          <p:nvPr/>
        </p:nvSpPr>
        <p:spPr>
          <a:xfrm>
            <a:off x="7281863" y="5305425"/>
            <a:ext cx="647700" cy="666750"/>
          </a:xfrm>
          <a:prstGeom prst="rect">
            <a:avLst/>
          </a:prstGeom>
          <a:gradFill>
            <a:gsLst>
              <a:gs pos="0">
                <a:srgbClr val="759336"/>
              </a:gs>
              <a:gs pos="80000">
                <a:srgbClr val="99C247"/>
              </a:gs>
              <a:gs pos="100000">
                <a:srgbClr val="9BC545"/>
              </a:gs>
            </a:gsLst>
            <a:lin ang="16200000" scaled="0"/>
          </a:gra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EU</a:t>
            </a:r>
            <a:endParaRPr/>
          </a:p>
        </p:txBody>
      </p:sp>
      <p:grpSp>
        <p:nvGrpSpPr>
          <p:cNvPr id="1055" name="Google Shape;1055;p28"/>
          <p:cNvGrpSpPr/>
          <p:nvPr/>
        </p:nvGrpSpPr>
        <p:grpSpPr>
          <a:xfrm>
            <a:off x="5886450" y="2781300"/>
            <a:ext cx="876300" cy="647700"/>
            <a:chOff x="408" y="2652"/>
            <a:chExt cx="552" cy="408"/>
          </a:xfrm>
        </p:grpSpPr>
        <p:sp>
          <p:nvSpPr>
            <p:cNvPr id="1056" name="Google Shape;1056;p28"/>
            <p:cNvSpPr/>
            <p:nvPr/>
          </p:nvSpPr>
          <p:spPr>
            <a:xfrm>
              <a:off x="408" y="2652"/>
              <a:ext cx="552" cy="408"/>
            </a:xfrm>
            <a:prstGeom prst="rect">
              <a:avLst/>
            </a:prstGeom>
            <a:gradFill>
              <a:gsLst>
                <a:gs pos="0">
                  <a:srgbClr val="C8B2E9"/>
                </a:gs>
                <a:gs pos="35000">
                  <a:srgbClr val="D6CAED"/>
                </a:gs>
                <a:gs pos="100000">
                  <a:srgbClr val="EFE8FA"/>
                </a:gs>
              </a:gsLst>
              <a:lin ang="16200000" scaled="0"/>
            </a:gradFill>
            <a:ln cap="flat" cmpd="sng" w="9525">
              <a:solidFill>
                <a:srgbClr val="7C5F9F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40000" rotWithShape="0" dir="5400000" dist="20000">
                <a:srgbClr val="000000">
                  <a:alpha val="37647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20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RS</a:t>
              </a:r>
              <a:endParaRPr/>
            </a:p>
          </p:txBody>
        </p:sp>
        <p:cxnSp>
          <p:nvCxnSpPr>
            <p:cNvPr id="1057" name="Google Shape;1057;p28"/>
            <p:cNvCxnSpPr/>
            <p:nvPr/>
          </p:nvCxnSpPr>
          <p:spPr>
            <a:xfrm>
              <a:off x="408" y="2760"/>
              <a:ext cx="552" cy="0"/>
            </a:xfrm>
            <a:prstGeom prst="straightConnector1">
              <a:avLst/>
            </a:prstGeom>
            <a:gradFill>
              <a:gsLst>
                <a:gs pos="0">
                  <a:srgbClr val="C8B2E9"/>
                </a:gs>
                <a:gs pos="35000">
                  <a:srgbClr val="D6CAED"/>
                </a:gs>
                <a:gs pos="100000">
                  <a:srgbClr val="EFE8FA"/>
                </a:gs>
              </a:gsLst>
              <a:lin ang="16200000" scaled="0"/>
            </a:gradFill>
            <a:ln cap="flat" cmpd="sng" w="9525">
              <a:solidFill>
                <a:srgbClr val="7C5F9F"/>
              </a:solidFill>
              <a:prstDash val="solid"/>
              <a:round/>
              <a:headEnd len="med" w="med" type="none"/>
              <a:tailEnd len="med" w="med" type="none"/>
            </a:ln>
            <a:effectLst>
              <a:outerShdw blurRad="40000" rotWithShape="0" dir="5400000" dist="20000">
                <a:srgbClr val="000000">
                  <a:alpha val="37647"/>
                </a:srgbClr>
              </a:outerShdw>
            </a:effectLst>
          </p:spPr>
        </p:cxnSp>
        <p:cxnSp>
          <p:nvCxnSpPr>
            <p:cNvPr id="1058" name="Google Shape;1058;p28"/>
            <p:cNvCxnSpPr/>
            <p:nvPr/>
          </p:nvCxnSpPr>
          <p:spPr>
            <a:xfrm>
              <a:off x="408" y="2952"/>
              <a:ext cx="552" cy="0"/>
            </a:xfrm>
            <a:prstGeom prst="straightConnector1">
              <a:avLst/>
            </a:prstGeom>
            <a:gradFill>
              <a:gsLst>
                <a:gs pos="0">
                  <a:srgbClr val="C8B2E9"/>
                </a:gs>
                <a:gs pos="35000">
                  <a:srgbClr val="D6CAED"/>
                </a:gs>
                <a:gs pos="100000">
                  <a:srgbClr val="EFE8FA"/>
                </a:gs>
              </a:gsLst>
              <a:lin ang="16200000" scaled="0"/>
            </a:gradFill>
            <a:ln cap="flat" cmpd="sng" w="9525">
              <a:solidFill>
                <a:srgbClr val="7C5F9F"/>
              </a:solidFill>
              <a:prstDash val="solid"/>
              <a:round/>
              <a:headEnd len="med" w="med" type="none"/>
              <a:tailEnd len="med" w="med" type="none"/>
            </a:ln>
            <a:effectLst>
              <a:outerShdw blurRad="40000" rotWithShape="0" dir="5400000" dist="20000">
                <a:srgbClr val="000000">
                  <a:alpha val="37647"/>
                </a:srgbClr>
              </a:outerShdw>
            </a:effectLst>
          </p:spPr>
        </p:cxnSp>
        <p:cxnSp>
          <p:nvCxnSpPr>
            <p:cNvPr id="1059" name="Google Shape;1059;p28"/>
            <p:cNvCxnSpPr/>
            <p:nvPr/>
          </p:nvCxnSpPr>
          <p:spPr>
            <a:xfrm>
              <a:off x="408" y="2856"/>
              <a:ext cx="144" cy="0"/>
            </a:xfrm>
            <a:prstGeom prst="straightConnector1">
              <a:avLst/>
            </a:prstGeom>
            <a:gradFill>
              <a:gsLst>
                <a:gs pos="0">
                  <a:srgbClr val="C8B2E9"/>
                </a:gs>
                <a:gs pos="35000">
                  <a:srgbClr val="D6CAED"/>
                </a:gs>
                <a:gs pos="100000">
                  <a:srgbClr val="EFE8FA"/>
                </a:gs>
              </a:gsLst>
              <a:lin ang="16200000" scaled="0"/>
            </a:gradFill>
            <a:ln cap="flat" cmpd="sng" w="9525">
              <a:solidFill>
                <a:srgbClr val="7C5F9F"/>
              </a:solidFill>
              <a:prstDash val="solid"/>
              <a:round/>
              <a:headEnd len="med" w="med" type="none"/>
              <a:tailEnd len="med" w="med" type="none"/>
            </a:ln>
            <a:effectLst>
              <a:outerShdw blurRad="40000" rotWithShape="0" dir="5400000" dist="20000">
                <a:srgbClr val="000000">
                  <a:alpha val="37647"/>
                </a:srgbClr>
              </a:outerShdw>
            </a:effectLst>
          </p:spPr>
        </p:cxnSp>
        <p:cxnSp>
          <p:nvCxnSpPr>
            <p:cNvPr id="1060" name="Google Shape;1060;p28"/>
            <p:cNvCxnSpPr/>
            <p:nvPr/>
          </p:nvCxnSpPr>
          <p:spPr>
            <a:xfrm>
              <a:off x="816" y="2856"/>
              <a:ext cx="144" cy="0"/>
            </a:xfrm>
            <a:prstGeom prst="straightConnector1">
              <a:avLst/>
            </a:prstGeom>
            <a:gradFill>
              <a:gsLst>
                <a:gs pos="0">
                  <a:srgbClr val="C8B2E9"/>
                </a:gs>
                <a:gs pos="35000">
                  <a:srgbClr val="D6CAED"/>
                </a:gs>
                <a:gs pos="100000">
                  <a:srgbClr val="EFE8FA"/>
                </a:gs>
              </a:gsLst>
              <a:lin ang="16200000" scaled="0"/>
            </a:gradFill>
            <a:ln cap="flat" cmpd="sng" w="9525">
              <a:solidFill>
                <a:srgbClr val="7C5F9F"/>
              </a:solidFill>
              <a:prstDash val="solid"/>
              <a:round/>
              <a:headEnd len="med" w="med" type="none"/>
              <a:tailEnd len="med" w="med" type="none"/>
            </a:ln>
            <a:effectLst>
              <a:outerShdw blurRad="40000" rotWithShape="0" dir="5400000" dist="20000">
                <a:srgbClr val="000000">
                  <a:alpha val="37647"/>
                </a:srgbClr>
              </a:outerShdw>
            </a:effectLst>
          </p:spPr>
        </p:cxnSp>
      </p:grpSp>
      <p:grpSp>
        <p:nvGrpSpPr>
          <p:cNvPr id="1061" name="Google Shape;1061;p28"/>
          <p:cNvGrpSpPr/>
          <p:nvPr/>
        </p:nvGrpSpPr>
        <p:grpSpPr>
          <a:xfrm>
            <a:off x="7143750" y="2781300"/>
            <a:ext cx="876300" cy="647700"/>
            <a:chOff x="1236" y="2748"/>
            <a:chExt cx="552" cy="408"/>
          </a:xfrm>
        </p:grpSpPr>
        <p:sp>
          <p:nvSpPr>
            <p:cNvPr id="1062" name="Google Shape;1062;p28"/>
            <p:cNvSpPr/>
            <p:nvPr/>
          </p:nvSpPr>
          <p:spPr>
            <a:xfrm>
              <a:off x="1236" y="2748"/>
              <a:ext cx="552" cy="408"/>
            </a:xfrm>
            <a:prstGeom prst="rect">
              <a:avLst/>
            </a:prstGeom>
            <a:gradFill>
              <a:gsLst>
                <a:gs pos="0">
                  <a:srgbClr val="C8B2E9"/>
                </a:gs>
                <a:gs pos="35000">
                  <a:srgbClr val="D6CAED"/>
                </a:gs>
                <a:gs pos="100000">
                  <a:srgbClr val="EFE8FA"/>
                </a:gs>
              </a:gsLst>
              <a:lin ang="16200000" scaled="0"/>
            </a:gradFill>
            <a:ln cap="flat" cmpd="sng" w="9525">
              <a:solidFill>
                <a:srgbClr val="7C5F9F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40000" rotWithShape="0" dir="5400000" dist="20000">
                <a:srgbClr val="000000">
                  <a:alpha val="37647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20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RS</a:t>
              </a:r>
              <a:endParaRPr/>
            </a:p>
          </p:txBody>
        </p:sp>
        <p:cxnSp>
          <p:nvCxnSpPr>
            <p:cNvPr id="1063" name="Google Shape;1063;p28"/>
            <p:cNvCxnSpPr/>
            <p:nvPr/>
          </p:nvCxnSpPr>
          <p:spPr>
            <a:xfrm>
              <a:off x="1236" y="2856"/>
              <a:ext cx="552" cy="0"/>
            </a:xfrm>
            <a:prstGeom prst="straightConnector1">
              <a:avLst/>
            </a:prstGeom>
            <a:gradFill>
              <a:gsLst>
                <a:gs pos="0">
                  <a:srgbClr val="C8B2E9"/>
                </a:gs>
                <a:gs pos="35000">
                  <a:srgbClr val="D6CAED"/>
                </a:gs>
                <a:gs pos="100000">
                  <a:srgbClr val="EFE8FA"/>
                </a:gs>
              </a:gsLst>
              <a:lin ang="16200000" scaled="0"/>
            </a:gradFill>
            <a:ln cap="flat" cmpd="sng" w="9525">
              <a:solidFill>
                <a:srgbClr val="7C5F9F"/>
              </a:solidFill>
              <a:prstDash val="solid"/>
              <a:round/>
              <a:headEnd len="med" w="med" type="none"/>
              <a:tailEnd len="med" w="med" type="none"/>
            </a:ln>
            <a:effectLst>
              <a:outerShdw blurRad="40000" rotWithShape="0" dir="5400000" dist="20000">
                <a:srgbClr val="000000">
                  <a:alpha val="37647"/>
                </a:srgbClr>
              </a:outerShdw>
            </a:effectLst>
          </p:spPr>
        </p:cxnSp>
        <p:cxnSp>
          <p:nvCxnSpPr>
            <p:cNvPr id="1064" name="Google Shape;1064;p28"/>
            <p:cNvCxnSpPr/>
            <p:nvPr/>
          </p:nvCxnSpPr>
          <p:spPr>
            <a:xfrm>
              <a:off x="1236" y="3048"/>
              <a:ext cx="552" cy="0"/>
            </a:xfrm>
            <a:prstGeom prst="straightConnector1">
              <a:avLst/>
            </a:prstGeom>
            <a:gradFill>
              <a:gsLst>
                <a:gs pos="0">
                  <a:srgbClr val="C8B2E9"/>
                </a:gs>
                <a:gs pos="35000">
                  <a:srgbClr val="D6CAED"/>
                </a:gs>
                <a:gs pos="100000">
                  <a:srgbClr val="EFE8FA"/>
                </a:gs>
              </a:gsLst>
              <a:lin ang="16200000" scaled="0"/>
            </a:gradFill>
            <a:ln cap="flat" cmpd="sng" w="9525">
              <a:solidFill>
                <a:srgbClr val="7C5F9F"/>
              </a:solidFill>
              <a:prstDash val="solid"/>
              <a:round/>
              <a:headEnd len="med" w="med" type="none"/>
              <a:tailEnd len="med" w="med" type="none"/>
            </a:ln>
            <a:effectLst>
              <a:outerShdw blurRad="40000" rotWithShape="0" dir="5400000" dist="20000">
                <a:srgbClr val="000000">
                  <a:alpha val="37647"/>
                </a:srgbClr>
              </a:outerShdw>
            </a:effectLst>
          </p:spPr>
        </p:cxnSp>
        <p:cxnSp>
          <p:nvCxnSpPr>
            <p:cNvPr id="1065" name="Google Shape;1065;p28"/>
            <p:cNvCxnSpPr/>
            <p:nvPr/>
          </p:nvCxnSpPr>
          <p:spPr>
            <a:xfrm>
              <a:off x="1236" y="2952"/>
              <a:ext cx="144" cy="0"/>
            </a:xfrm>
            <a:prstGeom prst="straightConnector1">
              <a:avLst/>
            </a:prstGeom>
            <a:gradFill>
              <a:gsLst>
                <a:gs pos="0">
                  <a:srgbClr val="C8B2E9"/>
                </a:gs>
                <a:gs pos="35000">
                  <a:srgbClr val="D6CAED"/>
                </a:gs>
                <a:gs pos="100000">
                  <a:srgbClr val="EFE8FA"/>
                </a:gs>
              </a:gsLst>
              <a:lin ang="16200000" scaled="0"/>
            </a:gradFill>
            <a:ln cap="flat" cmpd="sng" w="9525">
              <a:solidFill>
                <a:srgbClr val="7C5F9F"/>
              </a:solidFill>
              <a:prstDash val="solid"/>
              <a:round/>
              <a:headEnd len="med" w="med" type="none"/>
              <a:tailEnd len="med" w="med" type="none"/>
            </a:ln>
            <a:effectLst>
              <a:outerShdw blurRad="40000" rotWithShape="0" dir="5400000" dist="20000">
                <a:srgbClr val="000000">
                  <a:alpha val="37647"/>
                </a:srgbClr>
              </a:outerShdw>
            </a:effectLst>
          </p:spPr>
        </p:cxnSp>
        <p:cxnSp>
          <p:nvCxnSpPr>
            <p:cNvPr id="1066" name="Google Shape;1066;p28"/>
            <p:cNvCxnSpPr/>
            <p:nvPr/>
          </p:nvCxnSpPr>
          <p:spPr>
            <a:xfrm>
              <a:off x="1644" y="2952"/>
              <a:ext cx="144" cy="0"/>
            </a:xfrm>
            <a:prstGeom prst="straightConnector1">
              <a:avLst/>
            </a:prstGeom>
            <a:gradFill>
              <a:gsLst>
                <a:gs pos="0">
                  <a:srgbClr val="C8B2E9"/>
                </a:gs>
                <a:gs pos="35000">
                  <a:srgbClr val="D6CAED"/>
                </a:gs>
                <a:gs pos="100000">
                  <a:srgbClr val="EFE8FA"/>
                </a:gs>
              </a:gsLst>
              <a:lin ang="16200000" scaled="0"/>
            </a:gradFill>
            <a:ln cap="flat" cmpd="sng" w="9525">
              <a:solidFill>
                <a:srgbClr val="7C5F9F"/>
              </a:solidFill>
              <a:prstDash val="solid"/>
              <a:round/>
              <a:headEnd len="med" w="med" type="none"/>
              <a:tailEnd len="med" w="med" type="none"/>
            </a:ln>
            <a:effectLst>
              <a:outerShdw blurRad="40000" rotWithShape="0" dir="5400000" dist="20000">
                <a:srgbClr val="000000">
                  <a:alpha val="37647"/>
                </a:srgbClr>
              </a:outerShdw>
            </a:effectLst>
          </p:spPr>
        </p:cxnSp>
      </p:grpSp>
      <p:cxnSp>
        <p:nvCxnSpPr>
          <p:cNvPr id="1067" name="Google Shape;1067;p28"/>
          <p:cNvCxnSpPr/>
          <p:nvPr/>
        </p:nvCxnSpPr>
        <p:spPr>
          <a:xfrm>
            <a:off x="6172200" y="3886200"/>
            <a:ext cx="0" cy="1428750"/>
          </a:xfrm>
          <a:prstGeom prst="straightConnector1">
            <a:avLst/>
          </a:prstGeom>
          <a:noFill/>
          <a:ln cap="flat" cmpd="sng" w="9525">
            <a:solidFill>
              <a:srgbClr val="990000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1068" name="Google Shape;1068;p28"/>
          <p:cNvCxnSpPr/>
          <p:nvPr/>
        </p:nvCxnSpPr>
        <p:spPr>
          <a:xfrm>
            <a:off x="7410450" y="3429000"/>
            <a:ext cx="0" cy="1866900"/>
          </a:xfrm>
          <a:prstGeom prst="straightConnector1">
            <a:avLst/>
          </a:prstGeom>
          <a:noFill/>
          <a:ln cap="flat" cmpd="sng" w="9525">
            <a:solidFill>
              <a:srgbClr val="990000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1069" name="Google Shape;1069;p28"/>
          <p:cNvCxnSpPr/>
          <p:nvPr/>
        </p:nvCxnSpPr>
        <p:spPr>
          <a:xfrm>
            <a:off x="6819900" y="3105150"/>
            <a:ext cx="266700" cy="0"/>
          </a:xfrm>
          <a:prstGeom prst="straightConnector1">
            <a:avLst/>
          </a:prstGeom>
          <a:noFill/>
          <a:ln cap="rnd" cmpd="sng" w="9525">
            <a:solidFill>
              <a:schemeClr val="dk1"/>
            </a:solidFill>
            <a:prstDash val="dot"/>
            <a:round/>
            <a:headEnd len="med" w="med" type="none"/>
            <a:tailEnd len="med" w="med" type="none"/>
          </a:ln>
        </p:spPr>
      </p:cxnSp>
      <p:cxnSp>
        <p:nvCxnSpPr>
          <p:cNvPr id="1070" name="Google Shape;1070;p28"/>
          <p:cNvCxnSpPr/>
          <p:nvPr/>
        </p:nvCxnSpPr>
        <p:spPr>
          <a:xfrm>
            <a:off x="1581150" y="2495550"/>
            <a:ext cx="5981700" cy="0"/>
          </a:xfrm>
          <a:prstGeom prst="straightConnector1">
            <a:avLst/>
          </a:prstGeom>
          <a:noFill/>
          <a:ln cap="flat" cmpd="sng" w="9525">
            <a:solidFill>
              <a:srgbClr val="990000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1071" name="Google Shape;1071;p28"/>
          <p:cNvSpPr/>
          <p:nvPr/>
        </p:nvSpPr>
        <p:spPr>
          <a:xfrm>
            <a:off x="3714750" y="1809750"/>
            <a:ext cx="1695450" cy="419100"/>
          </a:xfrm>
          <a:prstGeom prst="rect">
            <a:avLst/>
          </a:prstGeom>
          <a:gradFill>
            <a:gsLst>
              <a:gs pos="0">
                <a:srgbClr val="992D2B"/>
              </a:gs>
              <a:gs pos="80000">
                <a:srgbClr val="C93D39"/>
              </a:gs>
              <a:gs pos="100000">
                <a:srgbClr val="CD3A36"/>
              </a:gs>
            </a:gsLst>
            <a:lin ang="16200000" scaled="0"/>
          </a:gra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Decode/issue</a:t>
            </a:r>
            <a:endParaRPr/>
          </a:p>
        </p:txBody>
      </p:sp>
      <p:cxnSp>
        <p:nvCxnSpPr>
          <p:cNvPr id="1072" name="Google Shape;1072;p28"/>
          <p:cNvCxnSpPr/>
          <p:nvPr/>
        </p:nvCxnSpPr>
        <p:spPr>
          <a:xfrm>
            <a:off x="4533900" y="1485900"/>
            <a:ext cx="0" cy="323850"/>
          </a:xfrm>
          <a:prstGeom prst="straightConnector1">
            <a:avLst/>
          </a:prstGeom>
          <a:noFill/>
          <a:ln cap="flat" cmpd="sng" w="9525">
            <a:solidFill>
              <a:srgbClr val="990000"/>
            </a:solidFill>
            <a:prstDash val="solid"/>
            <a:round/>
            <a:headEnd len="med" w="med" type="none"/>
            <a:tailEnd len="med" w="med" type="triangle"/>
          </a:ln>
        </p:spPr>
      </p:cxnSp>
      <p:grpSp>
        <p:nvGrpSpPr>
          <p:cNvPr id="1073" name="Google Shape;1073;p28"/>
          <p:cNvGrpSpPr/>
          <p:nvPr/>
        </p:nvGrpSpPr>
        <p:grpSpPr>
          <a:xfrm>
            <a:off x="6953250" y="1676402"/>
            <a:ext cx="1927225" cy="708026"/>
            <a:chOff x="4380" y="1188"/>
            <a:chExt cx="1214" cy="446"/>
          </a:xfrm>
        </p:grpSpPr>
        <p:cxnSp>
          <p:nvCxnSpPr>
            <p:cNvPr id="1074" name="Google Shape;1074;p28"/>
            <p:cNvCxnSpPr/>
            <p:nvPr/>
          </p:nvCxnSpPr>
          <p:spPr>
            <a:xfrm>
              <a:off x="4380" y="1284"/>
              <a:ext cx="384" cy="0"/>
            </a:xfrm>
            <a:prstGeom prst="straightConnector1">
              <a:avLst/>
            </a:prstGeom>
            <a:noFill/>
            <a:ln cap="flat" cmpd="sng" w="9525">
              <a:solidFill>
                <a:srgbClr val="990000"/>
              </a:solidFill>
              <a:prstDash val="solid"/>
              <a:round/>
              <a:headEnd len="med" w="med" type="none"/>
              <a:tailEnd len="med" w="med" type="triangle"/>
            </a:ln>
          </p:spPr>
        </p:cxnSp>
        <p:cxnSp>
          <p:nvCxnSpPr>
            <p:cNvPr id="1075" name="Google Shape;1075;p28"/>
            <p:cNvCxnSpPr/>
            <p:nvPr/>
          </p:nvCxnSpPr>
          <p:spPr>
            <a:xfrm>
              <a:off x="4380" y="1512"/>
              <a:ext cx="384" cy="0"/>
            </a:xfrm>
            <a:prstGeom prst="straightConnector1">
              <a:avLst/>
            </a:prstGeom>
            <a:noFill/>
            <a:ln cap="flat" cmpd="sng" w="9525">
              <a:solidFill>
                <a:srgbClr val="333399"/>
              </a:solidFill>
              <a:prstDash val="solid"/>
              <a:round/>
              <a:headEnd len="med" w="med" type="none"/>
              <a:tailEnd len="med" w="med" type="triangle"/>
            </a:ln>
          </p:spPr>
        </p:cxnSp>
        <p:sp>
          <p:nvSpPr>
            <p:cNvPr id="1076" name="Google Shape;1076;p28"/>
            <p:cNvSpPr txBox="1"/>
            <p:nvPr/>
          </p:nvSpPr>
          <p:spPr>
            <a:xfrm>
              <a:off x="4752" y="1188"/>
              <a:ext cx="842" cy="446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2000">
                  <a:solidFill>
                    <a:srgbClr val="990000"/>
                  </a:solidFill>
                  <a:latin typeface="Calibri"/>
                  <a:ea typeface="Calibri"/>
                  <a:cs typeface="Calibri"/>
                  <a:sym typeface="Calibri"/>
                </a:rPr>
                <a:t>instruction</a:t>
              </a:r>
              <a:endParaRPr b="1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2000">
                  <a:solidFill>
                    <a:srgbClr val="333399"/>
                  </a:solidFill>
                  <a:latin typeface="Calibri"/>
                  <a:ea typeface="Calibri"/>
                  <a:cs typeface="Calibri"/>
                  <a:sym typeface="Calibri"/>
                </a:rPr>
                <a:t>data</a:t>
              </a:r>
              <a:endParaRPr b="1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077" name="Google Shape;1077;p28"/>
          <p:cNvGrpSpPr/>
          <p:nvPr/>
        </p:nvGrpSpPr>
        <p:grpSpPr>
          <a:xfrm>
            <a:off x="1066800" y="3790950"/>
            <a:ext cx="1066800" cy="590550"/>
            <a:chOff x="612" y="1668"/>
            <a:chExt cx="672" cy="372"/>
          </a:xfrm>
        </p:grpSpPr>
        <p:sp>
          <p:nvSpPr>
            <p:cNvPr id="1078" name="Google Shape;1078;p28"/>
            <p:cNvSpPr/>
            <p:nvPr/>
          </p:nvSpPr>
          <p:spPr>
            <a:xfrm>
              <a:off x="612" y="1668"/>
              <a:ext cx="672" cy="372"/>
            </a:xfrm>
            <a:prstGeom prst="rect">
              <a:avLst/>
            </a:prstGeom>
            <a:gradFill>
              <a:gsLst>
                <a:gs pos="0">
                  <a:srgbClr val="2D5C97"/>
                </a:gs>
                <a:gs pos="80000">
                  <a:srgbClr val="3C7AC5"/>
                </a:gs>
                <a:gs pos="100000">
                  <a:srgbClr val="397BC9"/>
                </a:gs>
              </a:gsLst>
              <a:lin ang="16200000" scaled="0"/>
            </a:gradFill>
            <a:ln>
              <a:noFill/>
            </a:ln>
            <a:effectLst>
              <a:outerShdw blurRad="40000" rotWithShape="0" dir="5400000" dist="23000">
                <a:srgbClr val="000000">
                  <a:alpha val="34901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24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RF</a:t>
              </a:r>
              <a:endParaRPr/>
            </a:p>
          </p:txBody>
        </p:sp>
        <p:cxnSp>
          <p:nvCxnSpPr>
            <p:cNvPr id="1079" name="Google Shape;1079;p28"/>
            <p:cNvCxnSpPr/>
            <p:nvPr/>
          </p:nvCxnSpPr>
          <p:spPr>
            <a:xfrm>
              <a:off x="612" y="1728"/>
              <a:ext cx="672" cy="0"/>
            </a:xfrm>
            <a:prstGeom prst="straightConnector1">
              <a:avLst/>
            </a:prstGeom>
            <a:noFill/>
            <a:ln cap="flat" cmpd="sng" w="9525">
              <a:solidFill>
                <a:schemeClr val="lt1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1080" name="Google Shape;1080;p28"/>
            <p:cNvCxnSpPr/>
            <p:nvPr/>
          </p:nvCxnSpPr>
          <p:spPr>
            <a:xfrm>
              <a:off x="612" y="1980"/>
              <a:ext cx="672" cy="0"/>
            </a:xfrm>
            <a:prstGeom prst="straightConnector1">
              <a:avLst/>
            </a:prstGeom>
            <a:noFill/>
            <a:ln cap="flat" cmpd="sng" w="9525">
              <a:solidFill>
                <a:schemeClr val="lt1"/>
              </a:solidFill>
              <a:prstDash val="solid"/>
              <a:round/>
              <a:headEnd len="med" w="med" type="none"/>
              <a:tailEnd len="med" w="med" type="none"/>
            </a:ln>
          </p:spPr>
        </p:cxnSp>
      </p:grpSp>
      <p:cxnSp>
        <p:nvCxnSpPr>
          <p:cNvPr id="1081" name="Google Shape;1081;p28"/>
          <p:cNvCxnSpPr/>
          <p:nvPr/>
        </p:nvCxnSpPr>
        <p:spPr>
          <a:xfrm>
            <a:off x="1581150" y="4362450"/>
            <a:ext cx="0" cy="952500"/>
          </a:xfrm>
          <a:prstGeom prst="straightConnector1">
            <a:avLst/>
          </a:prstGeom>
          <a:noFill/>
          <a:ln cap="flat" cmpd="sng" w="9525">
            <a:solidFill>
              <a:srgbClr val="333399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1082" name="Google Shape;1082;p28"/>
          <p:cNvCxnSpPr/>
          <p:nvPr/>
        </p:nvCxnSpPr>
        <p:spPr>
          <a:xfrm>
            <a:off x="1866900" y="4362450"/>
            <a:ext cx="0" cy="952500"/>
          </a:xfrm>
          <a:prstGeom prst="straightConnector1">
            <a:avLst/>
          </a:prstGeom>
          <a:noFill/>
          <a:ln cap="flat" cmpd="sng" w="9525">
            <a:solidFill>
              <a:srgbClr val="333399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1083" name="Google Shape;1083;p28"/>
          <p:cNvCxnSpPr/>
          <p:nvPr/>
        </p:nvCxnSpPr>
        <p:spPr>
          <a:xfrm>
            <a:off x="1619250" y="3448050"/>
            <a:ext cx="0" cy="342900"/>
          </a:xfrm>
          <a:prstGeom prst="straightConnector1">
            <a:avLst/>
          </a:prstGeom>
          <a:noFill/>
          <a:ln cap="flat" cmpd="sng" w="9525">
            <a:solidFill>
              <a:srgbClr val="333399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1084" name="Google Shape;1084;p28"/>
          <p:cNvCxnSpPr/>
          <p:nvPr/>
        </p:nvCxnSpPr>
        <p:spPr>
          <a:xfrm>
            <a:off x="1866900" y="4724400"/>
            <a:ext cx="4733925" cy="0"/>
          </a:xfrm>
          <a:prstGeom prst="straightConnector1">
            <a:avLst/>
          </a:prstGeom>
          <a:noFill/>
          <a:ln cap="flat" cmpd="sng" w="9525">
            <a:solidFill>
              <a:srgbClr val="333399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085" name="Google Shape;1085;p28"/>
          <p:cNvCxnSpPr/>
          <p:nvPr/>
        </p:nvCxnSpPr>
        <p:spPr>
          <a:xfrm>
            <a:off x="1581150" y="4953000"/>
            <a:ext cx="4752975" cy="0"/>
          </a:xfrm>
          <a:prstGeom prst="straightConnector1">
            <a:avLst/>
          </a:prstGeom>
          <a:noFill/>
          <a:ln cap="flat" cmpd="sng" w="9525">
            <a:solidFill>
              <a:srgbClr val="333399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086" name="Google Shape;1086;p28"/>
          <p:cNvCxnSpPr/>
          <p:nvPr/>
        </p:nvCxnSpPr>
        <p:spPr>
          <a:xfrm>
            <a:off x="2838450" y="4933950"/>
            <a:ext cx="0" cy="381000"/>
          </a:xfrm>
          <a:prstGeom prst="straightConnector1">
            <a:avLst/>
          </a:prstGeom>
          <a:noFill/>
          <a:ln cap="flat" cmpd="sng" w="9525">
            <a:solidFill>
              <a:srgbClr val="333399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1087" name="Google Shape;1087;p28"/>
          <p:cNvCxnSpPr/>
          <p:nvPr/>
        </p:nvCxnSpPr>
        <p:spPr>
          <a:xfrm>
            <a:off x="3105150" y="4724400"/>
            <a:ext cx="0" cy="590550"/>
          </a:xfrm>
          <a:prstGeom prst="straightConnector1">
            <a:avLst/>
          </a:prstGeom>
          <a:noFill/>
          <a:ln cap="flat" cmpd="sng" w="9525">
            <a:solidFill>
              <a:srgbClr val="333399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1088" name="Google Shape;1088;p28"/>
          <p:cNvCxnSpPr/>
          <p:nvPr/>
        </p:nvCxnSpPr>
        <p:spPr>
          <a:xfrm>
            <a:off x="6324600" y="4962525"/>
            <a:ext cx="0" cy="352425"/>
          </a:xfrm>
          <a:prstGeom prst="straightConnector1">
            <a:avLst/>
          </a:prstGeom>
          <a:noFill/>
          <a:ln cap="flat" cmpd="sng" w="9525">
            <a:solidFill>
              <a:srgbClr val="333399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1089" name="Google Shape;1089;p28"/>
          <p:cNvCxnSpPr/>
          <p:nvPr/>
        </p:nvCxnSpPr>
        <p:spPr>
          <a:xfrm>
            <a:off x="6610350" y="4733925"/>
            <a:ext cx="0" cy="581025"/>
          </a:xfrm>
          <a:prstGeom prst="straightConnector1">
            <a:avLst/>
          </a:prstGeom>
          <a:noFill/>
          <a:ln cap="flat" cmpd="sng" w="9525">
            <a:solidFill>
              <a:srgbClr val="333399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1090" name="Google Shape;1090;p28"/>
          <p:cNvCxnSpPr/>
          <p:nvPr/>
        </p:nvCxnSpPr>
        <p:spPr>
          <a:xfrm>
            <a:off x="6610350" y="4724400"/>
            <a:ext cx="1257300" cy="0"/>
          </a:xfrm>
          <a:prstGeom prst="straightConnector1">
            <a:avLst/>
          </a:prstGeom>
          <a:noFill/>
          <a:ln cap="flat" cmpd="sng" w="9525">
            <a:solidFill>
              <a:srgbClr val="333399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091" name="Google Shape;1091;p28"/>
          <p:cNvCxnSpPr/>
          <p:nvPr/>
        </p:nvCxnSpPr>
        <p:spPr>
          <a:xfrm>
            <a:off x="6324600" y="4953000"/>
            <a:ext cx="1257300" cy="0"/>
          </a:xfrm>
          <a:prstGeom prst="straightConnector1">
            <a:avLst/>
          </a:prstGeom>
          <a:noFill/>
          <a:ln cap="flat" cmpd="sng" w="9525">
            <a:solidFill>
              <a:srgbClr val="333399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092" name="Google Shape;1092;p28"/>
          <p:cNvCxnSpPr/>
          <p:nvPr/>
        </p:nvCxnSpPr>
        <p:spPr>
          <a:xfrm>
            <a:off x="7581900" y="4933950"/>
            <a:ext cx="0" cy="381000"/>
          </a:xfrm>
          <a:prstGeom prst="straightConnector1">
            <a:avLst/>
          </a:prstGeom>
          <a:noFill/>
          <a:ln cap="flat" cmpd="sng" w="9525">
            <a:solidFill>
              <a:srgbClr val="333399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1093" name="Google Shape;1093;p28"/>
          <p:cNvCxnSpPr/>
          <p:nvPr/>
        </p:nvCxnSpPr>
        <p:spPr>
          <a:xfrm>
            <a:off x="7848600" y="4724400"/>
            <a:ext cx="0" cy="590550"/>
          </a:xfrm>
          <a:prstGeom prst="straightConnector1">
            <a:avLst/>
          </a:prstGeom>
          <a:noFill/>
          <a:ln cap="flat" cmpd="sng" w="9525">
            <a:solidFill>
              <a:srgbClr val="333399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1094" name="Google Shape;1094;p28"/>
          <p:cNvCxnSpPr/>
          <p:nvPr/>
        </p:nvCxnSpPr>
        <p:spPr>
          <a:xfrm>
            <a:off x="2819400" y="2495550"/>
            <a:ext cx="0" cy="266700"/>
          </a:xfrm>
          <a:prstGeom prst="straightConnector1">
            <a:avLst/>
          </a:prstGeom>
          <a:noFill/>
          <a:ln cap="flat" cmpd="sng" w="9525">
            <a:solidFill>
              <a:srgbClr val="990000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1095" name="Google Shape;1095;p28"/>
          <p:cNvCxnSpPr/>
          <p:nvPr/>
        </p:nvCxnSpPr>
        <p:spPr>
          <a:xfrm>
            <a:off x="6305550" y="2495550"/>
            <a:ext cx="0" cy="266700"/>
          </a:xfrm>
          <a:prstGeom prst="straightConnector1">
            <a:avLst/>
          </a:prstGeom>
          <a:noFill/>
          <a:ln cap="flat" cmpd="sng" w="9525">
            <a:solidFill>
              <a:srgbClr val="990000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1096" name="Google Shape;1096;p28"/>
          <p:cNvCxnSpPr/>
          <p:nvPr/>
        </p:nvCxnSpPr>
        <p:spPr>
          <a:xfrm>
            <a:off x="7562850" y="2495550"/>
            <a:ext cx="0" cy="266700"/>
          </a:xfrm>
          <a:prstGeom prst="straightConnector1">
            <a:avLst/>
          </a:prstGeom>
          <a:noFill/>
          <a:ln cap="flat" cmpd="sng" w="9525">
            <a:solidFill>
              <a:srgbClr val="990000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1097" name="Google Shape;1097;p28"/>
          <p:cNvCxnSpPr/>
          <p:nvPr/>
        </p:nvCxnSpPr>
        <p:spPr>
          <a:xfrm rot="10800000">
            <a:off x="1428750" y="3429000"/>
            <a:ext cx="0" cy="361950"/>
          </a:xfrm>
          <a:prstGeom prst="straightConnector1">
            <a:avLst/>
          </a:prstGeom>
          <a:noFill/>
          <a:ln cap="flat" cmpd="sng" w="9525">
            <a:solidFill>
              <a:srgbClr val="990000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098" name="Google Shape;1098;p28"/>
          <p:cNvCxnSpPr/>
          <p:nvPr/>
        </p:nvCxnSpPr>
        <p:spPr>
          <a:xfrm rot="10800000">
            <a:off x="6172200" y="3429000"/>
            <a:ext cx="0" cy="495300"/>
          </a:xfrm>
          <a:prstGeom prst="straightConnector1">
            <a:avLst/>
          </a:prstGeom>
          <a:noFill/>
          <a:ln cap="flat" cmpd="sng" w="9525">
            <a:solidFill>
              <a:srgbClr val="990000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099" name="Google Shape;1099;p28"/>
          <p:cNvCxnSpPr/>
          <p:nvPr/>
        </p:nvCxnSpPr>
        <p:spPr>
          <a:xfrm>
            <a:off x="1619250" y="3581400"/>
            <a:ext cx="1238250" cy="0"/>
          </a:xfrm>
          <a:prstGeom prst="straightConnector1">
            <a:avLst/>
          </a:prstGeom>
          <a:noFill/>
          <a:ln cap="flat" cmpd="sng" w="9525">
            <a:solidFill>
              <a:srgbClr val="333399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100" name="Google Shape;1100;p28"/>
          <p:cNvCxnSpPr/>
          <p:nvPr/>
        </p:nvCxnSpPr>
        <p:spPr>
          <a:xfrm>
            <a:off x="2857500" y="3429000"/>
            <a:ext cx="0" cy="15240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101" name="Google Shape;1101;p28"/>
          <p:cNvCxnSpPr/>
          <p:nvPr/>
        </p:nvCxnSpPr>
        <p:spPr>
          <a:xfrm>
            <a:off x="6362700" y="3581400"/>
            <a:ext cx="1238250" cy="0"/>
          </a:xfrm>
          <a:prstGeom prst="straightConnector1">
            <a:avLst/>
          </a:prstGeom>
          <a:noFill/>
          <a:ln cap="flat" cmpd="sng" w="9525">
            <a:solidFill>
              <a:srgbClr val="333399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102" name="Google Shape;1102;p28"/>
          <p:cNvCxnSpPr/>
          <p:nvPr/>
        </p:nvCxnSpPr>
        <p:spPr>
          <a:xfrm>
            <a:off x="7600950" y="3429000"/>
            <a:ext cx="0" cy="15240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103" name="Google Shape;1103;p28"/>
          <p:cNvCxnSpPr/>
          <p:nvPr/>
        </p:nvCxnSpPr>
        <p:spPr>
          <a:xfrm>
            <a:off x="4533900" y="2228850"/>
            <a:ext cx="0" cy="266700"/>
          </a:xfrm>
          <a:prstGeom prst="straightConnector1">
            <a:avLst/>
          </a:prstGeom>
          <a:noFill/>
          <a:ln cap="flat" cmpd="sng" w="9525">
            <a:solidFill>
              <a:srgbClr val="990000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1104" name="Google Shape;1104;p28"/>
          <p:cNvCxnSpPr/>
          <p:nvPr/>
        </p:nvCxnSpPr>
        <p:spPr>
          <a:xfrm rot="10800000">
            <a:off x="6362700" y="3429000"/>
            <a:ext cx="0" cy="15240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105" name="Google Shape;1105;p28"/>
          <p:cNvCxnSpPr/>
          <p:nvPr/>
        </p:nvCxnSpPr>
        <p:spPr>
          <a:xfrm>
            <a:off x="2857500" y="3581400"/>
            <a:ext cx="3505200" cy="0"/>
          </a:xfrm>
          <a:prstGeom prst="straightConnector1">
            <a:avLst/>
          </a:prstGeom>
          <a:noFill/>
          <a:ln cap="flat" cmpd="sng" w="9525">
            <a:solidFill>
              <a:srgbClr val="333399"/>
            </a:solidFill>
            <a:prstDash val="solid"/>
            <a:round/>
            <a:headEnd len="med" w="med" type="none"/>
            <a:tailEnd len="med" w="med" type="none"/>
          </a:ln>
        </p:spPr>
      </p:cxn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09" name="Shape 1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0" name="Google Shape;1110;p29"/>
          <p:cNvSpPr txBox="1"/>
          <p:nvPr>
            <p:ph type="title"/>
          </p:nvPr>
        </p:nvSpPr>
        <p:spPr>
          <a:xfrm>
            <a:off x="317500" y="85725"/>
            <a:ext cx="84582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DF322D"/>
              </a:buClr>
              <a:buSzPts val="4400"/>
              <a:buFont typeface="Calibri"/>
              <a:buNone/>
            </a:pPr>
            <a:r>
              <a:rPr b="1" lang="en-US" u="sng">
                <a:solidFill>
                  <a:srgbClr val="DF322D"/>
                </a:solidFill>
              </a:rPr>
              <a:t>Why Renaming and Reordering?</a:t>
            </a:r>
            <a:endParaRPr/>
          </a:p>
        </p:txBody>
      </p:sp>
      <p:sp>
        <p:nvSpPr>
          <p:cNvPr id="1111" name="Google Shape;1111;p29"/>
          <p:cNvSpPr txBox="1"/>
          <p:nvPr>
            <p:ph idx="1" type="body"/>
          </p:nvPr>
        </p:nvSpPr>
        <p:spPr>
          <a:xfrm>
            <a:off x="457200" y="1219200"/>
            <a:ext cx="8458200" cy="5410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en-US"/>
              <a:t>Register Renaming</a:t>
            </a:r>
            <a:endParaRPr/>
          </a:p>
          <a:p>
            <a:pPr indent="-285750" lvl="1" marL="74295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</a:pPr>
            <a:r>
              <a:rPr lang="en-US"/>
              <a:t>Removes false dependencies (WAR and WAW) </a:t>
            </a:r>
            <a:endParaRPr/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en-US"/>
              <a:t>Reordering Buffer (ROB)  : </a:t>
            </a:r>
            <a:r>
              <a:rPr b="1" i="1" lang="en-US"/>
              <a:t>Pentitum Out of order instruction processing</a:t>
            </a:r>
            <a:endParaRPr b="1" i="1"/>
          </a:p>
          <a:p>
            <a:pPr indent="-285750" lvl="1" marL="74295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</a:pPr>
            <a:r>
              <a:rPr lang="en-US"/>
              <a:t>Ensures sequential consistency of interrupts (precise vs imprecise interrupts)</a:t>
            </a:r>
            <a:endParaRPr/>
          </a:p>
          <a:p>
            <a:pPr indent="-285750" lvl="1" marL="74295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</a:pPr>
            <a:r>
              <a:rPr lang="en-US"/>
              <a:t>Facilitates speculative execution</a:t>
            </a:r>
            <a:endParaRPr/>
          </a:p>
          <a:p>
            <a:pPr indent="-228600" lvl="2" marL="114300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 sz="2800"/>
              <a:t>Branch execution </a:t>
            </a:r>
            <a:endParaRPr/>
          </a:p>
          <a:p>
            <a:pPr indent="-228600" lvl="2" marL="114300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 sz="2800"/>
              <a:t>Execute both path and discard after getting CC Value</a:t>
            </a:r>
            <a:endParaRPr sz="2800"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1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111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1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111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1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111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1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111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1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111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1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111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1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111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3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DF322D"/>
              </a:buClr>
              <a:buSzPct val="100000"/>
              <a:buFont typeface="Calibri"/>
              <a:buNone/>
            </a:pPr>
            <a:r>
              <a:rPr b="1" lang="en-US" u="sng">
                <a:solidFill>
                  <a:srgbClr val="DF322D"/>
                </a:solidFill>
              </a:rPr>
              <a:t>Introduction to </a:t>
            </a:r>
            <a:br>
              <a:rPr b="1" lang="en-US" u="sng">
                <a:solidFill>
                  <a:srgbClr val="DF322D"/>
                </a:solidFill>
              </a:rPr>
            </a:br>
            <a:r>
              <a:rPr b="1" lang="en-US" u="sng">
                <a:solidFill>
                  <a:srgbClr val="DF322D"/>
                </a:solidFill>
              </a:rPr>
              <a:t>8086 &amp; i386 processor</a:t>
            </a:r>
            <a:endParaRPr b="1" u="sng">
              <a:solidFill>
                <a:srgbClr val="DF322D"/>
              </a:solidFill>
            </a:endParaRPr>
          </a:p>
        </p:txBody>
      </p:sp>
      <p:sp>
        <p:nvSpPr>
          <p:cNvPr id="101" name="Google Shape;101;p3"/>
          <p:cNvSpPr txBox="1"/>
          <p:nvPr>
            <p:ph idx="1" type="body"/>
          </p:nvPr>
        </p:nvSpPr>
        <p:spPr>
          <a:xfrm>
            <a:off x="457200" y="1600200"/>
            <a:ext cx="8382000" cy="5105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en-US"/>
              <a:t>16 bit Microprocessor</a:t>
            </a:r>
            <a:endParaRPr/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en-US"/>
              <a:t>All internal registers as well as internal and external data buses were 16 bits wide </a:t>
            </a:r>
            <a:endParaRPr/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en-US"/>
              <a:t>4 Main Register, 4 Index Register, 4 Segment Register, Status Reg, Instr Ptr.</a:t>
            </a:r>
            <a:endParaRPr/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en-US"/>
              <a:t>Not compatible with 8085, but with successors</a:t>
            </a:r>
            <a:endParaRPr/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en-US"/>
              <a:t>Two Unit works in parallel:</a:t>
            </a:r>
            <a:endParaRPr/>
          </a:p>
          <a:p>
            <a:pPr indent="-285750" lvl="1" marL="74295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</a:pPr>
            <a:r>
              <a:rPr lang="en-US"/>
              <a:t>Bus Interface Unit (BIU)</a:t>
            </a:r>
            <a:endParaRPr/>
          </a:p>
          <a:p>
            <a:pPr indent="-285750" lvl="1" marL="74295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</a:pPr>
            <a:r>
              <a:rPr lang="en-US"/>
              <a:t>Execution Unit (EI)</a:t>
            </a:r>
            <a:endParaRPr/>
          </a:p>
          <a:p>
            <a:pPr indent="-1397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15" name="Shape 1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" name="Google Shape;1116;p30"/>
          <p:cNvSpPr txBox="1"/>
          <p:nvPr>
            <p:ph type="title"/>
          </p:nvPr>
        </p:nvSpPr>
        <p:spPr>
          <a:xfrm>
            <a:off x="685800" y="504825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DF322D"/>
              </a:buClr>
              <a:buSzPct val="100000"/>
              <a:buFont typeface="Calibri"/>
              <a:buNone/>
            </a:pPr>
            <a:r>
              <a:rPr b="1" lang="en-US" u="sng">
                <a:solidFill>
                  <a:srgbClr val="DF322D"/>
                </a:solidFill>
              </a:rPr>
              <a:t>RAW, WAR and WAW</a:t>
            </a:r>
            <a:br>
              <a:rPr b="1" lang="en-US" u="sng">
                <a:solidFill>
                  <a:srgbClr val="DF322D"/>
                </a:solidFill>
              </a:rPr>
            </a:br>
            <a:r>
              <a:rPr b="1" lang="en-US" sz="3600" u="sng">
                <a:solidFill>
                  <a:srgbClr val="DF322D"/>
                </a:solidFill>
              </a:rPr>
              <a:t>(in Superscalar)</a:t>
            </a:r>
            <a:endParaRPr/>
          </a:p>
        </p:txBody>
      </p:sp>
      <p:sp>
        <p:nvSpPr>
          <p:cNvPr id="1117" name="Google Shape;1117;p30"/>
          <p:cNvSpPr/>
          <p:nvPr/>
        </p:nvSpPr>
        <p:spPr>
          <a:xfrm>
            <a:off x="1714500" y="2305050"/>
            <a:ext cx="511175" cy="304800"/>
          </a:xfrm>
          <a:prstGeom prst="rect">
            <a:avLst/>
          </a:prstGeom>
          <a:gradFill>
            <a:gsLst>
              <a:gs pos="0">
                <a:srgbClr val="992D2B"/>
              </a:gs>
              <a:gs pos="80000">
                <a:srgbClr val="C93D39"/>
              </a:gs>
              <a:gs pos="100000">
                <a:srgbClr val="CD3A36"/>
              </a:gs>
            </a:gsLst>
            <a:lin ang="16200000" scaled="0"/>
          </a:gra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IF</a:t>
            </a:r>
            <a:endParaRPr/>
          </a:p>
        </p:txBody>
      </p:sp>
      <p:sp>
        <p:nvSpPr>
          <p:cNvPr id="1118" name="Google Shape;1118;p30"/>
          <p:cNvSpPr/>
          <p:nvPr/>
        </p:nvSpPr>
        <p:spPr>
          <a:xfrm>
            <a:off x="2667000" y="2305050"/>
            <a:ext cx="511175" cy="304800"/>
          </a:xfrm>
          <a:prstGeom prst="rect">
            <a:avLst/>
          </a:prstGeom>
          <a:gradFill>
            <a:gsLst>
              <a:gs pos="0">
                <a:srgbClr val="5D427D"/>
              </a:gs>
              <a:gs pos="80000">
                <a:srgbClr val="7A57A5"/>
              </a:gs>
              <a:gs pos="100000">
                <a:srgbClr val="7A56A7"/>
              </a:gs>
            </a:gsLst>
            <a:lin ang="16200000" scaled="0"/>
          </a:gra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IS</a:t>
            </a:r>
            <a:endParaRPr/>
          </a:p>
        </p:txBody>
      </p:sp>
      <p:sp>
        <p:nvSpPr>
          <p:cNvPr id="1119" name="Google Shape;1119;p30"/>
          <p:cNvSpPr/>
          <p:nvPr/>
        </p:nvSpPr>
        <p:spPr>
          <a:xfrm>
            <a:off x="3619500" y="2305050"/>
            <a:ext cx="511175" cy="304800"/>
          </a:xfrm>
          <a:prstGeom prst="rect">
            <a:avLst/>
          </a:prstGeom>
          <a:gradFill>
            <a:gsLst>
              <a:gs pos="0">
                <a:srgbClr val="2D5C97"/>
              </a:gs>
              <a:gs pos="80000">
                <a:srgbClr val="3C7AC5"/>
              </a:gs>
              <a:gs pos="100000">
                <a:srgbClr val="397BC9"/>
              </a:gs>
            </a:gsLst>
            <a:lin ang="16200000" scaled="0"/>
          </a:gra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DP</a:t>
            </a:r>
            <a:endParaRPr/>
          </a:p>
        </p:txBody>
      </p:sp>
      <p:sp>
        <p:nvSpPr>
          <p:cNvPr id="1120" name="Google Shape;1120;p30"/>
          <p:cNvSpPr/>
          <p:nvPr/>
        </p:nvSpPr>
        <p:spPr>
          <a:xfrm>
            <a:off x="4133850" y="2305050"/>
            <a:ext cx="511175" cy="304800"/>
          </a:xfrm>
          <a:prstGeom prst="rect">
            <a:avLst/>
          </a:prstGeom>
          <a:gradFill>
            <a:gsLst>
              <a:gs pos="0">
                <a:srgbClr val="759336"/>
              </a:gs>
              <a:gs pos="80000">
                <a:srgbClr val="99C247"/>
              </a:gs>
              <a:gs pos="100000">
                <a:srgbClr val="9BC545"/>
              </a:gs>
            </a:gsLst>
            <a:lin ang="16200000" scaled="0"/>
          </a:gra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EX</a:t>
            </a:r>
            <a:endParaRPr/>
          </a:p>
        </p:txBody>
      </p:sp>
      <p:sp>
        <p:nvSpPr>
          <p:cNvPr id="1121" name="Google Shape;1121;p30"/>
          <p:cNvSpPr/>
          <p:nvPr/>
        </p:nvSpPr>
        <p:spPr>
          <a:xfrm>
            <a:off x="5048250" y="2305050"/>
            <a:ext cx="511175" cy="304800"/>
          </a:xfrm>
          <a:prstGeom prst="rect">
            <a:avLst/>
          </a:prstGeom>
          <a:gradFill>
            <a:gsLst>
              <a:gs pos="0">
                <a:srgbClr val="29859E"/>
              </a:gs>
              <a:gs pos="80000">
                <a:srgbClr val="36B0D0"/>
              </a:gs>
              <a:gs pos="100000">
                <a:srgbClr val="33B3D5"/>
              </a:gs>
            </a:gsLst>
            <a:lin ang="16200000" scaled="0"/>
          </a:gra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WB</a:t>
            </a:r>
            <a:endParaRPr/>
          </a:p>
        </p:txBody>
      </p:sp>
      <p:sp>
        <p:nvSpPr>
          <p:cNvPr id="1122" name="Google Shape;1122;p30"/>
          <p:cNvSpPr/>
          <p:nvPr/>
        </p:nvSpPr>
        <p:spPr>
          <a:xfrm>
            <a:off x="1714500" y="3009900"/>
            <a:ext cx="511175" cy="304800"/>
          </a:xfrm>
          <a:prstGeom prst="rect">
            <a:avLst/>
          </a:prstGeom>
          <a:gradFill>
            <a:gsLst>
              <a:gs pos="0">
                <a:srgbClr val="992D2B"/>
              </a:gs>
              <a:gs pos="80000">
                <a:srgbClr val="C93D39"/>
              </a:gs>
              <a:gs pos="100000">
                <a:srgbClr val="CD3A36"/>
              </a:gs>
            </a:gsLst>
            <a:lin ang="16200000" scaled="0"/>
          </a:gra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IF</a:t>
            </a:r>
            <a:endParaRPr/>
          </a:p>
        </p:txBody>
      </p:sp>
      <p:sp>
        <p:nvSpPr>
          <p:cNvPr id="1123" name="Google Shape;1123;p30"/>
          <p:cNvSpPr/>
          <p:nvPr/>
        </p:nvSpPr>
        <p:spPr>
          <a:xfrm>
            <a:off x="2667000" y="3009900"/>
            <a:ext cx="511175" cy="304800"/>
          </a:xfrm>
          <a:prstGeom prst="rect">
            <a:avLst/>
          </a:prstGeom>
          <a:gradFill>
            <a:gsLst>
              <a:gs pos="0">
                <a:srgbClr val="5D427D"/>
              </a:gs>
              <a:gs pos="80000">
                <a:srgbClr val="7A57A5"/>
              </a:gs>
              <a:gs pos="100000">
                <a:srgbClr val="7A56A7"/>
              </a:gs>
            </a:gsLst>
            <a:lin ang="16200000" scaled="0"/>
          </a:gra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IS</a:t>
            </a:r>
            <a:endParaRPr/>
          </a:p>
        </p:txBody>
      </p:sp>
      <p:sp>
        <p:nvSpPr>
          <p:cNvPr id="1124" name="Google Shape;1124;p30"/>
          <p:cNvSpPr/>
          <p:nvPr/>
        </p:nvSpPr>
        <p:spPr>
          <a:xfrm>
            <a:off x="5905500" y="3009900"/>
            <a:ext cx="511175" cy="304800"/>
          </a:xfrm>
          <a:prstGeom prst="rect">
            <a:avLst/>
          </a:prstGeom>
          <a:gradFill>
            <a:gsLst>
              <a:gs pos="0">
                <a:srgbClr val="2D5C97"/>
              </a:gs>
              <a:gs pos="80000">
                <a:srgbClr val="3C7AC5"/>
              </a:gs>
              <a:gs pos="100000">
                <a:srgbClr val="397BC9"/>
              </a:gs>
            </a:gsLst>
            <a:lin ang="16200000" scaled="0"/>
          </a:gra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DP</a:t>
            </a:r>
            <a:endParaRPr/>
          </a:p>
        </p:txBody>
      </p:sp>
      <p:sp>
        <p:nvSpPr>
          <p:cNvPr id="1125" name="Google Shape;1125;p30"/>
          <p:cNvSpPr/>
          <p:nvPr/>
        </p:nvSpPr>
        <p:spPr>
          <a:xfrm>
            <a:off x="6419850" y="3009900"/>
            <a:ext cx="511175" cy="304800"/>
          </a:xfrm>
          <a:prstGeom prst="rect">
            <a:avLst/>
          </a:prstGeom>
          <a:gradFill>
            <a:gsLst>
              <a:gs pos="0">
                <a:srgbClr val="759336"/>
              </a:gs>
              <a:gs pos="80000">
                <a:srgbClr val="99C247"/>
              </a:gs>
              <a:gs pos="100000">
                <a:srgbClr val="9BC545"/>
              </a:gs>
            </a:gsLst>
            <a:lin ang="16200000" scaled="0"/>
          </a:gra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EX</a:t>
            </a:r>
            <a:endParaRPr/>
          </a:p>
        </p:txBody>
      </p:sp>
      <p:sp>
        <p:nvSpPr>
          <p:cNvPr id="1126" name="Google Shape;1126;p30"/>
          <p:cNvSpPr/>
          <p:nvPr/>
        </p:nvSpPr>
        <p:spPr>
          <a:xfrm>
            <a:off x="7486650" y="3009900"/>
            <a:ext cx="511175" cy="304800"/>
          </a:xfrm>
          <a:prstGeom prst="rect">
            <a:avLst/>
          </a:prstGeom>
          <a:gradFill>
            <a:gsLst>
              <a:gs pos="0">
                <a:srgbClr val="29859E"/>
              </a:gs>
              <a:gs pos="80000">
                <a:srgbClr val="36B0D0"/>
              </a:gs>
              <a:gs pos="100000">
                <a:srgbClr val="33B3D5"/>
              </a:gs>
            </a:gsLst>
            <a:lin ang="16200000" scaled="0"/>
          </a:gra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WB</a:t>
            </a:r>
            <a:endParaRPr/>
          </a:p>
        </p:txBody>
      </p:sp>
      <p:sp>
        <p:nvSpPr>
          <p:cNvPr id="1127" name="Google Shape;1127;p30"/>
          <p:cNvSpPr/>
          <p:nvPr/>
        </p:nvSpPr>
        <p:spPr>
          <a:xfrm>
            <a:off x="1714500" y="3733800"/>
            <a:ext cx="511175" cy="304800"/>
          </a:xfrm>
          <a:prstGeom prst="rect">
            <a:avLst/>
          </a:prstGeom>
          <a:gradFill>
            <a:gsLst>
              <a:gs pos="0">
                <a:srgbClr val="992D2B"/>
              </a:gs>
              <a:gs pos="80000">
                <a:srgbClr val="C93D39"/>
              </a:gs>
              <a:gs pos="100000">
                <a:srgbClr val="CD3A36"/>
              </a:gs>
            </a:gsLst>
            <a:lin ang="16200000" scaled="0"/>
          </a:gra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IF</a:t>
            </a:r>
            <a:endParaRPr/>
          </a:p>
        </p:txBody>
      </p:sp>
      <p:sp>
        <p:nvSpPr>
          <p:cNvPr id="1128" name="Google Shape;1128;p30"/>
          <p:cNvSpPr/>
          <p:nvPr/>
        </p:nvSpPr>
        <p:spPr>
          <a:xfrm>
            <a:off x="2667000" y="3733800"/>
            <a:ext cx="511175" cy="304800"/>
          </a:xfrm>
          <a:prstGeom prst="rect">
            <a:avLst/>
          </a:prstGeom>
          <a:gradFill>
            <a:gsLst>
              <a:gs pos="0">
                <a:srgbClr val="5D427D"/>
              </a:gs>
              <a:gs pos="80000">
                <a:srgbClr val="7A57A5"/>
              </a:gs>
              <a:gs pos="100000">
                <a:srgbClr val="7A56A7"/>
              </a:gs>
            </a:gsLst>
            <a:lin ang="16200000" scaled="0"/>
          </a:gra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IS</a:t>
            </a:r>
            <a:endParaRPr/>
          </a:p>
        </p:txBody>
      </p:sp>
      <p:sp>
        <p:nvSpPr>
          <p:cNvPr id="1129" name="Google Shape;1129;p30"/>
          <p:cNvSpPr/>
          <p:nvPr/>
        </p:nvSpPr>
        <p:spPr>
          <a:xfrm>
            <a:off x="4686300" y="3733800"/>
            <a:ext cx="511175" cy="304800"/>
          </a:xfrm>
          <a:prstGeom prst="rect">
            <a:avLst/>
          </a:prstGeom>
          <a:gradFill>
            <a:gsLst>
              <a:gs pos="0">
                <a:srgbClr val="2D5C97"/>
              </a:gs>
              <a:gs pos="80000">
                <a:srgbClr val="3C7AC5"/>
              </a:gs>
              <a:gs pos="100000">
                <a:srgbClr val="397BC9"/>
              </a:gs>
            </a:gsLst>
            <a:lin ang="16200000" scaled="0"/>
          </a:gra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DP</a:t>
            </a:r>
            <a:endParaRPr/>
          </a:p>
        </p:txBody>
      </p:sp>
      <p:sp>
        <p:nvSpPr>
          <p:cNvPr id="1130" name="Google Shape;1130;p30"/>
          <p:cNvSpPr/>
          <p:nvPr/>
        </p:nvSpPr>
        <p:spPr>
          <a:xfrm>
            <a:off x="5200650" y="3733800"/>
            <a:ext cx="511175" cy="304800"/>
          </a:xfrm>
          <a:prstGeom prst="rect">
            <a:avLst/>
          </a:prstGeom>
          <a:gradFill>
            <a:gsLst>
              <a:gs pos="0">
                <a:srgbClr val="759336"/>
              </a:gs>
              <a:gs pos="80000">
                <a:srgbClr val="99C247"/>
              </a:gs>
              <a:gs pos="100000">
                <a:srgbClr val="9BC545"/>
              </a:gs>
            </a:gsLst>
            <a:lin ang="16200000" scaled="0"/>
          </a:gra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EX</a:t>
            </a:r>
            <a:endParaRPr/>
          </a:p>
        </p:txBody>
      </p:sp>
      <p:sp>
        <p:nvSpPr>
          <p:cNvPr id="1131" name="Google Shape;1131;p30"/>
          <p:cNvSpPr/>
          <p:nvPr/>
        </p:nvSpPr>
        <p:spPr>
          <a:xfrm>
            <a:off x="6819900" y="3733800"/>
            <a:ext cx="511175" cy="304800"/>
          </a:xfrm>
          <a:prstGeom prst="rect">
            <a:avLst/>
          </a:prstGeom>
          <a:gradFill>
            <a:gsLst>
              <a:gs pos="0">
                <a:srgbClr val="29859E"/>
              </a:gs>
              <a:gs pos="80000">
                <a:srgbClr val="36B0D0"/>
              </a:gs>
              <a:gs pos="100000">
                <a:srgbClr val="33B3D5"/>
              </a:gs>
            </a:gsLst>
            <a:lin ang="16200000" scaled="0"/>
          </a:gra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WB</a:t>
            </a:r>
            <a:endParaRPr/>
          </a:p>
        </p:txBody>
      </p:sp>
      <p:sp>
        <p:nvSpPr>
          <p:cNvPr id="1132" name="Google Shape;1132;p30"/>
          <p:cNvSpPr txBox="1"/>
          <p:nvPr/>
        </p:nvSpPr>
        <p:spPr>
          <a:xfrm>
            <a:off x="492125" y="2130425"/>
            <a:ext cx="1141659" cy="5847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3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write</a:t>
            </a:r>
            <a:endParaRPr/>
          </a:p>
        </p:txBody>
      </p:sp>
      <p:sp>
        <p:nvSpPr>
          <p:cNvPr id="1133" name="Google Shape;1133;p30"/>
          <p:cNvSpPr txBox="1"/>
          <p:nvPr/>
        </p:nvSpPr>
        <p:spPr>
          <a:xfrm>
            <a:off x="512763" y="2816225"/>
            <a:ext cx="1050288" cy="5847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3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read</a:t>
            </a:r>
            <a:endParaRPr/>
          </a:p>
        </p:txBody>
      </p:sp>
      <p:sp>
        <p:nvSpPr>
          <p:cNvPr id="1134" name="Google Shape;1134;p30"/>
          <p:cNvSpPr txBox="1"/>
          <p:nvPr/>
        </p:nvSpPr>
        <p:spPr>
          <a:xfrm>
            <a:off x="493713" y="3540125"/>
            <a:ext cx="1141659" cy="5847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3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write</a:t>
            </a:r>
            <a:endParaRPr/>
          </a:p>
        </p:txBody>
      </p:sp>
      <p:cxnSp>
        <p:nvCxnSpPr>
          <p:cNvPr id="1135" name="Google Shape;1135;p30"/>
          <p:cNvCxnSpPr/>
          <p:nvPr/>
        </p:nvCxnSpPr>
        <p:spPr>
          <a:xfrm>
            <a:off x="5600700" y="2628900"/>
            <a:ext cx="304800" cy="381000"/>
          </a:xfrm>
          <a:prstGeom prst="straightConnector1">
            <a:avLst/>
          </a:prstGeom>
          <a:noFill/>
          <a:ln cap="flat" cmpd="sng" w="12700">
            <a:solidFill>
              <a:schemeClr val="dk1"/>
            </a:solidFill>
            <a:prstDash val="solid"/>
            <a:round/>
            <a:headEnd len="sm" w="sm" type="none"/>
            <a:tailEnd len="lg" w="lg" type="triangle"/>
          </a:ln>
        </p:spPr>
      </p:cxnSp>
      <p:cxnSp>
        <p:nvCxnSpPr>
          <p:cNvPr id="1136" name="Google Shape;1136;p30"/>
          <p:cNvCxnSpPr/>
          <p:nvPr/>
        </p:nvCxnSpPr>
        <p:spPr>
          <a:xfrm>
            <a:off x="6419850" y="3295650"/>
            <a:ext cx="381000" cy="400050"/>
          </a:xfrm>
          <a:prstGeom prst="straightConnector1">
            <a:avLst/>
          </a:prstGeom>
          <a:noFill/>
          <a:ln cap="flat" cmpd="sng" w="12700">
            <a:solidFill>
              <a:schemeClr val="dk1"/>
            </a:solidFill>
            <a:prstDash val="solid"/>
            <a:round/>
            <a:headEnd len="sm" w="sm" type="none"/>
            <a:tailEnd len="lg" w="lg" type="triangle"/>
          </a:ln>
        </p:spPr>
      </p:cxnSp>
      <p:sp>
        <p:nvSpPr>
          <p:cNvPr id="1137" name="Google Shape;1137;p30"/>
          <p:cNvSpPr/>
          <p:nvPr/>
        </p:nvSpPr>
        <p:spPr>
          <a:xfrm>
            <a:off x="5391150" y="2686050"/>
            <a:ext cx="1257300" cy="1104900"/>
          </a:xfrm>
          <a:custGeom>
            <a:rect b="b" l="l" r="r" t="t"/>
            <a:pathLst>
              <a:path extrusionOk="0" h="696" w="792">
                <a:moveTo>
                  <a:pt x="0" y="0"/>
                </a:moveTo>
                <a:cubicBezTo>
                  <a:pt x="6" y="152"/>
                  <a:pt x="12" y="304"/>
                  <a:pt x="144" y="420"/>
                </a:cubicBezTo>
                <a:cubicBezTo>
                  <a:pt x="276" y="536"/>
                  <a:pt x="684" y="650"/>
                  <a:pt x="792" y="696"/>
                </a:cubicBezTo>
              </a:path>
            </a:pathLst>
          </a:custGeom>
          <a:noFill/>
          <a:ln cap="flat" cmpd="sng" w="127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38" name="Google Shape;1138;p30"/>
          <p:cNvSpPr txBox="1"/>
          <p:nvPr/>
        </p:nvSpPr>
        <p:spPr>
          <a:xfrm>
            <a:off x="5670550" y="2430463"/>
            <a:ext cx="777875" cy="3968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RAW</a:t>
            </a:r>
            <a:endParaRPr/>
          </a:p>
        </p:txBody>
      </p:sp>
      <p:sp>
        <p:nvSpPr>
          <p:cNvPr id="1139" name="Google Shape;1139;p30"/>
          <p:cNvSpPr txBox="1"/>
          <p:nvPr/>
        </p:nvSpPr>
        <p:spPr>
          <a:xfrm>
            <a:off x="7023100" y="3325813"/>
            <a:ext cx="777875" cy="3968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WAR</a:t>
            </a:r>
            <a:endParaRPr/>
          </a:p>
        </p:txBody>
      </p:sp>
      <p:sp>
        <p:nvSpPr>
          <p:cNvPr id="1140" name="Google Shape;1140;p30"/>
          <p:cNvSpPr txBox="1"/>
          <p:nvPr/>
        </p:nvSpPr>
        <p:spPr>
          <a:xfrm>
            <a:off x="4672013" y="3097213"/>
            <a:ext cx="833437" cy="3968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WAW</a:t>
            </a:r>
            <a:endParaRPr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44" name="Shape 1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5" name="Google Shape;1145;p31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DF322D"/>
              </a:buClr>
              <a:buSzPts val="4400"/>
              <a:buFont typeface="Calibri"/>
              <a:buNone/>
            </a:pPr>
            <a:r>
              <a:rPr b="1" lang="en-US" u="sng">
                <a:solidFill>
                  <a:srgbClr val="DF322D"/>
                </a:solidFill>
              </a:rPr>
              <a:t>Register renaming</a:t>
            </a:r>
            <a:endParaRPr/>
          </a:p>
        </p:txBody>
      </p:sp>
      <p:sp>
        <p:nvSpPr>
          <p:cNvPr id="1146" name="Google Shape;1146;p31"/>
          <p:cNvSpPr txBox="1"/>
          <p:nvPr>
            <p:ph idx="1" type="body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</a:pPr>
            <a:r>
              <a:rPr lang="en-US"/>
              <a:t>write R5</a:t>
            </a:r>
            <a:endParaRPr/>
          </a:p>
          <a:p>
            <a:pPr indent="-342900" lvl="0" marL="34290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</a:pPr>
            <a:r>
              <a:rPr lang="en-US"/>
              <a:t>                        </a:t>
            </a:r>
            <a:r>
              <a:rPr lang="en-US">
                <a:solidFill>
                  <a:srgbClr val="993300"/>
                </a:solidFill>
              </a:rPr>
              <a:t>RAW</a:t>
            </a:r>
            <a:endParaRPr/>
          </a:p>
          <a:p>
            <a:pPr indent="-342900" lvl="0" marL="34290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</a:pPr>
            <a:r>
              <a:rPr lang="en-US"/>
              <a:t>read R5</a:t>
            </a:r>
            <a:endParaRPr/>
          </a:p>
          <a:p>
            <a:pPr indent="-342900" lvl="0" marL="34290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</a:pPr>
            <a:r>
              <a:rPr lang="en-US"/>
              <a:t>                        </a:t>
            </a:r>
            <a:r>
              <a:rPr lang="en-US">
                <a:solidFill>
                  <a:srgbClr val="993300"/>
                </a:solidFill>
              </a:rPr>
              <a:t>WAR</a:t>
            </a:r>
            <a:endParaRPr/>
          </a:p>
          <a:p>
            <a:pPr indent="-342900" lvl="0" marL="34290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</a:pPr>
            <a:r>
              <a:rPr lang="en-US"/>
              <a:t>write R5</a:t>
            </a:r>
            <a:endParaRPr/>
          </a:p>
          <a:p>
            <a:pPr indent="-342900" lvl="0" marL="34290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</a:pPr>
            <a:r>
              <a:rPr lang="en-US"/>
              <a:t>                        </a:t>
            </a:r>
            <a:r>
              <a:rPr lang="en-US">
                <a:solidFill>
                  <a:srgbClr val="993300"/>
                </a:solidFill>
              </a:rPr>
              <a:t>RAW</a:t>
            </a:r>
            <a:endParaRPr/>
          </a:p>
          <a:p>
            <a:pPr indent="-342900" lvl="0" marL="34290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</a:pPr>
            <a:r>
              <a:rPr lang="en-US"/>
              <a:t>read R5</a:t>
            </a:r>
            <a:endParaRPr/>
          </a:p>
        </p:txBody>
      </p:sp>
      <p:sp>
        <p:nvSpPr>
          <p:cNvPr id="1147" name="Google Shape;1147;p31"/>
          <p:cNvSpPr txBox="1"/>
          <p:nvPr>
            <p:ph idx="2" type="body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</a:pPr>
            <a:r>
              <a:rPr lang="en-US"/>
              <a:t>write R5</a:t>
            </a:r>
            <a:endParaRPr/>
          </a:p>
          <a:p>
            <a:pPr indent="-342900" lvl="0" marL="34290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</a:pPr>
            <a:r>
              <a:rPr lang="en-US"/>
              <a:t>                        </a:t>
            </a:r>
            <a:r>
              <a:rPr lang="en-US">
                <a:solidFill>
                  <a:srgbClr val="993300"/>
                </a:solidFill>
              </a:rPr>
              <a:t>RAW</a:t>
            </a:r>
            <a:endParaRPr/>
          </a:p>
          <a:p>
            <a:pPr indent="-342900" lvl="0" marL="34290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</a:pPr>
            <a:r>
              <a:rPr lang="en-US"/>
              <a:t>read R5</a:t>
            </a:r>
            <a:endParaRPr/>
          </a:p>
          <a:p>
            <a:pPr indent="-342900" lvl="0" marL="34290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</a:pPr>
            <a:r>
              <a:t/>
            </a:r>
            <a:endParaRPr>
              <a:solidFill>
                <a:srgbClr val="993300"/>
              </a:solidFill>
            </a:endParaRPr>
          </a:p>
          <a:p>
            <a:pPr indent="-342900" lvl="0" marL="34290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</a:pPr>
            <a:r>
              <a:rPr lang="en-US"/>
              <a:t>write </a:t>
            </a:r>
            <a:r>
              <a:rPr lang="en-US">
                <a:solidFill>
                  <a:srgbClr val="993300"/>
                </a:solidFill>
              </a:rPr>
              <a:t>R8</a:t>
            </a:r>
            <a:endParaRPr/>
          </a:p>
          <a:p>
            <a:pPr indent="-342900" lvl="0" marL="34290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</a:pPr>
            <a:r>
              <a:rPr lang="en-US"/>
              <a:t>                        </a:t>
            </a:r>
            <a:r>
              <a:rPr lang="en-US">
                <a:solidFill>
                  <a:srgbClr val="993300"/>
                </a:solidFill>
              </a:rPr>
              <a:t>RAW</a:t>
            </a:r>
            <a:endParaRPr/>
          </a:p>
          <a:p>
            <a:pPr indent="-342900" lvl="0" marL="34290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</a:pPr>
            <a:r>
              <a:rPr lang="en-US"/>
              <a:t>read </a:t>
            </a:r>
            <a:r>
              <a:rPr lang="en-US">
                <a:solidFill>
                  <a:srgbClr val="993300"/>
                </a:solidFill>
              </a:rPr>
              <a:t>R8</a:t>
            </a:r>
            <a:endParaRPr/>
          </a:p>
          <a:p>
            <a:pPr indent="-342900" lvl="0" marL="34290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</a:pPr>
            <a:r>
              <a:t/>
            </a:r>
            <a:endParaRPr>
              <a:solidFill>
                <a:srgbClr val="993300"/>
              </a:solidFill>
            </a:endParaRPr>
          </a:p>
        </p:txBody>
      </p:sp>
      <p:sp>
        <p:nvSpPr>
          <p:cNvPr id="1148" name="Google Shape;1148;p31"/>
          <p:cNvSpPr/>
          <p:nvPr/>
        </p:nvSpPr>
        <p:spPr>
          <a:xfrm>
            <a:off x="2057400" y="1758950"/>
            <a:ext cx="679450" cy="928688"/>
          </a:xfrm>
          <a:custGeom>
            <a:rect b="b" l="l" r="r" t="t"/>
            <a:pathLst>
              <a:path extrusionOk="0" h="661" w="428">
                <a:moveTo>
                  <a:pt x="25" y="0"/>
                </a:moveTo>
                <a:cubicBezTo>
                  <a:pt x="226" y="106"/>
                  <a:pt x="428" y="212"/>
                  <a:pt x="424" y="322"/>
                </a:cubicBezTo>
                <a:cubicBezTo>
                  <a:pt x="420" y="432"/>
                  <a:pt x="69" y="605"/>
                  <a:pt x="0" y="661"/>
                </a:cubicBezTo>
              </a:path>
            </a:pathLst>
          </a:custGeom>
          <a:noFill/>
          <a:ln cap="flat" cmpd="sng" w="12700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49" name="Google Shape;1149;p31"/>
          <p:cNvSpPr/>
          <p:nvPr/>
        </p:nvSpPr>
        <p:spPr>
          <a:xfrm>
            <a:off x="2057400" y="2844800"/>
            <a:ext cx="679450" cy="928688"/>
          </a:xfrm>
          <a:custGeom>
            <a:rect b="b" l="l" r="r" t="t"/>
            <a:pathLst>
              <a:path extrusionOk="0" h="661" w="428">
                <a:moveTo>
                  <a:pt x="25" y="0"/>
                </a:moveTo>
                <a:cubicBezTo>
                  <a:pt x="226" y="106"/>
                  <a:pt x="428" y="212"/>
                  <a:pt x="424" y="322"/>
                </a:cubicBezTo>
                <a:cubicBezTo>
                  <a:pt x="420" y="432"/>
                  <a:pt x="69" y="605"/>
                  <a:pt x="0" y="661"/>
                </a:cubicBezTo>
              </a:path>
            </a:pathLst>
          </a:custGeom>
          <a:noFill/>
          <a:ln cap="flat" cmpd="sng" w="12700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50" name="Google Shape;1150;p31"/>
          <p:cNvSpPr/>
          <p:nvPr/>
        </p:nvSpPr>
        <p:spPr>
          <a:xfrm>
            <a:off x="2057400" y="3930650"/>
            <a:ext cx="679450" cy="928688"/>
          </a:xfrm>
          <a:custGeom>
            <a:rect b="b" l="l" r="r" t="t"/>
            <a:pathLst>
              <a:path extrusionOk="0" h="661" w="428">
                <a:moveTo>
                  <a:pt x="25" y="0"/>
                </a:moveTo>
                <a:cubicBezTo>
                  <a:pt x="226" y="106"/>
                  <a:pt x="428" y="212"/>
                  <a:pt x="424" y="322"/>
                </a:cubicBezTo>
                <a:cubicBezTo>
                  <a:pt x="420" y="432"/>
                  <a:pt x="69" y="605"/>
                  <a:pt x="0" y="661"/>
                </a:cubicBezTo>
              </a:path>
            </a:pathLst>
          </a:custGeom>
          <a:noFill/>
          <a:ln cap="flat" cmpd="sng" w="12700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51" name="Google Shape;1151;p31"/>
          <p:cNvSpPr/>
          <p:nvPr/>
        </p:nvSpPr>
        <p:spPr>
          <a:xfrm>
            <a:off x="6057900" y="1758950"/>
            <a:ext cx="679450" cy="928688"/>
          </a:xfrm>
          <a:custGeom>
            <a:rect b="b" l="l" r="r" t="t"/>
            <a:pathLst>
              <a:path extrusionOk="0" h="661" w="428">
                <a:moveTo>
                  <a:pt x="25" y="0"/>
                </a:moveTo>
                <a:cubicBezTo>
                  <a:pt x="226" y="106"/>
                  <a:pt x="428" y="212"/>
                  <a:pt x="424" y="322"/>
                </a:cubicBezTo>
                <a:cubicBezTo>
                  <a:pt x="420" y="432"/>
                  <a:pt x="69" y="605"/>
                  <a:pt x="0" y="661"/>
                </a:cubicBezTo>
              </a:path>
            </a:pathLst>
          </a:custGeom>
          <a:noFill/>
          <a:ln cap="flat" cmpd="sng" w="12700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52" name="Google Shape;1152;p31"/>
          <p:cNvSpPr/>
          <p:nvPr/>
        </p:nvSpPr>
        <p:spPr>
          <a:xfrm>
            <a:off x="6057900" y="3930650"/>
            <a:ext cx="679450" cy="928688"/>
          </a:xfrm>
          <a:custGeom>
            <a:rect b="b" l="l" r="r" t="t"/>
            <a:pathLst>
              <a:path extrusionOk="0" h="661" w="428">
                <a:moveTo>
                  <a:pt x="25" y="0"/>
                </a:moveTo>
                <a:cubicBezTo>
                  <a:pt x="226" y="106"/>
                  <a:pt x="428" y="212"/>
                  <a:pt x="424" y="322"/>
                </a:cubicBezTo>
                <a:cubicBezTo>
                  <a:pt x="420" y="432"/>
                  <a:pt x="69" y="605"/>
                  <a:pt x="0" y="661"/>
                </a:cubicBezTo>
              </a:path>
            </a:pathLst>
          </a:custGeom>
          <a:noFill/>
          <a:ln cap="flat" cmpd="sng" w="12700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146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146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146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146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146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146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146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7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147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7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147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7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147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7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147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7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147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7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147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7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147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7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147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56" name="Shape 1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" name="Google Shape;1157;p32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DF322D"/>
              </a:buClr>
              <a:buSzPts val="4400"/>
              <a:buFont typeface="Calibri"/>
              <a:buNone/>
            </a:pPr>
            <a:r>
              <a:rPr b="1" lang="en-US" u="sng">
                <a:solidFill>
                  <a:srgbClr val="DF322D"/>
                </a:solidFill>
              </a:rPr>
              <a:t>Who does renaming?</a:t>
            </a:r>
            <a:endParaRPr/>
          </a:p>
        </p:txBody>
      </p:sp>
      <p:sp>
        <p:nvSpPr>
          <p:cNvPr id="1158" name="Google Shape;1158;p32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en-US"/>
              <a:t>Compiler</a:t>
            </a:r>
            <a:endParaRPr/>
          </a:p>
          <a:p>
            <a:pPr indent="-285750" lvl="1" marL="74295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</a:pPr>
            <a:r>
              <a:rPr lang="en-US"/>
              <a:t>Done statically</a:t>
            </a:r>
            <a:endParaRPr/>
          </a:p>
          <a:p>
            <a:pPr indent="-285750" lvl="1" marL="74295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</a:pPr>
            <a:r>
              <a:rPr lang="en-US"/>
              <a:t>Limited by registers visible to compiler</a:t>
            </a:r>
            <a:endParaRPr/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en-US"/>
              <a:t>Hardware</a:t>
            </a:r>
            <a:endParaRPr/>
          </a:p>
          <a:p>
            <a:pPr indent="-285750" lvl="1" marL="74295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</a:pPr>
            <a:r>
              <a:rPr lang="en-US"/>
              <a:t>Done dynamically</a:t>
            </a:r>
            <a:endParaRPr/>
          </a:p>
          <a:p>
            <a:pPr indent="-285750" lvl="1" marL="74295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</a:pPr>
            <a:r>
              <a:rPr lang="en-US"/>
              <a:t>Limited by registers available to hardware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8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158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8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158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8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158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8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158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8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158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8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158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62" name="Shape 1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3" name="Google Shape;1163;p33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DF322D"/>
              </a:buClr>
              <a:buSzPts val="4400"/>
              <a:buFont typeface="Calibri"/>
              <a:buNone/>
            </a:pPr>
            <a:r>
              <a:rPr b="1" lang="en-US" u="sng">
                <a:solidFill>
                  <a:srgbClr val="DF322D"/>
                </a:solidFill>
              </a:rPr>
              <a:t>X86 Assembly language program</a:t>
            </a:r>
            <a:endParaRPr b="1" u="sng">
              <a:solidFill>
                <a:srgbClr val="DF322D"/>
              </a:solidFill>
            </a:endParaRPr>
          </a:p>
        </p:txBody>
      </p:sp>
      <p:sp>
        <p:nvSpPr>
          <p:cNvPr id="1164" name="Google Shape;1164;p33"/>
          <p:cNvSpPr txBox="1"/>
          <p:nvPr>
            <p:ph idx="1" type="body"/>
          </p:nvPr>
        </p:nvSpPr>
        <p:spPr>
          <a:xfrm>
            <a:off x="457200" y="1371600"/>
            <a:ext cx="8382000" cy="5181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92500" lnSpcReduction="20000"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US"/>
              <a:t>Kernel code writing  </a:t>
            </a:r>
            <a:endParaRPr/>
          </a:p>
          <a:p>
            <a:pPr indent="-285750" lvl="1" marL="742950" rtl="0" algn="l">
              <a:spcBef>
                <a:spcPts val="518"/>
              </a:spcBef>
              <a:spcAft>
                <a:spcPts val="0"/>
              </a:spcAft>
              <a:buClr>
                <a:schemeClr val="dk1"/>
              </a:buClr>
              <a:buSzPct val="100000"/>
              <a:buChar char="–"/>
            </a:pPr>
            <a:r>
              <a:rPr lang="en-US"/>
              <a:t>Process switching code</a:t>
            </a:r>
            <a:endParaRPr/>
          </a:p>
          <a:p>
            <a:pPr indent="-285750" lvl="1" marL="742950" rtl="0" algn="l">
              <a:spcBef>
                <a:spcPts val="518"/>
              </a:spcBef>
              <a:spcAft>
                <a:spcPts val="0"/>
              </a:spcAft>
              <a:buClr>
                <a:schemeClr val="dk1"/>
              </a:buClr>
              <a:buSzPct val="100000"/>
              <a:buChar char="–"/>
            </a:pPr>
            <a:r>
              <a:rPr lang="en-US"/>
              <a:t>Thread synchronization code</a:t>
            </a:r>
            <a:endParaRPr/>
          </a:p>
          <a:p>
            <a:pPr indent="-285750" lvl="1" marL="742950" rtl="0" algn="l">
              <a:spcBef>
                <a:spcPts val="518"/>
              </a:spcBef>
              <a:spcAft>
                <a:spcPts val="0"/>
              </a:spcAft>
              <a:buClr>
                <a:schemeClr val="dk1"/>
              </a:buClr>
              <a:buSzPct val="100000"/>
              <a:buChar char="–"/>
            </a:pPr>
            <a:r>
              <a:rPr lang="en-US"/>
              <a:t>Lock, barrier (test &amp; set, fetch &amp; increment, xcng)</a:t>
            </a:r>
            <a:endParaRPr/>
          </a:p>
          <a:p>
            <a:pPr indent="-285750" lvl="1" marL="742950" rtl="0" algn="l">
              <a:spcBef>
                <a:spcPts val="518"/>
              </a:spcBef>
              <a:spcAft>
                <a:spcPts val="0"/>
              </a:spcAft>
              <a:buClr>
                <a:schemeClr val="dk1"/>
              </a:buClr>
              <a:buSzPct val="100000"/>
              <a:buChar char="–"/>
            </a:pPr>
            <a:r>
              <a:rPr b="1" lang="en-US"/>
              <a:t>pthread spin_lock (in ASM) is 28% faster than intel tbb::spin_mutex  (in C)</a:t>
            </a:r>
            <a:endParaRPr/>
          </a:p>
          <a:p>
            <a:pPr indent="-342900" lvl="0" marL="342900" rtl="0" algn="l">
              <a:spcBef>
                <a:spcPts val="592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US"/>
              <a:t>Time critical coding (Coding for DSP) </a:t>
            </a:r>
            <a:endParaRPr/>
          </a:p>
          <a:p>
            <a:pPr indent="-285750" lvl="1" marL="742950" rtl="0" algn="l">
              <a:spcBef>
                <a:spcPts val="518"/>
              </a:spcBef>
              <a:spcAft>
                <a:spcPts val="0"/>
              </a:spcAft>
              <a:buClr>
                <a:schemeClr val="dk1"/>
              </a:buClr>
              <a:buSzPct val="100000"/>
              <a:buChar char="–"/>
            </a:pPr>
            <a:r>
              <a:rPr lang="en-US"/>
              <a:t>/usr/include/asm-i386</a:t>
            </a:r>
            <a:endParaRPr/>
          </a:p>
          <a:p>
            <a:pPr indent="-342900" lvl="0" marL="342900" rtl="0" algn="l">
              <a:spcBef>
                <a:spcPts val="592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US"/>
              <a:t>Use of MASM/TASM/GCC/NASM compiler</a:t>
            </a:r>
            <a:endParaRPr/>
          </a:p>
          <a:p>
            <a:pPr indent="-285750" lvl="1" marL="742950" rtl="0" algn="l">
              <a:spcBef>
                <a:spcPts val="518"/>
              </a:spcBef>
              <a:spcAft>
                <a:spcPts val="0"/>
              </a:spcAft>
              <a:buClr>
                <a:schemeClr val="dk1"/>
              </a:buClr>
              <a:buSzPct val="100000"/>
              <a:buChar char="–"/>
            </a:pPr>
            <a:r>
              <a:rPr lang="en-US"/>
              <a:t> gcc –S test.c –o test.s</a:t>
            </a:r>
            <a:endParaRPr/>
          </a:p>
          <a:p>
            <a:pPr indent="-342900" lvl="0" marL="342900" rtl="0" algn="l">
              <a:spcBef>
                <a:spcPts val="592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US"/>
              <a:t>C/C++ code with asm block</a:t>
            </a:r>
            <a:endParaRPr/>
          </a:p>
          <a:p>
            <a:pPr indent="-342900" lvl="0" marL="342900" rtl="0" algn="l">
              <a:spcBef>
                <a:spcPts val="592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US"/>
              <a:t>8086 compatible with ii386/pentium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4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164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4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164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4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164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4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164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4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164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4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164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4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164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4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164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4">
                                            <p:txEl>
                                              <p:pRg end="8" st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164">
                                            <p:txEl>
                                              <p:pRg end="8" st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4">
                                            <p:txEl>
                                              <p:pRg end="9" st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164">
                                            <p:txEl>
                                              <p:pRg end="9" st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4">
                                            <p:txEl>
                                              <p:pRg end="10" st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164">
                                            <p:txEl>
                                              <p:pRg end="10" st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68" name="Shape 1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9" name="Google Shape;1169;p34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DF322D"/>
              </a:buClr>
              <a:buSzPts val="4400"/>
              <a:buFont typeface="Calibri"/>
              <a:buNone/>
            </a:pPr>
            <a:r>
              <a:rPr b="1" lang="en-US" u="sng">
                <a:solidFill>
                  <a:srgbClr val="DF322D"/>
                </a:solidFill>
              </a:rPr>
              <a:t>8086 Registers</a:t>
            </a:r>
            <a:endParaRPr b="1" u="sng">
              <a:solidFill>
                <a:srgbClr val="DF322D"/>
              </a:solidFill>
            </a:endParaRPr>
          </a:p>
        </p:txBody>
      </p:sp>
      <p:sp>
        <p:nvSpPr>
          <p:cNvPr id="1170" name="Google Shape;1170;p34"/>
          <p:cNvSpPr txBox="1"/>
          <p:nvPr>
            <p:ph idx="1" type="body"/>
          </p:nvPr>
        </p:nvSpPr>
        <p:spPr>
          <a:xfrm>
            <a:off x="381000" y="1600200"/>
            <a:ext cx="5943600" cy="4038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b="1" lang="en-US" sz="2000"/>
              <a:t>AX</a:t>
            </a:r>
            <a:r>
              <a:rPr lang="en-US" sz="2000"/>
              <a:t> - the accumulator register (divided into </a:t>
            </a:r>
            <a:r>
              <a:rPr b="1" lang="en-US" sz="2000"/>
              <a:t>AH / AL</a:t>
            </a:r>
            <a:r>
              <a:rPr lang="en-US" sz="2000"/>
              <a:t>) </a:t>
            </a:r>
            <a:endParaRPr/>
          </a:p>
          <a:p>
            <a:pPr indent="-342900" lvl="0" marL="34290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b="1" lang="en-US" sz="2000"/>
              <a:t>BX</a:t>
            </a:r>
            <a:r>
              <a:rPr lang="en-US" sz="2000"/>
              <a:t> - the base address register (divided into </a:t>
            </a:r>
            <a:r>
              <a:rPr b="1" lang="en-US" sz="2000"/>
              <a:t>BH / BL</a:t>
            </a:r>
            <a:r>
              <a:rPr lang="en-US" sz="2000"/>
              <a:t>) </a:t>
            </a:r>
            <a:endParaRPr/>
          </a:p>
          <a:p>
            <a:pPr indent="-342900" lvl="0" marL="34290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b="1" lang="en-US" sz="2000"/>
              <a:t>CX</a:t>
            </a:r>
            <a:r>
              <a:rPr lang="en-US" sz="2000"/>
              <a:t> - the count register (divided into </a:t>
            </a:r>
            <a:r>
              <a:rPr b="1" lang="en-US" sz="2000"/>
              <a:t>CH / CL</a:t>
            </a:r>
            <a:r>
              <a:rPr lang="en-US" sz="2000"/>
              <a:t>) </a:t>
            </a:r>
            <a:endParaRPr/>
          </a:p>
          <a:p>
            <a:pPr indent="-342900" lvl="0" marL="34290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b="1" lang="en-US" sz="2000"/>
              <a:t>DX</a:t>
            </a:r>
            <a:r>
              <a:rPr lang="en-US" sz="2000"/>
              <a:t> - the data register (divided into </a:t>
            </a:r>
            <a:r>
              <a:rPr b="1" lang="en-US" sz="2000"/>
              <a:t>DH / DL</a:t>
            </a:r>
            <a:r>
              <a:rPr lang="en-US" sz="2000"/>
              <a:t>) </a:t>
            </a:r>
            <a:endParaRPr/>
          </a:p>
          <a:p>
            <a:pPr indent="-342900" lvl="0" marL="34290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t/>
            </a:r>
            <a:endParaRPr sz="2000"/>
          </a:p>
          <a:p>
            <a:pPr indent="-342900" lvl="0" marL="34290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b="1" lang="en-US" sz="2000"/>
              <a:t>SI</a:t>
            </a:r>
            <a:r>
              <a:rPr lang="en-US" sz="2000"/>
              <a:t> - source index register. </a:t>
            </a:r>
            <a:endParaRPr/>
          </a:p>
          <a:p>
            <a:pPr indent="-342900" lvl="0" marL="34290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b="1" lang="en-US" sz="2000"/>
              <a:t>DI</a:t>
            </a:r>
            <a:r>
              <a:rPr lang="en-US" sz="2000"/>
              <a:t> - destination index register. </a:t>
            </a:r>
            <a:endParaRPr/>
          </a:p>
          <a:p>
            <a:pPr indent="-342900" lvl="0" marL="34290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b="1" lang="en-US" sz="2000"/>
              <a:t>BP</a:t>
            </a:r>
            <a:r>
              <a:rPr lang="en-US" sz="2000"/>
              <a:t> - base pointer. </a:t>
            </a:r>
            <a:endParaRPr/>
          </a:p>
          <a:p>
            <a:pPr indent="-342900" lvl="0" marL="34290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b="1" lang="en-US" sz="2000"/>
              <a:t>SP</a:t>
            </a:r>
            <a:r>
              <a:rPr lang="en-US" sz="2000"/>
              <a:t> - stack pointer.</a:t>
            </a:r>
            <a:endParaRPr/>
          </a:p>
          <a:p>
            <a:pPr indent="-215900" lvl="0" marL="34290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t/>
            </a:r>
            <a:endParaRPr sz="2000"/>
          </a:p>
        </p:txBody>
      </p:sp>
      <p:sp>
        <p:nvSpPr>
          <p:cNvPr id="1171" name="Google Shape;1171;p34"/>
          <p:cNvSpPr/>
          <p:nvPr/>
        </p:nvSpPr>
        <p:spPr>
          <a:xfrm>
            <a:off x="6400800" y="1676400"/>
            <a:ext cx="1143000" cy="304800"/>
          </a:xfrm>
          <a:prstGeom prst="rect">
            <a:avLst/>
          </a:prstGeom>
          <a:solidFill>
            <a:schemeClr val="accent2"/>
          </a:solidFill>
          <a:ln cap="flat" cmpd="sng" w="3810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  <a:effectLst>
            <a:outerShdw blurRad="40000" rotWithShape="0" dir="5400000" dist="20000">
              <a:srgbClr val="000000">
                <a:alpha val="37647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AH</a:t>
            </a:r>
            <a:endParaRPr b="1" sz="20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72" name="Google Shape;1172;p34"/>
          <p:cNvSpPr/>
          <p:nvPr/>
        </p:nvSpPr>
        <p:spPr>
          <a:xfrm>
            <a:off x="7543800" y="1676400"/>
            <a:ext cx="1143000" cy="304800"/>
          </a:xfrm>
          <a:prstGeom prst="rect">
            <a:avLst/>
          </a:prstGeom>
          <a:solidFill>
            <a:schemeClr val="accent2"/>
          </a:solidFill>
          <a:ln cap="flat" cmpd="sng" w="3810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  <a:effectLst>
            <a:outerShdw blurRad="40000" rotWithShape="0" dir="5400000" dist="20000">
              <a:srgbClr val="000000">
                <a:alpha val="37647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AL</a:t>
            </a:r>
            <a:endParaRPr b="1" sz="20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73" name="Google Shape;1173;p34"/>
          <p:cNvSpPr/>
          <p:nvPr/>
        </p:nvSpPr>
        <p:spPr>
          <a:xfrm>
            <a:off x="6400800" y="1981200"/>
            <a:ext cx="1143000" cy="304800"/>
          </a:xfrm>
          <a:prstGeom prst="rect">
            <a:avLst/>
          </a:prstGeom>
          <a:solidFill>
            <a:schemeClr val="accent2"/>
          </a:solidFill>
          <a:ln cap="flat" cmpd="sng" w="3810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  <a:effectLst>
            <a:outerShdw blurRad="40000" rotWithShape="0" dir="5400000" dist="20000">
              <a:srgbClr val="000000">
                <a:alpha val="37647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BH</a:t>
            </a:r>
            <a:endParaRPr b="1" sz="20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74" name="Google Shape;1174;p34"/>
          <p:cNvSpPr/>
          <p:nvPr/>
        </p:nvSpPr>
        <p:spPr>
          <a:xfrm>
            <a:off x="7543800" y="1981200"/>
            <a:ext cx="1143000" cy="304800"/>
          </a:xfrm>
          <a:prstGeom prst="rect">
            <a:avLst/>
          </a:prstGeom>
          <a:solidFill>
            <a:schemeClr val="accent2"/>
          </a:solidFill>
          <a:ln cap="flat" cmpd="sng" w="3810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  <a:effectLst>
            <a:outerShdw blurRad="40000" rotWithShape="0" dir="5400000" dist="20000">
              <a:srgbClr val="000000">
                <a:alpha val="37647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BL</a:t>
            </a:r>
            <a:endParaRPr b="1" sz="20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75" name="Google Shape;1175;p34"/>
          <p:cNvSpPr/>
          <p:nvPr/>
        </p:nvSpPr>
        <p:spPr>
          <a:xfrm>
            <a:off x="6400800" y="2286000"/>
            <a:ext cx="1143000" cy="304800"/>
          </a:xfrm>
          <a:prstGeom prst="rect">
            <a:avLst/>
          </a:prstGeom>
          <a:solidFill>
            <a:schemeClr val="accent2"/>
          </a:solidFill>
          <a:ln cap="flat" cmpd="sng" w="3810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  <a:effectLst>
            <a:outerShdw blurRad="40000" rotWithShape="0" dir="5400000" dist="20000">
              <a:srgbClr val="000000">
                <a:alpha val="37647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CH</a:t>
            </a:r>
            <a:endParaRPr b="1" sz="20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76" name="Google Shape;1176;p34"/>
          <p:cNvSpPr/>
          <p:nvPr/>
        </p:nvSpPr>
        <p:spPr>
          <a:xfrm>
            <a:off x="7543800" y="2286000"/>
            <a:ext cx="1143000" cy="304800"/>
          </a:xfrm>
          <a:prstGeom prst="rect">
            <a:avLst/>
          </a:prstGeom>
          <a:solidFill>
            <a:schemeClr val="accent2"/>
          </a:solidFill>
          <a:ln cap="flat" cmpd="sng" w="3810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  <a:effectLst>
            <a:outerShdw blurRad="40000" rotWithShape="0" dir="5400000" dist="20000">
              <a:srgbClr val="000000">
                <a:alpha val="37647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CL</a:t>
            </a:r>
            <a:endParaRPr b="1" sz="20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77" name="Google Shape;1177;p34"/>
          <p:cNvSpPr/>
          <p:nvPr/>
        </p:nvSpPr>
        <p:spPr>
          <a:xfrm>
            <a:off x="6400800" y="2590800"/>
            <a:ext cx="1143000" cy="304800"/>
          </a:xfrm>
          <a:prstGeom prst="rect">
            <a:avLst/>
          </a:prstGeom>
          <a:solidFill>
            <a:schemeClr val="accent2"/>
          </a:solidFill>
          <a:ln cap="flat" cmpd="sng" w="3810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  <a:effectLst>
            <a:outerShdw blurRad="40000" rotWithShape="0" dir="5400000" dist="20000">
              <a:srgbClr val="000000">
                <a:alpha val="37647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DH</a:t>
            </a:r>
            <a:endParaRPr b="1" sz="20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78" name="Google Shape;1178;p34"/>
          <p:cNvSpPr/>
          <p:nvPr/>
        </p:nvSpPr>
        <p:spPr>
          <a:xfrm>
            <a:off x="7543800" y="2590800"/>
            <a:ext cx="1143000" cy="304800"/>
          </a:xfrm>
          <a:prstGeom prst="rect">
            <a:avLst/>
          </a:prstGeom>
          <a:solidFill>
            <a:schemeClr val="accent2"/>
          </a:solidFill>
          <a:ln cap="flat" cmpd="sng" w="3810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  <a:effectLst>
            <a:outerShdw blurRad="40000" rotWithShape="0" dir="5400000" dist="20000">
              <a:srgbClr val="000000">
                <a:alpha val="37647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DL</a:t>
            </a:r>
            <a:endParaRPr b="1" sz="20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79" name="Google Shape;1179;p34"/>
          <p:cNvSpPr/>
          <p:nvPr/>
        </p:nvSpPr>
        <p:spPr>
          <a:xfrm>
            <a:off x="6400800" y="2895600"/>
            <a:ext cx="2286000" cy="304800"/>
          </a:xfrm>
          <a:prstGeom prst="rect">
            <a:avLst/>
          </a:prstGeom>
          <a:gradFill>
            <a:gsLst>
              <a:gs pos="0">
                <a:srgbClr val="9BE9FF"/>
              </a:gs>
              <a:gs pos="35000">
                <a:srgbClr val="B8F1FF"/>
              </a:gs>
              <a:gs pos="100000">
                <a:srgbClr val="E2FBFF"/>
              </a:gs>
            </a:gsLst>
            <a:lin ang="16200000" scaled="0"/>
          </a:gradFill>
          <a:ln cap="flat" cmpd="sng" w="9525">
            <a:solidFill>
              <a:srgbClr val="45A9C4"/>
            </a:solidFill>
            <a:prstDash val="solid"/>
            <a:round/>
            <a:headEnd len="sm" w="sm" type="none"/>
            <a:tailEnd len="sm" w="sm" type="none"/>
          </a:ln>
          <a:effectLst>
            <a:outerShdw blurRad="40000" rotWithShape="0" dir="5400000" dist="20000">
              <a:srgbClr val="000000">
                <a:alpha val="37647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SI (Source Idx )</a:t>
            </a:r>
            <a:endParaRPr b="1"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80" name="Google Shape;1180;p34"/>
          <p:cNvSpPr/>
          <p:nvPr/>
        </p:nvSpPr>
        <p:spPr>
          <a:xfrm>
            <a:off x="6400800" y="3200400"/>
            <a:ext cx="2286000" cy="304800"/>
          </a:xfrm>
          <a:prstGeom prst="rect">
            <a:avLst/>
          </a:prstGeom>
          <a:gradFill>
            <a:gsLst>
              <a:gs pos="0">
                <a:srgbClr val="9BE9FF"/>
              </a:gs>
              <a:gs pos="35000">
                <a:srgbClr val="B8F1FF"/>
              </a:gs>
              <a:gs pos="100000">
                <a:srgbClr val="E2FBFF"/>
              </a:gs>
            </a:gsLst>
            <a:lin ang="16200000" scaled="0"/>
          </a:gradFill>
          <a:ln cap="flat" cmpd="sng" w="9525">
            <a:solidFill>
              <a:srgbClr val="45A9C4"/>
            </a:solidFill>
            <a:prstDash val="solid"/>
            <a:round/>
            <a:headEnd len="sm" w="sm" type="none"/>
            <a:tailEnd len="sm" w="sm" type="none"/>
          </a:ln>
          <a:effectLst>
            <a:outerShdw blurRad="40000" rotWithShape="0" dir="5400000" dist="20000">
              <a:srgbClr val="000000">
                <a:alpha val="37647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DI (Dest. Idx)</a:t>
            </a:r>
            <a:endParaRPr b="1"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81" name="Google Shape;1181;p34"/>
          <p:cNvSpPr/>
          <p:nvPr/>
        </p:nvSpPr>
        <p:spPr>
          <a:xfrm>
            <a:off x="6400800" y="3505200"/>
            <a:ext cx="2286000" cy="304800"/>
          </a:xfrm>
          <a:prstGeom prst="rect">
            <a:avLst/>
          </a:prstGeom>
          <a:gradFill>
            <a:gsLst>
              <a:gs pos="0">
                <a:srgbClr val="9BE9FF"/>
              </a:gs>
              <a:gs pos="35000">
                <a:srgbClr val="B8F1FF"/>
              </a:gs>
              <a:gs pos="100000">
                <a:srgbClr val="E2FBFF"/>
              </a:gs>
            </a:gsLst>
            <a:lin ang="16200000" scaled="0"/>
          </a:gradFill>
          <a:ln cap="flat" cmpd="sng" w="9525">
            <a:solidFill>
              <a:srgbClr val="45A9C4"/>
            </a:solidFill>
            <a:prstDash val="solid"/>
            <a:round/>
            <a:headEnd len="sm" w="sm" type="none"/>
            <a:tailEnd len="sm" w="sm" type="none"/>
          </a:ln>
          <a:effectLst>
            <a:outerShdw blurRad="40000" rotWithShape="0" dir="5400000" dist="20000">
              <a:srgbClr val="000000">
                <a:alpha val="37647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BP (Base Ptr )</a:t>
            </a:r>
            <a:endParaRPr b="1"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82" name="Google Shape;1182;p34"/>
          <p:cNvSpPr/>
          <p:nvPr/>
        </p:nvSpPr>
        <p:spPr>
          <a:xfrm>
            <a:off x="6400800" y="3810000"/>
            <a:ext cx="2286000" cy="304800"/>
          </a:xfrm>
          <a:prstGeom prst="rect">
            <a:avLst/>
          </a:prstGeom>
          <a:gradFill>
            <a:gsLst>
              <a:gs pos="0">
                <a:srgbClr val="9BE9FF"/>
              </a:gs>
              <a:gs pos="35000">
                <a:srgbClr val="B8F1FF"/>
              </a:gs>
              <a:gs pos="100000">
                <a:srgbClr val="E2FBFF"/>
              </a:gs>
            </a:gsLst>
            <a:lin ang="16200000" scaled="0"/>
          </a:gradFill>
          <a:ln cap="flat" cmpd="sng" w="9525">
            <a:solidFill>
              <a:srgbClr val="45A9C4"/>
            </a:solidFill>
            <a:prstDash val="solid"/>
            <a:round/>
            <a:headEnd len="sm" w="sm" type="none"/>
            <a:tailEnd len="sm" w="sm" type="none"/>
          </a:ln>
          <a:effectLst>
            <a:outerShdw blurRad="40000" rotWithShape="0" dir="5400000" dist="20000">
              <a:srgbClr val="000000">
                <a:alpha val="37647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SP (Stack Ptr)</a:t>
            </a:r>
            <a:endParaRPr b="1"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83" name="Google Shape;1183;p34"/>
          <p:cNvSpPr/>
          <p:nvPr/>
        </p:nvSpPr>
        <p:spPr>
          <a:xfrm>
            <a:off x="6400800" y="4724400"/>
            <a:ext cx="2286000" cy="304800"/>
          </a:xfrm>
          <a:prstGeom prst="rect">
            <a:avLst/>
          </a:prstGeom>
          <a:gradFill>
            <a:gsLst>
              <a:gs pos="0">
                <a:srgbClr val="C8B2E9"/>
              </a:gs>
              <a:gs pos="35000">
                <a:srgbClr val="D6CAED"/>
              </a:gs>
              <a:gs pos="100000">
                <a:srgbClr val="EFE8FA"/>
              </a:gs>
            </a:gsLst>
            <a:lin ang="16200000" scaled="0"/>
          </a:gradFill>
          <a:ln cap="flat" cmpd="sng" w="9525">
            <a:solidFill>
              <a:srgbClr val="7C5F9F"/>
            </a:solidFill>
            <a:prstDash val="solid"/>
            <a:round/>
            <a:headEnd len="sm" w="sm" type="none"/>
            <a:tailEnd len="sm" w="sm" type="none"/>
          </a:ln>
          <a:effectLst>
            <a:outerShdw blurRad="40000" rotWithShape="0" dir="5400000" dist="20000">
              <a:srgbClr val="000000">
                <a:alpha val="37647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CS (Code Seg Reg)</a:t>
            </a:r>
            <a:endParaRPr b="1"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84" name="Google Shape;1184;p34"/>
          <p:cNvSpPr/>
          <p:nvPr/>
        </p:nvSpPr>
        <p:spPr>
          <a:xfrm>
            <a:off x="6400800" y="5029200"/>
            <a:ext cx="2286000" cy="304800"/>
          </a:xfrm>
          <a:prstGeom prst="rect">
            <a:avLst/>
          </a:prstGeom>
          <a:gradFill>
            <a:gsLst>
              <a:gs pos="0">
                <a:srgbClr val="C8B2E9"/>
              </a:gs>
              <a:gs pos="35000">
                <a:srgbClr val="D6CAED"/>
              </a:gs>
              <a:gs pos="100000">
                <a:srgbClr val="EFE8FA"/>
              </a:gs>
            </a:gsLst>
            <a:lin ang="16200000" scaled="0"/>
          </a:gradFill>
          <a:ln cap="flat" cmpd="sng" w="9525">
            <a:solidFill>
              <a:srgbClr val="7C5F9F"/>
            </a:solidFill>
            <a:prstDash val="solid"/>
            <a:round/>
            <a:headEnd len="sm" w="sm" type="none"/>
            <a:tailEnd len="sm" w="sm" type="none"/>
          </a:ln>
          <a:effectLst>
            <a:outerShdw blurRad="40000" rotWithShape="0" dir="5400000" dist="20000">
              <a:srgbClr val="000000">
                <a:alpha val="37647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DS (Data Seg Reg )</a:t>
            </a:r>
            <a:endParaRPr b="1"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85" name="Google Shape;1185;p34"/>
          <p:cNvSpPr/>
          <p:nvPr/>
        </p:nvSpPr>
        <p:spPr>
          <a:xfrm>
            <a:off x="6400800" y="5334000"/>
            <a:ext cx="2286000" cy="304800"/>
          </a:xfrm>
          <a:prstGeom prst="rect">
            <a:avLst/>
          </a:prstGeom>
          <a:gradFill>
            <a:gsLst>
              <a:gs pos="0">
                <a:srgbClr val="C8B2E9"/>
              </a:gs>
              <a:gs pos="35000">
                <a:srgbClr val="D6CAED"/>
              </a:gs>
              <a:gs pos="100000">
                <a:srgbClr val="EFE8FA"/>
              </a:gs>
            </a:gsLst>
            <a:lin ang="16200000" scaled="0"/>
          </a:gradFill>
          <a:ln cap="flat" cmpd="sng" w="9525">
            <a:solidFill>
              <a:srgbClr val="7C5F9F"/>
            </a:solidFill>
            <a:prstDash val="solid"/>
            <a:round/>
            <a:headEnd len="sm" w="sm" type="none"/>
            <a:tailEnd len="sm" w="sm" type="none"/>
          </a:ln>
          <a:effectLst>
            <a:outerShdw blurRad="40000" rotWithShape="0" dir="5400000" dist="20000">
              <a:srgbClr val="000000">
                <a:alpha val="37647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ES (Extra Seg Reg )</a:t>
            </a:r>
            <a:endParaRPr b="1"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86" name="Google Shape;1186;p34"/>
          <p:cNvSpPr/>
          <p:nvPr/>
        </p:nvSpPr>
        <p:spPr>
          <a:xfrm>
            <a:off x="6400800" y="5638800"/>
            <a:ext cx="2286000" cy="304800"/>
          </a:xfrm>
          <a:prstGeom prst="rect">
            <a:avLst/>
          </a:prstGeom>
          <a:gradFill>
            <a:gsLst>
              <a:gs pos="0">
                <a:srgbClr val="C8B2E9"/>
              </a:gs>
              <a:gs pos="35000">
                <a:srgbClr val="D6CAED"/>
              </a:gs>
              <a:gs pos="100000">
                <a:srgbClr val="EFE8FA"/>
              </a:gs>
            </a:gsLst>
            <a:lin ang="16200000" scaled="0"/>
          </a:gradFill>
          <a:ln cap="flat" cmpd="sng" w="9525">
            <a:solidFill>
              <a:srgbClr val="7C5F9F"/>
            </a:solidFill>
            <a:prstDash val="solid"/>
            <a:round/>
            <a:headEnd len="sm" w="sm" type="none"/>
            <a:tailEnd len="sm" w="sm" type="none"/>
          </a:ln>
          <a:effectLst>
            <a:outerShdw blurRad="40000" rotWithShape="0" dir="5400000" dist="20000">
              <a:srgbClr val="000000">
                <a:alpha val="37647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SS (Stack Seg Reg)</a:t>
            </a:r>
            <a:endParaRPr b="1"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87" name="Google Shape;1187;p34"/>
          <p:cNvSpPr/>
          <p:nvPr/>
        </p:nvSpPr>
        <p:spPr>
          <a:xfrm>
            <a:off x="6400800" y="6248400"/>
            <a:ext cx="2286000" cy="304800"/>
          </a:xfrm>
          <a:prstGeom prst="rect">
            <a:avLst/>
          </a:prstGeom>
          <a:gradFill>
            <a:gsLst>
              <a:gs pos="0">
                <a:srgbClr val="FFBB82"/>
              </a:gs>
              <a:gs pos="35000">
                <a:srgbClr val="FFCFA8"/>
              </a:gs>
              <a:gs pos="100000">
                <a:srgbClr val="FFEBD9"/>
              </a:gs>
            </a:gsLst>
            <a:lin ang="16200000" scaled="0"/>
          </a:gradFill>
          <a:ln cap="flat" cmpd="sng" w="9525">
            <a:solidFill>
              <a:srgbClr val="F5913F"/>
            </a:solidFill>
            <a:prstDash val="solid"/>
            <a:round/>
            <a:headEnd len="sm" w="sm" type="none"/>
            <a:tailEnd len="sm" w="sm" type="none"/>
          </a:ln>
          <a:effectLst>
            <a:outerShdw blurRad="40000" rotWithShape="0" dir="5400000" dist="20000">
              <a:srgbClr val="000000">
                <a:alpha val="37647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IP (Intr Ptr)</a:t>
            </a:r>
            <a:endParaRPr b="1"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88" name="Google Shape;1188;p34"/>
          <p:cNvSpPr/>
          <p:nvPr/>
        </p:nvSpPr>
        <p:spPr>
          <a:xfrm>
            <a:off x="6400800" y="4267200"/>
            <a:ext cx="2286000" cy="304800"/>
          </a:xfrm>
          <a:prstGeom prst="rect">
            <a:avLst/>
          </a:prstGeom>
          <a:gradFill>
            <a:gsLst>
              <a:gs pos="0">
                <a:schemeClr val="dk1"/>
              </a:gs>
              <a:gs pos="80000">
                <a:schemeClr val="dk1"/>
              </a:gs>
              <a:gs pos="100000">
                <a:schemeClr val="dk1"/>
              </a:gs>
            </a:gsLst>
            <a:lin ang="16200000" scaled="0"/>
          </a:gra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Z (Flag Reg)</a:t>
            </a:r>
            <a:endParaRPr b="1" sz="20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0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170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0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170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0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170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0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170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0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170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0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170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0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170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0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170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0">
                                            <p:txEl>
                                              <p:pRg end="8" st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170">
                                            <p:txEl>
                                              <p:pRg end="8" st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0">
                                            <p:txEl>
                                              <p:pRg end="9" st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170">
                                            <p:txEl>
                                              <p:pRg end="9" st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1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1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1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1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1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1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1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1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92" name="Shape 11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3" name="Google Shape;1193;p35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DF322D"/>
              </a:buClr>
              <a:buSzPts val="4400"/>
              <a:buFont typeface="Calibri"/>
              <a:buNone/>
            </a:pPr>
            <a:r>
              <a:rPr b="1" i="1" lang="en-US" u="sng">
                <a:solidFill>
                  <a:srgbClr val="DF322D"/>
                </a:solidFill>
              </a:rPr>
              <a:t>i386/i486/i686 Registers</a:t>
            </a:r>
            <a:endParaRPr b="1" i="1" u="sng">
              <a:solidFill>
                <a:srgbClr val="DF322D"/>
              </a:solidFill>
            </a:endParaRPr>
          </a:p>
        </p:txBody>
      </p:sp>
      <p:sp>
        <p:nvSpPr>
          <p:cNvPr id="1194" name="Google Shape;1194;p35"/>
          <p:cNvSpPr/>
          <p:nvPr/>
        </p:nvSpPr>
        <p:spPr>
          <a:xfrm>
            <a:off x="3581400" y="1676400"/>
            <a:ext cx="1143000" cy="304800"/>
          </a:xfrm>
          <a:prstGeom prst="rect">
            <a:avLst/>
          </a:prstGeom>
          <a:solidFill>
            <a:schemeClr val="accent2"/>
          </a:solidFill>
          <a:ln cap="flat" cmpd="sng" w="3810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  <a:effectLst>
            <a:outerShdw blurRad="40000" rotWithShape="0" dir="5400000" dist="20000">
              <a:srgbClr val="000000">
                <a:alpha val="37647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AH</a:t>
            </a:r>
            <a:endParaRPr b="1" sz="20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95" name="Google Shape;1195;p35"/>
          <p:cNvSpPr/>
          <p:nvPr/>
        </p:nvSpPr>
        <p:spPr>
          <a:xfrm>
            <a:off x="4724400" y="1676400"/>
            <a:ext cx="1143000" cy="304800"/>
          </a:xfrm>
          <a:prstGeom prst="rect">
            <a:avLst/>
          </a:prstGeom>
          <a:solidFill>
            <a:schemeClr val="accent2"/>
          </a:solidFill>
          <a:ln cap="flat" cmpd="sng" w="3810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  <a:effectLst>
            <a:outerShdw blurRad="40000" rotWithShape="0" dir="5400000" dist="20000">
              <a:srgbClr val="000000">
                <a:alpha val="37647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AL</a:t>
            </a:r>
            <a:endParaRPr b="1" sz="20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96" name="Google Shape;1196;p35"/>
          <p:cNvSpPr/>
          <p:nvPr/>
        </p:nvSpPr>
        <p:spPr>
          <a:xfrm>
            <a:off x="3581400" y="1981200"/>
            <a:ext cx="1143000" cy="304800"/>
          </a:xfrm>
          <a:prstGeom prst="rect">
            <a:avLst/>
          </a:prstGeom>
          <a:solidFill>
            <a:schemeClr val="accent2"/>
          </a:solidFill>
          <a:ln cap="flat" cmpd="sng" w="3810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  <a:effectLst>
            <a:outerShdw blurRad="40000" rotWithShape="0" dir="5400000" dist="20000">
              <a:srgbClr val="000000">
                <a:alpha val="37647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BH</a:t>
            </a:r>
            <a:endParaRPr b="1" sz="20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97" name="Google Shape;1197;p35"/>
          <p:cNvSpPr/>
          <p:nvPr/>
        </p:nvSpPr>
        <p:spPr>
          <a:xfrm>
            <a:off x="4724400" y="1981200"/>
            <a:ext cx="1143000" cy="304800"/>
          </a:xfrm>
          <a:prstGeom prst="rect">
            <a:avLst/>
          </a:prstGeom>
          <a:solidFill>
            <a:schemeClr val="accent2"/>
          </a:solidFill>
          <a:ln cap="flat" cmpd="sng" w="3810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  <a:effectLst>
            <a:outerShdw blurRad="40000" rotWithShape="0" dir="5400000" dist="20000">
              <a:srgbClr val="000000">
                <a:alpha val="37647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BL</a:t>
            </a:r>
            <a:endParaRPr b="1" sz="20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98" name="Google Shape;1198;p35"/>
          <p:cNvSpPr/>
          <p:nvPr/>
        </p:nvSpPr>
        <p:spPr>
          <a:xfrm>
            <a:off x="3581400" y="2286000"/>
            <a:ext cx="1143000" cy="304800"/>
          </a:xfrm>
          <a:prstGeom prst="rect">
            <a:avLst/>
          </a:prstGeom>
          <a:solidFill>
            <a:schemeClr val="accent2"/>
          </a:solidFill>
          <a:ln cap="flat" cmpd="sng" w="3810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  <a:effectLst>
            <a:outerShdw blurRad="40000" rotWithShape="0" dir="5400000" dist="20000">
              <a:srgbClr val="000000">
                <a:alpha val="37647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CH</a:t>
            </a:r>
            <a:endParaRPr b="1" sz="20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99" name="Google Shape;1199;p35"/>
          <p:cNvSpPr/>
          <p:nvPr/>
        </p:nvSpPr>
        <p:spPr>
          <a:xfrm>
            <a:off x="4724400" y="2286000"/>
            <a:ext cx="1143000" cy="304800"/>
          </a:xfrm>
          <a:prstGeom prst="rect">
            <a:avLst/>
          </a:prstGeom>
          <a:solidFill>
            <a:schemeClr val="accent2"/>
          </a:solidFill>
          <a:ln cap="flat" cmpd="sng" w="3810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  <a:effectLst>
            <a:outerShdw blurRad="40000" rotWithShape="0" dir="5400000" dist="20000">
              <a:srgbClr val="000000">
                <a:alpha val="37647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CL</a:t>
            </a:r>
            <a:endParaRPr b="1" sz="20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00" name="Google Shape;1200;p35"/>
          <p:cNvSpPr/>
          <p:nvPr/>
        </p:nvSpPr>
        <p:spPr>
          <a:xfrm>
            <a:off x="3581400" y="2590800"/>
            <a:ext cx="1143000" cy="304800"/>
          </a:xfrm>
          <a:prstGeom prst="rect">
            <a:avLst/>
          </a:prstGeom>
          <a:solidFill>
            <a:schemeClr val="accent2"/>
          </a:solidFill>
          <a:ln cap="flat" cmpd="sng" w="3810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  <a:effectLst>
            <a:outerShdw blurRad="40000" rotWithShape="0" dir="5400000" dist="20000">
              <a:srgbClr val="000000">
                <a:alpha val="37647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DH</a:t>
            </a:r>
            <a:endParaRPr b="1" sz="20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01" name="Google Shape;1201;p35"/>
          <p:cNvSpPr/>
          <p:nvPr/>
        </p:nvSpPr>
        <p:spPr>
          <a:xfrm>
            <a:off x="4724400" y="2590800"/>
            <a:ext cx="1143000" cy="304800"/>
          </a:xfrm>
          <a:prstGeom prst="rect">
            <a:avLst/>
          </a:prstGeom>
          <a:solidFill>
            <a:schemeClr val="accent2"/>
          </a:solidFill>
          <a:ln cap="flat" cmpd="sng" w="3810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  <a:effectLst>
            <a:outerShdw blurRad="40000" rotWithShape="0" dir="5400000" dist="20000">
              <a:srgbClr val="000000">
                <a:alpha val="37647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DL</a:t>
            </a:r>
            <a:endParaRPr b="1" sz="20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02" name="Google Shape;1202;p35"/>
          <p:cNvSpPr/>
          <p:nvPr/>
        </p:nvSpPr>
        <p:spPr>
          <a:xfrm>
            <a:off x="3581400" y="2895600"/>
            <a:ext cx="2286000" cy="304800"/>
          </a:xfrm>
          <a:prstGeom prst="rect">
            <a:avLst/>
          </a:prstGeom>
          <a:gradFill>
            <a:gsLst>
              <a:gs pos="0">
                <a:srgbClr val="9BE9FF"/>
              </a:gs>
              <a:gs pos="35000">
                <a:srgbClr val="B8F1FF"/>
              </a:gs>
              <a:gs pos="100000">
                <a:srgbClr val="E2FBFF"/>
              </a:gs>
            </a:gsLst>
            <a:lin ang="16200000" scaled="0"/>
          </a:gradFill>
          <a:ln cap="flat" cmpd="sng" w="9525">
            <a:solidFill>
              <a:srgbClr val="45A9C4"/>
            </a:solidFill>
            <a:prstDash val="solid"/>
            <a:round/>
            <a:headEnd len="sm" w="sm" type="none"/>
            <a:tailEnd len="sm" w="sm" type="none"/>
          </a:ln>
          <a:effectLst>
            <a:outerShdw blurRad="40000" rotWithShape="0" dir="5400000" dist="20000">
              <a:srgbClr val="000000">
                <a:alpha val="37647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SI (Source Idx )</a:t>
            </a:r>
            <a:endParaRPr b="1"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03" name="Google Shape;1203;p35"/>
          <p:cNvSpPr/>
          <p:nvPr/>
        </p:nvSpPr>
        <p:spPr>
          <a:xfrm>
            <a:off x="3581400" y="3200400"/>
            <a:ext cx="2286000" cy="304800"/>
          </a:xfrm>
          <a:prstGeom prst="rect">
            <a:avLst/>
          </a:prstGeom>
          <a:gradFill>
            <a:gsLst>
              <a:gs pos="0">
                <a:srgbClr val="9BE9FF"/>
              </a:gs>
              <a:gs pos="35000">
                <a:srgbClr val="B8F1FF"/>
              </a:gs>
              <a:gs pos="100000">
                <a:srgbClr val="E2FBFF"/>
              </a:gs>
            </a:gsLst>
            <a:lin ang="16200000" scaled="0"/>
          </a:gradFill>
          <a:ln cap="flat" cmpd="sng" w="9525">
            <a:solidFill>
              <a:srgbClr val="45A9C4"/>
            </a:solidFill>
            <a:prstDash val="solid"/>
            <a:round/>
            <a:headEnd len="sm" w="sm" type="none"/>
            <a:tailEnd len="sm" w="sm" type="none"/>
          </a:ln>
          <a:effectLst>
            <a:outerShdw blurRad="40000" rotWithShape="0" dir="5400000" dist="20000">
              <a:srgbClr val="000000">
                <a:alpha val="37647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DI (Dest. Idx)</a:t>
            </a:r>
            <a:endParaRPr b="1"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04" name="Google Shape;1204;p35"/>
          <p:cNvSpPr/>
          <p:nvPr/>
        </p:nvSpPr>
        <p:spPr>
          <a:xfrm>
            <a:off x="3581400" y="3505200"/>
            <a:ext cx="2286000" cy="304800"/>
          </a:xfrm>
          <a:prstGeom prst="rect">
            <a:avLst/>
          </a:prstGeom>
          <a:gradFill>
            <a:gsLst>
              <a:gs pos="0">
                <a:srgbClr val="9BE9FF"/>
              </a:gs>
              <a:gs pos="35000">
                <a:srgbClr val="B8F1FF"/>
              </a:gs>
              <a:gs pos="100000">
                <a:srgbClr val="E2FBFF"/>
              </a:gs>
            </a:gsLst>
            <a:lin ang="16200000" scaled="0"/>
          </a:gradFill>
          <a:ln cap="flat" cmpd="sng" w="9525">
            <a:solidFill>
              <a:srgbClr val="45A9C4"/>
            </a:solidFill>
            <a:prstDash val="solid"/>
            <a:round/>
            <a:headEnd len="sm" w="sm" type="none"/>
            <a:tailEnd len="sm" w="sm" type="none"/>
          </a:ln>
          <a:effectLst>
            <a:outerShdw blurRad="40000" rotWithShape="0" dir="5400000" dist="20000">
              <a:srgbClr val="000000">
                <a:alpha val="37647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BP (Base Ptr )</a:t>
            </a:r>
            <a:endParaRPr b="1"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05" name="Google Shape;1205;p35"/>
          <p:cNvSpPr/>
          <p:nvPr/>
        </p:nvSpPr>
        <p:spPr>
          <a:xfrm>
            <a:off x="3581400" y="3810000"/>
            <a:ext cx="2286000" cy="304800"/>
          </a:xfrm>
          <a:prstGeom prst="rect">
            <a:avLst/>
          </a:prstGeom>
          <a:gradFill>
            <a:gsLst>
              <a:gs pos="0">
                <a:srgbClr val="9BE9FF"/>
              </a:gs>
              <a:gs pos="35000">
                <a:srgbClr val="B8F1FF"/>
              </a:gs>
              <a:gs pos="100000">
                <a:srgbClr val="E2FBFF"/>
              </a:gs>
            </a:gsLst>
            <a:lin ang="16200000" scaled="0"/>
          </a:gradFill>
          <a:ln cap="flat" cmpd="sng" w="9525">
            <a:solidFill>
              <a:srgbClr val="45A9C4"/>
            </a:solidFill>
            <a:prstDash val="solid"/>
            <a:round/>
            <a:headEnd len="sm" w="sm" type="none"/>
            <a:tailEnd len="sm" w="sm" type="none"/>
          </a:ln>
          <a:effectLst>
            <a:outerShdw blurRad="40000" rotWithShape="0" dir="5400000" dist="20000">
              <a:srgbClr val="000000">
                <a:alpha val="37647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SP (Stack Ptr)</a:t>
            </a:r>
            <a:endParaRPr b="1"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06" name="Google Shape;1206;p35"/>
          <p:cNvSpPr/>
          <p:nvPr/>
        </p:nvSpPr>
        <p:spPr>
          <a:xfrm>
            <a:off x="3581400" y="4724400"/>
            <a:ext cx="2286000" cy="304800"/>
          </a:xfrm>
          <a:prstGeom prst="rect">
            <a:avLst/>
          </a:prstGeom>
          <a:gradFill>
            <a:gsLst>
              <a:gs pos="0">
                <a:srgbClr val="C8B2E9"/>
              </a:gs>
              <a:gs pos="35000">
                <a:srgbClr val="D6CAED"/>
              </a:gs>
              <a:gs pos="100000">
                <a:srgbClr val="EFE8FA"/>
              </a:gs>
            </a:gsLst>
            <a:lin ang="16200000" scaled="0"/>
          </a:gradFill>
          <a:ln cap="flat" cmpd="sng" w="9525">
            <a:solidFill>
              <a:srgbClr val="7C5F9F"/>
            </a:solidFill>
            <a:prstDash val="solid"/>
            <a:round/>
            <a:headEnd len="sm" w="sm" type="none"/>
            <a:tailEnd len="sm" w="sm" type="none"/>
          </a:ln>
          <a:effectLst>
            <a:outerShdw blurRad="40000" rotWithShape="0" dir="5400000" dist="20000">
              <a:srgbClr val="000000">
                <a:alpha val="37647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CS (Code Seg Reg)</a:t>
            </a:r>
            <a:endParaRPr b="1"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07" name="Google Shape;1207;p35"/>
          <p:cNvSpPr/>
          <p:nvPr/>
        </p:nvSpPr>
        <p:spPr>
          <a:xfrm>
            <a:off x="3581400" y="5029200"/>
            <a:ext cx="2286000" cy="304800"/>
          </a:xfrm>
          <a:prstGeom prst="rect">
            <a:avLst/>
          </a:prstGeom>
          <a:gradFill>
            <a:gsLst>
              <a:gs pos="0">
                <a:srgbClr val="C8B2E9"/>
              </a:gs>
              <a:gs pos="35000">
                <a:srgbClr val="D6CAED"/>
              </a:gs>
              <a:gs pos="100000">
                <a:srgbClr val="EFE8FA"/>
              </a:gs>
            </a:gsLst>
            <a:lin ang="16200000" scaled="0"/>
          </a:gradFill>
          <a:ln cap="flat" cmpd="sng" w="9525">
            <a:solidFill>
              <a:srgbClr val="7C5F9F"/>
            </a:solidFill>
            <a:prstDash val="solid"/>
            <a:round/>
            <a:headEnd len="sm" w="sm" type="none"/>
            <a:tailEnd len="sm" w="sm" type="none"/>
          </a:ln>
          <a:effectLst>
            <a:outerShdw blurRad="40000" rotWithShape="0" dir="5400000" dist="20000">
              <a:srgbClr val="000000">
                <a:alpha val="37647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DS (Data Seg Reg )</a:t>
            </a:r>
            <a:endParaRPr b="1"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08" name="Google Shape;1208;p35"/>
          <p:cNvSpPr/>
          <p:nvPr/>
        </p:nvSpPr>
        <p:spPr>
          <a:xfrm>
            <a:off x="3581400" y="5334000"/>
            <a:ext cx="2286000" cy="304800"/>
          </a:xfrm>
          <a:prstGeom prst="rect">
            <a:avLst/>
          </a:prstGeom>
          <a:gradFill>
            <a:gsLst>
              <a:gs pos="0">
                <a:srgbClr val="C8B2E9"/>
              </a:gs>
              <a:gs pos="35000">
                <a:srgbClr val="D6CAED"/>
              </a:gs>
              <a:gs pos="100000">
                <a:srgbClr val="EFE8FA"/>
              </a:gs>
            </a:gsLst>
            <a:lin ang="16200000" scaled="0"/>
          </a:gradFill>
          <a:ln cap="flat" cmpd="sng" w="9525">
            <a:solidFill>
              <a:srgbClr val="7C5F9F"/>
            </a:solidFill>
            <a:prstDash val="solid"/>
            <a:round/>
            <a:headEnd len="sm" w="sm" type="none"/>
            <a:tailEnd len="sm" w="sm" type="none"/>
          </a:ln>
          <a:effectLst>
            <a:outerShdw blurRad="40000" rotWithShape="0" dir="5400000" dist="20000">
              <a:srgbClr val="000000">
                <a:alpha val="37647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ES (Extra Seg Reg )</a:t>
            </a:r>
            <a:endParaRPr b="1"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09" name="Google Shape;1209;p35"/>
          <p:cNvSpPr/>
          <p:nvPr/>
        </p:nvSpPr>
        <p:spPr>
          <a:xfrm>
            <a:off x="3581400" y="5638800"/>
            <a:ext cx="2286000" cy="304800"/>
          </a:xfrm>
          <a:prstGeom prst="rect">
            <a:avLst/>
          </a:prstGeom>
          <a:gradFill>
            <a:gsLst>
              <a:gs pos="0">
                <a:srgbClr val="C8B2E9"/>
              </a:gs>
              <a:gs pos="35000">
                <a:srgbClr val="D6CAED"/>
              </a:gs>
              <a:gs pos="100000">
                <a:srgbClr val="EFE8FA"/>
              </a:gs>
            </a:gsLst>
            <a:lin ang="16200000" scaled="0"/>
          </a:gradFill>
          <a:ln cap="flat" cmpd="sng" w="9525">
            <a:solidFill>
              <a:srgbClr val="7C5F9F"/>
            </a:solidFill>
            <a:prstDash val="solid"/>
            <a:round/>
            <a:headEnd len="sm" w="sm" type="none"/>
            <a:tailEnd len="sm" w="sm" type="none"/>
          </a:ln>
          <a:effectLst>
            <a:outerShdw blurRad="40000" rotWithShape="0" dir="5400000" dist="20000">
              <a:srgbClr val="000000">
                <a:alpha val="37647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SS (Stack Seg Reg)</a:t>
            </a:r>
            <a:endParaRPr b="1"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10" name="Google Shape;1210;p35"/>
          <p:cNvSpPr/>
          <p:nvPr/>
        </p:nvSpPr>
        <p:spPr>
          <a:xfrm>
            <a:off x="3581400" y="6248400"/>
            <a:ext cx="2286000" cy="304800"/>
          </a:xfrm>
          <a:prstGeom prst="rect">
            <a:avLst/>
          </a:prstGeom>
          <a:gradFill>
            <a:gsLst>
              <a:gs pos="0">
                <a:srgbClr val="FFBB82"/>
              </a:gs>
              <a:gs pos="35000">
                <a:srgbClr val="FFCFA8"/>
              </a:gs>
              <a:gs pos="100000">
                <a:srgbClr val="FFEBD9"/>
              </a:gs>
            </a:gsLst>
            <a:lin ang="16200000" scaled="0"/>
          </a:gradFill>
          <a:ln cap="flat" cmpd="sng" w="9525">
            <a:solidFill>
              <a:srgbClr val="F5913F"/>
            </a:solidFill>
            <a:prstDash val="solid"/>
            <a:round/>
            <a:headEnd len="sm" w="sm" type="none"/>
            <a:tailEnd len="sm" w="sm" type="none"/>
          </a:ln>
          <a:effectLst>
            <a:outerShdw blurRad="40000" rotWithShape="0" dir="5400000" dist="20000">
              <a:srgbClr val="000000">
                <a:alpha val="37647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IP (Intr Ptr)</a:t>
            </a:r>
            <a:endParaRPr b="1"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11" name="Google Shape;1211;p35"/>
          <p:cNvSpPr/>
          <p:nvPr/>
        </p:nvSpPr>
        <p:spPr>
          <a:xfrm>
            <a:off x="3581400" y="4267200"/>
            <a:ext cx="2286000" cy="304800"/>
          </a:xfrm>
          <a:prstGeom prst="rect">
            <a:avLst/>
          </a:prstGeom>
          <a:gradFill>
            <a:gsLst>
              <a:gs pos="0">
                <a:schemeClr val="dk1"/>
              </a:gs>
              <a:gs pos="80000">
                <a:schemeClr val="dk1"/>
              </a:gs>
              <a:gs pos="100000">
                <a:schemeClr val="dk1"/>
              </a:gs>
            </a:gsLst>
            <a:lin ang="16200000" scaled="0"/>
          </a:gra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Z (Flag Reg)</a:t>
            </a:r>
            <a:endParaRPr b="1" sz="20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12" name="Google Shape;1212;p35"/>
          <p:cNvSpPr/>
          <p:nvPr/>
        </p:nvSpPr>
        <p:spPr>
          <a:xfrm>
            <a:off x="1295400" y="1676400"/>
            <a:ext cx="2286000" cy="304800"/>
          </a:xfrm>
          <a:prstGeom prst="rect">
            <a:avLst/>
          </a:prstGeom>
          <a:solidFill>
            <a:schemeClr val="accent2"/>
          </a:solidFill>
          <a:ln cap="flat" cmpd="sng" w="3810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  <a:effectLst>
            <a:outerShdw blurRad="40000" rotWithShape="0" dir="5400000" dist="20000">
              <a:srgbClr val="000000">
                <a:alpha val="37647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EAX</a:t>
            </a:r>
            <a:endParaRPr b="1" sz="20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13" name="Google Shape;1213;p35"/>
          <p:cNvSpPr/>
          <p:nvPr/>
        </p:nvSpPr>
        <p:spPr>
          <a:xfrm>
            <a:off x="1295400" y="1981200"/>
            <a:ext cx="2286000" cy="304800"/>
          </a:xfrm>
          <a:prstGeom prst="rect">
            <a:avLst/>
          </a:prstGeom>
          <a:solidFill>
            <a:schemeClr val="accent2"/>
          </a:solidFill>
          <a:ln cap="flat" cmpd="sng" w="3810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  <a:effectLst>
            <a:outerShdw blurRad="40000" rotWithShape="0" dir="5400000" dist="20000">
              <a:srgbClr val="000000">
                <a:alpha val="37647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EBX</a:t>
            </a:r>
            <a:endParaRPr b="1" sz="20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14" name="Google Shape;1214;p35"/>
          <p:cNvSpPr/>
          <p:nvPr/>
        </p:nvSpPr>
        <p:spPr>
          <a:xfrm>
            <a:off x="1295400" y="2286000"/>
            <a:ext cx="2286000" cy="304800"/>
          </a:xfrm>
          <a:prstGeom prst="rect">
            <a:avLst/>
          </a:prstGeom>
          <a:solidFill>
            <a:schemeClr val="accent2"/>
          </a:solidFill>
          <a:ln cap="flat" cmpd="sng" w="3810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  <a:effectLst>
            <a:outerShdw blurRad="40000" rotWithShape="0" dir="5400000" dist="20000">
              <a:srgbClr val="000000">
                <a:alpha val="37647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ECX</a:t>
            </a:r>
            <a:endParaRPr b="1" sz="20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15" name="Google Shape;1215;p35"/>
          <p:cNvSpPr/>
          <p:nvPr/>
        </p:nvSpPr>
        <p:spPr>
          <a:xfrm>
            <a:off x="1295400" y="2590800"/>
            <a:ext cx="2286000" cy="304800"/>
          </a:xfrm>
          <a:prstGeom prst="rect">
            <a:avLst/>
          </a:prstGeom>
          <a:solidFill>
            <a:schemeClr val="accent2"/>
          </a:solidFill>
          <a:ln cap="flat" cmpd="sng" w="3810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  <a:effectLst>
            <a:outerShdw blurRad="40000" rotWithShape="0" dir="5400000" dist="20000">
              <a:srgbClr val="000000">
                <a:alpha val="37647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EDX</a:t>
            </a:r>
            <a:endParaRPr b="1" sz="20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16" name="Google Shape;1216;p35"/>
          <p:cNvSpPr/>
          <p:nvPr/>
        </p:nvSpPr>
        <p:spPr>
          <a:xfrm>
            <a:off x="1295400" y="2895600"/>
            <a:ext cx="2286000" cy="304800"/>
          </a:xfrm>
          <a:prstGeom prst="rect">
            <a:avLst/>
          </a:prstGeom>
          <a:gradFill>
            <a:gsLst>
              <a:gs pos="0">
                <a:srgbClr val="9BE9FF"/>
              </a:gs>
              <a:gs pos="35000">
                <a:srgbClr val="B8F1FF"/>
              </a:gs>
              <a:gs pos="100000">
                <a:srgbClr val="E2FBFF"/>
              </a:gs>
            </a:gsLst>
            <a:lin ang="16200000" scaled="0"/>
          </a:gradFill>
          <a:ln cap="flat" cmpd="sng" w="9525">
            <a:solidFill>
              <a:srgbClr val="45A9C4"/>
            </a:solidFill>
            <a:prstDash val="solid"/>
            <a:round/>
            <a:headEnd len="sm" w="sm" type="none"/>
            <a:tailEnd len="sm" w="sm" type="none"/>
          </a:ln>
          <a:effectLst>
            <a:outerShdw blurRad="40000" rotWithShape="0" dir="5400000" dist="20000">
              <a:srgbClr val="000000">
                <a:alpha val="37647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ESI</a:t>
            </a:r>
            <a:endParaRPr b="1"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17" name="Google Shape;1217;p35"/>
          <p:cNvSpPr/>
          <p:nvPr/>
        </p:nvSpPr>
        <p:spPr>
          <a:xfrm>
            <a:off x="1295400" y="3200400"/>
            <a:ext cx="2286000" cy="304800"/>
          </a:xfrm>
          <a:prstGeom prst="rect">
            <a:avLst/>
          </a:prstGeom>
          <a:gradFill>
            <a:gsLst>
              <a:gs pos="0">
                <a:srgbClr val="9BE9FF"/>
              </a:gs>
              <a:gs pos="35000">
                <a:srgbClr val="B8F1FF"/>
              </a:gs>
              <a:gs pos="100000">
                <a:srgbClr val="E2FBFF"/>
              </a:gs>
            </a:gsLst>
            <a:lin ang="16200000" scaled="0"/>
          </a:gradFill>
          <a:ln cap="flat" cmpd="sng" w="9525">
            <a:solidFill>
              <a:srgbClr val="45A9C4"/>
            </a:solidFill>
            <a:prstDash val="solid"/>
            <a:round/>
            <a:headEnd len="sm" w="sm" type="none"/>
            <a:tailEnd len="sm" w="sm" type="none"/>
          </a:ln>
          <a:effectLst>
            <a:outerShdw blurRad="40000" rotWithShape="0" dir="5400000" dist="20000">
              <a:srgbClr val="000000">
                <a:alpha val="37647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EDI</a:t>
            </a:r>
            <a:endParaRPr b="1"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18" name="Google Shape;1218;p35"/>
          <p:cNvSpPr/>
          <p:nvPr/>
        </p:nvSpPr>
        <p:spPr>
          <a:xfrm>
            <a:off x="1295400" y="3505200"/>
            <a:ext cx="2286000" cy="304800"/>
          </a:xfrm>
          <a:prstGeom prst="rect">
            <a:avLst/>
          </a:prstGeom>
          <a:gradFill>
            <a:gsLst>
              <a:gs pos="0">
                <a:srgbClr val="9BE9FF"/>
              </a:gs>
              <a:gs pos="35000">
                <a:srgbClr val="B8F1FF"/>
              </a:gs>
              <a:gs pos="100000">
                <a:srgbClr val="E2FBFF"/>
              </a:gs>
            </a:gsLst>
            <a:lin ang="16200000" scaled="0"/>
          </a:gradFill>
          <a:ln cap="flat" cmpd="sng" w="9525">
            <a:solidFill>
              <a:srgbClr val="45A9C4"/>
            </a:solidFill>
            <a:prstDash val="solid"/>
            <a:round/>
            <a:headEnd len="sm" w="sm" type="none"/>
            <a:tailEnd len="sm" w="sm" type="none"/>
          </a:ln>
          <a:effectLst>
            <a:outerShdw blurRad="40000" rotWithShape="0" dir="5400000" dist="20000">
              <a:srgbClr val="000000">
                <a:alpha val="37647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EBP</a:t>
            </a:r>
            <a:endParaRPr b="1"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19" name="Google Shape;1219;p35"/>
          <p:cNvSpPr/>
          <p:nvPr/>
        </p:nvSpPr>
        <p:spPr>
          <a:xfrm>
            <a:off x="1295400" y="3810000"/>
            <a:ext cx="2286000" cy="304800"/>
          </a:xfrm>
          <a:prstGeom prst="rect">
            <a:avLst/>
          </a:prstGeom>
          <a:gradFill>
            <a:gsLst>
              <a:gs pos="0">
                <a:srgbClr val="9BE9FF"/>
              </a:gs>
              <a:gs pos="35000">
                <a:srgbClr val="B8F1FF"/>
              </a:gs>
              <a:gs pos="100000">
                <a:srgbClr val="E2FBFF"/>
              </a:gs>
            </a:gsLst>
            <a:lin ang="16200000" scaled="0"/>
          </a:gradFill>
          <a:ln cap="flat" cmpd="sng" w="9525">
            <a:solidFill>
              <a:srgbClr val="45A9C4"/>
            </a:solidFill>
            <a:prstDash val="solid"/>
            <a:round/>
            <a:headEnd len="sm" w="sm" type="none"/>
            <a:tailEnd len="sm" w="sm" type="none"/>
          </a:ln>
          <a:effectLst>
            <a:outerShdw blurRad="40000" rotWithShape="0" dir="5400000" dist="20000">
              <a:srgbClr val="000000">
                <a:alpha val="37647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ESP</a:t>
            </a:r>
            <a:endParaRPr b="1"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20" name="Google Shape;1220;p35"/>
          <p:cNvSpPr/>
          <p:nvPr/>
        </p:nvSpPr>
        <p:spPr>
          <a:xfrm>
            <a:off x="1295400" y="4724400"/>
            <a:ext cx="2286000" cy="304800"/>
          </a:xfrm>
          <a:prstGeom prst="rect">
            <a:avLst/>
          </a:prstGeom>
          <a:gradFill>
            <a:gsLst>
              <a:gs pos="0">
                <a:srgbClr val="C8B2E9"/>
              </a:gs>
              <a:gs pos="35000">
                <a:srgbClr val="D6CAED"/>
              </a:gs>
              <a:gs pos="100000">
                <a:srgbClr val="EFE8FA"/>
              </a:gs>
            </a:gsLst>
            <a:lin ang="16200000" scaled="0"/>
          </a:gradFill>
          <a:ln cap="flat" cmpd="sng" w="9525">
            <a:solidFill>
              <a:srgbClr val="7C5F9F"/>
            </a:solidFill>
            <a:prstDash val="solid"/>
            <a:round/>
            <a:headEnd len="sm" w="sm" type="none"/>
            <a:tailEnd len="sm" w="sm" type="none"/>
          </a:ln>
          <a:effectLst>
            <a:outerShdw blurRad="40000" rotWithShape="0" dir="5400000" dist="20000">
              <a:srgbClr val="000000">
                <a:alpha val="37647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ECS</a:t>
            </a:r>
            <a:endParaRPr b="1"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21" name="Google Shape;1221;p35"/>
          <p:cNvSpPr/>
          <p:nvPr/>
        </p:nvSpPr>
        <p:spPr>
          <a:xfrm>
            <a:off x="1295400" y="5029200"/>
            <a:ext cx="2286000" cy="304800"/>
          </a:xfrm>
          <a:prstGeom prst="rect">
            <a:avLst/>
          </a:prstGeom>
          <a:gradFill>
            <a:gsLst>
              <a:gs pos="0">
                <a:srgbClr val="C8B2E9"/>
              </a:gs>
              <a:gs pos="35000">
                <a:srgbClr val="D6CAED"/>
              </a:gs>
              <a:gs pos="100000">
                <a:srgbClr val="EFE8FA"/>
              </a:gs>
            </a:gsLst>
            <a:lin ang="16200000" scaled="0"/>
          </a:gradFill>
          <a:ln cap="flat" cmpd="sng" w="9525">
            <a:solidFill>
              <a:srgbClr val="7C5F9F"/>
            </a:solidFill>
            <a:prstDash val="solid"/>
            <a:round/>
            <a:headEnd len="sm" w="sm" type="none"/>
            <a:tailEnd len="sm" w="sm" type="none"/>
          </a:ln>
          <a:effectLst>
            <a:outerShdw blurRad="40000" rotWithShape="0" dir="5400000" dist="20000">
              <a:srgbClr val="000000">
                <a:alpha val="37647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EDS</a:t>
            </a:r>
            <a:endParaRPr b="1"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22" name="Google Shape;1222;p35"/>
          <p:cNvSpPr/>
          <p:nvPr/>
        </p:nvSpPr>
        <p:spPr>
          <a:xfrm>
            <a:off x="1295400" y="5334000"/>
            <a:ext cx="2286000" cy="304800"/>
          </a:xfrm>
          <a:prstGeom prst="rect">
            <a:avLst/>
          </a:prstGeom>
          <a:gradFill>
            <a:gsLst>
              <a:gs pos="0">
                <a:srgbClr val="C8B2E9"/>
              </a:gs>
              <a:gs pos="35000">
                <a:srgbClr val="D6CAED"/>
              </a:gs>
              <a:gs pos="100000">
                <a:srgbClr val="EFE8FA"/>
              </a:gs>
            </a:gsLst>
            <a:lin ang="16200000" scaled="0"/>
          </a:gradFill>
          <a:ln cap="flat" cmpd="sng" w="9525">
            <a:solidFill>
              <a:srgbClr val="7C5F9F"/>
            </a:solidFill>
            <a:prstDash val="solid"/>
            <a:round/>
            <a:headEnd len="sm" w="sm" type="none"/>
            <a:tailEnd len="sm" w="sm" type="none"/>
          </a:ln>
          <a:effectLst>
            <a:outerShdw blurRad="40000" rotWithShape="0" dir="5400000" dist="20000">
              <a:srgbClr val="000000">
                <a:alpha val="37647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EES</a:t>
            </a:r>
            <a:endParaRPr b="1"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23" name="Google Shape;1223;p35"/>
          <p:cNvSpPr/>
          <p:nvPr/>
        </p:nvSpPr>
        <p:spPr>
          <a:xfrm>
            <a:off x="1295400" y="5638800"/>
            <a:ext cx="2286000" cy="304800"/>
          </a:xfrm>
          <a:prstGeom prst="rect">
            <a:avLst/>
          </a:prstGeom>
          <a:gradFill>
            <a:gsLst>
              <a:gs pos="0">
                <a:srgbClr val="C8B2E9"/>
              </a:gs>
              <a:gs pos="35000">
                <a:srgbClr val="D6CAED"/>
              </a:gs>
              <a:gs pos="100000">
                <a:srgbClr val="EFE8FA"/>
              </a:gs>
            </a:gsLst>
            <a:lin ang="16200000" scaled="0"/>
          </a:gradFill>
          <a:ln cap="flat" cmpd="sng" w="9525">
            <a:solidFill>
              <a:srgbClr val="7C5F9F"/>
            </a:solidFill>
            <a:prstDash val="solid"/>
            <a:round/>
            <a:headEnd len="sm" w="sm" type="none"/>
            <a:tailEnd len="sm" w="sm" type="none"/>
          </a:ln>
          <a:effectLst>
            <a:outerShdw blurRad="40000" rotWithShape="0" dir="5400000" dist="20000">
              <a:srgbClr val="000000">
                <a:alpha val="37647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ESS</a:t>
            </a:r>
            <a:endParaRPr b="1"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24" name="Google Shape;1224;p35"/>
          <p:cNvSpPr/>
          <p:nvPr/>
        </p:nvSpPr>
        <p:spPr>
          <a:xfrm>
            <a:off x="1295400" y="6248400"/>
            <a:ext cx="2286000" cy="304800"/>
          </a:xfrm>
          <a:prstGeom prst="rect">
            <a:avLst/>
          </a:prstGeom>
          <a:gradFill>
            <a:gsLst>
              <a:gs pos="0">
                <a:srgbClr val="FFBB82"/>
              </a:gs>
              <a:gs pos="35000">
                <a:srgbClr val="FFCFA8"/>
              </a:gs>
              <a:gs pos="100000">
                <a:srgbClr val="FFEBD9"/>
              </a:gs>
            </a:gsLst>
            <a:lin ang="16200000" scaled="0"/>
          </a:gradFill>
          <a:ln cap="flat" cmpd="sng" w="9525">
            <a:solidFill>
              <a:srgbClr val="F5913F"/>
            </a:solidFill>
            <a:prstDash val="solid"/>
            <a:round/>
            <a:headEnd len="sm" w="sm" type="none"/>
            <a:tailEnd len="sm" w="sm" type="none"/>
          </a:ln>
          <a:effectLst>
            <a:outerShdw blurRad="40000" rotWithShape="0" dir="5400000" dist="20000">
              <a:srgbClr val="000000">
                <a:alpha val="37647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EIP</a:t>
            </a:r>
            <a:endParaRPr b="1"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25" name="Google Shape;1225;p35"/>
          <p:cNvSpPr/>
          <p:nvPr/>
        </p:nvSpPr>
        <p:spPr>
          <a:xfrm>
            <a:off x="1295400" y="4267200"/>
            <a:ext cx="2286000" cy="304800"/>
          </a:xfrm>
          <a:prstGeom prst="rect">
            <a:avLst/>
          </a:prstGeom>
          <a:gradFill>
            <a:gsLst>
              <a:gs pos="0">
                <a:schemeClr val="dk1"/>
              </a:gs>
              <a:gs pos="80000">
                <a:schemeClr val="dk1"/>
              </a:gs>
              <a:gs pos="100000">
                <a:schemeClr val="dk1"/>
              </a:gs>
            </a:gsLst>
            <a:lin ang="16200000" scaled="0"/>
          </a:gra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EZ</a:t>
            </a:r>
            <a:endParaRPr b="1" sz="20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26" name="Google Shape;1226;p35"/>
          <p:cNvSpPr txBox="1"/>
          <p:nvPr/>
        </p:nvSpPr>
        <p:spPr>
          <a:xfrm>
            <a:off x="990600" y="1371600"/>
            <a:ext cx="5867400" cy="4001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31                                    15                7                0</a:t>
            </a:r>
            <a:endParaRPr b="1"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27" name="Google Shape;1227;p35"/>
          <p:cNvSpPr txBox="1"/>
          <p:nvPr/>
        </p:nvSpPr>
        <p:spPr>
          <a:xfrm>
            <a:off x="5943600" y="2819400"/>
            <a:ext cx="2590800" cy="6463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3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Extended</a:t>
            </a:r>
            <a:endParaRPr b="1"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1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2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2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2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2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2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2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2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2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2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2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2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2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2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2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2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2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2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2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2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2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2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2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31" name="Shape 12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2" name="Google Shape;1232;p36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DF322D"/>
              </a:buClr>
              <a:buSzPts val="4400"/>
              <a:buFont typeface="Calibri"/>
              <a:buNone/>
            </a:pPr>
            <a:r>
              <a:rPr b="1" lang="en-US" u="sng">
                <a:solidFill>
                  <a:srgbClr val="DF322D"/>
                </a:solidFill>
              </a:rPr>
              <a:t>Memory layout of C program</a:t>
            </a:r>
            <a:endParaRPr b="1" u="sng">
              <a:solidFill>
                <a:srgbClr val="DF322D"/>
              </a:solidFill>
            </a:endParaRPr>
          </a:p>
        </p:txBody>
      </p:sp>
      <p:sp>
        <p:nvSpPr>
          <p:cNvPr id="1233" name="Google Shape;1233;p36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85000" lnSpcReduction="20000"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US"/>
              <a:t>Stack</a:t>
            </a:r>
            <a:endParaRPr/>
          </a:p>
          <a:p>
            <a:pPr indent="-285750" lvl="1" marL="742950" rtl="0" algn="l">
              <a:spcBef>
                <a:spcPts val="476"/>
              </a:spcBef>
              <a:spcAft>
                <a:spcPts val="0"/>
              </a:spcAft>
              <a:buClr>
                <a:schemeClr val="dk1"/>
              </a:buClr>
              <a:buSzPct val="100000"/>
              <a:buChar char="–"/>
            </a:pPr>
            <a:r>
              <a:rPr lang="en-US"/>
              <a:t>automatic (default), local</a:t>
            </a:r>
            <a:endParaRPr/>
          </a:p>
          <a:p>
            <a:pPr indent="-285750" lvl="1" marL="742950" rtl="0" algn="l">
              <a:spcBef>
                <a:spcPts val="476"/>
              </a:spcBef>
              <a:spcAft>
                <a:spcPts val="0"/>
              </a:spcAft>
              <a:buClr>
                <a:schemeClr val="dk1"/>
              </a:buClr>
              <a:buSzPct val="100000"/>
              <a:buChar char="–"/>
            </a:pPr>
            <a:r>
              <a:rPr lang="en-US"/>
              <a:t>Initialized/uninitialized</a:t>
            </a:r>
            <a:endParaRPr/>
          </a:p>
          <a:p>
            <a:pPr indent="-342900" lvl="0" marL="342900" rtl="0" algn="l">
              <a:spcBef>
                <a:spcPts val="544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US"/>
              <a:t>Data</a:t>
            </a:r>
            <a:endParaRPr/>
          </a:p>
          <a:p>
            <a:pPr indent="-285750" lvl="1" marL="742950" rtl="0" algn="l">
              <a:spcBef>
                <a:spcPts val="476"/>
              </a:spcBef>
              <a:spcAft>
                <a:spcPts val="0"/>
              </a:spcAft>
              <a:buClr>
                <a:schemeClr val="dk1"/>
              </a:buClr>
              <a:buSzPct val="100000"/>
              <a:buChar char="–"/>
            </a:pPr>
            <a:r>
              <a:rPr lang="en-US"/>
              <a:t>Global, static, extern</a:t>
            </a:r>
            <a:endParaRPr/>
          </a:p>
          <a:p>
            <a:pPr indent="-285750" lvl="1" marL="742950" rtl="0" algn="l">
              <a:spcBef>
                <a:spcPts val="476"/>
              </a:spcBef>
              <a:spcAft>
                <a:spcPts val="0"/>
              </a:spcAft>
              <a:buClr>
                <a:schemeClr val="dk1"/>
              </a:buClr>
              <a:buSzPct val="100000"/>
              <a:buChar char="–"/>
            </a:pPr>
            <a:r>
              <a:rPr lang="en-US"/>
              <a:t>BSS: Block Started by Symbol</a:t>
            </a:r>
            <a:endParaRPr/>
          </a:p>
          <a:p>
            <a:pPr indent="-285750" lvl="1" marL="742950" rtl="0" algn="l">
              <a:spcBef>
                <a:spcPts val="476"/>
              </a:spcBef>
              <a:spcAft>
                <a:spcPts val="0"/>
              </a:spcAft>
              <a:buClr>
                <a:schemeClr val="dk1"/>
              </a:buClr>
              <a:buSzPct val="100000"/>
              <a:buChar char="–"/>
            </a:pPr>
            <a:r>
              <a:rPr lang="en-US"/>
              <a:t>BBS: Uninitialized Data Seg.</a:t>
            </a:r>
            <a:endParaRPr/>
          </a:p>
          <a:p>
            <a:pPr indent="-342900" lvl="0" marL="342900" rtl="0" algn="l">
              <a:spcBef>
                <a:spcPts val="544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US"/>
              <a:t>Code</a:t>
            </a:r>
            <a:endParaRPr/>
          </a:p>
          <a:p>
            <a:pPr indent="-285750" lvl="1" marL="742950" rtl="0" algn="l">
              <a:spcBef>
                <a:spcPts val="476"/>
              </a:spcBef>
              <a:spcAft>
                <a:spcPts val="0"/>
              </a:spcAft>
              <a:buClr>
                <a:schemeClr val="dk1"/>
              </a:buClr>
              <a:buSzPct val="100000"/>
              <a:buChar char="–"/>
            </a:pPr>
            <a:r>
              <a:rPr lang="en-US"/>
              <a:t>program instructions</a:t>
            </a:r>
            <a:endParaRPr/>
          </a:p>
          <a:p>
            <a:pPr indent="-342900" lvl="0" marL="342900" rtl="0" algn="l">
              <a:spcBef>
                <a:spcPts val="544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US"/>
              <a:t>Heap</a:t>
            </a:r>
            <a:endParaRPr/>
          </a:p>
          <a:p>
            <a:pPr indent="-285750" lvl="1" marL="742950" rtl="0" algn="l">
              <a:spcBef>
                <a:spcPts val="476"/>
              </a:spcBef>
              <a:spcAft>
                <a:spcPts val="0"/>
              </a:spcAft>
              <a:buClr>
                <a:schemeClr val="dk1"/>
              </a:buClr>
              <a:buSzPct val="100000"/>
              <a:buChar char="–"/>
            </a:pPr>
            <a:r>
              <a:rPr lang="en-US"/>
              <a:t>malloc, calloc</a:t>
            </a:r>
            <a:endParaRPr/>
          </a:p>
        </p:txBody>
      </p:sp>
      <p:sp>
        <p:nvSpPr>
          <p:cNvPr id="1234" name="Google Shape;1234;p36"/>
          <p:cNvSpPr/>
          <p:nvPr/>
        </p:nvSpPr>
        <p:spPr>
          <a:xfrm>
            <a:off x="5791200" y="1600200"/>
            <a:ext cx="1447800" cy="4800600"/>
          </a:xfrm>
          <a:prstGeom prst="rect">
            <a:avLst/>
          </a:prstGeom>
          <a:solidFill>
            <a:schemeClr val="lt1"/>
          </a:solidFill>
          <a:ln cap="flat" cmpd="sng" w="254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35" name="Google Shape;1235;p36"/>
          <p:cNvSpPr/>
          <p:nvPr/>
        </p:nvSpPr>
        <p:spPr>
          <a:xfrm>
            <a:off x="5791200" y="3962400"/>
            <a:ext cx="1447800" cy="1676400"/>
          </a:xfrm>
          <a:prstGeom prst="rect">
            <a:avLst/>
          </a:prstGeom>
          <a:gradFill>
            <a:gsLst>
              <a:gs pos="0">
                <a:srgbClr val="FFA09D"/>
              </a:gs>
              <a:gs pos="35000">
                <a:srgbClr val="FFBCBC"/>
              </a:gs>
              <a:gs pos="100000">
                <a:srgbClr val="FFE2E2"/>
              </a:gs>
            </a:gsLst>
            <a:lin ang="16200000" scaled="0"/>
          </a:gradFill>
          <a:ln cap="flat" cmpd="sng" w="9525">
            <a:solidFill>
              <a:srgbClr val="BD4B48"/>
            </a:solidFill>
            <a:prstDash val="solid"/>
            <a:round/>
            <a:headEnd len="sm" w="sm" type="none"/>
            <a:tailEnd len="sm" w="sm" type="none"/>
          </a:ln>
          <a:effectLst>
            <a:outerShdw blurRad="40000" rotWithShape="0" dir="5400000" dist="20000">
              <a:srgbClr val="000000">
                <a:alpha val="37647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Data</a:t>
            </a:r>
            <a:endParaRPr b="1" sz="2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36" name="Google Shape;1236;p36"/>
          <p:cNvSpPr/>
          <p:nvPr/>
        </p:nvSpPr>
        <p:spPr>
          <a:xfrm>
            <a:off x="5791200" y="5638800"/>
            <a:ext cx="1447800" cy="762000"/>
          </a:xfrm>
          <a:prstGeom prst="rect">
            <a:avLst/>
          </a:prstGeom>
          <a:gradFill>
            <a:gsLst>
              <a:gs pos="0">
                <a:srgbClr val="BABABA"/>
              </a:gs>
              <a:gs pos="35000">
                <a:srgbClr val="CFCFCF"/>
              </a:gs>
              <a:gs pos="100000">
                <a:srgbClr val="EDEDED"/>
              </a:gs>
            </a:gsLst>
            <a:lin ang="16200000" scaled="0"/>
          </a:gradFill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  <a:effectLst>
            <a:outerShdw blurRad="40000" rotWithShape="0" dir="5400000" dist="20000">
              <a:srgbClr val="000000">
                <a:alpha val="37647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Code</a:t>
            </a:r>
            <a:endParaRPr b="1" sz="2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37" name="Google Shape;1237;p36"/>
          <p:cNvSpPr/>
          <p:nvPr/>
        </p:nvSpPr>
        <p:spPr>
          <a:xfrm>
            <a:off x="5791200" y="2819400"/>
            <a:ext cx="1447800" cy="1143000"/>
          </a:xfrm>
          <a:prstGeom prst="rect">
            <a:avLst/>
          </a:prstGeom>
          <a:gradFill>
            <a:gsLst>
              <a:gs pos="0">
                <a:srgbClr val="C8B2E9"/>
              </a:gs>
              <a:gs pos="35000">
                <a:srgbClr val="D6CAED"/>
              </a:gs>
              <a:gs pos="100000">
                <a:srgbClr val="EFE8FA"/>
              </a:gs>
            </a:gsLst>
            <a:lin ang="16200000" scaled="0"/>
          </a:gradFill>
          <a:ln cap="flat" cmpd="sng" w="9525">
            <a:solidFill>
              <a:srgbClr val="7C5F9F"/>
            </a:solidFill>
            <a:prstDash val="solid"/>
            <a:round/>
            <a:headEnd len="sm" w="sm" type="none"/>
            <a:tailEnd len="sm" w="sm" type="none"/>
          </a:ln>
          <a:effectLst>
            <a:outerShdw blurRad="40000" rotWithShape="0" dir="5400000" dist="20000">
              <a:srgbClr val="000000">
                <a:alpha val="37647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Heap</a:t>
            </a:r>
            <a:endParaRPr b="1" sz="2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38" name="Google Shape;1238;p36"/>
          <p:cNvSpPr/>
          <p:nvPr/>
        </p:nvSpPr>
        <p:spPr>
          <a:xfrm>
            <a:off x="5791200" y="1600200"/>
            <a:ext cx="1447800" cy="1219200"/>
          </a:xfrm>
          <a:prstGeom prst="rect">
            <a:avLst/>
          </a:prstGeom>
          <a:gradFill>
            <a:gsLst>
              <a:gs pos="0">
                <a:srgbClr val="DAFEA4"/>
              </a:gs>
              <a:gs pos="35000">
                <a:srgbClr val="E3FEBF"/>
              </a:gs>
              <a:gs pos="100000">
                <a:srgbClr val="F4FEE6"/>
              </a:gs>
            </a:gsLst>
            <a:lin ang="16200000" scaled="0"/>
          </a:gradFill>
          <a:ln cap="flat" cmpd="sng" w="9525">
            <a:solidFill>
              <a:srgbClr val="97B853"/>
            </a:solidFill>
            <a:prstDash val="solid"/>
            <a:round/>
            <a:headEnd len="sm" w="sm" type="none"/>
            <a:tailEnd len="sm" w="sm" type="none"/>
          </a:ln>
          <a:effectLst>
            <a:outerShdw blurRad="40000" rotWithShape="0" dir="5400000" dist="20000">
              <a:srgbClr val="000000">
                <a:alpha val="37647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Stack</a:t>
            </a:r>
            <a:endParaRPr b="1" sz="2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39" name="Google Shape;1239;p36"/>
          <p:cNvSpPr/>
          <p:nvPr/>
        </p:nvSpPr>
        <p:spPr>
          <a:xfrm>
            <a:off x="5562600" y="2590800"/>
            <a:ext cx="1905000" cy="533400"/>
          </a:xfrm>
          <a:prstGeom prst="rect">
            <a:avLst/>
          </a:prstGeom>
          <a:gradFill>
            <a:gsLst>
              <a:gs pos="0">
                <a:srgbClr val="C2D59B"/>
              </a:gs>
              <a:gs pos="29000">
                <a:srgbClr val="C2D59B"/>
              </a:gs>
              <a:gs pos="35000">
                <a:srgbClr val="D6CAED"/>
              </a:gs>
              <a:gs pos="100000">
                <a:srgbClr val="EFE8FA"/>
              </a:gs>
            </a:gsLst>
            <a:lin ang="5400000" scaled="0"/>
          </a:gradFill>
          <a:ln cap="flat" cmpd="sng" w="9525">
            <a:solidFill>
              <a:srgbClr val="7C5F9F"/>
            </a:solidFill>
            <a:prstDash val="solid"/>
            <a:round/>
            <a:headEnd len="sm" w="sm" type="none"/>
            <a:tailEnd len="sm" w="sm" type="none"/>
          </a:ln>
          <a:effectLst>
            <a:outerShdw blurRad="40000" rotWithShape="0" dir="5400000" dist="20000">
              <a:srgbClr val="000000">
                <a:alpha val="37647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40" name="Google Shape;1240;p36"/>
          <p:cNvSpPr/>
          <p:nvPr/>
        </p:nvSpPr>
        <p:spPr>
          <a:xfrm>
            <a:off x="5791200" y="3962400"/>
            <a:ext cx="1447800" cy="304800"/>
          </a:xfrm>
          <a:prstGeom prst="rect">
            <a:avLst/>
          </a:prstGeom>
          <a:gradFill>
            <a:gsLst>
              <a:gs pos="0">
                <a:srgbClr val="9BE9FF"/>
              </a:gs>
              <a:gs pos="35000">
                <a:srgbClr val="B8F1FF"/>
              </a:gs>
              <a:gs pos="100000">
                <a:srgbClr val="E2FBFF"/>
              </a:gs>
            </a:gsLst>
            <a:lin ang="16200000" scaled="0"/>
          </a:gradFill>
          <a:ln cap="flat" cmpd="sng" w="9525">
            <a:solidFill>
              <a:srgbClr val="45A9C4"/>
            </a:solidFill>
            <a:prstDash val="solid"/>
            <a:round/>
            <a:headEnd len="sm" w="sm" type="none"/>
            <a:tailEnd len="sm" w="sm" type="none"/>
          </a:ln>
          <a:effectLst>
            <a:outerShdw blurRad="40000" rotWithShape="0" dir="5400000" dist="20000">
              <a:srgbClr val="000000">
                <a:alpha val="37647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BSS</a:t>
            </a:r>
            <a:endParaRPr b="1" sz="2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1241" name="Google Shape;1241;p36"/>
          <p:cNvCxnSpPr/>
          <p:nvPr/>
        </p:nvCxnSpPr>
        <p:spPr>
          <a:xfrm rot="5400000">
            <a:off x="7086600" y="2209800"/>
            <a:ext cx="1219200" cy="1588"/>
          </a:xfrm>
          <a:prstGeom prst="straightConnector1">
            <a:avLst/>
          </a:prstGeom>
          <a:noFill/>
          <a:ln cap="flat" cmpd="sng" w="38100">
            <a:solidFill>
              <a:schemeClr val="dk1"/>
            </a:solidFill>
            <a:prstDash val="solid"/>
            <a:round/>
            <a:headEnd len="sm" w="sm" type="none"/>
            <a:tailEnd len="med" w="med" type="stealth"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</p:cxnSp>
      <p:cxnSp>
        <p:nvCxnSpPr>
          <p:cNvPr id="1242" name="Google Shape;1242;p36"/>
          <p:cNvCxnSpPr/>
          <p:nvPr/>
        </p:nvCxnSpPr>
        <p:spPr>
          <a:xfrm rot="-5400000">
            <a:off x="7276306" y="3543300"/>
            <a:ext cx="838200" cy="1588"/>
          </a:xfrm>
          <a:prstGeom prst="straightConnector1">
            <a:avLst/>
          </a:prstGeom>
          <a:noFill/>
          <a:ln cap="flat" cmpd="sng" w="38100">
            <a:solidFill>
              <a:schemeClr val="dk1"/>
            </a:solidFill>
            <a:prstDash val="solid"/>
            <a:round/>
            <a:headEnd len="sm" w="sm" type="none"/>
            <a:tailEnd len="med" w="med" type="stealth"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</p:cxn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2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2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46" name="Shape 12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7" name="Google Shape;1247;p37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DF322D"/>
              </a:buClr>
              <a:buSzPts val="4400"/>
              <a:buFont typeface="Calibri"/>
              <a:buNone/>
            </a:pPr>
            <a:r>
              <a:rPr b="1" lang="en-US" u="sng">
                <a:solidFill>
                  <a:srgbClr val="DF322D"/>
                </a:solidFill>
              </a:rPr>
              <a:t>Memory layout of C program</a:t>
            </a:r>
            <a:endParaRPr b="1" u="sng">
              <a:solidFill>
                <a:srgbClr val="DF322D"/>
              </a:solidFill>
            </a:endParaRPr>
          </a:p>
        </p:txBody>
      </p:sp>
      <p:sp>
        <p:nvSpPr>
          <p:cNvPr id="1248" name="Google Shape;1248;p37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b="1" lang="en-US">
                <a:latin typeface="Courier"/>
                <a:ea typeface="Courier"/>
                <a:cs typeface="Courier"/>
                <a:sym typeface="Courier"/>
              </a:rPr>
              <a:t>int</a:t>
            </a:r>
            <a:r>
              <a:rPr lang="en-US">
                <a:latin typeface="Courier"/>
                <a:ea typeface="Courier"/>
                <a:cs typeface="Courier"/>
                <a:sym typeface="Courier"/>
              </a:rPr>
              <a:t> A;</a:t>
            </a:r>
            <a:endParaRPr/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b="1" lang="en-US">
                <a:latin typeface="Courier"/>
                <a:ea typeface="Courier"/>
                <a:cs typeface="Courier"/>
                <a:sym typeface="Courier"/>
              </a:rPr>
              <a:t>int</a:t>
            </a:r>
            <a:r>
              <a:rPr lang="en-US">
                <a:latin typeface="Courier"/>
                <a:ea typeface="Courier"/>
                <a:cs typeface="Courier"/>
                <a:sym typeface="Courier"/>
              </a:rPr>
              <a:t> B=10;</a:t>
            </a:r>
            <a:endParaRPr/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lang="en-US">
                <a:latin typeface="Courier"/>
                <a:ea typeface="Courier"/>
                <a:cs typeface="Courier"/>
                <a:sym typeface="Courier"/>
              </a:rPr>
              <a:t>main(){</a:t>
            </a:r>
            <a:endParaRPr/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lang="en-US">
                <a:latin typeface="Courier"/>
                <a:ea typeface="Courier"/>
                <a:cs typeface="Courier"/>
                <a:sym typeface="Courier"/>
              </a:rPr>
              <a:t>  </a:t>
            </a:r>
            <a:r>
              <a:rPr b="1" lang="en-US">
                <a:latin typeface="Courier"/>
                <a:ea typeface="Courier"/>
                <a:cs typeface="Courier"/>
                <a:sym typeface="Courier"/>
              </a:rPr>
              <a:t>int</a:t>
            </a:r>
            <a:r>
              <a:rPr lang="en-US">
                <a:latin typeface="Courier"/>
                <a:ea typeface="Courier"/>
                <a:cs typeface="Courier"/>
                <a:sym typeface="Courier"/>
              </a:rPr>
              <a:t> Alocal;</a:t>
            </a:r>
            <a:endParaRPr/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lang="en-US">
                <a:latin typeface="Courier"/>
                <a:ea typeface="Courier"/>
                <a:cs typeface="Courier"/>
                <a:sym typeface="Courier"/>
              </a:rPr>
              <a:t>  </a:t>
            </a:r>
            <a:r>
              <a:rPr b="1" lang="en-US">
                <a:latin typeface="Courier"/>
                <a:ea typeface="Courier"/>
                <a:cs typeface="Courier"/>
                <a:sym typeface="Courier"/>
              </a:rPr>
              <a:t>int</a:t>
            </a:r>
            <a:r>
              <a:rPr lang="en-US">
                <a:latin typeface="Courier"/>
                <a:ea typeface="Courier"/>
                <a:cs typeface="Courier"/>
                <a:sym typeface="Courier"/>
              </a:rPr>
              <a:t> *p;</a:t>
            </a:r>
            <a:endParaRPr/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lang="en-US">
                <a:latin typeface="Courier"/>
                <a:ea typeface="Courier"/>
                <a:cs typeface="Courier"/>
                <a:sym typeface="Courier"/>
              </a:rPr>
              <a:t>  p=(</a:t>
            </a:r>
            <a:r>
              <a:rPr b="1" lang="en-US">
                <a:latin typeface="Courier"/>
                <a:ea typeface="Courier"/>
                <a:cs typeface="Courier"/>
                <a:sym typeface="Courier"/>
              </a:rPr>
              <a:t>int</a:t>
            </a:r>
            <a:r>
              <a:rPr lang="en-US">
                <a:latin typeface="Courier"/>
                <a:ea typeface="Courier"/>
                <a:cs typeface="Courier"/>
                <a:sym typeface="Courier"/>
              </a:rPr>
              <a:t>*)malloc(10);</a:t>
            </a:r>
            <a:endParaRPr/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lang="en-US">
                <a:latin typeface="Courier"/>
                <a:ea typeface="Courier"/>
                <a:cs typeface="Courier"/>
                <a:sym typeface="Courier"/>
              </a:rPr>
              <a:t>}</a:t>
            </a:r>
            <a:endParaRPr>
              <a:latin typeface="Courier"/>
              <a:ea typeface="Courier"/>
              <a:cs typeface="Courier"/>
              <a:sym typeface="Courier"/>
            </a:endParaRPr>
          </a:p>
        </p:txBody>
      </p:sp>
      <p:sp>
        <p:nvSpPr>
          <p:cNvPr id="1249" name="Google Shape;1249;p37"/>
          <p:cNvSpPr/>
          <p:nvPr/>
        </p:nvSpPr>
        <p:spPr>
          <a:xfrm>
            <a:off x="5791200" y="1600200"/>
            <a:ext cx="1447800" cy="4800600"/>
          </a:xfrm>
          <a:prstGeom prst="rect">
            <a:avLst/>
          </a:prstGeom>
          <a:solidFill>
            <a:schemeClr val="lt1"/>
          </a:solidFill>
          <a:ln cap="flat" cmpd="sng" w="254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50" name="Google Shape;1250;p37"/>
          <p:cNvSpPr/>
          <p:nvPr/>
        </p:nvSpPr>
        <p:spPr>
          <a:xfrm>
            <a:off x="5791200" y="3962400"/>
            <a:ext cx="1447800" cy="1676400"/>
          </a:xfrm>
          <a:prstGeom prst="rect">
            <a:avLst/>
          </a:prstGeom>
          <a:gradFill>
            <a:gsLst>
              <a:gs pos="0">
                <a:srgbClr val="FFA09D"/>
              </a:gs>
              <a:gs pos="35000">
                <a:srgbClr val="FFBCBC"/>
              </a:gs>
              <a:gs pos="100000">
                <a:srgbClr val="FFE2E2"/>
              </a:gs>
            </a:gsLst>
            <a:lin ang="16200000" scaled="0"/>
          </a:gradFill>
          <a:ln cap="flat" cmpd="sng" w="9525">
            <a:solidFill>
              <a:srgbClr val="BD4B48"/>
            </a:solidFill>
            <a:prstDash val="solid"/>
            <a:round/>
            <a:headEnd len="sm" w="sm" type="none"/>
            <a:tailEnd len="sm" w="sm" type="none"/>
          </a:ln>
          <a:effectLst>
            <a:outerShdw blurRad="40000" rotWithShape="0" dir="5400000" dist="20000">
              <a:srgbClr val="000000">
                <a:alpha val="37647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Data</a:t>
            </a:r>
            <a:endParaRPr b="1" sz="2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51" name="Google Shape;1251;p37"/>
          <p:cNvSpPr/>
          <p:nvPr/>
        </p:nvSpPr>
        <p:spPr>
          <a:xfrm>
            <a:off x="5791200" y="5638800"/>
            <a:ext cx="1447800" cy="762000"/>
          </a:xfrm>
          <a:prstGeom prst="rect">
            <a:avLst/>
          </a:prstGeom>
          <a:gradFill>
            <a:gsLst>
              <a:gs pos="0">
                <a:srgbClr val="BABABA"/>
              </a:gs>
              <a:gs pos="35000">
                <a:srgbClr val="CFCFCF"/>
              </a:gs>
              <a:gs pos="100000">
                <a:srgbClr val="EDEDED"/>
              </a:gs>
            </a:gsLst>
            <a:lin ang="16200000" scaled="0"/>
          </a:gradFill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  <a:effectLst>
            <a:outerShdw blurRad="40000" rotWithShape="0" dir="5400000" dist="20000">
              <a:srgbClr val="000000">
                <a:alpha val="37647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Code</a:t>
            </a:r>
            <a:endParaRPr b="1" sz="2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52" name="Google Shape;1252;p37"/>
          <p:cNvSpPr/>
          <p:nvPr/>
        </p:nvSpPr>
        <p:spPr>
          <a:xfrm>
            <a:off x="5791200" y="2819400"/>
            <a:ext cx="1447800" cy="1143000"/>
          </a:xfrm>
          <a:prstGeom prst="rect">
            <a:avLst/>
          </a:prstGeom>
          <a:gradFill>
            <a:gsLst>
              <a:gs pos="0">
                <a:srgbClr val="C8B2E9"/>
              </a:gs>
              <a:gs pos="35000">
                <a:srgbClr val="D6CAED"/>
              </a:gs>
              <a:gs pos="100000">
                <a:srgbClr val="EFE8FA"/>
              </a:gs>
            </a:gsLst>
            <a:lin ang="16200000" scaled="0"/>
          </a:gradFill>
          <a:ln cap="flat" cmpd="sng" w="9525">
            <a:solidFill>
              <a:srgbClr val="7C5F9F"/>
            </a:solidFill>
            <a:prstDash val="solid"/>
            <a:round/>
            <a:headEnd len="sm" w="sm" type="none"/>
            <a:tailEnd len="sm" w="sm" type="none"/>
          </a:ln>
          <a:effectLst>
            <a:outerShdw blurRad="40000" rotWithShape="0" dir="5400000" dist="20000">
              <a:srgbClr val="000000">
                <a:alpha val="37647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Heap</a:t>
            </a:r>
            <a:endParaRPr b="1" sz="2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53" name="Google Shape;1253;p37"/>
          <p:cNvSpPr/>
          <p:nvPr/>
        </p:nvSpPr>
        <p:spPr>
          <a:xfrm>
            <a:off x="5791200" y="1600200"/>
            <a:ext cx="1447800" cy="1219200"/>
          </a:xfrm>
          <a:prstGeom prst="rect">
            <a:avLst/>
          </a:prstGeom>
          <a:gradFill>
            <a:gsLst>
              <a:gs pos="0">
                <a:srgbClr val="DAFEA4"/>
              </a:gs>
              <a:gs pos="35000">
                <a:srgbClr val="E3FEBF"/>
              </a:gs>
              <a:gs pos="100000">
                <a:srgbClr val="F4FEE6"/>
              </a:gs>
            </a:gsLst>
            <a:lin ang="16200000" scaled="0"/>
          </a:gradFill>
          <a:ln cap="flat" cmpd="sng" w="9525">
            <a:solidFill>
              <a:srgbClr val="97B853"/>
            </a:solidFill>
            <a:prstDash val="solid"/>
            <a:round/>
            <a:headEnd len="sm" w="sm" type="none"/>
            <a:tailEnd len="sm" w="sm" type="none"/>
          </a:ln>
          <a:effectLst>
            <a:outerShdw blurRad="40000" rotWithShape="0" dir="5400000" dist="20000">
              <a:srgbClr val="000000">
                <a:alpha val="37647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Stack</a:t>
            </a:r>
            <a:endParaRPr b="1" sz="2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54" name="Google Shape;1254;p37"/>
          <p:cNvSpPr/>
          <p:nvPr/>
        </p:nvSpPr>
        <p:spPr>
          <a:xfrm>
            <a:off x="5562600" y="2590800"/>
            <a:ext cx="1905000" cy="533400"/>
          </a:xfrm>
          <a:prstGeom prst="rect">
            <a:avLst/>
          </a:prstGeom>
          <a:gradFill>
            <a:gsLst>
              <a:gs pos="0">
                <a:srgbClr val="C2D59B"/>
              </a:gs>
              <a:gs pos="29000">
                <a:srgbClr val="C2D59B"/>
              </a:gs>
              <a:gs pos="35000">
                <a:srgbClr val="D6CAED"/>
              </a:gs>
              <a:gs pos="100000">
                <a:srgbClr val="EFE8FA"/>
              </a:gs>
            </a:gsLst>
            <a:lin ang="5400000" scaled="0"/>
          </a:gradFill>
          <a:ln cap="flat" cmpd="sng" w="9525">
            <a:solidFill>
              <a:srgbClr val="7C5F9F"/>
            </a:solidFill>
            <a:prstDash val="solid"/>
            <a:round/>
            <a:headEnd len="sm" w="sm" type="none"/>
            <a:tailEnd len="sm" w="sm" type="none"/>
          </a:ln>
          <a:effectLst>
            <a:outerShdw blurRad="40000" rotWithShape="0" dir="5400000" dist="20000">
              <a:srgbClr val="000000">
                <a:alpha val="37647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55" name="Google Shape;1255;p37"/>
          <p:cNvSpPr/>
          <p:nvPr/>
        </p:nvSpPr>
        <p:spPr>
          <a:xfrm>
            <a:off x="5791200" y="3962400"/>
            <a:ext cx="1447800" cy="304800"/>
          </a:xfrm>
          <a:prstGeom prst="rect">
            <a:avLst/>
          </a:prstGeom>
          <a:gradFill>
            <a:gsLst>
              <a:gs pos="0">
                <a:srgbClr val="9BE9FF"/>
              </a:gs>
              <a:gs pos="35000">
                <a:srgbClr val="B8F1FF"/>
              </a:gs>
              <a:gs pos="100000">
                <a:srgbClr val="E2FBFF"/>
              </a:gs>
            </a:gsLst>
            <a:lin ang="16200000" scaled="0"/>
          </a:gradFill>
          <a:ln cap="flat" cmpd="sng" w="9525">
            <a:solidFill>
              <a:srgbClr val="45A9C4"/>
            </a:solidFill>
            <a:prstDash val="solid"/>
            <a:round/>
            <a:headEnd len="sm" w="sm" type="none"/>
            <a:tailEnd len="sm" w="sm" type="none"/>
          </a:ln>
          <a:effectLst>
            <a:outerShdw blurRad="40000" rotWithShape="0" dir="5400000" dist="20000">
              <a:srgbClr val="000000">
                <a:alpha val="37647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BSS</a:t>
            </a:r>
            <a:endParaRPr b="1" sz="2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1256" name="Google Shape;1256;p37"/>
          <p:cNvCxnSpPr/>
          <p:nvPr/>
        </p:nvCxnSpPr>
        <p:spPr>
          <a:xfrm rot="5400000">
            <a:off x="7086600" y="2209800"/>
            <a:ext cx="1219200" cy="1588"/>
          </a:xfrm>
          <a:prstGeom prst="straightConnector1">
            <a:avLst/>
          </a:prstGeom>
          <a:noFill/>
          <a:ln cap="flat" cmpd="sng" w="38100">
            <a:solidFill>
              <a:schemeClr val="dk1"/>
            </a:solidFill>
            <a:prstDash val="solid"/>
            <a:round/>
            <a:headEnd len="sm" w="sm" type="none"/>
            <a:tailEnd len="med" w="med" type="stealth"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</p:cxnSp>
      <p:cxnSp>
        <p:nvCxnSpPr>
          <p:cNvPr id="1257" name="Google Shape;1257;p37"/>
          <p:cNvCxnSpPr/>
          <p:nvPr/>
        </p:nvCxnSpPr>
        <p:spPr>
          <a:xfrm rot="-5400000">
            <a:off x="7276306" y="3543300"/>
            <a:ext cx="838200" cy="1588"/>
          </a:xfrm>
          <a:prstGeom prst="straightConnector1">
            <a:avLst/>
          </a:prstGeom>
          <a:noFill/>
          <a:ln cap="flat" cmpd="sng" w="38100">
            <a:solidFill>
              <a:schemeClr val="dk1"/>
            </a:solidFill>
            <a:prstDash val="solid"/>
            <a:round/>
            <a:headEnd len="sm" w="sm" type="none"/>
            <a:tailEnd len="med" w="med" type="stealth"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</p:cxnSp>
      <p:cxnSp>
        <p:nvCxnSpPr>
          <p:cNvPr id="1258" name="Google Shape;1258;p37"/>
          <p:cNvCxnSpPr/>
          <p:nvPr/>
        </p:nvCxnSpPr>
        <p:spPr>
          <a:xfrm>
            <a:off x="1981200" y="1828800"/>
            <a:ext cx="3810000" cy="2286000"/>
          </a:xfrm>
          <a:prstGeom prst="curvedConnector3">
            <a:avLst>
              <a:gd fmla="val 62857" name="adj1"/>
            </a:avLst>
          </a:prstGeom>
          <a:noFill/>
          <a:ln cap="flat" cmpd="sng" w="38100">
            <a:solidFill>
              <a:schemeClr val="dk1"/>
            </a:solidFill>
            <a:prstDash val="solid"/>
            <a:round/>
            <a:headEnd len="sm" w="sm" type="none"/>
            <a:tailEnd len="med" w="med" type="stealth"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</p:cxnSp>
      <p:cxnSp>
        <p:nvCxnSpPr>
          <p:cNvPr id="1259" name="Google Shape;1259;p37"/>
          <p:cNvCxnSpPr/>
          <p:nvPr/>
        </p:nvCxnSpPr>
        <p:spPr>
          <a:xfrm>
            <a:off x="2590800" y="2362200"/>
            <a:ext cx="3200400" cy="2209800"/>
          </a:xfrm>
          <a:prstGeom prst="curvedConnector3">
            <a:avLst>
              <a:gd fmla="val 50000" name="adj1"/>
            </a:avLst>
          </a:prstGeom>
          <a:noFill/>
          <a:ln cap="flat" cmpd="sng" w="38100">
            <a:solidFill>
              <a:schemeClr val="dk1"/>
            </a:solidFill>
            <a:prstDash val="solid"/>
            <a:round/>
            <a:headEnd len="sm" w="sm" type="none"/>
            <a:tailEnd len="med" w="med" type="stealth"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</p:cxnSp>
      <p:cxnSp>
        <p:nvCxnSpPr>
          <p:cNvPr id="1260" name="Google Shape;1260;p37"/>
          <p:cNvCxnSpPr/>
          <p:nvPr/>
        </p:nvCxnSpPr>
        <p:spPr>
          <a:xfrm flipH="1" rot="10800000">
            <a:off x="3657600" y="1905000"/>
            <a:ext cx="2057400" cy="1600200"/>
          </a:xfrm>
          <a:prstGeom prst="curvedConnector3">
            <a:avLst>
              <a:gd fmla="val 50000" name="adj1"/>
            </a:avLst>
          </a:prstGeom>
          <a:noFill/>
          <a:ln cap="flat" cmpd="sng" w="38100">
            <a:solidFill>
              <a:schemeClr val="dk1"/>
            </a:solidFill>
            <a:prstDash val="solid"/>
            <a:round/>
            <a:headEnd len="sm" w="sm" type="none"/>
            <a:tailEnd len="med" w="med" type="stealth"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</p:cxnSp>
      <p:cxnSp>
        <p:nvCxnSpPr>
          <p:cNvPr id="1261" name="Google Shape;1261;p37"/>
          <p:cNvCxnSpPr>
            <a:endCxn id="1253" idx="1"/>
          </p:cNvCxnSpPr>
          <p:nvPr/>
        </p:nvCxnSpPr>
        <p:spPr>
          <a:xfrm flipH="1" rot="10800000">
            <a:off x="2743200" y="2209800"/>
            <a:ext cx="3048000" cy="1905000"/>
          </a:xfrm>
          <a:prstGeom prst="curvedConnector3">
            <a:avLst>
              <a:gd fmla="val 67143" name="adj1"/>
            </a:avLst>
          </a:prstGeom>
          <a:noFill/>
          <a:ln cap="flat" cmpd="sng" w="38100">
            <a:solidFill>
              <a:schemeClr val="dk1"/>
            </a:solidFill>
            <a:prstDash val="solid"/>
            <a:round/>
            <a:headEnd len="sm" w="sm" type="none"/>
            <a:tailEnd len="med" w="med" type="stealth"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</p:cxnSp>
      <p:cxnSp>
        <p:nvCxnSpPr>
          <p:cNvPr id="1262" name="Google Shape;1262;p37"/>
          <p:cNvCxnSpPr>
            <a:endCxn id="1252" idx="1"/>
          </p:cNvCxnSpPr>
          <p:nvPr/>
        </p:nvCxnSpPr>
        <p:spPr>
          <a:xfrm flipH="1" rot="10800000">
            <a:off x="3886200" y="3390900"/>
            <a:ext cx="1905000" cy="1181100"/>
          </a:xfrm>
          <a:prstGeom prst="curvedConnector3">
            <a:avLst>
              <a:gd fmla="val 50000" name="adj1"/>
            </a:avLst>
          </a:prstGeom>
          <a:noFill/>
          <a:ln cap="flat" cmpd="sng" w="38100">
            <a:solidFill>
              <a:schemeClr val="dk1"/>
            </a:solidFill>
            <a:prstDash val="solid"/>
            <a:round/>
            <a:headEnd len="sm" w="sm" type="none"/>
            <a:tailEnd len="med" w="med" type="stealth"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</p:cxn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8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248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8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248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8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248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8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248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8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248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8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248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8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248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2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2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2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2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2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2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66" name="Shape 12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7" name="Google Shape;1267;p38"/>
          <p:cNvSpPr txBox="1"/>
          <p:nvPr>
            <p:ph type="title"/>
          </p:nvPr>
        </p:nvSpPr>
        <p:spPr>
          <a:xfrm>
            <a:off x="457200" y="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DF322D"/>
              </a:buClr>
              <a:buSzPts val="4400"/>
              <a:buFont typeface="Calibri"/>
              <a:buNone/>
            </a:pPr>
            <a:r>
              <a:rPr b="1" lang="en-US">
                <a:solidFill>
                  <a:srgbClr val="DF322D"/>
                </a:solidFill>
              </a:rPr>
              <a:t>MASM : Hello world </a:t>
            </a:r>
            <a:endParaRPr b="1">
              <a:solidFill>
                <a:srgbClr val="DF322D"/>
              </a:solidFill>
            </a:endParaRPr>
          </a:p>
        </p:txBody>
      </p:sp>
      <p:sp>
        <p:nvSpPr>
          <p:cNvPr id="1268" name="Google Shape;1268;p38"/>
          <p:cNvSpPr/>
          <p:nvPr/>
        </p:nvSpPr>
        <p:spPr>
          <a:xfrm>
            <a:off x="228600" y="838200"/>
            <a:ext cx="8534400" cy="5867400"/>
          </a:xfrm>
          <a:prstGeom prst="rect">
            <a:avLst/>
          </a:prstGeom>
          <a:gradFill>
            <a:gsLst>
              <a:gs pos="0">
                <a:srgbClr val="DAFEA4"/>
              </a:gs>
              <a:gs pos="35000">
                <a:srgbClr val="E3FEBF"/>
              </a:gs>
              <a:gs pos="100000">
                <a:srgbClr val="F4FEE6"/>
              </a:gs>
            </a:gsLst>
            <a:lin ang="16200000" scaled="0"/>
          </a:gradFill>
          <a:ln cap="flat" cmpd="sng" w="9525">
            <a:solidFill>
              <a:srgbClr val="97B853"/>
            </a:solidFill>
            <a:prstDash val="solid"/>
            <a:round/>
            <a:headEnd len="sm" w="sm" type="none"/>
            <a:tailEnd len="sm" w="sm" type="none"/>
          </a:ln>
          <a:effectLst>
            <a:outerShdw blurRad="40000" rotWithShape="0" dir="5400000" dist="20000">
              <a:srgbClr val="000000">
                <a:alpha val="37647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.model small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.stack </a:t>
            </a:r>
            <a:r>
              <a:rPr lang="en-US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100h  ; reserve 256 bytes of stack space</a:t>
            </a:r>
            <a:endParaRPr sz="2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.data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message   db  "Hello world, I'm learning Assembly$”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.code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main   proc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	mov   ax, seg message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mov   ds, ax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mov   ah, 09     // 9 in the AH reg indicates Procedure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		  //should write a bit-string to the screen.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lea   dx, message     // Load Eff Address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int   21h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mov   ax,4c00h  // Halt for  DOS routine (Exit Program)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int   21h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main   endp</a:t>
            </a:r>
            <a:endParaRPr sz="2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end main</a:t>
            </a:r>
            <a:endParaRPr sz="2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8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268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8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268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8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268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8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268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8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268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8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268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8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268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8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268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8">
                                            <p:txEl>
                                              <p:pRg end="8" st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268">
                                            <p:txEl>
                                              <p:pRg end="8" st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8">
                                            <p:txEl>
                                              <p:pRg end="9" st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268">
                                            <p:txEl>
                                              <p:pRg end="9" st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8">
                                            <p:txEl>
                                              <p:pRg end="10" st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268">
                                            <p:txEl>
                                              <p:pRg end="10" st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8">
                                            <p:txEl>
                                              <p:pRg end="11" st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268">
                                            <p:txEl>
                                              <p:pRg end="11" st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8">
                                            <p:txEl>
                                              <p:pRg end="12" st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268">
                                            <p:txEl>
                                              <p:pRg end="12" st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8">
                                            <p:txEl>
                                              <p:pRg end="13" st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268">
                                            <p:txEl>
                                              <p:pRg end="13" st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8">
                                            <p:txEl>
                                              <p:pRg end="14" st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268">
                                            <p:txEl>
                                              <p:pRg end="14" st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8">
                                            <p:txEl>
                                              <p:pRg end="15" st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268">
                                            <p:txEl>
                                              <p:pRg end="15" st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72" name="Shape 12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3" name="Google Shape;1273;p39"/>
          <p:cNvSpPr txBox="1"/>
          <p:nvPr>
            <p:ph type="title"/>
          </p:nvPr>
        </p:nvSpPr>
        <p:spPr>
          <a:xfrm>
            <a:off x="609600" y="171450"/>
            <a:ext cx="8077200" cy="7810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DF322D"/>
              </a:buClr>
              <a:buSzPct val="100000"/>
              <a:buFont typeface="Calibri"/>
              <a:buNone/>
            </a:pPr>
            <a:r>
              <a:rPr b="1" lang="en-US" u="sng">
                <a:solidFill>
                  <a:srgbClr val="DF322D"/>
                </a:solidFill>
              </a:rPr>
              <a:t>Memory Model: Segment Definition</a:t>
            </a:r>
            <a:endParaRPr/>
          </a:p>
        </p:txBody>
      </p:sp>
      <p:sp>
        <p:nvSpPr>
          <p:cNvPr id="1274" name="Google Shape;1274;p39"/>
          <p:cNvSpPr txBox="1"/>
          <p:nvPr>
            <p:ph idx="1" type="body"/>
          </p:nvPr>
        </p:nvSpPr>
        <p:spPr>
          <a:xfrm>
            <a:off x="711200" y="1143000"/>
            <a:ext cx="7772400" cy="5257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lnSpcReduction="10000"/>
          </a:bodyPr>
          <a:lstStyle/>
          <a:p>
            <a:pPr indent="-342900" lvl="0" marL="3429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b="1" lang="en-US"/>
              <a:t>.model small</a:t>
            </a:r>
            <a:endParaRPr b="1"/>
          </a:p>
          <a:p>
            <a:pPr indent="-285750" lvl="1" marL="742950" rtl="0" algn="l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</a:pPr>
            <a:r>
              <a:rPr b="1" lang="en-US"/>
              <a:t>Most widely used memory model.</a:t>
            </a:r>
            <a:endParaRPr/>
          </a:p>
          <a:p>
            <a:pPr indent="-285750" lvl="1" marL="742950" rtl="0" algn="l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</a:pPr>
            <a:r>
              <a:rPr b="1" lang="en-US"/>
              <a:t>The code must fit in 64k.</a:t>
            </a:r>
            <a:endParaRPr/>
          </a:p>
          <a:p>
            <a:pPr indent="-285750" lvl="1" marL="742950" rtl="0" algn="l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</a:pPr>
            <a:r>
              <a:rPr b="1" lang="en-US"/>
              <a:t>The data must fit in 64k.</a:t>
            </a:r>
            <a:endParaRPr/>
          </a:p>
          <a:p>
            <a:pPr indent="-342900" lvl="0" marL="342900" rtl="0" algn="l">
              <a:lnSpc>
                <a:spcPct val="9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b="1" lang="en-US"/>
              <a:t> .model medium</a:t>
            </a:r>
            <a:endParaRPr b="1"/>
          </a:p>
          <a:p>
            <a:pPr indent="-285750" lvl="1" marL="742950" rtl="0" algn="l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</a:pPr>
            <a:r>
              <a:rPr b="1" lang="en-US"/>
              <a:t>The code can exceed 64k.</a:t>
            </a:r>
            <a:endParaRPr/>
          </a:p>
          <a:p>
            <a:pPr indent="-285750" lvl="1" marL="742950" rtl="0" algn="l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</a:pPr>
            <a:r>
              <a:rPr b="1" lang="en-US"/>
              <a:t>The data must fit in 64k.</a:t>
            </a:r>
            <a:endParaRPr/>
          </a:p>
          <a:p>
            <a:pPr indent="-342900" lvl="0" marL="342900" rtl="0" algn="l">
              <a:lnSpc>
                <a:spcPct val="9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b="1" lang="en-US"/>
              <a:t>.model compact</a:t>
            </a:r>
            <a:endParaRPr/>
          </a:p>
          <a:p>
            <a:pPr indent="-285750" lvl="1" marL="742950" rtl="0" algn="l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</a:pPr>
            <a:r>
              <a:rPr b="1" lang="en-US"/>
              <a:t>The code must fit in 64k.</a:t>
            </a:r>
            <a:endParaRPr/>
          </a:p>
          <a:p>
            <a:pPr indent="-285750" lvl="1" marL="742950" rtl="0" algn="l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</a:pPr>
            <a:r>
              <a:rPr b="1" lang="en-US"/>
              <a:t>The data can exceed 64k.</a:t>
            </a:r>
            <a:endParaRPr/>
          </a:p>
          <a:p>
            <a:pPr indent="-342900" lvl="0" marL="342900" rtl="0" algn="l">
              <a:lnSpc>
                <a:spcPct val="9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b="1" lang="en-US"/>
              <a:t>.medium and .compact are opposites.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4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274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4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274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4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274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4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274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4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274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4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274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4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274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4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274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4">
                                            <p:txEl>
                                              <p:pRg end="8" st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274">
                                            <p:txEl>
                                              <p:pRg end="8" st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4">
                                            <p:txEl>
                                              <p:pRg end="9" st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274">
                                            <p:txEl>
                                              <p:pRg end="9" st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4">
                                            <p:txEl>
                                              <p:pRg end="10" st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274">
                                            <p:txEl>
                                              <p:pRg end="10" st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4"/>
          <p:cNvSpPr txBox="1"/>
          <p:nvPr>
            <p:ph type="title"/>
          </p:nvPr>
        </p:nvSpPr>
        <p:spPr>
          <a:xfrm>
            <a:off x="457200" y="274638"/>
            <a:ext cx="8229600" cy="71596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DF322D"/>
              </a:buClr>
              <a:buSzPts val="4400"/>
              <a:buFont typeface="Calibri"/>
              <a:buNone/>
            </a:pPr>
            <a:r>
              <a:rPr b="1" lang="en-US" u="sng">
                <a:solidFill>
                  <a:srgbClr val="DF322D"/>
                </a:solidFill>
              </a:rPr>
              <a:t>8086 Architecture</a:t>
            </a:r>
            <a:endParaRPr b="1" u="sng">
              <a:solidFill>
                <a:srgbClr val="DF322D"/>
              </a:solidFill>
            </a:endParaRPr>
          </a:p>
        </p:txBody>
      </p:sp>
      <p:pic>
        <p:nvPicPr>
          <p:cNvPr descr="8086.gif" id="107" name="Google Shape;107;p4"/>
          <p:cNvPicPr preferRelativeResize="0"/>
          <p:nvPr>
            <p:ph idx="1" type="body"/>
          </p:nvPr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57200" y="838200"/>
            <a:ext cx="8305800" cy="6019800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108" name="Google Shape;108;p4"/>
          <p:cNvGrpSpPr/>
          <p:nvPr/>
        </p:nvGrpSpPr>
        <p:grpSpPr>
          <a:xfrm>
            <a:off x="990600" y="5105400"/>
            <a:ext cx="2743200" cy="1143000"/>
            <a:chOff x="6400800" y="1676400"/>
            <a:chExt cx="2286000" cy="2438400"/>
          </a:xfrm>
        </p:grpSpPr>
        <p:sp>
          <p:nvSpPr>
            <p:cNvPr id="109" name="Google Shape;109;p4"/>
            <p:cNvSpPr/>
            <p:nvPr/>
          </p:nvSpPr>
          <p:spPr>
            <a:xfrm>
              <a:off x="6400800" y="1676400"/>
              <a:ext cx="1143000" cy="304800"/>
            </a:xfrm>
            <a:prstGeom prst="rect">
              <a:avLst/>
            </a:prstGeom>
            <a:solidFill>
              <a:schemeClr val="accent2"/>
            </a:solidFill>
            <a:ln cap="flat" cmpd="sng" w="381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40000" rotWithShape="0" dir="5400000" dist="20000">
                <a:srgbClr val="000000">
                  <a:alpha val="37647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en-US" sz="14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AH</a:t>
              </a:r>
              <a:endParaRPr b="1" i="0" sz="1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0" name="Google Shape;110;p4"/>
            <p:cNvSpPr/>
            <p:nvPr/>
          </p:nvSpPr>
          <p:spPr>
            <a:xfrm>
              <a:off x="7543800" y="1676400"/>
              <a:ext cx="1143000" cy="304800"/>
            </a:xfrm>
            <a:prstGeom prst="rect">
              <a:avLst/>
            </a:prstGeom>
            <a:solidFill>
              <a:schemeClr val="accent2"/>
            </a:solidFill>
            <a:ln cap="flat" cmpd="sng" w="381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40000" rotWithShape="0" dir="5400000" dist="20000">
                <a:srgbClr val="000000">
                  <a:alpha val="37647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en-US" sz="14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AL</a:t>
              </a:r>
              <a:endParaRPr b="1" i="0" sz="1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1" name="Google Shape;111;p4"/>
            <p:cNvSpPr/>
            <p:nvPr/>
          </p:nvSpPr>
          <p:spPr>
            <a:xfrm>
              <a:off x="6400800" y="1981200"/>
              <a:ext cx="1143000" cy="304800"/>
            </a:xfrm>
            <a:prstGeom prst="rect">
              <a:avLst/>
            </a:prstGeom>
            <a:solidFill>
              <a:schemeClr val="accent2"/>
            </a:solidFill>
            <a:ln cap="flat" cmpd="sng" w="381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40000" rotWithShape="0" dir="5400000" dist="20000">
                <a:srgbClr val="000000">
                  <a:alpha val="37647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en-US" sz="14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BH</a:t>
              </a:r>
              <a:endParaRPr b="1" i="0" sz="1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2" name="Google Shape;112;p4"/>
            <p:cNvSpPr/>
            <p:nvPr/>
          </p:nvSpPr>
          <p:spPr>
            <a:xfrm>
              <a:off x="7543800" y="1981200"/>
              <a:ext cx="1143000" cy="304800"/>
            </a:xfrm>
            <a:prstGeom prst="rect">
              <a:avLst/>
            </a:prstGeom>
            <a:solidFill>
              <a:schemeClr val="accent2"/>
            </a:solidFill>
            <a:ln cap="flat" cmpd="sng" w="381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40000" rotWithShape="0" dir="5400000" dist="20000">
                <a:srgbClr val="000000">
                  <a:alpha val="37647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en-US" sz="14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BL</a:t>
              </a:r>
              <a:endParaRPr b="1" i="0" sz="1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3" name="Google Shape;113;p4"/>
            <p:cNvSpPr/>
            <p:nvPr/>
          </p:nvSpPr>
          <p:spPr>
            <a:xfrm>
              <a:off x="6400800" y="2286000"/>
              <a:ext cx="1143000" cy="304800"/>
            </a:xfrm>
            <a:prstGeom prst="rect">
              <a:avLst/>
            </a:prstGeom>
            <a:solidFill>
              <a:schemeClr val="accent2"/>
            </a:solidFill>
            <a:ln cap="flat" cmpd="sng" w="381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40000" rotWithShape="0" dir="5400000" dist="20000">
                <a:srgbClr val="000000">
                  <a:alpha val="37647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en-US" sz="14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CH</a:t>
              </a:r>
              <a:endParaRPr b="1" i="0" sz="1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4" name="Google Shape;114;p4"/>
            <p:cNvSpPr/>
            <p:nvPr/>
          </p:nvSpPr>
          <p:spPr>
            <a:xfrm>
              <a:off x="7543800" y="2286000"/>
              <a:ext cx="1143000" cy="304800"/>
            </a:xfrm>
            <a:prstGeom prst="rect">
              <a:avLst/>
            </a:prstGeom>
            <a:solidFill>
              <a:schemeClr val="accent2"/>
            </a:solidFill>
            <a:ln cap="flat" cmpd="sng" w="381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40000" rotWithShape="0" dir="5400000" dist="20000">
                <a:srgbClr val="000000">
                  <a:alpha val="37647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en-US" sz="14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CL</a:t>
              </a:r>
              <a:endParaRPr b="1" i="0" sz="1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5" name="Google Shape;115;p4"/>
            <p:cNvSpPr/>
            <p:nvPr/>
          </p:nvSpPr>
          <p:spPr>
            <a:xfrm>
              <a:off x="6400800" y="2590800"/>
              <a:ext cx="1143000" cy="304800"/>
            </a:xfrm>
            <a:prstGeom prst="rect">
              <a:avLst/>
            </a:prstGeom>
            <a:solidFill>
              <a:schemeClr val="accent2"/>
            </a:solidFill>
            <a:ln cap="flat" cmpd="sng" w="381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40000" rotWithShape="0" dir="5400000" dist="20000">
                <a:srgbClr val="000000">
                  <a:alpha val="37647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en-US" sz="14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DH</a:t>
              </a:r>
              <a:endParaRPr b="1" i="0" sz="1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6" name="Google Shape;116;p4"/>
            <p:cNvSpPr/>
            <p:nvPr/>
          </p:nvSpPr>
          <p:spPr>
            <a:xfrm>
              <a:off x="7543800" y="2590800"/>
              <a:ext cx="1143000" cy="304800"/>
            </a:xfrm>
            <a:prstGeom prst="rect">
              <a:avLst/>
            </a:prstGeom>
            <a:solidFill>
              <a:schemeClr val="accent2"/>
            </a:solidFill>
            <a:ln cap="flat" cmpd="sng" w="381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40000" rotWithShape="0" dir="5400000" dist="20000">
                <a:srgbClr val="000000">
                  <a:alpha val="37647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en-US" sz="14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DL</a:t>
              </a:r>
              <a:endParaRPr b="1" i="0" sz="1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7" name="Google Shape;117;p4"/>
            <p:cNvSpPr/>
            <p:nvPr/>
          </p:nvSpPr>
          <p:spPr>
            <a:xfrm>
              <a:off x="6400800" y="2895600"/>
              <a:ext cx="2286000" cy="304800"/>
            </a:xfrm>
            <a:prstGeom prst="rect">
              <a:avLst/>
            </a:prstGeom>
            <a:gradFill>
              <a:gsLst>
                <a:gs pos="0">
                  <a:srgbClr val="9BE9FF"/>
                </a:gs>
                <a:gs pos="35000">
                  <a:srgbClr val="B8F1FF"/>
                </a:gs>
                <a:gs pos="100000">
                  <a:srgbClr val="E2FBFF"/>
                </a:gs>
              </a:gsLst>
              <a:lin ang="16200000" scaled="0"/>
            </a:gradFill>
            <a:ln cap="flat" cmpd="sng" w="9525">
              <a:solidFill>
                <a:srgbClr val="45A9C4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40000" rotWithShape="0" dir="5400000" dist="20000">
                <a:srgbClr val="000000">
                  <a:alpha val="37647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en-US" sz="14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SI (Source Idx )</a:t>
              </a:r>
              <a:endParaRPr b="1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8" name="Google Shape;118;p4"/>
            <p:cNvSpPr/>
            <p:nvPr/>
          </p:nvSpPr>
          <p:spPr>
            <a:xfrm>
              <a:off x="6400800" y="3200400"/>
              <a:ext cx="2286000" cy="304800"/>
            </a:xfrm>
            <a:prstGeom prst="rect">
              <a:avLst/>
            </a:prstGeom>
            <a:gradFill>
              <a:gsLst>
                <a:gs pos="0">
                  <a:srgbClr val="9BE9FF"/>
                </a:gs>
                <a:gs pos="35000">
                  <a:srgbClr val="B8F1FF"/>
                </a:gs>
                <a:gs pos="100000">
                  <a:srgbClr val="E2FBFF"/>
                </a:gs>
              </a:gsLst>
              <a:lin ang="16200000" scaled="0"/>
            </a:gradFill>
            <a:ln cap="flat" cmpd="sng" w="9525">
              <a:solidFill>
                <a:srgbClr val="45A9C4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40000" rotWithShape="0" dir="5400000" dist="20000">
                <a:srgbClr val="000000">
                  <a:alpha val="37647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en-US" sz="14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DI (Dest. Idx)</a:t>
              </a:r>
              <a:endParaRPr b="1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9" name="Google Shape;119;p4"/>
            <p:cNvSpPr/>
            <p:nvPr/>
          </p:nvSpPr>
          <p:spPr>
            <a:xfrm>
              <a:off x="6400800" y="3505200"/>
              <a:ext cx="2286000" cy="304800"/>
            </a:xfrm>
            <a:prstGeom prst="rect">
              <a:avLst/>
            </a:prstGeom>
            <a:gradFill>
              <a:gsLst>
                <a:gs pos="0">
                  <a:srgbClr val="9BE9FF"/>
                </a:gs>
                <a:gs pos="35000">
                  <a:srgbClr val="B8F1FF"/>
                </a:gs>
                <a:gs pos="100000">
                  <a:srgbClr val="E2FBFF"/>
                </a:gs>
              </a:gsLst>
              <a:lin ang="16200000" scaled="0"/>
            </a:gradFill>
            <a:ln cap="flat" cmpd="sng" w="9525">
              <a:solidFill>
                <a:srgbClr val="45A9C4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40000" rotWithShape="0" dir="5400000" dist="20000">
                <a:srgbClr val="000000">
                  <a:alpha val="37647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en-US" sz="14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BP (Base Ptr )</a:t>
              </a:r>
              <a:endParaRPr b="1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0" name="Google Shape;120;p4"/>
            <p:cNvSpPr/>
            <p:nvPr/>
          </p:nvSpPr>
          <p:spPr>
            <a:xfrm>
              <a:off x="6400800" y="3810000"/>
              <a:ext cx="2286000" cy="304800"/>
            </a:xfrm>
            <a:prstGeom prst="rect">
              <a:avLst/>
            </a:prstGeom>
            <a:gradFill>
              <a:gsLst>
                <a:gs pos="0">
                  <a:srgbClr val="9BE9FF"/>
                </a:gs>
                <a:gs pos="35000">
                  <a:srgbClr val="B8F1FF"/>
                </a:gs>
                <a:gs pos="100000">
                  <a:srgbClr val="E2FBFF"/>
                </a:gs>
              </a:gsLst>
              <a:lin ang="16200000" scaled="0"/>
            </a:gradFill>
            <a:ln cap="flat" cmpd="sng" w="9525">
              <a:solidFill>
                <a:srgbClr val="45A9C4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40000" rotWithShape="0" dir="5400000" dist="20000">
                <a:srgbClr val="000000">
                  <a:alpha val="37647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en-US" sz="14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SP (Stack Ptr)</a:t>
              </a:r>
              <a:endParaRPr b="1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21" name="Google Shape;121;p4"/>
          <p:cNvSpPr/>
          <p:nvPr/>
        </p:nvSpPr>
        <p:spPr>
          <a:xfrm>
            <a:off x="1066800" y="6400800"/>
            <a:ext cx="2667000" cy="152400"/>
          </a:xfrm>
          <a:prstGeom prst="rect">
            <a:avLst/>
          </a:prstGeom>
          <a:gradFill>
            <a:gsLst>
              <a:gs pos="0">
                <a:schemeClr val="dk1"/>
              </a:gs>
              <a:gs pos="80000">
                <a:schemeClr val="dk1"/>
              </a:gs>
              <a:gs pos="100000">
                <a:schemeClr val="dk1"/>
              </a:gs>
            </a:gsLst>
            <a:lin ang="16200000" scaled="0"/>
          </a:gra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Z (Flag Reg)</a:t>
            </a:r>
            <a:endParaRPr b="1" i="0" sz="14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122" name="Google Shape;122;p4"/>
          <p:cNvGrpSpPr/>
          <p:nvPr/>
        </p:nvGrpSpPr>
        <p:grpSpPr>
          <a:xfrm>
            <a:off x="990600" y="3276600"/>
            <a:ext cx="2895600" cy="990600"/>
            <a:chOff x="6400800" y="4724400"/>
            <a:chExt cx="2286000" cy="2133600"/>
          </a:xfrm>
        </p:grpSpPr>
        <p:sp>
          <p:nvSpPr>
            <p:cNvPr id="123" name="Google Shape;123;p4"/>
            <p:cNvSpPr/>
            <p:nvPr/>
          </p:nvSpPr>
          <p:spPr>
            <a:xfrm>
              <a:off x="6400800" y="4724400"/>
              <a:ext cx="2286000" cy="304800"/>
            </a:xfrm>
            <a:prstGeom prst="rect">
              <a:avLst/>
            </a:prstGeom>
            <a:gradFill>
              <a:gsLst>
                <a:gs pos="0">
                  <a:srgbClr val="C8B2E9"/>
                </a:gs>
                <a:gs pos="35000">
                  <a:srgbClr val="D6CAED"/>
                </a:gs>
                <a:gs pos="100000">
                  <a:srgbClr val="EFE8FA"/>
                </a:gs>
              </a:gsLst>
              <a:lin ang="16200000" scaled="0"/>
            </a:gradFill>
            <a:ln cap="flat" cmpd="sng" w="9525">
              <a:solidFill>
                <a:srgbClr val="7C5F9F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40000" rotWithShape="0" dir="5400000" dist="20000">
                <a:srgbClr val="000000">
                  <a:alpha val="37647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en-US" sz="12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CS (Code Seg Reg)</a:t>
              </a:r>
              <a:endParaRPr b="1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4" name="Google Shape;124;p4"/>
            <p:cNvSpPr/>
            <p:nvPr/>
          </p:nvSpPr>
          <p:spPr>
            <a:xfrm>
              <a:off x="6400800" y="5029200"/>
              <a:ext cx="2286000" cy="304800"/>
            </a:xfrm>
            <a:prstGeom prst="rect">
              <a:avLst/>
            </a:prstGeom>
            <a:gradFill>
              <a:gsLst>
                <a:gs pos="0">
                  <a:srgbClr val="C8B2E9"/>
                </a:gs>
                <a:gs pos="35000">
                  <a:srgbClr val="D6CAED"/>
                </a:gs>
                <a:gs pos="100000">
                  <a:srgbClr val="EFE8FA"/>
                </a:gs>
              </a:gsLst>
              <a:lin ang="16200000" scaled="0"/>
            </a:gradFill>
            <a:ln cap="flat" cmpd="sng" w="9525">
              <a:solidFill>
                <a:srgbClr val="7C5F9F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40000" rotWithShape="0" dir="5400000" dist="20000">
                <a:srgbClr val="000000">
                  <a:alpha val="37647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en-US" sz="12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DS (Data Seg Reg )</a:t>
              </a:r>
              <a:endParaRPr b="1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5" name="Google Shape;125;p4"/>
            <p:cNvSpPr/>
            <p:nvPr/>
          </p:nvSpPr>
          <p:spPr>
            <a:xfrm>
              <a:off x="6400800" y="5334000"/>
              <a:ext cx="2286000" cy="304800"/>
            </a:xfrm>
            <a:prstGeom prst="rect">
              <a:avLst/>
            </a:prstGeom>
            <a:gradFill>
              <a:gsLst>
                <a:gs pos="0">
                  <a:srgbClr val="C8B2E9"/>
                </a:gs>
                <a:gs pos="35000">
                  <a:srgbClr val="D6CAED"/>
                </a:gs>
                <a:gs pos="100000">
                  <a:srgbClr val="EFE8FA"/>
                </a:gs>
              </a:gsLst>
              <a:lin ang="16200000" scaled="0"/>
            </a:gradFill>
            <a:ln cap="flat" cmpd="sng" w="9525">
              <a:solidFill>
                <a:srgbClr val="7C5F9F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40000" rotWithShape="0" dir="5400000" dist="20000">
                <a:srgbClr val="000000">
                  <a:alpha val="37647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en-US" sz="12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ES (Extra Seg Reg )</a:t>
              </a:r>
              <a:endParaRPr b="1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6" name="Google Shape;126;p4"/>
            <p:cNvSpPr/>
            <p:nvPr/>
          </p:nvSpPr>
          <p:spPr>
            <a:xfrm>
              <a:off x="6400800" y="5638800"/>
              <a:ext cx="2286000" cy="304800"/>
            </a:xfrm>
            <a:prstGeom prst="rect">
              <a:avLst/>
            </a:prstGeom>
            <a:gradFill>
              <a:gsLst>
                <a:gs pos="0">
                  <a:srgbClr val="C8B2E9"/>
                </a:gs>
                <a:gs pos="35000">
                  <a:srgbClr val="D6CAED"/>
                </a:gs>
                <a:gs pos="100000">
                  <a:srgbClr val="EFE8FA"/>
                </a:gs>
              </a:gsLst>
              <a:lin ang="16200000" scaled="0"/>
            </a:gradFill>
            <a:ln cap="flat" cmpd="sng" w="9525">
              <a:solidFill>
                <a:srgbClr val="7C5F9F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40000" rotWithShape="0" dir="5400000" dist="20000">
                <a:srgbClr val="000000">
                  <a:alpha val="37647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en-US" sz="12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SS (Stack Seg Reg)</a:t>
              </a:r>
              <a:endParaRPr b="1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7" name="Google Shape;127;p4"/>
            <p:cNvSpPr/>
            <p:nvPr/>
          </p:nvSpPr>
          <p:spPr>
            <a:xfrm>
              <a:off x="6400800" y="5943600"/>
              <a:ext cx="2286000" cy="304800"/>
            </a:xfrm>
            <a:prstGeom prst="rect">
              <a:avLst/>
            </a:prstGeom>
            <a:gradFill>
              <a:gsLst>
                <a:gs pos="0">
                  <a:srgbClr val="FFBB82"/>
                </a:gs>
                <a:gs pos="35000">
                  <a:srgbClr val="FFCFA8"/>
                </a:gs>
                <a:gs pos="100000">
                  <a:srgbClr val="FFEBD9"/>
                </a:gs>
              </a:gsLst>
              <a:lin ang="16200000" scaled="0"/>
            </a:gradFill>
            <a:ln cap="flat" cmpd="sng" w="9525">
              <a:solidFill>
                <a:srgbClr val="F5913F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40000" rotWithShape="0" dir="5400000" dist="20000">
                <a:srgbClr val="000000">
                  <a:alpha val="37647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en-US" sz="12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IP (Intr Ptr)</a:t>
              </a:r>
              <a:endParaRPr b="1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8" name="Google Shape;128;p4"/>
            <p:cNvSpPr/>
            <p:nvPr/>
          </p:nvSpPr>
          <p:spPr>
            <a:xfrm>
              <a:off x="6400800" y="6248400"/>
              <a:ext cx="2286000" cy="304800"/>
            </a:xfrm>
            <a:prstGeom prst="rect">
              <a:avLst/>
            </a:prstGeom>
            <a:gradFill>
              <a:gsLst>
                <a:gs pos="0">
                  <a:srgbClr val="FFBB82"/>
                </a:gs>
                <a:gs pos="35000">
                  <a:srgbClr val="FFCFA8"/>
                </a:gs>
                <a:gs pos="100000">
                  <a:srgbClr val="FFEBD9"/>
                </a:gs>
              </a:gsLst>
              <a:lin ang="16200000" scaled="0"/>
            </a:gradFill>
            <a:ln cap="flat" cmpd="sng" w="9525">
              <a:solidFill>
                <a:srgbClr val="F5913F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40000" rotWithShape="0" dir="5400000" dist="20000">
                <a:srgbClr val="000000">
                  <a:alpha val="37647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en-US" sz="12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Operand</a:t>
              </a:r>
              <a:endParaRPr b="1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9" name="Google Shape;129;p4"/>
            <p:cNvSpPr/>
            <p:nvPr/>
          </p:nvSpPr>
          <p:spPr>
            <a:xfrm>
              <a:off x="6400800" y="6553200"/>
              <a:ext cx="2286000" cy="304800"/>
            </a:xfrm>
            <a:prstGeom prst="rect">
              <a:avLst/>
            </a:prstGeom>
            <a:gradFill>
              <a:gsLst>
                <a:gs pos="0">
                  <a:srgbClr val="FFBB82"/>
                </a:gs>
                <a:gs pos="35000">
                  <a:srgbClr val="FFCFA8"/>
                </a:gs>
                <a:gs pos="100000">
                  <a:srgbClr val="FFEBD9"/>
                </a:gs>
              </a:gsLst>
              <a:lin ang="16200000" scaled="0"/>
            </a:gradFill>
            <a:ln cap="flat" cmpd="sng" w="9525">
              <a:solidFill>
                <a:srgbClr val="F5913F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40000" rotWithShape="0" dir="5400000" dist="20000">
                <a:srgbClr val="000000">
                  <a:alpha val="37647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en-US" sz="12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InDirect</a:t>
              </a:r>
              <a:endParaRPr b="1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30" name="Google Shape;130;p4"/>
          <p:cNvSpPr/>
          <p:nvPr/>
        </p:nvSpPr>
        <p:spPr>
          <a:xfrm>
            <a:off x="4800600" y="5061857"/>
            <a:ext cx="2743200" cy="141514"/>
          </a:xfrm>
          <a:prstGeom prst="rect">
            <a:avLst/>
          </a:prstGeom>
          <a:gradFill>
            <a:gsLst>
              <a:gs pos="0">
                <a:srgbClr val="C8B2E9"/>
              </a:gs>
              <a:gs pos="35000">
                <a:srgbClr val="D6CAED"/>
              </a:gs>
              <a:gs pos="100000">
                <a:srgbClr val="EFE8FA"/>
              </a:gs>
            </a:gsLst>
            <a:lin ang="16200000" scaled="0"/>
          </a:gradFill>
          <a:ln cap="flat" cmpd="sng" w="9525">
            <a:solidFill>
              <a:srgbClr val="7C5F9F"/>
            </a:solidFill>
            <a:prstDash val="solid"/>
            <a:round/>
            <a:headEnd len="sm" w="sm" type="none"/>
            <a:tailEnd len="sm" w="sm" type="none"/>
          </a:ln>
          <a:effectLst>
            <a:outerShdw blurRad="40000" rotWithShape="0" dir="5400000" dist="20000">
              <a:srgbClr val="000000">
                <a:alpha val="37647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Temp A</a:t>
            </a:r>
            <a:endParaRPr b="1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1" name="Google Shape;131;p4"/>
          <p:cNvSpPr/>
          <p:nvPr/>
        </p:nvSpPr>
        <p:spPr>
          <a:xfrm>
            <a:off x="4800600" y="5203371"/>
            <a:ext cx="2743200" cy="141514"/>
          </a:xfrm>
          <a:prstGeom prst="rect">
            <a:avLst/>
          </a:prstGeom>
          <a:gradFill>
            <a:gsLst>
              <a:gs pos="0">
                <a:srgbClr val="C8B2E9"/>
              </a:gs>
              <a:gs pos="35000">
                <a:srgbClr val="D6CAED"/>
              </a:gs>
              <a:gs pos="100000">
                <a:srgbClr val="EFE8FA"/>
              </a:gs>
            </a:gsLst>
            <a:lin ang="16200000" scaled="0"/>
          </a:gradFill>
          <a:ln cap="flat" cmpd="sng" w="9525">
            <a:solidFill>
              <a:srgbClr val="7C5F9F"/>
            </a:solidFill>
            <a:prstDash val="solid"/>
            <a:round/>
            <a:headEnd len="sm" w="sm" type="none"/>
            <a:tailEnd len="sm" w="sm" type="none"/>
          </a:ln>
          <a:effectLst>
            <a:outerShdw blurRad="40000" rotWithShape="0" dir="5400000" dist="20000">
              <a:srgbClr val="000000">
                <a:alpha val="37647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Temp B </a:t>
            </a:r>
            <a:endParaRPr b="1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2" name="Google Shape;132;p4"/>
          <p:cNvSpPr/>
          <p:nvPr/>
        </p:nvSpPr>
        <p:spPr>
          <a:xfrm>
            <a:off x="4800600" y="5344886"/>
            <a:ext cx="2743200" cy="141514"/>
          </a:xfrm>
          <a:prstGeom prst="rect">
            <a:avLst/>
          </a:prstGeom>
          <a:gradFill>
            <a:gsLst>
              <a:gs pos="0">
                <a:srgbClr val="C8B2E9"/>
              </a:gs>
              <a:gs pos="35000">
                <a:srgbClr val="D6CAED"/>
              </a:gs>
              <a:gs pos="100000">
                <a:srgbClr val="EFE8FA"/>
              </a:gs>
            </a:gsLst>
            <a:lin ang="16200000" scaled="0"/>
          </a:gradFill>
          <a:ln cap="flat" cmpd="sng" w="9525">
            <a:solidFill>
              <a:srgbClr val="7C5F9F"/>
            </a:solidFill>
            <a:prstDash val="solid"/>
            <a:round/>
            <a:headEnd len="sm" w="sm" type="none"/>
            <a:tailEnd len="sm" w="sm" type="none"/>
          </a:ln>
          <a:effectLst>
            <a:outerShdw blurRad="40000" rotWithShape="0" dir="5400000" dist="20000">
              <a:srgbClr val="000000">
                <a:alpha val="37647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Temp C</a:t>
            </a:r>
            <a:endParaRPr b="1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133" name="Google Shape;133;p4"/>
          <p:cNvGrpSpPr/>
          <p:nvPr/>
        </p:nvGrpSpPr>
        <p:grpSpPr>
          <a:xfrm>
            <a:off x="5562600" y="1981200"/>
            <a:ext cx="2743200" cy="762000"/>
            <a:chOff x="4953000" y="2057400"/>
            <a:chExt cx="2743200" cy="838200"/>
          </a:xfrm>
        </p:grpSpPr>
        <p:sp>
          <p:nvSpPr>
            <p:cNvPr id="134" name="Google Shape;134;p4"/>
            <p:cNvSpPr/>
            <p:nvPr/>
          </p:nvSpPr>
          <p:spPr>
            <a:xfrm>
              <a:off x="4953000" y="2057400"/>
              <a:ext cx="2743200" cy="141514"/>
            </a:xfrm>
            <a:prstGeom prst="rect">
              <a:avLst/>
            </a:prstGeom>
            <a:gradFill>
              <a:gsLst>
                <a:gs pos="0">
                  <a:srgbClr val="C8B2E9"/>
                </a:gs>
                <a:gs pos="35000">
                  <a:srgbClr val="D6CAED"/>
                </a:gs>
                <a:gs pos="100000">
                  <a:srgbClr val="EFE8FA"/>
                </a:gs>
              </a:gsLst>
              <a:lin ang="16200000" scaled="0"/>
            </a:gradFill>
            <a:ln cap="flat" cmpd="sng" w="9525">
              <a:solidFill>
                <a:srgbClr val="7C5F9F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40000" rotWithShape="0" dir="5400000" dist="20000">
                <a:srgbClr val="000000">
                  <a:alpha val="37647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en-US" sz="12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Q6</a:t>
              </a:r>
              <a:endParaRPr b="1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5" name="Google Shape;135;p4"/>
            <p:cNvSpPr/>
            <p:nvPr/>
          </p:nvSpPr>
          <p:spPr>
            <a:xfrm>
              <a:off x="4953000" y="2198914"/>
              <a:ext cx="2743200" cy="141514"/>
            </a:xfrm>
            <a:prstGeom prst="rect">
              <a:avLst/>
            </a:prstGeom>
            <a:gradFill>
              <a:gsLst>
                <a:gs pos="0">
                  <a:srgbClr val="C8B2E9"/>
                </a:gs>
                <a:gs pos="35000">
                  <a:srgbClr val="D6CAED"/>
                </a:gs>
                <a:gs pos="100000">
                  <a:srgbClr val="EFE8FA"/>
                </a:gs>
              </a:gsLst>
              <a:lin ang="16200000" scaled="0"/>
            </a:gradFill>
            <a:ln cap="flat" cmpd="sng" w="9525">
              <a:solidFill>
                <a:srgbClr val="7C5F9F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40000" rotWithShape="0" dir="5400000" dist="20000">
                <a:srgbClr val="000000">
                  <a:alpha val="37647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en-US" sz="12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Q5</a:t>
              </a:r>
              <a:endParaRPr b="1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6" name="Google Shape;136;p4"/>
            <p:cNvSpPr/>
            <p:nvPr/>
          </p:nvSpPr>
          <p:spPr>
            <a:xfrm>
              <a:off x="4953000" y="2340429"/>
              <a:ext cx="2743200" cy="141514"/>
            </a:xfrm>
            <a:prstGeom prst="rect">
              <a:avLst/>
            </a:prstGeom>
            <a:gradFill>
              <a:gsLst>
                <a:gs pos="0">
                  <a:srgbClr val="C8B2E9"/>
                </a:gs>
                <a:gs pos="35000">
                  <a:srgbClr val="D6CAED"/>
                </a:gs>
                <a:gs pos="100000">
                  <a:srgbClr val="EFE8FA"/>
                </a:gs>
              </a:gsLst>
              <a:lin ang="16200000" scaled="0"/>
            </a:gradFill>
            <a:ln cap="flat" cmpd="sng" w="9525">
              <a:solidFill>
                <a:srgbClr val="7C5F9F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40000" rotWithShape="0" dir="5400000" dist="20000">
                <a:srgbClr val="000000">
                  <a:alpha val="37647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en-US" sz="12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Q4</a:t>
              </a:r>
              <a:endParaRPr b="1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7" name="Google Shape;137;p4"/>
            <p:cNvSpPr/>
            <p:nvPr/>
          </p:nvSpPr>
          <p:spPr>
            <a:xfrm>
              <a:off x="4953000" y="2471057"/>
              <a:ext cx="2743200" cy="141514"/>
            </a:xfrm>
            <a:prstGeom prst="rect">
              <a:avLst/>
            </a:prstGeom>
            <a:gradFill>
              <a:gsLst>
                <a:gs pos="0">
                  <a:srgbClr val="C8B2E9"/>
                </a:gs>
                <a:gs pos="35000">
                  <a:srgbClr val="D6CAED"/>
                </a:gs>
                <a:gs pos="100000">
                  <a:srgbClr val="EFE8FA"/>
                </a:gs>
              </a:gsLst>
              <a:lin ang="16200000" scaled="0"/>
            </a:gradFill>
            <a:ln cap="flat" cmpd="sng" w="9525">
              <a:solidFill>
                <a:srgbClr val="7C5F9F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40000" rotWithShape="0" dir="5400000" dist="20000">
                <a:srgbClr val="000000">
                  <a:alpha val="37647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en-US" sz="12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Q3</a:t>
              </a:r>
              <a:endParaRPr b="1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8" name="Google Shape;138;p4"/>
            <p:cNvSpPr/>
            <p:nvPr/>
          </p:nvSpPr>
          <p:spPr>
            <a:xfrm>
              <a:off x="4953000" y="2612571"/>
              <a:ext cx="2743200" cy="141514"/>
            </a:xfrm>
            <a:prstGeom prst="rect">
              <a:avLst/>
            </a:prstGeom>
            <a:gradFill>
              <a:gsLst>
                <a:gs pos="0">
                  <a:srgbClr val="C8B2E9"/>
                </a:gs>
                <a:gs pos="35000">
                  <a:srgbClr val="D6CAED"/>
                </a:gs>
                <a:gs pos="100000">
                  <a:srgbClr val="EFE8FA"/>
                </a:gs>
              </a:gsLst>
              <a:lin ang="16200000" scaled="0"/>
            </a:gradFill>
            <a:ln cap="flat" cmpd="sng" w="9525">
              <a:solidFill>
                <a:srgbClr val="7C5F9F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40000" rotWithShape="0" dir="5400000" dist="20000">
                <a:srgbClr val="000000">
                  <a:alpha val="37647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en-US" sz="12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Q2</a:t>
              </a:r>
              <a:endParaRPr b="1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9" name="Google Shape;139;p4"/>
            <p:cNvSpPr/>
            <p:nvPr/>
          </p:nvSpPr>
          <p:spPr>
            <a:xfrm>
              <a:off x="4953000" y="2754086"/>
              <a:ext cx="2743200" cy="141514"/>
            </a:xfrm>
            <a:prstGeom prst="rect">
              <a:avLst/>
            </a:prstGeom>
            <a:gradFill>
              <a:gsLst>
                <a:gs pos="0">
                  <a:srgbClr val="C8B2E9"/>
                </a:gs>
                <a:gs pos="35000">
                  <a:srgbClr val="D6CAED"/>
                </a:gs>
                <a:gs pos="100000">
                  <a:srgbClr val="EFE8FA"/>
                </a:gs>
              </a:gsLst>
              <a:lin ang="16200000" scaled="0"/>
            </a:gradFill>
            <a:ln cap="flat" cmpd="sng" w="9525">
              <a:solidFill>
                <a:srgbClr val="7C5F9F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40000" rotWithShape="0" dir="5400000" dist="20000">
                <a:srgbClr val="000000">
                  <a:alpha val="37647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en-US" sz="12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Q1</a:t>
              </a:r>
              <a:endParaRPr b="1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40" name="Google Shape;140;p4"/>
          <p:cNvSpPr/>
          <p:nvPr/>
        </p:nvSpPr>
        <p:spPr>
          <a:xfrm>
            <a:off x="5410200" y="3581400"/>
            <a:ext cx="2895600" cy="762000"/>
          </a:xfrm>
          <a:prstGeom prst="rect">
            <a:avLst/>
          </a:prstGeom>
          <a:gradFill>
            <a:gsLst>
              <a:gs pos="0">
                <a:srgbClr val="992D2B"/>
              </a:gs>
              <a:gs pos="80000">
                <a:srgbClr val="C93D39"/>
              </a:gs>
              <a:gs pos="100000">
                <a:srgbClr val="CD3A36"/>
              </a:gs>
            </a:gsLst>
            <a:lin ang="16200000" scaled="0"/>
          </a:gra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Sequencer</a:t>
            </a:r>
            <a:endParaRPr b="1" i="0" sz="2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1" name="Google Shape;141;p4"/>
          <p:cNvSpPr/>
          <p:nvPr/>
        </p:nvSpPr>
        <p:spPr>
          <a:xfrm>
            <a:off x="685800" y="1371600"/>
            <a:ext cx="1447800" cy="4572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Bus Interface Unit </a:t>
            </a:r>
            <a:endParaRPr b="1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2" name="Google Shape;142;p4"/>
          <p:cNvSpPr/>
          <p:nvPr/>
        </p:nvSpPr>
        <p:spPr>
          <a:xfrm>
            <a:off x="685800" y="4419600"/>
            <a:ext cx="1447800" cy="4572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Execution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Unit </a:t>
            </a:r>
            <a:endParaRPr b="1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3" name="Google Shape;143;p4"/>
          <p:cNvSpPr/>
          <p:nvPr/>
        </p:nvSpPr>
        <p:spPr>
          <a:xfrm>
            <a:off x="2057400" y="1981200"/>
            <a:ext cx="609600" cy="1524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SUM</a:t>
            </a:r>
            <a:endParaRPr b="1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4" name="Google Shape;144;p4"/>
          <p:cNvSpPr/>
          <p:nvPr/>
        </p:nvSpPr>
        <p:spPr>
          <a:xfrm>
            <a:off x="5181600" y="1524000"/>
            <a:ext cx="838200" cy="1524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 BUS</a:t>
            </a:r>
            <a:endParaRPr b="1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5" name="Google Shape;145;p4"/>
          <p:cNvSpPr/>
          <p:nvPr/>
        </p:nvSpPr>
        <p:spPr>
          <a:xfrm>
            <a:off x="3581400" y="4572000"/>
            <a:ext cx="838200" cy="1524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  BUS</a:t>
            </a:r>
            <a:endParaRPr b="1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6" name="Google Shape;146;p4"/>
          <p:cNvSpPr/>
          <p:nvPr/>
        </p:nvSpPr>
        <p:spPr>
          <a:xfrm>
            <a:off x="5791200" y="6019800"/>
            <a:ext cx="838200" cy="1524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ALU</a:t>
            </a:r>
            <a:endParaRPr b="1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79" name="Shape 12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" name="Google Shape;1280;p40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DF322D"/>
              </a:buClr>
              <a:buSzPts val="3600"/>
              <a:buFont typeface="Arial"/>
              <a:buNone/>
            </a:pPr>
            <a:r>
              <a:rPr b="1" lang="en-US" sz="3600" u="sng">
                <a:solidFill>
                  <a:srgbClr val="DF322D"/>
                </a:solidFill>
                <a:latin typeface="Arial"/>
                <a:ea typeface="Arial"/>
                <a:cs typeface="Arial"/>
                <a:sym typeface="Arial"/>
              </a:rPr>
              <a:t>Data Allocation Directives</a:t>
            </a:r>
            <a:endParaRPr/>
          </a:p>
        </p:txBody>
      </p:sp>
      <p:sp>
        <p:nvSpPr>
          <p:cNvPr id="1281" name="Google Shape;1281;p40"/>
          <p:cNvSpPr txBox="1"/>
          <p:nvPr>
            <p:ph idx="1" type="body"/>
          </p:nvPr>
        </p:nvSpPr>
        <p:spPr>
          <a:xfrm>
            <a:off x="228600" y="1295400"/>
            <a:ext cx="8686800" cy="167640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85000" lnSpcReduction="10000"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b="1" lang="en-US"/>
              <a:t>db :   define byte                           dw:    def. word (2 bytes)   </a:t>
            </a:r>
            <a:endParaRPr/>
          </a:p>
          <a:p>
            <a:pPr indent="-342900" lvl="0" marL="342900" rtl="0" algn="l">
              <a:spcBef>
                <a:spcPts val="544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b="1" lang="en-US"/>
              <a:t>dd:    def double word (4)            dq :   def quad word (8)  </a:t>
            </a:r>
            <a:endParaRPr/>
          </a:p>
          <a:p>
            <a:pPr indent="-342900" lvl="0" marL="342900" rtl="0" algn="l">
              <a:spcBef>
                <a:spcPts val="544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b="1" lang="en-US"/>
              <a:t>equ : equate  assign numeric             expr to a name </a:t>
            </a:r>
            <a:endParaRPr b="1"/>
          </a:p>
        </p:txBody>
      </p:sp>
      <p:sp>
        <p:nvSpPr>
          <p:cNvPr id="1282" name="Google Shape;1282;p40"/>
          <p:cNvSpPr txBox="1"/>
          <p:nvPr>
            <p:ph idx="4294967295" type="body"/>
          </p:nvPr>
        </p:nvSpPr>
        <p:spPr>
          <a:xfrm>
            <a:off x="609600" y="2667000"/>
            <a:ext cx="8077200" cy="4038600"/>
          </a:xfrm>
          <a:prstGeom prst="rect">
            <a:avLst/>
          </a:prstGeom>
          <a:gradFill>
            <a:gsLst>
              <a:gs pos="0">
                <a:srgbClr val="DAFEA4"/>
              </a:gs>
              <a:gs pos="35000">
                <a:srgbClr val="E3FEBF"/>
              </a:gs>
              <a:gs pos="100000">
                <a:srgbClr val="F4FEE6"/>
              </a:gs>
            </a:gsLst>
            <a:lin ang="16200000" scaled="0"/>
          </a:gradFill>
          <a:ln cap="flat" cmpd="sng" w="9525">
            <a:solidFill>
              <a:srgbClr val="97B853"/>
            </a:solidFill>
            <a:prstDash val="solid"/>
            <a:round/>
            <a:headEnd len="sm" w="sm" type="none"/>
            <a:tailEnd len="sm" w="sm" type="none"/>
          </a:ln>
          <a:effectLst>
            <a:outerShdw blurRad="40000" rotWithShape="0" dir="5400000" dist="20000">
              <a:srgbClr val="000000">
                <a:alpha val="37647"/>
              </a:srgbClr>
            </a:outerShdw>
          </a:effectLst>
        </p:spPr>
        <p:txBody>
          <a:bodyPr anchorCtr="0" anchor="t" bIns="45700" lIns="91425" spcFirstLastPara="1" rIns="91425" wrap="square" tIns="45700">
            <a:normAutofit fontScale="85000" lnSpcReduction="10000"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b="1" lang="en-US" sz="4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.data </a:t>
            </a:r>
            <a:endParaRPr/>
          </a:p>
          <a:p>
            <a:pPr indent="-342900" lvl="0" marL="342900" rtl="0" algn="l">
              <a:spcBef>
                <a:spcPts val="136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US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db  A 100 dup (?)  ;   define 100 bytes, with no initial values for bytes</a:t>
            </a:r>
            <a:endParaRPr/>
          </a:p>
          <a:p>
            <a:pPr indent="-342900" lvl="0" marL="342900" rtl="0" algn="l">
              <a:spcBef>
                <a:spcPts val="136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US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db  “Hello”	; define 5 bytes, ASCII equivalent of “Hello”.</a:t>
            </a:r>
            <a:endParaRPr/>
          </a:p>
          <a:p>
            <a:pPr indent="-342900" lvl="0" marL="342900" rtl="0" algn="l">
              <a:spcBef>
                <a:spcPts val="136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US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dd  PtrArray 4 dup (?)       ;array[0..3] of dword</a:t>
            </a:r>
            <a:endParaRPr/>
          </a:p>
          <a:p>
            <a:pPr indent="-342900" lvl="0" marL="342900" rtl="0" algn="l">
              <a:spcBef>
                <a:spcPts val="136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US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maxint equ 32767  ; define maxint=32767</a:t>
            </a:r>
            <a:endParaRPr/>
          </a:p>
          <a:p>
            <a:pPr indent="-342900" lvl="0" marL="342900" rtl="0" algn="l">
              <a:spcBef>
                <a:spcPts val="136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US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count  equ	10 * 20      ; calculate a value (200)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1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281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1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281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1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281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2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282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2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282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2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282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2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282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2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282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2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282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86" name="Shape 12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7" name="Google Shape;1287;p41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DF322D"/>
              </a:buClr>
              <a:buSzPts val="4400"/>
              <a:buFont typeface="Calibri"/>
              <a:buNone/>
            </a:pPr>
            <a:r>
              <a:rPr b="1" lang="en-US" u="sng">
                <a:solidFill>
                  <a:srgbClr val="DF322D"/>
                </a:solidFill>
              </a:rPr>
              <a:t>MASM: Loop</a:t>
            </a:r>
            <a:endParaRPr b="1" u="sng">
              <a:solidFill>
                <a:srgbClr val="DF322D"/>
              </a:solidFill>
            </a:endParaRPr>
          </a:p>
        </p:txBody>
      </p:sp>
      <p:sp>
        <p:nvSpPr>
          <p:cNvPr id="1288" name="Google Shape;1288;p41"/>
          <p:cNvSpPr txBox="1"/>
          <p:nvPr>
            <p:ph idx="1" type="body"/>
          </p:nvPr>
        </p:nvSpPr>
        <p:spPr>
          <a:xfrm>
            <a:off x="457200" y="11430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en-US"/>
              <a:t>Assemby code: Loop</a:t>
            </a:r>
            <a:endParaRPr/>
          </a:p>
          <a:p>
            <a:pPr indent="-285750" lvl="1" marL="74295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</a:pPr>
            <a:r>
              <a:rPr lang="en-US"/>
              <a:t>Loop simply decreases CX and checks if CX != 0, if so, a Jump to the specified memory location</a:t>
            </a:r>
            <a:endParaRPr/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lang="en-US"/>
              <a:t>			</a:t>
            </a:r>
            <a:endParaRPr/>
          </a:p>
          <a:p>
            <a:pPr indent="-1397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t/>
            </a:r>
            <a:endParaRPr/>
          </a:p>
          <a:p>
            <a:pPr indent="-285750" lvl="1" marL="74295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</a:pPr>
            <a:r>
              <a:rPr lang="en-US"/>
              <a:t>LOOPNZ : LOOPs  when the zero flag is not set</a:t>
            </a:r>
            <a:endParaRPr/>
          </a:p>
        </p:txBody>
      </p:sp>
      <p:sp>
        <p:nvSpPr>
          <p:cNvPr id="1289" name="Google Shape;1289;p41"/>
          <p:cNvSpPr/>
          <p:nvPr/>
        </p:nvSpPr>
        <p:spPr>
          <a:xfrm>
            <a:off x="2057400" y="2590800"/>
            <a:ext cx="4876800" cy="1219200"/>
          </a:xfrm>
          <a:prstGeom prst="rect">
            <a:avLst/>
          </a:prstGeom>
          <a:gradFill>
            <a:gsLst>
              <a:gs pos="0">
                <a:srgbClr val="DAFEA4"/>
              </a:gs>
              <a:gs pos="35000">
                <a:srgbClr val="E3FEBF"/>
              </a:gs>
              <a:gs pos="100000">
                <a:srgbClr val="F4FEE6"/>
              </a:gs>
            </a:gsLst>
            <a:lin ang="16200000" scaled="0"/>
          </a:gradFill>
          <a:ln cap="flat" cmpd="sng" w="9525">
            <a:solidFill>
              <a:srgbClr val="97B853"/>
            </a:solidFill>
            <a:prstDash val="solid"/>
            <a:round/>
            <a:headEnd len="sm" w="sm" type="none"/>
            <a:tailEnd len="sm" w="sm" type="none"/>
          </a:ln>
          <a:effectLst>
            <a:outerShdw blurRad="40000" rotWithShape="0" dir="5400000" dist="20000">
              <a:srgbClr val="000000">
                <a:alpha val="37647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</a:pPr>
            <a:r>
              <a:rPr b="1" lang="en-US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	MOV CX,100</a:t>
            </a:r>
            <a:endParaRPr/>
          </a:p>
          <a:p>
            <a:pPr indent="0" lvl="1" marL="4572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</a:pPr>
            <a:r>
              <a:rPr b="1" i="0" lang="en-US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_LABEL:	INC AX</a:t>
            </a:r>
            <a:endParaRPr/>
          </a:p>
          <a:p>
            <a:pPr indent="0" lvl="1" marL="4572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</a:pPr>
            <a:r>
              <a:rPr b="1" i="0" lang="en-US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	LOOP 	_LABEL</a:t>
            </a:r>
            <a:endParaRPr b="1" i="0" sz="2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90" name="Google Shape;1290;p41"/>
          <p:cNvSpPr/>
          <p:nvPr/>
        </p:nvSpPr>
        <p:spPr>
          <a:xfrm>
            <a:off x="2133600" y="4419600"/>
            <a:ext cx="4953000" cy="1752600"/>
          </a:xfrm>
          <a:prstGeom prst="rect">
            <a:avLst/>
          </a:prstGeom>
          <a:gradFill>
            <a:gsLst>
              <a:gs pos="0">
                <a:srgbClr val="DAFEA4"/>
              </a:gs>
              <a:gs pos="35000">
                <a:srgbClr val="E3FEBF"/>
              </a:gs>
              <a:gs pos="100000">
                <a:srgbClr val="F4FEE6"/>
              </a:gs>
            </a:gsLst>
            <a:lin ang="16200000" scaled="0"/>
          </a:gradFill>
          <a:ln cap="flat" cmpd="sng" w="9525">
            <a:solidFill>
              <a:srgbClr val="97B853"/>
            </a:solidFill>
            <a:prstDash val="solid"/>
            <a:round/>
            <a:headEnd len="sm" w="sm" type="none"/>
            <a:tailEnd len="sm" w="sm" type="none"/>
          </a:ln>
          <a:effectLst>
            <a:outerShdw blurRad="40000" rotWithShape="0" dir="5400000" dist="20000">
              <a:srgbClr val="000000">
                <a:alpha val="37647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</a:pPr>
            <a:r>
              <a:rPr b="1" lang="en-US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	 MOV CX,10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</a:pPr>
            <a:r>
              <a:rPr b="1" lang="en-US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_CMPLOOP:	DEC AX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</a:pPr>
            <a:r>
              <a:rPr b="1" lang="en-US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	CMP AX,3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</a:pPr>
            <a:r>
              <a:rPr b="1" lang="en-US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	LOOPNE CMPLOOP</a:t>
            </a:r>
            <a:endParaRPr b="1" sz="2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8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288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8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288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8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288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8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288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8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288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2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2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94" name="Shape 12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5" name="Google Shape;1295;p42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DF322D"/>
              </a:buClr>
              <a:buSzPts val="4400"/>
              <a:buFont typeface="Calibri"/>
              <a:buNone/>
            </a:pPr>
            <a:r>
              <a:rPr b="1" lang="en-US" u="sng">
                <a:solidFill>
                  <a:srgbClr val="DF322D"/>
                </a:solidFill>
              </a:rPr>
              <a:t>MASM: Nested Loop</a:t>
            </a:r>
            <a:endParaRPr b="1" u="sng">
              <a:solidFill>
                <a:srgbClr val="DF322D"/>
              </a:solidFill>
            </a:endParaRPr>
          </a:p>
        </p:txBody>
      </p:sp>
      <p:sp>
        <p:nvSpPr>
          <p:cNvPr id="1296" name="Google Shape;1296;p42"/>
          <p:cNvSpPr txBox="1"/>
          <p:nvPr>
            <p:ph idx="1" type="body"/>
          </p:nvPr>
        </p:nvSpPr>
        <p:spPr>
          <a:xfrm>
            <a:off x="457200" y="11430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en-US"/>
              <a:t>Assemby code: Nested Loop: One CX register</a:t>
            </a:r>
            <a:endParaRPr/>
          </a:p>
        </p:txBody>
      </p:sp>
      <p:sp>
        <p:nvSpPr>
          <p:cNvPr id="1297" name="Google Shape;1297;p42"/>
          <p:cNvSpPr/>
          <p:nvPr/>
        </p:nvSpPr>
        <p:spPr>
          <a:xfrm>
            <a:off x="2057400" y="1828800"/>
            <a:ext cx="4876800" cy="3505200"/>
          </a:xfrm>
          <a:prstGeom prst="rect">
            <a:avLst/>
          </a:prstGeom>
          <a:gradFill>
            <a:gsLst>
              <a:gs pos="0">
                <a:srgbClr val="DAFEA4"/>
              </a:gs>
              <a:gs pos="35000">
                <a:srgbClr val="E3FEBF"/>
              </a:gs>
              <a:gs pos="100000">
                <a:srgbClr val="F4FEE6"/>
              </a:gs>
            </a:gsLst>
            <a:lin ang="16200000" scaled="0"/>
          </a:gradFill>
          <a:ln cap="flat" cmpd="sng" w="9525">
            <a:solidFill>
              <a:srgbClr val="97B853"/>
            </a:solidFill>
            <a:prstDash val="solid"/>
            <a:round/>
            <a:headEnd len="sm" w="sm" type="none"/>
            <a:tailEnd len="sm" w="sm" type="none"/>
          </a:ln>
          <a:effectLst>
            <a:outerShdw blurRad="40000" rotWithShape="0" dir="5400000" dist="20000">
              <a:srgbClr val="000000">
                <a:alpha val="37647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</a:pPr>
            <a:r>
              <a:rPr b="1" lang="en-US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 mov     cx, 8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</a:pPr>
            <a:r>
              <a:rPr b="1" lang="en-US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Loop1: push    cx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</a:pPr>
            <a:r>
              <a:rPr b="1" lang="en-US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          mov     cx, 4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</a:pPr>
            <a:r>
              <a:rPr b="1" lang="en-US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Loop2:  stmts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</a:pPr>
            <a:r>
              <a:rPr b="1" lang="en-US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           loop    Loop2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</a:pPr>
            <a:r>
              <a:rPr b="1" lang="en-US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           pop     cx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</a:pPr>
            <a:r>
              <a:rPr b="1" lang="en-US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           stmts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</a:pPr>
            <a:r>
              <a:rPr b="1" lang="en-US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           loop    Loop1</a:t>
            </a:r>
            <a:endParaRPr b="1" sz="2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6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296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2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01" name="Shape 13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2" name="Google Shape;1302;p43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DF322D"/>
              </a:buClr>
              <a:buSzPts val="4400"/>
              <a:buFont typeface="Calibri"/>
              <a:buNone/>
            </a:pPr>
            <a:r>
              <a:rPr b="1" lang="en-US" u="sng">
                <a:solidFill>
                  <a:srgbClr val="DF322D"/>
                </a:solidFill>
              </a:rPr>
              <a:t>Next Class Agenda</a:t>
            </a:r>
            <a:endParaRPr b="1" u="sng">
              <a:solidFill>
                <a:srgbClr val="DF322D"/>
              </a:solidFill>
            </a:endParaRPr>
          </a:p>
        </p:txBody>
      </p:sp>
      <p:sp>
        <p:nvSpPr>
          <p:cNvPr id="1303" name="Google Shape;1303;p43"/>
          <p:cNvSpPr txBox="1"/>
          <p:nvPr>
            <p:ph idx="1" type="body"/>
          </p:nvPr>
        </p:nvSpPr>
        <p:spPr>
          <a:xfrm>
            <a:off x="457200" y="1447800"/>
            <a:ext cx="8229600" cy="5105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en-US"/>
              <a:t>Detail of Assembly language program </a:t>
            </a:r>
            <a:endParaRPr/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en-US"/>
              <a:t>Addressing mode</a:t>
            </a:r>
            <a:endParaRPr/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en-US"/>
              <a:t>Example program </a:t>
            </a:r>
            <a:endParaRPr/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en-US"/>
              <a:t>Assignment problem </a:t>
            </a:r>
            <a:endParaRPr/>
          </a:p>
          <a:p>
            <a:pPr indent="-342900" lvl="1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lang="en-US" sz="3200"/>
              <a:t>Summary of 8085/8085/i386 Arch &amp; programming  (1</a:t>
            </a:r>
            <a:r>
              <a:rPr baseline="30000" lang="en-US" sz="3200"/>
              <a:t>st</a:t>
            </a:r>
            <a:r>
              <a:rPr lang="en-US" sz="3200"/>
              <a:t> Unit of Syllabus)</a:t>
            </a:r>
            <a:endParaRPr/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en-US"/>
              <a:t>Introduction to device interfacing </a:t>
            </a:r>
            <a:endParaRPr/>
          </a:p>
          <a:p>
            <a:pPr indent="-285750" lvl="1" marL="74295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</a:pPr>
            <a:r>
              <a:rPr lang="en-US"/>
              <a:t>Device type </a:t>
            </a:r>
            <a:endParaRPr/>
          </a:p>
          <a:p>
            <a:pPr indent="-285750" lvl="1" marL="74295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</a:pPr>
            <a:r>
              <a:rPr lang="en-US"/>
              <a:t>Interfacing </a:t>
            </a:r>
            <a:endParaRPr/>
          </a:p>
          <a:p>
            <a:pPr indent="-1397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07" name="Shape 13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8" name="Google Shape;1308;p44"/>
          <p:cNvSpPr txBox="1"/>
          <p:nvPr>
            <p:ph type="title"/>
          </p:nvPr>
        </p:nvSpPr>
        <p:spPr>
          <a:xfrm>
            <a:off x="457200" y="266700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DF322D"/>
              </a:buClr>
              <a:buSzPts val="9600"/>
              <a:buFont typeface="Calibri"/>
              <a:buNone/>
            </a:pPr>
            <a:r>
              <a:rPr b="1" lang="en-US" sz="9600">
                <a:solidFill>
                  <a:srgbClr val="DF322D"/>
                </a:solidFill>
              </a:rPr>
              <a:t>Thanks</a:t>
            </a:r>
            <a:endParaRPr b="1" sz="9600">
              <a:solidFill>
                <a:srgbClr val="DF322D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0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p5"/>
          <p:cNvSpPr txBox="1"/>
          <p:nvPr>
            <p:ph type="title"/>
          </p:nvPr>
        </p:nvSpPr>
        <p:spPr>
          <a:xfrm>
            <a:off x="457200" y="228600"/>
            <a:ext cx="8229600" cy="838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DF322D"/>
              </a:buClr>
              <a:buSzPts val="4400"/>
              <a:buFont typeface="Calibri"/>
              <a:buNone/>
            </a:pPr>
            <a:r>
              <a:rPr b="1" lang="en-US" u="sng">
                <a:solidFill>
                  <a:srgbClr val="DF322D"/>
                </a:solidFill>
              </a:rPr>
              <a:t>8086 Architecture</a:t>
            </a:r>
            <a:endParaRPr b="1">
              <a:solidFill>
                <a:srgbClr val="DF322D"/>
              </a:solidFill>
            </a:endParaRPr>
          </a:p>
        </p:txBody>
      </p:sp>
      <p:sp>
        <p:nvSpPr>
          <p:cNvPr id="152" name="Google Shape;152;p5"/>
          <p:cNvSpPr txBox="1"/>
          <p:nvPr>
            <p:ph idx="1" type="body"/>
          </p:nvPr>
        </p:nvSpPr>
        <p:spPr>
          <a:xfrm>
            <a:off x="304800" y="990600"/>
            <a:ext cx="8610600" cy="5715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77500" lnSpcReduction="20000"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US"/>
              <a:t>Execution Unit :  </a:t>
            </a:r>
            <a:endParaRPr/>
          </a:p>
          <a:p>
            <a:pPr indent="-285750" lvl="1" marL="742950" rtl="0" algn="l">
              <a:spcBef>
                <a:spcPts val="434"/>
              </a:spcBef>
              <a:spcAft>
                <a:spcPts val="0"/>
              </a:spcAft>
              <a:buClr>
                <a:schemeClr val="dk1"/>
              </a:buClr>
              <a:buSzPct val="100000"/>
              <a:buChar char="–"/>
            </a:pPr>
            <a:r>
              <a:rPr lang="en-US"/>
              <a:t>ALU  may be loaded from three temp registers (TMPA, TMPB, TMPC) </a:t>
            </a:r>
            <a:endParaRPr/>
          </a:p>
          <a:p>
            <a:pPr indent="-285750" lvl="1" marL="742950" rtl="0" algn="l">
              <a:spcBef>
                <a:spcPts val="434"/>
              </a:spcBef>
              <a:spcAft>
                <a:spcPts val="0"/>
              </a:spcAft>
              <a:buClr>
                <a:schemeClr val="dk1"/>
              </a:buClr>
              <a:buSzPct val="100000"/>
              <a:buChar char="–"/>
            </a:pPr>
            <a:r>
              <a:rPr lang="en-US"/>
              <a:t>Execute operations on bytes or 16-bit words. </a:t>
            </a:r>
            <a:endParaRPr/>
          </a:p>
          <a:p>
            <a:pPr indent="-285750" lvl="1" marL="742950" rtl="0" algn="l">
              <a:spcBef>
                <a:spcPts val="434"/>
              </a:spcBef>
              <a:spcAft>
                <a:spcPts val="0"/>
              </a:spcAft>
              <a:buClr>
                <a:schemeClr val="dk1"/>
              </a:buClr>
              <a:buSzPct val="100000"/>
              <a:buChar char="–"/>
            </a:pPr>
            <a:r>
              <a:rPr lang="en-US"/>
              <a:t>The result  stored into  temp  reg  or  registers connected to the internal data bus. </a:t>
            </a:r>
            <a:endParaRPr/>
          </a:p>
          <a:p>
            <a:pPr indent="-342900" lvl="0" marL="342900" rtl="0" algn="l">
              <a:spcBef>
                <a:spcPts val="496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US"/>
              <a:t>Bus Interface Unit</a:t>
            </a:r>
            <a:endParaRPr/>
          </a:p>
          <a:p>
            <a:pPr indent="-285750" lvl="1" marL="742950" rtl="0" algn="l">
              <a:spcBef>
                <a:spcPts val="434"/>
              </a:spcBef>
              <a:spcAft>
                <a:spcPts val="0"/>
              </a:spcAft>
              <a:buClr>
                <a:schemeClr val="dk1"/>
              </a:buClr>
              <a:buSzPct val="100000"/>
              <a:buChar char="–"/>
            </a:pPr>
            <a:r>
              <a:rPr lang="en-US"/>
              <a:t>BIU is intended to compute the addresses.</a:t>
            </a:r>
            <a:endParaRPr/>
          </a:p>
          <a:p>
            <a:pPr indent="-285750" lvl="1" marL="742950" rtl="0" algn="l">
              <a:spcBef>
                <a:spcPts val="434"/>
              </a:spcBef>
              <a:spcAft>
                <a:spcPts val="0"/>
              </a:spcAft>
              <a:buClr>
                <a:schemeClr val="dk1"/>
              </a:buClr>
              <a:buSzPct val="100000"/>
              <a:buChar char="–"/>
            </a:pPr>
            <a:r>
              <a:rPr lang="en-US"/>
              <a:t>Two temporary registers </a:t>
            </a:r>
            <a:endParaRPr/>
          </a:p>
          <a:p>
            <a:pPr indent="-285750" lvl="1" marL="742950" rtl="0" algn="l">
              <a:spcBef>
                <a:spcPts val="434"/>
              </a:spcBef>
              <a:spcAft>
                <a:spcPts val="0"/>
              </a:spcAft>
              <a:buClr>
                <a:schemeClr val="dk1"/>
              </a:buClr>
              <a:buSzPct val="100000"/>
              <a:buChar char="–"/>
            </a:pPr>
            <a:r>
              <a:rPr lang="en-US"/>
              <a:t>indirect addressing</a:t>
            </a:r>
            <a:endParaRPr/>
          </a:p>
          <a:p>
            <a:pPr indent="-285750" lvl="1" marL="742950" rtl="0" algn="l">
              <a:spcBef>
                <a:spcPts val="434"/>
              </a:spcBef>
              <a:spcAft>
                <a:spcPts val="0"/>
              </a:spcAft>
              <a:buClr>
                <a:schemeClr val="dk1"/>
              </a:buClr>
              <a:buSzPct val="100000"/>
              <a:buChar char="–"/>
            </a:pPr>
            <a:r>
              <a:rPr lang="en-US"/>
              <a:t>four segment registers (DS, CS, SS and ES), </a:t>
            </a:r>
            <a:endParaRPr/>
          </a:p>
          <a:p>
            <a:pPr indent="-285750" lvl="1" marL="742950" rtl="0" algn="l">
              <a:spcBef>
                <a:spcPts val="434"/>
              </a:spcBef>
              <a:spcAft>
                <a:spcPts val="0"/>
              </a:spcAft>
              <a:buClr>
                <a:schemeClr val="dk1"/>
              </a:buClr>
              <a:buSzPct val="100000"/>
              <a:buChar char="–"/>
            </a:pPr>
            <a:r>
              <a:rPr lang="en-US"/>
              <a:t>Program counter (IP - Instruction Pointer), </a:t>
            </a:r>
            <a:endParaRPr/>
          </a:p>
          <a:p>
            <a:pPr indent="-285750" lvl="1" marL="742950" rtl="0" algn="l">
              <a:spcBef>
                <a:spcPts val="434"/>
              </a:spcBef>
              <a:spcAft>
                <a:spcPts val="0"/>
              </a:spcAft>
              <a:buClr>
                <a:schemeClr val="dk1"/>
              </a:buClr>
              <a:buSzPct val="100000"/>
              <a:buChar char="–"/>
            </a:pPr>
            <a:r>
              <a:rPr lang="en-US"/>
              <a:t>A 6-byte Queue Buffer to store the pre-fetched opcodes and data.</a:t>
            </a:r>
            <a:endParaRPr/>
          </a:p>
          <a:p>
            <a:pPr indent="-285750" lvl="1" marL="742950" rtl="0" algn="l">
              <a:spcBef>
                <a:spcPts val="434"/>
              </a:spcBef>
              <a:spcAft>
                <a:spcPts val="0"/>
              </a:spcAft>
              <a:buClr>
                <a:schemeClr val="dk1"/>
              </a:buClr>
              <a:buSzPct val="100000"/>
              <a:buChar char="–"/>
            </a:pPr>
            <a:r>
              <a:rPr lang="en-US"/>
              <a:t>This Prefetch Queue  optimize  the bus usage. </a:t>
            </a:r>
            <a:endParaRPr/>
          </a:p>
          <a:p>
            <a:pPr indent="-285750" lvl="1" marL="742950" rtl="0" algn="l">
              <a:spcBef>
                <a:spcPts val="434"/>
              </a:spcBef>
              <a:spcAft>
                <a:spcPts val="0"/>
              </a:spcAft>
              <a:buClr>
                <a:schemeClr val="dk1"/>
              </a:buClr>
              <a:buSzPct val="100000"/>
              <a:buChar char="–"/>
            </a:pPr>
            <a:r>
              <a:rPr lang="en-US"/>
              <a:t>To execute a jump instruction the queue has to be flushed since the pre-fetched instructions do not have to be executed. 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52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52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52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52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52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52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52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52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>
                                            <p:txEl>
                                              <p:pRg end="8" st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52">
                                            <p:txEl>
                                              <p:pRg end="8" st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>
                                            <p:txEl>
                                              <p:pRg end="9" st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52">
                                            <p:txEl>
                                              <p:pRg end="9" st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>
                                            <p:txEl>
                                              <p:pRg end="10" st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52">
                                            <p:txEl>
                                              <p:pRg end="10" st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>
                                            <p:txEl>
                                              <p:pRg end="11" st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52">
                                            <p:txEl>
                                              <p:pRg end="11" st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>
                                            <p:txEl>
                                              <p:pRg end="12" st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52">
                                            <p:txEl>
                                              <p:pRg end="12" st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6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Google Shape;157;p6"/>
          <p:cNvSpPr txBox="1"/>
          <p:nvPr>
            <p:ph type="title"/>
          </p:nvPr>
        </p:nvSpPr>
        <p:spPr>
          <a:xfrm>
            <a:off x="457200" y="274638"/>
            <a:ext cx="8229600" cy="71596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DF322D"/>
              </a:buClr>
              <a:buSzPct val="100000"/>
              <a:buFont typeface="Calibri"/>
              <a:buNone/>
            </a:pPr>
            <a:r>
              <a:rPr b="1" lang="en-US" u="sng">
                <a:solidFill>
                  <a:srgbClr val="DF322D"/>
                </a:solidFill>
              </a:rPr>
              <a:t>History of Intel Architectures</a:t>
            </a:r>
            <a:br>
              <a:rPr b="1" lang="en-US">
                <a:solidFill>
                  <a:srgbClr val="DF322D"/>
                </a:solidFill>
              </a:rPr>
            </a:br>
            <a:endParaRPr/>
          </a:p>
        </p:txBody>
      </p:sp>
      <p:sp>
        <p:nvSpPr>
          <p:cNvPr id="158" name="Google Shape;158;p6"/>
          <p:cNvSpPr txBox="1"/>
          <p:nvPr>
            <p:ph idx="1" type="body"/>
          </p:nvPr>
        </p:nvSpPr>
        <p:spPr>
          <a:xfrm>
            <a:off x="533400" y="838200"/>
            <a:ext cx="8229600" cy="5638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00" lvl="0" marL="3429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b="1" lang="en-US" sz="2800">
                <a:latin typeface="Arial"/>
                <a:ea typeface="Arial"/>
                <a:cs typeface="Arial"/>
                <a:sym typeface="Arial"/>
              </a:rPr>
              <a:t>1978:  8086 (16 bit architecture)</a:t>
            </a:r>
            <a:endParaRPr/>
          </a:p>
          <a:p>
            <a:pPr indent="-342900" lvl="0" marL="342900" rtl="0" algn="l">
              <a:lnSpc>
                <a:spcPct val="80000"/>
              </a:lnSpc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b="1" lang="en-US" sz="2800">
                <a:latin typeface="Arial"/>
                <a:ea typeface="Arial"/>
                <a:cs typeface="Arial"/>
                <a:sym typeface="Arial"/>
              </a:rPr>
              <a:t>1980: 8087 </a:t>
            </a:r>
            <a:endParaRPr/>
          </a:p>
          <a:p>
            <a:pPr indent="-285750" lvl="1" marL="742950" rtl="0" algn="l">
              <a:lnSpc>
                <a:spcPct val="8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1" lang="en-US" sz="2400">
                <a:latin typeface="Arial"/>
                <a:ea typeface="Arial"/>
                <a:cs typeface="Arial"/>
                <a:sym typeface="Arial"/>
              </a:rPr>
              <a:t>Floating point coprocessor is added</a:t>
            </a:r>
            <a:endParaRPr/>
          </a:p>
          <a:p>
            <a:pPr indent="-342900" lvl="0" marL="342900" rtl="0" algn="l">
              <a:lnSpc>
                <a:spcPct val="80000"/>
              </a:lnSpc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b="1" lang="en-US" sz="2800">
                <a:latin typeface="Arial"/>
                <a:ea typeface="Arial"/>
                <a:cs typeface="Arial"/>
                <a:sym typeface="Arial"/>
              </a:rPr>
              <a:t>1982: 80286 </a:t>
            </a:r>
            <a:endParaRPr/>
          </a:p>
          <a:p>
            <a:pPr indent="-285750" lvl="1" marL="742950" rtl="0" algn="l">
              <a:lnSpc>
                <a:spcPct val="8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1" lang="en-US" sz="2400">
                <a:latin typeface="Arial"/>
                <a:ea typeface="Arial"/>
                <a:cs typeface="Arial"/>
                <a:sym typeface="Arial"/>
              </a:rPr>
              <a:t>Increases address space to 24 bits</a:t>
            </a:r>
            <a:endParaRPr/>
          </a:p>
          <a:p>
            <a:pPr indent="-342900" lvl="0" marL="342900" rtl="0" algn="l">
              <a:lnSpc>
                <a:spcPct val="80000"/>
              </a:lnSpc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b="1" lang="en-US" sz="2800">
                <a:latin typeface="Arial"/>
                <a:ea typeface="Arial"/>
                <a:cs typeface="Arial"/>
                <a:sym typeface="Arial"/>
              </a:rPr>
              <a:t>1985: 80386: </a:t>
            </a:r>
            <a:endParaRPr/>
          </a:p>
          <a:p>
            <a:pPr indent="-285750" lvl="1" marL="742950" rtl="0" algn="l">
              <a:lnSpc>
                <a:spcPct val="8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1" lang="en-US" sz="2400">
                <a:latin typeface="Arial"/>
                <a:ea typeface="Arial"/>
                <a:cs typeface="Arial"/>
                <a:sym typeface="Arial"/>
              </a:rPr>
              <a:t>32 bits Add,  </a:t>
            </a:r>
            <a:endParaRPr/>
          </a:p>
          <a:p>
            <a:pPr indent="-285750" lvl="1" marL="742950" rtl="0" algn="l">
              <a:lnSpc>
                <a:spcPct val="8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1" lang="en-US" sz="2400">
                <a:latin typeface="Arial"/>
                <a:ea typeface="Arial"/>
                <a:cs typeface="Arial"/>
                <a:sym typeface="Arial"/>
              </a:rPr>
              <a:t>Virtual Mem &amp; new add modes </a:t>
            </a:r>
            <a:endParaRPr/>
          </a:p>
          <a:p>
            <a:pPr indent="-285750" lvl="1" marL="742950" rtl="0" algn="l">
              <a:lnSpc>
                <a:spcPct val="8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1" lang="en-US" sz="2400">
                <a:latin typeface="Arial"/>
                <a:ea typeface="Arial"/>
                <a:cs typeface="Arial"/>
                <a:sym typeface="Arial"/>
              </a:rPr>
              <a:t>Protected mode (OS  support)</a:t>
            </a:r>
            <a:endParaRPr/>
          </a:p>
          <a:p>
            <a:pPr indent="-342900" lvl="0" marL="342900" rtl="0" algn="l">
              <a:lnSpc>
                <a:spcPct val="80000"/>
              </a:lnSpc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b="1" lang="en-US" sz="2800">
                <a:latin typeface="Arial"/>
                <a:ea typeface="Arial"/>
                <a:cs typeface="Arial"/>
                <a:sym typeface="Arial"/>
              </a:rPr>
              <a:t>1989-95: 80486/Pentium/Pro</a:t>
            </a:r>
            <a:endParaRPr/>
          </a:p>
          <a:p>
            <a:pPr indent="-285750" lvl="1" marL="742950" rtl="0" algn="l">
              <a:lnSpc>
                <a:spcPct val="8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1" lang="en-US" sz="2400">
                <a:latin typeface="Arial"/>
                <a:ea typeface="Arial"/>
                <a:cs typeface="Arial"/>
                <a:sym typeface="Arial"/>
              </a:rPr>
              <a:t>Added a few  instructions of base MMX </a:t>
            </a:r>
            <a:endParaRPr/>
          </a:p>
          <a:p>
            <a:pPr indent="-88900" lvl="0" marL="342900" rtl="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t/>
            </a:r>
            <a:endParaRPr sz="4000"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58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58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58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58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58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58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58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58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>
                                            <p:txEl>
                                              <p:pRg end="8" st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58">
                                            <p:txEl>
                                              <p:pRg end="8" st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>
                                            <p:txEl>
                                              <p:pRg end="9" st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58">
                                            <p:txEl>
                                              <p:pRg end="9" st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>
                                            <p:txEl>
                                              <p:pRg end="10" st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58">
                                            <p:txEl>
                                              <p:pRg end="10" st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>
                                            <p:txEl>
                                              <p:pRg end="11" st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58">
                                            <p:txEl>
                                              <p:pRg end="11" st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2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Google Shape;163;p7"/>
          <p:cNvSpPr txBox="1"/>
          <p:nvPr>
            <p:ph type="title"/>
          </p:nvPr>
        </p:nvSpPr>
        <p:spPr>
          <a:xfrm>
            <a:off x="457200" y="274638"/>
            <a:ext cx="8229600" cy="71596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DF322D"/>
              </a:buClr>
              <a:buSzPct val="100000"/>
              <a:buFont typeface="Calibri"/>
              <a:buNone/>
            </a:pPr>
            <a:r>
              <a:rPr b="1" lang="en-US" u="sng">
                <a:solidFill>
                  <a:srgbClr val="DF322D"/>
                </a:solidFill>
              </a:rPr>
              <a:t>History of Intel Architectures</a:t>
            </a:r>
            <a:br>
              <a:rPr b="1" lang="en-US">
                <a:solidFill>
                  <a:srgbClr val="DF322D"/>
                </a:solidFill>
              </a:rPr>
            </a:br>
            <a:endParaRPr/>
          </a:p>
        </p:txBody>
      </p:sp>
      <p:sp>
        <p:nvSpPr>
          <p:cNvPr id="164" name="Google Shape;164;p7"/>
          <p:cNvSpPr txBox="1"/>
          <p:nvPr>
            <p:ph idx="1" type="body"/>
          </p:nvPr>
        </p:nvSpPr>
        <p:spPr>
          <a:xfrm>
            <a:off x="533400" y="838200"/>
            <a:ext cx="8382000" cy="5867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b="1" lang="en-US" sz="2800">
                <a:latin typeface="Arial"/>
                <a:ea typeface="Arial"/>
                <a:cs typeface="Arial"/>
                <a:sym typeface="Arial"/>
              </a:rPr>
              <a:t>1997: Pentium II  </a:t>
            </a:r>
            <a:endParaRPr/>
          </a:p>
          <a:p>
            <a:pPr indent="-228600" lvl="2" marL="1143000" rtl="0" algn="l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</a:pPr>
            <a:r>
              <a:rPr b="1" lang="en-US" sz="2000">
                <a:latin typeface="Arial"/>
                <a:ea typeface="Arial"/>
                <a:cs typeface="Arial"/>
                <a:sym typeface="Arial"/>
              </a:rPr>
              <a:t>57 new “MMX” instructions are added, </a:t>
            </a:r>
            <a:endParaRPr/>
          </a:p>
          <a:p>
            <a:pPr indent="-342900" lvl="0" marL="342900" rtl="0" algn="l">
              <a:lnSpc>
                <a:spcPct val="80000"/>
              </a:lnSpc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b="1" lang="en-US" sz="2800">
                <a:latin typeface="Arial"/>
                <a:ea typeface="Arial"/>
                <a:cs typeface="Arial"/>
                <a:sym typeface="Arial"/>
              </a:rPr>
              <a:t>1999:  Pentium III: </a:t>
            </a:r>
            <a:endParaRPr/>
          </a:p>
          <a:p>
            <a:pPr indent="-228600" lvl="2" marL="1143000" rtl="0" algn="l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</a:pPr>
            <a:r>
              <a:rPr b="1" lang="en-US" sz="2000">
                <a:latin typeface="Arial"/>
                <a:ea typeface="Arial"/>
                <a:cs typeface="Arial"/>
                <a:sym typeface="Arial"/>
              </a:rPr>
              <a:t>Out of Order, added another 70 Streaming SIMD Ext (SSE) </a:t>
            </a:r>
            <a:endParaRPr/>
          </a:p>
          <a:p>
            <a:pPr indent="-342900" lvl="0" marL="342900" rtl="0" algn="l">
              <a:lnSpc>
                <a:spcPct val="80000"/>
              </a:lnSpc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b="1" lang="en-US" sz="2800">
                <a:latin typeface="Arial"/>
                <a:ea typeface="Arial"/>
                <a:cs typeface="Arial"/>
                <a:sym typeface="Arial"/>
              </a:rPr>
              <a:t>2001:  Pentium 4</a:t>
            </a:r>
            <a:endParaRPr/>
          </a:p>
          <a:p>
            <a:pPr indent="-228600" lvl="2" marL="1143000" rtl="0" algn="l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</a:pPr>
            <a:r>
              <a:rPr b="1" lang="en-US" sz="2000">
                <a:latin typeface="Arial"/>
                <a:ea typeface="Arial"/>
                <a:cs typeface="Arial"/>
                <a:sym typeface="Arial"/>
              </a:rPr>
              <a:t>Net burst,   another 144 instructions (SSE2)</a:t>
            </a:r>
            <a:endParaRPr/>
          </a:p>
          <a:p>
            <a:pPr indent="-342900" lvl="0" marL="342900" rtl="0" algn="l">
              <a:lnSpc>
                <a:spcPct val="80000"/>
              </a:lnSpc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b="1" lang="en-US" sz="2800">
                <a:latin typeface="Arial"/>
                <a:ea typeface="Arial"/>
                <a:cs typeface="Arial"/>
                <a:sym typeface="Arial"/>
              </a:rPr>
              <a:t> 2003: PI4 HT, Trace Cache</a:t>
            </a:r>
            <a:endParaRPr/>
          </a:p>
          <a:p>
            <a:pPr indent="-342900" lvl="0" marL="342900" rtl="0" algn="l">
              <a:lnSpc>
                <a:spcPct val="80000"/>
              </a:lnSpc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b="1" lang="en-US" sz="2800">
                <a:latin typeface="Arial"/>
                <a:ea typeface="Arial"/>
                <a:cs typeface="Arial"/>
                <a:sym typeface="Arial"/>
              </a:rPr>
              <a:t> 2005: Centrino, low power</a:t>
            </a:r>
            <a:endParaRPr/>
          </a:p>
          <a:p>
            <a:pPr indent="-342900" lvl="0" marL="342900" rtl="0" algn="l">
              <a:lnSpc>
                <a:spcPct val="80000"/>
              </a:lnSpc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b="1" lang="en-US" sz="2800">
                <a:latin typeface="Arial"/>
                <a:ea typeface="Arial"/>
                <a:cs typeface="Arial"/>
                <a:sym typeface="Arial"/>
              </a:rPr>
              <a:t> 2007: Core architecture, Duo </a:t>
            </a:r>
            <a:endParaRPr/>
          </a:p>
          <a:p>
            <a:pPr indent="-342900" lvl="0" marL="342900" rtl="0" algn="l">
              <a:lnSpc>
                <a:spcPct val="80000"/>
              </a:lnSpc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b="1" lang="en-US" sz="2800">
                <a:latin typeface="Arial"/>
                <a:ea typeface="Arial"/>
                <a:cs typeface="Arial"/>
                <a:sym typeface="Arial"/>
              </a:rPr>
              <a:t> 2008: Atom, Quad core with HT….</a:t>
            </a:r>
            <a:endParaRPr/>
          </a:p>
          <a:p>
            <a:pPr indent="-342900" lvl="0" marL="342900" rtl="0" algn="l">
              <a:lnSpc>
                <a:spcPct val="80000"/>
              </a:lnSpc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b="1" lang="en-US" sz="2800">
                <a:latin typeface="Arial"/>
                <a:ea typeface="Arial"/>
                <a:cs typeface="Arial"/>
                <a:sym typeface="Arial"/>
              </a:rPr>
              <a:t>2009---:</a:t>
            </a:r>
            <a:r>
              <a:rPr b="1" lang="en-US" sz="2800" u="sng">
                <a:solidFill>
                  <a:srgbClr val="003300"/>
                </a:solidFill>
                <a:latin typeface="Arial"/>
                <a:ea typeface="Arial"/>
                <a:cs typeface="Arial"/>
                <a:sym typeface="Arial"/>
              </a:rPr>
              <a:t>Multi core (Large chip multiprocessor)</a:t>
            </a:r>
            <a:endParaRPr b="1" sz="2000" u="sng">
              <a:solidFill>
                <a:srgbClr val="0033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88900" lvl="0" marL="342900" rtl="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t/>
            </a:r>
            <a:endParaRPr sz="4000"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64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64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64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64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64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64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64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64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>
                                            <p:txEl>
                                              <p:pRg end="8" st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64">
                                            <p:txEl>
                                              <p:pRg end="8" st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>
                                            <p:txEl>
                                              <p:pRg end="9" st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64">
                                            <p:txEl>
                                              <p:pRg end="9" st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>
                                            <p:txEl>
                                              <p:pRg end="10" st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64">
                                            <p:txEl>
                                              <p:pRg end="10" st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>
                                            <p:txEl>
                                              <p:pRg end="11" st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64">
                                            <p:txEl>
                                              <p:pRg end="11" st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8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Google Shape;169;p8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DF322D"/>
              </a:buClr>
              <a:buSzPts val="4400"/>
              <a:buFont typeface="Calibri"/>
              <a:buNone/>
            </a:pPr>
            <a:r>
              <a:rPr b="1" lang="en-US" u="sng">
                <a:solidFill>
                  <a:srgbClr val="DF322D"/>
                </a:solidFill>
              </a:rPr>
              <a:t>Superscalar Pipeline</a:t>
            </a:r>
            <a:endParaRPr b="1" u="sng">
              <a:solidFill>
                <a:srgbClr val="DF322D"/>
              </a:solidFill>
            </a:endParaRPr>
          </a:p>
        </p:txBody>
      </p:sp>
      <p:grpSp>
        <p:nvGrpSpPr>
          <p:cNvPr id="170" name="Google Shape;170;p8"/>
          <p:cNvGrpSpPr/>
          <p:nvPr/>
        </p:nvGrpSpPr>
        <p:grpSpPr>
          <a:xfrm>
            <a:off x="762000" y="1981200"/>
            <a:ext cx="533400" cy="685800"/>
            <a:chOff x="762000" y="1905000"/>
            <a:chExt cx="533400" cy="685800"/>
          </a:xfrm>
        </p:grpSpPr>
        <p:sp>
          <p:nvSpPr>
            <p:cNvPr id="171" name="Google Shape;171;p8"/>
            <p:cNvSpPr/>
            <p:nvPr/>
          </p:nvSpPr>
          <p:spPr>
            <a:xfrm>
              <a:off x="762000" y="1905000"/>
              <a:ext cx="533400" cy="228600"/>
            </a:xfrm>
            <a:prstGeom prst="rect">
              <a:avLst/>
            </a:prstGeom>
            <a:gradFill>
              <a:gsLst>
                <a:gs pos="0">
                  <a:srgbClr val="992D2B"/>
                </a:gs>
                <a:gs pos="80000">
                  <a:srgbClr val="C93D39"/>
                </a:gs>
                <a:gs pos="100000">
                  <a:srgbClr val="CD3A36"/>
                </a:gs>
              </a:gsLst>
              <a:lin ang="16200000" scaled="0"/>
            </a:gradFill>
            <a:ln>
              <a:noFill/>
            </a:ln>
            <a:effectLst>
              <a:outerShdw blurRad="40000" rotWithShape="0" dir="5400000" dist="23000">
                <a:srgbClr val="000000">
                  <a:alpha val="34901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72" name="Google Shape;172;p8"/>
            <p:cNvSpPr/>
            <p:nvPr/>
          </p:nvSpPr>
          <p:spPr>
            <a:xfrm>
              <a:off x="762000" y="2133600"/>
              <a:ext cx="533400" cy="228600"/>
            </a:xfrm>
            <a:prstGeom prst="rect">
              <a:avLst/>
            </a:prstGeom>
            <a:gradFill>
              <a:gsLst>
                <a:gs pos="0">
                  <a:srgbClr val="992D2B"/>
                </a:gs>
                <a:gs pos="80000">
                  <a:srgbClr val="C93D39"/>
                </a:gs>
                <a:gs pos="100000">
                  <a:srgbClr val="CD3A36"/>
                </a:gs>
              </a:gsLst>
              <a:lin ang="16200000" scaled="0"/>
            </a:gradFill>
            <a:ln>
              <a:noFill/>
            </a:ln>
            <a:effectLst>
              <a:outerShdw blurRad="40000" rotWithShape="0" dir="5400000" dist="23000">
                <a:srgbClr val="000000">
                  <a:alpha val="34901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73" name="Google Shape;173;p8"/>
            <p:cNvSpPr/>
            <p:nvPr/>
          </p:nvSpPr>
          <p:spPr>
            <a:xfrm>
              <a:off x="762000" y="2362200"/>
              <a:ext cx="533400" cy="228600"/>
            </a:xfrm>
            <a:prstGeom prst="rect">
              <a:avLst/>
            </a:prstGeom>
            <a:gradFill>
              <a:gsLst>
                <a:gs pos="0">
                  <a:srgbClr val="992D2B"/>
                </a:gs>
                <a:gs pos="80000">
                  <a:srgbClr val="C93D39"/>
                </a:gs>
                <a:gs pos="100000">
                  <a:srgbClr val="CD3A36"/>
                </a:gs>
              </a:gsLst>
              <a:lin ang="16200000" scaled="0"/>
            </a:gradFill>
            <a:ln>
              <a:noFill/>
            </a:ln>
            <a:effectLst>
              <a:outerShdw blurRad="40000" rotWithShape="0" dir="5400000" dist="23000">
                <a:srgbClr val="000000">
                  <a:alpha val="34901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74" name="Google Shape;174;p8"/>
          <p:cNvSpPr/>
          <p:nvPr/>
        </p:nvSpPr>
        <p:spPr>
          <a:xfrm>
            <a:off x="4343400" y="1905000"/>
            <a:ext cx="838200" cy="457200"/>
          </a:xfrm>
          <a:prstGeom prst="rect">
            <a:avLst/>
          </a:prstGeom>
          <a:gradFill>
            <a:gsLst>
              <a:gs pos="0">
                <a:srgbClr val="992D2B"/>
              </a:gs>
              <a:gs pos="80000">
                <a:srgbClr val="C93D39"/>
              </a:gs>
              <a:gs pos="100000">
                <a:srgbClr val="CD3A36"/>
              </a:gs>
            </a:gsLst>
            <a:lin ang="16200000" scaled="0"/>
          </a:gra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IF</a:t>
            </a:r>
            <a:endParaRPr b="1" i="0" sz="20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175" name="Google Shape;175;p8"/>
          <p:cNvGrpSpPr/>
          <p:nvPr/>
        </p:nvGrpSpPr>
        <p:grpSpPr>
          <a:xfrm>
            <a:off x="1295400" y="2667000"/>
            <a:ext cx="533400" cy="685800"/>
            <a:chOff x="762000" y="1905000"/>
            <a:chExt cx="533400" cy="685800"/>
          </a:xfrm>
        </p:grpSpPr>
        <p:sp>
          <p:nvSpPr>
            <p:cNvPr id="176" name="Google Shape;176;p8"/>
            <p:cNvSpPr/>
            <p:nvPr/>
          </p:nvSpPr>
          <p:spPr>
            <a:xfrm>
              <a:off x="762000" y="1905000"/>
              <a:ext cx="533400" cy="228600"/>
            </a:xfrm>
            <a:prstGeom prst="rect">
              <a:avLst/>
            </a:prstGeom>
            <a:gradFill>
              <a:gsLst>
                <a:gs pos="0">
                  <a:srgbClr val="992D2B"/>
                </a:gs>
                <a:gs pos="80000">
                  <a:srgbClr val="C93D39"/>
                </a:gs>
                <a:gs pos="100000">
                  <a:srgbClr val="CD3A36"/>
                </a:gs>
              </a:gsLst>
              <a:lin ang="16200000" scaled="0"/>
            </a:gradFill>
            <a:ln>
              <a:noFill/>
            </a:ln>
            <a:effectLst>
              <a:outerShdw blurRad="40000" rotWithShape="0" dir="5400000" dist="23000">
                <a:srgbClr val="000000">
                  <a:alpha val="34901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77" name="Google Shape;177;p8"/>
            <p:cNvSpPr/>
            <p:nvPr/>
          </p:nvSpPr>
          <p:spPr>
            <a:xfrm>
              <a:off x="762000" y="2133600"/>
              <a:ext cx="533400" cy="228600"/>
            </a:xfrm>
            <a:prstGeom prst="rect">
              <a:avLst/>
            </a:prstGeom>
            <a:gradFill>
              <a:gsLst>
                <a:gs pos="0">
                  <a:srgbClr val="992D2B"/>
                </a:gs>
                <a:gs pos="80000">
                  <a:srgbClr val="C93D39"/>
                </a:gs>
                <a:gs pos="100000">
                  <a:srgbClr val="CD3A36"/>
                </a:gs>
              </a:gsLst>
              <a:lin ang="16200000" scaled="0"/>
            </a:gradFill>
            <a:ln>
              <a:noFill/>
            </a:ln>
            <a:effectLst>
              <a:outerShdw blurRad="40000" rotWithShape="0" dir="5400000" dist="23000">
                <a:srgbClr val="000000">
                  <a:alpha val="34901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78" name="Google Shape;178;p8"/>
            <p:cNvSpPr/>
            <p:nvPr/>
          </p:nvSpPr>
          <p:spPr>
            <a:xfrm>
              <a:off x="762000" y="2362200"/>
              <a:ext cx="533400" cy="228600"/>
            </a:xfrm>
            <a:prstGeom prst="rect">
              <a:avLst/>
            </a:prstGeom>
            <a:gradFill>
              <a:gsLst>
                <a:gs pos="0">
                  <a:srgbClr val="992D2B"/>
                </a:gs>
                <a:gs pos="80000">
                  <a:srgbClr val="C93D39"/>
                </a:gs>
                <a:gs pos="100000">
                  <a:srgbClr val="CD3A36"/>
                </a:gs>
              </a:gsLst>
              <a:lin ang="16200000" scaled="0"/>
            </a:gradFill>
            <a:ln>
              <a:noFill/>
            </a:ln>
            <a:effectLst>
              <a:outerShdw blurRad="40000" rotWithShape="0" dir="5400000" dist="23000">
                <a:srgbClr val="000000">
                  <a:alpha val="34901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79" name="Google Shape;179;p8"/>
          <p:cNvGrpSpPr/>
          <p:nvPr/>
        </p:nvGrpSpPr>
        <p:grpSpPr>
          <a:xfrm>
            <a:off x="1828800" y="3352800"/>
            <a:ext cx="533400" cy="685800"/>
            <a:chOff x="762000" y="1905000"/>
            <a:chExt cx="533400" cy="685800"/>
          </a:xfrm>
        </p:grpSpPr>
        <p:sp>
          <p:nvSpPr>
            <p:cNvPr id="180" name="Google Shape;180;p8"/>
            <p:cNvSpPr/>
            <p:nvPr/>
          </p:nvSpPr>
          <p:spPr>
            <a:xfrm>
              <a:off x="762000" y="1905000"/>
              <a:ext cx="533400" cy="228600"/>
            </a:xfrm>
            <a:prstGeom prst="rect">
              <a:avLst/>
            </a:prstGeom>
            <a:gradFill>
              <a:gsLst>
                <a:gs pos="0">
                  <a:srgbClr val="992D2B"/>
                </a:gs>
                <a:gs pos="80000">
                  <a:srgbClr val="C93D39"/>
                </a:gs>
                <a:gs pos="100000">
                  <a:srgbClr val="CD3A36"/>
                </a:gs>
              </a:gsLst>
              <a:lin ang="16200000" scaled="0"/>
            </a:gradFill>
            <a:ln>
              <a:noFill/>
            </a:ln>
            <a:effectLst>
              <a:outerShdw blurRad="40000" rotWithShape="0" dir="5400000" dist="23000">
                <a:srgbClr val="000000">
                  <a:alpha val="34901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81" name="Google Shape;181;p8"/>
            <p:cNvSpPr/>
            <p:nvPr/>
          </p:nvSpPr>
          <p:spPr>
            <a:xfrm>
              <a:off x="762000" y="2133600"/>
              <a:ext cx="533400" cy="228600"/>
            </a:xfrm>
            <a:prstGeom prst="rect">
              <a:avLst/>
            </a:prstGeom>
            <a:gradFill>
              <a:gsLst>
                <a:gs pos="0">
                  <a:srgbClr val="992D2B"/>
                </a:gs>
                <a:gs pos="80000">
                  <a:srgbClr val="C93D39"/>
                </a:gs>
                <a:gs pos="100000">
                  <a:srgbClr val="CD3A36"/>
                </a:gs>
              </a:gsLst>
              <a:lin ang="16200000" scaled="0"/>
            </a:gradFill>
            <a:ln>
              <a:noFill/>
            </a:ln>
            <a:effectLst>
              <a:outerShdw blurRad="40000" rotWithShape="0" dir="5400000" dist="23000">
                <a:srgbClr val="000000">
                  <a:alpha val="34901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82" name="Google Shape;182;p8"/>
            <p:cNvSpPr/>
            <p:nvPr/>
          </p:nvSpPr>
          <p:spPr>
            <a:xfrm>
              <a:off x="762000" y="2362200"/>
              <a:ext cx="533400" cy="228600"/>
            </a:xfrm>
            <a:prstGeom prst="rect">
              <a:avLst/>
            </a:prstGeom>
            <a:gradFill>
              <a:gsLst>
                <a:gs pos="0">
                  <a:srgbClr val="992D2B"/>
                </a:gs>
                <a:gs pos="80000">
                  <a:srgbClr val="C93D39"/>
                </a:gs>
                <a:gs pos="100000">
                  <a:srgbClr val="CD3A36"/>
                </a:gs>
              </a:gsLst>
              <a:lin ang="16200000" scaled="0"/>
            </a:gradFill>
            <a:ln>
              <a:noFill/>
            </a:ln>
            <a:effectLst>
              <a:outerShdw blurRad="40000" rotWithShape="0" dir="5400000" dist="23000">
                <a:srgbClr val="000000">
                  <a:alpha val="34901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83" name="Google Shape;183;p8"/>
          <p:cNvGrpSpPr/>
          <p:nvPr/>
        </p:nvGrpSpPr>
        <p:grpSpPr>
          <a:xfrm>
            <a:off x="2362200" y="4038600"/>
            <a:ext cx="533400" cy="685800"/>
            <a:chOff x="762000" y="1905000"/>
            <a:chExt cx="533400" cy="685800"/>
          </a:xfrm>
        </p:grpSpPr>
        <p:sp>
          <p:nvSpPr>
            <p:cNvPr id="184" name="Google Shape;184;p8"/>
            <p:cNvSpPr/>
            <p:nvPr/>
          </p:nvSpPr>
          <p:spPr>
            <a:xfrm>
              <a:off x="762000" y="1905000"/>
              <a:ext cx="533400" cy="228600"/>
            </a:xfrm>
            <a:prstGeom prst="rect">
              <a:avLst/>
            </a:prstGeom>
            <a:gradFill>
              <a:gsLst>
                <a:gs pos="0">
                  <a:srgbClr val="992D2B"/>
                </a:gs>
                <a:gs pos="80000">
                  <a:srgbClr val="C93D39"/>
                </a:gs>
                <a:gs pos="100000">
                  <a:srgbClr val="CD3A36"/>
                </a:gs>
              </a:gsLst>
              <a:lin ang="16200000" scaled="0"/>
            </a:gradFill>
            <a:ln>
              <a:noFill/>
            </a:ln>
            <a:effectLst>
              <a:outerShdw blurRad="40000" rotWithShape="0" dir="5400000" dist="23000">
                <a:srgbClr val="000000">
                  <a:alpha val="34901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85" name="Google Shape;185;p8"/>
            <p:cNvSpPr/>
            <p:nvPr/>
          </p:nvSpPr>
          <p:spPr>
            <a:xfrm>
              <a:off x="762000" y="2133600"/>
              <a:ext cx="533400" cy="228600"/>
            </a:xfrm>
            <a:prstGeom prst="rect">
              <a:avLst/>
            </a:prstGeom>
            <a:gradFill>
              <a:gsLst>
                <a:gs pos="0">
                  <a:srgbClr val="992D2B"/>
                </a:gs>
                <a:gs pos="80000">
                  <a:srgbClr val="C93D39"/>
                </a:gs>
                <a:gs pos="100000">
                  <a:srgbClr val="CD3A36"/>
                </a:gs>
              </a:gsLst>
              <a:lin ang="16200000" scaled="0"/>
            </a:gradFill>
            <a:ln>
              <a:noFill/>
            </a:ln>
            <a:effectLst>
              <a:outerShdw blurRad="40000" rotWithShape="0" dir="5400000" dist="23000">
                <a:srgbClr val="000000">
                  <a:alpha val="34901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86" name="Google Shape;186;p8"/>
            <p:cNvSpPr/>
            <p:nvPr/>
          </p:nvSpPr>
          <p:spPr>
            <a:xfrm>
              <a:off x="762000" y="2362200"/>
              <a:ext cx="533400" cy="228600"/>
            </a:xfrm>
            <a:prstGeom prst="rect">
              <a:avLst/>
            </a:prstGeom>
            <a:gradFill>
              <a:gsLst>
                <a:gs pos="0">
                  <a:srgbClr val="992D2B"/>
                </a:gs>
                <a:gs pos="80000">
                  <a:srgbClr val="C93D39"/>
                </a:gs>
                <a:gs pos="100000">
                  <a:srgbClr val="CD3A36"/>
                </a:gs>
              </a:gsLst>
              <a:lin ang="16200000" scaled="0"/>
            </a:gradFill>
            <a:ln>
              <a:noFill/>
            </a:ln>
            <a:effectLst>
              <a:outerShdw blurRad="40000" rotWithShape="0" dir="5400000" dist="23000">
                <a:srgbClr val="000000">
                  <a:alpha val="34901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87" name="Google Shape;187;p8"/>
          <p:cNvGrpSpPr/>
          <p:nvPr/>
        </p:nvGrpSpPr>
        <p:grpSpPr>
          <a:xfrm>
            <a:off x="1295400" y="1981200"/>
            <a:ext cx="533400" cy="685800"/>
            <a:chOff x="762000" y="1905000"/>
            <a:chExt cx="533400" cy="685800"/>
          </a:xfrm>
        </p:grpSpPr>
        <p:sp>
          <p:nvSpPr>
            <p:cNvPr id="188" name="Google Shape;188;p8"/>
            <p:cNvSpPr/>
            <p:nvPr/>
          </p:nvSpPr>
          <p:spPr>
            <a:xfrm>
              <a:off x="762000" y="1905000"/>
              <a:ext cx="533400" cy="228600"/>
            </a:xfrm>
            <a:prstGeom prst="rect">
              <a:avLst/>
            </a:prstGeom>
            <a:gradFill>
              <a:gsLst>
                <a:gs pos="0">
                  <a:srgbClr val="29859E"/>
                </a:gs>
                <a:gs pos="80000">
                  <a:srgbClr val="36B0D0"/>
                </a:gs>
                <a:gs pos="100000">
                  <a:srgbClr val="33B3D5"/>
                </a:gs>
              </a:gsLst>
              <a:lin ang="16200000" scaled="0"/>
            </a:gradFill>
            <a:ln>
              <a:noFill/>
            </a:ln>
            <a:effectLst>
              <a:outerShdw blurRad="40000" rotWithShape="0" dir="5400000" dist="23000">
                <a:srgbClr val="000000">
                  <a:alpha val="34901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89" name="Google Shape;189;p8"/>
            <p:cNvSpPr/>
            <p:nvPr/>
          </p:nvSpPr>
          <p:spPr>
            <a:xfrm>
              <a:off x="762000" y="2133600"/>
              <a:ext cx="533400" cy="228600"/>
            </a:xfrm>
            <a:prstGeom prst="rect">
              <a:avLst/>
            </a:prstGeom>
            <a:gradFill>
              <a:gsLst>
                <a:gs pos="0">
                  <a:srgbClr val="29859E"/>
                </a:gs>
                <a:gs pos="80000">
                  <a:srgbClr val="36B0D0"/>
                </a:gs>
                <a:gs pos="100000">
                  <a:srgbClr val="33B3D5"/>
                </a:gs>
              </a:gsLst>
              <a:lin ang="16200000" scaled="0"/>
            </a:gradFill>
            <a:ln>
              <a:noFill/>
            </a:ln>
            <a:effectLst>
              <a:outerShdw blurRad="40000" rotWithShape="0" dir="5400000" dist="23000">
                <a:srgbClr val="000000">
                  <a:alpha val="34901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90" name="Google Shape;190;p8"/>
            <p:cNvSpPr/>
            <p:nvPr/>
          </p:nvSpPr>
          <p:spPr>
            <a:xfrm>
              <a:off x="762000" y="2362200"/>
              <a:ext cx="533400" cy="228600"/>
            </a:xfrm>
            <a:prstGeom prst="rect">
              <a:avLst/>
            </a:prstGeom>
            <a:gradFill>
              <a:gsLst>
                <a:gs pos="0">
                  <a:srgbClr val="29859E"/>
                </a:gs>
                <a:gs pos="80000">
                  <a:srgbClr val="36B0D0"/>
                </a:gs>
                <a:gs pos="100000">
                  <a:srgbClr val="33B3D5"/>
                </a:gs>
              </a:gsLst>
              <a:lin ang="16200000" scaled="0"/>
            </a:gradFill>
            <a:ln>
              <a:noFill/>
            </a:ln>
            <a:effectLst>
              <a:outerShdw blurRad="40000" rotWithShape="0" dir="5400000" dist="23000">
                <a:srgbClr val="000000">
                  <a:alpha val="34901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91" name="Google Shape;191;p8"/>
          <p:cNvGrpSpPr/>
          <p:nvPr/>
        </p:nvGrpSpPr>
        <p:grpSpPr>
          <a:xfrm>
            <a:off x="1828800" y="2667000"/>
            <a:ext cx="533400" cy="685800"/>
            <a:chOff x="762000" y="1905000"/>
            <a:chExt cx="533400" cy="685800"/>
          </a:xfrm>
        </p:grpSpPr>
        <p:sp>
          <p:nvSpPr>
            <p:cNvPr id="192" name="Google Shape;192;p8"/>
            <p:cNvSpPr/>
            <p:nvPr/>
          </p:nvSpPr>
          <p:spPr>
            <a:xfrm>
              <a:off x="762000" y="1905000"/>
              <a:ext cx="533400" cy="228600"/>
            </a:xfrm>
            <a:prstGeom prst="rect">
              <a:avLst/>
            </a:prstGeom>
            <a:gradFill>
              <a:gsLst>
                <a:gs pos="0">
                  <a:srgbClr val="29859E"/>
                </a:gs>
                <a:gs pos="80000">
                  <a:srgbClr val="36B0D0"/>
                </a:gs>
                <a:gs pos="100000">
                  <a:srgbClr val="33B3D5"/>
                </a:gs>
              </a:gsLst>
              <a:lin ang="16200000" scaled="0"/>
            </a:gradFill>
            <a:ln>
              <a:noFill/>
            </a:ln>
            <a:effectLst>
              <a:outerShdw blurRad="40000" rotWithShape="0" dir="5400000" dist="23000">
                <a:srgbClr val="000000">
                  <a:alpha val="34901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93" name="Google Shape;193;p8"/>
            <p:cNvSpPr/>
            <p:nvPr/>
          </p:nvSpPr>
          <p:spPr>
            <a:xfrm>
              <a:off x="762000" y="2133600"/>
              <a:ext cx="533400" cy="228600"/>
            </a:xfrm>
            <a:prstGeom prst="rect">
              <a:avLst/>
            </a:prstGeom>
            <a:gradFill>
              <a:gsLst>
                <a:gs pos="0">
                  <a:srgbClr val="29859E"/>
                </a:gs>
                <a:gs pos="80000">
                  <a:srgbClr val="36B0D0"/>
                </a:gs>
                <a:gs pos="100000">
                  <a:srgbClr val="33B3D5"/>
                </a:gs>
              </a:gsLst>
              <a:lin ang="16200000" scaled="0"/>
            </a:gradFill>
            <a:ln>
              <a:noFill/>
            </a:ln>
            <a:effectLst>
              <a:outerShdw blurRad="40000" rotWithShape="0" dir="5400000" dist="23000">
                <a:srgbClr val="000000">
                  <a:alpha val="34901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94" name="Google Shape;194;p8"/>
            <p:cNvSpPr/>
            <p:nvPr/>
          </p:nvSpPr>
          <p:spPr>
            <a:xfrm>
              <a:off x="762000" y="2362200"/>
              <a:ext cx="533400" cy="228600"/>
            </a:xfrm>
            <a:prstGeom prst="rect">
              <a:avLst/>
            </a:prstGeom>
            <a:gradFill>
              <a:gsLst>
                <a:gs pos="0">
                  <a:srgbClr val="29859E"/>
                </a:gs>
                <a:gs pos="80000">
                  <a:srgbClr val="36B0D0"/>
                </a:gs>
                <a:gs pos="100000">
                  <a:srgbClr val="33B3D5"/>
                </a:gs>
              </a:gsLst>
              <a:lin ang="16200000" scaled="0"/>
            </a:gradFill>
            <a:ln>
              <a:noFill/>
            </a:ln>
            <a:effectLst>
              <a:outerShdw blurRad="40000" rotWithShape="0" dir="5400000" dist="23000">
                <a:srgbClr val="000000">
                  <a:alpha val="34901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95" name="Google Shape;195;p8"/>
          <p:cNvGrpSpPr/>
          <p:nvPr/>
        </p:nvGrpSpPr>
        <p:grpSpPr>
          <a:xfrm>
            <a:off x="2362200" y="3352800"/>
            <a:ext cx="533400" cy="685800"/>
            <a:chOff x="762000" y="1905000"/>
            <a:chExt cx="533400" cy="685800"/>
          </a:xfrm>
        </p:grpSpPr>
        <p:sp>
          <p:nvSpPr>
            <p:cNvPr id="196" name="Google Shape;196;p8"/>
            <p:cNvSpPr/>
            <p:nvPr/>
          </p:nvSpPr>
          <p:spPr>
            <a:xfrm>
              <a:off x="762000" y="1905000"/>
              <a:ext cx="533400" cy="228600"/>
            </a:xfrm>
            <a:prstGeom prst="rect">
              <a:avLst/>
            </a:prstGeom>
            <a:gradFill>
              <a:gsLst>
                <a:gs pos="0">
                  <a:srgbClr val="29859E"/>
                </a:gs>
                <a:gs pos="80000">
                  <a:srgbClr val="36B0D0"/>
                </a:gs>
                <a:gs pos="100000">
                  <a:srgbClr val="33B3D5"/>
                </a:gs>
              </a:gsLst>
              <a:lin ang="16200000" scaled="0"/>
            </a:gradFill>
            <a:ln>
              <a:noFill/>
            </a:ln>
            <a:effectLst>
              <a:outerShdw blurRad="40000" rotWithShape="0" dir="5400000" dist="23000">
                <a:srgbClr val="000000">
                  <a:alpha val="34901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97" name="Google Shape;197;p8"/>
            <p:cNvSpPr/>
            <p:nvPr/>
          </p:nvSpPr>
          <p:spPr>
            <a:xfrm>
              <a:off x="762000" y="2133600"/>
              <a:ext cx="533400" cy="228600"/>
            </a:xfrm>
            <a:prstGeom prst="rect">
              <a:avLst/>
            </a:prstGeom>
            <a:gradFill>
              <a:gsLst>
                <a:gs pos="0">
                  <a:srgbClr val="29859E"/>
                </a:gs>
                <a:gs pos="80000">
                  <a:srgbClr val="36B0D0"/>
                </a:gs>
                <a:gs pos="100000">
                  <a:srgbClr val="33B3D5"/>
                </a:gs>
              </a:gsLst>
              <a:lin ang="16200000" scaled="0"/>
            </a:gradFill>
            <a:ln>
              <a:noFill/>
            </a:ln>
            <a:effectLst>
              <a:outerShdw blurRad="40000" rotWithShape="0" dir="5400000" dist="23000">
                <a:srgbClr val="000000">
                  <a:alpha val="34901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98" name="Google Shape;198;p8"/>
            <p:cNvSpPr/>
            <p:nvPr/>
          </p:nvSpPr>
          <p:spPr>
            <a:xfrm>
              <a:off x="762000" y="2362200"/>
              <a:ext cx="533400" cy="228600"/>
            </a:xfrm>
            <a:prstGeom prst="rect">
              <a:avLst/>
            </a:prstGeom>
            <a:gradFill>
              <a:gsLst>
                <a:gs pos="0">
                  <a:srgbClr val="29859E"/>
                </a:gs>
                <a:gs pos="80000">
                  <a:srgbClr val="36B0D0"/>
                </a:gs>
                <a:gs pos="100000">
                  <a:srgbClr val="33B3D5"/>
                </a:gs>
              </a:gsLst>
              <a:lin ang="16200000" scaled="0"/>
            </a:gradFill>
            <a:ln>
              <a:noFill/>
            </a:ln>
            <a:effectLst>
              <a:outerShdw blurRad="40000" rotWithShape="0" dir="5400000" dist="23000">
                <a:srgbClr val="000000">
                  <a:alpha val="34901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99" name="Google Shape;199;p8"/>
          <p:cNvGrpSpPr/>
          <p:nvPr/>
        </p:nvGrpSpPr>
        <p:grpSpPr>
          <a:xfrm>
            <a:off x="2895600" y="4038600"/>
            <a:ext cx="533400" cy="685800"/>
            <a:chOff x="762000" y="1905000"/>
            <a:chExt cx="533400" cy="685800"/>
          </a:xfrm>
        </p:grpSpPr>
        <p:sp>
          <p:nvSpPr>
            <p:cNvPr id="200" name="Google Shape;200;p8"/>
            <p:cNvSpPr/>
            <p:nvPr/>
          </p:nvSpPr>
          <p:spPr>
            <a:xfrm>
              <a:off x="762000" y="1905000"/>
              <a:ext cx="533400" cy="228600"/>
            </a:xfrm>
            <a:prstGeom prst="rect">
              <a:avLst/>
            </a:prstGeom>
            <a:gradFill>
              <a:gsLst>
                <a:gs pos="0">
                  <a:srgbClr val="29859E"/>
                </a:gs>
                <a:gs pos="80000">
                  <a:srgbClr val="36B0D0"/>
                </a:gs>
                <a:gs pos="100000">
                  <a:srgbClr val="33B3D5"/>
                </a:gs>
              </a:gsLst>
              <a:lin ang="16200000" scaled="0"/>
            </a:gradFill>
            <a:ln>
              <a:noFill/>
            </a:ln>
            <a:effectLst>
              <a:outerShdw blurRad="40000" rotWithShape="0" dir="5400000" dist="23000">
                <a:srgbClr val="000000">
                  <a:alpha val="34901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1" name="Google Shape;201;p8"/>
            <p:cNvSpPr/>
            <p:nvPr/>
          </p:nvSpPr>
          <p:spPr>
            <a:xfrm>
              <a:off x="762000" y="2133600"/>
              <a:ext cx="533400" cy="228600"/>
            </a:xfrm>
            <a:prstGeom prst="rect">
              <a:avLst/>
            </a:prstGeom>
            <a:gradFill>
              <a:gsLst>
                <a:gs pos="0">
                  <a:srgbClr val="29859E"/>
                </a:gs>
                <a:gs pos="80000">
                  <a:srgbClr val="36B0D0"/>
                </a:gs>
                <a:gs pos="100000">
                  <a:srgbClr val="33B3D5"/>
                </a:gs>
              </a:gsLst>
              <a:lin ang="16200000" scaled="0"/>
            </a:gradFill>
            <a:ln>
              <a:noFill/>
            </a:ln>
            <a:effectLst>
              <a:outerShdw blurRad="40000" rotWithShape="0" dir="5400000" dist="23000">
                <a:srgbClr val="000000">
                  <a:alpha val="34901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2" name="Google Shape;202;p8"/>
            <p:cNvSpPr/>
            <p:nvPr/>
          </p:nvSpPr>
          <p:spPr>
            <a:xfrm>
              <a:off x="762000" y="2362200"/>
              <a:ext cx="533400" cy="228600"/>
            </a:xfrm>
            <a:prstGeom prst="rect">
              <a:avLst/>
            </a:prstGeom>
            <a:gradFill>
              <a:gsLst>
                <a:gs pos="0">
                  <a:srgbClr val="29859E"/>
                </a:gs>
                <a:gs pos="80000">
                  <a:srgbClr val="36B0D0"/>
                </a:gs>
                <a:gs pos="100000">
                  <a:srgbClr val="33B3D5"/>
                </a:gs>
              </a:gsLst>
              <a:lin ang="16200000" scaled="0"/>
            </a:gradFill>
            <a:ln>
              <a:noFill/>
            </a:ln>
            <a:effectLst>
              <a:outerShdw blurRad="40000" rotWithShape="0" dir="5400000" dist="23000">
                <a:srgbClr val="000000">
                  <a:alpha val="34901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203" name="Google Shape;203;p8"/>
          <p:cNvGrpSpPr/>
          <p:nvPr/>
        </p:nvGrpSpPr>
        <p:grpSpPr>
          <a:xfrm>
            <a:off x="1828800" y="1981200"/>
            <a:ext cx="533400" cy="685800"/>
            <a:chOff x="762000" y="1905000"/>
            <a:chExt cx="533400" cy="685800"/>
          </a:xfrm>
        </p:grpSpPr>
        <p:sp>
          <p:nvSpPr>
            <p:cNvPr id="204" name="Google Shape;204;p8"/>
            <p:cNvSpPr/>
            <p:nvPr/>
          </p:nvSpPr>
          <p:spPr>
            <a:xfrm>
              <a:off x="762000" y="1905000"/>
              <a:ext cx="533400" cy="228600"/>
            </a:xfrm>
            <a:prstGeom prst="rect">
              <a:avLst/>
            </a:prstGeom>
            <a:gradFill>
              <a:gsLst>
                <a:gs pos="0">
                  <a:srgbClr val="5D427D"/>
                </a:gs>
                <a:gs pos="80000">
                  <a:srgbClr val="7A57A5"/>
                </a:gs>
                <a:gs pos="100000">
                  <a:srgbClr val="7A56A7"/>
                </a:gs>
              </a:gsLst>
              <a:lin ang="16200000" scaled="0"/>
            </a:gradFill>
            <a:ln>
              <a:noFill/>
            </a:ln>
            <a:effectLst>
              <a:outerShdw blurRad="40000" rotWithShape="0" dir="5400000" dist="23000">
                <a:srgbClr val="000000">
                  <a:alpha val="34901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5" name="Google Shape;205;p8"/>
            <p:cNvSpPr/>
            <p:nvPr/>
          </p:nvSpPr>
          <p:spPr>
            <a:xfrm>
              <a:off x="762000" y="2133600"/>
              <a:ext cx="533400" cy="228600"/>
            </a:xfrm>
            <a:prstGeom prst="rect">
              <a:avLst/>
            </a:prstGeom>
            <a:gradFill>
              <a:gsLst>
                <a:gs pos="0">
                  <a:srgbClr val="5D427D"/>
                </a:gs>
                <a:gs pos="80000">
                  <a:srgbClr val="7A57A5"/>
                </a:gs>
                <a:gs pos="100000">
                  <a:srgbClr val="7A56A7"/>
                </a:gs>
              </a:gsLst>
              <a:lin ang="16200000" scaled="0"/>
            </a:gradFill>
            <a:ln>
              <a:noFill/>
            </a:ln>
            <a:effectLst>
              <a:outerShdw blurRad="40000" rotWithShape="0" dir="5400000" dist="23000">
                <a:srgbClr val="000000">
                  <a:alpha val="34901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6" name="Google Shape;206;p8"/>
            <p:cNvSpPr/>
            <p:nvPr/>
          </p:nvSpPr>
          <p:spPr>
            <a:xfrm>
              <a:off x="762000" y="2362200"/>
              <a:ext cx="533400" cy="228600"/>
            </a:xfrm>
            <a:prstGeom prst="rect">
              <a:avLst/>
            </a:prstGeom>
            <a:gradFill>
              <a:gsLst>
                <a:gs pos="0">
                  <a:srgbClr val="5D427D"/>
                </a:gs>
                <a:gs pos="80000">
                  <a:srgbClr val="7A57A5"/>
                </a:gs>
                <a:gs pos="100000">
                  <a:srgbClr val="7A56A7"/>
                </a:gs>
              </a:gsLst>
              <a:lin ang="16200000" scaled="0"/>
            </a:gradFill>
            <a:ln>
              <a:noFill/>
            </a:ln>
            <a:effectLst>
              <a:outerShdw blurRad="40000" rotWithShape="0" dir="5400000" dist="23000">
                <a:srgbClr val="000000">
                  <a:alpha val="34901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207" name="Google Shape;207;p8"/>
          <p:cNvGrpSpPr/>
          <p:nvPr/>
        </p:nvGrpSpPr>
        <p:grpSpPr>
          <a:xfrm>
            <a:off x="2362200" y="2667000"/>
            <a:ext cx="533400" cy="685800"/>
            <a:chOff x="762000" y="1905000"/>
            <a:chExt cx="533400" cy="685800"/>
          </a:xfrm>
        </p:grpSpPr>
        <p:sp>
          <p:nvSpPr>
            <p:cNvPr id="208" name="Google Shape;208;p8"/>
            <p:cNvSpPr/>
            <p:nvPr/>
          </p:nvSpPr>
          <p:spPr>
            <a:xfrm>
              <a:off x="762000" y="1905000"/>
              <a:ext cx="533400" cy="228600"/>
            </a:xfrm>
            <a:prstGeom prst="rect">
              <a:avLst/>
            </a:prstGeom>
            <a:gradFill>
              <a:gsLst>
                <a:gs pos="0">
                  <a:srgbClr val="5D427D"/>
                </a:gs>
                <a:gs pos="80000">
                  <a:srgbClr val="7A57A5"/>
                </a:gs>
                <a:gs pos="100000">
                  <a:srgbClr val="7A56A7"/>
                </a:gs>
              </a:gsLst>
              <a:lin ang="16200000" scaled="0"/>
            </a:gradFill>
            <a:ln>
              <a:noFill/>
            </a:ln>
            <a:effectLst>
              <a:outerShdw blurRad="40000" rotWithShape="0" dir="5400000" dist="23000">
                <a:srgbClr val="000000">
                  <a:alpha val="34901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9" name="Google Shape;209;p8"/>
            <p:cNvSpPr/>
            <p:nvPr/>
          </p:nvSpPr>
          <p:spPr>
            <a:xfrm>
              <a:off x="762000" y="2133600"/>
              <a:ext cx="533400" cy="228600"/>
            </a:xfrm>
            <a:prstGeom prst="rect">
              <a:avLst/>
            </a:prstGeom>
            <a:gradFill>
              <a:gsLst>
                <a:gs pos="0">
                  <a:srgbClr val="5D427D"/>
                </a:gs>
                <a:gs pos="80000">
                  <a:srgbClr val="7A57A5"/>
                </a:gs>
                <a:gs pos="100000">
                  <a:srgbClr val="7A56A7"/>
                </a:gs>
              </a:gsLst>
              <a:lin ang="16200000" scaled="0"/>
            </a:gradFill>
            <a:ln>
              <a:noFill/>
            </a:ln>
            <a:effectLst>
              <a:outerShdw blurRad="40000" rotWithShape="0" dir="5400000" dist="23000">
                <a:srgbClr val="000000">
                  <a:alpha val="34901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10" name="Google Shape;210;p8"/>
            <p:cNvSpPr/>
            <p:nvPr/>
          </p:nvSpPr>
          <p:spPr>
            <a:xfrm>
              <a:off x="762000" y="2362200"/>
              <a:ext cx="533400" cy="228600"/>
            </a:xfrm>
            <a:prstGeom prst="rect">
              <a:avLst/>
            </a:prstGeom>
            <a:gradFill>
              <a:gsLst>
                <a:gs pos="0">
                  <a:srgbClr val="5D427D"/>
                </a:gs>
                <a:gs pos="80000">
                  <a:srgbClr val="7A57A5"/>
                </a:gs>
                <a:gs pos="100000">
                  <a:srgbClr val="7A56A7"/>
                </a:gs>
              </a:gsLst>
              <a:lin ang="16200000" scaled="0"/>
            </a:gradFill>
            <a:ln>
              <a:noFill/>
            </a:ln>
            <a:effectLst>
              <a:outerShdw blurRad="40000" rotWithShape="0" dir="5400000" dist="23000">
                <a:srgbClr val="000000">
                  <a:alpha val="34901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211" name="Google Shape;211;p8"/>
          <p:cNvGrpSpPr/>
          <p:nvPr/>
        </p:nvGrpSpPr>
        <p:grpSpPr>
          <a:xfrm>
            <a:off x="2895600" y="3352800"/>
            <a:ext cx="533400" cy="685800"/>
            <a:chOff x="762000" y="1905000"/>
            <a:chExt cx="533400" cy="685800"/>
          </a:xfrm>
        </p:grpSpPr>
        <p:sp>
          <p:nvSpPr>
            <p:cNvPr id="212" name="Google Shape;212;p8"/>
            <p:cNvSpPr/>
            <p:nvPr/>
          </p:nvSpPr>
          <p:spPr>
            <a:xfrm>
              <a:off x="762000" y="1905000"/>
              <a:ext cx="533400" cy="228600"/>
            </a:xfrm>
            <a:prstGeom prst="rect">
              <a:avLst/>
            </a:prstGeom>
            <a:gradFill>
              <a:gsLst>
                <a:gs pos="0">
                  <a:srgbClr val="5D427D"/>
                </a:gs>
                <a:gs pos="80000">
                  <a:srgbClr val="7A57A5"/>
                </a:gs>
                <a:gs pos="100000">
                  <a:srgbClr val="7A56A7"/>
                </a:gs>
              </a:gsLst>
              <a:lin ang="16200000" scaled="0"/>
            </a:gradFill>
            <a:ln>
              <a:noFill/>
            </a:ln>
            <a:effectLst>
              <a:outerShdw blurRad="40000" rotWithShape="0" dir="5400000" dist="23000">
                <a:srgbClr val="000000">
                  <a:alpha val="34901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13" name="Google Shape;213;p8"/>
            <p:cNvSpPr/>
            <p:nvPr/>
          </p:nvSpPr>
          <p:spPr>
            <a:xfrm>
              <a:off x="762000" y="2133600"/>
              <a:ext cx="533400" cy="228600"/>
            </a:xfrm>
            <a:prstGeom prst="rect">
              <a:avLst/>
            </a:prstGeom>
            <a:gradFill>
              <a:gsLst>
                <a:gs pos="0">
                  <a:srgbClr val="5D427D"/>
                </a:gs>
                <a:gs pos="80000">
                  <a:srgbClr val="7A57A5"/>
                </a:gs>
                <a:gs pos="100000">
                  <a:srgbClr val="7A56A7"/>
                </a:gs>
              </a:gsLst>
              <a:lin ang="16200000" scaled="0"/>
            </a:gradFill>
            <a:ln>
              <a:noFill/>
            </a:ln>
            <a:effectLst>
              <a:outerShdw blurRad="40000" rotWithShape="0" dir="5400000" dist="23000">
                <a:srgbClr val="000000">
                  <a:alpha val="34901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14" name="Google Shape;214;p8"/>
            <p:cNvSpPr/>
            <p:nvPr/>
          </p:nvSpPr>
          <p:spPr>
            <a:xfrm>
              <a:off x="762000" y="2362200"/>
              <a:ext cx="533400" cy="228600"/>
            </a:xfrm>
            <a:prstGeom prst="rect">
              <a:avLst/>
            </a:prstGeom>
            <a:gradFill>
              <a:gsLst>
                <a:gs pos="0">
                  <a:srgbClr val="5D427D"/>
                </a:gs>
                <a:gs pos="80000">
                  <a:srgbClr val="7A57A5"/>
                </a:gs>
                <a:gs pos="100000">
                  <a:srgbClr val="7A56A7"/>
                </a:gs>
              </a:gsLst>
              <a:lin ang="16200000" scaled="0"/>
            </a:gradFill>
            <a:ln>
              <a:noFill/>
            </a:ln>
            <a:effectLst>
              <a:outerShdw blurRad="40000" rotWithShape="0" dir="5400000" dist="23000">
                <a:srgbClr val="000000">
                  <a:alpha val="34901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215" name="Google Shape;215;p8"/>
          <p:cNvGrpSpPr/>
          <p:nvPr/>
        </p:nvGrpSpPr>
        <p:grpSpPr>
          <a:xfrm>
            <a:off x="3429000" y="4038600"/>
            <a:ext cx="533400" cy="685800"/>
            <a:chOff x="762000" y="1905000"/>
            <a:chExt cx="533400" cy="685800"/>
          </a:xfrm>
        </p:grpSpPr>
        <p:sp>
          <p:nvSpPr>
            <p:cNvPr id="216" name="Google Shape;216;p8"/>
            <p:cNvSpPr/>
            <p:nvPr/>
          </p:nvSpPr>
          <p:spPr>
            <a:xfrm>
              <a:off x="762000" y="1905000"/>
              <a:ext cx="533400" cy="228600"/>
            </a:xfrm>
            <a:prstGeom prst="rect">
              <a:avLst/>
            </a:prstGeom>
            <a:gradFill>
              <a:gsLst>
                <a:gs pos="0">
                  <a:srgbClr val="5D427D"/>
                </a:gs>
                <a:gs pos="80000">
                  <a:srgbClr val="7A57A5"/>
                </a:gs>
                <a:gs pos="100000">
                  <a:srgbClr val="7A56A7"/>
                </a:gs>
              </a:gsLst>
              <a:lin ang="16200000" scaled="0"/>
            </a:gradFill>
            <a:ln>
              <a:noFill/>
            </a:ln>
            <a:effectLst>
              <a:outerShdw blurRad="40000" rotWithShape="0" dir="5400000" dist="23000">
                <a:srgbClr val="000000">
                  <a:alpha val="34901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17" name="Google Shape;217;p8"/>
            <p:cNvSpPr/>
            <p:nvPr/>
          </p:nvSpPr>
          <p:spPr>
            <a:xfrm>
              <a:off x="762000" y="2133600"/>
              <a:ext cx="533400" cy="228600"/>
            </a:xfrm>
            <a:prstGeom prst="rect">
              <a:avLst/>
            </a:prstGeom>
            <a:gradFill>
              <a:gsLst>
                <a:gs pos="0">
                  <a:srgbClr val="5D427D"/>
                </a:gs>
                <a:gs pos="80000">
                  <a:srgbClr val="7A57A5"/>
                </a:gs>
                <a:gs pos="100000">
                  <a:srgbClr val="7A56A7"/>
                </a:gs>
              </a:gsLst>
              <a:lin ang="16200000" scaled="0"/>
            </a:gradFill>
            <a:ln>
              <a:noFill/>
            </a:ln>
            <a:effectLst>
              <a:outerShdw blurRad="40000" rotWithShape="0" dir="5400000" dist="23000">
                <a:srgbClr val="000000">
                  <a:alpha val="34901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18" name="Google Shape;218;p8"/>
            <p:cNvSpPr/>
            <p:nvPr/>
          </p:nvSpPr>
          <p:spPr>
            <a:xfrm>
              <a:off x="762000" y="2362200"/>
              <a:ext cx="533400" cy="228600"/>
            </a:xfrm>
            <a:prstGeom prst="rect">
              <a:avLst/>
            </a:prstGeom>
            <a:gradFill>
              <a:gsLst>
                <a:gs pos="0">
                  <a:srgbClr val="5D427D"/>
                </a:gs>
                <a:gs pos="80000">
                  <a:srgbClr val="7A57A5"/>
                </a:gs>
                <a:gs pos="100000">
                  <a:srgbClr val="7A56A7"/>
                </a:gs>
              </a:gsLst>
              <a:lin ang="16200000" scaled="0"/>
            </a:gradFill>
            <a:ln>
              <a:noFill/>
            </a:ln>
            <a:effectLst>
              <a:outerShdw blurRad="40000" rotWithShape="0" dir="5400000" dist="23000">
                <a:srgbClr val="000000">
                  <a:alpha val="34901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219" name="Google Shape;219;p8"/>
          <p:cNvGrpSpPr/>
          <p:nvPr/>
        </p:nvGrpSpPr>
        <p:grpSpPr>
          <a:xfrm>
            <a:off x="2362200" y="1981200"/>
            <a:ext cx="533400" cy="685800"/>
            <a:chOff x="762000" y="1905000"/>
            <a:chExt cx="533400" cy="685800"/>
          </a:xfrm>
        </p:grpSpPr>
        <p:sp>
          <p:nvSpPr>
            <p:cNvPr id="220" name="Google Shape;220;p8"/>
            <p:cNvSpPr/>
            <p:nvPr/>
          </p:nvSpPr>
          <p:spPr>
            <a:xfrm>
              <a:off x="762000" y="1905000"/>
              <a:ext cx="533400" cy="228600"/>
            </a:xfrm>
            <a:prstGeom prst="rect">
              <a:avLst/>
            </a:prstGeom>
            <a:gradFill>
              <a:gsLst>
                <a:gs pos="0">
                  <a:srgbClr val="759336"/>
                </a:gs>
                <a:gs pos="80000">
                  <a:srgbClr val="99C247"/>
                </a:gs>
                <a:gs pos="100000">
                  <a:srgbClr val="9BC545"/>
                </a:gs>
              </a:gsLst>
              <a:lin ang="16200000" scaled="0"/>
            </a:gradFill>
            <a:ln>
              <a:noFill/>
            </a:ln>
            <a:effectLst>
              <a:outerShdw blurRad="40000" rotWithShape="0" dir="5400000" dist="23000">
                <a:srgbClr val="000000">
                  <a:alpha val="34901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21" name="Google Shape;221;p8"/>
            <p:cNvSpPr/>
            <p:nvPr/>
          </p:nvSpPr>
          <p:spPr>
            <a:xfrm>
              <a:off x="762000" y="2133600"/>
              <a:ext cx="533400" cy="228600"/>
            </a:xfrm>
            <a:prstGeom prst="rect">
              <a:avLst/>
            </a:prstGeom>
            <a:gradFill>
              <a:gsLst>
                <a:gs pos="0">
                  <a:srgbClr val="759336"/>
                </a:gs>
                <a:gs pos="80000">
                  <a:srgbClr val="99C247"/>
                </a:gs>
                <a:gs pos="100000">
                  <a:srgbClr val="9BC545"/>
                </a:gs>
              </a:gsLst>
              <a:lin ang="16200000" scaled="0"/>
            </a:gradFill>
            <a:ln>
              <a:noFill/>
            </a:ln>
            <a:effectLst>
              <a:outerShdw blurRad="40000" rotWithShape="0" dir="5400000" dist="23000">
                <a:srgbClr val="000000">
                  <a:alpha val="34901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22" name="Google Shape;222;p8"/>
            <p:cNvSpPr/>
            <p:nvPr/>
          </p:nvSpPr>
          <p:spPr>
            <a:xfrm>
              <a:off x="762000" y="2362200"/>
              <a:ext cx="533400" cy="228600"/>
            </a:xfrm>
            <a:prstGeom prst="rect">
              <a:avLst/>
            </a:prstGeom>
            <a:gradFill>
              <a:gsLst>
                <a:gs pos="0">
                  <a:srgbClr val="759336"/>
                </a:gs>
                <a:gs pos="80000">
                  <a:srgbClr val="99C247"/>
                </a:gs>
                <a:gs pos="100000">
                  <a:srgbClr val="9BC545"/>
                </a:gs>
              </a:gsLst>
              <a:lin ang="16200000" scaled="0"/>
            </a:gradFill>
            <a:ln>
              <a:noFill/>
            </a:ln>
            <a:effectLst>
              <a:outerShdw blurRad="40000" rotWithShape="0" dir="5400000" dist="23000">
                <a:srgbClr val="000000">
                  <a:alpha val="34901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223" name="Google Shape;223;p8"/>
          <p:cNvGrpSpPr/>
          <p:nvPr/>
        </p:nvGrpSpPr>
        <p:grpSpPr>
          <a:xfrm>
            <a:off x="2895600" y="2667000"/>
            <a:ext cx="533400" cy="685800"/>
            <a:chOff x="762000" y="1905000"/>
            <a:chExt cx="533400" cy="685800"/>
          </a:xfrm>
        </p:grpSpPr>
        <p:sp>
          <p:nvSpPr>
            <p:cNvPr id="224" name="Google Shape;224;p8"/>
            <p:cNvSpPr/>
            <p:nvPr/>
          </p:nvSpPr>
          <p:spPr>
            <a:xfrm>
              <a:off x="762000" y="1905000"/>
              <a:ext cx="533400" cy="228600"/>
            </a:xfrm>
            <a:prstGeom prst="rect">
              <a:avLst/>
            </a:prstGeom>
            <a:gradFill>
              <a:gsLst>
                <a:gs pos="0">
                  <a:srgbClr val="759336"/>
                </a:gs>
                <a:gs pos="80000">
                  <a:srgbClr val="99C247"/>
                </a:gs>
                <a:gs pos="100000">
                  <a:srgbClr val="9BC545"/>
                </a:gs>
              </a:gsLst>
              <a:lin ang="16200000" scaled="0"/>
            </a:gradFill>
            <a:ln>
              <a:noFill/>
            </a:ln>
            <a:effectLst>
              <a:outerShdw blurRad="40000" rotWithShape="0" dir="5400000" dist="23000">
                <a:srgbClr val="000000">
                  <a:alpha val="34901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25" name="Google Shape;225;p8"/>
            <p:cNvSpPr/>
            <p:nvPr/>
          </p:nvSpPr>
          <p:spPr>
            <a:xfrm>
              <a:off x="762000" y="2133600"/>
              <a:ext cx="533400" cy="228600"/>
            </a:xfrm>
            <a:prstGeom prst="rect">
              <a:avLst/>
            </a:prstGeom>
            <a:gradFill>
              <a:gsLst>
                <a:gs pos="0">
                  <a:srgbClr val="759336"/>
                </a:gs>
                <a:gs pos="80000">
                  <a:srgbClr val="99C247"/>
                </a:gs>
                <a:gs pos="100000">
                  <a:srgbClr val="9BC545"/>
                </a:gs>
              </a:gsLst>
              <a:lin ang="16200000" scaled="0"/>
            </a:gradFill>
            <a:ln>
              <a:noFill/>
            </a:ln>
            <a:effectLst>
              <a:outerShdw blurRad="40000" rotWithShape="0" dir="5400000" dist="23000">
                <a:srgbClr val="000000">
                  <a:alpha val="34901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26" name="Google Shape;226;p8"/>
            <p:cNvSpPr/>
            <p:nvPr/>
          </p:nvSpPr>
          <p:spPr>
            <a:xfrm>
              <a:off x="762000" y="2362200"/>
              <a:ext cx="533400" cy="228600"/>
            </a:xfrm>
            <a:prstGeom prst="rect">
              <a:avLst/>
            </a:prstGeom>
            <a:gradFill>
              <a:gsLst>
                <a:gs pos="0">
                  <a:srgbClr val="759336"/>
                </a:gs>
                <a:gs pos="80000">
                  <a:srgbClr val="99C247"/>
                </a:gs>
                <a:gs pos="100000">
                  <a:srgbClr val="9BC545"/>
                </a:gs>
              </a:gsLst>
              <a:lin ang="16200000" scaled="0"/>
            </a:gradFill>
            <a:ln>
              <a:noFill/>
            </a:ln>
            <a:effectLst>
              <a:outerShdw blurRad="40000" rotWithShape="0" dir="5400000" dist="23000">
                <a:srgbClr val="000000">
                  <a:alpha val="34901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227" name="Google Shape;227;p8"/>
          <p:cNvGrpSpPr/>
          <p:nvPr/>
        </p:nvGrpSpPr>
        <p:grpSpPr>
          <a:xfrm>
            <a:off x="3429000" y="3352800"/>
            <a:ext cx="533400" cy="685800"/>
            <a:chOff x="762000" y="1905000"/>
            <a:chExt cx="533400" cy="685800"/>
          </a:xfrm>
        </p:grpSpPr>
        <p:sp>
          <p:nvSpPr>
            <p:cNvPr id="228" name="Google Shape;228;p8"/>
            <p:cNvSpPr/>
            <p:nvPr/>
          </p:nvSpPr>
          <p:spPr>
            <a:xfrm>
              <a:off x="762000" y="1905000"/>
              <a:ext cx="533400" cy="228600"/>
            </a:xfrm>
            <a:prstGeom prst="rect">
              <a:avLst/>
            </a:prstGeom>
            <a:gradFill>
              <a:gsLst>
                <a:gs pos="0">
                  <a:srgbClr val="759336"/>
                </a:gs>
                <a:gs pos="80000">
                  <a:srgbClr val="99C247"/>
                </a:gs>
                <a:gs pos="100000">
                  <a:srgbClr val="9BC545"/>
                </a:gs>
              </a:gsLst>
              <a:lin ang="16200000" scaled="0"/>
            </a:gradFill>
            <a:ln>
              <a:noFill/>
            </a:ln>
            <a:effectLst>
              <a:outerShdw blurRad="40000" rotWithShape="0" dir="5400000" dist="23000">
                <a:srgbClr val="000000">
                  <a:alpha val="34901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29" name="Google Shape;229;p8"/>
            <p:cNvSpPr/>
            <p:nvPr/>
          </p:nvSpPr>
          <p:spPr>
            <a:xfrm>
              <a:off x="762000" y="2133600"/>
              <a:ext cx="533400" cy="228600"/>
            </a:xfrm>
            <a:prstGeom prst="rect">
              <a:avLst/>
            </a:prstGeom>
            <a:gradFill>
              <a:gsLst>
                <a:gs pos="0">
                  <a:srgbClr val="759336"/>
                </a:gs>
                <a:gs pos="80000">
                  <a:srgbClr val="99C247"/>
                </a:gs>
                <a:gs pos="100000">
                  <a:srgbClr val="9BC545"/>
                </a:gs>
              </a:gsLst>
              <a:lin ang="16200000" scaled="0"/>
            </a:gradFill>
            <a:ln>
              <a:noFill/>
            </a:ln>
            <a:effectLst>
              <a:outerShdw blurRad="40000" rotWithShape="0" dir="5400000" dist="23000">
                <a:srgbClr val="000000">
                  <a:alpha val="34901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30" name="Google Shape;230;p8"/>
            <p:cNvSpPr/>
            <p:nvPr/>
          </p:nvSpPr>
          <p:spPr>
            <a:xfrm>
              <a:off x="762000" y="2362200"/>
              <a:ext cx="533400" cy="228600"/>
            </a:xfrm>
            <a:prstGeom prst="rect">
              <a:avLst/>
            </a:prstGeom>
            <a:gradFill>
              <a:gsLst>
                <a:gs pos="0">
                  <a:srgbClr val="759336"/>
                </a:gs>
                <a:gs pos="80000">
                  <a:srgbClr val="99C247"/>
                </a:gs>
                <a:gs pos="100000">
                  <a:srgbClr val="9BC545"/>
                </a:gs>
              </a:gsLst>
              <a:lin ang="16200000" scaled="0"/>
            </a:gradFill>
            <a:ln>
              <a:noFill/>
            </a:ln>
            <a:effectLst>
              <a:outerShdw blurRad="40000" rotWithShape="0" dir="5400000" dist="23000">
                <a:srgbClr val="000000">
                  <a:alpha val="34901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231" name="Google Shape;231;p8"/>
          <p:cNvGrpSpPr/>
          <p:nvPr/>
        </p:nvGrpSpPr>
        <p:grpSpPr>
          <a:xfrm>
            <a:off x="3962400" y="4038600"/>
            <a:ext cx="533400" cy="685800"/>
            <a:chOff x="762000" y="1905000"/>
            <a:chExt cx="533400" cy="685800"/>
          </a:xfrm>
        </p:grpSpPr>
        <p:sp>
          <p:nvSpPr>
            <p:cNvPr id="232" name="Google Shape;232;p8"/>
            <p:cNvSpPr/>
            <p:nvPr/>
          </p:nvSpPr>
          <p:spPr>
            <a:xfrm>
              <a:off x="762000" y="1905000"/>
              <a:ext cx="533400" cy="228600"/>
            </a:xfrm>
            <a:prstGeom prst="rect">
              <a:avLst/>
            </a:prstGeom>
            <a:gradFill>
              <a:gsLst>
                <a:gs pos="0">
                  <a:srgbClr val="759336"/>
                </a:gs>
                <a:gs pos="80000">
                  <a:srgbClr val="99C247"/>
                </a:gs>
                <a:gs pos="100000">
                  <a:srgbClr val="9BC545"/>
                </a:gs>
              </a:gsLst>
              <a:lin ang="16200000" scaled="0"/>
            </a:gradFill>
            <a:ln>
              <a:noFill/>
            </a:ln>
            <a:effectLst>
              <a:outerShdw blurRad="40000" rotWithShape="0" dir="5400000" dist="23000">
                <a:srgbClr val="000000">
                  <a:alpha val="34901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33" name="Google Shape;233;p8"/>
            <p:cNvSpPr/>
            <p:nvPr/>
          </p:nvSpPr>
          <p:spPr>
            <a:xfrm>
              <a:off x="762000" y="2133600"/>
              <a:ext cx="533400" cy="228600"/>
            </a:xfrm>
            <a:prstGeom prst="rect">
              <a:avLst/>
            </a:prstGeom>
            <a:gradFill>
              <a:gsLst>
                <a:gs pos="0">
                  <a:srgbClr val="759336"/>
                </a:gs>
                <a:gs pos="80000">
                  <a:srgbClr val="99C247"/>
                </a:gs>
                <a:gs pos="100000">
                  <a:srgbClr val="9BC545"/>
                </a:gs>
              </a:gsLst>
              <a:lin ang="16200000" scaled="0"/>
            </a:gradFill>
            <a:ln>
              <a:noFill/>
            </a:ln>
            <a:effectLst>
              <a:outerShdw blurRad="40000" rotWithShape="0" dir="5400000" dist="23000">
                <a:srgbClr val="000000">
                  <a:alpha val="34901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34" name="Google Shape;234;p8"/>
            <p:cNvSpPr/>
            <p:nvPr/>
          </p:nvSpPr>
          <p:spPr>
            <a:xfrm>
              <a:off x="762000" y="2362200"/>
              <a:ext cx="533400" cy="228600"/>
            </a:xfrm>
            <a:prstGeom prst="rect">
              <a:avLst/>
            </a:prstGeom>
            <a:gradFill>
              <a:gsLst>
                <a:gs pos="0">
                  <a:srgbClr val="759336"/>
                </a:gs>
                <a:gs pos="80000">
                  <a:srgbClr val="99C247"/>
                </a:gs>
                <a:gs pos="100000">
                  <a:srgbClr val="9BC545"/>
                </a:gs>
              </a:gsLst>
              <a:lin ang="16200000" scaled="0"/>
            </a:gradFill>
            <a:ln>
              <a:noFill/>
            </a:ln>
            <a:effectLst>
              <a:outerShdw blurRad="40000" rotWithShape="0" dir="5400000" dist="23000">
                <a:srgbClr val="000000">
                  <a:alpha val="34901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235" name="Google Shape;235;p8"/>
          <p:cNvGrpSpPr/>
          <p:nvPr/>
        </p:nvGrpSpPr>
        <p:grpSpPr>
          <a:xfrm>
            <a:off x="2895600" y="1981200"/>
            <a:ext cx="533400" cy="685800"/>
            <a:chOff x="762000" y="1905000"/>
            <a:chExt cx="533400" cy="685800"/>
          </a:xfrm>
        </p:grpSpPr>
        <p:sp>
          <p:nvSpPr>
            <p:cNvPr id="236" name="Google Shape;236;p8"/>
            <p:cNvSpPr/>
            <p:nvPr/>
          </p:nvSpPr>
          <p:spPr>
            <a:xfrm>
              <a:off x="762000" y="1905000"/>
              <a:ext cx="533400" cy="228600"/>
            </a:xfrm>
            <a:prstGeom prst="rect">
              <a:avLst/>
            </a:prstGeom>
            <a:gradFill>
              <a:gsLst>
                <a:gs pos="0">
                  <a:srgbClr val="C86C1F"/>
                </a:gs>
                <a:gs pos="80000">
                  <a:srgbClr val="FF8E29"/>
                </a:gs>
                <a:gs pos="100000">
                  <a:srgbClr val="FF8D25"/>
                </a:gs>
              </a:gsLst>
              <a:lin ang="16200000" scaled="0"/>
            </a:gradFill>
            <a:ln>
              <a:noFill/>
            </a:ln>
            <a:effectLst>
              <a:outerShdw blurRad="40000" rotWithShape="0" dir="5400000" dist="23000">
                <a:srgbClr val="000000">
                  <a:alpha val="34901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37" name="Google Shape;237;p8"/>
            <p:cNvSpPr/>
            <p:nvPr/>
          </p:nvSpPr>
          <p:spPr>
            <a:xfrm>
              <a:off x="762000" y="2133600"/>
              <a:ext cx="533400" cy="228600"/>
            </a:xfrm>
            <a:prstGeom prst="rect">
              <a:avLst/>
            </a:prstGeom>
            <a:gradFill>
              <a:gsLst>
                <a:gs pos="0">
                  <a:srgbClr val="C86C1F"/>
                </a:gs>
                <a:gs pos="80000">
                  <a:srgbClr val="FF8E29"/>
                </a:gs>
                <a:gs pos="100000">
                  <a:srgbClr val="FF8D25"/>
                </a:gs>
              </a:gsLst>
              <a:lin ang="16200000" scaled="0"/>
            </a:gradFill>
            <a:ln>
              <a:noFill/>
            </a:ln>
            <a:effectLst>
              <a:outerShdw blurRad="40000" rotWithShape="0" dir="5400000" dist="23000">
                <a:srgbClr val="000000">
                  <a:alpha val="34901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38" name="Google Shape;238;p8"/>
            <p:cNvSpPr/>
            <p:nvPr/>
          </p:nvSpPr>
          <p:spPr>
            <a:xfrm>
              <a:off x="762000" y="2362200"/>
              <a:ext cx="533400" cy="228600"/>
            </a:xfrm>
            <a:prstGeom prst="rect">
              <a:avLst/>
            </a:prstGeom>
            <a:gradFill>
              <a:gsLst>
                <a:gs pos="0">
                  <a:srgbClr val="C86C1F"/>
                </a:gs>
                <a:gs pos="80000">
                  <a:srgbClr val="FF8E29"/>
                </a:gs>
                <a:gs pos="100000">
                  <a:srgbClr val="FF8D25"/>
                </a:gs>
              </a:gsLst>
              <a:lin ang="16200000" scaled="0"/>
            </a:gradFill>
            <a:ln>
              <a:noFill/>
            </a:ln>
            <a:effectLst>
              <a:outerShdw blurRad="40000" rotWithShape="0" dir="5400000" dist="23000">
                <a:srgbClr val="000000">
                  <a:alpha val="34901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239" name="Google Shape;239;p8"/>
          <p:cNvGrpSpPr/>
          <p:nvPr/>
        </p:nvGrpSpPr>
        <p:grpSpPr>
          <a:xfrm>
            <a:off x="3429000" y="2667000"/>
            <a:ext cx="533400" cy="685800"/>
            <a:chOff x="762000" y="1905000"/>
            <a:chExt cx="533400" cy="685800"/>
          </a:xfrm>
        </p:grpSpPr>
        <p:sp>
          <p:nvSpPr>
            <p:cNvPr id="240" name="Google Shape;240;p8"/>
            <p:cNvSpPr/>
            <p:nvPr/>
          </p:nvSpPr>
          <p:spPr>
            <a:xfrm>
              <a:off x="762000" y="1905000"/>
              <a:ext cx="533400" cy="228600"/>
            </a:xfrm>
            <a:prstGeom prst="rect">
              <a:avLst/>
            </a:prstGeom>
            <a:gradFill>
              <a:gsLst>
                <a:gs pos="0">
                  <a:srgbClr val="C86C1F"/>
                </a:gs>
                <a:gs pos="80000">
                  <a:srgbClr val="FF8E29"/>
                </a:gs>
                <a:gs pos="100000">
                  <a:srgbClr val="FF8D25"/>
                </a:gs>
              </a:gsLst>
              <a:lin ang="16200000" scaled="0"/>
            </a:gradFill>
            <a:ln>
              <a:noFill/>
            </a:ln>
            <a:effectLst>
              <a:outerShdw blurRad="40000" rotWithShape="0" dir="5400000" dist="23000">
                <a:srgbClr val="000000">
                  <a:alpha val="34901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41" name="Google Shape;241;p8"/>
            <p:cNvSpPr/>
            <p:nvPr/>
          </p:nvSpPr>
          <p:spPr>
            <a:xfrm>
              <a:off x="762000" y="2133600"/>
              <a:ext cx="533400" cy="228600"/>
            </a:xfrm>
            <a:prstGeom prst="rect">
              <a:avLst/>
            </a:prstGeom>
            <a:gradFill>
              <a:gsLst>
                <a:gs pos="0">
                  <a:srgbClr val="C86C1F"/>
                </a:gs>
                <a:gs pos="80000">
                  <a:srgbClr val="FF8E29"/>
                </a:gs>
                <a:gs pos="100000">
                  <a:srgbClr val="FF8D25"/>
                </a:gs>
              </a:gsLst>
              <a:lin ang="16200000" scaled="0"/>
            </a:gradFill>
            <a:ln>
              <a:noFill/>
            </a:ln>
            <a:effectLst>
              <a:outerShdw blurRad="40000" rotWithShape="0" dir="5400000" dist="23000">
                <a:srgbClr val="000000">
                  <a:alpha val="34901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42" name="Google Shape;242;p8"/>
            <p:cNvSpPr/>
            <p:nvPr/>
          </p:nvSpPr>
          <p:spPr>
            <a:xfrm>
              <a:off x="762000" y="2362200"/>
              <a:ext cx="533400" cy="228600"/>
            </a:xfrm>
            <a:prstGeom prst="rect">
              <a:avLst/>
            </a:prstGeom>
            <a:gradFill>
              <a:gsLst>
                <a:gs pos="0">
                  <a:srgbClr val="C86C1F"/>
                </a:gs>
                <a:gs pos="80000">
                  <a:srgbClr val="FF8E29"/>
                </a:gs>
                <a:gs pos="100000">
                  <a:srgbClr val="FF8D25"/>
                </a:gs>
              </a:gsLst>
              <a:lin ang="16200000" scaled="0"/>
            </a:gradFill>
            <a:ln>
              <a:noFill/>
            </a:ln>
            <a:effectLst>
              <a:outerShdw blurRad="40000" rotWithShape="0" dir="5400000" dist="23000">
                <a:srgbClr val="000000">
                  <a:alpha val="34901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243" name="Google Shape;243;p8"/>
          <p:cNvGrpSpPr/>
          <p:nvPr/>
        </p:nvGrpSpPr>
        <p:grpSpPr>
          <a:xfrm>
            <a:off x="3962400" y="3352800"/>
            <a:ext cx="533400" cy="685800"/>
            <a:chOff x="762000" y="1905000"/>
            <a:chExt cx="533400" cy="685800"/>
          </a:xfrm>
        </p:grpSpPr>
        <p:sp>
          <p:nvSpPr>
            <p:cNvPr id="244" name="Google Shape;244;p8"/>
            <p:cNvSpPr/>
            <p:nvPr/>
          </p:nvSpPr>
          <p:spPr>
            <a:xfrm>
              <a:off x="762000" y="1905000"/>
              <a:ext cx="533400" cy="228600"/>
            </a:xfrm>
            <a:prstGeom prst="rect">
              <a:avLst/>
            </a:prstGeom>
            <a:gradFill>
              <a:gsLst>
                <a:gs pos="0">
                  <a:srgbClr val="C86C1F"/>
                </a:gs>
                <a:gs pos="80000">
                  <a:srgbClr val="FF8E29"/>
                </a:gs>
                <a:gs pos="100000">
                  <a:srgbClr val="FF8D25"/>
                </a:gs>
              </a:gsLst>
              <a:lin ang="16200000" scaled="0"/>
            </a:gradFill>
            <a:ln>
              <a:noFill/>
            </a:ln>
            <a:effectLst>
              <a:outerShdw blurRad="40000" rotWithShape="0" dir="5400000" dist="23000">
                <a:srgbClr val="000000">
                  <a:alpha val="34901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45" name="Google Shape;245;p8"/>
            <p:cNvSpPr/>
            <p:nvPr/>
          </p:nvSpPr>
          <p:spPr>
            <a:xfrm>
              <a:off x="762000" y="2133600"/>
              <a:ext cx="533400" cy="228600"/>
            </a:xfrm>
            <a:prstGeom prst="rect">
              <a:avLst/>
            </a:prstGeom>
            <a:gradFill>
              <a:gsLst>
                <a:gs pos="0">
                  <a:srgbClr val="C86C1F"/>
                </a:gs>
                <a:gs pos="80000">
                  <a:srgbClr val="FF8E29"/>
                </a:gs>
                <a:gs pos="100000">
                  <a:srgbClr val="FF8D25"/>
                </a:gs>
              </a:gsLst>
              <a:lin ang="16200000" scaled="0"/>
            </a:gradFill>
            <a:ln>
              <a:noFill/>
            </a:ln>
            <a:effectLst>
              <a:outerShdw blurRad="40000" rotWithShape="0" dir="5400000" dist="23000">
                <a:srgbClr val="000000">
                  <a:alpha val="34901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46" name="Google Shape;246;p8"/>
            <p:cNvSpPr/>
            <p:nvPr/>
          </p:nvSpPr>
          <p:spPr>
            <a:xfrm>
              <a:off x="762000" y="2362200"/>
              <a:ext cx="533400" cy="228600"/>
            </a:xfrm>
            <a:prstGeom prst="rect">
              <a:avLst/>
            </a:prstGeom>
            <a:gradFill>
              <a:gsLst>
                <a:gs pos="0">
                  <a:srgbClr val="C86C1F"/>
                </a:gs>
                <a:gs pos="80000">
                  <a:srgbClr val="FF8E29"/>
                </a:gs>
                <a:gs pos="100000">
                  <a:srgbClr val="FF8D25"/>
                </a:gs>
              </a:gsLst>
              <a:lin ang="16200000" scaled="0"/>
            </a:gradFill>
            <a:ln>
              <a:noFill/>
            </a:ln>
            <a:effectLst>
              <a:outerShdw blurRad="40000" rotWithShape="0" dir="5400000" dist="23000">
                <a:srgbClr val="000000">
                  <a:alpha val="34901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247" name="Google Shape;247;p8"/>
          <p:cNvGrpSpPr/>
          <p:nvPr/>
        </p:nvGrpSpPr>
        <p:grpSpPr>
          <a:xfrm>
            <a:off x="4495800" y="4038600"/>
            <a:ext cx="533400" cy="685800"/>
            <a:chOff x="762000" y="1905000"/>
            <a:chExt cx="533400" cy="685800"/>
          </a:xfrm>
        </p:grpSpPr>
        <p:sp>
          <p:nvSpPr>
            <p:cNvPr id="248" name="Google Shape;248;p8"/>
            <p:cNvSpPr/>
            <p:nvPr/>
          </p:nvSpPr>
          <p:spPr>
            <a:xfrm>
              <a:off x="762000" y="1905000"/>
              <a:ext cx="533400" cy="228600"/>
            </a:xfrm>
            <a:prstGeom prst="rect">
              <a:avLst/>
            </a:prstGeom>
            <a:gradFill>
              <a:gsLst>
                <a:gs pos="0">
                  <a:srgbClr val="C86C1F"/>
                </a:gs>
                <a:gs pos="80000">
                  <a:srgbClr val="FF8E29"/>
                </a:gs>
                <a:gs pos="100000">
                  <a:srgbClr val="FF8D25"/>
                </a:gs>
              </a:gsLst>
              <a:lin ang="16200000" scaled="0"/>
            </a:gradFill>
            <a:ln>
              <a:noFill/>
            </a:ln>
            <a:effectLst>
              <a:outerShdw blurRad="40000" rotWithShape="0" dir="5400000" dist="23000">
                <a:srgbClr val="000000">
                  <a:alpha val="34901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49" name="Google Shape;249;p8"/>
            <p:cNvSpPr/>
            <p:nvPr/>
          </p:nvSpPr>
          <p:spPr>
            <a:xfrm>
              <a:off x="762000" y="2133600"/>
              <a:ext cx="533400" cy="228600"/>
            </a:xfrm>
            <a:prstGeom prst="rect">
              <a:avLst/>
            </a:prstGeom>
            <a:gradFill>
              <a:gsLst>
                <a:gs pos="0">
                  <a:srgbClr val="C86C1F"/>
                </a:gs>
                <a:gs pos="80000">
                  <a:srgbClr val="FF8E29"/>
                </a:gs>
                <a:gs pos="100000">
                  <a:srgbClr val="FF8D25"/>
                </a:gs>
              </a:gsLst>
              <a:lin ang="16200000" scaled="0"/>
            </a:gradFill>
            <a:ln>
              <a:noFill/>
            </a:ln>
            <a:effectLst>
              <a:outerShdw blurRad="40000" rotWithShape="0" dir="5400000" dist="23000">
                <a:srgbClr val="000000">
                  <a:alpha val="34901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50" name="Google Shape;250;p8"/>
            <p:cNvSpPr/>
            <p:nvPr/>
          </p:nvSpPr>
          <p:spPr>
            <a:xfrm>
              <a:off x="762000" y="2362200"/>
              <a:ext cx="533400" cy="228600"/>
            </a:xfrm>
            <a:prstGeom prst="rect">
              <a:avLst/>
            </a:prstGeom>
            <a:gradFill>
              <a:gsLst>
                <a:gs pos="0">
                  <a:srgbClr val="C86C1F"/>
                </a:gs>
                <a:gs pos="80000">
                  <a:srgbClr val="FF8E29"/>
                </a:gs>
                <a:gs pos="100000">
                  <a:srgbClr val="FF8D25"/>
                </a:gs>
              </a:gsLst>
              <a:lin ang="16200000" scaled="0"/>
            </a:gradFill>
            <a:ln>
              <a:noFill/>
            </a:ln>
            <a:effectLst>
              <a:outerShdw blurRad="40000" rotWithShape="0" dir="5400000" dist="23000">
                <a:srgbClr val="000000">
                  <a:alpha val="34901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251" name="Google Shape;251;p8"/>
          <p:cNvGrpSpPr/>
          <p:nvPr/>
        </p:nvGrpSpPr>
        <p:grpSpPr>
          <a:xfrm>
            <a:off x="2895600" y="4724400"/>
            <a:ext cx="533400" cy="685800"/>
            <a:chOff x="762000" y="1905000"/>
            <a:chExt cx="533400" cy="685800"/>
          </a:xfrm>
        </p:grpSpPr>
        <p:sp>
          <p:nvSpPr>
            <p:cNvPr id="252" name="Google Shape;252;p8"/>
            <p:cNvSpPr/>
            <p:nvPr/>
          </p:nvSpPr>
          <p:spPr>
            <a:xfrm>
              <a:off x="762000" y="1905000"/>
              <a:ext cx="533400" cy="228600"/>
            </a:xfrm>
            <a:prstGeom prst="rect">
              <a:avLst/>
            </a:prstGeom>
            <a:gradFill>
              <a:gsLst>
                <a:gs pos="0">
                  <a:srgbClr val="992D2B"/>
                </a:gs>
                <a:gs pos="80000">
                  <a:srgbClr val="C93D39"/>
                </a:gs>
                <a:gs pos="100000">
                  <a:srgbClr val="CD3A36"/>
                </a:gs>
              </a:gsLst>
              <a:lin ang="16200000" scaled="0"/>
            </a:gradFill>
            <a:ln>
              <a:noFill/>
            </a:ln>
            <a:effectLst>
              <a:outerShdw blurRad="40000" rotWithShape="0" dir="5400000" dist="23000">
                <a:srgbClr val="000000">
                  <a:alpha val="34901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53" name="Google Shape;253;p8"/>
            <p:cNvSpPr/>
            <p:nvPr/>
          </p:nvSpPr>
          <p:spPr>
            <a:xfrm>
              <a:off x="762000" y="2133600"/>
              <a:ext cx="533400" cy="228600"/>
            </a:xfrm>
            <a:prstGeom prst="rect">
              <a:avLst/>
            </a:prstGeom>
            <a:gradFill>
              <a:gsLst>
                <a:gs pos="0">
                  <a:srgbClr val="992D2B"/>
                </a:gs>
                <a:gs pos="80000">
                  <a:srgbClr val="C93D39"/>
                </a:gs>
                <a:gs pos="100000">
                  <a:srgbClr val="CD3A36"/>
                </a:gs>
              </a:gsLst>
              <a:lin ang="16200000" scaled="0"/>
            </a:gradFill>
            <a:ln>
              <a:noFill/>
            </a:ln>
            <a:effectLst>
              <a:outerShdw blurRad="40000" rotWithShape="0" dir="5400000" dist="23000">
                <a:srgbClr val="000000">
                  <a:alpha val="34901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54" name="Google Shape;254;p8"/>
            <p:cNvSpPr/>
            <p:nvPr/>
          </p:nvSpPr>
          <p:spPr>
            <a:xfrm>
              <a:off x="762000" y="2362200"/>
              <a:ext cx="533400" cy="228600"/>
            </a:xfrm>
            <a:prstGeom prst="rect">
              <a:avLst/>
            </a:prstGeom>
            <a:gradFill>
              <a:gsLst>
                <a:gs pos="0">
                  <a:srgbClr val="992D2B"/>
                </a:gs>
                <a:gs pos="80000">
                  <a:srgbClr val="C93D39"/>
                </a:gs>
                <a:gs pos="100000">
                  <a:srgbClr val="CD3A36"/>
                </a:gs>
              </a:gsLst>
              <a:lin ang="16200000" scaled="0"/>
            </a:gradFill>
            <a:ln>
              <a:noFill/>
            </a:ln>
            <a:effectLst>
              <a:outerShdw blurRad="40000" rotWithShape="0" dir="5400000" dist="23000">
                <a:srgbClr val="000000">
                  <a:alpha val="34901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255" name="Google Shape;255;p8"/>
          <p:cNvGrpSpPr/>
          <p:nvPr/>
        </p:nvGrpSpPr>
        <p:grpSpPr>
          <a:xfrm>
            <a:off x="3429000" y="4724400"/>
            <a:ext cx="533400" cy="685800"/>
            <a:chOff x="762000" y="1905000"/>
            <a:chExt cx="533400" cy="685800"/>
          </a:xfrm>
        </p:grpSpPr>
        <p:sp>
          <p:nvSpPr>
            <p:cNvPr id="256" name="Google Shape;256;p8"/>
            <p:cNvSpPr/>
            <p:nvPr/>
          </p:nvSpPr>
          <p:spPr>
            <a:xfrm>
              <a:off x="762000" y="1905000"/>
              <a:ext cx="533400" cy="228600"/>
            </a:xfrm>
            <a:prstGeom prst="rect">
              <a:avLst/>
            </a:prstGeom>
            <a:gradFill>
              <a:gsLst>
                <a:gs pos="0">
                  <a:srgbClr val="29859E"/>
                </a:gs>
                <a:gs pos="80000">
                  <a:srgbClr val="36B0D0"/>
                </a:gs>
                <a:gs pos="100000">
                  <a:srgbClr val="33B3D5"/>
                </a:gs>
              </a:gsLst>
              <a:lin ang="16200000" scaled="0"/>
            </a:gradFill>
            <a:ln>
              <a:noFill/>
            </a:ln>
            <a:effectLst>
              <a:outerShdw blurRad="40000" rotWithShape="0" dir="5400000" dist="23000">
                <a:srgbClr val="000000">
                  <a:alpha val="34901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57" name="Google Shape;257;p8"/>
            <p:cNvSpPr/>
            <p:nvPr/>
          </p:nvSpPr>
          <p:spPr>
            <a:xfrm>
              <a:off x="762000" y="2133600"/>
              <a:ext cx="533400" cy="228600"/>
            </a:xfrm>
            <a:prstGeom prst="rect">
              <a:avLst/>
            </a:prstGeom>
            <a:gradFill>
              <a:gsLst>
                <a:gs pos="0">
                  <a:srgbClr val="29859E"/>
                </a:gs>
                <a:gs pos="80000">
                  <a:srgbClr val="36B0D0"/>
                </a:gs>
                <a:gs pos="100000">
                  <a:srgbClr val="33B3D5"/>
                </a:gs>
              </a:gsLst>
              <a:lin ang="16200000" scaled="0"/>
            </a:gradFill>
            <a:ln>
              <a:noFill/>
            </a:ln>
            <a:effectLst>
              <a:outerShdw blurRad="40000" rotWithShape="0" dir="5400000" dist="23000">
                <a:srgbClr val="000000">
                  <a:alpha val="34901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58" name="Google Shape;258;p8"/>
            <p:cNvSpPr/>
            <p:nvPr/>
          </p:nvSpPr>
          <p:spPr>
            <a:xfrm>
              <a:off x="762000" y="2362200"/>
              <a:ext cx="533400" cy="228600"/>
            </a:xfrm>
            <a:prstGeom prst="rect">
              <a:avLst/>
            </a:prstGeom>
            <a:gradFill>
              <a:gsLst>
                <a:gs pos="0">
                  <a:srgbClr val="29859E"/>
                </a:gs>
                <a:gs pos="80000">
                  <a:srgbClr val="36B0D0"/>
                </a:gs>
                <a:gs pos="100000">
                  <a:srgbClr val="33B3D5"/>
                </a:gs>
              </a:gsLst>
              <a:lin ang="16200000" scaled="0"/>
            </a:gradFill>
            <a:ln>
              <a:noFill/>
            </a:ln>
            <a:effectLst>
              <a:outerShdw blurRad="40000" rotWithShape="0" dir="5400000" dist="23000">
                <a:srgbClr val="000000">
                  <a:alpha val="34901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259" name="Google Shape;259;p8"/>
          <p:cNvGrpSpPr/>
          <p:nvPr/>
        </p:nvGrpSpPr>
        <p:grpSpPr>
          <a:xfrm>
            <a:off x="3962400" y="4724400"/>
            <a:ext cx="533400" cy="685800"/>
            <a:chOff x="762000" y="1905000"/>
            <a:chExt cx="533400" cy="685800"/>
          </a:xfrm>
        </p:grpSpPr>
        <p:sp>
          <p:nvSpPr>
            <p:cNvPr id="260" name="Google Shape;260;p8"/>
            <p:cNvSpPr/>
            <p:nvPr/>
          </p:nvSpPr>
          <p:spPr>
            <a:xfrm>
              <a:off x="762000" y="1905000"/>
              <a:ext cx="533400" cy="228600"/>
            </a:xfrm>
            <a:prstGeom prst="rect">
              <a:avLst/>
            </a:prstGeom>
            <a:gradFill>
              <a:gsLst>
                <a:gs pos="0">
                  <a:srgbClr val="5D427D"/>
                </a:gs>
                <a:gs pos="80000">
                  <a:srgbClr val="7A57A5"/>
                </a:gs>
                <a:gs pos="100000">
                  <a:srgbClr val="7A56A7"/>
                </a:gs>
              </a:gsLst>
              <a:lin ang="16200000" scaled="0"/>
            </a:gradFill>
            <a:ln>
              <a:noFill/>
            </a:ln>
            <a:effectLst>
              <a:outerShdw blurRad="40000" rotWithShape="0" dir="5400000" dist="23000">
                <a:srgbClr val="000000">
                  <a:alpha val="34901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61" name="Google Shape;261;p8"/>
            <p:cNvSpPr/>
            <p:nvPr/>
          </p:nvSpPr>
          <p:spPr>
            <a:xfrm>
              <a:off x="762000" y="2133600"/>
              <a:ext cx="533400" cy="228600"/>
            </a:xfrm>
            <a:prstGeom prst="rect">
              <a:avLst/>
            </a:prstGeom>
            <a:gradFill>
              <a:gsLst>
                <a:gs pos="0">
                  <a:srgbClr val="5D427D"/>
                </a:gs>
                <a:gs pos="80000">
                  <a:srgbClr val="7A57A5"/>
                </a:gs>
                <a:gs pos="100000">
                  <a:srgbClr val="7A56A7"/>
                </a:gs>
              </a:gsLst>
              <a:lin ang="16200000" scaled="0"/>
            </a:gradFill>
            <a:ln>
              <a:noFill/>
            </a:ln>
            <a:effectLst>
              <a:outerShdw blurRad="40000" rotWithShape="0" dir="5400000" dist="23000">
                <a:srgbClr val="000000">
                  <a:alpha val="34901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62" name="Google Shape;262;p8"/>
            <p:cNvSpPr/>
            <p:nvPr/>
          </p:nvSpPr>
          <p:spPr>
            <a:xfrm>
              <a:off x="762000" y="2362200"/>
              <a:ext cx="533400" cy="228600"/>
            </a:xfrm>
            <a:prstGeom prst="rect">
              <a:avLst/>
            </a:prstGeom>
            <a:gradFill>
              <a:gsLst>
                <a:gs pos="0">
                  <a:srgbClr val="5D427D"/>
                </a:gs>
                <a:gs pos="80000">
                  <a:srgbClr val="7A57A5"/>
                </a:gs>
                <a:gs pos="100000">
                  <a:srgbClr val="7A56A7"/>
                </a:gs>
              </a:gsLst>
              <a:lin ang="16200000" scaled="0"/>
            </a:gradFill>
            <a:ln>
              <a:noFill/>
            </a:ln>
            <a:effectLst>
              <a:outerShdw blurRad="40000" rotWithShape="0" dir="5400000" dist="23000">
                <a:srgbClr val="000000">
                  <a:alpha val="34901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263" name="Google Shape;263;p8"/>
          <p:cNvGrpSpPr/>
          <p:nvPr/>
        </p:nvGrpSpPr>
        <p:grpSpPr>
          <a:xfrm>
            <a:off x="4495800" y="4724400"/>
            <a:ext cx="533400" cy="685800"/>
            <a:chOff x="762000" y="1905000"/>
            <a:chExt cx="533400" cy="685800"/>
          </a:xfrm>
        </p:grpSpPr>
        <p:sp>
          <p:nvSpPr>
            <p:cNvPr id="264" name="Google Shape;264;p8"/>
            <p:cNvSpPr/>
            <p:nvPr/>
          </p:nvSpPr>
          <p:spPr>
            <a:xfrm>
              <a:off x="762000" y="1905000"/>
              <a:ext cx="533400" cy="228600"/>
            </a:xfrm>
            <a:prstGeom prst="rect">
              <a:avLst/>
            </a:prstGeom>
            <a:gradFill>
              <a:gsLst>
                <a:gs pos="0">
                  <a:srgbClr val="759336"/>
                </a:gs>
                <a:gs pos="80000">
                  <a:srgbClr val="99C247"/>
                </a:gs>
                <a:gs pos="100000">
                  <a:srgbClr val="9BC545"/>
                </a:gs>
              </a:gsLst>
              <a:lin ang="16200000" scaled="0"/>
            </a:gradFill>
            <a:ln>
              <a:noFill/>
            </a:ln>
            <a:effectLst>
              <a:outerShdw blurRad="40000" rotWithShape="0" dir="5400000" dist="23000">
                <a:srgbClr val="000000">
                  <a:alpha val="34901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65" name="Google Shape;265;p8"/>
            <p:cNvSpPr/>
            <p:nvPr/>
          </p:nvSpPr>
          <p:spPr>
            <a:xfrm>
              <a:off x="762000" y="2133600"/>
              <a:ext cx="533400" cy="228600"/>
            </a:xfrm>
            <a:prstGeom prst="rect">
              <a:avLst/>
            </a:prstGeom>
            <a:gradFill>
              <a:gsLst>
                <a:gs pos="0">
                  <a:srgbClr val="759336"/>
                </a:gs>
                <a:gs pos="80000">
                  <a:srgbClr val="99C247"/>
                </a:gs>
                <a:gs pos="100000">
                  <a:srgbClr val="9BC545"/>
                </a:gs>
              </a:gsLst>
              <a:lin ang="16200000" scaled="0"/>
            </a:gradFill>
            <a:ln>
              <a:noFill/>
            </a:ln>
            <a:effectLst>
              <a:outerShdw blurRad="40000" rotWithShape="0" dir="5400000" dist="23000">
                <a:srgbClr val="000000">
                  <a:alpha val="34901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66" name="Google Shape;266;p8"/>
            <p:cNvSpPr/>
            <p:nvPr/>
          </p:nvSpPr>
          <p:spPr>
            <a:xfrm>
              <a:off x="762000" y="2362200"/>
              <a:ext cx="533400" cy="228600"/>
            </a:xfrm>
            <a:prstGeom prst="rect">
              <a:avLst/>
            </a:prstGeom>
            <a:gradFill>
              <a:gsLst>
                <a:gs pos="0">
                  <a:srgbClr val="759336"/>
                </a:gs>
                <a:gs pos="80000">
                  <a:srgbClr val="99C247"/>
                </a:gs>
                <a:gs pos="100000">
                  <a:srgbClr val="9BC545"/>
                </a:gs>
              </a:gsLst>
              <a:lin ang="16200000" scaled="0"/>
            </a:gradFill>
            <a:ln>
              <a:noFill/>
            </a:ln>
            <a:effectLst>
              <a:outerShdw blurRad="40000" rotWithShape="0" dir="5400000" dist="23000">
                <a:srgbClr val="000000">
                  <a:alpha val="34901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267" name="Google Shape;267;p8"/>
          <p:cNvGrpSpPr/>
          <p:nvPr/>
        </p:nvGrpSpPr>
        <p:grpSpPr>
          <a:xfrm>
            <a:off x="5029200" y="4724400"/>
            <a:ext cx="533400" cy="685800"/>
            <a:chOff x="762000" y="1905000"/>
            <a:chExt cx="533400" cy="685800"/>
          </a:xfrm>
        </p:grpSpPr>
        <p:sp>
          <p:nvSpPr>
            <p:cNvPr id="268" name="Google Shape;268;p8"/>
            <p:cNvSpPr/>
            <p:nvPr/>
          </p:nvSpPr>
          <p:spPr>
            <a:xfrm>
              <a:off x="762000" y="1905000"/>
              <a:ext cx="533400" cy="228600"/>
            </a:xfrm>
            <a:prstGeom prst="rect">
              <a:avLst/>
            </a:prstGeom>
            <a:gradFill>
              <a:gsLst>
                <a:gs pos="0">
                  <a:srgbClr val="C86C1F"/>
                </a:gs>
                <a:gs pos="80000">
                  <a:srgbClr val="FF8E29"/>
                </a:gs>
                <a:gs pos="100000">
                  <a:srgbClr val="FF8D25"/>
                </a:gs>
              </a:gsLst>
              <a:lin ang="16200000" scaled="0"/>
            </a:gradFill>
            <a:ln>
              <a:noFill/>
            </a:ln>
            <a:effectLst>
              <a:outerShdw blurRad="40000" rotWithShape="0" dir="5400000" dist="23000">
                <a:srgbClr val="000000">
                  <a:alpha val="34901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69" name="Google Shape;269;p8"/>
            <p:cNvSpPr/>
            <p:nvPr/>
          </p:nvSpPr>
          <p:spPr>
            <a:xfrm>
              <a:off x="762000" y="2133600"/>
              <a:ext cx="533400" cy="228600"/>
            </a:xfrm>
            <a:prstGeom prst="rect">
              <a:avLst/>
            </a:prstGeom>
            <a:gradFill>
              <a:gsLst>
                <a:gs pos="0">
                  <a:srgbClr val="C86C1F"/>
                </a:gs>
                <a:gs pos="80000">
                  <a:srgbClr val="FF8E29"/>
                </a:gs>
                <a:gs pos="100000">
                  <a:srgbClr val="FF8D25"/>
                </a:gs>
              </a:gsLst>
              <a:lin ang="16200000" scaled="0"/>
            </a:gradFill>
            <a:ln>
              <a:noFill/>
            </a:ln>
            <a:effectLst>
              <a:outerShdw blurRad="40000" rotWithShape="0" dir="5400000" dist="23000">
                <a:srgbClr val="000000">
                  <a:alpha val="34901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70" name="Google Shape;270;p8"/>
            <p:cNvSpPr/>
            <p:nvPr/>
          </p:nvSpPr>
          <p:spPr>
            <a:xfrm>
              <a:off x="762000" y="2362200"/>
              <a:ext cx="533400" cy="228600"/>
            </a:xfrm>
            <a:prstGeom prst="rect">
              <a:avLst/>
            </a:prstGeom>
            <a:gradFill>
              <a:gsLst>
                <a:gs pos="0">
                  <a:srgbClr val="C86C1F"/>
                </a:gs>
                <a:gs pos="80000">
                  <a:srgbClr val="FF8E29"/>
                </a:gs>
                <a:gs pos="100000">
                  <a:srgbClr val="FF8D25"/>
                </a:gs>
              </a:gsLst>
              <a:lin ang="16200000" scaled="0"/>
            </a:gradFill>
            <a:ln>
              <a:noFill/>
            </a:ln>
            <a:effectLst>
              <a:outerShdw blurRad="40000" rotWithShape="0" dir="5400000" dist="23000">
                <a:srgbClr val="000000">
                  <a:alpha val="34901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271" name="Google Shape;271;p8"/>
          <p:cNvGrpSpPr/>
          <p:nvPr/>
        </p:nvGrpSpPr>
        <p:grpSpPr>
          <a:xfrm>
            <a:off x="3429000" y="5410200"/>
            <a:ext cx="533400" cy="685800"/>
            <a:chOff x="762000" y="1905000"/>
            <a:chExt cx="533400" cy="685800"/>
          </a:xfrm>
        </p:grpSpPr>
        <p:sp>
          <p:nvSpPr>
            <p:cNvPr id="272" name="Google Shape;272;p8"/>
            <p:cNvSpPr/>
            <p:nvPr/>
          </p:nvSpPr>
          <p:spPr>
            <a:xfrm>
              <a:off x="762000" y="1905000"/>
              <a:ext cx="533400" cy="228600"/>
            </a:xfrm>
            <a:prstGeom prst="rect">
              <a:avLst/>
            </a:prstGeom>
            <a:gradFill>
              <a:gsLst>
                <a:gs pos="0">
                  <a:srgbClr val="992D2B"/>
                </a:gs>
                <a:gs pos="80000">
                  <a:srgbClr val="C93D39"/>
                </a:gs>
                <a:gs pos="100000">
                  <a:srgbClr val="CD3A36"/>
                </a:gs>
              </a:gsLst>
              <a:lin ang="16200000" scaled="0"/>
            </a:gradFill>
            <a:ln>
              <a:noFill/>
            </a:ln>
            <a:effectLst>
              <a:outerShdw blurRad="40000" rotWithShape="0" dir="5400000" dist="23000">
                <a:srgbClr val="000000">
                  <a:alpha val="34901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73" name="Google Shape;273;p8"/>
            <p:cNvSpPr/>
            <p:nvPr/>
          </p:nvSpPr>
          <p:spPr>
            <a:xfrm>
              <a:off x="762000" y="2133600"/>
              <a:ext cx="533400" cy="228600"/>
            </a:xfrm>
            <a:prstGeom prst="rect">
              <a:avLst/>
            </a:prstGeom>
            <a:gradFill>
              <a:gsLst>
                <a:gs pos="0">
                  <a:srgbClr val="992D2B"/>
                </a:gs>
                <a:gs pos="80000">
                  <a:srgbClr val="C93D39"/>
                </a:gs>
                <a:gs pos="100000">
                  <a:srgbClr val="CD3A36"/>
                </a:gs>
              </a:gsLst>
              <a:lin ang="16200000" scaled="0"/>
            </a:gradFill>
            <a:ln>
              <a:noFill/>
            </a:ln>
            <a:effectLst>
              <a:outerShdw blurRad="40000" rotWithShape="0" dir="5400000" dist="23000">
                <a:srgbClr val="000000">
                  <a:alpha val="34901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74" name="Google Shape;274;p8"/>
            <p:cNvSpPr/>
            <p:nvPr/>
          </p:nvSpPr>
          <p:spPr>
            <a:xfrm>
              <a:off x="762000" y="2362200"/>
              <a:ext cx="533400" cy="228600"/>
            </a:xfrm>
            <a:prstGeom prst="rect">
              <a:avLst/>
            </a:prstGeom>
            <a:gradFill>
              <a:gsLst>
                <a:gs pos="0">
                  <a:srgbClr val="992D2B"/>
                </a:gs>
                <a:gs pos="80000">
                  <a:srgbClr val="C93D39"/>
                </a:gs>
                <a:gs pos="100000">
                  <a:srgbClr val="CD3A36"/>
                </a:gs>
              </a:gsLst>
              <a:lin ang="16200000" scaled="0"/>
            </a:gradFill>
            <a:ln>
              <a:noFill/>
            </a:ln>
            <a:effectLst>
              <a:outerShdw blurRad="40000" rotWithShape="0" dir="5400000" dist="23000">
                <a:srgbClr val="000000">
                  <a:alpha val="34901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275" name="Google Shape;275;p8"/>
          <p:cNvGrpSpPr/>
          <p:nvPr/>
        </p:nvGrpSpPr>
        <p:grpSpPr>
          <a:xfrm>
            <a:off x="3962400" y="5410200"/>
            <a:ext cx="533400" cy="685800"/>
            <a:chOff x="762000" y="1905000"/>
            <a:chExt cx="533400" cy="685800"/>
          </a:xfrm>
        </p:grpSpPr>
        <p:sp>
          <p:nvSpPr>
            <p:cNvPr id="276" name="Google Shape;276;p8"/>
            <p:cNvSpPr/>
            <p:nvPr/>
          </p:nvSpPr>
          <p:spPr>
            <a:xfrm>
              <a:off x="762000" y="1905000"/>
              <a:ext cx="533400" cy="228600"/>
            </a:xfrm>
            <a:prstGeom prst="rect">
              <a:avLst/>
            </a:prstGeom>
            <a:gradFill>
              <a:gsLst>
                <a:gs pos="0">
                  <a:srgbClr val="29859E"/>
                </a:gs>
                <a:gs pos="80000">
                  <a:srgbClr val="36B0D0"/>
                </a:gs>
                <a:gs pos="100000">
                  <a:srgbClr val="33B3D5"/>
                </a:gs>
              </a:gsLst>
              <a:lin ang="16200000" scaled="0"/>
            </a:gradFill>
            <a:ln>
              <a:noFill/>
            </a:ln>
            <a:effectLst>
              <a:outerShdw blurRad="40000" rotWithShape="0" dir="5400000" dist="23000">
                <a:srgbClr val="000000">
                  <a:alpha val="34901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77" name="Google Shape;277;p8"/>
            <p:cNvSpPr/>
            <p:nvPr/>
          </p:nvSpPr>
          <p:spPr>
            <a:xfrm>
              <a:off x="762000" y="2133600"/>
              <a:ext cx="533400" cy="228600"/>
            </a:xfrm>
            <a:prstGeom prst="rect">
              <a:avLst/>
            </a:prstGeom>
            <a:gradFill>
              <a:gsLst>
                <a:gs pos="0">
                  <a:srgbClr val="29859E"/>
                </a:gs>
                <a:gs pos="80000">
                  <a:srgbClr val="36B0D0"/>
                </a:gs>
                <a:gs pos="100000">
                  <a:srgbClr val="33B3D5"/>
                </a:gs>
              </a:gsLst>
              <a:lin ang="16200000" scaled="0"/>
            </a:gradFill>
            <a:ln>
              <a:noFill/>
            </a:ln>
            <a:effectLst>
              <a:outerShdw blurRad="40000" rotWithShape="0" dir="5400000" dist="23000">
                <a:srgbClr val="000000">
                  <a:alpha val="34901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78" name="Google Shape;278;p8"/>
            <p:cNvSpPr/>
            <p:nvPr/>
          </p:nvSpPr>
          <p:spPr>
            <a:xfrm>
              <a:off x="762000" y="2362200"/>
              <a:ext cx="533400" cy="228600"/>
            </a:xfrm>
            <a:prstGeom prst="rect">
              <a:avLst/>
            </a:prstGeom>
            <a:gradFill>
              <a:gsLst>
                <a:gs pos="0">
                  <a:srgbClr val="29859E"/>
                </a:gs>
                <a:gs pos="80000">
                  <a:srgbClr val="36B0D0"/>
                </a:gs>
                <a:gs pos="100000">
                  <a:srgbClr val="33B3D5"/>
                </a:gs>
              </a:gsLst>
              <a:lin ang="16200000" scaled="0"/>
            </a:gradFill>
            <a:ln>
              <a:noFill/>
            </a:ln>
            <a:effectLst>
              <a:outerShdw blurRad="40000" rotWithShape="0" dir="5400000" dist="23000">
                <a:srgbClr val="000000">
                  <a:alpha val="34901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279" name="Google Shape;279;p8"/>
          <p:cNvGrpSpPr/>
          <p:nvPr/>
        </p:nvGrpSpPr>
        <p:grpSpPr>
          <a:xfrm>
            <a:off x="4495800" y="5410200"/>
            <a:ext cx="533400" cy="685800"/>
            <a:chOff x="762000" y="1905000"/>
            <a:chExt cx="533400" cy="685800"/>
          </a:xfrm>
        </p:grpSpPr>
        <p:sp>
          <p:nvSpPr>
            <p:cNvPr id="280" name="Google Shape;280;p8"/>
            <p:cNvSpPr/>
            <p:nvPr/>
          </p:nvSpPr>
          <p:spPr>
            <a:xfrm>
              <a:off x="762000" y="1905000"/>
              <a:ext cx="533400" cy="228600"/>
            </a:xfrm>
            <a:prstGeom prst="rect">
              <a:avLst/>
            </a:prstGeom>
            <a:gradFill>
              <a:gsLst>
                <a:gs pos="0">
                  <a:srgbClr val="5D427D"/>
                </a:gs>
                <a:gs pos="80000">
                  <a:srgbClr val="7A57A5"/>
                </a:gs>
                <a:gs pos="100000">
                  <a:srgbClr val="7A56A7"/>
                </a:gs>
              </a:gsLst>
              <a:lin ang="16200000" scaled="0"/>
            </a:gradFill>
            <a:ln>
              <a:noFill/>
            </a:ln>
            <a:effectLst>
              <a:outerShdw blurRad="40000" rotWithShape="0" dir="5400000" dist="23000">
                <a:srgbClr val="000000">
                  <a:alpha val="34901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81" name="Google Shape;281;p8"/>
            <p:cNvSpPr/>
            <p:nvPr/>
          </p:nvSpPr>
          <p:spPr>
            <a:xfrm>
              <a:off x="762000" y="2133600"/>
              <a:ext cx="533400" cy="228600"/>
            </a:xfrm>
            <a:prstGeom prst="rect">
              <a:avLst/>
            </a:prstGeom>
            <a:gradFill>
              <a:gsLst>
                <a:gs pos="0">
                  <a:srgbClr val="5D427D"/>
                </a:gs>
                <a:gs pos="80000">
                  <a:srgbClr val="7A57A5"/>
                </a:gs>
                <a:gs pos="100000">
                  <a:srgbClr val="7A56A7"/>
                </a:gs>
              </a:gsLst>
              <a:lin ang="16200000" scaled="0"/>
            </a:gradFill>
            <a:ln>
              <a:noFill/>
            </a:ln>
            <a:effectLst>
              <a:outerShdw blurRad="40000" rotWithShape="0" dir="5400000" dist="23000">
                <a:srgbClr val="000000">
                  <a:alpha val="34901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82" name="Google Shape;282;p8"/>
            <p:cNvSpPr/>
            <p:nvPr/>
          </p:nvSpPr>
          <p:spPr>
            <a:xfrm>
              <a:off x="762000" y="2362200"/>
              <a:ext cx="533400" cy="228600"/>
            </a:xfrm>
            <a:prstGeom prst="rect">
              <a:avLst/>
            </a:prstGeom>
            <a:gradFill>
              <a:gsLst>
                <a:gs pos="0">
                  <a:srgbClr val="5D427D"/>
                </a:gs>
                <a:gs pos="80000">
                  <a:srgbClr val="7A57A5"/>
                </a:gs>
                <a:gs pos="100000">
                  <a:srgbClr val="7A56A7"/>
                </a:gs>
              </a:gsLst>
              <a:lin ang="16200000" scaled="0"/>
            </a:gradFill>
            <a:ln>
              <a:noFill/>
            </a:ln>
            <a:effectLst>
              <a:outerShdw blurRad="40000" rotWithShape="0" dir="5400000" dist="23000">
                <a:srgbClr val="000000">
                  <a:alpha val="34901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283" name="Google Shape;283;p8"/>
          <p:cNvGrpSpPr/>
          <p:nvPr/>
        </p:nvGrpSpPr>
        <p:grpSpPr>
          <a:xfrm>
            <a:off x="5029200" y="5410200"/>
            <a:ext cx="533400" cy="685800"/>
            <a:chOff x="762000" y="1905000"/>
            <a:chExt cx="533400" cy="685800"/>
          </a:xfrm>
        </p:grpSpPr>
        <p:sp>
          <p:nvSpPr>
            <p:cNvPr id="284" name="Google Shape;284;p8"/>
            <p:cNvSpPr/>
            <p:nvPr/>
          </p:nvSpPr>
          <p:spPr>
            <a:xfrm>
              <a:off x="762000" y="1905000"/>
              <a:ext cx="533400" cy="228600"/>
            </a:xfrm>
            <a:prstGeom prst="rect">
              <a:avLst/>
            </a:prstGeom>
            <a:gradFill>
              <a:gsLst>
                <a:gs pos="0">
                  <a:srgbClr val="759336"/>
                </a:gs>
                <a:gs pos="80000">
                  <a:srgbClr val="99C247"/>
                </a:gs>
                <a:gs pos="100000">
                  <a:srgbClr val="9BC545"/>
                </a:gs>
              </a:gsLst>
              <a:lin ang="16200000" scaled="0"/>
            </a:gradFill>
            <a:ln>
              <a:noFill/>
            </a:ln>
            <a:effectLst>
              <a:outerShdw blurRad="40000" rotWithShape="0" dir="5400000" dist="23000">
                <a:srgbClr val="000000">
                  <a:alpha val="34901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85" name="Google Shape;285;p8"/>
            <p:cNvSpPr/>
            <p:nvPr/>
          </p:nvSpPr>
          <p:spPr>
            <a:xfrm>
              <a:off x="762000" y="2133600"/>
              <a:ext cx="533400" cy="228600"/>
            </a:xfrm>
            <a:prstGeom prst="rect">
              <a:avLst/>
            </a:prstGeom>
            <a:gradFill>
              <a:gsLst>
                <a:gs pos="0">
                  <a:srgbClr val="759336"/>
                </a:gs>
                <a:gs pos="80000">
                  <a:srgbClr val="99C247"/>
                </a:gs>
                <a:gs pos="100000">
                  <a:srgbClr val="9BC545"/>
                </a:gs>
              </a:gsLst>
              <a:lin ang="16200000" scaled="0"/>
            </a:gradFill>
            <a:ln>
              <a:noFill/>
            </a:ln>
            <a:effectLst>
              <a:outerShdw blurRad="40000" rotWithShape="0" dir="5400000" dist="23000">
                <a:srgbClr val="000000">
                  <a:alpha val="34901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86" name="Google Shape;286;p8"/>
            <p:cNvSpPr/>
            <p:nvPr/>
          </p:nvSpPr>
          <p:spPr>
            <a:xfrm>
              <a:off x="762000" y="2362200"/>
              <a:ext cx="533400" cy="228600"/>
            </a:xfrm>
            <a:prstGeom prst="rect">
              <a:avLst/>
            </a:prstGeom>
            <a:gradFill>
              <a:gsLst>
                <a:gs pos="0">
                  <a:srgbClr val="759336"/>
                </a:gs>
                <a:gs pos="80000">
                  <a:srgbClr val="99C247"/>
                </a:gs>
                <a:gs pos="100000">
                  <a:srgbClr val="9BC545"/>
                </a:gs>
              </a:gsLst>
              <a:lin ang="16200000" scaled="0"/>
            </a:gradFill>
            <a:ln>
              <a:noFill/>
            </a:ln>
            <a:effectLst>
              <a:outerShdw blurRad="40000" rotWithShape="0" dir="5400000" dist="23000">
                <a:srgbClr val="000000">
                  <a:alpha val="34901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287" name="Google Shape;287;p8"/>
          <p:cNvGrpSpPr/>
          <p:nvPr/>
        </p:nvGrpSpPr>
        <p:grpSpPr>
          <a:xfrm>
            <a:off x="5562600" y="5410200"/>
            <a:ext cx="533400" cy="685800"/>
            <a:chOff x="762000" y="1905000"/>
            <a:chExt cx="533400" cy="685800"/>
          </a:xfrm>
        </p:grpSpPr>
        <p:sp>
          <p:nvSpPr>
            <p:cNvPr id="288" name="Google Shape;288;p8"/>
            <p:cNvSpPr/>
            <p:nvPr/>
          </p:nvSpPr>
          <p:spPr>
            <a:xfrm>
              <a:off x="762000" y="1905000"/>
              <a:ext cx="533400" cy="228600"/>
            </a:xfrm>
            <a:prstGeom prst="rect">
              <a:avLst/>
            </a:prstGeom>
            <a:gradFill>
              <a:gsLst>
                <a:gs pos="0">
                  <a:srgbClr val="C86C1F"/>
                </a:gs>
                <a:gs pos="80000">
                  <a:srgbClr val="FF8E29"/>
                </a:gs>
                <a:gs pos="100000">
                  <a:srgbClr val="FF8D25"/>
                </a:gs>
              </a:gsLst>
              <a:lin ang="16200000" scaled="0"/>
            </a:gradFill>
            <a:ln>
              <a:noFill/>
            </a:ln>
            <a:effectLst>
              <a:outerShdw blurRad="40000" rotWithShape="0" dir="5400000" dist="23000">
                <a:srgbClr val="000000">
                  <a:alpha val="34901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89" name="Google Shape;289;p8"/>
            <p:cNvSpPr/>
            <p:nvPr/>
          </p:nvSpPr>
          <p:spPr>
            <a:xfrm>
              <a:off x="762000" y="2133600"/>
              <a:ext cx="533400" cy="228600"/>
            </a:xfrm>
            <a:prstGeom prst="rect">
              <a:avLst/>
            </a:prstGeom>
            <a:gradFill>
              <a:gsLst>
                <a:gs pos="0">
                  <a:srgbClr val="C86C1F"/>
                </a:gs>
                <a:gs pos="80000">
                  <a:srgbClr val="FF8E29"/>
                </a:gs>
                <a:gs pos="100000">
                  <a:srgbClr val="FF8D25"/>
                </a:gs>
              </a:gsLst>
              <a:lin ang="16200000" scaled="0"/>
            </a:gradFill>
            <a:ln>
              <a:noFill/>
            </a:ln>
            <a:effectLst>
              <a:outerShdw blurRad="40000" rotWithShape="0" dir="5400000" dist="23000">
                <a:srgbClr val="000000">
                  <a:alpha val="34901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90" name="Google Shape;290;p8"/>
            <p:cNvSpPr/>
            <p:nvPr/>
          </p:nvSpPr>
          <p:spPr>
            <a:xfrm>
              <a:off x="762000" y="2362200"/>
              <a:ext cx="533400" cy="228600"/>
            </a:xfrm>
            <a:prstGeom prst="rect">
              <a:avLst/>
            </a:prstGeom>
            <a:gradFill>
              <a:gsLst>
                <a:gs pos="0">
                  <a:srgbClr val="C86C1F"/>
                </a:gs>
                <a:gs pos="80000">
                  <a:srgbClr val="FF8E29"/>
                </a:gs>
                <a:gs pos="100000">
                  <a:srgbClr val="FF8D25"/>
                </a:gs>
              </a:gsLst>
              <a:lin ang="16200000" scaled="0"/>
            </a:gradFill>
            <a:ln>
              <a:noFill/>
            </a:ln>
            <a:effectLst>
              <a:outerShdw blurRad="40000" rotWithShape="0" dir="5400000" dist="23000">
                <a:srgbClr val="000000">
                  <a:alpha val="34901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291" name="Google Shape;291;p8"/>
          <p:cNvSpPr/>
          <p:nvPr/>
        </p:nvSpPr>
        <p:spPr>
          <a:xfrm>
            <a:off x="2743200" y="1600200"/>
            <a:ext cx="838200" cy="4038600"/>
          </a:xfrm>
          <a:prstGeom prst="rect">
            <a:avLst/>
          </a:prstGeom>
          <a:noFill/>
          <a:ln cap="flat" cmpd="sng" w="25400">
            <a:solidFill>
              <a:srgbClr val="FF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292" name="Google Shape;292;p8"/>
          <p:cNvCxnSpPr/>
          <p:nvPr/>
        </p:nvCxnSpPr>
        <p:spPr>
          <a:xfrm rot="5400000">
            <a:off x="-1980406" y="3810000"/>
            <a:ext cx="5333206" cy="794"/>
          </a:xfrm>
          <a:prstGeom prst="straightConnector1">
            <a:avLst/>
          </a:prstGeom>
          <a:noFill/>
          <a:ln cap="flat" cmpd="sng" w="38100">
            <a:solidFill>
              <a:schemeClr val="dk1"/>
            </a:solidFill>
            <a:prstDash val="solid"/>
            <a:round/>
            <a:headEnd len="sm" w="sm" type="none"/>
            <a:tailEnd len="med" w="med" type="triangle"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</p:cxnSp>
      <p:cxnSp>
        <p:nvCxnSpPr>
          <p:cNvPr id="293" name="Google Shape;293;p8"/>
          <p:cNvCxnSpPr/>
          <p:nvPr/>
        </p:nvCxnSpPr>
        <p:spPr>
          <a:xfrm>
            <a:off x="685800" y="6477000"/>
            <a:ext cx="7696200" cy="1588"/>
          </a:xfrm>
          <a:prstGeom prst="straightConnector1">
            <a:avLst/>
          </a:prstGeom>
          <a:noFill/>
          <a:ln cap="flat" cmpd="sng" w="38100">
            <a:solidFill>
              <a:schemeClr val="dk1"/>
            </a:solidFill>
            <a:prstDash val="solid"/>
            <a:round/>
            <a:headEnd len="sm" w="sm" type="none"/>
            <a:tailEnd len="med" w="med" type="stealth"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</p:cxnSp>
      <p:sp>
        <p:nvSpPr>
          <p:cNvPr id="294" name="Google Shape;294;p8"/>
          <p:cNvSpPr txBox="1"/>
          <p:nvPr/>
        </p:nvSpPr>
        <p:spPr>
          <a:xfrm>
            <a:off x="6400800" y="5943600"/>
            <a:ext cx="2514600" cy="46166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Time in base Cycle </a:t>
            </a:r>
            <a:endParaRPr b="1" sz="2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5" name="Google Shape;295;p8"/>
          <p:cNvSpPr txBox="1"/>
          <p:nvPr/>
        </p:nvSpPr>
        <p:spPr>
          <a:xfrm>
            <a:off x="609600" y="6396335"/>
            <a:ext cx="5638800" cy="46166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0       1       2      3      4      5      6     7     8     9</a:t>
            </a:r>
            <a:endParaRPr b="1" sz="2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6" name="Google Shape;296;p8"/>
          <p:cNvSpPr/>
          <p:nvPr/>
        </p:nvSpPr>
        <p:spPr>
          <a:xfrm>
            <a:off x="5181600" y="1905000"/>
            <a:ext cx="838200" cy="457200"/>
          </a:xfrm>
          <a:prstGeom prst="rect">
            <a:avLst/>
          </a:prstGeom>
          <a:gradFill>
            <a:gsLst>
              <a:gs pos="0">
                <a:srgbClr val="29859E"/>
              </a:gs>
              <a:gs pos="80000">
                <a:srgbClr val="36B0D0"/>
              </a:gs>
              <a:gs pos="100000">
                <a:srgbClr val="33B3D5"/>
              </a:gs>
            </a:gsLst>
            <a:lin ang="16200000" scaled="0"/>
          </a:gra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D</a:t>
            </a:r>
            <a:endParaRPr b="1" sz="20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7" name="Google Shape;297;p8"/>
          <p:cNvSpPr/>
          <p:nvPr/>
        </p:nvSpPr>
        <p:spPr>
          <a:xfrm>
            <a:off x="6019800" y="1905000"/>
            <a:ext cx="838200" cy="457200"/>
          </a:xfrm>
          <a:prstGeom prst="rect">
            <a:avLst/>
          </a:prstGeom>
          <a:gradFill>
            <a:gsLst>
              <a:gs pos="0">
                <a:srgbClr val="5D427D"/>
              </a:gs>
              <a:gs pos="80000">
                <a:srgbClr val="7A57A5"/>
              </a:gs>
              <a:gs pos="100000">
                <a:srgbClr val="7A56A7"/>
              </a:gs>
            </a:gsLst>
            <a:lin ang="16200000" scaled="0"/>
          </a:gra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IS</a:t>
            </a:r>
            <a:endParaRPr b="1" sz="20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8" name="Google Shape;298;p8"/>
          <p:cNvSpPr/>
          <p:nvPr/>
        </p:nvSpPr>
        <p:spPr>
          <a:xfrm>
            <a:off x="7696200" y="1905000"/>
            <a:ext cx="838200" cy="457200"/>
          </a:xfrm>
          <a:prstGeom prst="rect">
            <a:avLst/>
          </a:prstGeom>
          <a:gradFill>
            <a:gsLst>
              <a:gs pos="0">
                <a:srgbClr val="C86C1F"/>
              </a:gs>
              <a:gs pos="80000">
                <a:srgbClr val="FF8E29"/>
              </a:gs>
              <a:gs pos="100000">
                <a:srgbClr val="FF8D25"/>
              </a:gs>
            </a:gsLst>
            <a:lin ang="16200000" scaled="0"/>
          </a:gra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WB</a:t>
            </a:r>
            <a:endParaRPr b="1" sz="20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9" name="Google Shape;299;p8"/>
          <p:cNvSpPr/>
          <p:nvPr/>
        </p:nvSpPr>
        <p:spPr>
          <a:xfrm>
            <a:off x="6858000" y="1905000"/>
            <a:ext cx="838200" cy="457200"/>
          </a:xfrm>
          <a:prstGeom prst="rect">
            <a:avLst/>
          </a:prstGeom>
          <a:gradFill>
            <a:gsLst>
              <a:gs pos="0">
                <a:srgbClr val="759336"/>
              </a:gs>
              <a:gs pos="80000">
                <a:srgbClr val="99C247"/>
              </a:gs>
              <a:gs pos="100000">
                <a:srgbClr val="9BC545"/>
              </a:gs>
            </a:gsLst>
            <a:lin ang="16200000" scaled="0"/>
          </a:gra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EX</a:t>
            </a:r>
            <a:endParaRPr b="1" sz="20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00" name="Google Shape;300;p8"/>
          <p:cNvSpPr/>
          <p:nvPr/>
        </p:nvSpPr>
        <p:spPr>
          <a:xfrm>
            <a:off x="5410200" y="2667000"/>
            <a:ext cx="3429000" cy="1981200"/>
          </a:xfrm>
          <a:prstGeom prst="irregularSeal1">
            <a:avLst/>
          </a:prstGeom>
          <a:gradFill>
            <a:gsLst>
              <a:gs pos="0">
                <a:srgbClr val="992D2B"/>
              </a:gs>
              <a:gs pos="80000">
                <a:srgbClr val="C93D39"/>
              </a:gs>
              <a:gs pos="100000">
                <a:srgbClr val="CD3A36"/>
              </a:gs>
            </a:gsLst>
            <a:lin ang="16200000" scaled="0"/>
          </a:gra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How Complex the HW will be </a:t>
            </a:r>
            <a:endParaRPr b="1" sz="20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301" name="Google Shape;301;p8"/>
          <p:cNvCxnSpPr/>
          <p:nvPr/>
        </p:nvCxnSpPr>
        <p:spPr>
          <a:xfrm>
            <a:off x="3581400" y="2133600"/>
            <a:ext cx="2209800" cy="1219200"/>
          </a:xfrm>
          <a:prstGeom prst="straightConnector1">
            <a:avLst/>
          </a:prstGeom>
          <a:noFill/>
          <a:ln cap="flat" cmpd="sng" w="38100">
            <a:solidFill>
              <a:schemeClr val="dk1"/>
            </a:solidFill>
            <a:prstDash val="solid"/>
            <a:round/>
            <a:headEnd len="sm" w="sm" type="none"/>
            <a:tailEnd len="med" w="med" type="triangle"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</p:cxn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05" name="Shape 3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" name="Google Shape;306;p9"/>
          <p:cNvSpPr/>
          <p:nvPr/>
        </p:nvSpPr>
        <p:spPr>
          <a:xfrm>
            <a:off x="838200" y="1600200"/>
            <a:ext cx="914400" cy="533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07" name="Google Shape;307;p9"/>
          <p:cNvSpPr/>
          <p:nvPr/>
        </p:nvSpPr>
        <p:spPr>
          <a:xfrm>
            <a:off x="2133600" y="3276600"/>
            <a:ext cx="152400" cy="914400"/>
          </a:xfrm>
          <a:prstGeom prst="rect">
            <a:avLst/>
          </a:prstGeom>
          <a:gradFill>
            <a:gsLst>
              <a:gs pos="0">
                <a:schemeClr val="dk1"/>
              </a:gs>
              <a:gs pos="80000">
                <a:schemeClr val="dk1"/>
              </a:gs>
              <a:gs pos="100000">
                <a:schemeClr val="dk1"/>
              </a:gs>
            </a:gsLst>
            <a:lin ang="16200000" scaled="0"/>
          </a:gra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08" name="Google Shape;308;p9"/>
          <p:cNvSpPr/>
          <p:nvPr/>
        </p:nvSpPr>
        <p:spPr>
          <a:xfrm>
            <a:off x="2133600" y="1371600"/>
            <a:ext cx="838200" cy="990600"/>
          </a:xfrm>
          <a:prstGeom prst="rect">
            <a:avLst/>
          </a:prstGeom>
          <a:gradFill>
            <a:gsLst>
              <a:gs pos="0">
                <a:srgbClr val="5D427D"/>
              </a:gs>
              <a:gs pos="80000">
                <a:srgbClr val="7A57A5"/>
              </a:gs>
              <a:gs pos="100000">
                <a:srgbClr val="7A56A7"/>
              </a:gs>
            </a:gsLst>
            <a:lin ang="16200000" scaled="0"/>
          </a:gra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Fetch</a:t>
            </a:r>
            <a:endParaRPr/>
          </a:p>
          <a:p>
            <a:pPr indent="0" lvl="0" marL="0" marR="0" rtl="0" algn="l">
              <a:spcBef>
                <a:spcPts val="90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Unit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09" name="Google Shape;309;p9"/>
          <p:cNvSpPr/>
          <p:nvPr/>
        </p:nvSpPr>
        <p:spPr>
          <a:xfrm>
            <a:off x="7696200" y="3200400"/>
            <a:ext cx="609600" cy="1143000"/>
          </a:xfrm>
          <a:prstGeom prst="rect">
            <a:avLst/>
          </a:prstGeom>
          <a:gradFill>
            <a:gsLst>
              <a:gs pos="0">
                <a:srgbClr val="759336"/>
              </a:gs>
              <a:gs pos="80000">
                <a:srgbClr val="99C247"/>
              </a:gs>
              <a:gs pos="100000">
                <a:srgbClr val="9BC545"/>
              </a:gs>
            </a:gsLst>
            <a:lin ang="16200000" scaled="0"/>
          </a:gra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0" name="Google Shape;310;p9"/>
          <p:cNvSpPr/>
          <p:nvPr/>
        </p:nvSpPr>
        <p:spPr>
          <a:xfrm>
            <a:off x="5334000" y="4953000"/>
            <a:ext cx="3352800" cy="914400"/>
          </a:xfrm>
          <a:prstGeom prst="rect">
            <a:avLst/>
          </a:prstGeom>
          <a:gradFill>
            <a:gsLst>
              <a:gs pos="0">
                <a:srgbClr val="C86C1F"/>
              </a:gs>
              <a:gs pos="80000">
                <a:srgbClr val="FF8E29"/>
              </a:gs>
              <a:gs pos="100000">
                <a:srgbClr val="FF8D25"/>
              </a:gs>
            </a:gsLst>
            <a:lin ang="16200000" scaled="0"/>
          </a:gra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1" name="Google Shape;311;p9"/>
          <p:cNvSpPr/>
          <p:nvPr/>
        </p:nvSpPr>
        <p:spPr>
          <a:xfrm>
            <a:off x="6248400" y="3200400"/>
            <a:ext cx="609600" cy="1143000"/>
          </a:xfrm>
          <a:prstGeom prst="rect">
            <a:avLst/>
          </a:prstGeom>
          <a:gradFill>
            <a:gsLst>
              <a:gs pos="0">
                <a:srgbClr val="759336"/>
              </a:gs>
              <a:gs pos="80000">
                <a:srgbClr val="99C247"/>
              </a:gs>
              <a:gs pos="100000">
                <a:srgbClr val="9BC545"/>
              </a:gs>
            </a:gsLst>
            <a:lin ang="16200000" scaled="0"/>
          </a:gra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2" name="Google Shape;312;p9"/>
          <p:cNvSpPr/>
          <p:nvPr/>
        </p:nvSpPr>
        <p:spPr>
          <a:xfrm>
            <a:off x="5410200" y="3200400"/>
            <a:ext cx="609600" cy="1143000"/>
          </a:xfrm>
          <a:prstGeom prst="rect">
            <a:avLst/>
          </a:prstGeom>
          <a:gradFill>
            <a:gsLst>
              <a:gs pos="0">
                <a:srgbClr val="759336"/>
              </a:gs>
              <a:gs pos="80000">
                <a:srgbClr val="99C247"/>
              </a:gs>
              <a:gs pos="100000">
                <a:srgbClr val="9BC545"/>
              </a:gs>
            </a:gsLst>
            <a:lin ang="16200000" scaled="0"/>
          </a:gra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313" name="Google Shape;313;p9"/>
          <p:cNvCxnSpPr/>
          <p:nvPr/>
        </p:nvCxnSpPr>
        <p:spPr>
          <a:xfrm>
            <a:off x="5334000" y="5029200"/>
            <a:ext cx="3352800" cy="0"/>
          </a:xfrm>
          <a:prstGeom prst="straightConnector1">
            <a:avLst/>
          </a:prstGeom>
          <a:noFill/>
          <a:ln cap="flat" cmpd="sng" w="19050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314" name="Google Shape;314;p9"/>
          <p:cNvCxnSpPr/>
          <p:nvPr/>
        </p:nvCxnSpPr>
        <p:spPr>
          <a:xfrm>
            <a:off x="5334000" y="5105400"/>
            <a:ext cx="3352800" cy="0"/>
          </a:xfrm>
          <a:prstGeom prst="straightConnector1">
            <a:avLst/>
          </a:prstGeom>
          <a:noFill/>
          <a:ln cap="flat" cmpd="sng" w="19050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315" name="Google Shape;315;p9"/>
          <p:cNvCxnSpPr/>
          <p:nvPr/>
        </p:nvCxnSpPr>
        <p:spPr>
          <a:xfrm>
            <a:off x="5334000" y="5715000"/>
            <a:ext cx="3352800" cy="0"/>
          </a:xfrm>
          <a:prstGeom prst="straightConnector1">
            <a:avLst/>
          </a:prstGeom>
          <a:noFill/>
          <a:ln cap="flat" cmpd="sng" w="19050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316" name="Google Shape;316;p9"/>
          <p:cNvCxnSpPr/>
          <p:nvPr/>
        </p:nvCxnSpPr>
        <p:spPr>
          <a:xfrm>
            <a:off x="5334000" y="5791200"/>
            <a:ext cx="3352800" cy="0"/>
          </a:xfrm>
          <a:prstGeom prst="straightConnector1">
            <a:avLst/>
          </a:prstGeom>
          <a:noFill/>
          <a:ln cap="flat" cmpd="sng" w="19050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317" name="Google Shape;317;p9"/>
          <p:cNvSpPr/>
          <p:nvPr/>
        </p:nvSpPr>
        <p:spPr>
          <a:xfrm flipH="1" rot="10800000">
            <a:off x="5334000" y="2514600"/>
            <a:ext cx="2971800" cy="76200"/>
          </a:xfrm>
          <a:prstGeom prst="rect">
            <a:avLst/>
          </a:prstGeom>
          <a:noFill/>
          <a:ln cap="rnd" cmpd="sng" w="19050">
            <a:solidFill>
              <a:schemeClr val="dk1"/>
            </a:solidFill>
            <a:prstDash val="dot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318" name="Google Shape;318;p9"/>
          <p:cNvCxnSpPr/>
          <p:nvPr/>
        </p:nvCxnSpPr>
        <p:spPr>
          <a:xfrm>
            <a:off x="5638800" y="2590800"/>
            <a:ext cx="0" cy="609600"/>
          </a:xfrm>
          <a:prstGeom prst="straightConnector1">
            <a:avLst/>
          </a:prstGeom>
          <a:noFill/>
          <a:ln cap="flat" cmpd="sng" w="19050">
            <a:solidFill>
              <a:schemeClr val="dk1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319" name="Google Shape;319;p9"/>
          <p:cNvCxnSpPr/>
          <p:nvPr/>
        </p:nvCxnSpPr>
        <p:spPr>
          <a:xfrm>
            <a:off x="6553200" y="2590800"/>
            <a:ext cx="0" cy="609600"/>
          </a:xfrm>
          <a:prstGeom prst="straightConnector1">
            <a:avLst/>
          </a:prstGeom>
          <a:noFill/>
          <a:ln cap="flat" cmpd="sng" w="19050">
            <a:solidFill>
              <a:schemeClr val="dk1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320" name="Google Shape;320;p9"/>
          <p:cNvCxnSpPr/>
          <p:nvPr/>
        </p:nvCxnSpPr>
        <p:spPr>
          <a:xfrm>
            <a:off x="8001000" y="2590800"/>
            <a:ext cx="0" cy="609600"/>
          </a:xfrm>
          <a:prstGeom prst="straightConnector1">
            <a:avLst/>
          </a:prstGeom>
          <a:noFill/>
          <a:ln cap="flat" cmpd="sng" w="19050">
            <a:solidFill>
              <a:schemeClr val="dk1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321" name="Google Shape;321;p9"/>
          <p:cNvCxnSpPr/>
          <p:nvPr/>
        </p:nvCxnSpPr>
        <p:spPr>
          <a:xfrm>
            <a:off x="6019800" y="2514600"/>
            <a:ext cx="0" cy="76200"/>
          </a:xfrm>
          <a:prstGeom prst="straightConnector1">
            <a:avLst/>
          </a:prstGeom>
          <a:noFill/>
          <a:ln cap="flat" cmpd="sng" w="19050">
            <a:solidFill>
              <a:schemeClr val="dk1"/>
            </a:solidFill>
            <a:prstDash val="dot"/>
            <a:round/>
            <a:headEnd len="med" w="med" type="none"/>
            <a:tailEnd len="med" w="med" type="none"/>
          </a:ln>
        </p:spPr>
      </p:cxnSp>
      <p:cxnSp>
        <p:nvCxnSpPr>
          <p:cNvPr id="322" name="Google Shape;322;p9"/>
          <p:cNvCxnSpPr/>
          <p:nvPr/>
        </p:nvCxnSpPr>
        <p:spPr>
          <a:xfrm>
            <a:off x="7010400" y="2514600"/>
            <a:ext cx="0" cy="76200"/>
          </a:xfrm>
          <a:prstGeom prst="straightConnector1">
            <a:avLst/>
          </a:prstGeom>
          <a:noFill/>
          <a:ln cap="flat" cmpd="sng" w="19050">
            <a:solidFill>
              <a:schemeClr val="dk1"/>
            </a:solidFill>
            <a:prstDash val="dot"/>
            <a:round/>
            <a:headEnd len="med" w="med" type="none"/>
            <a:tailEnd len="med" w="med" type="none"/>
          </a:ln>
        </p:spPr>
      </p:cxnSp>
      <p:cxnSp>
        <p:nvCxnSpPr>
          <p:cNvPr id="323" name="Google Shape;323;p9"/>
          <p:cNvCxnSpPr/>
          <p:nvPr/>
        </p:nvCxnSpPr>
        <p:spPr>
          <a:xfrm>
            <a:off x="7620000" y="2438400"/>
            <a:ext cx="0" cy="76200"/>
          </a:xfrm>
          <a:prstGeom prst="straightConnector1">
            <a:avLst/>
          </a:prstGeom>
          <a:noFill/>
          <a:ln cap="flat" cmpd="sng" w="19050">
            <a:solidFill>
              <a:schemeClr val="dk1"/>
            </a:solidFill>
            <a:prstDash val="dot"/>
            <a:round/>
            <a:headEnd len="med" w="med" type="none"/>
            <a:tailEnd len="med" w="med" type="none"/>
          </a:ln>
        </p:spPr>
      </p:cxnSp>
      <p:cxnSp>
        <p:nvCxnSpPr>
          <p:cNvPr id="324" name="Google Shape;324;p9"/>
          <p:cNvCxnSpPr/>
          <p:nvPr/>
        </p:nvCxnSpPr>
        <p:spPr>
          <a:xfrm>
            <a:off x="1600200" y="3733800"/>
            <a:ext cx="2590800" cy="0"/>
          </a:xfrm>
          <a:prstGeom prst="straightConnector1">
            <a:avLst/>
          </a:prstGeom>
          <a:noFill/>
          <a:ln cap="flat" cmpd="sng" w="19050">
            <a:solidFill>
              <a:schemeClr val="dk1"/>
            </a:solidFill>
            <a:prstDash val="dot"/>
            <a:round/>
            <a:headEnd len="med" w="med" type="none"/>
            <a:tailEnd len="med" w="med" type="triangle"/>
          </a:ln>
        </p:spPr>
      </p:cxnSp>
      <p:cxnSp>
        <p:nvCxnSpPr>
          <p:cNvPr id="325" name="Google Shape;325;p9"/>
          <p:cNvCxnSpPr/>
          <p:nvPr/>
        </p:nvCxnSpPr>
        <p:spPr>
          <a:xfrm>
            <a:off x="4495800" y="1828800"/>
            <a:ext cx="2743200" cy="0"/>
          </a:xfrm>
          <a:prstGeom prst="straightConnector1">
            <a:avLst/>
          </a:prstGeom>
          <a:noFill/>
          <a:ln cap="rnd" cmpd="sng" w="19050">
            <a:solidFill>
              <a:schemeClr val="dk1"/>
            </a:solidFill>
            <a:prstDash val="dot"/>
            <a:round/>
            <a:headEnd len="med" w="med" type="none"/>
            <a:tailEnd len="med" w="med" type="none"/>
          </a:ln>
        </p:spPr>
      </p:cxnSp>
      <p:cxnSp>
        <p:nvCxnSpPr>
          <p:cNvPr id="326" name="Google Shape;326;p9"/>
          <p:cNvCxnSpPr/>
          <p:nvPr/>
        </p:nvCxnSpPr>
        <p:spPr>
          <a:xfrm>
            <a:off x="7239000" y="1828800"/>
            <a:ext cx="0" cy="685800"/>
          </a:xfrm>
          <a:prstGeom prst="straightConnector1">
            <a:avLst/>
          </a:prstGeom>
          <a:noFill/>
          <a:ln cap="rnd" cmpd="sng" w="19050">
            <a:solidFill>
              <a:schemeClr val="dk1"/>
            </a:solidFill>
            <a:prstDash val="dot"/>
            <a:round/>
            <a:headEnd len="med" w="med" type="none"/>
            <a:tailEnd len="med" w="med" type="triangle"/>
          </a:ln>
        </p:spPr>
      </p:cxnSp>
      <p:cxnSp>
        <p:nvCxnSpPr>
          <p:cNvPr id="327" name="Google Shape;327;p9"/>
          <p:cNvCxnSpPr/>
          <p:nvPr/>
        </p:nvCxnSpPr>
        <p:spPr>
          <a:xfrm>
            <a:off x="1752600" y="1905000"/>
            <a:ext cx="381000" cy="0"/>
          </a:xfrm>
          <a:prstGeom prst="straightConnector1">
            <a:avLst/>
          </a:prstGeom>
          <a:noFill/>
          <a:ln cap="rnd" cmpd="sng" w="19050">
            <a:solidFill>
              <a:schemeClr val="dk1"/>
            </a:solidFill>
            <a:prstDash val="dot"/>
            <a:round/>
            <a:headEnd len="med" w="med" type="none"/>
            <a:tailEnd len="med" w="med" type="triangle"/>
          </a:ln>
        </p:spPr>
      </p:cxnSp>
      <p:sp>
        <p:nvSpPr>
          <p:cNvPr id="328" name="Google Shape;328;p9"/>
          <p:cNvSpPr txBox="1"/>
          <p:nvPr/>
        </p:nvSpPr>
        <p:spPr>
          <a:xfrm>
            <a:off x="838200" y="1585913"/>
            <a:ext cx="914400" cy="630942"/>
          </a:xfrm>
          <a:prstGeom prst="rect">
            <a:avLst/>
          </a:prstGeom>
          <a:gradFill>
            <a:gsLst>
              <a:gs pos="0">
                <a:srgbClr val="992D2B"/>
              </a:gs>
              <a:gs pos="80000">
                <a:srgbClr val="C93D39"/>
              </a:gs>
              <a:gs pos="100000">
                <a:srgbClr val="CD3A36"/>
              </a:gs>
            </a:gsLst>
            <a:lin ang="16200000" scaled="0"/>
          </a:gra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b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Cache/</a:t>
            </a:r>
            <a:endParaRPr/>
          </a:p>
          <a:p>
            <a:pPr indent="0" lvl="0" marL="0" marR="0" rtl="0" algn="l">
              <a:spcBef>
                <a:spcPts val="700"/>
              </a:spcBef>
              <a:spcAft>
                <a:spcPts val="0"/>
              </a:spcAft>
              <a:buNone/>
            </a:pPr>
            <a:r>
              <a:rPr b="1" lang="en-US"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memory</a:t>
            </a:r>
            <a:endParaRPr/>
          </a:p>
        </p:txBody>
      </p:sp>
      <p:sp>
        <p:nvSpPr>
          <p:cNvPr id="329" name="Google Shape;329;p9"/>
          <p:cNvSpPr txBox="1"/>
          <p:nvPr/>
        </p:nvSpPr>
        <p:spPr>
          <a:xfrm>
            <a:off x="6019800" y="2057400"/>
            <a:ext cx="2743200" cy="3048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Multiple  instruction</a:t>
            </a:r>
            <a:endParaRPr/>
          </a:p>
        </p:txBody>
      </p:sp>
      <p:sp>
        <p:nvSpPr>
          <p:cNvPr id="330" name="Google Shape;330;p9"/>
          <p:cNvSpPr txBox="1"/>
          <p:nvPr/>
        </p:nvSpPr>
        <p:spPr>
          <a:xfrm>
            <a:off x="1295400" y="4419600"/>
            <a:ext cx="3182938" cy="3048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Sequential stream of  instructions</a:t>
            </a:r>
            <a:endParaRPr sz="1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31" name="Google Shape;331;p9"/>
          <p:cNvSpPr txBox="1"/>
          <p:nvPr/>
        </p:nvSpPr>
        <p:spPr>
          <a:xfrm>
            <a:off x="5462588" y="3592513"/>
            <a:ext cx="420687" cy="3048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sp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FU</a:t>
            </a:r>
            <a:endParaRPr/>
          </a:p>
        </p:txBody>
      </p:sp>
      <p:sp>
        <p:nvSpPr>
          <p:cNvPr id="332" name="Google Shape;332;p9"/>
          <p:cNvSpPr txBox="1"/>
          <p:nvPr/>
        </p:nvSpPr>
        <p:spPr>
          <a:xfrm>
            <a:off x="6248400" y="3581400"/>
            <a:ext cx="420688" cy="3048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sp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FU</a:t>
            </a:r>
            <a:endParaRPr/>
          </a:p>
        </p:txBody>
      </p:sp>
      <p:sp>
        <p:nvSpPr>
          <p:cNvPr id="333" name="Google Shape;333;p9"/>
          <p:cNvSpPr txBox="1"/>
          <p:nvPr/>
        </p:nvSpPr>
        <p:spPr>
          <a:xfrm>
            <a:off x="7772400" y="3581400"/>
            <a:ext cx="420688" cy="3048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sp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FU</a:t>
            </a:r>
            <a:endParaRPr/>
          </a:p>
        </p:txBody>
      </p:sp>
      <p:sp>
        <p:nvSpPr>
          <p:cNvPr id="334" name="Google Shape;334;p9"/>
          <p:cNvSpPr txBox="1"/>
          <p:nvPr/>
        </p:nvSpPr>
        <p:spPr>
          <a:xfrm>
            <a:off x="6324600" y="5257800"/>
            <a:ext cx="1198563" cy="3048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sp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Register file</a:t>
            </a:r>
            <a:endParaRPr/>
          </a:p>
        </p:txBody>
      </p:sp>
      <p:cxnSp>
        <p:nvCxnSpPr>
          <p:cNvPr id="335" name="Google Shape;335;p9"/>
          <p:cNvCxnSpPr/>
          <p:nvPr/>
        </p:nvCxnSpPr>
        <p:spPr>
          <a:xfrm>
            <a:off x="4495800" y="1676400"/>
            <a:ext cx="3352800" cy="0"/>
          </a:xfrm>
          <a:prstGeom prst="straightConnector1">
            <a:avLst/>
          </a:prstGeom>
          <a:noFill/>
          <a:ln cap="rnd" cmpd="sng" w="19050">
            <a:solidFill>
              <a:schemeClr val="dk1"/>
            </a:solidFill>
            <a:prstDash val="dot"/>
            <a:round/>
            <a:headEnd len="med" w="med" type="none"/>
            <a:tailEnd len="med" w="med" type="none"/>
          </a:ln>
        </p:spPr>
      </p:cxnSp>
      <p:cxnSp>
        <p:nvCxnSpPr>
          <p:cNvPr id="336" name="Google Shape;336;p9"/>
          <p:cNvCxnSpPr/>
          <p:nvPr/>
        </p:nvCxnSpPr>
        <p:spPr>
          <a:xfrm>
            <a:off x="4495800" y="1981200"/>
            <a:ext cx="1600200" cy="0"/>
          </a:xfrm>
          <a:prstGeom prst="straightConnector1">
            <a:avLst/>
          </a:prstGeom>
          <a:noFill/>
          <a:ln cap="rnd" cmpd="sng" w="19050">
            <a:solidFill>
              <a:schemeClr val="dk1"/>
            </a:solidFill>
            <a:prstDash val="dot"/>
            <a:round/>
            <a:headEnd len="med" w="med" type="none"/>
            <a:tailEnd len="med" w="med" type="none"/>
          </a:ln>
        </p:spPr>
      </p:cxnSp>
      <p:cxnSp>
        <p:nvCxnSpPr>
          <p:cNvPr id="337" name="Google Shape;337;p9"/>
          <p:cNvCxnSpPr/>
          <p:nvPr/>
        </p:nvCxnSpPr>
        <p:spPr>
          <a:xfrm>
            <a:off x="6096000" y="1981200"/>
            <a:ext cx="0" cy="533400"/>
          </a:xfrm>
          <a:prstGeom prst="straightConnector1">
            <a:avLst/>
          </a:prstGeom>
          <a:noFill/>
          <a:ln cap="rnd" cmpd="sng" w="19050">
            <a:solidFill>
              <a:schemeClr val="dk1"/>
            </a:solidFill>
            <a:prstDash val="dot"/>
            <a:round/>
            <a:headEnd len="med" w="med" type="none"/>
            <a:tailEnd len="med" w="med" type="triangle"/>
          </a:ln>
        </p:spPr>
      </p:cxnSp>
      <p:cxnSp>
        <p:nvCxnSpPr>
          <p:cNvPr id="338" name="Google Shape;338;p9"/>
          <p:cNvCxnSpPr/>
          <p:nvPr/>
        </p:nvCxnSpPr>
        <p:spPr>
          <a:xfrm>
            <a:off x="7848600" y="1676400"/>
            <a:ext cx="0" cy="838200"/>
          </a:xfrm>
          <a:prstGeom prst="straightConnector1">
            <a:avLst/>
          </a:prstGeom>
          <a:noFill/>
          <a:ln cap="rnd" cmpd="sng" w="19050">
            <a:solidFill>
              <a:schemeClr val="dk1"/>
            </a:solidFill>
            <a:prstDash val="dot"/>
            <a:round/>
            <a:headEnd len="med" w="med" type="none"/>
            <a:tailEnd len="med" w="med" type="triangle"/>
          </a:ln>
        </p:spPr>
      </p:cxnSp>
      <p:cxnSp>
        <p:nvCxnSpPr>
          <p:cNvPr id="339" name="Google Shape;339;p9"/>
          <p:cNvCxnSpPr/>
          <p:nvPr/>
        </p:nvCxnSpPr>
        <p:spPr>
          <a:xfrm>
            <a:off x="5867400" y="4343400"/>
            <a:ext cx="0" cy="609600"/>
          </a:xfrm>
          <a:prstGeom prst="straightConnector1">
            <a:avLst/>
          </a:prstGeom>
          <a:noFill/>
          <a:ln cap="flat" cmpd="sng" w="19050">
            <a:solidFill>
              <a:schemeClr val="dk1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340" name="Google Shape;340;p9"/>
          <p:cNvCxnSpPr/>
          <p:nvPr/>
        </p:nvCxnSpPr>
        <p:spPr>
          <a:xfrm>
            <a:off x="6705600" y="4343400"/>
            <a:ext cx="0" cy="609600"/>
          </a:xfrm>
          <a:prstGeom prst="straightConnector1">
            <a:avLst/>
          </a:prstGeom>
          <a:noFill/>
          <a:ln cap="flat" cmpd="sng" w="19050">
            <a:solidFill>
              <a:schemeClr val="dk1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341" name="Google Shape;341;p9"/>
          <p:cNvCxnSpPr/>
          <p:nvPr/>
        </p:nvCxnSpPr>
        <p:spPr>
          <a:xfrm>
            <a:off x="8153400" y="4343400"/>
            <a:ext cx="0" cy="609600"/>
          </a:xfrm>
          <a:prstGeom prst="straightConnector1">
            <a:avLst/>
          </a:prstGeom>
          <a:noFill/>
          <a:ln cap="flat" cmpd="sng" w="19050">
            <a:solidFill>
              <a:schemeClr val="dk1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342" name="Google Shape;342;p9"/>
          <p:cNvCxnSpPr/>
          <p:nvPr/>
        </p:nvCxnSpPr>
        <p:spPr>
          <a:xfrm rot="10800000">
            <a:off x="5486400" y="4343400"/>
            <a:ext cx="0" cy="609600"/>
          </a:xfrm>
          <a:prstGeom prst="straightConnector1">
            <a:avLst/>
          </a:prstGeom>
          <a:noFill/>
          <a:ln cap="flat" cmpd="sng" w="19050">
            <a:solidFill>
              <a:schemeClr val="dk1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343" name="Google Shape;343;p9"/>
          <p:cNvCxnSpPr/>
          <p:nvPr/>
        </p:nvCxnSpPr>
        <p:spPr>
          <a:xfrm rot="10800000">
            <a:off x="5638800" y="4343400"/>
            <a:ext cx="0" cy="609600"/>
          </a:xfrm>
          <a:prstGeom prst="straightConnector1">
            <a:avLst/>
          </a:prstGeom>
          <a:noFill/>
          <a:ln cap="flat" cmpd="sng" w="19050">
            <a:solidFill>
              <a:schemeClr val="dk1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344" name="Google Shape;344;p9"/>
          <p:cNvCxnSpPr/>
          <p:nvPr/>
        </p:nvCxnSpPr>
        <p:spPr>
          <a:xfrm rot="10800000">
            <a:off x="6400800" y="4343400"/>
            <a:ext cx="0" cy="609600"/>
          </a:xfrm>
          <a:prstGeom prst="straightConnector1">
            <a:avLst/>
          </a:prstGeom>
          <a:noFill/>
          <a:ln cap="flat" cmpd="sng" w="19050">
            <a:solidFill>
              <a:schemeClr val="dk1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345" name="Google Shape;345;p9"/>
          <p:cNvCxnSpPr/>
          <p:nvPr/>
        </p:nvCxnSpPr>
        <p:spPr>
          <a:xfrm rot="10800000">
            <a:off x="6553200" y="4343400"/>
            <a:ext cx="0" cy="609600"/>
          </a:xfrm>
          <a:prstGeom prst="straightConnector1">
            <a:avLst/>
          </a:prstGeom>
          <a:noFill/>
          <a:ln cap="flat" cmpd="sng" w="19050">
            <a:solidFill>
              <a:schemeClr val="dk1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346" name="Google Shape;346;p9"/>
          <p:cNvCxnSpPr/>
          <p:nvPr/>
        </p:nvCxnSpPr>
        <p:spPr>
          <a:xfrm rot="10800000">
            <a:off x="7772400" y="4343400"/>
            <a:ext cx="0" cy="609600"/>
          </a:xfrm>
          <a:prstGeom prst="straightConnector1">
            <a:avLst/>
          </a:prstGeom>
          <a:noFill/>
          <a:ln cap="flat" cmpd="sng" w="19050">
            <a:solidFill>
              <a:schemeClr val="dk1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347" name="Google Shape;347;p9"/>
          <p:cNvCxnSpPr/>
          <p:nvPr/>
        </p:nvCxnSpPr>
        <p:spPr>
          <a:xfrm rot="10800000">
            <a:off x="7924800" y="4343400"/>
            <a:ext cx="0" cy="609600"/>
          </a:xfrm>
          <a:prstGeom prst="straightConnector1">
            <a:avLst/>
          </a:prstGeom>
          <a:noFill/>
          <a:ln cap="flat" cmpd="sng" w="19050">
            <a:solidFill>
              <a:schemeClr val="dk1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348" name="Google Shape;348;p9"/>
          <p:cNvCxnSpPr/>
          <p:nvPr/>
        </p:nvCxnSpPr>
        <p:spPr>
          <a:xfrm>
            <a:off x="7010400" y="3810000"/>
            <a:ext cx="533400" cy="0"/>
          </a:xfrm>
          <a:prstGeom prst="straightConnector1">
            <a:avLst/>
          </a:prstGeom>
          <a:noFill/>
          <a:ln cap="rnd" cmpd="sng" w="19050">
            <a:solidFill>
              <a:schemeClr val="dk1"/>
            </a:solidFill>
            <a:prstDash val="dot"/>
            <a:round/>
            <a:headEnd len="med" w="med" type="none"/>
            <a:tailEnd len="med" w="med" type="none"/>
          </a:ln>
        </p:spPr>
      </p:cxnSp>
      <p:sp>
        <p:nvSpPr>
          <p:cNvPr id="349" name="Google Shape;349;p9"/>
          <p:cNvSpPr/>
          <p:nvPr/>
        </p:nvSpPr>
        <p:spPr>
          <a:xfrm>
            <a:off x="2514600" y="3276600"/>
            <a:ext cx="152400" cy="914400"/>
          </a:xfrm>
          <a:prstGeom prst="rect">
            <a:avLst/>
          </a:prstGeom>
          <a:gradFill>
            <a:gsLst>
              <a:gs pos="0">
                <a:schemeClr val="dk1"/>
              </a:gs>
              <a:gs pos="80000">
                <a:schemeClr val="dk1"/>
              </a:gs>
              <a:gs pos="100000">
                <a:schemeClr val="dk1"/>
              </a:gs>
            </a:gsLst>
            <a:lin ang="16200000" scaled="0"/>
          </a:gra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0" name="Google Shape;350;p9"/>
          <p:cNvSpPr/>
          <p:nvPr/>
        </p:nvSpPr>
        <p:spPr>
          <a:xfrm>
            <a:off x="2895600" y="3276600"/>
            <a:ext cx="152400" cy="914400"/>
          </a:xfrm>
          <a:prstGeom prst="rect">
            <a:avLst/>
          </a:prstGeom>
          <a:gradFill>
            <a:gsLst>
              <a:gs pos="0">
                <a:schemeClr val="dk1"/>
              </a:gs>
              <a:gs pos="80000">
                <a:schemeClr val="dk1"/>
              </a:gs>
              <a:gs pos="100000">
                <a:schemeClr val="dk1"/>
              </a:gs>
            </a:gsLst>
            <a:lin ang="16200000" scaled="0"/>
          </a:gra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1" name="Google Shape;351;p9"/>
          <p:cNvSpPr/>
          <p:nvPr/>
        </p:nvSpPr>
        <p:spPr>
          <a:xfrm>
            <a:off x="3276600" y="3276600"/>
            <a:ext cx="152400" cy="914400"/>
          </a:xfrm>
          <a:prstGeom prst="rect">
            <a:avLst/>
          </a:prstGeom>
          <a:gradFill>
            <a:gsLst>
              <a:gs pos="0">
                <a:schemeClr val="dk1"/>
              </a:gs>
              <a:gs pos="80000">
                <a:schemeClr val="dk1"/>
              </a:gs>
              <a:gs pos="100000">
                <a:schemeClr val="dk1"/>
              </a:gs>
            </a:gsLst>
            <a:lin ang="16200000" scaled="0"/>
          </a:gra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2" name="Google Shape;352;p9"/>
          <p:cNvSpPr/>
          <p:nvPr/>
        </p:nvSpPr>
        <p:spPr>
          <a:xfrm>
            <a:off x="3429000" y="1371600"/>
            <a:ext cx="1066800" cy="1219200"/>
          </a:xfrm>
          <a:prstGeom prst="rect">
            <a:avLst/>
          </a:prstGeom>
          <a:gradFill>
            <a:gsLst>
              <a:gs pos="0">
                <a:srgbClr val="2D5C97"/>
              </a:gs>
              <a:gs pos="80000">
                <a:srgbClr val="3C7AC5"/>
              </a:gs>
              <a:gs pos="100000">
                <a:srgbClr val="397BC9"/>
              </a:gs>
            </a:gsLst>
            <a:lin ang="16200000" scaled="0"/>
          </a:gra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Decode</a:t>
            </a:r>
            <a:endParaRPr/>
          </a:p>
          <a:p>
            <a:pPr indent="0" lvl="0" marL="0" marR="0" rtl="0" algn="l">
              <a:spcBef>
                <a:spcPts val="90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&amp; issue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353" name="Google Shape;353;p9"/>
          <p:cNvCxnSpPr/>
          <p:nvPr/>
        </p:nvCxnSpPr>
        <p:spPr>
          <a:xfrm>
            <a:off x="2971800" y="1905000"/>
            <a:ext cx="457200" cy="0"/>
          </a:xfrm>
          <a:prstGeom prst="straightConnector1">
            <a:avLst/>
          </a:prstGeom>
          <a:noFill/>
          <a:ln cap="rnd" cmpd="sng" w="19050">
            <a:solidFill>
              <a:schemeClr val="dk1"/>
            </a:solidFill>
            <a:prstDash val="dot"/>
            <a:round/>
            <a:headEnd len="med" w="med" type="none"/>
            <a:tailEnd len="med" w="med" type="none"/>
          </a:ln>
        </p:spPr>
      </p:cxnSp>
      <p:cxnSp>
        <p:nvCxnSpPr>
          <p:cNvPr id="354" name="Google Shape;354;p9"/>
          <p:cNvCxnSpPr/>
          <p:nvPr/>
        </p:nvCxnSpPr>
        <p:spPr>
          <a:xfrm>
            <a:off x="457200" y="5181600"/>
            <a:ext cx="533400" cy="0"/>
          </a:xfrm>
          <a:prstGeom prst="straightConnector1">
            <a:avLst/>
          </a:prstGeom>
          <a:noFill/>
          <a:ln cap="rnd" cmpd="sng" w="19050">
            <a:solidFill>
              <a:schemeClr val="dk1"/>
            </a:solidFill>
            <a:prstDash val="dot"/>
            <a:round/>
            <a:headEnd len="med" w="med" type="none"/>
            <a:tailEnd len="med" w="med" type="none"/>
          </a:ln>
        </p:spPr>
      </p:cxnSp>
      <p:cxnSp>
        <p:nvCxnSpPr>
          <p:cNvPr id="355" name="Google Shape;355;p9"/>
          <p:cNvCxnSpPr/>
          <p:nvPr/>
        </p:nvCxnSpPr>
        <p:spPr>
          <a:xfrm>
            <a:off x="457200" y="5486400"/>
            <a:ext cx="533400" cy="0"/>
          </a:xfrm>
          <a:prstGeom prst="straightConnector1">
            <a:avLst/>
          </a:prstGeom>
          <a:noFill/>
          <a:ln cap="flat" cmpd="sng" w="19050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356" name="Google Shape;356;p9"/>
          <p:cNvSpPr txBox="1"/>
          <p:nvPr/>
        </p:nvSpPr>
        <p:spPr>
          <a:xfrm>
            <a:off x="1371600" y="5029200"/>
            <a:ext cx="1747838" cy="3048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sp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Instruction/control</a:t>
            </a:r>
            <a:endParaRPr/>
          </a:p>
        </p:txBody>
      </p:sp>
      <p:sp>
        <p:nvSpPr>
          <p:cNvPr id="357" name="Google Shape;357;p9"/>
          <p:cNvSpPr txBox="1"/>
          <p:nvPr/>
        </p:nvSpPr>
        <p:spPr>
          <a:xfrm>
            <a:off x="1600200" y="5334000"/>
            <a:ext cx="568325" cy="3048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sp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Data</a:t>
            </a:r>
            <a:endParaRPr/>
          </a:p>
        </p:txBody>
      </p:sp>
      <p:sp>
        <p:nvSpPr>
          <p:cNvPr id="358" name="Google Shape;358;p9"/>
          <p:cNvSpPr txBox="1"/>
          <p:nvPr/>
        </p:nvSpPr>
        <p:spPr>
          <a:xfrm>
            <a:off x="533400" y="5715000"/>
            <a:ext cx="420688" cy="304800"/>
          </a:xfrm>
          <a:prstGeom prst="rect">
            <a:avLst/>
          </a:prstGeom>
          <a:noFill/>
          <a:ln cap="flat" cmpd="sng" w="1905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b" bIns="45700" lIns="91425" spcFirstLastPara="1" rIns="91425" wrap="square" tIns="45700">
            <a:sp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FU</a:t>
            </a:r>
            <a:endParaRPr/>
          </a:p>
        </p:txBody>
      </p:sp>
      <p:sp>
        <p:nvSpPr>
          <p:cNvPr id="359" name="Google Shape;359;p9"/>
          <p:cNvSpPr txBox="1"/>
          <p:nvPr/>
        </p:nvSpPr>
        <p:spPr>
          <a:xfrm>
            <a:off x="1524000" y="5715000"/>
            <a:ext cx="1373188" cy="3048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sp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Funtional Unit</a:t>
            </a:r>
            <a:endParaRPr/>
          </a:p>
        </p:txBody>
      </p:sp>
      <p:sp>
        <p:nvSpPr>
          <p:cNvPr id="360" name="Google Shape;360;p9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DF322D"/>
              </a:buClr>
              <a:buSzPts val="4400"/>
              <a:buFont typeface="Calibri"/>
              <a:buNone/>
            </a:pPr>
            <a:r>
              <a:rPr b="1" lang="en-US" u="sng">
                <a:solidFill>
                  <a:srgbClr val="DF322D"/>
                </a:solidFill>
              </a:rPr>
              <a:t>ILP in Superscalar processors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2010-08-03T12:41:21Z</dcterms:created>
  <dc:creator>asahu</dc:creator>
</cp:coreProperties>
</file>