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90" r:id="rId3"/>
    <p:sldId id="273" r:id="rId4"/>
    <p:sldId id="279" r:id="rId5"/>
    <p:sldId id="281" r:id="rId6"/>
    <p:sldId id="287" r:id="rId7"/>
    <p:sldId id="285" r:id="rId8"/>
    <p:sldId id="292" r:id="rId9"/>
    <p:sldId id="318" r:id="rId10"/>
    <p:sldId id="321" r:id="rId11"/>
    <p:sldId id="320" r:id="rId12"/>
    <p:sldId id="300" r:id="rId13"/>
    <p:sldId id="301" r:id="rId14"/>
    <p:sldId id="302" r:id="rId15"/>
    <p:sldId id="306" r:id="rId16"/>
    <p:sldId id="308" r:id="rId17"/>
    <p:sldId id="310" r:id="rId18"/>
    <p:sldId id="314" r:id="rId19"/>
    <p:sldId id="322" r:id="rId20"/>
    <p:sldId id="288" r:id="rId21"/>
    <p:sldId id="289" r:id="rId22"/>
    <p:sldId id="297" r:id="rId23"/>
    <p:sldId id="298" r:id="rId24"/>
    <p:sldId id="324" r:id="rId25"/>
    <p:sldId id="323" r:id="rId26"/>
    <p:sldId id="325" r:id="rId27"/>
    <p:sldId id="326" r:id="rId28"/>
    <p:sldId id="299" r:id="rId2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1B65BB7-332E-4273-BE5F-FC4D4769183E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98AF3CB-16F4-4262-B562-3E0EEE24DB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7170AF-C42F-4A1D-9587-5F3E908BBAEF}" type="slidenum">
              <a:rPr lang="en-US"/>
              <a:pPr/>
              <a:t>3</a:t>
            </a:fld>
            <a:endParaRPr lang="en-US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8/5/2010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8/5/2010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asahu@iitg.ernet.in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618270"/>
          </a:xfrm>
        </p:spPr>
        <p:txBody>
          <a:bodyPr>
            <a:normAutofit fontScale="90000"/>
          </a:bodyPr>
          <a:lstStyle/>
          <a:p>
            <a:r>
              <a:rPr b="1" smtClean="0"/>
              <a:t>8085 Architecture  &amp; </a:t>
            </a:r>
            <a:br>
              <a:rPr b="1" smtClean="0"/>
            </a:br>
            <a:r>
              <a:rPr b="1" smtClean="0"/>
              <a:t>Its Assembly language programming </a:t>
            </a:r>
            <a:endParaRPr lang="en-US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 A </a:t>
            </a:r>
            <a:r>
              <a:rPr lang="en-US" dirty="0" err="1" smtClean="0"/>
              <a:t>Sahu</a:t>
            </a:r>
            <a:endParaRPr lang="en-US" dirty="0" smtClean="0"/>
          </a:p>
          <a:p>
            <a:r>
              <a:rPr lang="en-US" dirty="0" smtClean="0"/>
              <a:t>Dept of Computer Science &amp; Engineering </a:t>
            </a:r>
          </a:p>
          <a:p>
            <a:r>
              <a:rPr lang="en-US" dirty="0" smtClean="0"/>
              <a:t>IIT </a:t>
            </a:r>
            <a:r>
              <a:rPr lang="en-US" dirty="0" err="1" smtClean="0"/>
              <a:t>Guwahati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Time Delay: Nested   Loop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Performance/delay of each instruction </a:t>
            </a:r>
          </a:p>
          <a:p>
            <a:pPr lvl="1">
              <a:buNone/>
            </a:pPr>
            <a:r>
              <a:rPr lang="en-US" dirty="0" smtClean="0"/>
              <a:t>            MVI  C, FFH                                             7 T-State</a:t>
            </a:r>
          </a:p>
          <a:p>
            <a:pPr lvl="1">
              <a:buNone/>
            </a:pPr>
            <a:r>
              <a:rPr lang="en-US" dirty="0" smtClean="0"/>
              <a:t>            MVI  D, FFH                                             7 T-State   </a:t>
            </a:r>
          </a:p>
          <a:p>
            <a:pPr lvl="1">
              <a:buNone/>
            </a:pPr>
            <a:r>
              <a:rPr lang="en-US" dirty="0" smtClean="0"/>
              <a:t>LOOP1: DCR  C                                                   4 T-State</a:t>
            </a:r>
          </a:p>
          <a:p>
            <a:pPr lvl="1">
              <a:buNone/>
            </a:pPr>
            <a:r>
              <a:rPr lang="en-US" dirty="0" smtClean="0"/>
              <a:t>LOOP2: DCR  D                                                   4 T-State</a:t>
            </a:r>
          </a:p>
          <a:p>
            <a:pPr lvl="1">
              <a:buNone/>
            </a:pPr>
            <a:r>
              <a:rPr lang="en-US" dirty="0" smtClean="0"/>
              <a:t>	         JNZ   LOOP2                                     7/10 T-State</a:t>
            </a:r>
          </a:p>
          <a:p>
            <a:pPr lvl="1">
              <a:buNone/>
            </a:pPr>
            <a:r>
              <a:rPr lang="en-US" dirty="0" smtClean="0"/>
              <a:t>	         JNZ   LOOP1                                     7/10 T-State  </a:t>
            </a:r>
          </a:p>
          <a:p>
            <a:r>
              <a:rPr lang="en-US" dirty="0" smtClean="0"/>
              <a:t>Time delay in Nested loop </a:t>
            </a:r>
          </a:p>
          <a:p>
            <a:pPr lvl="1">
              <a:buNone/>
            </a:pPr>
            <a:r>
              <a:rPr lang="en-US" dirty="0" smtClean="0"/>
              <a:t>  T</a:t>
            </a:r>
            <a:r>
              <a:rPr lang="en-US" baseline="-25000" dirty="0" smtClean="0"/>
              <a:t>NL</a:t>
            </a:r>
            <a:r>
              <a:rPr lang="en-US" dirty="0" smtClean="0"/>
              <a:t>= N1</a:t>
            </a:r>
            <a:r>
              <a:rPr lang="en-US" baseline="-25000" dirty="0" smtClean="0"/>
              <a:t>10 </a:t>
            </a:r>
            <a:r>
              <a:rPr lang="en-US" dirty="0" smtClean="0"/>
              <a:t> x T x ( L1_TStates+ L2_TStates x N2</a:t>
            </a:r>
            <a:r>
              <a:rPr lang="en-US" baseline="-25000" dirty="0" smtClean="0"/>
              <a:t>10</a:t>
            </a:r>
            <a:r>
              <a:rPr lang="en-US" dirty="0" smtClean="0"/>
              <a:t> )</a:t>
            </a:r>
            <a:endParaRPr lang="en-US" baseline="-25000" dirty="0" smtClean="0"/>
          </a:p>
          <a:p>
            <a:pPr lvl="1">
              <a:buNone/>
            </a:pPr>
            <a:endParaRPr lang="en-US" baseline="-25000" dirty="0" smtClean="0"/>
          </a:p>
          <a:p>
            <a:pPr lvl="1">
              <a:buNone/>
            </a:pPr>
            <a:r>
              <a:rPr lang="en-US" dirty="0" smtClean="0"/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038600" y="22860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48200" y="22860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4038600" y="27432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4038600" y="36576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4648200" y="36576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257800" y="36576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4038600" y="18288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4648200" y="1828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4038600" y="41148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4648200" y="4114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5257800" y="4114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4038600" y="32004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362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Traffic Light Control: Counter &amp; Delay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143001"/>
            <a:ext cx="4343400" cy="13715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LOOP: 	MVI A 01H</a:t>
            </a:r>
          </a:p>
          <a:p>
            <a:pPr>
              <a:buNone/>
            </a:pPr>
            <a:r>
              <a:rPr lang="en-US" dirty="0" smtClean="0"/>
              <a:t>		OUT 01H</a:t>
            </a:r>
          </a:p>
          <a:p>
            <a:pPr>
              <a:buNone/>
            </a:pPr>
            <a:r>
              <a:rPr lang="en-US" dirty="0" smtClean="0"/>
              <a:t>		LD  B  DELAY_RED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solidFill>
                  <a:srgbClr val="002060"/>
                </a:solidFill>
              </a:rPr>
              <a:t>CALL DELAY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676400"/>
            <a:ext cx="2514600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Load  </a:t>
            </a:r>
            <a:r>
              <a:rPr lang="en-US" sz="2000" b="1" dirty="0" err="1" smtClean="0">
                <a:solidFill>
                  <a:srgbClr val="002060"/>
                </a:solidFill>
              </a:rPr>
              <a:t>DelayRed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209800"/>
            <a:ext cx="2514600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Time Delay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133600" y="1981200"/>
            <a:ext cx="304800" cy="21640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143000"/>
            <a:ext cx="2514600" cy="304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Turn Signal to Red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2133600" y="1447800"/>
            <a:ext cx="304800" cy="21640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3505200"/>
            <a:ext cx="2514600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Load  </a:t>
            </a:r>
            <a:r>
              <a:rPr lang="en-US" sz="2000" b="1" dirty="0" err="1" smtClean="0">
                <a:solidFill>
                  <a:srgbClr val="002060"/>
                </a:solidFill>
              </a:rPr>
              <a:t>DelayYellow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038600"/>
            <a:ext cx="2514600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Time Delay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133600" y="3810000"/>
            <a:ext cx="304800" cy="21640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4400" y="2971800"/>
            <a:ext cx="2514600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Turn Signal to Yellow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2133600" y="3276600"/>
            <a:ext cx="304800" cy="21640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5334000"/>
            <a:ext cx="25146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Load  </a:t>
            </a:r>
            <a:r>
              <a:rPr lang="en-US" sz="2000" b="1" dirty="0" err="1" smtClean="0">
                <a:solidFill>
                  <a:srgbClr val="002060"/>
                </a:solidFill>
              </a:rPr>
              <a:t>DelayGreen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5867400"/>
            <a:ext cx="25146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Time Delay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2133600" y="5638800"/>
            <a:ext cx="304800" cy="21640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4800600"/>
            <a:ext cx="2514600" cy="304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Turn Signal to Green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2133600" y="5105400"/>
            <a:ext cx="304800" cy="216408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2133600" y="2514600"/>
            <a:ext cx="304800" cy="4572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2133600" y="4343400"/>
            <a:ext cx="304800" cy="4572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>
            <a:off x="2133600" y="838200"/>
            <a:ext cx="304800" cy="29260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09800" y="6096000"/>
            <a:ext cx="1524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09800" y="6400800"/>
            <a:ext cx="1676400" cy="76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10000" y="838200"/>
            <a:ext cx="76200" cy="5562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09800" y="838200"/>
            <a:ext cx="1676400" cy="76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4343400" y="2971801"/>
            <a:ext cx="4343400" cy="1371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	MVI A 02H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OUT 01H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LD  B  DELAY_YELLOW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CALL DELAY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4343400" y="4648201"/>
            <a:ext cx="4343400" cy="1371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	MVI A 03H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OUT 01H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LD  B  DELAY_GREEN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CALL DELAY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343400" y="6172201"/>
            <a:ext cx="4191000" cy="380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	JMP  LOOP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altLang="en-US" b="1" i="1" u="sng" dirty="0" smtClean="0">
                <a:solidFill>
                  <a:srgbClr val="FF0000"/>
                </a:solidFill>
              </a:rPr>
              <a:t>Stack Pointer (SP) &amp; Stack Memory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The stack is an area of memory identified by the programmer for temporary storage of information.</a:t>
            </a:r>
          </a:p>
          <a:p>
            <a:r>
              <a:rPr lang="en-US" altLang="en-US" dirty="0"/>
              <a:t>The stack is a LIFO structure.</a:t>
            </a:r>
          </a:p>
          <a:p>
            <a:r>
              <a:rPr lang="en-US" altLang="en-US" dirty="0" smtClean="0"/>
              <a:t>The </a:t>
            </a:r>
            <a:r>
              <a:rPr lang="en-US" altLang="en-US" dirty="0"/>
              <a:t>stack normally grows backwards into memory.</a:t>
            </a:r>
          </a:p>
          <a:p>
            <a:pPr lvl="1"/>
            <a:r>
              <a:rPr lang="en-US" altLang="en-US" dirty="0" smtClean="0"/>
              <a:t>Programmer can defines </a:t>
            </a:r>
            <a:r>
              <a:rPr lang="en-US" altLang="en-US" dirty="0"/>
              <a:t>the </a:t>
            </a:r>
            <a:endParaRPr lang="en-US" altLang="en-US" dirty="0" smtClean="0"/>
          </a:p>
          <a:p>
            <a:pPr lvl="1">
              <a:buNone/>
            </a:pPr>
            <a:r>
              <a:rPr lang="en-US" altLang="en-US" dirty="0" smtClean="0"/>
              <a:t>   bottom </a:t>
            </a:r>
            <a:r>
              <a:rPr lang="en-US" altLang="en-US" dirty="0"/>
              <a:t>of the stack </a:t>
            </a:r>
            <a:r>
              <a:rPr lang="en-US" altLang="en-US" dirty="0" smtClean="0"/>
              <a:t>(</a:t>
            </a:r>
            <a:r>
              <a:rPr lang="en-US" altLang="en-US" b="1" dirty="0" smtClean="0"/>
              <a:t>SP</a:t>
            </a:r>
            <a:r>
              <a:rPr lang="en-US" altLang="en-US" dirty="0" smtClean="0"/>
              <a:t>)</a:t>
            </a:r>
          </a:p>
          <a:p>
            <a:pPr lvl="1">
              <a:buNone/>
            </a:pPr>
            <a:r>
              <a:rPr lang="en-US" altLang="en-US" dirty="0" smtClean="0"/>
              <a:t>   and </a:t>
            </a:r>
            <a:r>
              <a:rPr lang="en-US" altLang="en-US" dirty="0"/>
              <a:t>the stack grows up into </a:t>
            </a:r>
            <a:br>
              <a:rPr lang="en-US" altLang="en-US" dirty="0"/>
            </a:br>
            <a:r>
              <a:rPr lang="en-US" altLang="en-US" dirty="0"/>
              <a:t>reducing address range.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7086600" y="3698875"/>
            <a:ext cx="990600" cy="21542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sz="2400" b="1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077200" y="5840413"/>
            <a:ext cx="174625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2400" b="1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7010400" y="5453063"/>
            <a:ext cx="0" cy="3619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sz="2400" b="1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010400" y="3702050"/>
            <a:ext cx="10995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en-US" sz="2000" b="1" dirty="0"/>
              <a:t>Memory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8229601" y="5514975"/>
            <a:ext cx="9940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en-US" b="1" dirty="0"/>
              <a:t>Bottom</a:t>
            </a:r>
          </a:p>
          <a:p>
            <a:pPr algn="l"/>
            <a:r>
              <a:rPr lang="en-US" altLang="en-US" b="1" dirty="0"/>
              <a:t>of the</a:t>
            </a:r>
          </a:p>
          <a:p>
            <a:pPr algn="l"/>
            <a:r>
              <a:rPr lang="en-US" altLang="en-US" b="1" dirty="0"/>
              <a:t>Stack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5562600" y="5105400"/>
            <a:ext cx="1422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en-US" b="1" dirty="0"/>
              <a:t>The Stack</a:t>
            </a:r>
          </a:p>
          <a:p>
            <a:pPr algn="l"/>
            <a:r>
              <a:rPr lang="en-US" altLang="en-US" b="1" dirty="0"/>
              <a:t>grows </a:t>
            </a:r>
          </a:p>
          <a:p>
            <a:pPr algn="l"/>
            <a:r>
              <a:rPr lang="en-US" altLang="en-US" b="1" dirty="0"/>
              <a:t>backwards</a:t>
            </a:r>
          </a:p>
          <a:p>
            <a:pPr algn="l"/>
            <a:r>
              <a:rPr lang="en-US" altLang="en-US" b="1" dirty="0"/>
              <a:t>into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6" grpId="0" animBg="1"/>
      <p:bldP spid="35847" grpId="0"/>
      <p:bldP spid="35848" grpId="0"/>
      <p:bldP spid="358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u="sng" dirty="0" smtClean="0">
                <a:solidFill>
                  <a:srgbClr val="FF0000"/>
                </a:solidFill>
              </a:rPr>
              <a:t>Stack Memory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4906963"/>
          </a:xfrm>
        </p:spPr>
        <p:txBody>
          <a:bodyPr>
            <a:noAutofit/>
          </a:bodyPr>
          <a:lstStyle/>
          <a:p>
            <a:r>
              <a:rPr lang="en-US" altLang="en-US" dirty="0" smtClean="0"/>
              <a:t>Grows </a:t>
            </a:r>
            <a:r>
              <a:rPr lang="en-US" altLang="en-US" dirty="0"/>
              <a:t>backwards into </a:t>
            </a:r>
            <a:r>
              <a:rPr lang="en-US" altLang="en-US" dirty="0" smtClean="0"/>
              <a:t>memory</a:t>
            </a:r>
          </a:p>
          <a:p>
            <a:r>
              <a:rPr lang="en-US" altLang="en-US" dirty="0" smtClean="0"/>
              <a:t>Better to place </a:t>
            </a:r>
            <a:r>
              <a:rPr lang="en-US" altLang="en-US" dirty="0"/>
              <a:t>the bottom of the stack at the end of memory </a:t>
            </a:r>
            <a:endParaRPr lang="en-US" altLang="en-US" dirty="0" smtClean="0"/>
          </a:p>
          <a:p>
            <a:r>
              <a:rPr lang="en-US" altLang="en-US" dirty="0" smtClean="0"/>
              <a:t>To keep </a:t>
            </a:r>
            <a:r>
              <a:rPr lang="en-US" altLang="en-US" dirty="0"/>
              <a:t>it as far away from user programs as possible.</a:t>
            </a:r>
          </a:p>
          <a:p>
            <a:r>
              <a:rPr lang="en-US" altLang="en-US" dirty="0" smtClean="0"/>
              <a:t>Stack is </a:t>
            </a:r>
            <a:r>
              <a:rPr lang="en-US" altLang="en-US" dirty="0"/>
              <a:t>defined by setting the SP (Stack Pointer) register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algn="ctr">
              <a:buFontTx/>
              <a:buNone/>
            </a:pPr>
            <a:r>
              <a:rPr lang="en-US" altLang="en-US" sz="2400" dirty="0">
                <a:latin typeface="Monaco" charset="0"/>
              </a:rPr>
              <a:t>LXI SP, </a:t>
            </a:r>
            <a:r>
              <a:rPr lang="en-US" altLang="en-US" sz="2400" dirty="0" smtClean="0">
                <a:latin typeface="Monaco" charset="0"/>
              </a:rPr>
              <a:t>FFFFH</a:t>
            </a:r>
            <a:endParaRPr lang="en-US" altLang="en-US" dirty="0"/>
          </a:p>
          <a:p>
            <a:r>
              <a:rPr lang="en-US" altLang="en-US" dirty="0"/>
              <a:t>This sets </a:t>
            </a:r>
            <a:r>
              <a:rPr lang="en-US" altLang="en-US" dirty="0" smtClean="0"/>
              <a:t>SP </a:t>
            </a:r>
            <a:r>
              <a:rPr lang="en-US" altLang="en-US" dirty="0"/>
              <a:t>to location FFFFH (end of memory for </a:t>
            </a:r>
            <a:r>
              <a:rPr lang="en-US" altLang="en-US" dirty="0" smtClean="0"/>
              <a:t>8085</a:t>
            </a:r>
            <a:r>
              <a:rPr lang="en-US" altLang="en-US" dirty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u="sng" dirty="0">
                <a:solidFill>
                  <a:srgbClr val="FF0000"/>
                </a:solidFill>
              </a:rPr>
              <a:t>Saving Information on the Stack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89037"/>
            <a:ext cx="8229600" cy="4754563"/>
          </a:xfrm>
        </p:spPr>
        <p:txBody>
          <a:bodyPr>
            <a:normAutofit lnSpcReduction="10000"/>
          </a:bodyPr>
          <a:lstStyle/>
          <a:p>
            <a:pPr>
              <a:tabLst>
                <a:tab pos="1717675" algn="l"/>
                <a:tab pos="2290763" algn="l"/>
                <a:tab pos="3136900" algn="l"/>
                <a:tab pos="3771900" algn="l"/>
                <a:tab pos="4283075" algn="l"/>
              </a:tabLst>
            </a:pPr>
            <a:r>
              <a:rPr lang="en-US" altLang="en-US" dirty="0" smtClean="0"/>
              <a:t>Save information by </a:t>
            </a:r>
            <a:r>
              <a:rPr lang="en-US" altLang="en-US" dirty="0" err="1" smtClean="0"/>
              <a:t>PUSHing</a:t>
            </a:r>
            <a:r>
              <a:rPr lang="en-US" altLang="en-US" dirty="0" smtClean="0"/>
              <a:t>  onto STACK </a:t>
            </a:r>
          </a:p>
          <a:p>
            <a:pPr>
              <a:tabLst>
                <a:tab pos="1717675" algn="l"/>
                <a:tab pos="2290763" algn="l"/>
                <a:tab pos="3136900" algn="l"/>
                <a:tab pos="3771900" algn="l"/>
                <a:tab pos="4283075" algn="l"/>
              </a:tabLst>
            </a:pPr>
            <a:r>
              <a:rPr lang="en-US" altLang="en-US" dirty="0" smtClean="0"/>
              <a:t>Retrieved </a:t>
            </a:r>
            <a:r>
              <a:rPr lang="en-US" altLang="en-US" dirty="0"/>
              <a:t>from </a:t>
            </a:r>
            <a:r>
              <a:rPr lang="en-US" altLang="en-US" dirty="0" smtClean="0"/>
              <a:t>STACK </a:t>
            </a:r>
            <a:r>
              <a:rPr lang="en-US" altLang="en-US" dirty="0"/>
              <a:t>by </a:t>
            </a:r>
            <a:r>
              <a:rPr lang="en-US" altLang="en-US" dirty="0" err="1"/>
              <a:t>POPing</a:t>
            </a:r>
            <a:r>
              <a:rPr lang="en-US" altLang="en-US" dirty="0"/>
              <a:t> it off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>
              <a:tabLst>
                <a:tab pos="1717675" algn="l"/>
                <a:tab pos="2290763" algn="l"/>
                <a:tab pos="3136900" algn="l"/>
                <a:tab pos="3771900" algn="l"/>
                <a:tab pos="4283075" algn="l"/>
              </a:tabLst>
            </a:pPr>
            <a:r>
              <a:rPr lang="en-US" altLang="en-US" dirty="0" smtClean="0"/>
              <a:t>PUSH </a:t>
            </a:r>
            <a:r>
              <a:rPr lang="en-US" altLang="en-US" dirty="0"/>
              <a:t>and POP work with register pairs </a:t>
            </a:r>
            <a:r>
              <a:rPr lang="en-US" altLang="en-US" dirty="0" smtClean="0"/>
              <a:t>only.</a:t>
            </a:r>
          </a:p>
          <a:p>
            <a:r>
              <a:rPr lang="en-US" altLang="en-US" dirty="0" smtClean="0"/>
              <a:t>Example    “PUSH  B”</a:t>
            </a:r>
          </a:p>
          <a:p>
            <a:pPr lvl="1"/>
            <a:r>
              <a:rPr lang="en-US" altLang="en-US" dirty="0" smtClean="0"/>
              <a:t>Decrement SP, Copy B to 0(SP)</a:t>
            </a:r>
          </a:p>
          <a:p>
            <a:pPr lvl="1"/>
            <a:r>
              <a:rPr lang="en-US" altLang="en-US" dirty="0" smtClean="0"/>
              <a:t>Decrement SP, Copy C </a:t>
            </a:r>
            <a:r>
              <a:rPr lang="en-US" altLang="en-US" dirty="0" err="1" smtClean="0"/>
              <a:t>tp</a:t>
            </a:r>
            <a:r>
              <a:rPr lang="en-US" altLang="en-US" dirty="0" smtClean="0"/>
              <a:t> 0(SP)</a:t>
            </a:r>
          </a:p>
          <a:p>
            <a:r>
              <a:rPr lang="en-US" altLang="en-US" dirty="0" smtClean="0"/>
              <a:t>Example    “POP  B”</a:t>
            </a:r>
          </a:p>
          <a:p>
            <a:pPr lvl="1"/>
            <a:r>
              <a:rPr lang="en-US" altLang="en-US" dirty="0" smtClean="0"/>
              <a:t>Copy 0(SP) to </a:t>
            </a:r>
            <a:r>
              <a:rPr lang="en-US" altLang="en-US" dirty="0" smtClean="0"/>
              <a:t>C</a:t>
            </a:r>
            <a:r>
              <a:rPr lang="en-US" altLang="en-US" dirty="0" smtClean="0"/>
              <a:t>, </a:t>
            </a:r>
            <a:r>
              <a:rPr lang="en-US" altLang="en-US" dirty="0" smtClean="0"/>
              <a:t>Increment SP</a:t>
            </a:r>
          </a:p>
          <a:p>
            <a:pPr lvl="1"/>
            <a:r>
              <a:rPr lang="en-US" altLang="en-US" dirty="0" smtClean="0"/>
              <a:t>Copy 0(SP) to </a:t>
            </a:r>
            <a:r>
              <a:rPr lang="en-US" altLang="en-US" dirty="0" smtClean="0"/>
              <a:t>B, </a:t>
            </a:r>
            <a:r>
              <a:rPr lang="en-US" altLang="en-US" dirty="0" smtClean="0"/>
              <a:t>Increment SP</a:t>
            </a:r>
            <a:endParaRPr lang="en-US" altLang="en-US" b="1" dirty="0"/>
          </a:p>
          <a:p>
            <a:pPr>
              <a:tabLst>
                <a:tab pos="1717675" algn="l"/>
                <a:tab pos="2290763" algn="l"/>
                <a:tab pos="3136900" algn="l"/>
                <a:tab pos="3771900" algn="l"/>
                <a:tab pos="4283075" algn="l"/>
              </a:tabLst>
            </a:pPr>
            <a:endParaRPr lang="en-US" alt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5334000" y="3962399"/>
            <a:ext cx="3638388" cy="2519089"/>
            <a:chOff x="5334000" y="5105400"/>
            <a:chExt cx="3638388" cy="1434314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7375525" y="5422900"/>
              <a:ext cx="0" cy="1108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6" name="Line 20"/>
            <p:cNvSpPr>
              <a:spLocks noChangeShapeType="1"/>
            </p:cNvSpPr>
            <p:nvPr/>
          </p:nvSpPr>
          <p:spPr bwMode="auto">
            <a:xfrm>
              <a:off x="7375525" y="6530975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 flipV="1">
              <a:off x="8035925" y="5435600"/>
              <a:ext cx="0" cy="1095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7375525" y="63817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9" name="Line 23"/>
            <p:cNvSpPr>
              <a:spLocks noChangeShapeType="1"/>
            </p:cNvSpPr>
            <p:nvPr/>
          </p:nvSpPr>
          <p:spPr bwMode="auto">
            <a:xfrm>
              <a:off x="7375525" y="62166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0" name="Line 24"/>
            <p:cNvSpPr>
              <a:spLocks noChangeShapeType="1"/>
            </p:cNvSpPr>
            <p:nvPr/>
          </p:nvSpPr>
          <p:spPr bwMode="auto">
            <a:xfrm>
              <a:off x="7375525" y="60515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1" name="Line 25"/>
            <p:cNvSpPr>
              <a:spLocks noChangeShapeType="1"/>
            </p:cNvSpPr>
            <p:nvPr/>
          </p:nvSpPr>
          <p:spPr bwMode="auto">
            <a:xfrm>
              <a:off x="7375525" y="58864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>
              <a:off x="7375525" y="57213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>
              <a:off x="5334000" y="5437188"/>
              <a:ext cx="1282700" cy="16033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5981700" y="5437188"/>
              <a:ext cx="0" cy="160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15" name="Text Box 29"/>
            <p:cNvSpPr txBox="1">
              <a:spLocks noChangeArrowheads="1"/>
            </p:cNvSpPr>
            <p:nvPr/>
          </p:nvSpPr>
          <p:spPr bwMode="auto">
            <a:xfrm>
              <a:off x="5465763" y="5118100"/>
              <a:ext cx="328936" cy="227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/>
                <a:t>B</a:t>
              </a:r>
            </a:p>
          </p:txBody>
        </p:sp>
        <p:sp>
          <p:nvSpPr>
            <p:cNvPr id="16" name="Text Box 30"/>
            <p:cNvSpPr txBox="1">
              <a:spLocks noChangeArrowheads="1"/>
            </p:cNvSpPr>
            <p:nvPr/>
          </p:nvSpPr>
          <p:spPr bwMode="auto">
            <a:xfrm>
              <a:off x="6149975" y="5105400"/>
              <a:ext cx="320922" cy="227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/>
                <a:t>C</a:t>
              </a:r>
            </a:p>
          </p:txBody>
        </p:sp>
        <p:sp>
          <p:nvSpPr>
            <p:cNvPr id="17" name="Text Box 31"/>
            <p:cNvSpPr txBox="1">
              <a:spLocks noChangeArrowheads="1"/>
            </p:cNvSpPr>
            <p:nvPr/>
          </p:nvSpPr>
          <p:spPr bwMode="auto">
            <a:xfrm>
              <a:off x="8529638" y="6311900"/>
              <a:ext cx="442750" cy="227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000" b="1"/>
                <a:t>SP</a:t>
              </a:r>
            </a:p>
          </p:txBody>
        </p:sp>
        <p:sp>
          <p:nvSpPr>
            <p:cNvPr id="18" name="Text Box 32"/>
            <p:cNvSpPr txBox="1">
              <a:spLocks noChangeArrowheads="1"/>
            </p:cNvSpPr>
            <p:nvPr/>
          </p:nvSpPr>
          <p:spPr bwMode="auto">
            <a:xfrm>
              <a:off x="6950075" y="6345239"/>
              <a:ext cx="466794" cy="15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200" b="1"/>
                <a:t>FFFF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950075" y="6192839"/>
              <a:ext cx="471604" cy="15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200" b="1"/>
                <a:t>FFFE</a:t>
              </a:r>
            </a:p>
          </p:txBody>
        </p:sp>
        <p:sp>
          <p:nvSpPr>
            <p:cNvPr id="20" name="Text Box 34"/>
            <p:cNvSpPr txBox="1">
              <a:spLocks noChangeArrowheads="1"/>
            </p:cNvSpPr>
            <p:nvPr/>
          </p:nvSpPr>
          <p:spPr bwMode="auto">
            <a:xfrm>
              <a:off x="6950075" y="6027739"/>
              <a:ext cx="494046" cy="15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200" b="1"/>
                <a:t>FFFD</a:t>
              </a:r>
            </a:p>
          </p:txBody>
        </p:sp>
        <p:sp>
          <p:nvSpPr>
            <p:cNvPr id="21" name="Text Box 35"/>
            <p:cNvSpPr txBox="1">
              <a:spLocks noChangeArrowheads="1"/>
            </p:cNvSpPr>
            <p:nvPr/>
          </p:nvSpPr>
          <p:spPr bwMode="auto">
            <a:xfrm>
              <a:off x="6950075" y="5862639"/>
              <a:ext cx="476862" cy="15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200" b="1"/>
                <a:t>FFFC</a:t>
              </a:r>
            </a:p>
          </p:txBody>
        </p:sp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6950075" y="5697538"/>
              <a:ext cx="482824" cy="15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200" b="1" dirty="0"/>
                <a:t>FFFB</a:t>
              </a:r>
            </a:p>
          </p:txBody>
        </p:sp>
        <p:sp>
          <p:nvSpPr>
            <p:cNvPr id="23" name="Line 42"/>
            <p:cNvSpPr>
              <a:spLocks noChangeShapeType="1"/>
            </p:cNvSpPr>
            <p:nvPr/>
          </p:nvSpPr>
          <p:spPr bwMode="auto">
            <a:xfrm>
              <a:off x="5645150" y="5622925"/>
              <a:ext cx="0" cy="6731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24" name="Line 43"/>
            <p:cNvSpPr>
              <a:spLocks noChangeShapeType="1"/>
            </p:cNvSpPr>
            <p:nvPr/>
          </p:nvSpPr>
          <p:spPr bwMode="auto">
            <a:xfrm>
              <a:off x="5646738" y="6307138"/>
              <a:ext cx="135731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>
              <a:off x="6294438" y="5613400"/>
              <a:ext cx="0" cy="52387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26" name="Line 45"/>
            <p:cNvSpPr>
              <a:spLocks noChangeShapeType="1"/>
            </p:cNvSpPr>
            <p:nvPr/>
          </p:nvSpPr>
          <p:spPr bwMode="auto">
            <a:xfrm>
              <a:off x="6296025" y="6148388"/>
              <a:ext cx="709613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27" name="Text Box 46"/>
            <p:cNvSpPr txBox="1">
              <a:spLocks noChangeArrowheads="1"/>
            </p:cNvSpPr>
            <p:nvPr/>
          </p:nvSpPr>
          <p:spPr bwMode="auto">
            <a:xfrm>
              <a:off x="6132513" y="5386389"/>
              <a:ext cx="407484" cy="21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b="1"/>
                <a:t>F3</a:t>
              </a:r>
            </a:p>
          </p:txBody>
        </p:sp>
        <p:sp>
          <p:nvSpPr>
            <p:cNvPr id="28" name="Text Box 47"/>
            <p:cNvSpPr txBox="1">
              <a:spLocks noChangeArrowheads="1"/>
            </p:cNvSpPr>
            <p:nvPr/>
          </p:nvSpPr>
          <p:spPr bwMode="auto">
            <a:xfrm>
              <a:off x="5480050" y="5389563"/>
              <a:ext cx="418704" cy="21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b="1"/>
                <a:t>12</a:t>
              </a:r>
            </a:p>
          </p:txBody>
        </p:sp>
        <p:sp>
          <p:nvSpPr>
            <p:cNvPr id="29" name="Text Box 48"/>
            <p:cNvSpPr txBox="1">
              <a:spLocks noChangeArrowheads="1"/>
            </p:cNvSpPr>
            <p:nvPr/>
          </p:nvSpPr>
          <p:spPr bwMode="auto">
            <a:xfrm>
              <a:off x="7532688" y="6015039"/>
              <a:ext cx="407484" cy="21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b="1"/>
                <a:t>F3</a:t>
              </a:r>
            </a:p>
          </p:txBody>
        </p:sp>
        <p:sp>
          <p:nvSpPr>
            <p:cNvPr id="30" name="Text Box 49"/>
            <p:cNvSpPr txBox="1">
              <a:spLocks noChangeArrowheads="1"/>
            </p:cNvSpPr>
            <p:nvPr/>
          </p:nvSpPr>
          <p:spPr bwMode="auto">
            <a:xfrm>
              <a:off x="7515225" y="6167439"/>
              <a:ext cx="418704" cy="21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b="1"/>
                <a:t>12</a:t>
              </a:r>
            </a:p>
          </p:txBody>
        </p:sp>
        <p:sp>
          <p:nvSpPr>
            <p:cNvPr id="31" name="Line 50"/>
            <p:cNvSpPr>
              <a:spLocks noChangeShapeType="1"/>
            </p:cNvSpPr>
            <p:nvPr/>
          </p:nvSpPr>
          <p:spPr bwMode="auto">
            <a:xfrm flipV="1">
              <a:off x="8709025" y="6132513"/>
              <a:ext cx="0" cy="1746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32" name="Line 51"/>
            <p:cNvSpPr>
              <a:spLocks noChangeShapeType="1"/>
            </p:cNvSpPr>
            <p:nvPr/>
          </p:nvSpPr>
          <p:spPr bwMode="auto">
            <a:xfrm flipH="1">
              <a:off x="8097838" y="6132513"/>
              <a:ext cx="611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  <p:sp>
          <p:nvSpPr>
            <p:cNvPr id="33" name="Line 52"/>
            <p:cNvSpPr>
              <a:spLocks noChangeShapeType="1"/>
            </p:cNvSpPr>
            <p:nvPr/>
          </p:nvSpPr>
          <p:spPr bwMode="auto">
            <a:xfrm flipH="1">
              <a:off x="8097838" y="6456363"/>
              <a:ext cx="44926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en-US" b="1" i="1" u="sng" dirty="0" smtClean="0">
                <a:solidFill>
                  <a:srgbClr val="FF0000"/>
                </a:solidFill>
              </a:rPr>
              <a:t>Stack/LIFO  use in CALL/RET 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altLang="en-US" noProof="1" smtClean="0"/>
              <a:t>Retrieve information back into its original location</a:t>
            </a:r>
          </a:p>
          <a:p>
            <a:pPr lvl="1"/>
            <a:r>
              <a:rPr lang="en-US" altLang="en-US" noProof="1" smtClean="0"/>
              <a:t>The </a:t>
            </a:r>
            <a:r>
              <a:rPr lang="en-US" altLang="en-US" noProof="1"/>
              <a:t>order of PUSHs and POPs must be opposite </a:t>
            </a:r>
            <a:r>
              <a:rPr lang="en-US" altLang="en-US" noProof="1" smtClean="0"/>
              <a:t> </a:t>
            </a:r>
          </a:p>
          <a:p>
            <a:r>
              <a:rPr lang="en-US" altLang="en-US" noProof="1" smtClean="0"/>
              <a:t>8085 recognizes one additional register pair </a:t>
            </a:r>
          </a:p>
          <a:p>
            <a:pPr lvl="1"/>
            <a:r>
              <a:rPr lang="en-US" altLang="en-US" noProof="1" smtClean="0"/>
              <a:t>PSW (Prog Status word) = ACC and Flag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4343400" cy="182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en-US" sz="2400" b="1" noProof="1" smtClean="0"/>
              <a:t>Before any routine  CALL do this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PUSH B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PUSH D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    	PUSH  PSW</a:t>
            </a:r>
            <a:endParaRPr lang="en-US" altLang="en-US" sz="2400" b="1" noProof="1" smtClean="0"/>
          </a:p>
        </p:txBody>
      </p:sp>
      <p:sp>
        <p:nvSpPr>
          <p:cNvPr id="6" name="Rectangle 5"/>
          <p:cNvSpPr/>
          <p:nvPr/>
        </p:nvSpPr>
        <p:spPr>
          <a:xfrm>
            <a:off x="4724400" y="3962400"/>
            <a:ext cx="4191000" cy="1828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en-US" sz="2400" b="1" noProof="1" smtClean="0"/>
              <a:t>After RETURN from call do this </a:t>
            </a:r>
          </a:p>
          <a:p>
            <a:pPr>
              <a:buFontTx/>
              <a:buNone/>
            </a:pPr>
            <a:r>
              <a:rPr lang="en-US" altLang="en-US" sz="2000" b="1" noProof="1" smtClean="0">
                <a:latin typeface="Monaco" charset="0"/>
              </a:rPr>
              <a:t>	</a:t>
            </a:r>
            <a:r>
              <a:rPr lang="en-US" altLang="en-US" sz="2400" b="1" noProof="1" smtClean="0">
                <a:latin typeface="Monaco" charset="0"/>
              </a:rPr>
              <a:t>POP </a:t>
            </a:r>
            <a:r>
              <a:rPr lang="en-US" altLang="en-US" sz="2400" b="1" noProof="1" smtClean="0">
                <a:latin typeface="Monaco" charset="0"/>
              </a:rPr>
              <a:t>PSW</a:t>
            </a:r>
            <a:endParaRPr lang="en-US" altLang="en-US" sz="2400" b="1" noProof="1" smtClean="0">
              <a:latin typeface="Monaco" charset="0"/>
            </a:endParaRP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POP D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POP B</a:t>
            </a:r>
            <a:endParaRPr lang="en-US" altLang="en-US" sz="2400" b="1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808038"/>
          </a:xfrm>
        </p:spPr>
        <p:txBody>
          <a:bodyPr/>
          <a:lstStyle/>
          <a:p>
            <a:r>
              <a:rPr lang="en-US" altLang="en-US" b="1" i="1" u="sng" dirty="0">
                <a:solidFill>
                  <a:srgbClr val="FF0000"/>
                </a:solidFill>
              </a:rPr>
              <a:t>Subroutines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562600"/>
          </a:xfrm>
        </p:spPr>
        <p:txBody>
          <a:bodyPr>
            <a:normAutofit lnSpcReduction="10000"/>
          </a:bodyPr>
          <a:lstStyle/>
          <a:p>
            <a:pPr algn="just">
              <a:tabLst>
                <a:tab pos="3087688" algn="l"/>
              </a:tabLst>
            </a:pPr>
            <a:r>
              <a:rPr lang="en-US" altLang="en-US" dirty="0" smtClean="0"/>
              <a:t>A subroutine is a group of instructions </a:t>
            </a:r>
          </a:p>
          <a:p>
            <a:pPr lvl="1" algn="just">
              <a:tabLst>
                <a:tab pos="3087688" algn="l"/>
              </a:tabLst>
            </a:pPr>
            <a:r>
              <a:rPr lang="en-US" altLang="en-US" dirty="0" smtClean="0"/>
              <a:t>That is used repeatedly in different places of the program.</a:t>
            </a:r>
          </a:p>
          <a:p>
            <a:pPr lvl="1" algn="just">
              <a:tabLst>
                <a:tab pos="3087688" algn="l"/>
              </a:tabLst>
            </a:pPr>
            <a:r>
              <a:rPr lang="en-US" altLang="en-US" dirty="0" smtClean="0"/>
              <a:t>Rather than repeat the same instructions several times</a:t>
            </a:r>
          </a:p>
          <a:p>
            <a:pPr lvl="1" algn="just">
              <a:tabLst>
                <a:tab pos="3087688" algn="l"/>
              </a:tabLst>
            </a:pPr>
            <a:r>
              <a:rPr lang="en-US" altLang="en-US" dirty="0" smtClean="0"/>
              <a:t>It can be grouped into a subroutine and call from the different locations.</a:t>
            </a:r>
            <a:endParaRPr lang="en-US" dirty="0" smtClean="0"/>
          </a:p>
          <a:p>
            <a:pPr>
              <a:tabLst>
                <a:tab pos="1033463" algn="l"/>
                <a:tab pos="5254625" algn="r"/>
              </a:tabLst>
            </a:pPr>
            <a:r>
              <a:rPr lang="en-US" dirty="0" smtClean="0"/>
              <a:t>Instructions for dealing with subroutines.</a:t>
            </a:r>
          </a:p>
          <a:p>
            <a:pPr lvl="1">
              <a:tabLst>
                <a:tab pos="1033463" algn="l"/>
                <a:tab pos="5254625" algn="r"/>
              </a:tabLst>
            </a:pPr>
            <a:r>
              <a:rPr lang="en-US" dirty="0" smtClean="0"/>
              <a:t>The CALL instruction is used to redirect program execution to the subroutine.</a:t>
            </a:r>
          </a:p>
          <a:p>
            <a:pPr lvl="1">
              <a:tabLst>
                <a:tab pos="1033463" algn="l"/>
                <a:tab pos="5254625" algn="r"/>
              </a:tabLst>
            </a:pPr>
            <a:r>
              <a:rPr lang="en-US" dirty="0" smtClean="0"/>
              <a:t>The RET instruction is used to return the execution to the calling routine.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6FE10-70A1-402E-8DFF-3323CA4B1897}" type="slidenum">
              <a:rPr lang="en-US" altLang="en-US"/>
              <a:pPr/>
              <a:t>17</a:t>
            </a:fld>
            <a:endParaRPr lang="en-US" altLang="en-US">
              <a:latin typeface="Times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96043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CALL/RET </a:t>
            </a:r>
            <a:r>
              <a:rPr lang="en-US" b="1" i="1" u="sng" dirty="0">
                <a:solidFill>
                  <a:srgbClr val="FF0000"/>
                </a:solidFill>
              </a:rPr>
              <a:t>Instruction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458200" cy="4525963"/>
          </a:xfrm>
        </p:spPr>
        <p:txBody>
          <a:bodyPr>
            <a:normAutofit/>
          </a:bodyPr>
          <a:lstStyle/>
          <a:p>
            <a:pPr marL="285750" lvl="1">
              <a:buFont typeface="Arial" pitchFamily="34" charset="0"/>
              <a:buChar char="•"/>
            </a:pPr>
            <a:r>
              <a:rPr lang="en-US" altLang="en-US" sz="3200" dirty="0" smtClean="0"/>
              <a:t>You must set the SP correctly before using CALL</a:t>
            </a:r>
            <a:endParaRPr lang="en-US" sz="3200" dirty="0" smtClean="0"/>
          </a:p>
          <a:p>
            <a:pPr marL="285750" indent="-285750"/>
            <a:r>
              <a:rPr lang="en-US" dirty="0" smtClean="0"/>
              <a:t>CALL 5000H</a:t>
            </a:r>
          </a:p>
          <a:p>
            <a:pPr marL="1082675" lvl="1" indent="-457200"/>
            <a:r>
              <a:rPr lang="en-US" dirty="0" smtClean="0"/>
              <a:t>Push the PC value onto the stack</a:t>
            </a:r>
          </a:p>
          <a:p>
            <a:pPr marL="1082675" lvl="1" indent="-457200"/>
            <a:r>
              <a:rPr lang="en-US" dirty="0" smtClean="0"/>
              <a:t>Load PC with 16-bit address supplied CALL  ins.</a:t>
            </a:r>
          </a:p>
          <a:p>
            <a:pPr marL="285750" indent="-285750"/>
            <a:r>
              <a:rPr lang="en-US" dirty="0" smtClean="0"/>
              <a:t>RET : Load PC with stack top;   POP PC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276600" y="4038600"/>
            <a:ext cx="5334000" cy="2438400"/>
            <a:chOff x="3733800" y="4694237"/>
            <a:chExt cx="4031763" cy="1182858"/>
          </a:xfrm>
        </p:grpSpPr>
        <p:sp>
          <p:nvSpPr>
            <p:cNvPr id="43012" name="Line 4"/>
            <p:cNvSpPr>
              <a:spLocks noChangeShapeType="1"/>
            </p:cNvSpPr>
            <p:nvPr/>
          </p:nvSpPr>
          <p:spPr bwMode="auto">
            <a:xfrm>
              <a:off x="6191250" y="4749800"/>
              <a:ext cx="0" cy="1108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6191250" y="5857875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 flipV="1">
              <a:off x="6851650" y="4762500"/>
              <a:ext cx="0" cy="1095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6191250" y="57086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6191250" y="55435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>
              <a:off x="6191250" y="53784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>
              <a:off x="6191250" y="52133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19" name="Line 11"/>
            <p:cNvSpPr>
              <a:spLocks noChangeShapeType="1"/>
            </p:cNvSpPr>
            <p:nvPr/>
          </p:nvSpPr>
          <p:spPr bwMode="auto">
            <a:xfrm>
              <a:off x="6191250" y="5048250"/>
              <a:ext cx="66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4149725" y="4764087"/>
              <a:ext cx="1282700" cy="16033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3733800" y="4694237"/>
              <a:ext cx="436258" cy="238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800" b="1" dirty="0"/>
                <a:t>PC</a:t>
              </a:r>
            </a:p>
          </p:txBody>
        </p:sp>
        <p:sp>
          <p:nvSpPr>
            <p:cNvPr id="43024" name="Text Box 16"/>
            <p:cNvSpPr txBox="1">
              <a:spLocks noChangeArrowheads="1"/>
            </p:cNvSpPr>
            <p:nvPr/>
          </p:nvSpPr>
          <p:spPr bwMode="auto">
            <a:xfrm>
              <a:off x="7345362" y="5638800"/>
              <a:ext cx="420201" cy="238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2800" b="1"/>
                <a:t>SP</a:t>
              </a:r>
            </a:p>
          </p:txBody>
        </p:sp>
        <p:sp>
          <p:nvSpPr>
            <p:cNvPr id="43025" name="Text Box 17"/>
            <p:cNvSpPr txBox="1">
              <a:spLocks noChangeArrowheads="1"/>
            </p:cNvSpPr>
            <p:nvPr/>
          </p:nvSpPr>
          <p:spPr bwMode="auto">
            <a:xfrm>
              <a:off x="5765801" y="5672138"/>
              <a:ext cx="433787" cy="154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600" b="1"/>
                <a:t>FFFF</a:t>
              </a:r>
            </a:p>
          </p:txBody>
        </p:sp>
        <p:sp>
          <p:nvSpPr>
            <p:cNvPr id="43026" name="Text Box 18"/>
            <p:cNvSpPr txBox="1">
              <a:spLocks noChangeArrowheads="1"/>
            </p:cNvSpPr>
            <p:nvPr/>
          </p:nvSpPr>
          <p:spPr bwMode="auto">
            <a:xfrm>
              <a:off x="5765801" y="5519737"/>
              <a:ext cx="437493" cy="154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600" b="1"/>
                <a:t>FFFE</a:t>
              </a:r>
            </a:p>
          </p:txBody>
        </p:sp>
        <p:sp>
          <p:nvSpPr>
            <p:cNvPr id="43027" name="Text Box 19"/>
            <p:cNvSpPr txBox="1">
              <a:spLocks noChangeArrowheads="1"/>
            </p:cNvSpPr>
            <p:nvPr/>
          </p:nvSpPr>
          <p:spPr bwMode="auto">
            <a:xfrm>
              <a:off x="5765801" y="5354638"/>
              <a:ext cx="460961" cy="154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600" b="1"/>
                <a:t>FFFD</a:t>
              </a:r>
            </a:p>
          </p:txBody>
        </p:sp>
        <p:sp>
          <p:nvSpPr>
            <p:cNvPr id="43028" name="Text Box 20"/>
            <p:cNvSpPr txBox="1">
              <a:spLocks noChangeArrowheads="1"/>
            </p:cNvSpPr>
            <p:nvPr/>
          </p:nvSpPr>
          <p:spPr bwMode="auto">
            <a:xfrm>
              <a:off x="5765801" y="5189537"/>
              <a:ext cx="443767" cy="154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600" b="1"/>
                <a:t>FFFC</a:t>
              </a:r>
            </a:p>
          </p:txBody>
        </p:sp>
        <p:sp>
          <p:nvSpPr>
            <p:cNvPr id="43029" name="Text Box 21"/>
            <p:cNvSpPr txBox="1">
              <a:spLocks noChangeArrowheads="1"/>
            </p:cNvSpPr>
            <p:nvPr/>
          </p:nvSpPr>
          <p:spPr bwMode="auto">
            <a:xfrm>
              <a:off x="5765801" y="5024438"/>
              <a:ext cx="449844" cy="154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600" b="1"/>
                <a:t>FFFB</a:t>
              </a:r>
            </a:p>
          </p:txBody>
        </p:sp>
        <p:sp>
          <p:nvSpPr>
            <p:cNvPr id="43030" name="Line 22"/>
            <p:cNvSpPr>
              <a:spLocks noChangeShapeType="1"/>
            </p:cNvSpPr>
            <p:nvPr/>
          </p:nvSpPr>
          <p:spPr bwMode="auto">
            <a:xfrm>
              <a:off x="4710112" y="4975225"/>
              <a:ext cx="0" cy="6477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31" name="Line 23"/>
            <p:cNvSpPr>
              <a:spLocks noChangeShapeType="1"/>
            </p:cNvSpPr>
            <p:nvPr/>
          </p:nvSpPr>
          <p:spPr bwMode="auto">
            <a:xfrm>
              <a:off x="4724400" y="5634037"/>
              <a:ext cx="1095375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32" name="Line 24"/>
            <p:cNvSpPr>
              <a:spLocks noChangeShapeType="1"/>
            </p:cNvSpPr>
            <p:nvPr/>
          </p:nvSpPr>
          <p:spPr bwMode="auto">
            <a:xfrm>
              <a:off x="4922837" y="4978400"/>
              <a:ext cx="0" cy="49847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33" name="Line 25"/>
            <p:cNvSpPr>
              <a:spLocks noChangeShapeType="1"/>
            </p:cNvSpPr>
            <p:nvPr/>
          </p:nvSpPr>
          <p:spPr bwMode="auto">
            <a:xfrm>
              <a:off x="4937125" y="5475287"/>
              <a:ext cx="884237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35" name="Text Box 27"/>
            <p:cNvSpPr txBox="1">
              <a:spLocks noChangeArrowheads="1"/>
            </p:cNvSpPr>
            <p:nvPr/>
          </p:nvSpPr>
          <p:spPr bwMode="auto">
            <a:xfrm>
              <a:off x="4511675" y="4716462"/>
              <a:ext cx="780867" cy="210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sz="2400" b="1"/>
                <a:t>2 0 0 3</a:t>
              </a:r>
            </a:p>
          </p:txBody>
        </p:sp>
        <p:sp>
          <p:nvSpPr>
            <p:cNvPr id="43036" name="Text Box 28"/>
            <p:cNvSpPr txBox="1">
              <a:spLocks noChangeArrowheads="1"/>
            </p:cNvSpPr>
            <p:nvPr/>
          </p:nvSpPr>
          <p:spPr bwMode="auto">
            <a:xfrm>
              <a:off x="6351587" y="5341938"/>
              <a:ext cx="381911" cy="210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sz="2400" b="1"/>
                <a:t>03</a:t>
              </a:r>
            </a:p>
          </p:txBody>
        </p:sp>
        <p:sp>
          <p:nvSpPr>
            <p:cNvPr id="43037" name="Text Box 29"/>
            <p:cNvSpPr txBox="1">
              <a:spLocks noChangeArrowheads="1"/>
            </p:cNvSpPr>
            <p:nvPr/>
          </p:nvSpPr>
          <p:spPr bwMode="auto">
            <a:xfrm>
              <a:off x="6330950" y="5494338"/>
              <a:ext cx="381911" cy="210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altLang="en-US" sz="2400" b="1"/>
                <a:t>20</a:t>
              </a:r>
            </a:p>
          </p:txBody>
        </p:sp>
        <p:sp>
          <p:nvSpPr>
            <p:cNvPr id="43038" name="Line 30"/>
            <p:cNvSpPr>
              <a:spLocks noChangeShapeType="1"/>
            </p:cNvSpPr>
            <p:nvPr/>
          </p:nvSpPr>
          <p:spPr bwMode="auto">
            <a:xfrm flipV="1">
              <a:off x="7524750" y="5459412"/>
              <a:ext cx="0" cy="1746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39" name="Line 31"/>
            <p:cNvSpPr>
              <a:spLocks noChangeShapeType="1"/>
            </p:cNvSpPr>
            <p:nvPr/>
          </p:nvSpPr>
          <p:spPr bwMode="auto">
            <a:xfrm flipH="1">
              <a:off x="6913562" y="5459412"/>
              <a:ext cx="6111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  <p:sp>
          <p:nvSpPr>
            <p:cNvPr id="43040" name="Line 32"/>
            <p:cNvSpPr>
              <a:spLocks noChangeShapeType="1"/>
            </p:cNvSpPr>
            <p:nvPr/>
          </p:nvSpPr>
          <p:spPr bwMode="auto">
            <a:xfrm flipH="1">
              <a:off x="6913562" y="5783262"/>
              <a:ext cx="449263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3600" b="1"/>
            </a:p>
          </p:txBody>
        </p:sp>
      </p:grp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609600" y="4648200"/>
            <a:ext cx="259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/>
            <a:r>
              <a:rPr lang="en-US" altLang="en-US" sz="2400" b="1" dirty="0"/>
              <a:t>2000	CALL </a:t>
            </a:r>
            <a:r>
              <a:rPr lang="en-US" altLang="en-US" sz="2400" b="1" dirty="0" smtClean="0"/>
              <a:t>5</a:t>
            </a:r>
            <a:r>
              <a:rPr lang="en-US" altLang="en-US" sz="2400" b="1" dirty="0" smtClean="0"/>
              <a:t>000</a:t>
            </a:r>
            <a:endParaRPr lang="en-US" altLang="en-US" sz="2400" b="1" dirty="0"/>
          </a:p>
          <a:p>
            <a:pPr algn="l"/>
            <a:r>
              <a:rPr lang="en-US" altLang="en-US" sz="2400" b="1" dirty="0"/>
              <a:t>2003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D403D-969D-4B40-9389-1B90118BD7A9}" type="slidenum">
              <a:rPr lang="en-US" altLang="en-US"/>
              <a:pPr/>
              <a:t>18</a:t>
            </a:fld>
            <a:endParaRPr lang="en-US" altLang="en-US">
              <a:latin typeface="Times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i="1" u="sng" dirty="0">
                <a:solidFill>
                  <a:srgbClr val="FF0000"/>
                </a:solidFill>
              </a:rPr>
              <a:t>Call by </a:t>
            </a:r>
            <a:r>
              <a:rPr lang="en-US" altLang="en-US" b="1" i="1" u="sng" dirty="0" smtClean="0">
                <a:solidFill>
                  <a:srgbClr val="FF0000"/>
                </a:solidFill>
              </a:rPr>
              <a:t>References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altLang="en-US" dirty="0"/>
              <a:t>If </a:t>
            </a:r>
            <a:r>
              <a:rPr lang="en-US" altLang="en-US" dirty="0" smtClean="0"/>
              <a:t>SR performs </a:t>
            </a:r>
            <a:r>
              <a:rPr lang="en-US" altLang="en-US" dirty="0"/>
              <a:t>operations on the contents of the </a:t>
            </a:r>
            <a:r>
              <a:rPr lang="en-US" altLang="en-US" dirty="0" smtClean="0"/>
              <a:t>registers</a:t>
            </a:r>
          </a:p>
          <a:p>
            <a:r>
              <a:rPr lang="en-US" altLang="en-US" dirty="0" smtClean="0"/>
              <a:t>These </a:t>
            </a:r>
            <a:r>
              <a:rPr lang="en-US" altLang="en-US" dirty="0"/>
              <a:t>modifications will be transferred back to the calling program upon returning from a subroutine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 If </a:t>
            </a:r>
            <a:r>
              <a:rPr lang="en-US" altLang="en-US" dirty="0"/>
              <a:t>this is not desired, the </a:t>
            </a:r>
            <a:r>
              <a:rPr lang="en-US" altLang="en-US" dirty="0" smtClean="0"/>
              <a:t>SR </a:t>
            </a:r>
            <a:r>
              <a:rPr lang="en-US" altLang="en-US" dirty="0"/>
              <a:t>should PUSH </a:t>
            </a:r>
            <a:r>
              <a:rPr lang="en-US" altLang="en-US" dirty="0" smtClean="0"/>
              <a:t>registers and </a:t>
            </a:r>
            <a:r>
              <a:rPr lang="en-US" altLang="en-US" dirty="0"/>
              <a:t>POP </a:t>
            </a:r>
            <a:r>
              <a:rPr lang="en-US" altLang="en-US" dirty="0" smtClean="0"/>
              <a:t>on </a:t>
            </a:r>
            <a:r>
              <a:rPr lang="en-US" altLang="en-US" dirty="0"/>
              <a:t>return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en-US" b="1" i="1" u="sng" dirty="0" smtClean="0">
                <a:solidFill>
                  <a:srgbClr val="FF0000"/>
                </a:solidFill>
              </a:rPr>
              <a:t>Stack/LIFO  use in CALL/RET 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altLang="en-US" noProof="1" smtClean="0"/>
              <a:t>Retrieve information back into its original location</a:t>
            </a:r>
          </a:p>
          <a:p>
            <a:pPr lvl="1"/>
            <a:r>
              <a:rPr lang="en-US" altLang="en-US" noProof="1" smtClean="0"/>
              <a:t>The </a:t>
            </a:r>
            <a:r>
              <a:rPr lang="en-US" altLang="en-US" noProof="1"/>
              <a:t>order of PUSHs and POPs must be opposite </a:t>
            </a:r>
            <a:r>
              <a:rPr lang="en-US" altLang="en-US" noProof="1" smtClean="0"/>
              <a:t> </a:t>
            </a:r>
          </a:p>
          <a:p>
            <a:r>
              <a:rPr lang="en-US" altLang="en-US" noProof="1" smtClean="0"/>
              <a:t>8085 recognizes one additional register pair </a:t>
            </a:r>
          </a:p>
          <a:p>
            <a:pPr lvl="1"/>
            <a:r>
              <a:rPr lang="en-US" altLang="en-US" noProof="1" smtClean="0"/>
              <a:t>PSW (Prog Status word) = ACC and Flag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4343400" cy="182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en-US" sz="2400" b="1" noProof="1" smtClean="0"/>
              <a:t>Before any routine  CALL do this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PUSH B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PUSH D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    	PUSH  PSW</a:t>
            </a:r>
            <a:endParaRPr lang="en-US" altLang="en-US" sz="2400" b="1" noProof="1" smtClean="0"/>
          </a:p>
        </p:txBody>
      </p:sp>
      <p:sp>
        <p:nvSpPr>
          <p:cNvPr id="6" name="Rectangle 5"/>
          <p:cNvSpPr/>
          <p:nvPr/>
        </p:nvSpPr>
        <p:spPr>
          <a:xfrm>
            <a:off x="4724400" y="3962400"/>
            <a:ext cx="4191000" cy="1828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en-US" sz="2400" b="1" noProof="1" smtClean="0"/>
              <a:t>After RETURN from call do this </a:t>
            </a:r>
          </a:p>
          <a:p>
            <a:pPr>
              <a:buFontTx/>
              <a:buNone/>
            </a:pPr>
            <a:r>
              <a:rPr lang="en-US" altLang="en-US" sz="2000" b="1" noProof="1" smtClean="0">
                <a:latin typeface="Monaco" charset="0"/>
              </a:rPr>
              <a:t>	</a:t>
            </a:r>
            <a:r>
              <a:rPr lang="en-US" altLang="en-US" sz="2400" b="1" noProof="1" smtClean="0">
                <a:latin typeface="Monaco" charset="0"/>
              </a:rPr>
              <a:t>POP PWD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POP D</a:t>
            </a:r>
          </a:p>
          <a:p>
            <a:pPr>
              <a:buFontTx/>
              <a:buNone/>
            </a:pPr>
            <a:r>
              <a:rPr lang="en-US" altLang="en-US" sz="2400" b="1" noProof="1" smtClean="0">
                <a:latin typeface="Monaco" charset="0"/>
              </a:rPr>
              <a:t>	POP B</a:t>
            </a:r>
            <a:endParaRPr lang="en-US" altLang="en-US" sz="2400" b="1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8423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Outline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8085 </a:t>
            </a:r>
          </a:p>
          <a:p>
            <a:pPr lvl="1"/>
            <a:r>
              <a:rPr lang="en-US" dirty="0" smtClean="0"/>
              <a:t>Block diagram (Data Path)</a:t>
            </a:r>
          </a:p>
          <a:p>
            <a:pPr lvl="1"/>
            <a:r>
              <a:rPr lang="en-US" dirty="0" smtClean="0"/>
              <a:t>Instruction Set of 8085</a:t>
            </a:r>
          </a:p>
          <a:p>
            <a:r>
              <a:rPr lang="en-US" dirty="0" smtClean="0"/>
              <a:t>Sample program of 8085</a:t>
            </a:r>
          </a:p>
          <a:p>
            <a:r>
              <a:rPr lang="en-US" dirty="0" smtClean="0"/>
              <a:t>Counter &amp; Time Delay</a:t>
            </a:r>
          </a:p>
          <a:p>
            <a:r>
              <a:rPr lang="en-US" dirty="0" smtClean="0"/>
              <a:t>Stack  and Sub Routine</a:t>
            </a:r>
          </a:p>
          <a:p>
            <a:r>
              <a:rPr lang="en-US" dirty="0" smtClean="0"/>
              <a:t>Assignment on 8085 </a:t>
            </a:r>
          </a:p>
          <a:p>
            <a:r>
              <a:rPr lang="en-US" dirty="0" smtClean="0"/>
              <a:t>Introduction to 8086 and 30x86 architecture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08038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Factorial of a number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64008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		 LXI SP, 27FFH  // Initialize stack pointer</a:t>
            </a:r>
          </a:p>
          <a:p>
            <a:pPr>
              <a:buNone/>
            </a:pPr>
            <a:r>
              <a:rPr lang="en-US" sz="2000" dirty="0" smtClean="0"/>
              <a:t>		 LDA 2200H // Get the number</a:t>
            </a:r>
          </a:p>
          <a:p>
            <a:pPr>
              <a:buNone/>
            </a:pPr>
            <a:r>
              <a:rPr lang="en-US" sz="2000" dirty="0" smtClean="0"/>
              <a:t>		 CPI 02H // Check if number is greater than 1</a:t>
            </a:r>
          </a:p>
          <a:p>
            <a:pPr>
              <a:buNone/>
            </a:pPr>
            <a:r>
              <a:rPr lang="en-US" sz="2000" dirty="0" smtClean="0"/>
              <a:t>		 JC LAST </a:t>
            </a:r>
          </a:p>
          <a:p>
            <a:pPr>
              <a:buNone/>
            </a:pPr>
            <a:r>
              <a:rPr lang="en-US" sz="2000" dirty="0" smtClean="0"/>
              <a:t>		 MVI D, 00H  // Load number as a result</a:t>
            </a:r>
          </a:p>
          <a:p>
            <a:pPr>
              <a:buNone/>
            </a:pPr>
            <a:r>
              <a:rPr lang="en-US" sz="2000" dirty="0" smtClean="0"/>
              <a:t>		 MOV E, A</a:t>
            </a:r>
          </a:p>
          <a:p>
            <a:pPr>
              <a:buNone/>
            </a:pPr>
            <a:r>
              <a:rPr lang="en-US" sz="2000" dirty="0" smtClean="0"/>
              <a:t>		 DCR A</a:t>
            </a:r>
          </a:p>
          <a:p>
            <a:pPr>
              <a:buNone/>
            </a:pPr>
            <a:r>
              <a:rPr lang="en-US" sz="2000" dirty="0" smtClean="0"/>
              <a:t>		 MOV C,A  // Load counter one less than number</a:t>
            </a:r>
          </a:p>
          <a:p>
            <a:pPr>
              <a:buNone/>
            </a:pPr>
            <a:r>
              <a:rPr lang="en-US" sz="2000" dirty="0" smtClean="0"/>
              <a:t>		 CALL FACTO // Call subroutine FACTO</a:t>
            </a:r>
          </a:p>
          <a:p>
            <a:pPr>
              <a:buNone/>
            </a:pPr>
            <a:r>
              <a:rPr lang="en-US" sz="2000" dirty="0" smtClean="0"/>
              <a:t>		 </a:t>
            </a:r>
            <a:r>
              <a:rPr lang="en-US" sz="2000" b="1" dirty="0" smtClean="0"/>
              <a:t>XCHG  // Get the result in HL // HL with DE</a:t>
            </a:r>
          </a:p>
          <a:p>
            <a:pPr>
              <a:buNone/>
            </a:pPr>
            <a:r>
              <a:rPr lang="en-US" sz="2000" dirty="0" smtClean="0"/>
              <a:t>		 </a:t>
            </a:r>
            <a:r>
              <a:rPr lang="en-US" sz="2000" b="1" dirty="0" smtClean="0"/>
              <a:t>SHLD 2201H  // Store result // store HL at 0(16bit)</a:t>
            </a:r>
          </a:p>
          <a:p>
            <a:pPr>
              <a:buNone/>
            </a:pPr>
            <a:r>
              <a:rPr lang="en-US" sz="2000" dirty="0" smtClean="0"/>
              <a:t>		 JMP END </a:t>
            </a:r>
          </a:p>
          <a:p>
            <a:pPr>
              <a:buNone/>
            </a:pPr>
            <a:r>
              <a:rPr lang="en-US" sz="2000" dirty="0" smtClean="0"/>
              <a:t>LAST: 	LXI H, 000lH  // Store result = 01</a:t>
            </a:r>
          </a:p>
          <a:p>
            <a:pPr>
              <a:buNone/>
            </a:pPr>
            <a:r>
              <a:rPr lang="en-US" sz="2000" dirty="0" smtClean="0"/>
              <a:t>END: 	</a:t>
            </a:r>
            <a:r>
              <a:rPr lang="en-US" sz="2000" b="1" dirty="0" smtClean="0"/>
              <a:t>SHLD 2201H</a:t>
            </a:r>
          </a:p>
          <a:p>
            <a:pPr>
              <a:buNone/>
            </a:pPr>
            <a:r>
              <a:rPr lang="en-US" sz="2000" dirty="0" smtClean="0"/>
              <a:t>		 HLT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Sub Routine for FACTORIAL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638800" cy="35051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 FACTO:LXI H, 0000H</a:t>
            </a:r>
          </a:p>
          <a:p>
            <a:pPr>
              <a:buNone/>
            </a:pPr>
            <a:r>
              <a:rPr lang="en-US" sz="2000" dirty="0" smtClean="0"/>
              <a:t> 		MOV B, C  // Load counter</a:t>
            </a:r>
          </a:p>
          <a:p>
            <a:pPr>
              <a:buNone/>
            </a:pPr>
            <a:r>
              <a:rPr lang="en-US" sz="2000" dirty="0" smtClean="0"/>
              <a:t> BACK: 	</a:t>
            </a:r>
            <a:r>
              <a:rPr lang="en-US" sz="2000" b="1" dirty="0" smtClean="0"/>
              <a:t>DAD D   // double add ; HL=HL+DE</a:t>
            </a:r>
          </a:p>
          <a:p>
            <a:pPr>
              <a:buNone/>
            </a:pPr>
            <a:r>
              <a:rPr lang="en-US" sz="2000" dirty="0" smtClean="0"/>
              <a:t>		DCR B</a:t>
            </a:r>
          </a:p>
          <a:p>
            <a:pPr>
              <a:buNone/>
            </a:pPr>
            <a:r>
              <a:rPr lang="en-US" sz="2000" dirty="0" smtClean="0"/>
              <a:t>		JNZ BACK  //Multiply by successive addition</a:t>
            </a:r>
          </a:p>
          <a:p>
            <a:pPr>
              <a:buNone/>
            </a:pPr>
            <a:r>
              <a:rPr lang="en-US" sz="2000" dirty="0" smtClean="0"/>
              <a:t> 		</a:t>
            </a:r>
            <a:r>
              <a:rPr lang="en-US" sz="2000" b="1" dirty="0" smtClean="0"/>
              <a:t>XCHG  // Store result in DE // HL with DE</a:t>
            </a:r>
          </a:p>
          <a:p>
            <a:pPr>
              <a:buNone/>
            </a:pPr>
            <a:r>
              <a:rPr lang="en-US" sz="2000" dirty="0" smtClean="0"/>
              <a:t>		DCR C  // Decrement counter</a:t>
            </a:r>
          </a:p>
          <a:p>
            <a:pPr>
              <a:buNone/>
            </a:pPr>
            <a:r>
              <a:rPr lang="en-US" sz="2000" dirty="0" smtClean="0"/>
              <a:t>		CNZ FACTO  // Call subroutine FACTO</a:t>
            </a:r>
          </a:p>
          <a:p>
            <a:pPr>
              <a:buNone/>
            </a:pPr>
            <a:r>
              <a:rPr lang="en-US" sz="2000" dirty="0" smtClean="0"/>
              <a:t>		RET   // Return to main program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Assignment I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Write and execute 8085 assembly language program to find value of N</a:t>
            </a:r>
            <a:r>
              <a:rPr lang="en-US" baseline="-25000" dirty="0" smtClean="0"/>
              <a:t>th</a:t>
            </a:r>
            <a:r>
              <a:rPr lang="en-US" dirty="0" smtClean="0"/>
              <a:t> Fibonacci  number (Recursive version: using  recursive subroutine call)</a:t>
            </a:r>
          </a:p>
          <a:p>
            <a:r>
              <a:rPr lang="en-US" dirty="0" smtClean="0"/>
              <a:t>16 bit can support up to 65356 &gt; F</a:t>
            </a:r>
            <a:r>
              <a:rPr lang="en-US" baseline="-25000" dirty="0" smtClean="0"/>
              <a:t>24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Deadline: 12</a:t>
            </a:r>
            <a:r>
              <a:rPr lang="en-US" baseline="30000" dirty="0" smtClean="0"/>
              <a:t>th</a:t>
            </a:r>
            <a:r>
              <a:rPr lang="en-US" dirty="0" smtClean="0"/>
              <a:t> Aug 2010, 11.55Mid night</a:t>
            </a:r>
          </a:p>
          <a:p>
            <a:r>
              <a:rPr lang="en-US" dirty="0" smtClean="0"/>
              <a:t>After deadline grading: Max 5 out of 10 </a:t>
            </a:r>
          </a:p>
          <a:p>
            <a:r>
              <a:rPr lang="en-US" dirty="0" smtClean="0"/>
              <a:t>Send TXT version of program with file name RollNo.txt  to </a:t>
            </a:r>
            <a:r>
              <a:rPr lang="en-US" dirty="0" smtClean="0">
                <a:hlinkClick r:id="rId2"/>
              </a:rPr>
              <a:t>asahu@iitg.ernet.in</a:t>
            </a:r>
            <a:r>
              <a:rPr lang="en-US" dirty="0" smtClean="0"/>
              <a:t> with Assignment one as subject of email</a:t>
            </a:r>
          </a:p>
          <a:p>
            <a:r>
              <a:rPr lang="en-US" dirty="0" smtClean="0"/>
              <a:t>Don’t submit copied one: will get Negative 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Introduction to </a:t>
            </a:r>
            <a:br>
              <a:rPr lang="en-US" b="1" i="1" u="sng" dirty="0" smtClean="0">
                <a:solidFill>
                  <a:srgbClr val="FF0000"/>
                </a:solidFill>
              </a:rPr>
            </a:br>
            <a:r>
              <a:rPr lang="en-US" b="1" i="1" u="sng" dirty="0" smtClean="0">
                <a:solidFill>
                  <a:srgbClr val="FF0000"/>
                </a:solidFill>
              </a:rPr>
              <a:t>8086 &amp; i386 processor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16 bit Microprocessor</a:t>
            </a:r>
          </a:p>
          <a:p>
            <a:r>
              <a:rPr lang="en-US" dirty="0" smtClean="0"/>
              <a:t>All internal registers as well as internal and external data buses were 16 bits wide </a:t>
            </a:r>
          </a:p>
          <a:p>
            <a:r>
              <a:rPr lang="en-US" dirty="0" smtClean="0"/>
              <a:t>4 Main Register, 4 Index Register, 4 Segment Register, Status </a:t>
            </a:r>
            <a:r>
              <a:rPr lang="en-US" dirty="0" err="1" smtClean="0"/>
              <a:t>Reg</a:t>
            </a:r>
            <a:r>
              <a:rPr lang="en-US" dirty="0" smtClean="0"/>
              <a:t>, </a:t>
            </a:r>
            <a:r>
              <a:rPr lang="en-US" dirty="0" err="1" smtClean="0"/>
              <a:t>Instr</a:t>
            </a:r>
            <a:r>
              <a:rPr lang="en-US" dirty="0" smtClean="0"/>
              <a:t> </a:t>
            </a:r>
            <a:r>
              <a:rPr lang="en-US" dirty="0" err="1" smtClean="0"/>
              <a:t>Ptr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Not compatible with 8085, but with successors</a:t>
            </a:r>
          </a:p>
          <a:p>
            <a:r>
              <a:rPr lang="en-US" dirty="0" smtClean="0"/>
              <a:t>Two Unit works in parallel:</a:t>
            </a:r>
          </a:p>
          <a:p>
            <a:pPr lvl="1"/>
            <a:r>
              <a:rPr lang="en-US" dirty="0" smtClean="0"/>
              <a:t>Bus Interface Unit (BIU)</a:t>
            </a:r>
          </a:p>
          <a:p>
            <a:pPr lvl="1"/>
            <a:r>
              <a:rPr lang="en-US" dirty="0" smtClean="0"/>
              <a:t>Execution Unit (EI)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8086 Architecture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808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838200"/>
            <a:ext cx="8305800" cy="6019800"/>
          </a:xfrm>
        </p:spPr>
      </p:pic>
      <p:grpSp>
        <p:nvGrpSpPr>
          <p:cNvPr id="23" name="Group 22"/>
          <p:cNvGrpSpPr/>
          <p:nvPr/>
        </p:nvGrpSpPr>
        <p:grpSpPr>
          <a:xfrm>
            <a:off x="990600" y="5105400"/>
            <a:ext cx="2743200" cy="1143000"/>
            <a:chOff x="6400800" y="1676400"/>
            <a:chExt cx="2286000" cy="2438400"/>
          </a:xfrm>
        </p:grpSpPr>
        <p:sp>
          <p:nvSpPr>
            <p:cNvPr id="5" name="Rectangle 4"/>
            <p:cNvSpPr/>
            <p:nvPr/>
          </p:nvSpPr>
          <p:spPr>
            <a:xfrm>
              <a:off x="6400800" y="16764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AH</a:t>
              </a:r>
              <a:endParaRPr lang="en-US" sz="1400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543800" y="16764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AL</a:t>
              </a:r>
              <a:endParaRPr lang="en-US" sz="1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400800" y="19812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BH</a:t>
              </a:r>
              <a:endParaRPr lang="en-US" sz="1400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543800" y="19812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BL</a:t>
              </a:r>
              <a:endParaRPr lang="en-US" sz="1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400800" y="22860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CH</a:t>
              </a:r>
              <a:endParaRPr lang="en-US" sz="1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543800" y="22860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CL</a:t>
              </a:r>
              <a:endParaRPr lang="en-US" sz="1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00800" y="25908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DH</a:t>
              </a:r>
              <a:endParaRPr lang="en-US" sz="1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543800" y="2590800"/>
              <a:ext cx="1143000" cy="304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DL</a:t>
              </a:r>
              <a:endParaRPr lang="en-US" sz="14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00800" y="2895600"/>
              <a:ext cx="2286000" cy="3048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SI (Source </a:t>
              </a:r>
              <a:r>
                <a:rPr lang="en-US" sz="1400" b="1" dirty="0" err="1" smtClean="0"/>
                <a:t>Idx</a:t>
              </a:r>
              <a:r>
                <a:rPr lang="en-US" sz="1400" b="1" dirty="0" smtClean="0"/>
                <a:t> )</a:t>
              </a:r>
              <a:endParaRPr lang="en-US" sz="140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400800" y="3200400"/>
              <a:ext cx="2286000" cy="3048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DI (</a:t>
              </a:r>
              <a:r>
                <a:rPr lang="en-US" sz="1400" b="1" dirty="0" err="1" smtClean="0"/>
                <a:t>Dest</a:t>
              </a:r>
              <a:r>
                <a:rPr lang="en-US" sz="1400" b="1" dirty="0" smtClean="0"/>
                <a:t>. </a:t>
              </a:r>
              <a:r>
                <a:rPr lang="en-US" sz="1400" b="1" dirty="0" err="1" smtClean="0"/>
                <a:t>Idx</a:t>
              </a:r>
              <a:r>
                <a:rPr lang="en-US" sz="1400" b="1" dirty="0" smtClean="0"/>
                <a:t>)</a:t>
              </a:r>
              <a:endParaRPr lang="en-US" sz="14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00800" y="3505200"/>
              <a:ext cx="2286000" cy="3048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BP (Base </a:t>
              </a:r>
              <a:r>
                <a:rPr lang="en-US" sz="1400" b="1" dirty="0" err="1" smtClean="0"/>
                <a:t>Ptr</a:t>
              </a:r>
              <a:r>
                <a:rPr lang="en-US" sz="1400" b="1" dirty="0" smtClean="0"/>
                <a:t> )</a:t>
              </a:r>
              <a:endParaRPr lang="en-US" sz="14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00800" y="3810000"/>
              <a:ext cx="2286000" cy="3048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SP (Stack </a:t>
              </a:r>
              <a:r>
                <a:rPr lang="en-US" sz="1400" b="1" dirty="0" err="1" smtClean="0"/>
                <a:t>Ptr</a:t>
              </a:r>
              <a:r>
                <a:rPr lang="en-US" sz="1400" b="1" dirty="0" smtClean="0"/>
                <a:t>)</a:t>
              </a:r>
              <a:endParaRPr lang="en-US" sz="1400" b="1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1066800" y="6400800"/>
            <a:ext cx="2667000" cy="1524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Z (Flag </a:t>
            </a:r>
            <a:r>
              <a:rPr lang="en-US" sz="1400" b="1" dirty="0" err="1" smtClean="0"/>
              <a:t>Reg</a:t>
            </a:r>
            <a:r>
              <a:rPr lang="en-US" sz="1400" b="1" dirty="0" smtClean="0"/>
              <a:t>)</a:t>
            </a:r>
            <a:endParaRPr lang="en-US" sz="1400" b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990600" y="3276600"/>
            <a:ext cx="2895600" cy="990600"/>
            <a:chOff x="6400800" y="4724400"/>
            <a:chExt cx="2286000" cy="2133600"/>
          </a:xfrm>
        </p:grpSpPr>
        <p:sp>
          <p:nvSpPr>
            <p:cNvPr id="17" name="Rectangle 16"/>
            <p:cNvSpPr/>
            <p:nvPr/>
          </p:nvSpPr>
          <p:spPr>
            <a:xfrm>
              <a:off x="6400800" y="4724400"/>
              <a:ext cx="2286000" cy="3048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CS (Code </a:t>
              </a:r>
              <a:r>
                <a:rPr lang="en-US" sz="1200" b="1" dirty="0" err="1" smtClean="0"/>
                <a:t>Seg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Reg</a:t>
              </a:r>
              <a:r>
                <a:rPr lang="en-US" sz="1200" b="1" dirty="0" smtClean="0"/>
                <a:t>)</a:t>
              </a:r>
              <a:endParaRPr lang="en-US" sz="1200" b="1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00800" y="5029200"/>
              <a:ext cx="2286000" cy="3048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DS (Data </a:t>
              </a:r>
              <a:r>
                <a:rPr lang="en-US" sz="1200" b="1" dirty="0" err="1" smtClean="0"/>
                <a:t>Seg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Reg</a:t>
              </a:r>
              <a:r>
                <a:rPr lang="en-US" sz="1200" b="1" dirty="0" smtClean="0"/>
                <a:t> )</a:t>
              </a:r>
              <a:endParaRPr lang="en-US" sz="12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00800" y="5334000"/>
              <a:ext cx="2286000" cy="3048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ES (Extra </a:t>
              </a:r>
              <a:r>
                <a:rPr lang="en-US" sz="1200" b="1" dirty="0" err="1" smtClean="0"/>
                <a:t>Seg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Reg</a:t>
              </a:r>
              <a:r>
                <a:rPr lang="en-US" sz="1200" b="1" dirty="0" smtClean="0"/>
                <a:t> )</a:t>
              </a:r>
              <a:endParaRPr lang="en-US" sz="12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00800" y="5638800"/>
              <a:ext cx="2286000" cy="3048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SS (Stack </a:t>
              </a:r>
              <a:r>
                <a:rPr lang="en-US" sz="1200" b="1" dirty="0" err="1" smtClean="0"/>
                <a:t>Seg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Reg</a:t>
              </a:r>
              <a:r>
                <a:rPr lang="en-US" sz="1200" b="1" dirty="0" smtClean="0"/>
                <a:t>)</a:t>
              </a:r>
              <a:endParaRPr lang="en-US" sz="12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400800" y="5943600"/>
              <a:ext cx="2286000" cy="3048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IP (</a:t>
              </a:r>
              <a:r>
                <a:rPr lang="en-US" sz="1200" b="1" dirty="0" err="1" smtClean="0"/>
                <a:t>Intr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Ptr</a:t>
              </a:r>
              <a:r>
                <a:rPr lang="en-US" sz="1200" b="1" dirty="0" smtClean="0"/>
                <a:t>)</a:t>
              </a:r>
              <a:endParaRPr lang="en-US" sz="1200" b="1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00800" y="6248400"/>
              <a:ext cx="2286000" cy="3048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Operand</a:t>
              </a:r>
              <a:endParaRPr lang="en-US" sz="1200" b="1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400800" y="6553200"/>
              <a:ext cx="2286000" cy="3048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InDirect</a:t>
              </a:r>
              <a:endParaRPr lang="en-US" sz="1200" b="1" dirty="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4800600" y="5061857"/>
            <a:ext cx="2743200" cy="1415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Temp A</a:t>
            </a:r>
            <a:endParaRPr lang="en-US" sz="1200" b="1" dirty="0"/>
          </a:p>
        </p:txBody>
      </p:sp>
      <p:sp>
        <p:nvSpPr>
          <p:cNvPr id="28" name="Rectangle 27"/>
          <p:cNvSpPr/>
          <p:nvPr/>
        </p:nvSpPr>
        <p:spPr>
          <a:xfrm>
            <a:off x="4800600" y="5203371"/>
            <a:ext cx="2743200" cy="1415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Temp B </a:t>
            </a:r>
            <a:endParaRPr lang="en-US" sz="1200" b="1" dirty="0"/>
          </a:p>
        </p:txBody>
      </p:sp>
      <p:sp>
        <p:nvSpPr>
          <p:cNvPr id="29" name="Rectangle 28"/>
          <p:cNvSpPr/>
          <p:nvPr/>
        </p:nvSpPr>
        <p:spPr>
          <a:xfrm>
            <a:off x="4800600" y="5344886"/>
            <a:ext cx="2743200" cy="1415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Temp C</a:t>
            </a:r>
            <a:endParaRPr lang="en-US" sz="1200" b="1" dirty="0"/>
          </a:p>
        </p:txBody>
      </p:sp>
      <p:grpSp>
        <p:nvGrpSpPr>
          <p:cNvPr id="36" name="Group 35"/>
          <p:cNvGrpSpPr/>
          <p:nvPr/>
        </p:nvGrpSpPr>
        <p:grpSpPr>
          <a:xfrm>
            <a:off x="5562600" y="1981200"/>
            <a:ext cx="2743200" cy="762000"/>
            <a:chOff x="4953000" y="2057400"/>
            <a:chExt cx="2743200" cy="838200"/>
          </a:xfrm>
        </p:grpSpPr>
        <p:sp>
          <p:nvSpPr>
            <p:cNvPr id="30" name="Rectangle 29"/>
            <p:cNvSpPr/>
            <p:nvPr/>
          </p:nvSpPr>
          <p:spPr>
            <a:xfrm>
              <a:off x="4953000" y="2057400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Q6</a:t>
              </a:r>
              <a:endParaRPr lang="en-US" sz="12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953000" y="2198914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Q5</a:t>
              </a:r>
              <a:endParaRPr lang="en-US" sz="1200" b="1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953000" y="2340429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Q4</a:t>
              </a:r>
              <a:endParaRPr lang="en-US" sz="1200" b="1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953000" y="2471057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Q3</a:t>
              </a:r>
              <a:endParaRPr lang="en-US" sz="1200" b="1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953000" y="2612571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Q2</a:t>
              </a:r>
              <a:endParaRPr lang="en-US" sz="1200" b="1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953000" y="2754086"/>
              <a:ext cx="2743200" cy="1415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Q1</a:t>
              </a:r>
              <a:endParaRPr lang="en-US" sz="1200" b="1" dirty="0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5410200" y="3581400"/>
            <a:ext cx="28956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Sequencer</a:t>
            </a:r>
            <a:endParaRPr lang="en-US" sz="2800" b="1" dirty="0"/>
          </a:p>
        </p:txBody>
      </p:sp>
      <p:sp>
        <p:nvSpPr>
          <p:cNvPr id="38" name="Rectangle 37"/>
          <p:cNvSpPr/>
          <p:nvPr/>
        </p:nvSpPr>
        <p:spPr>
          <a:xfrm>
            <a:off x="685800" y="1371600"/>
            <a:ext cx="1447800" cy="457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Bus Interface Unit 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685800" y="4419600"/>
            <a:ext cx="1447800" cy="457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Execution</a:t>
            </a:r>
          </a:p>
          <a:p>
            <a:pPr algn="ctr"/>
            <a:r>
              <a:rPr lang="en-US" b="1" dirty="0" smtClean="0"/>
              <a:t>Unit </a:t>
            </a:r>
            <a:endParaRPr lang="en-US" b="1" dirty="0"/>
          </a:p>
        </p:txBody>
      </p:sp>
      <p:sp>
        <p:nvSpPr>
          <p:cNvPr id="40" name="Rectangle 39"/>
          <p:cNvSpPr/>
          <p:nvPr/>
        </p:nvSpPr>
        <p:spPr>
          <a:xfrm>
            <a:off x="2057400" y="1981200"/>
            <a:ext cx="609600" cy="152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SUM</a:t>
            </a:r>
            <a:endParaRPr lang="en-US" sz="1400" b="1" dirty="0"/>
          </a:p>
        </p:txBody>
      </p:sp>
      <p:sp>
        <p:nvSpPr>
          <p:cNvPr id="41" name="Rectangle 40"/>
          <p:cNvSpPr/>
          <p:nvPr/>
        </p:nvSpPr>
        <p:spPr>
          <a:xfrm>
            <a:off x="5181600" y="1524000"/>
            <a:ext cx="838200" cy="152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 BUS</a:t>
            </a:r>
            <a:endParaRPr lang="en-US" sz="1400" b="1" dirty="0"/>
          </a:p>
        </p:txBody>
      </p:sp>
      <p:sp>
        <p:nvSpPr>
          <p:cNvPr id="42" name="Rectangle 41"/>
          <p:cNvSpPr/>
          <p:nvPr/>
        </p:nvSpPr>
        <p:spPr>
          <a:xfrm>
            <a:off x="3581400" y="4572000"/>
            <a:ext cx="838200" cy="152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  BUS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5791200" y="6019800"/>
            <a:ext cx="838200" cy="152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ALU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8086 Registers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5943600" cy="40386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AX</a:t>
            </a:r>
            <a:r>
              <a:rPr lang="en-US" sz="2000" dirty="0" smtClean="0"/>
              <a:t> - the accumulator register (divided into </a:t>
            </a:r>
            <a:r>
              <a:rPr lang="en-US" sz="2000" b="1" dirty="0" smtClean="0"/>
              <a:t>AH / AL</a:t>
            </a:r>
            <a:r>
              <a:rPr lang="en-US" sz="2000" dirty="0" smtClean="0"/>
              <a:t>) </a:t>
            </a:r>
            <a:endParaRPr lang="en-US" sz="2000" dirty="0" smtClean="0"/>
          </a:p>
          <a:p>
            <a:r>
              <a:rPr lang="en-US" sz="2000" b="1" dirty="0" smtClean="0"/>
              <a:t>BX</a:t>
            </a:r>
            <a:r>
              <a:rPr lang="en-US" sz="2000" dirty="0" smtClean="0"/>
              <a:t> - the base address register (divided into </a:t>
            </a:r>
            <a:r>
              <a:rPr lang="en-US" sz="2000" b="1" dirty="0" smtClean="0"/>
              <a:t>BH / BL</a:t>
            </a:r>
            <a:r>
              <a:rPr lang="en-US" sz="2000" dirty="0" smtClean="0"/>
              <a:t>) </a:t>
            </a:r>
            <a:endParaRPr lang="en-US" sz="2000" dirty="0" smtClean="0"/>
          </a:p>
          <a:p>
            <a:r>
              <a:rPr lang="en-US" sz="2000" b="1" dirty="0" smtClean="0"/>
              <a:t>CX</a:t>
            </a:r>
            <a:r>
              <a:rPr lang="en-US" sz="2000" dirty="0" smtClean="0"/>
              <a:t> - the count register (divided into </a:t>
            </a:r>
            <a:r>
              <a:rPr lang="en-US" sz="2000" b="1" dirty="0" smtClean="0"/>
              <a:t>CH / CL</a:t>
            </a:r>
            <a:r>
              <a:rPr lang="en-US" sz="2000" dirty="0" smtClean="0"/>
              <a:t>) </a:t>
            </a:r>
            <a:endParaRPr lang="en-US" sz="2000" dirty="0" smtClean="0"/>
          </a:p>
          <a:p>
            <a:r>
              <a:rPr lang="en-US" sz="2000" b="1" dirty="0" smtClean="0"/>
              <a:t>DX</a:t>
            </a:r>
            <a:r>
              <a:rPr lang="en-US" sz="2000" dirty="0" smtClean="0"/>
              <a:t> - the data register (divided into </a:t>
            </a:r>
            <a:r>
              <a:rPr lang="en-US" sz="2000" b="1" dirty="0" smtClean="0"/>
              <a:t>DH / DL</a:t>
            </a:r>
            <a:r>
              <a:rPr lang="en-US" sz="2000" dirty="0" smtClean="0"/>
              <a:t>)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b="1" dirty="0" smtClean="0"/>
              <a:t>SI</a:t>
            </a:r>
            <a:r>
              <a:rPr lang="en-US" sz="2000" dirty="0" smtClean="0"/>
              <a:t> - source index register. </a:t>
            </a:r>
          </a:p>
          <a:p>
            <a:r>
              <a:rPr lang="en-US" sz="2000" b="1" dirty="0" smtClean="0"/>
              <a:t>DI</a:t>
            </a:r>
            <a:r>
              <a:rPr lang="en-US" sz="2000" dirty="0" smtClean="0"/>
              <a:t> - destination index register. </a:t>
            </a:r>
          </a:p>
          <a:p>
            <a:r>
              <a:rPr lang="en-US" sz="2000" b="1" dirty="0" smtClean="0"/>
              <a:t>BP</a:t>
            </a:r>
            <a:r>
              <a:rPr lang="en-US" sz="2000" dirty="0" smtClean="0"/>
              <a:t> - base pointer. </a:t>
            </a:r>
          </a:p>
          <a:p>
            <a:r>
              <a:rPr lang="en-US" sz="2000" b="1" dirty="0" smtClean="0"/>
              <a:t>SP</a:t>
            </a:r>
            <a:r>
              <a:rPr lang="en-US" sz="2000" dirty="0" smtClean="0"/>
              <a:t> - stack pointer.</a:t>
            </a:r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400800" y="16764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AH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7543800" y="16764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AL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6400800" y="19812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BH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543800" y="19812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BL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6400800" y="22860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CH</a:t>
            </a:r>
            <a:endParaRPr lang="en-US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7543800" y="22860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CL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6400800" y="25908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DH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543800" y="2590800"/>
            <a:ext cx="1143000" cy="30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DL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6400800" y="2895600"/>
            <a:ext cx="22860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SI (Source </a:t>
            </a:r>
            <a:r>
              <a:rPr lang="en-US" sz="2000" b="1" dirty="0" err="1" smtClean="0"/>
              <a:t>Idx</a:t>
            </a:r>
            <a:r>
              <a:rPr lang="en-US" sz="2000" b="1" dirty="0" smtClean="0"/>
              <a:t> )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6400800" y="3200400"/>
            <a:ext cx="22860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DI (</a:t>
            </a:r>
            <a:r>
              <a:rPr lang="en-US" sz="2000" b="1" dirty="0" err="1" smtClean="0"/>
              <a:t>Dest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Idx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6400800" y="3505200"/>
            <a:ext cx="22860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BP (Base </a:t>
            </a:r>
            <a:r>
              <a:rPr lang="en-US" sz="2000" b="1" dirty="0" err="1" smtClean="0"/>
              <a:t>Ptr</a:t>
            </a:r>
            <a:r>
              <a:rPr lang="en-US" sz="2000" b="1" dirty="0" smtClean="0"/>
              <a:t> )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6400800" y="3810000"/>
            <a:ext cx="22860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SP (Stack </a:t>
            </a:r>
            <a:r>
              <a:rPr lang="en-US" sz="2000" b="1" dirty="0" err="1" smtClean="0"/>
              <a:t>Ptr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6400800" y="4724400"/>
            <a:ext cx="2286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CS (Code </a:t>
            </a:r>
            <a:r>
              <a:rPr lang="en-US" sz="2000" b="1" dirty="0" err="1" smtClean="0"/>
              <a:t>Seg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Reg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6400800" y="5029200"/>
            <a:ext cx="2286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DS (Data </a:t>
            </a:r>
            <a:r>
              <a:rPr lang="en-US" sz="2000" b="1" dirty="0" err="1" smtClean="0"/>
              <a:t>Seg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Reg</a:t>
            </a:r>
            <a:r>
              <a:rPr lang="en-US" sz="2000" b="1" dirty="0" smtClean="0"/>
              <a:t> )</a:t>
            </a:r>
            <a:endParaRPr lang="en-US" sz="2000" b="1" dirty="0"/>
          </a:p>
        </p:txBody>
      </p:sp>
      <p:sp>
        <p:nvSpPr>
          <p:cNvPr id="18" name="Rectangle 17"/>
          <p:cNvSpPr/>
          <p:nvPr/>
        </p:nvSpPr>
        <p:spPr>
          <a:xfrm>
            <a:off x="6400800" y="5334000"/>
            <a:ext cx="2286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ES (Extra </a:t>
            </a:r>
            <a:r>
              <a:rPr lang="en-US" sz="2000" b="1" dirty="0" err="1" smtClean="0"/>
              <a:t>Seg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Reg</a:t>
            </a:r>
            <a:r>
              <a:rPr lang="en-US" sz="2000" b="1" dirty="0" smtClean="0"/>
              <a:t> )</a:t>
            </a:r>
            <a:endParaRPr lang="en-US" sz="2000" b="1" dirty="0"/>
          </a:p>
        </p:txBody>
      </p:sp>
      <p:sp>
        <p:nvSpPr>
          <p:cNvPr id="19" name="Rectangle 18"/>
          <p:cNvSpPr/>
          <p:nvPr/>
        </p:nvSpPr>
        <p:spPr>
          <a:xfrm>
            <a:off x="6400800" y="5638800"/>
            <a:ext cx="2286000" cy="304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SS (Stack </a:t>
            </a:r>
            <a:r>
              <a:rPr lang="en-US" sz="2000" b="1" dirty="0" err="1" smtClean="0"/>
              <a:t>Seg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Reg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20" name="Rectangle 19"/>
          <p:cNvSpPr/>
          <p:nvPr/>
        </p:nvSpPr>
        <p:spPr>
          <a:xfrm>
            <a:off x="6400800" y="6248400"/>
            <a:ext cx="2286000" cy="30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IP (</a:t>
            </a:r>
            <a:r>
              <a:rPr lang="en-US" sz="2000" b="1" dirty="0" err="1" smtClean="0"/>
              <a:t>Intr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Ptr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21" name="Rectangle 20"/>
          <p:cNvSpPr/>
          <p:nvPr/>
        </p:nvSpPr>
        <p:spPr>
          <a:xfrm>
            <a:off x="6400800" y="4267200"/>
            <a:ext cx="2286000" cy="3048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Z (Flag </a:t>
            </a:r>
            <a:r>
              <a:rPr lang="en-US" sz="2000" b="1" dirty="0" err="1" smtClean="0"/>
              <a:t>Reg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8086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Execution Unit :  </a:t>
            </a:r>
          </a:p>
          <a:p>
            <a:pPr lvl="1"/>
            <a:r>
              <a:rPr lang="en-US" dirty="0" smtClean="0"/>
              <a:t>ALU  may be loaded from three temp registers (TMPA, TMPB, TMPC) </a:t>
            </a:r>
          </a:p>
          <a:p>
            <a:pPr lvl="1"/>
            <a:r>
              <a:rPr lang="en-US" dirty="0" smtClean="0"/>
              <a:t>Execute operations on bytes or 16-bit words. </a:t>
            </a:r>
          </a:p>
          <a:p>
            <a:pPr lvl="1"/>
            <a:r>
              <a:rPr lang="en-US" dirty="0" smtClean="0"/>
              <a:t>The result  stored into  temp  </a:t>
            </a:r>
            <a:r>
              <a:rPr lang="en-US" dirty="0" err="1" smtClean="0"/>
              <a:t>reg</a:t>
            </a:r>
            <a:r>
              <a:rPr lang="en-US" dirty="0" smtClean="0"/>
              <a:t>  or  registers connected to the internal data bus. </a:t>
            </a:r>
          </a:p>
          <a:p>
            <a:r>
              <a:rPr lang="en-US" dirty="0" smtClean="0"/>
              <a:t>Bus Interface Unit</a:t>
            </a:r>
          </a:p>
          <a:p>
            <a:pPr lvl="1"/>
            <a:r>
              <a:rPr lang="en-US" dirty="0" smtClean="0"/>
              <a:t>BIU is intended to compute the addresses.</a:t>
            </a:r>
          </a:p>
          <a:p>
            <a:pPr lvl="1"/>
            <a:r>
              <a:rPr lang="en-US" dirty="0" smtClean="0"/>
              <a:t>Two temporary registers </a:t>
            </a:r>
          </a:p>
          <a:p>
            <a:pPr lvl="1"/>
            <a:r>
              <a:rPr lang="en-US" dirty="0" smtClean="0"/>
              <a:t>indirect addressing</a:t>
            </a:r>
          </a:p>
          <a:p>
            <a:pPr lvl="1"/>
            <a:r>
              <a:rPr lang="en-US" dirty="0" smtClean="0"/>
              <a:t>four segment registers (DS, CS, SS and ES), </a:t>
            </a:r>
          </a:p>
          <a:p>
            <a:pPr lvl="1"/>
            <a:r>
              <a:rPr lang="en-US" dirty="0" smtClean="0"/>
              <a:t>Program counter (IP - Instruction Pointer), </a:t>
            </a:r>
          </a:p>
          <a:p>
            <a:pPr lvl="1"/>
            <a:r>
              <a:rPr lang="en-US" dirty="0" smtClean="0"/>
              <a:t>A 6-byte Queue Buffer to store the pre-fetched </a:t>
            </a:r>
            <a:r>
              <a:rPr lang="en-US" dirty="0" err="1" smtClean="0"/>
              <a:t>opcodes</a:t>
            </a:r>
            <a:r>
              <a:rPr lang="en-US" dirty="0" smtClean="0"/>
              <a:t> and data.</a:t>
            </a:r>
          </a:p>
          <a:p>
            <a:pPr lvl="1"/>
            <a:r>
              <a:rPr lang="en-US" dirty="0" smtClean="0"/>
              <a:t>This </a:t>
            </a:r>
            <a:r>
              <a:rPr lang="en-US" dirty="0" err="1" smtClean="0"/>
              <a:t>Prefetch</a:t>
            </a:r>
            <a:r>
              <a:rPr lang="en-US" dirty="0" smtClean="0"/>
              <a:t> Queue  optimize  the bus usage. </a:t>
            </a:r>
          </a:p>
          <a:p>
            <a:pPr lvl="1"/>
            <a:r>
              <a:rPr lang="en-US" dirty="0" smtClean="0"/>
              <a:t>To execute a jump instruction the queue has to be flushed since the pre-fetched instructions do not have to be executed.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Next Class Agenda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/>
          <a:lstStyle/>
          <a:p>
            <a:r>
              <a:rPr lang="en-US" dirty="0" smtClean="0"/>
              <a:t>Detail of 8086 Architecture</a:t>
            </a:r>
          </a:p>
          <a:p>
            <a:r>
              <a:rPr lang="en-US" dirty="0" smtClean="0"/>
              <a:t>Advanced 32 bit architecture (i386, Pentium, p4)</a:t>
            </a:r>
          </a:p>
          <a:p>
            <a:pPr lvl="1"/>
            <a:r>
              <a:rPr lang="en-US" dirty="0" smtClean="0"/>
              <a:t>I know a little bit of this </a:t>
            </a:r>
          </a:p>
          <a:p>
            <a:pPr lvl="1"/>
            <a:r>
              <a:rPr lang="en-US" dirty="0" smtClean="0"/>
              <a:t>My expertise area of work</a:t>
            </a:r>
          </a:p>
          <a:p>
            <a:r>
              <a:rPr lang="en-US" dirty="0" smtClean="0"/>
              <a:t>Programming model for  x86 architecture</a:t>
            </a:r>
          </a:p>
          <a:p>
            <a:r>
              <a:rPr lang="en-US" dirty="0" smtClean="0"/>
              <a:t>8086 Assembly language programming  </a:t>
            </a:r>
          </a:p>
          <a:p>
            <a:r>
              <a:rPr lang="en-US" dirty="0" smtClean="0"/>
              <a:t>MASM / TASM /NASM    (x86 assembler)</a:t>
            </a:r>
          </a:p>
          <a:p>
            <a:r>
              <a:rPr lang="en-US" b="1" i="1" dirty="0" smtClean="0"/>
              <a:t>If you miss the next class, will miss a lot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Thanks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/>
          <p:cNvGrpSpPr/>
          <p:nvPr/>
        </p:nvGrpSpPr>
        <p:grpSpPr>
          <a:xfrm>
            <a:off x="0" y="685800"/>
            <a:ext cx="9144000" cy="3581400"/>
            <a:chOff x="228600" y="728246"/>
            <a:chExt cx="8686800" cy="6053554"/>
          </a:xfrm>
        </p:grpSpPr>
        <p:sp>
          <p:nvSpPr>
            <p:cNvPr id="486402" name="Text Box 2"/>
            <p:cNvSpPr txBox="1">
              <a:spLocks noChangeArrowheads="1"/>
            </p:cNvSpPr>
            <p:nvPr/>
          </p:nvSpPr>
          <p:spPr bwMode="auto">
            <a:xfrm>
              <a:off x="1252579" y="939119"/>
              <a:ext cx="269991" cy="41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AU" sz="1200" b="0">
                <a:latin typeface="Times New Roman" pitchFamily="18" charset="0"/>
              </a:endParaRPr>
            </a:p>
          </p:txBody>
        </p:sp>
        <p:sp>
          <p:nvSpPr>
            <p:cNvPr id="486404" name="Text Box 4"/>
            <p:cNvSpPr txBox="1">
              <a:spLocks noChangeArrowheads="1"/>
            </p:cNvSpPr>
            <p:nvPr/>
          </p:nvSpPr>
          <p:spPr bwMode="auto">
            <a:xfrm>
              <a:off x="807100" y="1919098"/>
              <a:ext cx="269991" cy="41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AU" sz="1200" b="0">
                <a:latin typeface="Times New Roman" pitchFamily="18" charset="0"/>
              </a:endParaRPr>
            </a:p>
          </p:txBody>
        </p:sp>
        <p:sp>
          <p:nvSpPr>
            <p:cNvPr id="486405" name="Rectangle 5"/>
            <p:cNvSpPr>
              <a:spLocks noChangeArrowheads="1"/>
            </p:cNvSpPr>
            <p:nvPr/>
          </p:nvSpPr>
          <p:spPr bwMode="auto">
            <a:xfrm>
              <a:off x="1045308" y="5451101"/>
              <a:ext cx="890954" cy="349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486406" name="Rectangle 6"/>
            <p:cNvSpPr>
              <a:spLocks noChangeArrowheads="1"/>
            </p:cNvSpPr>
            <p:nvPr/>
          </p:nvSpPr>
          <p:spPr bwMode="auto">
            <a:xfrm>
              <a:off x="896815" y="1951179"/>
              <a:ext cx="890954" cy="349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316785" y="3001156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W</a:t>
              </a:r>
              <a:endParaRPr lang="en-US" sz="12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33492" y="3001156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Z</a:t>
              </a:r>
              <a:endParaRPr lang="en-US" sz="12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16785" y="3351148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B</a:t>
              </a:r>
              <a:endParaRPr lang="en-US" sz="120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33492" y="3351148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C</a:t>
              </a:r>
              <a:endParaRPr lang="en-US" sz="12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16785" y="3701140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D</a:t>
              </a:r>
              <a:endParaRPr lang="en-US" sz="12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33492" y="3701140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E</a:t>
              </a:r>
              <a:endParaRPr lang="en-US" sz="12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16785" y="4051132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H</a:t>
              </a:r>
              <a:endParaRPr lang="en-US" sz="1200" b="1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33492" y="4051132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L</a:t>
              </a:r>
              <a:endParaRPr lang="en-US" sz="12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316785" y="4401124"/>
              <a:ext cx="1633415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SP</a:t>
              </a:r>
              <a:endParaRPr lang="en-US" sz="12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16785" y="4751116"/>
              <a:ext cx="1633415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PC</a:t>
              </a:r>
              <a:endParaRPr lang="en-US" sz="12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316785" y="5101108"/>
              <a:ext cx="1633415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50" b="1" dirty="0" smtClean="0"/>
                <a:t>Inc/Dec. </a:t>
              </a:r>
              <a:r>
                <a:rPr lang="en-US" sz="1050" b="1" dirty="0" err="1" smtClean="0"/>
                <a:t>ter</a:t>
              </a:r>
              <a:endParaRPr lang="en-US" sz="1050" b="1" dirty="0" smtClean="0"/>
            </a:p>
            <a:p>
              <a:pPr algn="ctr"/>
              <a:r>
                <a:rPr lang="en-US" sz="1050" b="1" dirty="0" smtClean="0"/>
                <a:t> Add latch </a:t>
              </a:r>
              <a:endParaRPr lang="en-US" sz="1050" b="1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88015" y="2791160"/>
              <a:ext cx="965200" cy="209995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MUX</a:t>
              </a:r>
              <a:endParaRPr lang="en-US" sz="1200" dirty="0"/>
            </a:p>
          </p:txBody>
        </p:sp>
        <p:sp>
          <p:nvSpPr>
            <p:cNvPr id="23" name="Up-Down Arrow 22"/>
            <p:cNvSpPr/>
            <p:nvPr/>
          </p:nvSpPr>
          <p:spPr>
            <a:xfrm>
              <a:off x="8098692" y="2371170"/>
              <a:ext cx="296985" cy="3569920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7092" y="2161175"/>
              <a:ext cx="8092831" cy="20999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b="1" dirty="0" smtClean="0">
                  <a:solidFill>
                    <a:schemeClr val="tx1"/>
                  </a:solidFill>
                </a:rPr>
                <a:t>                                                  Bus 8 Bit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6985000" y="2371170"/>
              <a:ext cx="296985" cy="419991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45308" y="1531189"/>
              <a:ext cx="3415323" cy="279994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Interrupt Control </a:t>
              </a:r>
              <a:endParaRPr lang="en-US" sz="12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25831" y="1531189"/>
              <a:ext cx="1930400" cy="279994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Serial I/O Control </a:t>
              </a:r>
              <a:endParaRPr lang="en-US" sz="1200" dirty="0"/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2159000" y="1811182"/>
              <a:ext cx="222738" cy="349992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9" name="Up-Down Arrow 28"/>
            <p:cNvSpPr/>
            <p:nvPr/>
          </p:nvSpPr>
          <p:spPr>
            <a:xfrm>
              <a:off x="6242538" y="1811182"/>
              <a:ext cx="222738" cy="349992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57615" y="3001156"/>
              <a:ext cx="81670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IR</a:t>
              </a:r>
              <a:endParaRPr lang="en-US" sz="1200" b="1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09123" y="3841137"/>
              <a:ext cx="1039446" cy="125997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I Decode</a:t>
              </a:r>
            </a:p>
            <a:p>
              <a:pPr algn="ctr"/>
              <a:r>
                <a:rPr lang="en-US" sz="1200" b="1" dirty="0" smtClean="0"/>
                <a:t>&amp; </a:t>
              </a:r>
            </a:p>
            <a:p>
              <a:pPr algn="ctr"/>
              <a:r>
                <a:rPr lang="en-US" sz="1200" b="1" dirty="0" smtClean="0"/>
                <a:t>M/C</a:t>
              </a:r>
            </a:p>
            <a:p>
              <a:pPr algn="ctr"/>
              <a:r>
                <a:rPr lang="en-US" sz="1200" b="1" dirty="0" smtClean="0"/>
                <a:t>Encoding</a:t>
              </a:r>
              <a:endParaRPr lang="en-US" sz="1200" b="1" dirty="0"/>
            </a:p>
          </p:txBody>
        </p:sp>
        <p:sp>
          <p:nvSpPr>
            <p:cNvPr id="33" name="Down Arrow 32"/>
            <p:cNvSpPr/>
            <p:nvPr/>
          </p:nvSpPr>
          <p:spPr>
            <a:xfrm>
              <a:off x="5054600" y="2301171"/>
              <a:ext cx="296985" cy="699984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5054600" y="3351148"/>
              <a:ext cx="296985" cy="489989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5054600" y="5101108"/>
              <a:ext cx="296985" cy="629986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010508" y="2861159"/>
              <a:ext cx="965200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tmp</a:t>
              </a:r>
              <a:r>
                <a:rPr lang="en-US" sz="1200" b="1" dirty="0" smtClean="0"/>
                <a:t> R</a:t>
              </a:r>
              <a:endParaRPr lang="en-US" sz="1200" b="1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48323" y="2861159"/>
              <a:ext cx="965200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ACC</a:t>
              </a:r>
              <a:endParaRPr lang="en-US" sz="1200" b="1" dirty="0"/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2233246" y="2371170"/>
              <a:ext cx="296985" cy="489989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39" name="Up-Down Arrow 38"/>
            <p:cNvSpPr/>
            <p:nvPr/>
          </p:nvSpPr>
          <p:spPr>
            <a:xfrm>
              <a:off x="1045308" y="2371170"/>
              <a:ext cx="296985" cy="489989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99831" y="5731094"/>
              <a:ext cx="4974492" cy="5599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Timing and Control  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78723" y="4051132"/>
              <a:ext cx="1039446" cy="118997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ALU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1119554" y="4961112"/>
              <a:ext cx="1559169" cy="279994"/>
            </a:xfrm>
            <a:prstGeom prst="righ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45308" y="3211151"/>
              <a:ext cx="148492" cy="1959956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307492" y="3211151"/>
              <a:ext cx="148492" cy="1189973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6" name="Right Arrow 45"/>
            <p:cNvSpPr/>
            <p:nvPr/>
          </p:nvSpPr>
          <p:spPr>
            <a:xfrm>
              <a:off x="2307492" y="4191129"/>
              <a:ext cx="445477" cy="279994"/>
            </a:xfrm>
            <a:prstGeom prst="righ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7" name="Up Arrow 46"/>
            <p:cNvSpPr/>
            <p:nvPr/>
          </p:nvSpPr>
          <p:spPr>
            <a:xfrm>
              <a:off x="3866662" y="2371170"/>
              <a:ext cx="296985" cy="2589942"/>
            </a:xfrm>
            <a:prstGeom prst="up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718169" y="4891113"/>
              <a:ext cx="371231" cy="139997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019800" y="5941090"/>
              <a:ext cx="1187938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Add Buff</a:t>
              </a:r>
              <a:endParaRPr lang="en-US" sz="1200" b="1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56231" y="5941090"/>
              <a:ext cx="1559169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Data/Add Buff</a:t>
              </a:r>
              <a:endParaRPr lang="en-US" sz="1200" b="1" dirty="0"/>
            </a:p>
          </p:txBody>
        </p:sp>
        <p:sp>
          <p:nvSpPr>
            <p:cNvPr id="51" name="Down Arrow 50"/>
            <p:cNvSpPr/>
            <p:nvPr/>
          </p:nvSpPr>
          <p:spPr>
            <a:xfrm>
              <a:off x="6688015" y="5451101"/>
              <a:ext cx="222738" cy="489989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2" name="Down Arrow 51"/>
            <p:cNvSpPr/>
            <p:nvPr/>
          </p:nvSpPr>
          <p:spPr>
            <a:xfrm>
              <a:off x="7578969" y="5661096"/>
              <a:ext cx="222738" cy="279994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762262" y="5591097"/>
              <a:ext cx="965200" cy="139997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4" name="Down Arrow 53"/>
            <p:cNvSpPr/>
            <p:nvPr/>
          </p:nvSpPr>
          <p:spPr>
            <a:xfrm>
              <a:off x="6539523" y="6291082"/>
              <a:ext cx="296985" cy="419991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5" name="Up-Down Arrow 54"/>
            <p:cNvSpPr/>
            <p:nvPr/>
          </p:nvSpPr>
          <p:spPr>
            <a:xfrm>
              <a:off x="7875954" y="6291082"/>
              <a:ext cx="222738" cy="419991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rot="5400000">
              <a:off x="1093824" y="1356148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rot="5400000">
              <a:off x="1465054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5400000">
              <a:off x="2057476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rot="5400000">
              <a:off x="2428707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rot="5400000">
              <a:off x="2799938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3319661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5400000">
              <a:off x="5844030" y="1355419"/>
              <a:ext cx="349992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rot="5400000">
              <a:off x="6660738" y="1355419"/>
              <a:ext cx="349992" cy="1547"/>
            </a:xfrm>
            <a:prstGeom prst="straightConnector1">
              <a:avLst/>
            </a:prstGeom>
            <a:ln>
              <a:headEnd type="triangl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1500054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5400000">
              <a:off x="1721245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5400000">
              <a:off x="1943983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rot="5400000">
              <a:off x="2166722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rot="5400000">
              <a:off x="2389460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rot="5400000">
              <a:off x="2612199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>
              <a:off x="906084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rot="5400000">
              <a:off x="3578946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4988076" y="6430305"/>
              <a:ext cx="279994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2692400" y="3491145"/>
              <a:ext cx="965200" cy="34999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Flag</a:t>
              </a:r>
              <a:endParaRPr lang="en-US" sz="1200" b="1" dirty="0"/>
            </a:p>
          </p:txBody>
        </p:sp>
        <p:sp>
          <p:nvSpPr>
            <p:cNvPr id="78" name="Up Arrow 77"/>
            <p:cNvSpPr/>
            <p:nvPr/>
          </p:nvSpPr>
          <p:spPr>
            <a:xfrm>
              <a:off x="3124200" y="2371170"/>
              <a:ext cx="296985" cy="1119975"/>
            </a:xfrm>
            <a:prstGeom prst="up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96815" y="901202"/>
              <a:ext cx="742462" cy="392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INTR</a:t>
              </a:r>
              <a:endParaRPr lang="en-US" sz="1100" b="1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342292" y="911921"/>
              <a:ext cx="742462" cy="392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INTA</a:t>
              </a:r>
              <a:endParaRPr lang="en-US" sz="1100" b="1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62015" y="940194"/>
              <a:ext cx="816708" cy="899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RST5.5</a:t>
              </a:r>
              <a:endParaRPr lang="en-US" sz="1100" b="1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133600" y="728246"/>
              <a:ext cx="1066800" cy="645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ReSeT6.5</a:t>
              </a:r>
              <a:endParaRPr lang="en-US" sz="1100" b="1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604477" y="940194"/>
              <a:ext cx="816708" cy="899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RST7.5</a:t>
              </a:r>
              <a:endParaRPr lang="en-US" sz="1100" b="1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198446" y="901202"/>
              <a:ext cx="816708" cy="392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TRAP</a:t>
              </a:r>
              <a:endParaRPr lang="en-US" sz="1100" b="1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722815" y="940194"/>
              <a:ext cx="816708" cy="392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SID</a:t>
              </a:r>
              <a:endParaRPr lang="en-US" sz="1100" b="1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539523" y="940194"/>
              <a:ext cx="816708" cy="392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/>
                <a:t> SOD</a:t>
              </a:r>
              <a:endParaRPr lang="en-US" sz="1100" b="1" dirty="0"/>
            </a:p>
          </p:txBody>
        </p:sp>
        <p:cxnSp>
          <p:nvCxnSpPr>
            <p:cNvPr id="88" name="Straight Connector 87"/>
            <p:cNvCxnSpPr/>
            <p:nvPr/>
          </p:nvCxnSpPr>
          <p:spPr>
            <a:xfrm rot="5400000" flipH="1" flipV="1">
              <a:off x="2351431" y="3771116"/>
              <a:ext cx="3920641" cy="774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rot="10800000">
              <a:off x="3718169" y="4681118"/>
              <a:ext cx="593969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10800000">
              <a:off x="3643923" y="3657600"/>
              <a:ext cx="668215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endCxn id="486405" idx="0"/>
            </p:cNvCxnSpPr>
            <p:nvPr/>
          </p:nvCxnSpPr>
          <p:spPr>
            <a:xfrm rot="10800000">
              <a:off x="1490785" y="5451101"/>
              <a:ext cx="2821354" cy="145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486405" idx="0"/>
            </p:cNvCxnSpPr>
            <p:nvPr/>
          </p:nvCxnSpPr>
          <p:spPr>
            <a:xfrm rot="5400000" flipH="1" flipV="1">
              <a:off x="370810" y="4331081"/>
              <a:ext cx="2239950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rot="5400000" flipH="1" flipV="1">
              <a:off x="1039025" y="4331081"/>
              <a:ext cx="2239950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40" idx="3"/>
            </p:cNvCxnSpPr>
            <p:nvPr/>
          </p:nvCxnSpPr>
          <p:spPr>
            <a:xfrm>
              <a:off x="5574323" y="6011088"/>
              <a:ext cx="296985" cy="145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3770581" y="3911091"/>
              <a:ext cx="4199906" cy="1547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rot="10800000">
              <a:off x="5648569" y="4471123"/>
              <a:ext cx="222738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5871308" y="2861159"/>
              <a:ext cx="816708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rot="10800000">
              <a:off x="5574323" y="3141152"/>
              <a:ext cx="296985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>
              <a:off x="228600" y="5871091"/>
              <a:ext cx="371231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228600" y="6149626"/>
              <a:ext cx="371231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5400000" flipH="1" flipV="1">
              <a:off x="1097298" y="6536032"/>
              <a:ext cx="489989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rot="5400000" flipH="1" flipV="1">
              <a:off x="2954225" y="6535302"/>
              <a:ext cx="489989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rot="5400000" flipH="1" flipV="1">
              <a:off x="3845179" y="6535302"/>
              <a:ext cx="489989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rot="5400000" flipH="1" flipV="1">
              <a:off x="4214863" y="6535302"/>
              <a:ext cx="489989" cy="154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>
              <a:off x="5871308" y="5309645"/>
              <a:ext cx="445477" cy="1459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8" name="Text Box 3"/>
          <p:cNvSpPr txBox="1">
            <a:spLocks noChangeArrowheads="1"/>
          </p:cNvSpPr>
          <p:nvPr/>
        </p:nvSpPr>
        <p:spPr bwMode="auto">
          <a:xfrm>
            <a:off x="1276350" y="76200"/>
            <a:ext cx="66834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 i="1" u="sng" dirty="0">
                <a:solidFill>
                  <a:srgbClr val="FF0000"/>
                </a:solidFill>
              </a:rPr>
              <a:t>8085 Microprocessor Architecture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762000" y="4419600"/>
            <a:ext cx="6629400" cy="2286000"/>
            <a:chOff x="762000" y="3200400"/>
            <a:chExt cx="7315200" cy="3429000"/>
          </a:xfrm>
        </p:grpSpPr>
        <p:sp>
          <p:nvSpPr>
            <p:cNvPr id="100" name="Up Arrow 99"/>
            <p:cNvSpPr/>
            <p:nvPr/>
          </p:nvSpPr>
          <p:spPr>
            <a:xfrm>
              <a:off x="3276600" y="4800600"/>
              <a:ext cx="381000" cy="14478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01" name="Up Arrow 100"/>
            <p:cNvSpPr/>
            <p:nvPr/>
          </p:nvSpPr>
          <p:spPr>
            <a:xfrm>
              <a:off x="5029200" y="4800600"/>
              <a:ext cx="381000" cy="14478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03" name="Up Arrow 102"/>
            <p:cNvSpPr/>
            <p:nvPr/>
          </p:nvSpPr>
          <p:spPr>
            <a:xfrm>
              <a:off x="6477000" y="5410200"/>
              <a:ext cx="381000" cy="838200"/>
            </a:xfrm>
            <a:prstGeom prst="up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05" name="Rectangle 5"/>
            <p:cNvSpPr>
              <a:spLocks noChangeArrowheads="1"/>
            </p:cNvSpPr>
            <p:nvPr/>
          </p:nvSpPr>
          <p:spPr bwMode="auto">
            <a:xfrm>
              <a:off x="1219200" y="5257800"/>
              <a:ext cx="9144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/>
            </a:p>
          </p:txBody>
        </p:sp>
        <p:grpSp>
          <p:nvGrpSpPr>
            <p:cNvPr id="107" name="Group 15"/>
            <p:cNvGrpSpPr/>
            <p:nvPr/>
          </p:nvGrpSpPr>
          <p:grpSpPr>
            <a:xfrm>
              <a:off x="762000" y="3200400"/>
              <a:ext cx="1219200" cy="3429000"/>
              <a:chOff x="152400" y="2895600"/>
              <a:chExt cx="1219200" cy="2819400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152400" y="2895600"/>
                <a:ext cx="1066800" cy="28194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8085</a:t>
                </a:r>
              </a:p>
              <a:p>
                <a:pPr algn="ctr"/>
                <a:r>
                  <a:rPr lang="en-US" sz="1100" dirty="0" smtClean="0"/>
                  <a:t>MPU</a:t>
                </a:r>
                <a:endParaRPr lang="en-US" sz="1100" dirty="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838200" y="2895600"/>
                <a:ext cx="533400" cy="169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</a:t>
                </a:r>
                <a:r>
                  <a:rPr lang="en-US" sz="1100" baseline="-25000" dirty="0" smtClean="0"/>
                  <a:t>15</a:t>
                </a:r>
                <a:endParaRPr lang="en-US" sz="1100" baseline="-25000" dirty="0"/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838200" y="3124200"/>
                <a:ext cx="533400" cy="169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A</a:t>
                </a:r>
                <a:r>
                  <a:rPr lang="en-US" sz="1100" baseline="-25000" dirty="0" smtClean="0"/>
                  <a:t>0</a:t>
                </a:r>
                <a:endParaRPr lang="en-US" sz="1100" baseline="-25000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762000" y="5105400"/>
                <a:ext cx="533400" cy="133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aseline="-25000" dirty="0" smtClean="0"/>
                  <a:t>D0</a:t>
                </a:r>
                <a:endParaRPr lang="en-US" sz="1100" baseline="-25000" dirty="0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762000" y="4876800"/>
                <a:ext cx="533400" cy="133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aseline="-25000" dirty="0" smtClean="0"/>
                  <a:t>D7</a:t>
                </a:r>
                <a:endParaRPr lang="en-US" sz="1100" baseline="-25000" dirty="0"/>
              </a:p>
            </p:txBody>
          </p:sp>
        </p:grpSp>
        <p:sp>
          <p:nvSpPr>
            <p:cNvPr id="109" name="Right Arrow 108"/>
            <p:cNvSpPr/>
            <p:nvPr/>
          </p:nvSpPr>
          <p:spPr>
            <a:xfrm>
              <a:off x="1828800" y="3276600"/>
              <a:ext cx="6096000" cy="457200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         Address Bus (16bit)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2743200" y="4191000"/>
              <a:ext cx="990600" cy="6096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Memory</a:t>
              </a:r>
              <a:endParaRPr lang="en-US" sz="110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648200" y="4191000"/>
              <a:ext cx="762000" cy="6096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I/P</a:t>
              </a:r>
              <a:endParaRPr lang="en-US" sz="1100" dirty="0"/>
            </a:p>
          </p:txBody>
        </p:sp>
        <p:sp>
          <p:nvSpPr>
            <p:cNvPr id="114" name="Right Arrow 113"/>
            <p:cNvSpPr/>
            <p:nvPr/>
          </p:nvSpPr>
          <p:spPr>
            <a:xfrm>
              <a:off x="2133600" y="5715000"/>
              <a:ext cx="5867400" cy="381000"/>
            </a:xfrm>
            <a:prstGeom prst="righ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dirty="0" smtClean="0"/>
                <a:t>                                </a:t>
              </a:r>
              <a:r>
                <a:rPr lang="en-US" sz="1100" b="1" dirty="0" smtClean="0">
                  <a:solidFill>
                    <a:schemeClr val="tx1"/>
                  </a:solidFill>
                </a:rPr>
                <a:t>Data Bus (8bit)   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6019800" y="4800600"/>
              <a:ext cx="762000" cy="6096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O/P</a:t>
              </a:r>
              <a:endParaRPr lang="en-US" sz="1100" dirty="0"/>
            </a:p>
          </p:txBody>
        </p:sp>
        <p:sp>
          <p:nvSpPr>
            <p:cNvPr id="116" name="Down Arrow 115"/>
            <p:cNvSpPr/>
            <p:nvPr/>
          </p:nvSpPr>
          <p:spPr>
            <a:xfrm>
              <a:off x="3048000" y="3505200"/>
              <a:ext cx="304800" cy="6858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7" name="Down Arrow 116"/>
            <p:cNvSpPr/>
            <p:nvPr/>
          </p:nvSpPr>
          <p:spPr>
            <a:xfrm>
              <a:off x="4800600" y="3581400"/>
              <a:ext cx="304800" cy="6096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8" name="Down Arrow 117"/>
            <p:cNvSpPr/>
            <p:nvPr/>
          </p:nvSpPr>
          <p:spPr>
            <a:xfrm>
              <a:off x="6248400" y="3581400"/>
              <a:ext cx="304800" cy="12192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9" name="Right Arrow 118"/>
            <p:cNvSpPr/>
            <p:nvPr/>
          </p:nvSpPr>
          <p:spPr>
            <a:xfrm>
              <a:off x="6781800" y="4876800"/>
              <a:ext cx="1295400" cy="381000"/>
            </a:xfrm>
            <a:prstGeom prst="rightArrow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1" name="Right Arrow 120"/>
            <p:cNvSpPr/>
            <p:nvPr/>
          </p:nvSpPr>
          <p:spPr>
            <a:xfrm>
              <a:off x="1828800" y="6172200"/>
              <a:ext cx="6172200" cy="3810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Control Bus (8bit)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22" name="Up-Down Arrow 121"/>
            <p:cNvSpPr/>
            <p:nvPr/>
          </p:nvSpPr>
          <p:spPr>
            <a:xfrm>
              <a:off x="2743200" y="4800600"/>
              <a:ext cx="457200" cy="990600"/>
            </a:xfrm>
            <a:prstGeom prst="up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4" name="Down Arrow 123"/>
            <p:cNvSpPr/>
            <p:nvPr/>
          </p:nvSpPr>
          <p:spPr>
            <a:xfrm>
              <a:off x="4648200" y="4800600"/>
              <a:ext cx="381000" cy="990600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5" name="Up Arrow 124"/>
            <p:cNvSpPr/>
            <p:nvPr/>
          </p:nvSpPr>
          <p:spPr>
            <a:xfrm>
              <a:off x="6096000" y="5410200"/>
              <a:ext cx="304800" cy="381000"/>
            </a:xfrm>
            <a:prstGeom prst="up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6" name="Left Arrow 125"/>
            <p:cNvSpPr/>
            <p:nvPr/>
          </p:nvSpPr>
          <p:spPr>
            <a:xfrm>
              <a:off x="1828800" y="5715000"/>
              <a:ext cx="1524000" cy="381000"/>
            </a:xfrm>
            <a:prstGeom prst="left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9" name="Left Arrow 128"/>
            <p:cNvSpPr/>
            <p:nvPr/>
          </p:nvSpPr>
          <p:spPr>
            <a:xfrm>
              <a:off x="5410200" y="4267200"/>
              <a:ext cx="2590800" cy="228600"/>
            </a:xfrm>
            <a:prstGeom prst="leftArrow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35" name="Straight Arrow Connector 134"/>
            <p:cNvCxnSpPr/>
            <p:nvPr/>
          </p:nvCxnSpPr>
          <p:spPr>
            <a:xfrm>
              <a:off x="2438400" y="3505200"/>
              <a:ext cx="1676400" cy="158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>
              <a:off x="2209800" y="5867400"/>
              <a:ext cx="990600" cy="158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4" name="Straight Connector 143"/>
          <p:cNvCxnSpPr/>
          <p:nvPr/>
        </p:nvCxnSpPr>
        <p:spPr>
          <a:xfrm>
            <a:off x="0" y="4341812"/>
            <a:ext cx="9144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Assumption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RAM Memory is interfaced</a:t>
            </a:r>
          </a:p>
          <a:p>
            <a:r>
              <a:rPr lang="en-US" dirty="0" smtClean="0"/>
              <a:t>Instructions are stored in memory</a:t>
            </a:r>
          </a:p>
          <a:p>
            <a:r>
              <a:rPr lang="en-US" dirty="0" smtClean="0"/>
              <a:t>One I/O display port is interfaced to display data of ACC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Simple Assembly Program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MVI   A, 24H       </a:t>
            </a:r>
            <a:r>
              <a:rPr lang="en-US" sz="2800" i="1" dirty="0" smtClean="0"/>
              <a:t>// load </a:t>
            </a:r>
            <a:r>
              <a:rPr lang="en-US" sz="2800" i="1" dirty="0" err="1" smtClean="0"/>
              <a:t>Reg</a:t>
            </a:r>
            <a:r>
              <a:rPr lang="en-US" sz="2800" i="1" dirty="0" smtClean="0"/>
              <a:t>  ACC with 24H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MVI   B , 56H       </a:t>
            </a:r>
            <a:r>
              <a:rPr lang="en-US" sz="2800" i="1" dirty="0" smtClean="0"/>
              <a:t>// load </a:t>
            </a:r>
            <a:r>
              <a:rPr lang="en-US" sz="2800" i="1" dirty="0" err="1" smtClean="0"/>
              <a:t>Reg</a:t>
            </a:r>
            <a:r>
              <a:rPr lang="en-US" sz="2800" i="1" dirty="0" smtClean="0"/>
              <a:t> B with 56H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ADD   B                </a:t>
            </a:r>
            <a:r>
              <a:rPr lang="en-US" sz="2800" i="1" dirty="0" smtClean="0"/>
              <a:t>// ACC= ACC+B 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OUT 01H            </a:t>
            </a:r>
            <a:r>
              <a:rPr lang="en-US" sz="2800" i="1" dirty="0" smtClean="0"/>
              <a:t>// Display ACC contents on port 01H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	HALT                   </a:t>
            </a:r>
            <a:r>
              <a:rPr lang="en-US" sz="2800" i="1" dirty="0" smtClean="0"/>
              <a:t>// End the program   </a:t>
            </a: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Result: 7A (All are in Hex)</a:t>
            </a:r>
          </a:p>
          <a:p>
            <a:pPr>
              <a:buNone/>
            </a:pPr>
            <a:r>
              <a:rPr lang="en-US" dirty="0" smtClean="0"/>
              <a:t> DAA operation for Decimal Adjust    A+6=10H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Flowchart to multiply two number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6600" y="1143000"/>
            <a:ext cx="26670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7526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LDA   2000     // Load </a:t>
            </a:r>
            <a:r>
              <a:rPr lang="en-US" dirty="0" err="1" smtClean="0"/>
              <a:t>multiplicant</a:t>
            </a:r>
            <a:r>
              <a:rPr lang="en-US" dirty="0" smtClean="0"/>
              <a:t> to accumulator</a:t>
            </a:r>
          </a:p>
          <a:p>
            <a:pPr>
              <a:buNone/>
            </a:pPr>
            <a:r>
              <a:rPr lang="en-US" dirty="0" smtClean="0"/>
              <a:t>MOV  B,A       // Move </a:t>
            </a:r>
            <a:r>
              <a:rPr lang="en-US" dirty="0" err="1" smtClean="0"/>
              <a:t>multiplicant</a:t>
            </a:r>
            <a:r>
              <a:rPr lang="en-US" dirty="0" smtClean="0"/>
              <a:t> from A(acc) to B register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4495800" y="15240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495800" y="2362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19200" y="25908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LDA   2001    // Load multiplier to accumulator</a:t>
            </a:r>
          </a:p>
          <a:p>
            <a:pPr>
              <a:buNone/>
            </a:pPr>
            <a:r>
              <a:rPr lang="en-US" dirty="0" smtClean="0"/>
              <a:t>MOV  C,A      // Move multiplier from A to C</a:t>
            </a:r>
            <a:endParaRPr lang="en-US" dirty="0"/>
          </a:p>
        </p:txBody>
      </p:sp>
      <p:sp>
        <p:nvSpPr>
          <p:cNvPr id="15" name="Down Arrow 14"/>
          <p:cNvSpPr/>
          <p:nvPr/>
        </p:nvSpPr>
        <p:spPr>
          <a:xfrm>
            <a:off x="4495800" y="32004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219200" y="34290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MOV  C,A      // Move multiplier from A to C</a:t>
            </a:r>
          </a:p>
          <a:p>
            <a:pPr>
              <a:buNone/>
            </a:pPr>
            <a:r>
              <a:rPr lang="en-US" dirty="0" smtClean="0"/>
              <a:t>MVI   A,00    // Load immediate value 00 to ACC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>
            <a:off x="4495800" y="40386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219200" y="42672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ADD    B     // Add B(multiplier) with A</a:t>
            </a:r>
          </a:p>
          <a:p>
            <a:pPr>
              <a:buNone/>
            </a:pPr>
            <a:r>
              <a:rPr lang="en-US" dirty="0" smtClean="0"/>
              <a:t>DCR    C      // Decrement C, it act as a counter</a:t>
            </a:r>
            <a:endParaRPr lang="en-US" dirty="0"/>
          </a:p>
        </p:txBody>
      </p:sp>
      <p:sp>
        <p:nvSpPr>
          <p:cNvPr id="19" name="Diamond 18"/>
          <p:cNvSpPr/>
          <p:nvPr/>
        </p:nvSpPr>
        <p:spPr>
          <a:xfrm>
            <a:off x="1524000" y="5105400"/>
            <a:ext cx="6096000" cy="914400"/>
          </a:xfrm>
          <a:prstGeom prst="diamon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JNZ     L   // Jump to L if C!=0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4495800" y="48768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219200" y="6172200"/>
            <a:ext cx="69342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STA    2010   // Store result in to memory</a:t>
            </a:r>
          </a:p>
          <a:p>
            <a:pPr>
              <a:buNone/>
            </a:pPr>
            <a:r>
              <a:rPr lang="en-US" dirty="0" smtClean="0"/>
              <a:t>HLT                // End</a:t>
            </a:r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>
            <a:off x="4419600" y="59436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543800" y="5486400"/>
            <a:ext cx="1066800" cy="152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458200" y="4191000"/>
            <a:ext cx="152400" cy="1447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Arrow 26"/>
          <p:cNvSpPr/>
          <p:nvPr/>
        </p:nvSpPr>
        <p:spPr>
          <a:xfrm>
            <a:off x="4724400" y="4114800"/>
            <a:ext cx="3886200" cy="152400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Code to multiply two number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	LDA   2000     // Load </a:t>
            </a:r>
            <a:r>
              <a:rPr lang="en-US" sz="2400" dirty="0" err="1" smtClean="0"/>
              <a:t>multiplicant</a:t>
            </a:r>
            <a:r>
              <a:rPr lang="en-US" sz="2400" dirty="0" smtClean="0"/>
              <a:t> to accumulator</a:t>
            </a:r>
          </a:p>
          <a:p>
            <a:pPr>
              <a:buNone/>
            </a:pPr>
            <a:r>
              <a:rPr lang="en-US" sz="2400" dirty="0" smtClean="0"/>
              <a:t>	MOV  B,A       // Move </a:t>
            </a:r>
            <a:r>
              <a:rPr lang="en-US" sz="2400" dirty="0" err="1" smtClean="0"/>
              <a:t>multiplicant</a:t>
            </a:r>
            <a:r>
              <a:rPr lang="en-US" sz="2400" dirty="0" smtClean="0"/>
              <a:t> from A(acc) to B register</a:t>
            </a:r>
          </a:p>
          <a:p>
            <a:pPr>
              <a:buNone/>
            </a:pPr>
            <a:r>
              <a:rPr lang="en-US" sz="2400" dirty="0" smtClean="0"/>
              <a:t>	LDA   2001    // Load multiplier to accumulator</a:t>
            </a:r>
          </a:p>
          <a:p>
            <a:pPr>
              <a:buNone/>
            </a:pPr>
            <a:r>
              <a:rPr lang="en-US" sz="2400" dirty="0" smtClean="0"/>
              <a:t>	MOV  C,A      // Move multiplier from A to C</a:t>
            </a:r>
          </a:p>
          <a:p>
            <a:pPr>
              <a:buNone/>
            </a:pPr>
            <a:r>
              <a:rPr lang="en-US" sz="2400" dirty="0" smtClean="0"/>
              <a:t>	MVI   A,00    // Load immediate value 00 to a</a:t>
            </a:r>
          </a:p>
          <a:p>
            <a:pPr>
              <a:buNone/>
            </a:pPr>
            <a:r>
              <a:rPr lang="en-US" sz="2400" dirty="0" smtClean="0"/>
              <a:t>L:   ADD    B      // Add B(multiplier) with A</a:t>
            </a:r>
          </a:p>
          <a:p>
            <a:pPr>
              <a:buNone/>
            </a:pPr>
            <a:r>
              <a:rPr lang="en-US" sz="2400" dirty="0" smtClean="0"/>
              <a:t>	DCR    C         // Decrement C, it act as a counter</a:t>
            </a:r>
          </a:p>
          <a:p>
            <a:pPr>
              <a:buNone/>
            </a:pPr>
            <a:r>
              <a:rPr lang="en-US" sz="2400" dirty="0" smtClean="0"/>
              <a:t>	JNZ     L          // Jump to L if C reaches 0</a:t>
            </a:r>
          </a:p>
          <a:p>
            <a:pPr>
              <a:buNone/>
            </a:pPr>
            <a:r>
              <a:rPr lang="en-US" sz="2400" dirty="0" smtClean="0"/>
              <a:t>	STA    2010   // Store result in to memory</a:t>
            </a:r>
          </a:p>
          <a:p>
            <a:pPr>
              <a:buNone/>
            </a:pPr>
            <a:r>
              <a:rPr lang="en-US" sz="2400" dirty="0" smtClean="0"/>
              <a:t>	HLT                // End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Delay of Instructions 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Performance/delay of each instruction </a:t>
            </a:r>
          </a:p>
          <a:p>
            <a:pPr lvl="1">
              <a:buNone/>
            </a:pPr>
            <a:r>
              <a:rPr lang="en-US" dirty="0" smtClean="0"/>
              <a:t>            MVI  C, FFH                                             7 T-State</a:t>
            </a:r>
          </a:p>
          <a:p>
            <a:pPr lvl="1">
              <a:buNone/>
            </a:pPr>
            <a:r>
              <a:rPr lang="en-US" dirty="0" smtClean="0"/>
              <a:t>LOOP: DCR  C                                                     4 T-State</a:t>
            </a:r>
          </a:p>
          <a:p>
            <a:pPr lvl="1">
              <a:buNone/>
            </a:pPr>
            <a:r>
              <a:rPr lang="en-US" dirty="0" smtClean="0"/>
              <a:t>	         JNZ   LOOP                                        7/10 T-State  </a:t>
            </a:r>
          </a:p>
          <a:p>
            <a:r>
              <a:rPr lang="en-US" dirty="0" smtClean="0"/>
              <a:t>Performance of other INS</a:t>
            </a:r>
          </a:p>
          <a:p>
            <a:pPr>
              <a:buNone/>
            </a:pPr>
            <a:r>
              <a:rPr lang="en-US" dirty="0" smtClean="0"/>
              <a:t>            ADD R                                                      4 T-State</a:t>
            </a:r>
          </a:p>
          <a:p>
            <a:pPr>
              <a:buNone/>
            </a:pPr>
            <a:r>
              <a:rPr lang="en-US" dirty="0" smtClean="0"/>
              <a:t>            ADD M                                                    7 T-State</a:t>
            </a:r>
          </a:p>
          <a:p>
            <a:pPr>
              <a:buNone/>
            </a:pPr>
            <a:r>
              <a:rPr lang="en-US" dirty="0" smtClean="0"/>
              <a:t>            CALL </a:t>
            </a:r>
            <a:r>
              <a:rPr lang="en-US" dirty="0" err="1" smtClean="0"/>
              <a:t>addr</a:t>
            </a:r>
            <a:r>
              <a:rPr lang="en-US" dirty="0" smtClean="0"/>
              <a:t>                                             18 T-State  </a:t>
            </a:r>
          </a:p>
          <a:p>
            <a:r>
              <a:rPr lang="en-US" dirty="0" smtClean="0"/>
              <a:t> F=Fetch with 4 State, S=Fetch with 6 State, R=Memory Read, W=Memory Write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0" y="16764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419600" y="16764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3810000" y="22098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3810000" y="27432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4419600" y="27432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029200" y="27432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3810000" y="37338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3810000" y="42672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4419600" y="42672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3810000" y="4876800"/>
            <a:ext cx="6096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</a:t>
            </a:r>
            <a:endParaRPr lang="en-US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4419600" y="4876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5029200" y="4876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876800"/>
            <a:ext cx="609600" cy="4572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W</a:t>
            </a:r>
            <a:endParaRPr lang="en-US" sz="3200" b="1" dirty="0"/>
          </a:p>
        </p:txBody>
      </p:sp>
      <p:sp>
        <p:nvSpPr>
          <p:cNvPr id="18" name="Rectangle 17"/>
          <p:cNvSpPr/>
          <p:nvPr/>
        </p:nvSpPr>
        <p:spPr>
          <a:xfrm>
            <a:off x="6248400" y="4876800"/>
            <a:ext cx="609600" cy="4572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W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Time Delay  Loop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Performance/delay of each instruction </a:t>
            </a:r>
          </a:p>
          <a:p>
            <a:pPr lvl="1">
              <a:buNone/>
            </a:pPr>
            <a:r>
              <a:rPr lang="en-US" dirty="0" smtClean="0"/>
              <a:t>            MVI  C, FFH                                             7 T-State</a:t>
            </a:r>
          </a:p>
          <a:p>
            <a:pPr lvl="1">
              <a:buNone/>
            </a:pPr>
            <a:r>
              <a:rPr lang="en-US" dirty="0" smtClean="0"/>
              <a:t>LOOP: DCR  C                                                     4 T-State</a:t>
            </a:r>
          </a:p>
          <a:p>
            <a:pPr lvl="1">
              <a:buNone/>
            </a:pPr>
            <a:r>
              <a:rPr lang="en-US" dirty="0" smtClean="0"/>
              <a:t>	         JNZ   LOOP                                        7/10 T-State  </a:t>
            </a:r>
          </a:p>
          <a:p>
            <a:r>
              <a:rPr lang="en-US" dirty="0" smtClean="0"/>
              <a:t>Time delay in loop </a:t>
            </a:r>
          </a:p>
          <a:p>
            <a:pPr lvl="1">
              <a:buNone/>
            </a:pPr>
            <a:r>
              <a:rPr lang="en-US" dirty="0" smtClean="0"/>
              <a:t>  T</a:t>
            </a:r>
            <a:r>
              <a:rPr lang="en-US" baseline="-25000" dirty="0" smtClean="0"/>
              <a:t>L</a:t>
            </a:r>
            <a:r>
              <a:rPr lang="en-US" dirty="0" smtClean="0"/>
              <a:t>= T x Loop T-States x N</a:t>
            </a:r>
            <a:r>
              <a:rPr lang="en-US" baseline="-25000" dirty="0" smtClean="0"/>
              <a:t>10</a:t>
            </a:r>
          </a:p>
          <a:p>
            <a:pPr lvl="1">
              <a:buNone/>
            </a:pPr>
            <a:r>
              <a:rPr lang="en-US" dirty="0" smtClean="0"/>
              <a:t>  where T=System clock period</a:t>
            </a:r>
          </a:p>
          <a:p>
            <a:pPr lvl="1">
              <a:buNone/>
            </a:pPr>
            <a:r>
              <a:rPr lang="en-US" dirty="0" smtClean="0"/>
              <a:t>  N</a:t>
            </a:r>
            <a:r>
              <a:rPr lang="en-US" baseline="-25000" dirty="0" smtClean="0"/>
              <a:t>10</a:t>
            </a:r>
            <a:r>
              <a:rPr lang="en-US" dirty="0" smtClean="0"/>
              <a:t>= Equiv. decimal value of count  loaded to C </a:t>
            </a:r>
          </a:p>
          <a:p>
            <a:pPr lvl="1">
              <a:buNone/>
            </a:pPr>
            <a:r>
              <a:rPr lang="en-US" dirty="0" smtClean="0"/>
              <a:t>  T</a:t>
            </a:r>
            <a:r>
              <a:rPr lang="en-US" baseline="-25000" dirty="0" smtClean="0"/>
              <a:t>L</a:t>
            </a:r>
            <a:r>
              <a:rPr lang="en-US" dirty="0" smtClean="0"/>
              <a:t>= 0.5x10</a:t>
            </a:r>
            <a:r>
              <a:rPr lang="en-US" baseline="30000" dirty="0" smtClean="0"/>
              <a:t>-6</a:t>
            </a:r>
            <a:r>
              <a:rPr lang="en-US" dirty="0" smtClean="0"/>
              <a:t> x (14 x 255)=1.8ms (ignore 10 T-State)  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038600" y="19050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48200" y="19050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4038600" y="24384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4038600" y="2971800"/>
            <a:ext cx="609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4648200" y="2971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257800" y="2971800"/>
            <a:ext cx="6096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1912</TotalTime>
  <Words>1449</Words>
  <Application>Microsoft Office PowerPoint</Application>
  <PresentationFormat>On-screen Show (4:3)</PresentationFormat>
  <Paragraphs>422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8085 Architecture  &amp;  Its Assembly language programming </vt:lpstr>
      <vt:lpstr>Outline</vt:lpstr>
      <vt:lpstr>Slide 3</vt:lpstr>
      <vt:lpstr>Assumption</vt:lpstr>
      <vt:lpstr>Simple Assembly Program</vt:lpstr>
      <vt:lpstr>Flowchart to multiply two number </vt:lpstr>
      <vt:lpstr>Code to multiply two number </vt:lpstr>
      <vt:lpstr>Delay of Instructions </vt:lpstr>
      <vt:lpstr>Time Delay  Loop</vt:lpstr>
      <vt:lpstr>Time Delay: Nested   Loop</vt:lpstr>
      <vt:lpstr>Traffic Light Control: Counter &amp; Delay</vt:lpstr>
      <vt:lpstr>Stack Pointer (SP) &amp; Stack Memory</vt:lpstr>
      <vt:lpstr>Stack Memory</vt:lpstr>
      <vt:lpstr>Saving Information on the Stack</vt:lpstr>
      <vt:lpstr>Stack/LIFO  use in CALL/RET </vt:lpstr>
      <vt:lpstr>Subroutines</vt:lpstr>
      <vt:lpstr>CALL/RET Instruction</vt:lpstr>
      <vt:lpstr>Call by References</vt:lpstr>
      <vt:lpstr>Stack/LIFO  use in CALL/RET </vt:lpstr>
      <vt:lpstr>Factorial of a number</vt:lpstr>
      <vt:lpstr>Sub Routine for FACTORIAL</vt:lpstr>
      <vt:lpstr>Assignment I </vt:lpstr>
      <vt:lpstr>Introduction to  8086 &amp; i386 processor</vt:lpstr>
      <vt:lpstr>8086 Architecture</vt:lpstr>
      <vt:lpstr>8086 Registers</vt:lpstr>
      <vt:lpstr>8086 Architecture</vt:lpstr>
      <vt:lpstr>Next Class Agenda</vt:lpstr>
      <vt:lpstr>Thanks</vt:lpstr>
    </vt:vector>
  </TitlesOfParts>
  <Company>iitg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8085 Architecture  &amp;  Its Assembly language programming </dc:title>
  <dc:creator>asahu</dc:creator>
  <cp:lastModifiedBy>asahu</cp:lastModifiedBy>
  <cp:revision>128</cp:revision>
  <dcterms:created xsi:type="dcterms:W3CDTF">2010-08-03T12:41:21Z</dcterms:created>
  <dcterms:modified xsi:type="dcterms:W3CDTF">2010-08-05T13:39:27Z</dcterms:modified>
</cp:coreProperties>
</file>