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90" r:id="rId3"/>
    <p:sldId id="286" r:id="rId4"/>
    <p:sldId id="273" r:id="rId5"/>
    <p:sldId id="260" r:id="rId6"/>
    <p:sldId id="275" r:id="rId7"/>
    <p:sldId id="276" r:id="rId8"/>
    <p:sldId id="278" r:id="rId9"/>
    <p:sldId id="280" r:id="rId10"/>
    <p:sldId id="282" r:id="rId11"/>
    <p:sldId id="283" r:id="rId12"/>
    <p:sldId id="284" r:id="rId13"/>
    <p:sldId id="279" r:id="rId14"/>
    <p:sldId id="281" r:id="rId15"/>
    <p:sldId id="287" r:id="rId16"/>
    <p:sldId id="285" r:id="rId17"/>
    <p:sldId id="288" r:id="rId18"/>
    <p:sldId id="289" r:id="rId19"/>
    <p:sldId id="291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1B65BB7-332E-4273-BE5F-FC4D4769183E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98AF3CB-16F4-4262-B562-3E0EEE24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7170AF-C42F-4A1D-9587-5F3E908BBAEF}" type="slidenum">
              <a:rPr lang="en-US"/>
              <a:pPr/>
              <a:t>4</a:t>
            </a:fld>
            <a:endParaRPr lang="en-US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897D9-4EA2-43D1-A486-0DC4360BA176}" type="slidenum">
              <a:rPr lang="en-US"/>
              <a:pPr/>
              <a:t>5</a:t>
            </a:fld>
            <a:endParaRPr lang="en-US"/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8/4/2010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618270"/>
          </a:xfrm>
        </p:spPr>
        <p:txBody>
          <a:bodyPr>
            <a:normAutofit fontScale="90000"/>
          </a:bodyPr>
          <a:lstStyle/>
          <a:p>
            <a:r>
              <a:rPr b="1" smtClean="0"/>
              <a:t>8085 Architecture  &amp; </a:t>
            </a:r>
            <a:br>
              <a:rPr b="1" smtClean="0"/>
            </a:br>
            <a:r>
              <a:rPr b="1" smtClean="0"/>
              <a:t>Its Assembly language programming </a:t>
            </a:r>
            <a:endParaRPr lang="en-US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 A </a:t>
            </a:r>
            <a:r>
              <a:rPr lang="en-US" dirty="0" err="1" smtClean="0"/>
              <a:t>Sahu</a:t>
            </a:r>
            <a:endParaRPr lang="en-US" dirty="0" smtClean="0"/>
          </a:p>
          <a:p>
            <a:r>
              <a:rPr lang="en-US" dirty="0" smtClean="0"/>
              <a:t>Dept of Computer Science &amp; Engineering </a:t>
            </a:r>
          </a:p>
          <a:p>
            <a:r>
              <a:rPr lang="en-US" dirty="0" smtClean="0"/>
              <a:t>IIT </a:t>
            </a:r>
            <a:r>
              <a:rPr lang="en-US" dirty="0" err="1" smtClean="0"/>
              <a:t>Guwahati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Copy/</a:t>
            </a:r>
            <a:r>
              <a:rPr lang="en-US" b="1" i="1" u="sng" dirty="0" err="1" smtClean="0">
                <a:solidFill>
                  <a:srgbClr val="FF0000"/>
                </a:solidFill>
              </a:rPr>
              <a:t>Mem</a:t>
            </a:r>
            <a:r>
              <a:rPr lang="en-US" b="1" i="1" u="sng" dirty="0" smtClean="0">
                <a:solidFill>
                  <a:srgbClr val="FF0000"/>
                </a:solidFill>
              </a:rPr>
              <a:t>/IO operation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MVI    R, 8 bit   </a:t>
            </a:r>
            <a:r>
              <a:rPr lang="en-US" sz="3000" i="1" dirty="0" smtClean="0"/>
              <a:t>// load immediate data</a:t>
            </a:r>
            <a:endParaRPr lang="en-US" dirty="0" smtClean="0"/>
          </a:p>
          <a:p>
            <a:r>
              <a:rPr lang="en-US" dirty="0" smtClean="0"/>
              <a:t>MOV   R1, R2   </a:t>
            </a:r>
            <a:r>
              <a:rPr lang="en-US" sz="3000" i="1" dirty="0" smtClean="0"/>
              <a:t>// Example MOV  B, A</a:t>
            </a:r>
            <a:endParaRPr lang="en-US" dirty="0" smtClean="0"/>
          </a:p>
          <a:p>
            <a:r>
              <a:rPr lang="en-US" dirty="0" smtClean="0"/>
              <a:t>MOV   R   M     </a:t>
            </a:r>
            <a:r>
              <a:rPr lang="en-US" sz="3000" i="1" dirty="0" smtClean="0"/>
              <a:t>// Copy to R from 0(HL </a:t>
            </a:r>
            <a:r>
              <a:rPr lang="en-US" sz="3000" i="1" dirty="0" err="1" smtClean="0"/>
              <a:t>Reg</a:t>
            </a:r>
            <a:r>
              <a:rPr lang="en-US" sz="3000" i="1" dirty="0" smtClean="0"/>
              <a:t>) </a:t>
            </a:r>
            <a:r>
              <a:rPr lang="en-US" sz="3000" i="1" dirty="0" err="1" smtClean="0"/>
              <a:t>Mem</a:t>
            </a:r>
            <a:endParaRPr lang="en-US" i="1" dirty="0" smtClean="0"/>
          </a:p>
          <a:p>
            <a:r>
              <a:rPr lang="en-US" dirty="0" smtClean="0"/>
              <a:t>MOV   M   R     </a:t>
            </a:r>
            <a:r>
              <a:rPr lang="en-US" sz="3000" i="1" dirty="0" smtClean="0"/>
              <a:t>// Copy from R to  0(HL </a:t>
            </a:r>
            <a:r>
              <a:rPr lang="en-US" sz="3000" i="1" dirty="0" err="1" smtClean="0"/>
              <a:t>Reg</a:t>
            </a:r>
            <a:r>
              <a:rPr lang="en-US" sz="3000" i="1" dirty="0" smtClean="0"/>
              <a:t>) </a:t>
            </a:r>
            <a:r>
              <a:rPr lang="en-US" sz="3000" i="1" dirty="0" err="1" smtClean="0"/>
              <a:t>Mem</a:t>
            </a:r>
            <a:endParaRPr lang="en-US" sz="3000" i="1" dirty="0" smtClean="0"/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LDA     16 bit    </a:t>
            </a:r>
            <a:r>
              <a:rPr lang="en-US" sz="3000" i="1" dirty="0" smtClean="0"/>
              <a:t>// load A from 0(16bit)</a:t>
            </a:r>
            <a:endParaRPr lang="en-US" dirty="0" smtClean="0"/>
          </a:p>
          <a:p>
            <a:r>
              <a:rPr lang="en-US" dirty="0" smtClean="0"/>
              <a:t>STA      16 bit   </a:t>
            </a:r>
            <a:r>
              <a:rPr lang="en-US" sz="3000" i="1" dirty="0" smtClean="0"/>
              <a:t>// Store A to 0(16bit)</a:t>
            </a:r>
          </a:p>
          <a:p>
            <a:r>
              <a:rPr lang="en-US" dirty="0" smtClean="0"/>
              <a:t>LDAX    </a:t>
            </a:r>
            <a:r>
              <a:rPr lang="en-US" dirty="0" err="1" smtClean="0"/>
              <a:t>Rp</a:t>
            </a:r>
            <a:r>
              <a:rPr lang="en-US" dirty="0" smtClean="0"/>
              <a:t>        </a:t>
            </a:r>
            <a:r>
              <a:rPr lang="en-US" sz="3000" i="1" dirty="0" smtClean="0"/>
              <a:t>// load  A from 0(</a:t>
            </a:r>
            <a:r>
              <a:rPr lang="en-US" sz="3000" i="1" dirty="0" err="1" smtClean="0"/>
              <a:t>Rp</a:t>
            </a:r>
            <a:r>
              <a:rPr lang="en-US" sz="3000" i="1" dirty="0" smtClean="0"/>
              <a:t>), </a:t>
            </a:r>
            <a:r>
              <a:rPr lang="en-US" sz="3000" i="1" dirty="0" err="1" smtClean="0"/>
              <a:t>Rp</a:t>
            </a:r>
            <a:r>
              <a:rPr lang="en-US" sz="3000" i="1" dirty="0" smtClean="0"/>
              <a:t>=</a:t>
            </a:r>
            <a:r>
              <a:rPr lang="en-US" sz="3000" i="1" dirty="0" err="1" smtClean="0"/>
              <a:t>RegPair</a:t>
            </a:r>
            <a:endParaRPr lang="en-US" i="1" dirty="0" smtClean="0"/>
          </a:p>
          <a:p>
            <a:r>
              <a:rPr lang="en-US" dirty="0" smtClean="0"/>
              <a:t>STAX     </a:t>
            </a:r>
            <a:r>
              <a:rPr lang="en-US" dirty="0" err="1" smtClean="0"/>
              <a:t>Rp</a:t>
            </a:r>
            <a:r>
              <a:rPr lang="en-US" dirty="0" smtClean="0"/>
              <a:t>       </a:t>
            </a:r>
            <a:r>
              <a:rPr lang="en-US" sz="3000" i="1" dirty="0" smtClean="0"/>
              <a:t>// Store A to 0(</a:t>
            </a:r>
            <a:r>
              <a:rPr lang="en-US" sz="3000" i="1" dirty="0" err="1" smtClean="0"/>
              <a:t>Rp</a:t>
            </a:r>
            <a:r>
              <a:rPr lang="en-US" sz="3000" i="1" dirty="0" smtClean="0"/>
              <a:t>)</a:t>
            </a:r>
            <a:endParaRPr lang="en-US" dirty="0" smtClean="0"/>
          </a:p>
          <a:p>
            <a:r>
              <a:rPr lang="en-US" dirty="0" smtClean="0"/>
              <a:t>LXI  </a:t>
            </a:r>
            <a:r>
              <a:rPr lang="en-US" dirty="0" err="1" smtClean="0"/>
              <a:t>Rp</a:t>
            </a:r>
            <a:r>
              <a:rPr lang="en-US" dirty="0" smtClean="0"/>
              <a:t>  16bit   </a:t>
            </a:r>
            <a:r>
              <a:rPr lang="en-US" sz="3000" i="1" dirty="0" smtClean="0"/>
              <a:t>// load immediate to </a:t>
            </a:r>
            <a:r>
              <a:rPr lang="en-US" sz="3000" i="1" dirty="0" err="1" smtClean="0"/>
              <a:t>Rp</a:t>
            </a:r>
            <a:endParaRPr lang="en-US" sz="3000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8bit             </a:t>
            </a:r>
            <a:r>
              <a:rPr lang="en-US" i="1" dirty="0" smtClean="0"/>
              <a:t>// </a:t>
            </a:r>
            <a:r>
              <a:rPr lang="en-US" sz="2800" i="1" dirty="0" smtClean="0"/>
              <a:t>Accept data to A from port 0(8bit)</a:t>
            </a:r>
            <a:endParaRPr lang="en-US" dirty="0" smtClean="0"/>
          </a:p>
          <a:p>
            <a:r>
              <a:rPr lang="en-US" dirty="0" smtClean="0"/>
              <a:t>OUT 8 bit        </a:t>
            </a:r>
            <a:r>
              <a:rPr lang="en-US" sz="3000" i="1" dirty="0" smtClean="0"/>
              <a:t>// Send data of A to  port 0(8bit)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Arithmetic Operation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 R 	       </a:t>
            </a:r>
            <a:r>
              <a:rPr lang="en-US" sz="3000" i="1" dirty="0" smtClean="0"/>
              <a:t>// Add A = A + B.reg</a:t>
            </a:r>
            <a:endParaRPr lang="en-US" dirty="0" smtClean="0"/>
          </a:p>
          <a:p>
            <a:r>
              <a:rPr lang="en-US" dirty="0" smtClean="0"/>
              <a:t>ADI   8bit         </a:t>
            </a:r>
            <a:r>
              <a:rPr lang="en-US" sz="3000" i="1" dirty="0" smtClean="0"/>
              <a:t>// Add A= A + 8bit</a:t>
            </a:r>
          </a:p>
          <a:p>
            <a:r>
              <a:rPr lang="en-US" dirty="0" smtClean="0"/>
              <a:t>ADD M            </a:t>
            </a:r>
            <a:r>
              <a:rPr lang="en-US" sz="3000" i="1" dirty="0" smtClean="0"/>
              <a:t>// Add  A=A + 0(HL)</a:t>
            </a:r>
          </a:p>
          <a:p>
            <a:endParaRPr lang="en-US" sz="3000" i="1" dirty="0" smtClean="0"/>
          </a:p>
          <a:p>
            <a:r>
              <a:rPr lang="en-US" dirty="0" smtClean="0"/>
              <a:t>SUB  R 	        </a:t>
            </a:r>
            <a:r>
              <a:rPr lang="en-US" i="1" dirty="0" smtClean="0"/>
              <a:t>// Sub A = A -B.reg</a:t>
            </a:r>
            <a:endParaRPr lang="en-US" dirty="0" smtClean="0"/>
          </a:p>
          <a:p>
            <a:r>
              <a:rPr lang="en-US" dirty="0" smtClean="0"/>
              <a:t>SUI   8bit         </a:t>
            </a:r>
            <a:r>
              <a:rPr lang="en-US" i="1" dirty="0" smtClean="0"/>
              <a:t>// Sub A= A - 8bit</a:t>
            </a:r>
            <a:endParaRPr lang="en-US" dirty="0" smtClean="0"/>
          </a:p>
          <a:p>
            <a:r>
              <a:rPr lang="en-US" dirty="0" smtClean="0"/>
              <a:t>SUB M            </a:t>
            </a:r>
            <a:r>
              <a:rPr lang="en-US" i="1" dirty="0" smtClean="0"/>
              <a:t>// Sub  A=A - 0(HL)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INR    R      </a:t>
            </a:r>
            <a:r>
              <a:rPr lang="en-US" sz="3000" i="1" dirty="0" smtClean="0"/>
              <a:t>//  R = R+1</a:t>
            </a:r>
            <a:endParaRPr lang="en-US" i="1" dirty="0" smtClean="0"/>
          </a:p>
          <a:p>
            <a:r>
              <a:rPr lang="en-US" dirty="0" smtClean="0"/>
              <a:t>INR  M        </a:t>
            </a:r>
            <a:r>
              <a:rPr lang="en-US" sz="3000" i="1" dirty="0" smtClean="0"/>
              <a:t>//  0(HL)=0(HL)+1</a:t>
            </a:r>
            <a:endParaRPr lang="en-US" dirty="0" smtClean="0"/>
          </a:p>
          <a:p>
            <a:r>
              <a:rPr lang="en-US" dirty="0" smtClean="0"/>
              <a:t>DCR    R      </a:t>
            </a:r>
            <a:r>
              <a:rPr lang="en-US" i="1" dirty="0" smtClean="0"/>
              <a:t>// R = R-1</a:t>
            </a:r>
          </a:p>
          <a:p>
            <a:r>
              <a:rPr lang="en-US" dirty="0" smtClean="0"/>
              <a:t>DCR  M        </a:t>
            </a:r>
            <a:r>
              <a:rPr lang="en-US" i="1" dirty="0" smtClean="0"/>
              <a:t>// 0(HL)=0(HL)-1</a:t>
            </a:r>
            <a:endParaRPr lang="en-US" dirty="0" smtClean="0"/>
          </a:p>
          <a:p>
            <a:r>
              <a:rPr lang="en-US" dirty="0" smtClean="0"/>
              <a:t>INX     </a:t>
            </a:r>
            <a:r>
              <a:rPr lang="en-US" dirty="0" err="1" smtClean="0"/>
              <a:t>Rp</a:t>
            </a:r>
            <a:r>
              <a:rPr lang="en-US" dirty="0" smtClean="0"/>
              <a:t>        </a:t>
            </a:r>
            <a:r>
              <a:rPr lang="en-US" sz="3000" i="1" dirty="0" smtClean="0"/>
              <a:t>//  </a:t>
            </a:r>
            <a:r>
              <a:rPr lang="en-US" sz="3000" i="1" dirty="0" err="1" smtClean="0"/>
              <a:t>Rp</a:t>
            </a:r>
            <a:r>
              <a:rPr lang="en-US" sz="3000" i="1" dirty="0" smtClean="0"/>
              <a:t>=Rp+1</a:t>
            </a:r>
            <a:endParaRPr lang="en-US" i="1" dirty="0" smtClean="0"/>
          </a:p>
          <a:p>
            <a:r>
              <a:rPr lang="en-US" dirty="0" smtClean="0"/>
              <a:t>DCX     </a:t>
            </a:r>
            <a:r>
              <a:rPr lang="en-US" dirty="0" err="1" smtClean="0"/>
              <a:t>Rp</a:t>
            </a:r>
            <a:r>
              <a:rPr lang="en-US" dirty="0" smtClean="0"/>
              <a:t>        </a:t>
            </a:r>
            <a:r>
              <a:rPr lang="en-US" i="1" dirty="0" smtClean="0"/>
              <a:t>//  </a:t>
            </a:r>
            <a:r>
              <a:rPr lang="en-US" i="1" dirty="0" err="1" smtClean="0"/>
              <a:t>Rp</a:t>
            </a:r>
            <a:r>
              <a:rPr lang="en-US" i="1" dirty="0" smtClean="0"/>
              <a:t>=Rp-1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Other Operations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Logic operations</a:t>
            </a:r>
          </a:p>
          <a:p>
            <a:pPr lvl="1"/>
            <a:r>
              <a:rPr lang="en-US" dirty="0" smtClean="0"/>
              <a:t>ANA R          ANI 8bit   ANA M  </a:t>
            </a:r>
          </a:p>
          <a:p>
            <a:pPr lvl="1"/>
            <a:r>
              <a:rPr lang="en-US" dirty="0" smtClean="0"/>
              <a:t>ORA, ORI, XRA, XRI</a:t>
            </a:r>
          </a:p>
          <a:p>
            <a:pPr lvl="1"/>
            <a:r>
              <a:rPr lang="en-US" dirty="0" smtClean="0"/>
              <a:t>CMP R // compare with R with ACC</a:t>
            </a:r>
          </a:p>
          <a:p>
            <a:pPr lvl="1"/>
            <a:r>
              <a:rPr lang="en-US" dirty="0" smtClean="0"/>
              <a:t>CPI 8bit // compare 8 bit with ACC</a:t>
            </a:r>
          </a:p>
          <a:p>
            <a:r>
              <a:rPr lang="en-US" dirty="0" smtClean="0"/>
              <a:t>Branch operations</a:t>
            </a:r>
          </a:p>
          <a:p>
            <a:pPr lvl="1"/>
            <a:r>
              <a:rPr lang="en-US" dirty="0" smtClean="0"/>
              <a:t>JMP 16bit, CALL 16 bit</a:t>
            </a:r>
          </a:p>
          <a:p>
            <a:pPr lvl="1"/>
            <a:r>
              <a:rPr lang="en-US" dirty="0" smtClean="0"/>
              <a:t>JZ 16bit,  JNZ 16bit, JC 16bit, JNC 16 bit</a:t>
            </a:r>
          </a:p>
          <a:p>
            <a:pPr lvl="1"/>
            <a:r>
              <a:rPr lang="en-US" dirty="0" smtClean="0"/>
              <a:t>RET </a:t>
            </a:r>
          </a:p>
          <a:p>
            <a:r>
              <a:rPr lang="en-US" dirty="0" smtClean="0"/>
              <a:t>Machine Control operations</a:t>
            </a:r>
          </a:p>
          <a:p>
            <a:pPr lvl="1"/>
            <a:r>
              <a:rPr lang="en-US" dirty="0" smtClean="0"/>
              <a:t>HLT, NOP, POP, PUSH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Assumption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RAM Memory is interfaced</a:t>
            </a:r>
          </a:p>
          <a:p>
            <a:r>
              <a:rPr lang="en-US" dirty="0" smtClean="0"/>
              <a:t>Instructions are stored in memory</a:t>
            </a:r>
          </a:p>
          <a:p>
            <a:r>
              <a:rPr lang="en-US" dirty="0" smtClean="0"/>
              <a:t>One I/O display port is interfaced to display data of ACC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Simple Assembly Program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MVI   A, 24H       </a:t>
            </a:r>
            <a:r>
              <a:rPr lang="en-US" sz="2800" i="1" dirty="0" smtClean="0"/>
              <a:t>// load </a:t>
            </a:r>
            <a:r>
              <a:rPr lang="en-US" sz="2800" i="1" dirty="0" err="1" smtClean="0"/>
              <a:t>Reg</a:t>
            </a:r>
            <a:r>
              <a:rPr lang="en-US" sz="2800" i="1" dirty="0" smtClean="0"/>
              <a:t>  ACC with 24H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MVI   B , 56H       </a:t>
            </a:r>
            <a:r>
              <a:rPr lang="en-US" sz="2800" i="1" dirty="0" smtClean="0"/>
              <a:t>// load </a:t>
            </a:r>
            <a:r>
              <a:rPr lang="en-US" sz="2800" i="1" dirty="0" err="1" smtClean="0"/>
              <a:t>Reg</a:t>
            </a:r>
            <a:r>
              <a:rPr lang="en-US" sz="2800" i="1" dirty="0" smtClean="0"/>
              <a:t> B with 56H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ADD   B                </a:t>
            </a:r>
            <a:r>
              <a:rPr lang="en-US" sz="2800" i="1" dirty="0" smtClean="0"/>
              <a:t>// ACC= ACC+B 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OUT 01H            </a:t>
            </a:r>
            <a:r>
              <a:rPr lang="en-US" sz="2800" i="1" dirty="0" smtClean="0"/>
              <a:t>// Display ACC contents on port 01H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HALT                   </a:t>
            </a:r>
            <a:r>
              <a:rPr lang="en-US" sz="2800" i="1" dirty="0" smtClean="0"/>
              <a:t>// End the program   </a:t>
            </a: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Result: 7A (All are in Hex)</a:t>
            </a:r>
          </a:p>
          <a:p>
            <a:pPr>
              <a:buNone/>
            </a:pPr>
            <a:r>
              <a:rPr lang="en-US" dirty="0" smtClean="0"/>
              <a:t> DAA operation for Decimal Adjust    A+6=10H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Flowchart to multiply two number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6600" y="1143000"/>
            <a:ext cx="26670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7526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LDA   2000     // Load </a:t>
            </a:r>
            <a:r>
              <a:rPr lang="en-US" dirty="0" err="1" smtClean="0"/>
              <a:t>multiplicant</a:t>
            </a:r>
            <a:r>
              <a:rPr lang="en-US" dirty="0" smtClean="0"/>
              <a:t> to accumulator</a:t>
            </a:r>
          </a:p>
          <a:p>
            <a:pPr>
              <a:buNone/>
            </a:pPr>
            <a:r>
              <a:rPr lang="en-US" dirty="0" smtClean="0"/>
              <a:t>MOV  B,A       // Move </a:t>
            </a:r>
            <a:r>
              <a:rPr lang="en-US" dirty="0" err="1" smtClean="0"/>
              <a:t>multiplicant</a:t>
            </a:r>
            <a:r>
              <a:rPr lang="en-US" dirty="0" smtClean="0"/>
              <a:t> from A(acc) to B register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4495800" y="15240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495800" y="2362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19200" y="25908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LDA   2001    // Load multiplier to accumulator</a:t>
            </a:r>
          </a:p>
          <a:p>
            <a:pPr>
              <a:buNone/>
            </a:pPr>
            <a:r>
              <a:rPr lang="en-US" dirty="0" smtClean="0"/>
              <a:t>MOV  C,A      // Move multiplier from A to C</a:t>
            </a:r>
            <a:endParaRPr lang="en-US" dirty="0"/>
          </a:p>
        </p:txBody>
      </p:sp>
      <p:sp>
        <p:nvSpPr>
          <p:cNvPr id="15" name="Down Arrow 14"/>
          <p:cNvSpPr/>
          <p:nvPr/>
        </p:nvSpPr>
        <p:spPr>
          <a:xfrm>
            <a:off x="4495800" y="32004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219200" y="34290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MOV  C,A      // Move multiplier from A to C</a:t>
            </a:r>
          </a:p>
          <a:p>
            <a:pPr>
              <a:buNone/>
            </a:pPr>
            <a:r>
              <a:rPr lang="en-US" dirty="0" smtClean="0"/>
              <a:t>MVI   A,00    // Load immediate value 00 to ACC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>
            <a:off x="4495800" y="40386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219200" y="42672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ADD    B     // Add B(multiplier) with A</a:t>
            </a:r>
          </a:p>
          <a:p>
            <a:pPr>
              <a:buNone/>
            </a:pPr>
            <a:r>
              <a:rPr lang="en-US" dirty="0" smtClean="0"/>
              <a:t>DCR    C      // Decrement C, it act as a counter</a:t>
            </a:r>
            <a:endParaRPr lang="en-US" dirty="0"/>
          </a:p>
        </p:txBody>
      </p:sp>
      <p:sp>
        <p:nvSpPr>
          <p:cNvPr id="19" name="Diamond 18"/>
          <p:cNvSpPr/>
          <p:nvPr/>
        </p:nvSpPr>
        <p:spPr>
          <a:xfrm>
            <a:off x="1524000" y="5105400"/>
            <a:ext cx="6096000" cy="914400"/>
          </a:xfrm>
          <a:prstGeom prst="diamon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JNZ     L   // Jump to L if C!=0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4495800" y="48768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219200" y="61722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STA    2010   // Store result in to memory</a:t>
            </a:r>
          </a:p>
          <a:p>
            <a:pPr>
              <a:buNone/>
            </a:pPr>
            <a:r>
              <a:rPr lang="en-US" dirty="0" smtClean="0"/>
              <a:t>HLT                // End</a:t>
            </a:r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>
            <a:off x="4419600" y="59436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543800" y="5486400"/>
            <a:ext cx="1066800" cy="152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458200" y="4191000"/>
            <a:ext cx="152400" cy="1447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Arrow 26"/>
          <p:cNvSpPr/>
          <p:nvPr/>
        </p:nvSpPr>
        <p:spPr>
          <a:xfrm>
            <a:off x="4724400" y="4114800"/>
            <a:ext cx="3886200" cy="152400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Code to multiply two number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	LDA   2000     // Load </a:t>
            </a:r>
            <a:r>
              <a:rPr lang="en-US" sz="2400" dirty="0" err="1" smtClean="0"/>
              <a:t>multiplicant</a:t>
            </a:r>
            <a:r>
              <a:rPr lang="en-US" sz="2400" dirty="0" smtClean="0"/>
              <a:t> to accumulator</a:t>
            </a:r>
          </a:p>
          <a:p>
            <a:pPr>
              <a:buNone/>
            </a:pPr>
            <a:r>
              <a:rPr lang="en-US" sz="2400" dirty="0" smtClean="0"/>
              <a:t>	MOV  B,A       // Move </a:t>
            </a:r>
            <a:r>
              <a:rPr lang="en-US" sz="2400" dirty="0" err="1" smtClean="0"/>
              <a:t>multiplicant</a:t>
            </a:r>
            <a:r>
              <a:rPr lang="en-US" sz="2400" dirty="0" smtClean="0"/>
              <a:t> from A(acc) to B register</a:t>
            </a:r>
          </a:p>
          <a:p>
            <a:pPr>
              <a:buNone/>
            </a:pPr>
            <a:r>
              <a:rPr lang="en-US" sz="2400" dirty="0" smtClean="0"/>
              <a:t>	LDA   2001    // Load multiplier to accumulator</a:t>
            </a:r>
          </a:p>
          <a:p>
            <a:pPr>
              <a:buNone/>
            </a:pPr>
            <a:r>
              <a:rPr lang="en-US" sz="2400" dirty="0" smtClean="0"/>
              <a:t>	MOV  C,A      // Move multiplier from A to C</a:t>
            </a:r>
          </a:p>
          <a:p>
            <a:pPr>
              <a:buNone/>
            </a:pPr>
            <a:r>
              <a:rPr lang="en-US" sz="2400" dirty="0" smtClean="0"/>
              <a:t>	MVI   A,00    // Load immediate value 00 to a</a:t>
            </a:r>
          </a:p>
          <a:p>
            <a:pPr>
              <a:buNone/>
            </a:pPr>
            <a:r>
              <a:rPr lang="en-US" sz="2400" dirty="0" smtClean="0"/>
              <a:t>L:   ADD    B      // Add B(multiplier) with A</a:t>
            </a:r>
          </a:p>
          <a:p>
            <a:pPr>
              <a:buNone/>
            </a:pPr>
            <a:r>
              <a:rPr lang="en-US" sz="2400" dirty="0" smtClean="0"/>
              <a:t>	DCR    C         // Decrement C, it act as a counter</a:t>
            </a:r>
          </a:p>
          <a:p>
            <a:pPr>
              <a:buNone/>
            </a:pPr>
            <a:r>
              <a:rPr lang="en-US" sz="2400" dirty="0" smtClean="0"/>
              <a:t>	JNZ     L          // Jump to L if C reaches 0</a:t>
            </a:r>
          </a:p>
          <a:p>
            <a:pPr>
              <a:buNone/>
            </a:pPr>
            <a:r>
              <a:rPr lang="en-US" sz="2400" dirty="0" smtClean="0"/>
              <a:t>	STA    2010   // Store result in to memory</a:t>
            </a:r>
          </a:p>
          <a:p>
            <a:pPr>
              <a:buNone/>
            </a:pPr>
            <a:r>
              <a:rPr lang="en-US" sz="2400" dirty="0" smtClean="0"/>
              <a:t>	HLT                // End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Factorial of a Program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257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	 LXI SP, 27FFH ; Initialize stack pointer</a:t>
            </a:r>
          </a:p>
          <a:p>
            <a:pPr>
              <a:buNone/>
            </a:pPr>
            <a:r>
              <a:rPr lang="en-US" dirty="0" smtClean="0"/>
              <a:t>		 LDA 2200H ; Get the number</a:t>
            </a:r>
          </a:p>
          <a:p>
            <a:pPr>
              <a:buNone/>
            </a:pPr>
            <a:r>
              <a:rPr lang="en-US" dirty="0" smtClean="0"/>
              <a:t>		 CPI 02H ; Check if number is greater than 1</a:t>
            </a:r>
          </a:p>
          <a:p>
            <a:pPr>
              <a:buNone/>
            </a:pPr>
            <a:r>
              <a:rPr lang="en-US" dirty="0" smtClean="0"/>
              <a:t>		 JC LAST</a:t>
            </a:r>
          </a:p>
          <a:p>
            <a:pPr>
              <a:buNone/>
            </a:pPr>
            <a:r>
              <a:rPr lang="en-US" dirty="0" smtClean="0"/>
              <a:t>		 MVI D, 00H ; Load number as a result</a:t>
            </a:r>
          </a:p>
          <a:p>
            <a:pPr>
              <a:buNone/>
            </a:pPr>
            <a:r>
              <a:rPr lang="en-US" dirty="0" smtClean="0"/>
              <a:t>		 MOV E, A</a:t>
            </a:r>
          </a:p>
          <a:p>
            <a:pPr>
              <a:buNone/>
            </a:pPr>
            <a:r>
              <a:rPr lang="en-US" dirty="0" smtClean="0"/>
              <a:t>		 DCR A</a:t>
            </a:r>
          </a:p>
          <a:p>
            <a:pPr>
              <a:buNone/>
            </a:pPr>
            <a:r>
              <a:rPr lang="en-US" dirty="0" smtClean="0"/>
              <a:t>		 MOV C,A ; Load counter one less than number</a:t>
            </a:r>
          </a:p>
          <a:p>
            <a:pPr>
              <a:buNone/>
            </a:pPr>
            <a:r>
              <a:rPr lang="en-US" dirty="0" smtClean="0"/>
              <a:t>		 CALL FACTO ; Call subroutine FACTO</a:t>
            </a:r>
          </a:p>
          <a:p>
            <a:pPr>
              <a:buNone/>
            </a:pPr>
            <a:r>
              <a:rPr lang="en-US" dirty="0" smtClean="0"/>
              <a:t>		 </a:t>
            </a:r>
            <a:r>
              <a:rPr lang="en-US" b="1" dirty="0" smtClean="0"/>
              <a:t>XCHG ; Get the result in HL  // HL with DE</a:t>
            </a:r>
          </a:p>
          <a:p>
            <a:pPr>
              <a:buNone/>
            </a:pPr>
            <a:r>
              <a:rPr lang="en-US" dirty="0" smtClean="0"/>
              <a:t>		 </a:t>
            </a:r>
            <a:r>
              <a:rPr lang="en-US" b="1" dirty="0" smtClean="0"/>
              <a:t>SHLD 2201H ; Store result in the memory   // store HL at 0(16bit)</a:t>
            </a:r>
          </a:p>
          <a:p>
            <a:pPr>
              <a:buNone/>
            </a:pPr>
            <a:r>
              <a:rPr lang="en-US" dirty="0" smtClean="0"/>
              <a:t>		 JMP END</a:t>
            </a:r>
          </a:p>
          <a:p>
            <a:pPr>
              <a:buNone/>
            </a:pPr>
            <a:r>
              <a:rPr lang="en-US" dirty="0" smtClean="0"/>
              <a:t>LAST: 	LXI H, 000lH ; Store result = 01</a:t>
            </a:r>
          </a:p>
          <a:p>
            <a:pPr>
              <a:buNone/>
            </a:pPr>
            <a:r>
              <a:rPr lang="en-US" dirty="0" smtClean="0"/>
              <a:t>END: 	</a:t>
            </a:r>
            <a:r>
              <a:rPr lang="en-US" b="1" dirty="0" smtClean="0"/>
              <a:t>SHLD 2201H</a:t>
            </a:r>
          </a:p>
          <a:p>
            <a:pPr>
              <a:buNone/>
            </a:pPr>
            <a:r>
              <a:rPr lang="en-US" dirty="0" smtClean="0"/>
              <a:t>		 HLT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Sub Routine for FACTORIAL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FACTO:	LXI H, 0000H</a:t>
            </a:r>
          </a:p>
          <a:p>
            <a:pPr>
              <a:buNone/>
            </a:pPr>
            <a:r>
              <a:rPr lang="en-US" dirty="0" smtClean="0"/>
              <a:t> 			MOV B, C ; Load counter</a:t>
            </a:r>
          </a:p>
          <a:p>
            <a:pPr>
              <a:buNone/>
            </a:pPr>
            <a:r>
              <a:rPr lang="en-US" dirty="0" smtClean="0"/>
              <a:t> BACK: 	</a:t>
            </a:r>
            <a:r>
              <a:rPr lang="en-US" b="1" dirty="0" smtClean="0"/>
              <a:t>DAD D   // double add ; HL=HL+DE</a:t>
            </a:r>
          </a:p>
          <a:p>
            <a:pPr>
              <a:buNone/>
            </a:pPr>
            <a:r>
              <a:rPr lang="en-US" dirty="0" smtClean="0"/>
              <a:t>			DCR B</a:t>
            </a:r>
          </a:p>
          <a:p>
            <a:pPr>
              <a:buNone/>
            </a:pPr>
            <a:r>
              <a:rPr lang="en-US" dirty="0" smtClean="0"/>
              <a:t>			JNZ BACK ; Multiply by successive addition</a:t>
            </a:r>
          </a:p>
          <a:p>
            <a:pPr>
              <a:buNone/>
            </a:pPr>
            <a:r>
              <a:rPr lang="en-US" dirty="0" smtClean="0"/>
              <a:t> 			</a:t>
            </a:r>
            <a:r>
              <a:rPr lang="en-US" b="1" dirty="0" smtClean="0"/>
              <a:t>XCHG ; Store result in DE // HL with DE</a:t>
            </a:r>
          </a:p>
          <a:p>
            <a:pPr>
              <a:buNone/>
            </a:pPr>
            <a:r>
              <a:rPr lang="en-US" dirty="0" smtClean="0"/>
              <a:t>			DCR C ; Decrement counter</a:t>
            </a:r>
          </a:p>
          <a:p>
            <a:pPr>
              <a:buNone/>
            </a:pPr>
            <a:r>
              <a:rPr lang="en-US" dirty="0" smtClean="0"/>
              <a:t>			CNZ FACTO ; Call subroutine FACTO</a:t>
            </a:r>
          </a:p>
          <a:p>
            <a:pPr>
              <a:buNone/>
            </a:pPr>
            <a:r>
              <a:rPr lang="en-US" dirty="0" smtClean="0"/>
              <a:t>			RET ; Return to main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8085 Simulator &amp; Kit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8085 Simulator is available</a:t>
            </a:r>
          </a:p>
          <a:p>
            <a:pPr lvl="1"/>
            <a:r>
              <a:rPr lang="en-US" dirty="0" smtClean="0"/>
              <a:t>Course website</a:t>
            </a:r>
          </a:p>
          <a:p>
            <a:r>
              <a:rPr lang="en-US" dirty="0" smtClean="0"/>
              <a:t>8085 Kit is available in HW Lab (CS422)</a:t>
            </a:r>
          </a:p>
          <a:p>
            <a:pPr lvl="1"/>
            <a:r>
              <a:rPr lang="en-US" dirty="0" smtClean="0"/>
              <a:t>First test the program on Simulator and then go for the HW</a:t>
            </a:r>
          </a:p>
          <a:p>
            <a:pPr lvl="1"/>
            <a:r>
              <a:rPr lang="en-US" dirty="0" smtClean="0"/>
              <a:t>Sometime Kit have Driver, IDE and Assembler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Outline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8085 Era and Features</a:t>
            </a:r>
          </a:p>
          <a:p>
            <a:r>
              <a:rPr lang="en-US" dirty="0" smtClean="0"/>
              <a:t>8085 </a:t>
            </a:r>
          </a:p>
          <a:p>
            <a:pPr lvl="1"/>
            <a:r>
              <a:rPr lang="en-US" dirty="0" smtClean="0"/>
              <a:t>Block diagram (Data Path)</a:t>
            </a:r>
          </a:p>
          <a:p>
            <a:pPr lvl="1"/>
            <a:r>
              <a:rPr lang="en-US" dirty="0" smtClean="0"/>
              <a:t>Bus Structure</a:t>
            </a:r>
          </a:p>
          <a:p>
            <a:pPr lvl="1"/>
            <a:r>
              <a:rPr lang="en-US" dirty="0" smtClean="0"/>
              <a:t>Register Structure</a:t>
            </a:r>
          </a:p>
          <a:p>
            <a:r>
              <a:rPr lang="en-US" dirty="0" smtClean="0"/>
              <a:t>Instruction Set of 8085</a:t>
            </a:r>
          </a:p>
          <a:p>
            <a:r>
              <a:rPr lang="en-US" dirty="0" smtClean="0"/>
              <a:t>Sample program of 8085</a:t>
            </a:r>
          </a:p>
          <a:p>
            <a:r>
              <a:rPr lang="en-US" dirty="0" smtClean="0"/>
              <a:t>Simulator &amp; Kit for 8085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8085 Microprocessor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8 Bit CPU</a:t>
            </a:r>
          </a:p>
          <a:p>
            <a:r>
              <a:rPr lang="en-US" dirty="0" smtClean="0"/>
              <a:t>3-6Mhz</a:t>
            </a:r>
          </a:p>
          <a:p>
            <a:r>
              <a:rPr lang="en-US" dirty="0" smtClean="0"/>
              <a:t>Simpler design: Single Cycle CPU</a:t>
            </a:r>
          </a:p>
          <a:p>
            <a:r>
              <a:rPr lang="en-US" dirty="0" smtClean="0"/>
              <a:t>ISA = Pre x86 design (Semi CISC)</a:t>
            </a:r>
          </a:p>
          <a:p>
            <a:r>
              <a:rPr lang="en-US" dirty="0" smtClean="0"/>
              <a:t>40 Pin Dual line Package</a:t>
            </a:r>
          </a:p>
          <a:p>
            <a:r>
              <a:rPr lang="en-US" dirty="0" smtClean="0"/>
              <a:t>16 bit address</a:t>
            </a:r>
          </a:p>
          <a:p>
            <a:r>
              <a:rPr lang="en-US" dirty="0" smtClean="0"/>
              <a:t>6 registers: B, C, D, E, H,L</a:t>
            </a:r>
          </a:p>
          <a:p>
            <a:r>
              <a:rPr lang="en-US" dirty="0" smtClean="0"/>
              <a:t>Accumulator 8 bit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Text Box 2"/>
          <p:cNvSpPr txBox="1">
            <a:spLocks noChangeArrowheads="1"/>
          </p:cNvSpPr>
          <p:nvPr/>
        </p:nvSpPr>
        <p:spPr bwMode="auto">
          <a:xfrm>
            <a:off x="1252578" y="939119"/>
            <a:ext cx="179428" cy="41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 b="0">
              <a:latin typeface="Times New Roman" pitchFamily="18" charset="0"/>
            </a:endParaRPr>
          </a:p>
        </p:txBody>
      </p:sp>
      <p:sp>
        <p:nvSpPr>
          <p:cNvPr id="486404" name="Text Box 4"/>
          <p:cNvSpPr txBox="1">
            <a:spLocks noChangeArrowheads="1"/>
          </p:cNvSpPr>
          <p:nvPr/>
        </p:nvSpPr>
        <p:spPr bwMode="auto">
          <a:xfrm>
            <a:off x="807101" y="1919097"/>
            <a:ext cx="179428" cy="41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 b="0">
              <a:latin typeface="Times New Roman" pitchFamily="18" charset="0"/>
            </a:endParaRPr>
          </a:p>
        </p:txBody>
      </p:sp>
      <p:sp>
        <p:nvSpPr>
          <p:cNvPr id="486405" name="Rectangle 5"/>
          <p:cNvSpPr>
            <a:spLocks noChangeArrowheads="1"/>
          </p:cNvSpPr>
          <p:nvPr/>
        </p:nvSpPr>
        <p:spPr bwMode="auto">
          <a:xfrm>
            <a:off x="1045308" y="5451101"/>
            <a:ext cx="890954" cy="34999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6406" name="Rectangle 6"/>
          <p:cNvSpPr>
            <a:spLocks noChangeArrowheads="1"/>
          </p:cNvSpPr>
          <p:nvPr/>
        </p:nvSpPr>
        <p:spPr bwMode="auto">
          <a:xfrm>
            <a:off x="896815" y="1951179"/>
            <a:ext cx="890954" cy="34999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316785" y="3001156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7133492" y="3001156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Z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6316785" y="3351148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7133492" y="3351148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6316785" y="3701140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7133492" y="3701140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6316785" y="4051132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7133492" y="4051132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316785" y="4401124"/>
            <a:ext cx="1633415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SP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6316785" y="4751116"/>
            <a:ext cx="1633415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PC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6316785" y="5101108"/>
            <a:ext cx="1633415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Inc/Dec. </a:t>
            </a:r>
            <a:r>
              <a:rPr lang="en-US" sz="1400" b="1" dirty="0" err="1" smtClean="0"/>
              <a:t>ter</a:t>
            </a:r>
            <a:endParaRPr lang="en-US" sz="1400" b="1" dirty="0" smtClean="0"/>
          </a:p>
          <a:p>
            <a:pPr algn="ctr"/>
            <a:r>
              <a:rPr lang="en-US" sz="1400" b="1" dirty="0" smtClean="0"/>
              <a:t> Add latch </a:t>
            </a:r>
            <a:endParaRPr lang="en-US" sz="1400" b="1" dirty="0"/>
          </a:p>
        </p:txBody>
      </p:sp>
      <p:sp>
        <p:nvSpPr>
          <p:cNvPr id="22" name="Rectangle 21"/>
          <p:cNvSpPr/>
          <p:nvPr/>
        </p:nvSpPr>
        <p:spPr>
          <a:xfrm>
            <a:off x="6688015" y="2791160"/>
            <a:ext cx="965200" cy="209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</a:t>
            </a:r>
            <a:endParaRPr lang="en-US" dirty="0"/>
          </a:p>
        </p:txBody>
      </p:sp>
      <p:sp>
        <p:nvSpPr>
          <p:cNvPr id="23" name="Up-Down Arrow 22"/>
          <p:cNvSpPr/>
          <p:nvPr/>
        </p:nvSpPr>
        <p:spPr>
          <a:xfrm>
            <a:off x="8098692" y="2371170"/>
            <a:ext cx="296985" cy="3569920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77092" y="2161175"/>
            <a:ext cx="8092831" cy="20999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      Bus 8 Bit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6985000" y="2371170"/>
            <a:ext cx="296985" cy="419991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045308" y="1531189"/>
            <a:ext cx="3415323" cy="27999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Interrupt Control 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425831" y="1531189"/>
            <a:ext cx="1930400" cy="27999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Serial I/O Control </a:t>
            </a:r>
            <a:endParaRPr lang="en-US" dirty="0"/>
          </a:p>
        </p:txBody>
      </p:sp>
      <p:sp>
        <p:nvSpPr>
          <p:cNvPr id="28" name="Up-Down Arrow 27"/>
          <p:cNvSpPr/>
          <p:nvPr/>
        </p:nvSpPr>
        <p:spPr>
          <a:xfrm>
            <a:off x="2159000" y="1811182"/>
            <a:ext cx="222738" cy="349992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-Down Arrow 28"/>
          <p:cNvSpPr/>
          <p:nvPr/>
        </p:nvSpPr>
        <p:spPr>
          <a:xfrm>
            <a:off x="6242538" y="1811182"/>
            <a:ext cx="222738" cy="349992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57615" y="3001156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IR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4609123" y="3841137"/>
            <a:ext cx="1039446" cy="125997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 Decode</a:t>
            </a:r>
          </a:p>
          <a:p>
            <a:pPr algn="ctr"/>
            <a:r>
              <a:rPr lang="en-US" b="1" dirty="0" smtClean="0"/>
              <a:t>&amp; </a:t>
            </a:r>
          </a:p>
          <a:p>
            <a:pPr algn="ctr"/>
            <a:r>
              <a:rPr lang="en-US" b="1" dirty="0" smtClean="0"/>
              <a:t>M/C</a:t>
            </a:r>
          </a:p>
          <a:p>
            <a:pPr algn="ctr"/>
            <a:r>
              <a:rPr lang="en-US" b="1" dirty="0" smtClean="0"/>
              <a:t>Encoding</a:t>
            </a:r>
            <a:endParaRPr lang="en-US" b="1" dirty="0"/>
          </a:p>
        </p:txBody>
      </p:sp>
      <p:sp>
        <p:nvSpPr>
          <p:cNvPr id="33" name="Down Arrow 32"/>
          <p:cNvSpPr/>
          <p:nvPr/>
        </p:nvSpPr>
        <p:spPr>
          <a:xfrm>
            <a:off x="5054600" y="2301171"/>
            <a:ext cx="296985" cy="69998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054600" y="3351148"/>
            <a:ext cx="296985" cy="489989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5054600" y="5101108"/>
            <a:ext cx="296985" cy="62998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010508" y="2861159"/>
            <a:ext cx="965200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tmp</a:t>
            </a:r>
            <a:r>
              <a:rPr lang="en-US" b="1" dirty="0" smtClean="0"/>
              <a:t> R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748323" y="2861159"/>
            <a:ext cx="965200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ACC</a:t>
            </a:r>
            <a:endParaRPr lang="en-US" b="1" dirty="0"/>
          </a:p>
        </p:txBody>
      </p:sp>
      <p:sp>
        <p:nvSpPr>
          <p:cNvPr id="38" name="Down Arrow 37"/>
          <p:cNvSpPr/>
          <p:nvPr/>
        </p:nvSpPr>
        <p:spPr>
          <a:xfrm>
            <a:off x="2233246" y="2371170"/>
            <a:ext cx="296985" cy="489989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-Down Arrow 38"/>
          <p:cNvSpPr/>
          <p:nvPr/>
        </p:nvSpPr>
        <p:spPr>
          <a:xfrm>
            <a:off x="1045308" y="2371170"/>
            <a:ext cx="296985" cy="489989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99831" y="5731094"/>
            <a:ext cx="4974492" cy="5599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Timing and Control 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678723" y="4051132"/>
            <a:ext cx="1039446" cy="118997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ALU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1119554" y="4961112"/>
            <a:ext cx="1559169" cy="27999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045308" y="3211151"/>
            <a:ext cx="148492" cy="19599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307492" y="3211151"/>
            <a:ext cx="148492" cy="118997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/>
          <p:nvPr/>
        </p:nvSpPr>
        <p:spPr>
          <a:xfrm>
            <a:off x="2307492" y="4191129"/>
            <a:ext cx="445477" cy="27999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Arrow 46"/>
          <p:cNvSpPr/>
          <p:nvPr/>
        </p:nvSpPr>
        <p:spPr>
          <a:xfrm>
            <a:off x="3866662" y="2371170"/>
            <a:ext cx="296985" cy="2589942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718169" y="4891113"/>
            <a:ext cx="371231" cy="139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019800" y="5941090"/>
            <a:ext cx="118793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Add Buff</a:t>
            </a:r>
            <a:endParaRPr lang="en-US" b="1" dirty="0"/>
          </a:p>
        </p:txBody>
      </p:sp>
      <p:sp>
        <p:nvSpPr>
          <p:cNvPr id="50" name="Rectangle 49"/>
          <p:cNvSpPr/>
          <p:nvPr/>
        </p:nvSpPr>
        <p:spPr>
          <a:xfrm>
            <a:off x="7356231" y="5941090"/>
            <a:ext cx="1559169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Data/Add Buff</a:t>
            </a:r>
            <a:endParaRPr lang="en-US" b="1" dirty="0"/>
          </a:p>
        </p:txBody>
      </p:sp>
      <p:sp>
        <p:nvSpPr>
          <p:cNvPr id="51" name="Down Arrow 50"/>
          <p:cNvSpPr/>
          <p:nvPr/>
        </p:nvSpPr>
        <p:spPr>
          <a:xfrm>
            <a:off x="6688015" y="5451101"/>
            <a:ext cx="222738" cy="489989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>
            <a:off x="7578969" y="5661096"/>
            <a:ext cx="222738" cy="27999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762262" y="5591097"/>
            <a:ext cx="965200" cy="139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6539523" y="6291082"/>
            <a:ext cx="296985" cy="419991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Up-Down Arrow 54"/>
          <p:cNvSpPr/>
          <p:nvPr/>
        </p:nvSpPr>
        <p:spPr>
          <a:xfrm>
            <a:off x="7875954" y="6291082"/>
            <a:ext cx="222738" cy="419991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 rot="5400000">
            <a:off x="1093824" y="1356148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1465054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2057476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2428707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5400000">
            <a:off x="2799938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3319661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5844030" y="1355419"/>
            <a:ext cx="349992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5400000">
            <a:off x="6660738" y="1355419"/>
            <a:ext cx="349992" cy="1547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>
            <a:off x="1500054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>
            <a:off x="1721245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5400000">
            <a:off x="1943983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2166722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5400000">
            <a:off x="2389460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>
            <a:off x="2612199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906084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3578946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>
            <a:off x="4988076" y="6430305"/>
            <a:ext cx="279994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2692400" y="3491145"/>
            <a:ext cx="965200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Flag</a:t>
            </a:r>
            <a:endParaRPr lang="en-US" b="1" dirty="0"/>
          </a:p>
        </p:txBody>
      </p:sp>
      <p:sp>
        <p:nvSpPr>
          <p:cNvPr id="78" name="Up Arrow 77"/>
          <p:cNvSpPr/>
          <p:nvPr/>
        </p:nvSpPr>
        <p:spPr>
          <a:xfrm>
            <a:off x="3124200" y="2371170"/>
            <a:ext cx="296985" cy="1119975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896815" y="901203"/>
            <a:ext cx="742462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INTR</a:t>
            </a:r>
            <a:endParaRPr lang="en-US" sz="16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1342292" y="911921"/>
            <a:ext cx="742462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INTA</a:t>
            </a:r>
            <a:endParaRPr lang="en-US" sz="16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1862015" y="940194"/>
            <a:ext cx="816708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RST5.5</a:t>
            </a:r>
            <a:endParaRPr lang="en-US" sz="16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209800" y="457200"/>
            <a:ext cx="9671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ReSeT6.5</a:t>
            </a:r>
            <a:endParaRPr lang="en-US" sz="16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2604477" y="940194"/>
            <a:ext cx="816708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RST7.5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198446" y="901203"/>
            <a:ext cx="816708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TRAP</a:t>
            </a:r>
            <a:endParaRPr lang="en-US" sz="16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5722815" y="940194"/>
            <a:ext cx="816708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SID</a:t>
            </a:r>
            <a:endParaRPr lang="en-US" sz="16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6539523" y="940194"/>
            <a:ext cx="816708" cy="311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SOD</a:t>
            </a:r>
            <a:endParaRPr lang="en-US" sz="1600" b="1" dirty="0"/>
          </a:p>
        </p:txBody>
      </p:sp>
      <p:cxnSp>
        <p:nvCxnSpPr>
          <p:cNvPr id="88" name="Straight Connector 87"/>
          <p:cNvCxnSpPr/>
          <p:nvPr/>
        </p:nvCxnSpPr>
        <p:spPr>
          <a:xfrm rot="5400000" flipH="1" flipV="1">
            <a:off x="2351431" y="3771116"/>
            <a:ext cx="3920641" cy="774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10800000">
            <a:off x="3718169" y="4681118"/>
            <a:ext cx="593969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3643923" y="3657600"/>
            <a:ext cx="668215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endCxn id="486405" idx="0"/>
          </p:cNvCxnSpPr>
          <p:nvPr/>
        </p:nvCxnSpPr>
        <p:spPr>
          <a:xfrm rot="10800000">
            <a:off x="1490785" y="5451101"/>
            <a:ext cx="2821354" cy="14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486405" idx="0"/>
          </p:cNvCxnSpPr>
          <p:nvPr/>
        </p:nvCxnSpPr>
        <p:spPr>
          <a:xfrm rot="5400000" flipH="1" flipV="1">
            <a:off x="370810" y="4331081"/>
            <a:ext cx="2239950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 flipH="1" flipV="1">
            <a:off x="1039025" y="4331081"/>
            <a:ext cx="2239950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40" idx="3"/>
          </p:cNvCxnSpPr>
          <p:nvPr/>
        </p:nvCxnSpPr>
        <p:spPr>
          <a:xfrm>
            <a:off x="5574323" y="6011088"/>
            <a:ext cx="296985" cy="14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3770581" y="3911091"/>
            <a:ext cx="4199906" cy="1547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rot="10800000">
            <a:off x="5648569" y="4471123"/>
            <a:ext cx="222738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5871308" y="2861159"/>
            <a:ext cx="816708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rot="10800000">
            <a:off x="5574323" y="3141152"/>
            <a:ext cx="296985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228600" y="5871091"/>
            <a:ext cx="371231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228600" y="6149626"/>
            <a:ext cx="371231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rot="5400000" flipH="1" flipV="1">
            <a:off x="1097298" y="6536032"/>
            <a:ext cx="489989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 flipH="1" flipV="1">
            <a:off x="2954225" y="6535302"/>
            <a:ext cx="489989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 flipH="1" flipV="1">
            <a:off x="3845179" y="6535302"/>
            <a:ext cx="489989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 flipH="1" flipV="1">
            <a:off x="4214863" y="6535302"/>
            <a:ext cx="489989" cy="154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871308" y="5309645"/>
            <a:ext cx="445477" cy="145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8" name="Text Box 3"/>
          <p:cNvSpPr txBox="1">
            <a:spLocks noChangeArrowheads="1"/>
          </p:cNvSpPr>
          <p:nvPr/>
        </p:nvSpPr>
        <p:spPr bwMode="auto">
          <a:xfrm>
            <a:off x="1276350" y="76200"/>
            <a:ext cx="66834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 i="1" u="sng" dirty="0">
                <a:solidFill>
                  <a:srgbClr val="FF0000"/>
                </a:solidFill>
              </a:rPr>
              <a:t>8085 Microprocessor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Text Box 2"/>
          <p:cNvSpPr txBox="1">
            <a:spLocks noChangeArrowheads="1"/>
          </p:cNvSpPr>
          <p:nvPr/>
        </p:nvSpPr>
        <p:spPr bwMode="auto">
          <a:xfrm>
            <a:off x="1050925" y="19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 b="0">
              <a:latin typeface="Times New Roman" pitchFamily="18" charset="0"/>
            </a:endParaRPr>
          </a:p>
        </p:txBody>
      </p:sp>
      <p:sp>
        <p:nvSpPr>
          <p:cNvPr id="488451" name="Text Box 3"/>
          <p:cNvSpPr txBox="1">
            <a:spLocks noChangeArrowheads="1"/>
          </p:cNvSpPr>
          <p:nvPr/>
        </p:nvSpPr>
        <p:spPr bwMode="auto">
          <a:xfrm>
            <a:off x="2297113" y="411163"/>
            <a:ext cx="46181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 i="1" u="sng" dirty="0">
                <a:solidFill>
                  <a:srgbClr val="FF0000"/>
                </a:solidFill>
              </a:rPr>
              <a:t>The 8085 Bus Structure</a:t>
            </a:r>
          </a:p>
        </p:txBody>
      </p:sp>
      <p:sp>
        <p:nvSpPr>
          <p:cNvPr id="488452" name="Text Box 4"/>
          <p:cNvSpPr txBox="1">
            <a:spLocks noChangeArrowheads="1"/>
          </p:cNvSpPr>
          <p:nvPr/>
        </p:nvSpPr>
        <p:spPr bwMode="auto">
          <a:xfrm>
            <a:off x="974725" y="1412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 b="0">
              <a:latin typeface="Times New Roman" pitchFamily="18" charset="0"/>
            </a:endParaRPr>
          </a:p>
        </p:txBody>
      </p:sp>
      <p:sp>
        <p:nvSpPr>
          <p:cNvPr id="488454" name="Rectangle 6"/>
          <p:cNvSpPr>
            <a:spLocks noChangeArrowheads="1"/>
          </p:cNvSpPr>
          <p:nvPr/>
        </p:nvSpPr>
        <p:spPr bwMode="auto">
          <a:xfrm>
            <a:off x="1066800" y="14478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533400" y="1219200"/>
            <a:ext cx="8153400" cy="4343400"/>
            <a:chOff x="762000" y="3200400"/>
            <a:chExt cx="7315200" cy="3429000"/>
          </a:xfrm>
        </p:grpSpPr>
        <p:sp>
          <p:nvSpPr>
            <p:cNvPr id="27" name="Up Arrow 26"/>
            <p:cNvSpPr/>
            <p:nvPr/>
          </p:nvSpPr>
          <p:spPr>
            <a:xfrm>
              <a:off x="3276600" y="4800600"/>
              <a:ext cx="381000" cy="14478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Up Arrow 27"/>
            <p:cNvSpPr/>
            <p:nvPr/>
          </p:nvSpPr>
          <p:spPr>
            <a:xfrm>
              <a:off x="5029200" y="4800600"/>
              <a:ext cx="381000" cy="14478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Up Arrow 28"/>
            <p:cNvSpPr/>
            <p:nvPr/>
          </p:nvSpPr>
          <p:spPr>
            <a:xfrm>
              <a:off x="6477000" y="5410200"/>
              <a:ext cx="381000" cy="8382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453" name="Rectangle 5"/>
            <p:cNvSpPr>
              <a:spLocks noChangeArrowheads="1"/>
            </p:cNvSpPr>
            <p:nvPr/>
          </p:nvSpPr>
          <p:spPr bwMode="auto">
            <a:xfrm>
              <a:off x="1219200" y="5257800"/>
              <a:ext cx="9144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762000" y="3200400"/>
              <a:ext cx="1219200" cy="3429000"/>
              <a:chOff x="152400" y="2895600"/>
              <a:chExt cx="1219200" cy="28194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52400" y="2895600"/>
                <a:ext cx="1066800" cy="28194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8085</a:t>
                </a:r>
              </a:p>
              <a:p>
                <a:pPr algn="ctr"/>
                <a:r>
                  <a:rPr lang="en-US" dirty="0" smtClean="0"/>
                  <a:t>MPU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838200" y="2895600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r>
                  <a:rPr lang="en-US" baseline="-25000" dirty="0" smtClean="0"/>
                  <a:t>15</a:t>
                </a:r>
                <a:endParaRPr lang="en-US" baseline="-250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838200" y="3124200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r>
                  <a:rPr lang="en-US" baseline="-25000" dirty="0" smtClean="0"/>
                  <a:t>0</a:t>
                </a:r>
                <a:endParaRPr lang="en-US" baseline="-250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62000" y="51054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aseline="-25000" dirty="0" smtClean="0"/>
                  <a:t>D0</a:t>
                </a:r>
                <a:endParaRPr lang="en-US" baseline="-250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62000" y="48768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aseline="-25000" dirty="0" smtClean="0"/>
                  <a:t>D7</a:t>
                </a:r>
                <a:endParaRPr lang="en-US" baseline="-25000" dirty="0"/>
              </a:p>
            </p:txBody>
          </p:sp>
        </p:grpSp>
        <p:sp>
          <p:nvSpPr>
            <p:cNvPr id="15" name="Right Arrow 14"/>
            <p:cNvSpPr/>
            <p:nvPr/>
          </p:nvSpPr>
          <p:spPr>
            <a:xfrm>
              <a:off x="1828800" y="3276600"/>
              <a:ext cx="6096000" cy="457200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         Address Bus (16bit)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43200" y="4191000"/>
              <a:ext cx="990600" cy="6096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Memory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48200" y="4191000"/>
              <a:ext cx="762000" cy="6096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I/P</a:t>
              </a:r>
              <a:endParaRPr lang="en-US" dirty="0"/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2133600" y="5715000"/>
              <a:ext cx="5867400" cy="381000"/>
            </a:xfrm>
            <a:prstGeom prst="righ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                             </a:t>
              </a:r>
              <a:r>
                <a:rPr lang="en-US" b="1" dirty="0" smtClean="0">
                  <a:solidFill>
                    <a:schemeClr val="tx1"/>
                  </a:solidFill>
                </a:rPr>
                <a:t>Data Bus (8bit)  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019800" y="4800600"/>
              <a:ext cx="762000" cy="6096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O/P</a:t>
              </a:r>
              <a:endParaRPr lang="en-US" dirty="0"/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3048000" y="3505200"/>
              <a:ext cx="304800" cy="6858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Down Arrow 21"/>
            <p:cNvSpPr/>
            <p:nvPr/>
          </p:nvSpPr>
          <p:spPr>
            <a:xfrm>
              <a:off x="4800600" y="3581400"/>
              <a:ext cx="304800" cy="6096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wn Arrow 22"/>
            <p:cNvSpPr/>
            <p:nvPr/>
          </p:nvSpPr>
          <p:spPr>
            <a:xfrm>
              <a:off x="6248400" y="3581400"/>
              <a:ext cx="304800" cy="12192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6781800" y="4876800"/>
              <a:ext cx="1295400" cy="381000"/>
            </a:xfrm>
            <a:prstGeom prst="rightArrow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1828800" y="6172200"/>
              <a:ext cx="6172200" cy="3810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Control Bus (8bit)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Up-Down Arrow 25"/>
            <p:cNvSpPr/>
            <p:nvPr/>
          </p:nvSpPr>
          <p:spPr>
            <a:xfrm>
              <a:off x="2743200" y="4800600"/>
              <a:ext cx="457200" cy="990600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4648200" y="4800600"/>
              <a:ext cx="381000" cy="990600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Up Arrow 30"/>
            <p:cNvSpPr/>
            <p:nvPr/>
          </p:nvSpPr>
          <p:spPr>
            <a:xfrm>
              <a:off x="6096000" y="5410200"/>
              <a:ext cx="304800" cy="381000"/>
            </a:xfrm>
            <a:prstGeom prst="up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Left Arrow 31"/>
            <p:cNvSpPr/>
            <p:nvPr/>
          </p:nvSpPr>
          <p:spPr>
            <a:xfrm>
              <a:off x="1828800" y="5715000"/>
              <a:ext cx="1524000" cy="381000"/>
            </a:xfrm>
            <a:prstGeom prst="lef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Left Arrow 32"/>
            <p:cNvSpPr/>
            <p:nvPr/>
          </p:nvSpPr>
          <p:spPr>
            <a:xfrm>
              <a:off x="5410200" y="4267200"/>
              <a:ext cx="2590800" cy="228600"/>
            </a:xfrm>
            <a:prstGeom prst="leftArrow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2438400" y="3505200"/>
              <a:ext cx="1676400" cy="158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2209800" y="5867400"/>
              <a:ext cx="990600" cy="158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8085 Bus Structure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Address Bus : </a:t>
            </a:r>
            <a:r>
              <a:rPr lang="en-US" sz="2800" dirty="0" smtClean="0"/>
              <a:t>Consists of 16 address lines: A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– A</a:t>
            </a:r>
            <a:r>
              <a:rPr lang="en-US" sz="2800" baseline="-25000" dirty="0" smtClean="0"/>
              <a:t>15</a:t>
            </a:r>
          </a:p>
          <a:p>
            <a:pPr lvl="1"/>
            <a:r>
              <a:rPr lang="en-US" sz="2400" dirty="0" smtClean="0"/>
              <a:t>Address locations: 0000 (hex) – FFFF (hex)</a:t>
            </a:r>
          </a:p>
          <a:p>
            <a:pPr lvl="1"/>
            <a:r>
              <a:rPr lang="en-US" sz="2400" dirty="0" smtClean="0"/>
              <a:t>Can access 64K ( = 2</a:t>
            </a:r>
            <a:r>
              <a:rPr lang="en-US" sz="2400" baseline="30000" dirty="0" smtClean="0"/>
              <a:t>16</a:t>
            </a:r>
            <a:r>
              <a:rPr lang="en-US" sz="2400" dirty="0" smtClean="0"/>
              <a:t> ) bytes of memory, </a:t>
            </a:r>
            <a:r>
              <a:rPr lang="en-US" sz="2800" dirty="0" smtClean="0"/>
              <a:t> each byte has 8 bits</a:t>
            </a:r>
          </a:p>
          <a:p>
            <a:pPr lvl="1"/>
            <a:r>
              <a:rPr lang="en-US" dirty="0" smtClean="0"/>
              <a:t>Can access </a:t>
            </a:r>
            <a:r>
              <a:rPr lang="en-US" sz="2800" dirty="0" smtClean="0"/>
              <a:t> 64K </a:t>
            </a:r>
            <a:r>
              <a:rPr lang="en-US" sz="2800" dirty="0" smtClean="0">
                <a:sym typeface="Symbol" pitchFamily="18" charset="2"/>
              </a:rPr>
              <a:t></a:t>
            </a:r>
            <a:r>
              <a:rPr lang="en-US" sz="2800" dirty="0" smtClean="0"/>
              <a:t> 8 bits of memory </a:t>
            </a:r>
          </a:p>
          <a:p>
            <a:pPr lvl="1"/>
            <a:r>
              <a:rPr lang="en-US" sz="2400" dirty="0" smtClean="0"/>
              <a:t>Use memory to map I/O, </a:t>
            </a:r>
            <a:r>
              <a:rPr lang="en-US" dirty="0" smtClean="0"/>
              <a:t> Same instructions to use for accessing I/O devices and memory</a:t>
            </a:r>
          </a:p>
          <a:p>
            <a:r>
              <a:rPr lang="en-US" dirty="0" smtClean="0"/>
              <a:t>Data Bus : Consists of 8 data lines: D</a:t>
            </a:r>
            <a:r>
              <a:rPr lang="en-US" baseline="-25000" dirty="0" smtClean="0"/>
              <a:t>0</a:t>
            </a:r>
            <a:r>
              <a:rPr lang="en-US" dirty="0" smtClean="0"/>
              <a:t> – D</a:t>
            </a:r>
            <a:r>
              <a:rPr lang="en-US" baseline="-25000" dirty="0" smtClean="0"/>
              <a:t>7</a:t>
            </a:r>
          </a:p>
          <a:p>
            <a:pPr lvl="1"/>
            <a:r>
              <a:rPr lang="en-US" dirty="0" smtClean="0"/>
              <a:t>Operates in bidirectional mode</a:t>
            </a:r>
          </a:p>
          <a:p>
            <a:pPr lvl="1"/>
            <a:r>
              <a:rPr lang="en-US" dirty="0" smtClean="0"/>
              <a:t>The data bits are sent from the MPU to I/O &amp; vice versa</a:t>
            </a:r>
          </a:p>
          <a:p>
            <a:pPr lvl="1"/>
            <a:r>
              <a:rPr lang="en-US" dirty="0" smtClean="0"/>
              <a:t>Data range: 00 (hex) – FF (hex) </a:t>
            </a:r>
          </a:p>
          <a:p>
            <a:r>
              <a:rPr lang="en-US" dirty="0" smtClean="0"/>
              <a:t>Control Bus: </a:t>
            </a:r>
          </a:p>
          <a:p>
            <a:pPr lvl="1"/>
            <a:r>
              <a:rPr lang="en-US" dirty="0" smtClean="0"/>
              <a:t>Consists of various lines carrying the control 	signals such as read / write enable, flag bits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0803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8085 Registers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534400" cy="5791200"/>
          </a:xfrm>
        </p:spPr>
        <p:txBody>
          <a:bodyPr>
            <a:normAutofit/>
          </a:bodyPr>
          <a:lstStyle/>
          <a:p>
            <a:pPr>
              <a:buClr>
                <a:srgbClr val="000099"/>
              </a:buClr>
            </a:pPr>
            <a:r>
              <a:rPr lang="en-US" dirty="0" smtClean="0"/>
              <a:t>Registers:</a:t>
            </a:r>
          </a:p>
          <a:p>
            <a:pPr lvl="1">
              <a:buClr>
                <a:srgbClr val="000099"/>
              </a:buClr>
            </a:pPr>
            <a:r>
              <a:rPr lang="en-US" dirty="0" smtClean="0"/>
              <a:t>Six general purpose 8-bit registers: B, C, D, E, H,L</a:t>
            </a:r>
          </a:p>
          <a:p>
            <a:pPr lvl="1">
              <a:buClr>
                <a:srgbClr val="000099"/>
              </a:buClr>
            </a:pPr>
            <a:r>
              <a:rPr lang="en-US" dirty="0" smtClean="0"/>
              <a:t>Combined as register pairs to perform 16-bit operations: BC, DE, HL </a:t>
            </a:r>
          </a:p>
          <a:p>
            <a:pPr lvl="1">
              <a:buClr>
                <a:srgbClr val="000099"/>
              </a:buClr>
            </a:pPr>
            <a:r>
              <a:rPr lang="en-US" dirty="0" smtClean="0"/>
              <a:t>Registers are programmable (load, move, etc.)</a:t>
            </a:r>
          </a:p>
          <a:p>
            <a:pPr>
              <a:buClr>
                <a:schemeClr val="accent2"/>
              </a:buClr>
            </a:pPr>
            <a:r>
              <a:rPr lang="en-US" dirty="0" smtClean="0"/>
              <a:t>Stack Pointer (SP)</a:t>
            </a:r>
          </a:p>
          <a:p>
            <a:pPr>
              <a:buClr>
                <a:schemeClr val="accent2"/>
              </a:buClr>
            </a:pPr>
            <a:r>
              <a:rPr lang="en-US" dirty="0" smtClean="0"/>
              <a:t>Accumulator &amp; Flag Register </a:t>
            </a:r>
          </a:p>
          <a:p>
            <a:pPr lvl="1">
              <a:buClr>
                <a:schemeClr val="accent2"/>
              </a:buClr>
            </a:pPr>
            <a:r>
              <a:rPr lang="en-US" dirty="0" smtClean="0"/>
              <a:t>(Zero, Sign, Carry, Parity, </a:t>
            </a:r>
            <a:r>
              <a:rPr lang="en-US" dirty="0" err="1" smtClean="0"/>
              <a:t>AuxCarry</a:t>
            </a:r>
            <a:r>
              <a:rPr lang="en-US" dirty="0" smtClean="0"/>
              <a:t>)</a:t>
            </a:r>
          </a:p>
          <a:p>
            <a:pPr>
              <a:buClr>
                <a:schemeClr val="accent2"/>
              </a:buClr>
            </a:pPr>
            <a:r>
              <a:rPr lang="en-US" dirty="0" smtClean="0"/>
              <a:t>Program Counter (PC)</a:t>
            </a:r>
          </a:p>
          <a:p>
            <a:pPr lvl="1">
              <a:buClr>
                <a:schemeClr val="accent2"/>
              </a:buClr>
            </a:pPr>
            <a:r>
              <a:rPr lang="en-US" dirty="0" smtClean="0"/>
              <a:t>Contains the memory address (16 bits) of the  instruction that will be executed in the next step.</a:t>
            </a:r>
            <a:endParaRPr lang="en-US" sz="12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3385" y="3429000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870092" y="3429000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7053385" y="3778992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870092" y="3778992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7053385" y="4128984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7870092" y="4128984"/>
            <a:ext cx="816708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7053385" y="4478976"/>
            <a:ext cx="1633415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SP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7053385" y="4828968"/>
            <a:ext cx="1633415" cy="349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PC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How instruction executed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257800"/>
          </a:xfrm>
        </p:spPr>
        <p:txBody>
          <a:bodyPr>
            <a:normAutofit lnSpcReduction="10000"/>
          </a:bodyPr>
          <a:lstStyle/>
          <a:p>
            <a:pPr>
              <a:buClr>
                <a:srgbClr val="000099"/>
              </a:buClr>
            </a:pPr>
            <a:r>
              <a:rPr lang="en-US" dirty="0" smtClean="0"/>
              <a:t>All instructions (of a program) are stored in memory.</a:t>
            </a:r>
          </a:p>
          <a:p>
            <a:pPr>
              <a:buClr>
                <a:srgbClr val="000099"/>
              </a:buClr>
            </a:pPr>
            <a:r>
              <a:rPr lang="en-US" dirty="0" smtClean="0"/>
              <a:t>To run a program, the individual instructions must  be read from the memory in sequence, and executed. </a:t>
            </a:r>
          </a:p>
          <a:p>
            <a:pPr lvl="1">
              <a:buClr>
                <a:srgbClr val="000099"/>
              </a:buClr>
            </a:pPr>
            <a:r>
              <a:rPr lang="en-US" sz="2400" dirty="0" smtClean="0"/>
              <a:t>Program counter puts the 16-bit memory address of the   instruction on the address bus   </a:t>
            </a:r>
          </a:p>
          <a:p>
            <a:pPr lvl="1">
              <a:buClr>
                <a:srgbClr val="000099"/>
              </a:buClr>
            </a:pPr>
            <a:r>
              <a:rPr lang="en-US" sz="2400" dirty="0" smtClean="0"/>
              <a:t>Control unit sends the Memory Read Enable signal to   access the memory   </a:t>
            </a:r>
          </a:p>
          <a:p>
            <a:pPr lvl="1">
              <a:buClr>
                <a:srgbClr val="000099"/>
              </a:buClr>
            </a:pPr>
            <a:r>
              <a:rPr lang="en-US" sz="2400" dirty="0" smtClean="0"/>
              <a:t>The 8-bit instruction stored in memory is placed on the data  bus and transferred to the instruction decoder </a:t>
            </a:r>
          </a:p>
          <a:p>
            <a:pPr lvl="1">
              <a:buClr>
                <a:srgbClr val="000099"/>
              </a:buClr>
            </a:pPr>
            <a:r>
              <a:rPr lang="en-US" sz="2400" dirty="0" smtClean="0"/>
              <a:t>Instruction is decoded and executed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Instruction Set of 8085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Arithmetic Operations</a:t>
            </a:r>
          </a:p>
          <a:p>
            <a:pPr lvl="1"/>
            <a:r>
              <a:rPr lang="en-US" dirty="0" smtClean="0"/>
              <a:t>add, sub, </a:t>
            </a:r>
            <a:r>
              <a:rPr lang="en-US" dirty="0" err="1" smtClean="0"/>
              <a:t>inr</a:t>
            </a:r>
            <a:r>
              <a:rPr lang="en-US" dirty="0" smtClean="0"/>
              <a:t>/</a:t>
            </a:r>
            <a:r>
              <a:rPr lang="en-US" dirty="0" err="1" smtClean="0"/>
              <a:t>dcr</a:t>
            </a:r>
            <a:endParaRPr lang="en-US" dirty="0" smtClean="0"/>
          </a:p>
          <a:p>
            <a:r>
              <a:rPr lang="en-US" dirty="0" smtClean="0"/>
              <a:t>Logical operation</a:t>
            </a:r>
          </a:p>
          <a:p>
            <a:pPr lvl="1"/>
            <a:r>
              <a:rPr lang="en-US" dirty="0" smtClean="0"/>
              <a:t>and, or, </a:t>
            </a:r>
            <a:r>
              <a:rPr lang="en-US" dirty="0" err="1" smtClean="0"/>
              <a:t>xor</a:t>
            </a:r>
            <a:r>
              <a:rPr lang="en-US" dirty="0" smtClean="0"/>
              <a:t>, rotate, compare, complement</a:t>
            </a:r>
          </a:p>
          <a:p>
            <a:r>
              <a:rPr lang="en-US" dirty="0" smtClean="0"/>
              <a:t>Branch operation </a:t>
            </a:r>
          </a:p>
          <a:p>
            <a:pPr lvl="1"/>
            <a:r>
              <a:rPr lang="en-US" dirty="0" smtClean="0"/>
              <a:t>Jump, call, return</a:t>
            </a:r>
          </a:p>
          <a:p>
            <a:r>
              <a:rPr lang="en-US" dirty="0" smtClean="0"/>
              <a:t>Data transfer/Copy/Memory operation/IO</a:t>
            </a:r>
          </a:p>
          <a:p>
            <a:pPr lvl="1"/>
            <a:r>
              <a:rPr lang="en-US" dirty="0" smtClean="0"/>
              <a:t>MOV, MVI, LD, ST,  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878</Words>
  <Application>Microsoft Office PowerPoint</Application>
  <PresentationFormat>On-screen Show (4:3)</PresentationFormat>
  <Paragraphs>231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8085 Architecture  &amp;  Its Assembly language programming </vt:lpstr>
      <vt:lpstr>Outline</vt:lpstr>
      <vt:lpstr>8085 Microprocessor </vt:lpstr>
      <vt:lpstr>Slide 4</vt:lpstr>
      <vt:lpstr>Slide 5</vt:lpstr>
      <vt:lpstr>8085 Bus Structure</vt:lpstr>
      <vt:lpstr>8085 Registers </vt:lpstr>
      <vt:lpstr>How instruction executed</vt:lpstr>
      <vt:lpstr>Instruction Set of 8085 </vt:lpstr>
      <vt:lpstr>Copy/Mem/IO operation </vt:lpstr>
      <vt:lpstr>Arithmetic Operation </vt:lpstr>
      <vt:lpstr>Other Operations</vt:lpstr>
      <vt:lpstr>Assumption</vt:lpstr>
      <vt:lpstr>Simple Assembly Program</vt:lpstr>
      <vt:lpstr>Flowchart to multiply two number </vt:lpstr>
      <vt:lpstr>Code to multiply two number </vt:lpstr>
      <vt:lpstr>Factorial of a Program </vt:lpstr>
      <vt:lpstr>Sub Routine for FACTORIAL</vt:lpstr>
      <vt:lpstr>8085 Simulator &amp; Kit</vt:lpstr>
    </vt:vector>
  </TitlesOfParts>
  <Company>iitg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8085 Architecture  &amp;  Its Assembly language programming </dc:title>
  <dc:creator>asahu</dc:creator>
  <cp:lastModifiedBy>asahu</cp:lastModifiedBy>
  <cp:revision>64</cp:revision>
  <dcterms:created xsi:type="dcterms:W3CDTF">2010-08-03T12:41:21Z</dcterms:created>
  <dcterms:modified xsi:type="dcterms:W3CDTF">2010-08-04T11:15:24Z</dcterms:modified>
</cp:coreProperties>
</file>