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doc" ContentType="application/msword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Default Extension="wmf" ContentType="image/x-wmf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0"/>
  </p:notesMasterIdLst>
  <p:sldIdLst>
    <p:sldId id="256" r:id="rId2"/>
    <p:sldId id="257" r:id="rId3"/>
    <p:sldId id="427" r:id="rId4"/>
    <p:sldId id="280" r:id="rId5"/>
    <p:sldId id="281" r:id="rId6"/>
    <p:sldId id="283" r:id="rId7"/>
    <p:sldId id="284" r:id="rId8"/>
    <p:sldId id="286" r:id="rId9"/>
    <p:sldId id="428" r:id="rId10"/>
    <p:sldId id="290" r:id="rId11"/>
    <p:sldId id="297" r:id="rId12"/>
    <p:sldId id="302" r:id="rId13"/>
    <p:sldId id="305" r:id="rId14"/>
    <p:sldId id="307" r:id="rId15"/>
    <p:sldId id="308" r:id="rId16"/>
    <p:sldId id="309" r:id="rId17"/>
    <p:sldId id="312" r:id="rId18"/>
    <p:sldId id="313" r:id="rId19"/>
    <p:sldId id="314" r:id="rId20"/>
    <p:sldId id="315" r:id="rId21"/>
    <p:sldId id="316" r:id="rId22"/>
    <p:sldId id="317" r:id="rId23"/>
    <p:sldId id="318" r:id="rId24"/>
    <p:sldId id="319" r:id="rId25"/>
    <p:sldId id="320" r:id="rId26"/>
    <p:sldId id="322" r:id="rId27"/>
    <p:sldId id="324" r:id="rId28"/>
    <p:sldId id="325" r:id="rId29"/>
    <p:sldId id="326" r:id="rId30"/>
    <p:sldId id="327" r:id="rId31"/>
    <p:sldId id="328" r:id="rId32"/>
    <p:sldId id="329" r:id="rId33"/>
    <p:sldId id="330" r:id="rId34"/>
    <p:sldId id="331" r:id="rId35"/>
    <p:sldId id="332" r:id="rId36"/>
    <p:sldId id="334" r:id="rId37"/>
    <p:sldId id="337" r:id="rId38"/>
    <p:sldId id="338" r:id="rId39"/>
    <p:sldId id="339" r:id="rId40"/>
    <p:sldId id="355" r:id="rId41"/>
    <p:sldId id="356" r:id="rId42"/>
    <p:sldId id="357" r:id="rId43"/>
    <p:sldId id="362" r:id="rId44"/>
    <p:sldId id="363" r:id="rId45"/>
    <p:sldId id="384" r:id="rId46"/>
    <p:sldId id="385" r:id="rId47"/>
    <p:sldId id="386" r:id="rId48"/>
    <p:sldId id="403" r:id="rId49"/>
    <p:sldId id="387" r:id="rId50"/>
    <p:sldId id="388" r:id="rId51"/>
    <p:sldId id="405" r:id="rId52"/>
    <p:sldId id="411" r:id="rId53"/>
    <p:sldId id="406" r:id="rId54"/>
    <p:sldId id="414" r:id="rId55"/>
    <p:sldId id="415" r:id="rId56"/>
    <p:sldId id="416" r:id="rId57"/>
    <p:sldId id="407" r:id="rId58"/>
    <p:sldId id="417" r:id="rId59"/>
    <p:sldId id="418" r:id="rId60"/>
    <p:sldId id="419" r:id="rId61"/>
    <p:sldId id="420" r:id="rId62"/>
    <p:sldId id="421" r:id="rId63"/>
    <p:sldId id="423" r:id="rId64"/>
    <p:sldId id="424" r:id="rId65"/>
    <p:sldId id="425" r:id="rId66"/>
    <p:sldId id="426" r:id="rId67"/>
    <p:sldId id="408" r:id="rId68"/>
    <p:sldId id="409" r:id="rId69"/>
    <p:sldId id="410" r:id="rId70"/>
    <p:sldId id="391" r:id="rId71"/>
    <p:sldId id="392" r:id="rId72"/>
    <p:sldId id="395" r:id="rId73"/>
    <p:sldId id="396" r:id="rId74"/>
    <p:sldId id="397" r:id="rId75"/>
    <p:sldId id="398" r:id="rId76"/>
    <p:sldId id="399" r:id="rId77"/>
    <p:sldId id="278" r:id="rId78"/>
    <p:sldId id="279" r:id="rId7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6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66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5BDD96-5F37-4761-A9B8-5F7BEB97F369}" type="datetimeFigureOut">
              <a:rPr lang="en-US" smtClean="0"/>
              <a:pPr/>
              <a:t>8/2/2010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F363E8-67AC-4AA7-8102-E9CDF2D3E06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29286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29286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30515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906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76390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8/2/2010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sz="1400" dirty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85725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433513"/>
            <a:ext cx="7772400" cy="4662487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638175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Anshul Kumar, CSE IITD</a:t>
            </a:r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slide </a:t>
            </a:r>
            <a:fld id="{0B725BA3-B67A-447E-8175-E2CE186798AC}" type="slidenum">
              <a:rPr lang="en-US"/>
              <a:pPr/>
              <a:t>‹#›</a:t>
            </a:fld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fld id="{564CF2E0-CCC4-4E1E-9902-C3C36AB3FDA4}" type="datetimeFigureOut">
              <a:rPr lang="en-US" smtClean="0"/>
              <a:pPr algn="r" eaLnBrk="1" latinLnBrk="0" hangingPunct="1"/>
              <a:t>8/2/2010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eaLnBrk="1" latinLnBrk="0" hangingPunct="1"/>
            <a:fld id="{6F42FDE4-A7DD-41A7-A0A6-9B649FB43336}" type="slidenum">
              <a:rPr kumimoji="0" lang="en-US" smtClean="0"/>
              <a:pPr algn="ctr" eaLnBrk="1" latinLnBrk="0" hangingPunct="1"/>
              <a:t>‹#›</a:t>
            </a:fld>
            <a:endParaRPr kumimoji="0" lang="en-US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1.doc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/>
              <a:t>A  </a:t>
            </a:r>
            <a:r>
              <a:rPr lang="en-US" sz="3200" b="1" dirty="0" err="1" smtClean="0"/>
              <a:t>Sahu</a:t>
            </a:r>
            <a:endParaRPr lang="en-US" sz="3200" b="1" dirty="0" smtClean="0"/>
          </a:p>
          <a:p>
            <a:r>
              <a:rPr lang="en-US" sz="3200" b="1" dirty="0" err="1" smtClean="0"/>
              <a:t>Deptt</a:t>
            </a:r>
            <a:r>
              <a:rPr lang="en-US" sz="3200" b="1" dirty="0" smtClean="0"/>
              <a:t>. of Comp. Sc. &amp; </a:t>
            </a:r>
            <a:r>
              <a:rPr lang="en-US" sz="3200" b="1" dirty="0" err="1" smtClean="0"/>
              <a:t>Engg</a:t>
            </a:r>
            <a:r>
              <a:rPr lang="en-US" sz="3200" b="1" dirty="0" smtClean="0"/>
              <a:t>.</a:t>
            </a:r>
          </a:p>
          <a:p>
            <a:r>
              <a:rPr lang="en-US" sz="3200" b="1" dirty="0" smtClean="0"/>
              <a:t>IIT  </a:t>
            </a:r>
            <a:r>
              <a:rPr lang="en-US" sz="3200" b="1" dirty="0" err="1" smtClean="0"/>
              <a:t>Guwahati</a:t>
            </a:r>
            <a:r>
              <a:rPr lang="en-US" sz="3200" b="1" dirty="0" smtClean="0"/>
              <a:t>  </a:t>
            </a:r>
            <a:endParaRPr lang="en-US" sz="3200" b="1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sz="4400" smtClean="0"/>
              <a:t>Review of Computer Architetcure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132" name="Rectangle 4"/>
          <p:cNvSpPr>
            <a:spLocks noGrp="1" noChangeArrowheads="1"/>
          </p:cNvSpPr>
          <p:nvPr>
            <p:ph type="title"/>
          </p:nvPr>
        </p:nvSpPr>
        <p:spPr>
          <a:xfrm>
            <a:off x="762000" y="152400"/>
            <a:ext cx="7772400" cy="731838"/>
          </a:xfrm>
        </p:spPr>
        <p:txBody>
          <a:bodyPr>
            <a:normAutofit fontScale="90000"/>
          </a:bodyPr>
          <a:lstStyle/>
          <a:p>
            <a:r>
              <a:rPr lang="en-US" b="1" i="1" u="sng" dirty="0">
                <a:solidFill>
                  <a:srgbClr val="FF0000"/>
                </a:solidFill>
              </a:rPr>
              <a:t>Instructions </a:t>
            </a:r>
            <a:r>
              <a:rPr lang="en-US" b="1" i="1" u="sng" dirty="0" smtClean="0">
                <a:solidFill>
                  <a:srgbClr val="FF0000"/>
                </a:solidFill>
              </a:rPr>
              <a:t>LD/ST &amp; Control</a:t>
            </a:r>
            <a:endParaRPr lang="en-US" b="1" i="1" u="sng" dirty="0">
              <a:solidFill>
                <a:srgbClr val="FF0000"/>
              </a:solidFill>
            </a:endParaRPr>
          </a:p>
        </p:txBody>
      </p:sp>
      <p:sp>
        <p:nvSpPr>
          <p:cNvPr id="30413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62000" y="838200"/>
            <a:ext cx="7772400" cy="5791200"/>
          </a:xfrm>
        </p:spPr>
        <p:txBody>
          <a:bodyPr>
            <a:noAutofit/>
          </a:bodyPr>
          <a:lstStyle/>
          <a:p>
            <a:r>
              <a:rPr lang="en-US" sz="2400" b="1" dirty="0"/>
              <a:t>Load and store instructions</a:t>
            </a:r>
          </a:p>
          <a:p>
            <a:r>
              <a:rPr lang="en-US" sz="2400" b="1" dirty="0"/>
              <a:t>Example</a:t>
            </a:r>
            <a:r>
              <a:rPr lang="en-US" sz="2400" b="1" dirty="0" smtClean="0"/>
              <a:t>:</a:t>
            </a: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/>
              <a:t>	</a:t>
            </a:r>
            <a:r>
              <a:rPr lang="en-US" sz="2400" b="1" i="1" dirty="0"/>
              <a:t>C code:	</a:t>
            </a:r>
            <a:r>
              <a:rPr lang="en-US" sz="2400" b="1" i="1" dirty="0" smtClean="0"/>
              <a:t>	A[8</a:t>
            </a:r>
            <a:r>
              <a:rPr lang="en-US" sz="2400" b="1" i="1" dirty="0"/>
              <a:t>] = h + A[8</a:t>
            </a:r>
            <a:r>
              <a:rPr lang="en-US" sz="2400" b="1" i="1" dirty="0" smtClean="0"/>
              <a:t>];</a:t>
            </a:r>
            <a:r>
              <a:rPr lang="en-US" sz="2400" b="1" i="1" dirty="0"/>
              <a:t/>
            </a:r>
            <a:br>
              <a:rPr lang="en-US" sz="2400" b="1" i="1" dirty="0"/>
            </a:br>
            <a:r>
              <a:rPr lang="en-US" sz="2400" b="1" dirty="0"/>
              <a:t>	MIPS code:	</a:t>
            </a:r>
            <a:r>
              <a:rPr lang="en-US" sz="2400" b="1" dirty="0" err="1"/>
              <a:t>lw</a:t>
            </a:r>
            <a:r>
              <a:rPr lang="en-US" sz="2400" b="1" dirty="0"/>
              <a:t>    $t0, 32($s3)</a:t>
            </a:r>
            <a:br>
              <a:rPr lang="en-US" sz="2400" b="1" dirty="0"/>
            </a:br>
            <a:r>
              <a:rPr lang="en-US" sz="2400" b="1" dirty="0"/>
              <a:t>			</a:t>
            </a:r>
            <a:r>
              <a:rPr lang="en-US" sz="2400" b="1" dirty="0" smtClean="0"/>
              <a:t>add </a:t>
            </a:r>
            <a:r>
              <a:rPr lang="en-US" sz="2400" b="1" dirty="0"/>
              <a:t>$t0, $s2, $t0</a:t>
            </a:r>
            <a:br>
              <a:rPr lang="en-US" sz="2400" b="1" dirty="0"/>
            </a:br>
            <a:r>
              <a:rPr lang="en-US" sz="2400" b="1" dirty="0"/>
              <a:t>			</a:t>
            </a:r>
            <a:r>
              <a:rPr lang="en-US" sz="2400" b="1" dirty="0" err="1" smtClean="0"/>
              <a:t>sw</a:t>
            </a:r>
            <a:r>
              <a:rPr lang="en-US" sz="2400" b="1" dirty="0" smtClean="0"/>
              <a:t>   </a:t>
            </a:r>
            <a:r>
              <a:rPr lang="en-US" sz="2400" b="1" dirty="0"/>
              <a:t>$t0, 32($s3</a:t>
            </a:r>
            <a:r>
              <a:rPr lang="en-US" sz="2400" b="1" dirty="0" smtClean="0"/>
              <a:t>)</a:t>
            </a:r>
          </a:p>
          <a:p>
            <a:r>
              <a:rPr lang="en-US" sz="2400" b="1" dirty="0" smtClean="0"/>
              <a:t>Example:  </a:t>
            </a:r>
            <a:r>
              <a:rPr lang="en-US" sz="2400" b="1" dirty="0" err="1" smtClean="0"/>
              <a:t>lw</a:t>
            </a:r>
            <a:r>
              <a:rPr lang="en-US" sz="2400" b="1" dirty="0" smtClean="0"/>
              <a:t> $t0, 32($s2)</a:t>
            </a:r>
            <a:br>
              <a:rPr lang="en-US" sz="2400" b="1" dirty="0" smtClean="0"/>
            </a:br>
            <a:r>
              <a:rPr lang="en-US" sz="2400" b="1" dirty="0" smtClean="0"/>
              <a:t>	   35	  18	    9	           32</a:t>
            </a:r>
            <a:br>
              <a:rPr lang="en-US" sz="2400" b="1" dirty="0" smtClean="0"/>
            </a:br>
            <a:r>
              <a:rPr lang="en-US" sz="2400" b="1" dirty="0" smtClean="0"/>
              <a:t>	   op	  </a:t>
            </a:r>
            <a:r>
              <a:rPr lang="en-US" sz="2400" b="1" dirty="0" err="1" smtClean="0"/>
              <a:t>rs</a:t>
            </a:r>
            <a:r>
              <a:rPr lang="en-US" sz="2400" b="1" dirty="0" smtClean="0"/>
              <a:t>	  </a:t>
            </a:r>
            <a:r>
              <a:rPr lang="en-US" sz="2400" b="1" dirty="0" err="1" smtClean="0"/>
              <a:t>rt</a:t>
            </a:r>
            <a:r>
              <a:rPr lang="en-US" sz="2400" b="1" dirty="0" smtClean="0"/>
              <a:t>	   16 bit number</a:t>
            </a:r>
          </a:p>
          <a:p>
            <a:r>
              <a:rPr lang="en-US" sz="2400" b="1" dirty="0" smtClean="0"/>
              <a:t>Example:</a:t>
            </a:r>
            <a:br>
              <a:rPr lang="en-US" sz="2400" b="1" dirty="0" smtClean="0"/>
            </a:br>
            <a:r>
              <a:rPr lang="en-US" sz="2400" b="1" dirty="0" smtClean="0"/>
              <a:t>if (</a:t>
            </a:r>
            <a:r>
              <a:rPr lang="en-US" sz="2400" b="1" dirty="0" err="1" smtClean="0"/>
              <a:t>i</a:t>
            </a:r>
            <a:r>
              <a:rPr lang="en-US" sz="2400" b="1" dirty="0" smtClean="0"/>
              <a:t> != j) 		        </a:t>
            </a:r>
            <a:r>
              <a:rPr lang="en-US" sz="2400" b="1" dirty="0" err="1" smtClean="0"/>
              <a:t>beq</a:t>
            </a:r>
            <a:r>
              <a:rPr lang="en-US" sz="2400" b="1" dirty="0" smtClean="0"/>
              <a:t> $s4, $s5, Lab1</a:t>
            </a:r>
            <a:br>
              <a:rPr lang="en-US" sz="2400" b="1" dirty="0" smtClean="0"/>
            </a:br>
            <a:r>
              <a:rPr lang="en-US" sz="2400" b="1" dirty="0" smtClean="0"/>
              <a:t>    h = </a:t>
            </a:r>
            <a:r>
              <a:rPr lang="en-US" sz="2400" b="1" dirty="0" err="1" smtClean="0"/>
              <a:t>i</a:t>
            </a:r>
            <a:r>
              <a:rPr lang="en-US" sz="2400" b="1" dirty="0" smtClean="0"/>
              <a:t> + j;		        add $s3, $s4, $s5</a:t>
            </a:r>
            <a:br>
              <a:rPr lang="en-US" sz="2400" b="1" dirty="0" smtClean="0"/>
            </a:br>
            <a:r>
              <a:rPr lang="en-US" sz="2400" b="1" dirty="0" smtClean="0"/>
              <a:t>else 			        j Lab2</a:t>
            </a:r>
            <a:br>
              <a:rPr lang="en-US" sz="2400" b="1" dirty="0" smtClean="0"/>
            </a:br>
            <a:r>
              <a:rPr lang="en-US" sz="2400" b="1" dirty="0" smtClean="0"/>
              <a:t>    h = </a:t>
            </a:r>
            <a:r>
              <a:rPr lang="en-US" sz="2400" b="1" dirty="0" err="1" smtClean="0"/>
              <a:t>i</a:t>
            </a:r>
            <a:r>
              <a:rPr lang="en-US" sz="2400" b="1" dirty="0" smtClean="0"/>
              <a:t> - j;	     Lab1:          sub $s3, $s4, $s5</a:t>
            </a:r>
            <a:br>
              <a:rPr lang="en-US" sz="2400" b="1" dirty="0" smtClean="0"/>
            </a:br>
            <a:r>
              <a:rPr lang="en-US" sz="2400" b="1" dirty="0" smtClean="0"/>
              <a:t>		     Lab2:	        ...</a:t>
            </a:r>
            <a:endParaRPr lang="en-US" sz="2400" b="1" dirty="0"/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4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04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04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04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05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7772400" cy="808038"/>
          </a:xfrm>
        </p:spPr>
        <p:txBody>
          <a:bodyPr/>
          <a:lstStyle/>
          <a:p>
            <a:r>
              <a:rPr lang="en-US" b="1" i="1" u="sng" dirty="0">
                <a:solidFill>
                  <a:srgbClr val="FF0000"/>
                </a:solidFill>
              </a:rPr>
              <a:t>What constitutes ISA?</a:t>
            </a:r>
          </a:p>
        </p:txBody>
      </p:sp>
      <p:sp>
        <p:nvSpPr>
          <p:cNvPr id="429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838200"/>
            <a:ext cx="8686800" cy="5791200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Set </a:t>
            </a:r>
            <a:r>
              <a:rPr lang="en-US" sz="2800" b="1" dirty="0"/>
              <a:t>of basic/primitive </a:t>
            </a:r>
            <a:r>
              <a:rPr lang="en-US" sz="2800" b="1" dirty="0" smtClean="0"/>
              <a:t>operations</a:t>
            </a:r>
          </a:p>
          <a:p>
            <a:pPr lvl="1"/>
            <a:r>
              <a:rPr lang="en-US" dirty="0" smtClean="0"/>
              <a:t>Arithmetic, Logical, Relational,  Branch/jump, Data movement</a:t>
            </a:r>
            <a:endParaRPr lang="en-US" sz="2800" dirty="0" smtClean="0"/>
          </a:p>
          <a:p>
            <a:r>
              <a:rPr lang="en-US" sz="2800" b="1" dirty="0" smtClean="0"/>
              <a:t>Storage </a:t>
            </a:r>
            <a:r>
              <a:rPr lang="en-US" sz="2800" b="1" dirty="0"/>
              <a:t>structure – </a:t>
            </a:r>
            <a:r>
              <a:rPr lang="en-US" sz="2800" b="1" dirty="0" smtClean="0"/>
              <a:t>registers/memory</a:t>
            </a:r>
          </a:p>
          <a:p>
            <a:pPr lvl="1"/>
            <a:r>
              <a:rPr lang="en-US" dirty="0" smtClean="0"/>
              <a:t>Register-less machine,  ACC based machine,  A few special purpose registers,  Several Gen purpose registers, Large number of registers</a:t>
            </a:r>
            <a:endParaRPr lang="en-US" sz="2800" dirty="0" smtClean="0"/>
          </a:p>
          <a:p>
            <a:r>
              <a:rPr lang="en-US" sz="2800" b="1" dirty="0" smtClean="0"/>
              <a:t>How addresses are specified </a:t>
            </a:r>
          </a:p>
          <a:p>
            <a:pPr lvl="1"/>
            <a:r>
              <a:rPr lang="en-US" dirty="0" smtClean="0"/>
              <a:t>Direct, Indirect, Base vs. Index,  Auto </a:t>
            </a:r>
            <a:r>
              <a:rPr lang="en-US" dirty="0" err="1" smtClean="0"/>
              <a:t>incr</a:t>
            </a:r>
            <a:r>
              <a:rPr lang="en-US" dirty="0" smtClean="0"/>
              <a:t> and auto </a:t>
            </a:r>
            <a:r>
              <a:rPr lang="en-US" dirty="0" err="1" smtClean="0"/>
              <a:t>decr</a:t>
            </a:r>
            <a:r>
              <a:rPr lang="en-US" dirty="0" smtClean="0"/>
              <a:t>,  Pre (post) </a:t>
            </a:r>
            <a:r>
              <a:rPr lang="en-US" dirty="0" err="1" smtClean="0"/>
              <a:t>incr</a:t>
            </a:r>
            <a:r>
              <a:rPr lang="en-US" dirty="0" smtClean="0"/>
              <a:t>/</a:t>
            </a:r>
            <a:r>
              <a:rPr lang="en-US" dirty="0" err="1" smtClean="0"/>
              <a:t>decr</a:t>
            </a:r>
            <a:r>
              <a:rPr lang="en-US" dirty="0" smtClean="0"/>
              <a:t>, Stack</a:t>
            </a:r>
          </a:p>
          <a:p>
            <a:r>
              <a:rPr lang="en-US" sz="2800" b="1" dirty="0" smtClean="0"/>
              <a:t>How  operand are specified</a:t>
            </a:r>
          </a:p>
          <a:p>
            <a:pPr lvl="1"/>
            <a:r>
              <a:rPr lang="en-US" dirty="0" smtClean="0"/>
              <a:t>3 address machine </a:t>
            </a:r>
            <a:r>
              <a:rPr lang="en-US" i="1" dirty="0" smtClean="0"/>
              <a:t>r1 = r2 + r3</a:t>
            </a:r>
            <a:r>
              <a:rPr lang="en-US" dirty="0" smtClean="0"/>
              <a:t>,  2 address machine 	</a:t>
            </a:r>
            <a:r>
              <a:rPr lang="en-US" i="1" dirty="0" smtClean="0"/>
              <a:t>r1 = r1 + r2</a:t>
            </a:r>
          </a:p>
          <a:p>
            <a:pPr lvl="1"/>
            <a:r>
              <a:rPr lang="en-US" dirty="0" smtClean="0"/>
              <a:t>1 address machine	</a:t>
            </a:r>
            <a:r>
              <a:rPr lang="en-US" i="1" dirty="0" smtClean="0"/>
              <a:t>Acc = Acc + x</a:t>
            </a:r>
            <a:r>
              <a:rPr lang="en-US" dirty="0" smtClean="0"/>
              <a:t>  (Acc is implicit)</a:t>
            </a:r>
          </a:p>
          <a:p>
            <a:pPr lvl="1"/>
            <a:r>
              <a:rPr lang="en-US" dirty="0" smtClean="0"/>
              <a:t>0 address machine	add values on    (top of stack)</a:t>
            </a:r>
            <a:endParaRPr lang="en-US" sz="3200" dirty="0" smtClean="0"/>
          </a:p>
          <a:p>
            <a:r>
              <a:rPr lang="en-US" sz="3200" dirty="0" smtClean="0"/>
              <a:t>How </a:t>
            </a:r>
            <a:r>
              <a:rPr lang="en-US" sz="3200" dirty="0"/>
              <a:t>instructions are </a:t>
            </a:r>
            <a:r>
              <a:rPr lang="en-US" sz="3200" dirty="0" smtClean="0"/>
              <a:t>encoded</a:t>
            </a:r>
          </a:p>
          <a:p>
            <a:pPr>
              <a:buNone/>
            </a:pP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29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29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29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29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29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429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29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429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29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4290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4290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20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06362"/>
            <a:ext cx="7772400" cy="655638"/>
          </a:xfrm>
        </p:spPr>
        <p:txBody>
          <a:bodyPr>
            <a:normAutofit fontScale="90000"/>
          </a:bodyPr>
          <a:lstStyle/>
          <a:p>
            <a:r>
              <a:rPr lang="en-US" b="1" i="1" u="sng" dirty="0">
                <a:solidFill>
                  <a:srgbClr val="FF0000"/>
                </a:solidFill>
              </a:rPr>
              <a:t>RISC vs. CISC</a:t>
            </a:r>
          </a:p>
        </p:txBody>
      </p:sp>
      <p:sp>
        <p:nvSpPr>
          <p:cNvPr id="435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60198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800" b="1" dirty="0" smtClean="0"/>
              <a:t>RISC</a:t>
            </a:r>
            <a:r>
              <a:rPr lang="en-US" sz="2800" dirty="0" smtClean="0"/>
              <a:t> </a:t>
            </a:r>
          </a:p>
          <a:p>
            <a:pPr lvl="1">
              <a:lnSpc>
                <a:spcPct val="120000"/>
              </a:lnSpc>
            </a:pPr>
            <a:r>
              <a:rPr lang="en-US" sz="2800" dirty="0" smtClean="0"/>
              <a:t>Uniformity </a:t>
            </a:r>
            <a:r>
              <a:rPr lang="en-US" sz="2800" dirty="0"/>
              <a:t>of </a:t>
            </a:r>
            <a:r>
              <a:rPr lang="en-US" sz="2800" dirty="0" smtClean="0"/>
              <a:t>instructions, </a:t>
            </a:r>
          </a:p>
          <a:p>
            <a:pPr lvl="1">
              <a:lnSpc>
                <a:spcPct val="120000"/>
              </a:lnSpc>
            </a:pPr>
            <a:r>
              <a:rPr lang="en-US" sz="2800" dirty="0" smtClean="0"/>
              <a:t>Simple </a:t>
            </a:r>
            <a:r>
              <a:rPr lang="en-US" sz="2800" dirty="0"/>
              <a:t>set of operations and addressing </a:t>
            </a:r>
            <a:r>
              <a:rPr lang="en-US" sz="2800" dirty="0" smtClean="0"/>
              <a:t>modes, </a:t>
            </a:r>
          </a:p>
          <a:p>
            <a:pPr lvl="1">
              <a:lnSpc>
                <a:spcPct val="120000"/>
              </a:lnSpc>
            </a:pPr>
            <a:r>
              <a:rPr lang="en-US" sz="2800" dirty="0" smtClean="0"/>
              <a:t>Register </a:t>
            </a:r>
            <a:r>
              <a:rPr lang="en-US" sz="2800" dirty="0"/>
              <a:t>based architecture with 3 address </a:t>
            </a:r>
            <a:r>
              <a:rPr lang="en-US" sz="2800" dirty="0" smtClean="0"/>
              <a:t>instructions</a:t>
            </a:r>
          </a:p>
          <a:p>
            <a:pPr>
              <a:lnSpc>
                <a:spcPct val="120000"/>
              </a:lnSpc>
            </a:pPr>
            <a:r>
              <a:rPr lang="en-US" sz="2800" b="1" dirty="0" smtClean="0"/>
              <a:t>RISC: Virtually all new ISA since 1982 </a:t>
            </a:r>
          </a:p>
          <a:p>
            <a:pPr lvl="1">
              <a:lnSpc>
                <a:spcPct val="120000"/>
              </a:lnSpc>
            </a:pPr>
            <a:r>
              <a:rPr lang="en-US" sz="2800" dirty="0" smtClean="0"/>
              <a:t>ARM, MIPS, SPARC, HP’s PA-RISC, PowerPC,  Alpha, CDC 6600</a:t>
            </a:r>
          </a:p>
          <a:p>
            <a:pPr>
              <a:lnSpc>
                <a:spcPct val="120000"/>
              </a:lnSpc>
            </a:pPr>
            <a:r>
              <a:rPr lang="en-US" sz="2800" b="1" dirty="0" smtClean="0"/>
              <a:t>CISC  :</a:t>
            </a:r>
            <a:r>
              <a:rPr lang="en-US" sz="2800" dirty="0" smtClean="0"/>
              <a:t> Minimize code size, make assembly language easy</a:t>
            </a:r>
            <a:br>
              <a:rPr lang="en-US" sz="2800" dirty="0" smtClean="0"/>
            </a:br>
            <a:r>
              <a:rPr lang="en-US" sz="2800" i="1" dirty="0" smtClean="0">
                <a:latin typeface="Times New Roman" pitchFamily="18" charset="0"/>
              </a:rPr>
              <a:t>	    VAX: instructions from 1 to 54 bytes long!</a:t>
            </a:r>
          </a:p>
          <a:p>
            <a:pPr lvl="1">
              <a:lnSpc>
                <a:spcPct val="120000"/>
              </a:lnSpc>
              <a:buNone/>
            </a:pPr>
            <a:r>
              <a:rPr lang="en-US" sz="2800" dirty="0" smtClean="0"/>
              <a:t>              Motorola 680x0,  Intel 80x86</a:t>
            </a:r>
          </a:p>
          <a:p>
            <a:pPr>
              <a:lnSpc>
                <a:spcPct val="120000"/>
              </a:lnSpc>
            </a:pPr>
            <a:endParaRPr lang="en-US" sz="2800" dirty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35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35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35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35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35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35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35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35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i="1" u="sng" dirty="0" smtClean="0">
                <a:solidFill>
                  <a:srgbClr val="FF0000"/>
                </a:solidFill>
              </a:rPr>
              <a:t>MIPS subset for implementation</a:t>
            </a:r>
          </a:p>
        </p:txBody>
      </p:sp>
      <p:sp>
        <p:nvSpPr>
          <p:cNvPr id="70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447800"/>
            <a:ext cx="7772400" cy="4953000"/>
          </a:xfrm>
          <a:noFill/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3600" dirty="0" smtClean="0"/>
              <a:t>Arithmetic - logic instructions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3600" dirty="0" smtClean="0"/>
              <a:t>add, sub, and, or, </a:t>
            </a:r>
            <a:r>
              <a:rPr lang="en-US" sz="3600" dirty="0" err="1" smtClean="0"/>
              <a:t>slt</a:t>
            </a:r>
            <a:endParaRPr lang="en-US" sz="3600" dirty="0" smtClean="0"/>
          </a:p>
          <a:p>
            <a:pPr eaLnBrk="1" hangingPunct="1">
              <a:lnSpc>
                <a:spcPct val="90000"/>
              </a:lnSpc>
            </a:pPr>
            <a:r>
              <a:rPr lang="en-US" sz="3600" dirty="0" smtClean="0"/>
              <a:t>Memory reference instructions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3600" dirty="0" err="1" smtClean="0"/>
              <a:t>lw</a:t>
            </a:r>
            <a:r>
              <a:rPr lang="en-US" sz="3600" dirty="0" smtClean="0"/>
              <a:t>, </a:t>
            </a:r>
            <a:r>
              <a:rPr lang="en-US" sz="3600" dirty="0" err="1" smtClean="0"/>
              <a:t>sw</a:t>
            </a:r>
            <a:endParaRPr lang="en-US" sz="3600" dirty="0" smtClean="0"/>
          </a:p>
          <a:p>
            <a:pPr eaLnBrk="1" hangingPunct="1">
              <a:lnSpc>
                <a:spcPct val="90000"/>
              </a:lnSpc>
            </a:pPr>
            <a:r>
              <a:rPr lang="en-US" sz="3600" dirty="0" smtClean="0"/>
              <a:t>Control flow instructions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3600" dirty="0" err="1" smtClean="0"/>
              <a:t>beq</a:t>
            </a:r>
            <a:r>
              <a:rPr lang="en-US" sz="3600" dirty="0" smtClean="0"/>
              <a:t>, j</a:t>
            </a:r>
          </a:p>
          <a:p>
            <a:pPr lvl="1" eaLnBrk="1" hangingPunct="1">
              <a:lnSpc>
                <a:spcPct val="90000"/>
              </a:lnSpc>
            </a:pPr>
            <a:endParaRPr lang="en-US" sz="36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3600" dirty="0" smtClean="0"/>
              <a:t>Incremental changes in the design to include other instructions will be discussed later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553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74638"/>
            <a:ext cx="7772400" cy="63976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b="1" i="1" u="sng" dirty="0" smtClean="0">
                <a:solidFill>
                  <a:srgbClr val="FF0000"/>
                </a:solidFill>
              </a:rPr>
              <a:t>Design overview</a:t>
            </a:r>
          </a:p>
        </p:txBody>
      </p:sp>
      <p:sp>
        <p:nvSpPr>
          <p:cNvPr id="8195" name="Rectangle 60"/>
          <p:cNvSpPr>
            <a:spLocks noChangeArrowheads="1"/>
          </p:cNvSpPr>
          <p:nvPr/>
        </p:nvSpPr>
        <p:spPr bwMode="auto">
          <a:xfrm>
            <a:off x="7699375" y="5892800"/>
            <a:ext cx="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sp>
        <p:nvSpPr>
          <p:cNvPr id="8196" name="Rectangle 134"/>
          <p:cNvSpPr>
            <a:spLocks noChangeArrowheads="1"/>
          </p:cNvSpPr>
          <p:nvPr/>
        </p:nvSpPr>
        <p:spPr bwMode="auto">
          <a:xfrm>
            <a:off x="2027238" y="5619750"/>
            <a:ext cx="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grpSp>
        <p:nvGrpSpPr>
          <p:cNvPr id="2" name="Group 161"/>
          <p:cNvGrpSpPr>
            <a:grpSpLocks noChangeAspect="1"/>
          </p:cNvGrpSpPr>
          <p:nvPr/>
        </p:nvGrpSpPr>
        <p:grpSpPr bwMode="auto">
          <a:xfrm>
            <a:off x="434975" y="3756025"/>
            <a:ext cx="8304213" cy="2644775"/>
            <a:chOff x="274" y="1266"/>
            <a:chExt cx="5231" cy="1723"/>
          </a:xfrm>
        </p:grpSpPr>
        <p:sp>
          <p:nvSpPr>
            <p:cNvPr id="8198" name="AutoShape 160"/>
            <p:cNvSpPr>
              <a:spLocks noChangeAspect="1" noChangeArrowheads="1" noTextEdit="1"/>
            </p:cNvSpPr>
            <p:nvPr/>
          </p:nvSpPr>
          <p:spPr bwMode="auto">
            <a:xfrm>
              <a:off x="274" y="1266"/>
              <a:ext cx="5231" cy="17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9" name="Freeform 162"/>
            <p:cNvSpPr>
              <a:spLocks/>
            </p:cNvSpPr>
            <p:nvPr/>
          </p:nvSpPr>
          <p:spPr bwMode="auto">
            <a:xfrm>
              <a:off x="1879" y="1910"/>
              <a:ext cx="1530" cy="959"/>
            </a:xfrm>
            <a:custGeom>
              <a:avLst/>
              <a:gdLst>
                <a:gd name="T0" fmla="*/ 1527 w 1530"/>
                <a:gd name="T1" fmla="*/ 473 h 959"/>
                <a:gd name="T2" fmla="*/ 1530 w 1530"/>
                <a:gd name="T3" fmla="*/ 959 h 959"/>
                <a:gd name="T4" fmla="*/ 0 w 1530"/>
                <a:gd name="T5" fmla="*/ 959 h 959"/>
                <a:gd name="T6" fmla="*/ 0 w 1530"/>
                <a:gd name="T7" fmla="*/ 0 h 959"/>
                <a:gd name="T8" fmla="*/ 169 w 1530"/>
                <a:gd name="T9" fmla="*/ 0 h 9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30"/>
                <a:gd name="T16" fmla="*/ 0 h 959"/>
                <a:gd name="T17" fmla="*/ 1530 w 1530"/>
                <a:gd name="T18" fmla="*/ 959 h 9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30" h="959">
                  <a:moveTo>
                    <a:pt x="1527" y="473"/>
                  </a:moveTo>
                  <a:lnTo>
                    <a:pt x="1530" y="959"/>
                  </a:lnTo>
                  <a:lnTo>
                    <a:pt x="0" y="959"/>
                  </a:lnTo>
                  <a:lnTo>
                    <a:pt x="0" y="0"/>
                  </a:lnTo>
                  <a:lnTo>
                    <a:pt x="169" y="0"/>
                  </a:lnTo>
                </a:path>
              </a:pathLst>
            </a:cu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00" name="Freeform 163"/>
            <p:cNvSpPr>
              <a:spLocks/>
            </p:cNvSpPr>
            <p:nvPr/>
          </p:nvSpPr>
          <p:spPr bwMode="auto">
            <a:xfrm>
              <a:off x="3299" y="2339"/>
              <a:ext cx="820" cy="422"/>
            </a:xfrm>
            <a:custGeom>
              <a:avLst/>
              <a:gdLst>
                <a:gd name="T0" fmla="*/ 820 w 820"/>
                <a:gd name="T1" fmla="*/ 422 h 422"/>
                <a:gd name="T2" fmla="*/ 0 w 820"/>
                <a:gd name="T3" fmla="*/ 422 h 422"/>
                <a:gd name="T4" fmla="*/ 0 w 820"/>
                <a:gd name="T5" fmla="*/ 0 h 422"/>
                <a:gd name="T6" fmla="*/ 0 60000 65536"/>
                <a:gd name="T7" fmla="*/ 0 60000 65536"/>
                <a:gd name="T8" fmla="*/ 0 60000 65536"/>
                <a:gd name="T9" fmla="*/ 0 w 820"/>
                <a:gd name="T10" fmla="*/ 0 h 422"/>
                <a:gd name="T11" fmla="*/ 820 w 820"/>
                <a:gd name="T12" fmla="*/ 422 h 42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20" h="422">
                  <a:moveTo>
                    <a:pt x="820" y="422"/>
                  </a:moveTo>
                  <a:lnTo>
                    <a:pt x="0" y="422"/>
                  </a:lnTo>
                  <a:lnTo>
                    <a:pt x="0" y="0"/>
                  </a:lnTo>
                </a:path>
              </a:pathLst>
            </a:cu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01" name="Line 164"/>
            <p:cNvSpPr>
              <a:spLocks noChangeShapeType="1"/>
            </p:cNvSpPr>
            <p:nvPr/>
          </p:nvSpPr>
          <p:spPr bwMode="auto">
            <a:xfrm flipH="1">
              <a:off x="3873" y="2052"/>
              <a:ext cx="246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02" name="Line 165"/>
            <p:cNvSpPr>
              <a:spLocks noChangeShapeType="1"/>
            </p:cNvSpPr>
            <p:nvPr/>
          </p:nvSpPr>
          <p:spPr bwMode="auto">
            <a:xfrm flipH="1">
              <a:off x="3189" y="1768"/>
              <a:ext cx="324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03" name="Freeform 166"/>
            <p:cNvSpPr>
              <a:spLocks/>
            </p:cNvSpPr>
            <p:nvPr/>
          </p:nvSpPr>
          <p:spPr bwMode="auto">
            <a:xfrm>
              <a:off x="2038" y="2168"/>
              <a:ext cx="52" cy="51"/>
            </a:xfrm>
            <a:custGeom>
              <a:avLst/>
              <a:gdLst>
                <a:gd name="T0" fmla="*/ 0 w 52"/>
                <a:gd name="T1" fmla="*/ 0 h 51"/>
                <a:gd name="T2" fmla="*/ 3 w 52"/>
                <a:gd name="T3" fmla="*/ 51 h 51"/>
                <a:gd name="T4" fmla="*/ 52 w 52"/>
                <a:gd name="T5" fmla="*/ 26 h 51"/>
                <a:gd name="T6" fmla="*/ 3 w 52"/>
                <a:gd name="T7" fmla="*/ 3 h 51"/>
                <a:gd name="T8" fmla="*/ 3 w 52"/>
                <a:gd name="T9" fmla="*/ 3 h 51"/>
                <a:gd name="T10" fmla="*/ 0 w 52"/>
                <a:gd name="T11" fmla="*/ 0 h 5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2"/>
                <a:gd name="T19" fmla="*/ 0 h 51"/>
                <a:gd name="T20" fmla="*/ 52 w 52"/>
                <a:gd name="T21" fmla="*/ 51 h 5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2" h="51">
                  <a:moveTo>
                    <a:pt x="0" y="0"/>
                  </a:moveTo>
                  <a:lnTo>
                    <a:pt x="3" y="51"/>
                  </a:lnTo>
                  <a:lnTo>
                    <a:pt x="52" y="26"/>
                  </a:lnTo>
                  <a:lnTo>
                    <a:pt x="3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04" name="Freeform 167"/>
            <p:cNvSpPr>
              <a:spLocks/>
            </p:cNvSpPr>
            <p:nvPr/>
          </p:nvSpPr>
          <p:spPr bwMode="auto">
            <a:xfrm>
              <a:off x="4162" y="1850"/>
              <a:ext cx="1096" cy="1113"/>
            </a:xfrm>
            <a:custGeom>
              <a:avLst/>
              <a:gdLst>
                <a:gd name="T0" fmla="*/ 1092 w 1096"/>
                <a:gd name="T1" fmla="*/ 1110 h 1113"/>
                <a:gd name="T2" fmla="*/ 1096 w 1096"/>
                <a:gd name="T3" fmla="*/ 0 h 1113"/>
                <a:gd name="T4" fmla="*/ 0 w 1096"/>
                <a:gd name="T5" fmla="*/ 0 h 1113"/>
                <a:gd name="T6" fmla="*/ 0 w 1096"/>
                <a:gd name="T7" fmla="*/ 1113 h 1113"/>
                <a:gd name="T8" fmla="*/ 1096 w 1096"/>
                <a:gd name="T9" fmla="*/ 1113 h 1113"/>
                <a:gd name="T10" fmla="*/ 1096 w 1096"/>
                <a:gd name="T11" fmla="*/ 1113 h 1113"/>
                <a:gd name="T12" fmla="*/ 1092 w 1096"/>
                <a:gd name="T13" fmla="*/ 1110 h 111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6"/>
                <a:gd name="T22" fmla="*/ 0 h 1113"/>
                <a:gd name="T23" fmla="*/ 1096 w 1096"/>
                <a:gd name="T24" fmla="*/ 1113 h 111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6" h="1113">
                  <a:moveTo>
                    <a:pt x="1092" y="1110"/>
                  </a:moveTo>
                  <a:lnTo>
                    <a:pt x="1096" y="0"/>
                  </a:lnTo>
                  <a:lnTo>
                    <a:pt x="0" y="0"/>
                  </a:lnTo>
                  <a:lnTo>
                    <a:pt x="0" y="1113"/>
                  </a:lnTo>
                  <a:lnTo>
                    <a:pt x="1096" y="1113"/>
                  </a:lnTo>
                  <a:lnTo>
                    <a:pt x="1092" y="111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05" name="Freeform 168"/>
            <p:cNvSpPr>
              <a:spLocks/>
            </p:cNvSpPr>
            <p:nvPr/>
          </p:nvSpPr>
          <p:spPr bwMode="auto">
            <a:xfrm>
              <a:off x="4162" y="1850"/>
              <a:ext cx="1096" cy="1113"/>
            </a:xfrm>
            <a:custGeom>
              <a:avLst/>
              <a:gdLst>
                <a:gd name="T0" fmla="*/ 1092 w 1096"/>
                <a:gd name="T1" fmla="*/ 1110 h 1113"/>
                <a:gd name="T2" fmla="*/ 1096 w 1096"/>
                <a:gd name="T3" fmla="*/ 0 h 1113"/>
                <a:gd name="T4" fmla="*/ 0 w 1096"/>
                <a:gd name="T5" fmla="*/ 0 h 1113"/>
                <a:gd name="T6" fmla="*/ 0 w 1096"/>
                <a:gd name="T7" fmla="*/ 1113 h 1113"/>
                <a:gd name="T8" fmla="*/ 1096 w 1096"/>
                <a:gd name="T9" fmla="*/ 1113 h 1113"/>
                <a:gd name="T10" fmla="*/ 1096 w 1096"/>
                <a:gd name="T11" fmla="*/ 1113 h 111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96"/>
                <a:gd name="T19" fmla="*/ 0 h 1113"/>
                <a:gd name="T20" fmla="*/ 1096 w 1096"/>
                <a:gd name="T21" fmla="*/ 1113 h 111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96" h="1113">
                  <a:moveTo>
                    <a:pt x="1092" y="1110"/>
                  </a:moveTo>
                  <a:lnTo>
                    <a:pt x="1096" y="0"/>
                  </a:lnTo>
                  <a:lnTo>
                    <a:pt x="0" y="0"/>
                  </a:lnTo>
                  <a:lnTo>
                    <a:pt x="0" y="1113"/>
                  </a:lnTo>
                  <a:lnTo>
                    <a:pt x="1096" y="1113"/>
                  </a:lnTo>
                </a:path>
              </a:pathLst>
            </a:custGeom>
            <a:noFill/>
            <a:ln w="206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06" name="Freeform 169"/>
            <p:cNvSpPr>
              <a:spLocks/>
            </p:cNvSpPr>
            <p:nvPr/>
          </p:nvSpPr>
          <p:spPr bwMode="auto">
            <a:xfrm>
              <a:off x="2038" y="1600"/>
              <a:ext cx="52" cy="51"/>
            </a:xfrm>
            <a:custGeom>
              <a:avLst/>
              <a:gdLst>
                <a:gd name="T0" fmla="*/ 0 w 52"/>
                <a:gd name="T1" fmla="*/ 0 h 51"/>
                <a:gd name="T2" fmla="*/ 3 w 52"/>
                <a:gd name="T3" fmla="*/ 51 h 51"/>
                <a:gd name="T4" fmla="*/ 52 w 52"/>
                <a:gd name="T5" fmla="*/ 26 h 51"/>
                <a:gd name="T6" fmla="*/ 3 w 52"/>
                <a:gd name="T7" fmla="*/ 4 h 51"/>
                <a:gd name="T8" fmla="*/ 3 w 52"/>
                <a:gd name="T9" fmla="*/ 4 h 51"/>
                <a:gd name="T10" fmla="*/ 0 w 52"/>
                <a:gd name="T11" fmla="*/ 0 h 5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2"/>
                <a:gd name="T19" fmla="*/ 0 h 51"/>
                <a:gd name="T20" fmla="*/ 52 w 52"/>
                <a:gd name="T21" fmla="*/ 51 h 5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2" h="51">
                  <a:moveTo>
                    <a:pt x="0" y="0"/>
                  </a:moveTo>
                  <a:lnTo>
                    <a:pt x="3" y="51"/>
                  </a:lnTo>
                  <a:lnTo>
                    <a:pt x="52" y="26"/>
                  </a:lnTo>
                  <a:lnTo>
                    <a:pt x="3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07" name="Freeform 170"/>
            <p:cNvSpPr>
              <a:spLocks/>
            </p:cNvSpPr>
            <p:nvPr/>
          </p:nvSpPr>
          <p:spPr bwMode="auto">
            <a:xfrm>
              <a:off x="2038" y="2452"/>
              <a:ext cx="52" cy="51"/>
            </a:xfrm>
            <a:custGeom>
              <a:avLst/>
              <a:gdLst>
                <a:gd name="T0" fmla="*/ 0 w 52"/>
                <a:gd name="T1" fmla="*/ 0 h 51"/>
                <a:gd name="T2" fmla="*/ 3 w 52"/>
                <a:gd name="T3" fmla="*/ 51 h 51"/>
                <a:gd name="T4" fmla="*/ 52 w 52"/>
                <a:gd name="T5" fmla="*/ 26 h 51"/>
                <a:gd name="T6" fmla="*/ 3 w 52"/>
                <a:gd name="T7" fmla="*/ 3 h 51"/>
                <a:gd name="T8" fmla="*/ 3 w 52"/>
                <a:gd name="T9" fmla="*/ 3 h 51"/>
                <a:gd name="T10" fmla="*/ 0 w 52"/>
                <a:gd name="T11" fmla="*/ 0 h 5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2"/>
                <a:gd name="T19" fmla="*/ 0 h 51"/>
                <a:gd name="T20" fmla="*/ 52 w 52"/>
                <a:gd name="T21" fmla="*/ 51 h 5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2" h="51">
                  <a:moveTo>
                    <a:pt x="0" y="0"/>
                  </a:moveTo>
                  <a:lnTo>
                    <a:pt x="3" y="51"/>
                  </a:lnTo>
                  <a:lnTo>
                    <a:pt x="52" y="26"/>
                  </a:lnTo>
                  <a:lnTo>
                    <a:pt x="3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08" name="Freeform 171"/>
            <p:cNvSpPr>
              <a:spLocks/>
            </p:cNvSpPr>
            <p:nvPr/>
          </p:nvSpPr>
          <p:spPr bwMode="auto">
            <a:xfrm>
              <a:off x="3497" y="2310"/>
              <a:ext cx="52" cy="51"/>
            </a:xfrm>
            <a:custGeom>
              <a:avLst/>
              <a:gdLst>
                <a:gd name="T0" fmla="*/ 0 w 52"/>
                <a:gd name="T1" fmla="*/ 0 h 51"/>
                <a:gd name="T2" fmla="*/ 3 w 52"/>
                <a:gd name="T3" fmla="*/ 51 h 51"/>
                <a:gd name="T4" fmla="*/ 52 w 52"/>
                <a:gd name="T5" fmla="*/ 26 h 51"/>
                <a:gd name="T6" fmla="*/ 3 w 52"/>
                <a:gd name="T7" fmla="*/ 3 h 51"/>
                <a:gd name="T8" fmla="*/ 3 w 52"/>
                <a:gd name="T9" fmla="*/ 3 h 51"/>
                <a:gd name="T10" fmla="*/ 0 w 52"/>
                <a:gd name="T11" fmla="*/ 0 h 5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2"/>
                <a:gd name="T19" fmla="*/ 0 h 51"/>
                <a:gd name="T20" fmla="*/ 52 w 52"/>
                <a:gd name="T21" fmla="*/ 51 h 5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2" h="51">
                  <a:moveTo>
                    <a:pt x="0" y="0"/>
                  </a:moveTo>
                  <a:lnTo>
                    <a:pt x="3" y="51"/>
                  </a:lnTo>
                  <a:lnTo>
                    <a:pt x="52" y="26"/>
                  </a:lnTo>
                  <a:lnTo>
                    <a:pt x="3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09" name="Freeform 172"/>
            <p:cNvSpPr>
              <a:spLocks/>
            </p:cNvSpPr>
            <p:nvPr/>
          </p:nvSpPr>
          <p:spPr bwMode="auto">
            <a:xfrm>
              <a:off x="3497" y="1746"/>
              <a:ext cx="52" cy="47"/>
            </a:xfrm>
            <a:custGeom>
              <a:avLst/>
              <a:gdLst>
                <a:gd name="T0" fmla="*/ 0 w 52"/>
                <a:gd name="T1" fmla="*/ 0 h 47"/>
                <a:gd name="T2" fmla="*/ 3 w 52"/>
                <a:gd name="T3" fmla="*/ 47 h 47"/>
                <a:gd name="T4" fmla="*/ 52 w 52"/>
                <a:gd name="T5" fmla="*/ 22 h 47"/>
                <a:gd name="T6" fmla="*/ 3 w 52"/>
                <a:gd name="T7" fmla="*/ 0 h 47"/>
                <a:gd name="T8" fmla="*/ 3 w 52"/>
                <a:gd name="T9" fmla="*/ 0 h 47"/>
                <a:gd name="T10" fmla="*/ 0 w 52"/>
                <a:gd name="T11" fmla="*/ 0 h 4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2"/>
                <a:gd name="T19" fmla="*/ 0 h 47"/>
                <a:gd name="T20" fmla="*/ 52 w 52"/>
                <a:gd name="T21" fmla="*/ 47 h 4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2" h="47">
                  <a:moveTo>
                    <a:pt x="0" y="0"/>
                  </a:moveTo>
                  <a:lnTo>
                    <a:pt x="3" y="47"/>
                  </a:lnTo>
                  <a:lnTo>
                    <a:pt x="52" y="22"/>
                  </a:lnTo>
                  <a:lnTo>
                    <a:pt x="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0" name="Freeform 173"/>
            <p:cNvSpPr>
              <a:spLocks/>
            </p:cNvSpPr>
            <p:nvPr/>
          </p:nvSpPr>
          <p:spPr bwMode="auto">
            <a:xfrm>
              <a:off x="4107" y="2026"/>
              <a:ext cx="48" cy="48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48 h 48"/>
                <a:gd name="T4" fmla="*/ 48 w 48"/>
                <a:gd name="T5" fmla="*/ 26 h 48"/>
                <a:gd name="T6" fmla="*/ 0 w 48"/>
                <a:gd name="T7" fmla="*/ 0 h 48"/>
                <a:gd name="T8" fmla="*/ 0 w 48"/>
                <a:gd name="T9" fmla="*/ 0 h 4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"/>
                <a:gd name="T16" fmla="*/ 0 h 48"/>
                <a:gd name="T17" fmla="*/ 48 w 48"/>
                <a:gd name="T18" fmla="*/ 48 h 4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" h="48">
                  <a:moveTo>
                    <a:pt x="0" y="0"/>
                  </a:moveTo>
                  <a:lnTo>
                    <a:pt x="0" y="48"/>
                  </a:lnTo>
                  <a:lnTo>
                    <a:pt x="48" y="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1" name="Freeform 174"/>
            <p:cNvSpPr>
              <a:spLocks/>
            </p:cNvSpPr>
            <p:nvPr/>
          </p:nvSpPr>
          <p:spPr bwMode="auto">
            <a:xfrm>
              <a:off x="4107" y="2736"/>
              <a:ext cx="48" cy="48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48 h 48"/>
                <a:gd name="T4" fmla="*/ 48 w 48"/>
                <a:gd name="T5" fmla="*/ 25 h 48"/>
                <a:gd name="T6" fmla="*/ 0 w 48"/>
                <a:gd name="T7" fmla="*/ 0 h 48"/>
                <a:gd name="T8" fmla="*/ 0 w 48"/>
                <a:gd name="T9" fmla="*/ 0 h 4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"/>
                <a:gd name="T16" fmla="*/ 0 h 48"/>
                <a:gd name="T17" fmla="*/ 48 w 48"/>
                <a:gd name="T18" fmla="*/ 48 h 4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" h="48">
                  <a:moveTo>
                    <a:pt x="0" y="0"/>
                  </a:moveTo>
                  <a:lnTo>
                    <a:pt x="0" y="48"/>
                  </a:lnTo>
                  <a:lnTo>
                    <a:pt x="48" y="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2" name="Freeform 175"/>
            <p:cNvSpPr>
              <a:spLocks/>
            </p:cNvSpPr>
            <p:nvPr/>
          </p:nvSpPr>
          <p:spPr bwMode="auto">
            <a:xfrm>
              <a:off x="2038" y="1884"/>
              <a:ext cx="52" cy="51"/>
            </a:xfrm>
            <a:custGeom>
              <a:avLst/>
              <a:gdLst>
                <a:gd name="T0" fmla="*/ 0 w 52"/>
                <a:gd name="T1" fmla="*/ 0 h 51"/>
                <a:gd name="T2" fmla="*/ 3 w 52"/>
                <a:gd name="T3" fmla="*/ 51 h 51"/>
                <a:gd name="T4" fmla="*/ 52 w 52"/>
                <a:gd name="T5" fmla="*/ 26 h 51"/>
                <a:gd name="T6" fmla="*/ 3 w 52"/>
                <a:gd name="T7" fmla="*/ 4 h 51"/>
                <a:gd name="T8" fmla="*/ 3 w 52"/>
                <a:gd name="T9" fmla="*/ 4 h 51"/>
                <a:gd name="T10" fmla="*/ 0 w 52"/>
                <a:gd name="T11" fmla="*/ 0 h 5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2"/>
                <a:gd name="T19" fmla="*/ 0 h 51"/>
                <a:gd name="T20" fmla="*/ 52 w 52"/>
                <a:gd name="T21" fmla="*/ 51 h 5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2" h="51">
                  <a:moveTo>
                    <a:pt x="0" y="0"/>
                  </a:moveTo>
                  <a:lnTo>
                    <a:pt x="3" y="51"/>
                  </a:lnTo>
                  <a:lnTo>
                    <a:pt x="52" y="26"/>
                  </a:lnTo>
                  <a:lnTo>
                    <a:pt x="3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3" name="Freeform 176"/>
            <p:cNvSpPr>
              <a:spLocks/>
            </p:cNvSpPr>
            <p:nvPr/>
          </p:nvSpPr>
          <p:spPr bwMode="auto">
            <a:xfrm>
              <a:off x="2096" y="1496"/>
              <a:ext cx="1093" cy="1114"/>
            </a:xfrm>
            <a:custGeom>
              <a:avLst/>
              <a:gdLst>
                <a:gd name="T0" fmla="*/ 1093 w 1093"/>
                <a:gd name="T1" fmla="*/ 1111 h 1114"/>
                <a:gd name="T2" fmla="*/ 1093 w 1093"/>
                <a:gd name="T3" fmla="*/ 0 h 1114"/>
                <a:gd name="T4" fmla="*/ 0 w 1093"/>
                <a:gd name="T5" fmla="*/ 0 h 1114"/>
                <a:gd name="T6" fmla="*/ 0 w 1093"/>
                <a:gd name="T7" fmla="*/ 1114 h 1114"/>
                <a:gd name="T8" fmla="*/ 1093 w 1093"/>
                <a:gd name="T9" fmla="*/ 1114 h 1114"/>
                <a:gd name="T10" fmla="*/ 1093 w 1093"/>
                <a:gd name="T11" fmla="*/ 1114 h 1114"/>
                <a:gd name="T12" fmla="*/ 1093 w 1093"/>
                <a:gd name="T13" fmla="*/ 1111 h 111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1114"/>
                <a:gd name="T23" fmla="*/ 1093 w 1093"/>
                <a:gd name="T24" fmla="*/ 1114 h 111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1114">
                  <a:moveTo>
                    <a:pt x="1093" y="1111"/>
                  </a:moveTo>
                  <a:lnTo>
                    <a:pt x="1093" y="0"/>
                  </a:lnTo>
                  <a:lnTo>
                    <a:pt x="0" y="0"/>
                  </a:lnTo>
                  <a:lnTo>
                    <a:pt x="0" y="1114"/>
                  </a:lnTo>
                  <a:lnTo>
                    <a:pt x="1093" y="1114"/>
                  </a:lnTo>
                  <a:lnTo>
                    <a:pt x="1093" y="111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4" name="Freeform 177"/>
            <p:cNvSpPr>
              <a:spLocks/>
            </p:cNvSpPr>
            <p:nvPr/>
          </p:nvSpPr>
          <p:spPr bwMode="auto">
            <a:xfrm>
              <a:off x="2096" y="1496"/>
              <a:ext cx="1093" cy="1114"/>
            </a:xfrm>
            <a:custGeom>
              <a:avLst/>
              <a:gdLst>
                <a:gd name="T0" fmla="*/ 1093 w 1093"/>
                <a:gd name="T1" fmla="*/ 1111 h 1114"/>
                <a:gd name="T2" fmla="*/ 1093 w 1093"/>
                <a:gd name="T3" fmla="*/ 0 h 1114"/>
                <a:gd name="T4" fmla="*/ 0 w 1093"/>
                <a:gd name="T5" fmla="*/ 0 h 1114"/>
                <a:gd name="T6" fmla="*/ 0 w 1093"/>
                <a:gd name="T7" fmla="*/ 1114 h 1114"/>
                <a:gd name="T8" fmla="*/ 1093 w 1093"/>
                <a:gd name="T9" fmla="*/ 1114 h 1114"/>
                <a:gd name="T10" fmla="*/ 1093 w 1093"/>
                <a:gd name="T11" fmla="*/ 1114 h 11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93"/>
                <a:gd name="T19" fmla="*/ 0 h 1114"/>
                <a:gd name="T20" fmla="*/ 1093 w 1093"/>
                <a:gd name="T21" fmla="*/ 1114 h 111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93" h="1114">
                  <a:moveTo>
                    <a:pt x="1093" y="1111"/>
                  </a:moveTo>
                  <a:lnTo>
                    <a:pt x="1093" y="0"/>
                  </a:lnTo>
                  <a:lnTo>
                    <a:pt x="0" y="0"/>
                  </a:lnTo>
                  <a:lnTo>
                    <a:pt x="0" y="1114"/>
                  </a:lnTo>
                  <a:lnTo>
                    <a:pt x="1093" y="1114"/>
                  </a:lnTo>
                </a:path>
              </a:pathLst>
            </a:custGeom>
            <a:noFill/>
            <a:ln w="206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5" name="Rectangle 178"/>
            <p:cNvSpPr>
              <a:spLocks noChangeArrowheads="1"/>
            </p:cNvSpPr>
            <p:nvPr/>
          </p:nvSpPr>
          <p:spPr bwMode="auto">
            <a:xfrm>
              <a:off x="2420" y="1995"/>
              <a:ext cx="8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R</a:t>
              </a:r>
              <a:endParaRPr lang="en-US" sz="2000"/>
            </a:p>
          </p:txBody>
        </p:sp>
        <p:sp>
          <p:nvSpPr>
            <p:cNvPr id="8216" name="Rectangle 179"/>
            <p:cNvSpPr>
              <a:spLocks noChangeArrowheads="1"/>
            </p:cNvSpPr>
            <p:nvPr/>
          </p:nvSpPr>
          <p:spPr bwMode="auto">
            <a:xfrm>
              <a:off x="2492" y="1995"/>
              <a:ext cx="6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e</a:t>
              </a:r>
              <a:endParaRPr lang="en-US" sz="2000"/>
            </a:p>
          </p:txBody>
        </p:sp>
        <p:sp>
          <p:nvSpPr>
            <p:cNvPr id="8217" name="Rectangle 180"/>
            <p:cNvSpPr>
              <a:spLocks noChangeArrowheads="1"/>
            </p:cNvSpPr>
            <p:nvPr/>
          </p:nvSpPr>
          <p:spPr bwMode="auto">
            <a:xfrm>
              <a:off x="2549" y="1995"/>
              <a:ext cx="6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g</a:t>
              </a:r>
              <a:endParaRPr lang="en-US" sz="2000"/>
            </a:p>
          </p:txBody>
        </p:sp>
        <p:sp>
          <p:nvSpPr>
            <p:cNvPr id="8218" name="Rectangle 181"/>
            <p:cNvSpPr>
              <a:spLocks noChangeArrowheads="1"/>
            </p:cNvSpPr>
            <p:nvPr/>
          </p:nvSpPr>
          <p:spPr bwMode="auto">
            <a:xfrm>
              <a:off x="2603" y="1995"/>
              <a:ext cx="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i</a:t>
              </a:r>
              <a:endParaRPr lang="en-US" sz="2000"/>
            </a:p>
          </p:txBody>
        </p:sp>
        <p:sp>
          <p:nvSpPr>
            <p:cNvPr id="8219" name="Rectangle 182"/>
            <p:cNvSpPr>
              <a:spLocks noChangeArrowheads="1"/>
            </p:cNvSpPr>
            <p:nvPr/>
          </p:nvSpPr>
          <p:spPr bwMode="auto">
            <a:xfrm>
              <a:off x="2622" y="1995"/>
              <a:ext cx="56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s</a:t>
              </a:r>
              <a:endParaRPr lang="en-US" sz="2000"/>
            </a:p>
          </p:txBody>
        </p:sp>
        <p:sp>
          <p:nvSpPr>
            <p:cNvPr id="8220" name="Rectangle 183"/>
            <p:cNvSpPr>
              <a:spLocks noChangeArrowheads="1"/>
            </p:cNvSpPr>
            <p:nvPr/>
          </p:nvSpPr>
          <p:spPr bwMode="auto">
            <a:xfrm>
              <a:off x="2672" y="1995"/>
              <a:ext cx="3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t</a:t>
              </a:r>
              <a:endParaRPr lang="en-US" sz="2000"/>
            </a:p>
          </p:txBody>
        </p:sp>
        <p:sp>
          <p:nvSpPr>
            <p:cNvPr id="8221" name="Rectangle 184"/>
            <p:cNvSpPr>
              <a:spLocks noChangeArrowheads="1"/>
            </p:cNvSpPr>
            <p:nvPr/>
          </p:nvSpPr>
          <p:spPr bwMode="auto">
            <a:xfrm>
              <a:off x="2696" y="1995"/>
              <a:ext cx="6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e</a:t>
              </a:r>
              <a:endParaRPr lang="en-US" sz="2000"/>
            </a:p>
          </p:txBody>
        </p:sp>
        <p:sp>
          <p:nvSpPr>
            <p:cNvPr id="8222" name="Rectangle 185"/>
            <p:cNvSpPr>
              <a:spLocks noChangeArrowheads="1"/>
            </p:cNvSpPr>
            <p:nvPr/>
          </p:nvSpPr>
          <p:spPr bwMode="auto">
            <a:xfrm>
              <a:off x="2754" y="1995"/>
              <a:ext cx="3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r</a:t>
              </a:r>
              <a:endParaRPr lang="en-US" sz="2000"/>
            </a:p>
          </p:txBody>
        </p:sp>
        <p:sp>
          <p:nvSpPr>
            <p:cNvPr id="8223" name="Rectangle 186"/>
            <p:cNvSpPr>
              <a:spLocks noChangeArrowheads="1"/>
            </p:cNvSpPr>
            <p:nvPr/>
          </p:nvSpPr>
          <p:spPr bwMode="auto">
            <a:xfrm>
              <a:off x="2784" y="1995"/>
              <a:ext cx="56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s</a:t>
              </a:r>
              <a:endParaRPr lang="en-US" sz="2000"/>
            </a:p>
          </p:txBody>
        </p:sp>
        <p:sp>
          <p:nvSpPr>
            <p:cNvPr id="8224" name="Rectangle 187"/>
            <p:cNvSpPr>
              <a:spLocks noChangeArrowheads="1"/>
            </p:cNvSpPr>
            <p:nvPr/>
          </p:nvSpPr>
          <p:spPr bwMode="auto">
            <a:xfrm>
              <a:off x="2154" y="2137"/>
              <a:ext cx="81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R</a:t>
              </a:r>
              <a:endParaRPr lang="en-US" sz="2000"/>
            </a:p>
          </p:txBody>
        </p:sp>
        <p:sp>
          <p:nvSpPr>
            <p:cNvPr id="8225" name="Rectangle 188"/>
            <p:cNvSpPr>
              <a:spLocks noChangeArrowheads="1"/>
            </p:cNvSpPr>
            <p:nvPr/>
          </p:nvSpPr>
          <p:spPr bwMode="auto">
            <a:xfrm>
              <a:off x="2222" y="2137"/>
              <a:ext cx="62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e</a:t>
              </a:r>
              <a:endParaRPr lang="en-US" sz="2000"/>
            </a:p>
          </p:txBody>
        </p:sp>
        <p:sp>
          <p:nvSpPr>
            <p:cNvPr id="8226" name="Rectangle 189"/>
            <p:cNvSpPr>
              <a:spLocks noChangeArrowheads="1"/>
            </p:cNvSpPr>
            <p:nvPr/>
          </p:nvSpPr>
          <p:spPr bwMode="auto">
            <a:xfrm>
              <a:off x="2280" y="2137"/>
              <a:ext cx="62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g</a:t>
              </a:r>
              <a:endParaRPr lang="en-US" sz="2000"/>
            </a:p>
          </p:txBody>
        </p:sp>
        <p:sp>
          <p:nvSpPr>
            <p:cNvPr id="8227" name="Rectangle 190"/>
            <p:cNvSpPr>
              <a:spLocks noChangeArrowheads="1"/>
            </p:cNvSpPr>
            <p:nvPr/>
          </p:nvSpPr>
          <p:spPr bwMode="auto">
            <a:xfrm>
              <a:off x="2337" y="2137"/>
              <a:ext cx="25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i</a:t>
              </a:r>
              <a:endParaRPr lang="en-US" sz="2000"/>
            </a:p>
          </p:txBody>
        </p:sp>
        <p:sp>
          <p:nvSpPr>
            <p:cNvPr id="8228" name="Rectangle 191"/>
            <p:cNvSpPr>
              <a:spLocks noChangeArrowheads="1"/>
            </p:cNvSpPr>
            <p:nvPr/>
          </p:nvSpPr>
          <p:spPr bwMode="auto">
            <a:xfrm>
              <a:off x="2353" y="2137"/>
              <a:ext cx="56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s</a:t>
              </a:r>
              <a:endParaRPr lang="en-US" sz="2000"/>
            </a:p>
          </p:txBody>
        </p:sp>
        <p:sp>
          <p:nvSpPr>
            <p:cNvPr id="8229" name="Rectangle 192"/>
            <p:cNvSpPr>
              <a:spLocks noChangeArrowheads="1"/>
            </p:cNvSpPr>
            <p:nvPr/>
          </p:nvSpPr>
          <p:spPr bwMode="auto">
            <a:xfrm>
              <a:off x="2403" y="2137"/>
              <a:ext cx="31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t</a:t>
              </a:r>
              <a:endParaRPr lang="en-US" sz="2000"/>
            </a:p>
          </p:txBody>
        </p:sp>
        <p:sp>
          <p:nvSpPr>
            <p:cNvPr id="8230" name="Rectangle 193"/>
            <p:cNvSpPr>
              <a:spLocks noChangeArrowheads="1"/>
            </p:cNvSpPr>
            <p:nvPr/>
          </p:nvSpPr>
          <p:spPr bwMode="auto">
            <a:xfrm>
              <a:off x="2430" y="2137"/>
              <a:ext cx="62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e</a:t>
              </a:r>
              <a:endParaRPr lang="en-US" sz="2000"/>
            </a:p>
          </p:txBody>
        </p:sp>
        <p:sp>
          <p:nvSpPr>
            <p:cNvPr id="8231" name="Rectangle 194"/>
            <p:cNvSpPr>
              <a:spLocks noChangeArrowheads="1"/>
            </p:cNvSpPr>
            <p:nvPr/>
          </p:nvSpPr>
          <p:spPr bwMode="auto">
            <a:xfrm>
              <a:off x="2485" y="2137"/>
              <a:ext cx="37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r</a:t>
              </a:r>
              <a:endParaRPr lang="en-US" sz="2000"/>
            </a:p>
          </p:txBody>
        </p:sp>
        <p:sp>
          <p:nvSpPr>
            <p:cNvPr id="8232" name="Rectangle 195"/>
            <p:cNvSpPr>
              <a:spLocks noChangeArrowheads="1"/>
            </p:cNvSpPr>
            <p:nvPr/>
          </p:nvSpPr>
          <p:spPr bwMode="auto">
            <a:xfrm>
              <a:off x="2516" y="2137"/>
              <a:ext cx="31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 </a:t>
              </a:r>
              <a:endParaRPr lang="en-US" sz="2000"/>
            </a:p>
          </p:txBody>
        </p:sp>
        <p:sp>
          <p:nvSpPr>
            <p:cNvPr id="8233" name="Rectangle 196"/>
            <p:cNvSpPr>
              <a:spLocks noChangeArrowheads="1"/>
            </p:cNvSpPr>
            <p:nvPr/>
          </p:nvSpPr>
          <p:spPr bwMode="auto">
            <a:xfrm>
              <a:off x="2542" y="2137"/>
              <a:ext cx="62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#</a:t>
              </a:r>
              <a:endParaRPr lang="en-US" sz="2000"/>
            </a:p>
          </p:txBody>
        </p:sp>
        <p:sp>
          <p:nvSpPr>
            <p:cNvPr id="8234" name="Rectangle 197"/>
            <p:cNvSpPr>
              <a:spLocks noChangeArrowheads="1"/>
            </p:cNvSpPr>
            <p:nvPr/>
          </p:nvSpPr>
          <p:spPr bwMode="auto">
            <a:xfrm>
              <a:off x="2154" y="1569"/>
              <a:ext cx="8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D</a:t>
              </a:r>
              <a:endParaRPr lang="en-US" sz="2000"/>
            </a:p>
          </p:txBody>
        </p:sp>
        <p:sp>
          <p:nvSpPr>
            <p:cNvPr id="8235" name="Rectangle 198"/>
            <p:cNvSpPr>
              <a:spLocks noChangeArrowheads="1"/>
            </p:cNvSpPr>
            <p:nvPr/>
          </p:nvSpPr>
          <p:spPr bwMode="auto">
            <a:xfrm>
              <a:off x="2222" y="1569"/>
              <a:ext cx="6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a</a:t>
              </a:r>
              <a:endParaRPr lang="en-US" sz="2000" dirty="0"/>
            </a:p>
          </p:txBody>
        </p:sp>
        <p:sp>
          <p:nvSpPr>
            <p:cNvPr id="8236" name="Rectangle 199"/>
            <p:cNvSpPr>
              <a:spLocks noChangeArrowheads="1"/>
            </p:cNvSpPr>
            <p:nvPr/>
          </p:nvSpPr>
          <p:spPr bwMode="auto">
            <a:xfrm>
              <a:off x="2280" y="1569"/>
              <a:ext cx="3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t</a:t>
              </a:r>
              <a:endParaRPr lang="en-US" sz="2000"/>
            </a:p>
          </p:txBody>
        </p:sp>
        <p:sp>
          <p:nvSpPr>
            <p:cNvPr id="8237" name="Rectangle 200"/>
            <p:cNvSpPr>
              <a:spLocks noChangeArrowheads="1"/>
            </p:cNvSpPr>
            <p:nvPr/>
          </p:nvSpPr>
          <p:spPr bwMode="auto">
            <a:xfrm>
              <a:off x="2304" y="1569"/>
              <a:ext cx="6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a</a:t>
              </a:r>
              <a:endParaRPr lang="en-US" sz="2000" dirty="0"/>
            </a:p>
          </p:txBody>
        </p:sp>
        <p:sp>
          <p:nvSpPr>
            <p:cNvPr id="8238" name="Rectangle 201"/>
            <p:cNvSpPr>
              <a:spLocks noChangeArrowheads="1"/>
            </p:cNvSpPr>
            <p:nvPr/>
          </p:nvSpPr>
          <p:spPr bwMode="auto">
            <a:xfrm>
              <a:off x="2154" y="1853"/>
              <a:ext cx="8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R</a:t>
              </a:r>
              <a:endParaRPr lang="en-US" sz="2000"/>
            </a:p>
          </p:txBody>
        </p:sp>
        <p:sp>
          <p:nvSpPr>
            <p:cNvPr id="8239" name="Rectangle 202"/>
            <p:cNvSpPr>
              <a:spLocks noChangeArrowheads="1"/>
            </p:cNvSpPr>
            <p:nvPr/>
          </p:nvSpPr>
          <p:spPr bwMode="auto">
            <a:xfrm>
              <a:off x="2222" y="1853"/>
              <a:ext cx="6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e</a:t>
              </a:r>
              <a:endParaRPr lang="en-US" sz="2000"/>
            </a:p>
          </p:txBody>
        </p:sp>
        <p:sp>
          <p:nvSpPr>
            <p:cNvPr id="8240" name="Rectangle 203"/>
            <p:cNvSpPr>
              <a:spLocks noChangeArrowheads="1"/>
            </p:cNvSpPr>
            <p:nvPr/>
          </p:nvSpPr>
          <p:spPr bwMode="auto">
            <a:xfrm>
              <a:off x="2280" y="1853"/>
              <a:ext cx="6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g</a:t>
              </a:r>
              <a:endParaRPr lang="en-US" sz="2000"/>
            </a:p>
          </p:txBody>
        </p:sp>
        <p:sp>
          <p:nvSpPr>
            <p:cNvPr id="8241" name="Rectangle 204"/>
            <p:cNvSpPr>
              <a:spLocks noChangeArrowheads="1"/>
            </p:cNvSpPr>
            <p:nvPr/>
          </p:nvSpPr>
          <p:spPr bwMode="auto">
            <a:xfrm>
              <a:off x="2337" y="1853"/>
              <a:ext cx="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i</a:t>
              </a:r>
              <a:endParaRPr lang="en-US" sz="2000"/>
            </a:p>
          </p:txBody>
        </p:sp>
        <p:sp>
          <p:nvSpPr>
            <p:cNvPr id="8242" name="Rectangle 205"/>
            <p:cNvSpPr>
              <a:spLocks noChangeArrowheads="1"/>
            </p:cNvSpPr>
            <p:nvPr/>
          </p:nvSpPr>
          <p:spPr bwMode="auto">
            <a:xfrm>
              <a:off x="2353" y="1853"/>
              <a:ext cx="56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s</a:t>
              </a:r>
              <a:endParaRPr lang="en-US" sz="2000"/>
            </a:p>
          </p:txBody>
        </p:sp>
        <p:sp>
          <p:nvSpPr>
            <p:cNvPr id="8243" name="Rectangle 206"/>
            <p:cNvSpPr>
              <a:spLocks noChangeArrowheads="1"/>
            </p:cNvSpPr>
            <p:nvPr/>
          </p:nvSpPr>
          <p:spPr bwMode="auto">
            <a:xfrm>
              <a:off x="2403" y="1853"/>
              <a:ext cx="3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t</a:t>
              </a:r>
              <a:endParaRPr lang="en-US" sz="2000"/>
            </a:p>
          </p:txBody>
        </p:sp>
        <p:sp>
          <p:nvSpPr>
            <p:cNvPr id="8244" name="Rectangle 207"/>
            <p:cNvSpPr>
              <a:spLocks noChangeArrowheads="1"/>
            </p:cNvSpPr>
            <p:nvPr/>
          </p:nvSpPr>
          <p:spPr bwMode="auto">
            <a:xfrm>
              <a:off x="2430" y="1853"/>
              <a:ext cx="6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e</a:t>
              </a:r>
              <a:endParaRPr lang="en-US" sz="2000"/>
            </a:p>
          </p:txBody>
        </p:sp>
        <p:sp>
          <p:nvSpPr>
            <p:cNvPr id="8245" name="Rectangle 208"/>
            <p:cNvSpPr>
              <a:spLocks noChangeArrowheads="1"/>
            </p:cNvSpPr>
            <p:nvPr/>
          </p:nvSpPr>
          <p:spPr bwMode="auto">
            <a:xfrm>
              <a:off x="2485" y="1853"/>
              <a:ext cx="3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r</a:t>
              </a:r>
              <a:endParaRPr lang="en-US" sz="2000"/>
            </a:p>
          </p:txBody>
        </p:sp>
        <p:sp>
          <p:nvSpPr>
            <p:cNvPr id="8246" name="Rectangle 209"/>
            <p:cNvSpPr>
              <a:spLocks noChangeArrowheads="1"/>
            </p:cNvSpPr>
            <p:nvPr/>
          </p:nvSpPr>
          <p:spPr bwMode="auto">
            <a:xfrm>
              <a:off x="2516" y="1853"/>
              <a:ext cx="3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 </a:t>
              </a:r>
              <a:endParaRPr lang="en-US" sz="2000"/>
            </a:p>
          </p:txBody>
        </p:sp>
        <p:sp>
          <p:nvSpPr>
            <p:cNvPr id="8247" name="Rectangle 210"/>
            <p:cNvSpPr>
              <a:spLocks noChangeArrowheads="1"/>
            </p:cNvSpPr>
            <p:nvPr/>
          </p:nvSpPr>
          <p:spPr bwMode="auto">
            <a:xfrm>
              <a:off x="2542" y="1853"/>
              <a:ext cx="6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#</a:t>
              </a:r>
              <a:endParaRPr lang="en-US" sz="2000"/>
            </a:p>
          </p:txBody>
        </p:sp>
        <p:sp>
          <p:nvSpPr>
            <p:cNvPr id="8248" name="Line 211"/>
            <p:cNvSpPr>
              <a:spLocks noChangeShapeType="1"/>
            </p:cNvSpPr>
            <p:nvPr/>
          </p:nvSpPr>
          <p:spPr bwMode="auto">
            <a:xfrm flipH="1">
              <a:off x="1879" y="2194"/>
              <a:ext cx="178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49" name="Rectangle 212"/>
            <p:cNvSpPr>
              <a:spLocks noChangeArrowheads="1"/>
            </p:cNvSpPr>
            <p:nvPr/>
          </p:nvSpPr>
          <p:spPr bwMode="auto">
            <a:xfrm>
              <a:off x="4612" y="2295"/>
              <a:ext cx="8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D</a:t>
              </a:r>
              <a:endParaRPr lang="en-US" sz="2000"/>
            </a:p>
          </p:txBody>
        </p:sp>
        <p:sp>
          <p:nvSpPr>
            <p:cNvPr id="8250" name="Rectangle 213"/>
            <p:cNvSpPr>
              <a:spLocks noChangeArrowheads="1"/>
            </p:cNvSpPr>
            <p:nvPr/>
          </p:nvSpPr>
          <p:spPr bwMode="auto">
            <a:xfrm>
              <a:off x="4683" y="2295"/>
              <a:ext cx="6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a</a:t>
              </a:r>
              <a:endParaRPr lang="en-US" sz="2000"/>
            </a:p>
          </p:txBody>
        </p:sp>
        <p:sp>
          <p:nvSpPr>
            <p:cNvPr id="8251" name="Rectangle 214"/>
            <p:cNvSpPr>
              <a:spLocks noChangeArrowheads="1"/>
            </p:cNvSpPr>
            <p:nvPr/>
          </p:nvSpPr>
          <p:spPr bwMode="auto">
            <a:xfrm>
              <a:off x="4741" y="2295"/>
              <a:ext cx="3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t</a:t>
              </a:r>
              <a:endParaRPr lang="en-US" sz="2000"/>
            </a:p>
          </p:txBody>
        </p:sp>
        <p:sp>
          <p:nvSpPr>
            <p:cNvPr id="8252" name="Rectangle 215"/>
            <p:cNvSpPr>
              <a:spLocks noChangeArrowheads="1"/>
            </p:cNvSpPr>
            <p:nvPr/>
          </p:nvSpPr>
          <p:spPr bwMode="auto">
            <a:xfrm>
              <a:off x="4764" y="2295"/>
              <a:ext cx="6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a</a:t>
              </a:r>
              <a:endParaRPr lang="en-US" sz="2000"/>
            </a:p>
          </p:txBody>
        </p:sp>
        <p:sp>
          <p:nvSpPr>
            <p:cNvPr id="8253" name="Rectangle 216"/>
            <p:cNvSpPr>
              <a:spLocks noChangeArrowheads="1"/>
            </p:cNvSpPr>
            <p:nvPr/>
          </p:nvSpPr>
          <p:spPr bwMode="auto">
            <a:xfrm>
              <a:off x="4862" y="2295"/>
              <a:ext cx="1" cy="1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sz="2000"/>
            </a:p>
          </p:txBody>
        </p:sp>
        <p:sp>
          <p:nvSpPr>
            <p:cNvPr id="8254" name="Rectangle 217"/>
            <p:cNvSpPr>
              <a:spLocks noChangeArrowheads="1"/>
            </p:cNvSpPr>
            <p:nvPr/>
          </p:nvSpPr>
          <p:spPr bwMode="auto">
            <a:xfrm>
              <a:off x="4524" y="2408"/>
              <a:ext cx="93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m</a:t>
              </a:r>
              <a:endParaRPr lang="en-US" sz="2000"/>
            </a:p>
          </p:txBody>
        </p:sp>
        <p:sp>
          <p:nvSpPr>
            <p:cNvPr id="8255" name="Rectangle 218"/>
            <p:cNvSpPr>
              <a:spLocks noChangeArrowheads="1"/>
            </p:cNvSpPr>
            <p:nvPr/>
          </p:nvSpPr>
          <p:spPr bwMode="auto">
            <a:xfrm>
              <a:off x="4606" y="2408"/>
              <a:ext cx="62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e</a:t>
              </a:r>
              <a:endParaRPr lang="en-US" sz="2000"/>
            </a:p>
          </p:txBody>
        </p:sp>
        <p:sp>
          <p:nvSpPr>
            <p:cNvPr id="8256" name="Rectangle 219"/>
            <p:cNvSpPr>
              <a:spLocks noChangeArrowheads="1"/>
            </p:cNvSpPr>
            <p:nvPr/>
          </p:nvSpPr>
          <p:spPr bwMode="auto">
            <a:xfrm>
              <a:off x="4660" y="2408"/>
              <a:ext cx="93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m</a:t>
              </a:r>
              <a:endParaRPr lang="en-US" sz="2000"/>
            </a:p>
          </p:txBody>
        </p:sp>
        <p:sp>
          <p:nvSpPr>
            <p:cNvPr id="8257" name="Rectangle 220"/>
            <p:cNvSpPr>
              <a:spLocks noChangeArrowheads="1"/>
            </p:cNvSpPr>
            <p:nvPr/>
          </p:nvSpPr>
          <p:spPr bwMode="auto">
            <a:xfrm>
              <a:off x="4742" y="2408"/>
              <a:ext cx="62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o</a:t>
              </a:r>
              <a:endParaRPr lang="en-US" sz="2000"/>
            </a:p>
          </p:txBody>
        </p:sp>
        <p:sp>
          <p:nvSpPr>
            <p:cNvPr id="8258" name="Rectangle 221"/>
            <p:cNvSpPr>
              <a:spLocks noChangeArrowheads="1"/>
            </p:cNvSpPr>
            <p:nvPr/>
          </p:nvSpPr>
          <p:spPr bwMode="auto">
            <a:xfrm>
              <a:off x="4797" y="2408"/>
              <a:ext cx="37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r</a:t>
              </a:r>
              <a:endParaRPr lang="en-US" sz="2000"/>
            </a:p>
          </p:txBody>
        </p:sp>
        <p:sp>
          <p:nvSpPr>
            <p:cNvPr id="8259" name="Rectangle 222"/>
            <p:cNvSpPr>
              <a:spLocks noChangeArrowheads="1"/>
            </p:cNvSpPr>
            <p:nvPr/>
          </p:nvSpPr>
          <p:spPr bwMode="auto">
            <a:xfrm>
              <a:off x="4827" y="2408"/>
              <a:ext cx="56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y</a:t>
              </a:r>
              <a:endParaRPr lang="en-US" sz="2000"/>
            </a:p>
          </p:txBody>
        </p:sp>
        <p:sp>
          <p:nvSpPr>
            <p:cNvPr id="8260" name="Rectangle 223"/>
            <p:cNvSpPr>
              <a:spLocks noChangeArrowheads="1"/>
            </p:cNvSpPr>
            <p:nvPr/>
          </p:nvSpPr>
          <p:spPr bwMode="auto">
            <a:xfrm>
              <a:off x="4219" y="1995"/>
              <a:ext cx="7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A</a:t>
              </a:r>
              <a:endParaRPr lang="en-US" sz="2000"/>
            </a:p>
          </p:txBody>
        </p:sp>
        <p:sp>
          <p:nvSpPr>
            <p:cNvPr id="8261" name="Rectangle 224"/>
            <p:cNvSpPr>
              <a:spLocks noChangeArrowheads="1"/>
            </p:cNvSpPr>
            <p:nvPr/>
          </p:nvSpPr>
          <p:spPr bwMode="auto">
            <a:xfrm>
              <a:off x="4287" y="1995"/>
              <a:ext cx="6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d</a:t>
              </a:r>
              <a:endParaRPr lang="en-US" sz="2000"/>
            </a:p>
          </p:txBody>
        </p:sp>
        <p:sp>
          <p:nvSpPr>
            <p:cNvPr id="8262" name="Rectangle 225"/>
            <p:cNvSpPr>
              <a:spLocks noChangeArrowheads="1"/>
            </p:cNvSpPr>
            <p:nvPr/>
          </p:nvSpPr>
          <p:spPr bwMode="auto">
            <a:xfrm>
              <a:off x="4342" y="1995"/>
              <a:ext cx="6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d</a:t>
              </a:r>
              <a:endParaRPr lang="en-US" sz="2000"/>
            </a:p>
          </p:txBody>
        </p:sp>
        <p:sp>
          <p:nvSpPr>
            <p:cNvPr id="8263" name="Rectangle 226"/>
            <p:cNvSpPr>
              <a:spLocks noChangeArrowheads="1"/>
            </p:cNvSpPr>
            <p:nvPr/>
          </p:nvSpPr>
          <p:spPr bwMode="auto">
            <a:xfrm>
              <a:off x="4395" y="1995"/>
              <a:ext cx="3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r</a:t>
              </a:r>
              <a:endParaRPr lang="en-US" sz="2000"/>
            </a:p>
          </p:txBody>
        </p:sp>
        <p:sp>
          <p:nvSpPr>
            <p:cNvPr id="8264" name="Rectangle 227"/>
            <p:cNvSpPr>
              <a:spLocks noChangeArrowheads="1"/>
            </p:cNvSpPr>
            <p:nvPr/>
          </p:nvSpPr>
          <p:spPr bwMode="auto">
            <a:xfrm>
              <a:off x="4424" y="1995"/>
              <a:ext cx="6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e</a:t>
              </a:r>
              <a:endParaRPr lang="en-US" sz="2000"/>
            </a:p>
          </p:txBody>
        </p:sp>
        <p:sp>
          <p:nvSpPr>
            <p:cNvPr id="8265" name="Rectangle 228"/>
            <p:cNvSpPr>
              <a:spLocks noChangeArrowheads="1"/>
            </p:cNvSpPr>
            <p:nvPr/>
          </p:nvSpPr>
          <p:spPr bwMode="auto">
            <a:xfrm>
              <a:off x="4480" y="1995"/>
              <a:ext cx="56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s</a:t>
              </a:r>
              <a:endParaRPr lang="en-US" sz="2000"/>
            </a:p>
          </p:txBody>
        </p:sp>
        <p:sp>
          <p:nvSpPr>
            <p:cNvPr id="8266" name="Rectangle 229"/>
            <p:cNvSpPr>
              <a:spLocks noChangeArrowheads="1"/>
            </p:cNvSpPr>
            <p:nvPr/>
          </p:nvSpPr>
          <p:spPr bwMode="auto">
            <a:xfrm>
              <a:off x="4529" y="1995"/>
              <a:ext cx="56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s</a:t>
              </a:r>
              <a:endParaRPr lang="en-US" sz="2000"/>
            </a:p>
          </p:txBody>
        </p:sp>
        <p:sp>
          <p:nvSpPr>
            <p:cNvPr id="8267" name="Rectangle 230"/>
            <p:cNvSpPr>
              <a:spLocks noChangeArrowheads="1"/>
            </p:cNvSpPr>
            <p:nvPr/>
          </p:nvSpPr>
          <p:spPr bwMode="auto">
            <a:xfrm>
              <a:off x="4220" y="2705"/>
              <a:ext cx="81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D</a:t>
              </a:r>
              <a:endParaRPr lang="en-US" sz="2000"/>
            </a:p>
          </p:txBody>
        </p:sp>
        <p:sp>
          <p:nvSpPr>
            <p:cNvPr id="8268" name="Rectangle 231"/>
            <p:cNvSpPr>
              <a:spLocks noChangeArrowheads="1"/>
            </p:cNvSpPr>
            <p:nvPr/>
          </p:nvSpPr>
          <p:spPr bwMode="auto">
            <a:xfrm>
              <a:off x="4291" y="2705"/>
              <a:ext cx="62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a</a:t>
              </a:r>
              <a:endParaRPr lang="en-US" sz="2000"/>
            </a:p>
          </p:txBody>
        </p:sp>
        <p:sp>
          <p:nvSpPr>
            <p:cNvPr id="8269" name="Rectangle 232"/>
            <p:cNvSpPr>
              <a:spLocks noChangeArrowheads="1"/>
            </p:cNvSpPr>
            <p:nvPr/>
          </p:nvSpPr>
          <p:spPr bwMode="auto">
            <a:xfrm>
              <a:off x="4345" y="2705"/>
              <a:ext cx="31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t</a:t>
              </a:r>
              <a:endParaRPr lang="en-US" sz="2000"/>
            </a:p>
          </p:txBody>
        </p:sp>
        <p:sp>
          <p:nvSpPr>
            <p:cNvPr id="8270" name="Rectangle 233"/>
            <p:cNvSpPr>
              <a:spLocks noChangeArrowheads="1"/>
            </p:cNvSpPr>
            <p:nvPr/>
          </p:nvSpPr>
          <p:spPr bwMode="auto">
            <a:xfrm>
              <a:off x="4372" y="2705"/>
              <a:ext cx="62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a</a:t>
              </a:r>
              <a:endParaRPr lang="en-US" sz="2000"/>
            </a:p>
          </p:txBody>
        </p:sp>
        <p:sp>
          <p:nvSpPr>
            <p:cNvPr id="8271" name="Line 234"/>
            <p:cNvSpPr>
              <a:spLocks noChangeShapeType="1"/>
            </p:cNvSpPr>
            <p:nvPr/>
          </p:nvSpPr>
          <p:spPr bwMode="auto">
            <a:xfrm>
              <a:off x="1876" y="2478"/>
              <a:ext cx="18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72" name="Rectangle 235"/>
            <p:cNvSpPr>
              <a:spLocks noChangeArrowheads="1"/>
            </p:cNvSpPr>
            <p:nvPr/>
          </p:nvSpPr>
          <p:spPr bwMode="auto">
            <a:xfrm>
              <a:off x="2154" y="2421"/>
              <a:ext cx="8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R</a:t>
              </a:r>
              <a:endParaRPr lang="en-US" sz="2000"/>
            </a:p>
          </p:txBody>
        </p:sp>
        <p:sp>
          <p:nvSpPr>
            <p:cNvPr id="8273" name="Rectangle 236"/>
            <p:cNvSpPr>
              <a:spLocks noChangeArrowheads="1"/>
            </p:cNvSpPr>
            <p:nvPr/>
          </p:nvSpPr>
          <p:spPr bwMode="auto">
            <a:xfrm>
              <a:off x="2222" y="2421"/>
              <a:ext cx="6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e</a:t>
              </a:r>
              <a:endParaRPr lang="en-US" sz="2000"/>
            </a:p>
          </p:txBody>
        </p:sp>
        <p:sp>
          <p:nvSpPr>
            <p:cNvPr id="8274" name="Rectangle 237"/>
            <p:cNvSpPr>
              <a:spLocks noChangeArrowheads="1"/>
            </p:cNvSpPr>
            <p:nvPr/>
          </p:nvSpPr>
          <p:spPr bwMode="auto">
            <a:xfrm>
              <a:off x="2280" y="2421"/>
              <a:ext cx="6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g</a:t>
              </a:r>
              <a:endParaRPr lang="en-US" sz="2000"/>
            </a:p>
          </p:txBody>
        </p:sp>
        <p:sp>
          <p:nvSpPr>
            <p:cNvPr id="8275" name="Rectangle 238"/>
            <p:cNvSpPr>
              <a:spLocks noChangeArrowheads="1"/>
            </p:cNvSpPr>
            <p:nvPr/>
          </p:nvSpPr>
          <p:spPr bwMode="auto">
            <a:xfrm>
              <a:off x="2337" y="2421"/>
              <a:ext cx="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i</a:t>
              </a:r>
              <a:endParaRPr lang="en-US" sz="2000"/>
            </a:p>
          </p:txBody>
        </p:sp>
        <p:sp>
          <p:nvSpPr>
            <p:cNvPr id="8276" name="Rectangle 239"/>
            <p:cNvSpPr>
              <a:spLocks noChangeArrowheads="1"/>
            </p:cNvSpPr>
            <p:nvPr/>
          </p:nvSpPr>
          <p:spPr bwMode="auto">
            <a:xfrm>
              <a:off x="2353" y="2421"/>
              <a:ext cx="56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s</a:t>
              </a:r>
              <a:endParaRPr lang="en-US" sz="2000"/>
            </a:p>
          </p:txBody>
        </p:sp>
        <p:sp>
          <p:nvSpPr>
            <p:cNvPr id="8277" name="Rectangle 240"/>
            <p:cNvSpPr>
              <a:spLocks noChangeArrowheads="1"/>
            </p:cNvSpPr>
            <p:nvPr/>
          </p:nvSpPr>
          <p:spPr bwMode="auto">
            <a:xfrm>
              <a:off x="2403" y="2421"/>
              <a:ext cx="3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t</a:t>
              </a:r>
              <a:endParaRPr lang="en-US" sz="2000"/>
            </a:p>
          </p:txBody>
        </p:sp>
        <p:sp>
          <p:nvSpPr>
            <p:cNvPr id="8278" name="Rectangle 241"/>
            <p:cNvSpPr>
              <a:spLocks noChangeArrowheads="1"/>
            </p:cNvSpPr>
            <p:nvPr/>
          </p:nvSpPr>
          <p:spPr bwMode="auto">
            <a:xfrm>
              <a:off x="2430" y="2421"/>
              <a:ext cx="6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e</a:t>
              </a:r>
              <a:endParaRPr lang="en-US" sz="2000"/>
            </a:p>
          </p:txBody>
        </p:sp>
        <p:sp>
          <p:nvSpPr>
            <p:cNvPr id="8279" name="Rectangle 242"/>
            <p:cNvSpPr>
              <a:spLocks noChangeArrowheads="1"/>
            </p:cNvSpPr>
            <p:nvPr/>
          </p:nvSpPr>
          <p:spPr bwMode="auto">
            <a:xfrm>
              <a:off x="2485" y="2421"/>
              <a:ext cx="3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r</a:t>
              </a:r>
              <a:endParaRPr lang="en-US" sz="2000"/>
            </a:p>
          </p:txBody>
        </p:sp>
        <p:sp>
          <p:nvSpPr>
            <p:cNvPr id="8280" name="Rectangle 243"/>
            <p:cNvSpPr>
              <a:spLocks noChangeArrowheads="1"/>
            </p:cNvSpPr>
            <p:nvPr/>
          </p:nvSpPr>
          <p:spPr bwMode="auto">
            <a:xfrm>
              <a:off x="2516" y="2421"/>
              <a:ext cx="3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 </a:t>
              </a:r>
              <a:endParaRPr lang="en-US" sz="2000"/>
            </a:p>
          </p:txBody>
        </p:sp>
        <p:sp>
          <p:nvSpPr>
            <p:cNvPr id="8281" name="Rectangle 244"/>
            <p:cNvSpPr>
              <a:spLocks noChangeArrowheads="1"/>
            </p:cNvSpPr>
            <p:nvPr/>
          </p:nvSpPr>
          <p:spPr bwMode="auto">
            <a:xfrm>
              <a:off x="2542" y="2421"/>
              <a:ext cx="6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#</a:t>
              </a:r>
              <a:endParaRPr lang="en-US" sz="2000"/>
            </a:p>
          </p:txBody>
        </p:sp>
        <p:sp>
          <p:nvSpPr>
            <p:cNvPr id="8282" name="Freeform 245"/>
            <p:cNvSpPr>
              <a:spLocks/>
            </p:cNvSpPr>
            <p:nvPr/>
          </p:nvSpPr>
          <p:spPr bwMode="auto">
            <a:xfrm>
              <a:off x="1879" y="1285"/>
              <a:ext cx="3596" cy="1123"/>
            </a:xfrm>
            <a:custGeom>
              <a:avLst/>
              <a:gdLst>
                <a:gd name="T0" fmla="*/ 172 w 3596"/>
                <a:gd name="T1" fmla="*/ 341 h 1123"/>
                <a:gd name="T2" fmla="*/ 0 w 3596"/>
                <a:gd name="T3" fmla="*/ 341 h 1123"/>
                <a:gd name="T4" fmla="*/ 0 w 3596"/>
                <a:gd name="T5" fmla="*/ 0 h 1123"/>
                <a:gd name="T6" fmla="*/ 3596 w 3596"/>
                <a:gd name="T7" fmla="*/ 0 h 1123"/>
                <a:gd name="T8" fmla="*/ 3596 w 3596"/>
                <a:gd name="T9" fmla="*/ 1123 h 1123"/>
                <a:gd name="T10" fmla="*/ 3379 w 3596"/>
                <a:gd name="T11" fmla="*/ 1123 h 11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596"/>
                <a:gd name="T19" fmla="*/ 0 h 1123"/>
                <a:gd name="T20" fmla="*/ 3596 w 3596"/>
                <a:gd name="T21" fmla="*/ 1123 h 11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596" h="1123">
                  <a:moveTo>
                    <a:pt x="172" y="341"/>
                  </a:moveTo>
                  <a:lnTo>
                    <a:pt x="0" y="341"/>
                  </a:lnTo>
                  <a:lnTo>
                    <a:pt x="0" y="0"/>
                  </a:lnTo>
                  <a:lnTo>
                    <a:pt x="3596" y="0"/>
                  </a:lnTo>
                  <a:lnTo>
                    <a:pt x="3596" y="1123"/>
                  </a:lnTo>
                  <a:lnTo>
                    <a:pt x="3379" y="1123"/>
                  </a:lnTo>
                </a:path>
              </a:pathLst>
            </a:cu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83" name="Freeform 246"/>
            <p:cNvSpPr>
              <a:spLocks/>
            </p:cNvSpPr>
            <p:nvPr/>
          </p:nvSpPr>
          <p:spPr bwMode="auto">
            <a:xfrm>
              <a:off x="1853" y="2171"/>
              <a:ext cx="49" cy="48"/>
            </a:xfrm>
            <a:custGeom>
              <a:avLst/>
              <a:gdLst>
                <a:gd name="T0" fmla="*/ 23 w 49"/>
                <a:gd name="T1" fmla="*/ 45 h 48"/>
                <a:gd name="T2" fmla="*/ 29 w 49"/>
                <a:gd name="T3" fmla="*/ 48 h 48"/>
                <a:gd name="T4" fmla="*/ 32 w 49"/>
                <a:gd name="T5" fmla="*/ 45 h 48"/>
                <a:gd name="T6" fmla="*/ 36 w 49"/>
                <a:gd name="T7" fmla="*/ 45 h 48"/>
                <a:gd name="T8" fmla="*/ 39 w 49"/>
                <a:gd name="T9" fmla="*/ 41 h 48"/>
                <a:gd name="T10" fmla="*/ 42 w 49"/>
                <a:gd name="T11" fmla="*/ 41 h 48"/>
                <a:gd name="T12" fmla="*/ 45 w 49"/>
                <a:gd name="T13" fmla="*/ 38 h 48"/>
                <a:gd name="T14" fmla="*/ 45 w 49"/>
                <a:gd name="T15" fmla="*/ 35 h 48"/>
                <a:gd name="T16" fmla="*/ 49 w 49"/>
                <a:gd name="T17" fmla="*/ 32 h 48"/>
                <a:gd name="T18" fmla="*/ 49 w 49"/>
                <a:gd name="T19" fmla="*/ 26 h 48"/>
                <a:gd name="T20" fmla="*/ 49 w 49"/>
                <a:gd name="T21" fmla="*/ 23 h 48"/>
                <a:gd name="T22" fmla="*/ 49 w 49"/>
                <a:gd name="T23" fmla="*/ 19 h 48"/>
                <a:gd name="T24" fmla="*/ 49 w 49"/>
                <a:gd name="T25" fmla="*/ 16 h 48"/>
                <a:gd name="T26" fmla="*/ 45 w 49"/>
                <a:gd name="T27" fmla="*/ 13 h 48"/>
                <a:gd name="T28" fmla="*/ 45 w 49"/>
                <a:gd name="T29" fmla="*/ 10 h 48"/>
                <a:gd name="T30" fmla="*/ 42 w 49"/>
                <a:gd name="T31" fmla="*/ 7 h 48"/>
                <a:gd name="T32" fmla="*/ 39 w 49"/>
                <a:gd name="T33" fmla="*/ 4 h 48"/>
                <a:gd name="T34" fmla="*/ 36 w 49"/>
                <a:gd name="T35" fmla="*/ 4 h 48"/>
                <a:gd name="T36" fmla="*/ 32 w 49"/>
                <a:gd name="T37" fmla="*/ 0 h 48"/>
                <a:gd name="T38" fmla="*/ 29 w 49"/>
                <a:gd name="T39" fmla="*/ 0 h 48"/>
                <a:gd name="T40" fmla="*/ 26 w 49"/>
                <a:gd name="T41" fmla="*/ 0 h 48"/>
                <a:gd name="T42" fmla="*/ 23 w 49"/>
                <a:gd name="T43" fmla="*/ 0 h 48"/>
                <a:gd name="T44" fmla="*/ 16 w 49"/>
                <a:gd name="T45" fmla="*/ 0 h 48"/>
                <a:gd name="T46" fmla="*/ 13 w 49"/>
                <a:gd name="T47" fmla="*/ 4 h 48"/>
                <a:gd name="T48" fmla="*/ 10 w 49"/>
                <a:gd name="T49" fmla="*/ 4 h 48"/>
                <a:gd name="T50" fmla="*/ 7 w 49"/>
                <a:gd name="T51" fmla="*/ 7 h 48"/>
                <a:gd name="T52" fmla="*/ 7 w 49"/>
                <a:gd name="T53" fmla="*/ 10 h 48"/>
                <a:gd name="T54" fmla="*/ 3 w 49"/>
                <a:gd name="T55" fmla="*/ 13 h 48"/>
                <a:gd name="T56" fmla="*/ 3 w 49"/>
                <a:gd name="T57" fmla="*/ 16 h 48"/>
                <a:gd name="T58" fmla="*/ 0 w 49"/>
                <a:gd name="T59" fmla="*/ 19 h 48"/>
                <a:gd name="T60" fmla="*/ 0 w 49"/>
                <a:gd name="T61" fmla="*/ 23 h 48"/>
                <a:gd name="T62" fmla="*/ 0 w 49"/>
                <a:gd name="T63" fmla="*/ 26 h 48"/>
                <a:gd name="T64" fmla="*/ 3 w 49"/>
                <a:gd name="T65" fmla="*/ 32 h 48"/>
                <a:gd name="T66" fmla="*/ 3 w 49"/>
                <a:gd name="T67" fmla="*/ 35 h 48"/>
                <a:gd name="T68" fmla="*/ 7 w 49"/>
                <a:gd name="T69" fmla="*/ 38 h 48"/>
                <a:gd name="T70" fmla="*/ 7 w 49"/>
                <a:gd name="T71" fmla="*/ 41 h 48"/>
                <a:gd name="T72" fmla="*/ 10 w 49"/>
                <a:gd name="T73" fmla="*/ 41 h 48"/>
                <a:gd name="T74" fmla="*/ 13 w 49"/>
                <a:gd name="T75" fmla="*/ 45 h 48"/>
                <a:gd name="T76" fmla="*/ 16 w 49"/>
                <a:gd name="T77" fmla="*/ 45 h 48"/>
                <a:gd name="T78" fmla="*/ 23 w 49"/>
                <a:gd name="T79" fmla="*/ 48 h 48"/>
                <a:gd name="T80" fmla="*/ 26 w 49"/>
                <a:gd name="T81" fmla="*/ 48 h 48"/>
                <a:gd name="T82" fmla="*/ 26 w 49"/>
                <a:gd name="T83" fmla="*/ 48 h 48"/>
                <a:gd name="T84" fmla="*/ 23 w 49"/>
                <a:gd name="T85" fmla="*/ 45 h 4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9"/>
                <a:gd name="T130" fmla="*/ 0 h 48"/>
                <a:gd name="T131" fmla="*/ 49 w 49"/>
                <a:gd name="T132" fmla="*/ 48 h 4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9" h="48">
                  <a:moveTo>
                    <a:pt x="23" y="45"/>
                  </a:moveTo>
                  <a:lnTo>
                    <a:pt x="29" y="48"/>
                  </a:lnTo>
                  <a:lnTo>
                    <a:pt x="32" y="45"/>
                  </a:lnTo>
                  <a:lnTo>
                    <a:pt x="36" y="45"/>
                  </a:lnTo>
                  <a:lnTo>
                    <a:pt x="39" y="41"/>
                  </a:lnTo>
                  <a:lnTo>
                    <a:pt x="42" y="41"/>
                  </a:lnTo>
                  <a:lnTo>
                    <a:pt x="45" y="38"/>
                  </a:lnTo>
                  <a:lnTo>
                    <a:pt x="45" y="35"/>
                  </a:lnTo>
                  <a:lnTo>
                    <a:pt x="49" y="32"/>
                  </a:lnTo>
                  <a:lnTo>
                    <a:pt x="49" y="26"/>
                  </a:lnTo>
                  <a:lnTo>
                    <a:pt x="49" y="23"/>
                  </a:lnTo>
                  <a:lnTo>
                    <a:pt x="49" y="19"/>
                  </a:lnTo>
                  <a:lnTo>
                    <a:pt x="49" y="16"/>
                  </a:lnTo>
                  <a:lnTo>
                    <a:pt x="45" y="13"/>
                  </a:lnTo>
                  <a:lnTo>
                    <a:pt x="45" y="10"/>
                  </a:lnTo>
                  <a:lnTo>
                    <a:pt x="42" y="7"/>
                  </a:lnTo>
                  <a:lnTo>
                    <a:pt x="39" y="4"/>
                  </a:lnTo>
                  <a:lnTo>
                    <a:pt x="36" y="4"/>
                  </a:lnTo>
                  <a:lnTo>
                    <a:pt x="32" y="0"/>
                  </a:lnTo>
                  <a:lnTo>
                    <a:pt x="29" y="0"/>
                  </a:lnTo>
                  <a:lnTo>
                    <a:pt x="26" y="0"/>
                  </a:lnTo>
                  <a:lnTo>
                    <a:pt x="23" y="0"/>
                  </a:lnTo>
                  <a:lnTo>
                    <a:pt x="16" y="0"/>
                  </a:lnTo>
                  <a:lnTo>
                    <a:pt x="13" y="4"/>
                  </a:lnTo>
                  <a:lnTo>
                    <a:pt x="10" y="4"/>
                  </a:lnTo>
                  <a:lnTo>
                    <a:pt x="7" y="7"/>
                  </a:lnTo>
                  <a:lnTo>
                    <a:pt x="7" y="10"/>
                  </a:lnTo>
                  <a:lnTo>
                    <a:pt x="3" y="13"/>
                  </a:lnTo>
                  <a:lnTo>
                    <a:pt x="3" y="16"/>
                  </a:lnTo>
                  <a:lnTo>
                    <a:pt x="0" y="19"/>
                  </a:lnTo>
                  <a:lnTo>
                    <a:pt x="0" y="23"/>
                  </a:lnTo>
                  <a:lnTo>
                    <a:pt x="0" y="26"/>
                  </a:lnTo>
                  <a:lnTo>
                    <a:pt x="3" y="32"/>
                  </a:lnTo>
                  <a:lnTo>
                    <a:pt x="3" y="35"/>
                  </a:lnTo>
                  <a:lnTo>
                    <a:pt x="7" y="38"/>
                  </a:lnTo>
                  <a:lnTo>
                    <a:pt x="7" y="41"/>
                  </a:lnTo>
                  <a:lnTo>
                    <a:pt x="10" y="41"/>
                  </a:lnTo>
                  <a:lnTo>
                    <a:pt x="13" y="45"/>
                  </a:lnTo>
                  <a:lnTo>
                    <a:pt x="16" y="45"/>
                  </a:lnTo>
                  <a:lnTo>
                    <a:pt x="23" y="48"/>
                  </a:lnTo>
                  <a:lnTo>
                    <a:pt x="26" y="48"/>
                  </a:lnTo>
                  <a:lnTo>
                    <a:pt x="23" y="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84" name="Freeform 247"/>
            <p:cNvSpPr>
              <a:spLocks/>
            </p:cNvSpPr>
            <p:nvPr/>
          </p:nvSpPr>
          <p:spPr bwMode="auto">
            <a:xfrm>
              <a:off x="1853" y="2030"/>
              <a:ext cx="49" cy="47"/>
            </a:xfrm>
            <a:custGeom>
              <a:avLst/>
              <a:gdLst>
                <a:gd name="T0" fmla="*/ 23 w 49"/>
                <a:gd name="T1" fmla="*/ 44 h 47"/>
                <a:gd name="T2" fmla="*/ 29 w 49"/>
                <a:gd name="T3" fmla="*/ 47 h 47"/>
                <a:gd name="T4" fmla="*/ 32 w 49"/>
                <a:gd name="T5" fmla="*/ 44 h 47"/>
                <a:gd name="T6" fmla="*/ 36 w 49"/>
                <a:gd name="T7" fmla="*/ 44 h 47"/>
                <a:gd name="T8" fmla="*/ 39 w 49"/>
                <a:gd name="T9" fmla="*/ 41 h 47"/>
                <a:gd name="T10" fmla="*/ 42 w 49"/>
                <a:gd name="T11" fmla="*/ 41 h 47"/>
                <a:gd name="T12" fmla="*/ 45 w 49"/>
                <a:gd name="T13" fmla="*/ 37 h 47"/>
                <a:gd name="T14" fmla="*/ 45 w 49"/>
                <a:gd name="T15" fmla="*/ 34 h 47"/>
                <a:gd name="T16" fmla="*/ 49 w 49"/>
                <a:gd name="T17" fmla="*/ 31 h 47"/>
                <a:gd name="T18" fmla="*/ 49 w 49"/>
                <a:gd name="T19" fmla="*/ 25 h 47"/>
                <a:gd name="T20" fmla="*/ 49 w 49"/>
                <a:gd name="T21" fmla="*/ 22 h 47"/>
                <a:gd name="T22" fmla="*/ 49 w 49"/>
                <a:gd name="T23" fmla="*/ 18 h 47"/>
                <a:gd name="T24" fmla="*/ 49 w 49"/>
                <a:gd name="T25" fmla="*/ 15 h 47"/>
                <a:gd name="T26" fmla="*/ 45 w 49"/>
                <a:gd name="T27" fmla="*/ 12 h 47"/>
                <a:gd name="T28" fmla="*/ 45 w 49"/>
                <a:gd name="T29" fmla="*/ 9 h 47"/>
                <a:gd name="T30" fmla="*/ 42 w 49"/>
                <a:gd name="T31" fmla="*/ 6 h 47"/>
                <a:gd name="T32" fmla="*/ 39 w 49"/>
                <a:gd name="T33" fmla="*/ 3 h 47"/>
                <a:gd name="T34" fmla="*/ 36 w 49"/>
                <a:gd name="T35" fmla="*/ 3 h 47"/>
                <a:gd name="T36" fmla="*/ 32 w 49"/>
                <a:gd name="T37" fmla="*/ 0 h 47"/>
                <a:gd name="T38" fmla="*/ 29 w 49"/>
                <a:gd name="T39" fmla="*/ 0 h 47"/>
                <a:gd name="T40" fmla="*/ 26 w 49"/>
                <a:gd name="T41" fmla="*/ 0 h 47"/>
                <a:gd name="T42" fmla="*/ 23 w 49"/>
                <a:gd name="T43" fmla="*/ 0 h 47"/>
                <a:gd name="T44" fmla="*/ 16 w 49"/>
                <a:gd name="T45" fmla="*/ 0 h 47"/>
                <a:gd name="T46" fmla="*/ 13 w 49"/>
                <a:gd name="T47" fmla="*/ 3 h 47"/>
                <a:gd name="T48" fmla="*/ 10 w 49"/>
                <a:gd name="T49" fmla="*/ 3 h 47"/>
                <a:gd name="T50" fmla="*/ 7 w 49"/>
                <a:gd name="T51" fmla="*/ 6 h 47"/>
                <a:gd name="T52" fmla="*/ 7 w 49"/>
                <a:gd name="T53" fmla="*/ 9 h 47"/>
                <a:gd name="T54" fmla="*/ 3 w 49"/>
                <a:gd name="T55" fmla="*/ 12 h 47"/>
                <a:gd name="T56" fmla="*/ 3 w 49"/>
                <a:gd name="T57" fmla="*/ 15 h 47"/>
                <a:gd name="T58" fmla="*/ 0 w 49"/>
                <a:gd name="T59" fmla="*/ 18 h 47"/>
                <a:gd name="T60" fmla="*/ 0 w 49"/>
                <a:gd name="T61" fmla="*/ 22 h 47"/>
                <a:gd name="T62" fmla="*/ 0 w 49"/>
                <a:gd name="T63" fmla="*/ 25 h 47"/>
                <a:gd name="T64" fmla="*/ 3 w 49"/>
                <a:gd name="T65" fmla="*/ 31 h 47"/>
                <a:gd name="T66" fmla="*/ 3 w 49"/>
                <a:gd name="T67" fmla="*/ 34 h 47"/>
                <a:gd name="T68" fmla="*/ 7 w 49"/>
                <a:gd name="T69" fmla="*/ 37 h 47"/>
                <a:gd name="T70" fmla="*/ 7 w 49"/>
                <a:gd name="T71" fmla="*/ 41 h 47"/>
                <a:gd name="T72" fmla="*/ 10 w 49"/>
                <a:gd name="T73" fmla="*/ 41 h 47"/>
                <a:gd name="T74" fmla="*/ 13 w 49"/>
                <a:gd name="T75" fmla="*/ 44 h 47"/>
                <a:gd name="T76" fmla="*/ 16 w 49"/>
                <a:gd name="T77" fmla="*/ 44 h 47"/>
                <a:gd name="T78" fmla="*/ 23 w 49"/>
                <a:gd name="T79" fmla="*/ 47 h 47"/>
                <a:gd name="T80" fmla="*/ 26 w 49"/>
                <a:gd name="T81" fmla="*/ 47 h 47"/>
                <a:gd name="T82" fmla="*/ 26 w 49"/>
                <a:gd name="T83" fmla="*/ 47 h 47"/>
                <a:gd name="T84" fmla="*/ 23 w 49"/>
                <a:gd name="T85" fmla="*/ 44 h 47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9"/>
                <a:gd name="T130" fmla="*/ 0 h 47"/>
                <a:gd name="T131" fmla="*/ 49 w 49"/>
                <a:gd name="T132" fmla="*/ 47 h 47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9" h="47">
                  <a:moveTo>
                    <a:pt x="23" y="44"/>
                  </a:moveTo>
                  <a:lnTo>
                    <a:pt x="29" y="47"/>
                  </a:lnTo>
                  <a:lnTo>
                    <a:pt x="32" y="44"/>
                  </a:lnTo>
                  <a:lnTo>
                    <a:pt x="36" y="44"/>
                  </a:lnTo>
                  <a:lnTo>
                    <a:pt x="39" y="41"/>
                  </a:lnTo>
                  <a:lnTo>
                    <a:pt x="42" y="41"/>
                  </a:lnTo>
                  <a:lnTo>
                    <a:pt x="45" y="37"/>
                  </a:lnTo>
                  <a:lnTo>
                    <a:pt x="45" y="34"/>
                  </a:lnTo>
                  <a:lnTo>
                    <a:pt x="49" y="31"/>
                  </a:lnTo>
                  <a:lnTo>
                    <a:pt x="49" y="25"/>
                  </a:lnTo>
                  <a:lnTo>
                    <a:pt x="49" y="22"/>
                  </a:lnTo>
                  <a:lnTo>
                    <a:pt x="49" y="18"/>
                  </a:lnTo>
                  <a:lnTo>
                    <a:pt x="49" y="15"/>
                  </a:lnTo>
                  <a:lnTo>
                    <a:pt x="45" y="12"/>
                  </a:lnTo>
                  <a:lnTo>
                    <a:pt x="45" y="9"/>
                  </a:lnTo>
                  <a:lnTo>
                    <a:pt x="42" y="6"/>
                  </a:lnTo>
                  <a:lnTo>
                    <a:pt x="39" y="3"/>
                  </a:lnTo>
                  <a:lnTo>
                    <a:pt x="36" y="3"/>
                  </a:lnTo>
                  <a:lnTo>
                    <a:pt x="32" y="0"/>
                  </a:lnTo>
                  <a:lnTo>
                    <a:pt x="29" y="0"/>
                  </a:lnTo>
                  <a:lnTo>
                    <a:pt x="26" y="0"/>
                  </a:lnTo>
                  <a:lnTo>
                    <a:pt x="23" y="0"/>
                  </a:lnTo>
                  <a:lnTo>
                    <a:pt x="16" y="0"/>
                  </a:lnTo>
                  <a:lnTo>
                    <a:pt x="13" y="3"/>
                  </a:lnTo>
                  <a:lnTo>
                    <a:pt x="10" y="3"/>
                  </a:lnTo>
                  <a:lnTo>
                    <a:pt x="7" y="6"/>
                  </a:lnTo>
                  <a:lnTo>
                    <a:pt x="7" y="9"/>
                  </a:lnTo>
                  <a:lnTo>
                    <a:pt x="3" y="12"/>
                  </a:lnTo>
                  <a:lnTo>
                    <a:pt x="3" y="15"/>
                  </a:lnTo>
                  <a:lnTo>
                    <a:pt x="0" y="18"/>
                  </a:lnTo>
                  <a:lnTo>
                    <a:pt x="0" y="22"/>
                  </a:lnTo>
                  <a:lnTo>
                    <a:pt x="0" y="25"/>
                  </a:lnTo>
                  <a:lnTo>
                    <a:pt x="3" y="31"/>
                  </a:lnTo>
                  <a:lnTo>
                    <a:pt x="3" y="34"/>
                  </a:lnTo>
                  <a:lnTo>
                    <a:pt x="7" y="37"/>
                  </a:lnTo>
                  <a:lnTo>
                    <a:pt x="7" y="41"/>
                  </a:lnTo>
                  <a:lnTo>
                    <a:pt x="10" y="41"/>
                  </a:lnTo>
                  <a:lnTo>
                    <a:pt x="13" y="44"/>
                  </a:lnTo>
                  <a:lnTo>
                    <a:pt x="16" y="44"/>
                  </a:lnTo>
                  <a:lnTo>
                    <a:pt x="23" y="47"/>
                  </a:lnTo>
                  <a:lnTo>
                    <a:pt x="26" y="47"/>
                  </a:lnTo>
                  <a:lnTo>
                    <a:pt x="23" y="4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85" name="Freeform 248"/>
            <p:cNvSpPr>
              <a:spLocks/>
            </p:cNvSpPr>
            <p:nvPr/>
          </p:nvSpPr>
          <p:spPr bwMode="auto">
            <a:xfrm>
              <a:off x="284" y="1802"/>
              <a:ext cx="181" cy="499"/>
            </a:xfrm>
            <a:custGeom>
              <a:avLst/>
              <a:gdLst>
                <a:gd name="T0" fmla="*/ 181 w 181"/>
                <a:gd name="T1" fmla="*/ 499 h 499"/>
                <a:gd name="T2" fmla="*/ 181 w 181"/>
                <a:gd name="T3" fmla="*/ 0 h 499"/>
                <a:gd name="T4" fmla="*/ 0 w 181"/>
                <a:gd name="T5" fmla="*/ 0 h 499"/>
                <a:gd name="T6" fmla="*/ 0 w 181"/>
                <a:gd name="T7" fmla="*/ 499 h 499"/>
                <a:gd name="T8" fmla="*/ 181 w 181"/>
                <a:gd name="T9" fmla="*/ 499 h 499"/>
                <a:gd name="T10" fmla="*/ 181 w 181"/>
                <a:gd name="T11" fmla="*/ 499 h 4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81"/>
                <a:gd name="T19" fmla="*/ 0 h 499"/>
                <a:gd name="T20" fmla="*/ 181 w 181"/>
                <a:gd name="T21" fmla="*/ 499 h 49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81" h="499">
                  <a:moveTo>
                    <a:pt x="181" y="499"/>
                  </a:moveTo>
                  <a:lnTo>
                    <a:pt x="181" y="0"/>
                  </a:lnTo>
                  <a:lnTo>
                    <a:pt x="0" y="0"/>
                  </a:lnTo>
                  <a:lnTo>
                    <a:pt x="0" y="499"/>
                  </a:lnTo>
                  <a:lnTo>
                    <a:pt x="181" y="49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86" name="Freeform 249"/>
            <p:cNvSpPr>
              <a:spLocks/>
            </p:cNvSpPr>
            <p:nvPr/>
          </p:nvSpPr>
          <p:spPr bwMode="auto">
            <a:xfrm>
              <a:off x="284" y="1802"/>
              <a:ext cx="181" cy="499"/>
            </a:xfrm>
            <a:custGeom>
              <a:avLst/>
              <a:gdLst>
                <a:gd name="T0" fmla="*/ 181 w 181"/>
                <a:gd name="T1" fmla="*/ 499 h 499"/>
                <a:gd name="T2" fmla="*/ 181 w 181"/>
                <a:gd name="T3" fmla="*/ 0 h 499"/>
                <a:gd name="T4" fmla="*/ 0 w 181"/>
                <a:gd name="T5" fmla="*/ 0 h 499"/>
                <a:gd name="T6" fmla="*/ 0 w 181"/>
                <a:gd name="T7" fmla="*/ 499 h 499"/>
                <a:gd name="T8" fmla="*/ 181 w 181"/>
                <a:gd name="T9" fmla="*/ 499 h 499"/>
                <a:gd name="T10" fmla="*/ 181 w 181"/>
                <a:gd name="T11" fmla="*/ 499 h 4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81"/>
                <a:gd name="T19" fmla="*/ 0 h 499"/>
                <a:gd name="T20" fmla="*/ 181 w 181"/>
                <a:gd name="T21" fmla="*/ 499 h 49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81" h="499">
                  <a:moveTo>
                    <a:pt x="181" y="499"/>
                  </a:moveTo>
                  <a:lnTo>
                    <a:pt x="181" y="0"/>
                  </a:lnTo>
                  <a:lnTo>
                    <a:pt x="0" y="0"/>
                  </a:lnTo>
                  <a:lnTo>
                    <a:pt x="0" y="499"/>
                  </a:lnTo>
                  <a:lnTo>
                    <a:pt x="181" y="499"/>
                  </a:lnTo>
                </a:path>
              </a:pathLst>
            </a:custGeom>
            <a:noFill/>
            <a:ln w="206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87" name="Rectangle 250"/>
            <p:cNvSpPr>
              <a:spLocks noChangeArrowheads="1"/>
            </p:cNvSpPr>
            <p:nvPr/>
          </p:nvSpPr>
          <p:spPr bwMode="auto">
            <a:xfrm>
              <a:off x="319" y="1995"/>
              <a:ext cx="7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P</a:t>
              </a:r>
              <a:endParaRPr lang="en-US" sz="2000"/>
            </a:p>
          </p:txBody>
        </p:sp>
        <p:sp>
          <p:nvSpPr>
            <p:cNvPr id="8288" name="Rectangle 251"/>
            <p:cNvSpPr>
              <a:spLocks noChangeArrowheads="1"/>
            </p:cNvSpPr>
            <p:nvPr/>
          </p:nvSpPr>
          <p:spPr bwMode="auto">
            <a:xfrm>
              <a:off x="384" y="1995"/>
              <a:ext cx="8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C</a:t>
              </a:r>
              <a:endParaRPr lang="en-US" sz="2000"/>
            </a:p>
          </p:txBody>
        </p:sp>
        <p:sp>
          <p:nvSpPr>
            <p:cNvPr id="8289" name="Freeform 252"/>
            <p:cNvSpPr>
              <a:spLocks/>
            </p:cNvSpPr>
            <p:nvPr/>
          </p:nvSpPr>
          <p:spPr bwMode="auto">
            <a:xfrm>
              <a:off x="634" y="1496"/>
              <a:ext cx="1096" cy="1111"/>
            </a:xfrm>
            <a:custGeom>
              <a:avLst/>
              <a:gdLst>
                <a:gd name="T0" fmla="*/ 1096 w 1096"/>
                <a:gd name="T1" fmla="*/ 1111 h 1111"/>
                <a:gd name="T2" fmla="*/ 1096 w 1096"/>
                <a:gd name="T3" fmla="*/ 0 h 1111"/>
                <a:gd name="T4" fmla="*/ 0 w 1096"/>
                <a:gd name="T5" fmla="*/ 0 h 1111"/>
                <a:gd name="T6" fmla="*/ 0 w 1096"/>
                <a:gd name="T7" fmla="*/ 1111 h 1111"/>
                <a:gd name="T8" fmla="*/ 1096 w 1096"/>
                <a:gd name="T9" fmla="*/ 1111 h 1111"/>
                <a:gd name="T10" fmla="*/ 1096 w 1096"/>
                <a:gd name="T11" fmla="*/ 1111 h 111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96"/>
                <a:gd name="T19" fmla="*/ 0 h 1111"/>
                <a:gd name="T20" fmla="*/ 1096 w 1096"/>
                <a:gd name="T21" fmla="*/ 1111 h 111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96" h="1111">
                  <a:moveTo>
                    <a:pt x="1096" y="1111"/>
                  </a:moveTo>
                  <a:lnTo>
                    <a:pt x="1096" y="0"/>
                  </a:lnTo>
                  <a:lnTo>
                    <a:pt x="0" y="0"/>
                  </a:lnTo>
                  <a:lnTo>
                    <a:pt x="0" y="1111"/>
                  </a:lnTo>
                  <a:lnTo>
                    <a:pt x="1096" y="111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0" name="Freeform 253"/>
            <p:cNvSpPr>
              <a:spLocks/>
            </p:cNvSpPr>
            <p:nvPr/>
          </p:nvSpPr>
          <p:spPr bwMode="auto">
            <a:xfrm>
              <a:off x="634" y="1496"/>
              <a:ext cx="1096" cy="1111"/>
            </a:xfrm>
            <a:custGeom>
              <a:avLst/>
              <a:gdLst>
                <a:gd name="T0" fmla="*/ 1096 w 1096"/>
                <a:gd name="T1" fmla="*/ 1111 h 1111"/>
                <a:gd name="T2" fmla="*/ 1096 w 1096"/>
                <a:gd name="T3" fmla="*/ 0 h 1111"/>
                <a:gd name="T4" fmla="*/ 0 w 1096"/>
                <a:gd name="T5" fmla="*/ 0 h 1111"/>
                <a:gd name="T6" fmla="*/ 0 w 1096"/>
                <a:gd name="T7" fmla="*/ 1111 h 1111"/>
                <a:gd name="T8" fmla="*/ 1096 w 1096"/>
                <a:gd name="T9" fmla="*/ 1111 h 1111"/>
                <a:gd name="T10" fmla="*/ 1096 w 1096"/>
                <a:gd name="T11" fmla="*/ 1111 h 111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96"/>
                <a:gd name="T19" fmla="*/ 0 h 1111"/>
                <a:gd name="T20" fmla="*/ 1096 w 1096"/>
                <a:gd name="T21" fmla="*/ 1111 h 111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96" h="1111">
                  <a:moveTo>
                    <a:pt x="1096" y="1111"/>
                  </a:moveTo>
                  <a:lnTo>
                    <a:pt x="1096" y="0"/>
                  </a:lnTo>
                  <a:lnTo>
                    <a:pt x="0" y="0"/>
                  </a:lnTo>
                  <a:lnTo>
                    <a:pt x="0" y="1111"/>
                  </a:lnTo>
                  <a:lnTo>
                    <a:pt x="1096" y="1111"/>
                  </a:lnTo>
                </a:path>
              </a:pathLst>
            </a:custGeom>
            <a:noFill/>
            <a:ln w="206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1" name="Rectangle 254"/>
            <p:cNvSpPr>
              <a:spLocks noChangeArrowheads="1"/>
            </p:cNvSpPr>
            <p:nvPr/>
          </p:nvSpPr>
          <p:spPr bwMode="auto">
            <a:xfrm>
              <a:off x="1254" y="1995"/>
              <a:ext cx="3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I</a:t>
              </a:r>
              <a:endParaRPr lang="en-US" sz="2000"/>
            </a:p>
          </p:txBody>
        </p:sp>
        <p:sp>
          <p:nvSpPr>
            <p:cNvPr id="8292" name="Rectangle 255"/>
            <p:cNvSpPr>
              <a:spLocks noChangeArrowheads="1"/>
            </p:cNvSpPr>
            <p:nvPr/>
          </p:nvSpPr>
          <p:spPr bwMode="auto">
            <a:xfrm>
              <a:off x="1281" y="1995"/>
              <a:ext cx="6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n</a:t>
              </a:r>
              <a:endParaRPr lang="en-US" sz="2000"/>
            </a:p>
          </p:txBody>
        </p:sp>
        <p:sp>
          <p:nvSpPr>
            <p:cNvPr id="8293" name="Rectangle 256"/>
            <p:cNvSpPr>
              <a:spLocks noChangeArrowheads="1"/>
            </p:cNvSpPr>
            <p:nvPr/>
          </p:nvSpPr>
          <p:spPr bwMode="auto">
            <a:xfrm>
              <a:off x="1335" y="1995"/>
              <a:ext cx="56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s</a:t>
              </a:r>
              <a:endParaRPr lang="en-US" sz="2000"/>
            </a:p>
          </p:txBody>
        </p:sp>
        <p:sp>
          <p:nvSpPr>
            <p:cNvPr id="8294" name="Rectangle 257"/>
            <p:cNvSpPr>
              <a:spLocks noChangeArrowheads="1"/>
            </p:cNvSpPr>
            <p:nvPr/>
          </p:nvSpPr>
          <p:spPr bwMode="auto">
            <a:xfrm>
              <a:off x="1385" y="1995"/>
              <a:ext cx="3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t</a:t>
              </a:r>
              <a:endParaRPr lang="en-US" sz="2000"/>
            </a:p>
          </p:txBody>
        </p:sp>
        <p:sp>
          <p:nvSpPr>
            <p:cNvPr id="8295" name="Rectangle 258"/>
            <p:cNvSpPr>
              <a:spLocks noChangeArrowheads="1"/>
            </p:cNvSpPr>
            <p:nvPr/>
          </p:nvSpPr>
          <p:spPr bwMode="auto">
            <a:xfrm>
              <a:off x="1412" y="1995"/>
              <a:ext cx="3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r</a:t>
              </a:r>
              <a:endParaRPr lang="en-US" sz="2000"/>
            </a:p>
          </p:txBody>
        </p:sp>
        <p:sp>
          <p:nvSpPr>
            <p:cNvPr id="8296" name="Rectangle 259"/>
            <p:cNvSpPr>
              <a:spLocks noChangeArrowheads="1"/>
            </p:cNvSpPr>
            <p:nvPr/>
          </p:nvSpPr>
          <p:spPr bwMode="auto">
            <a:xfrm>
              <a:off x="1443" y="1995"/>
              <a:ext cx="6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u</a:t>
              </a:r>
              <a:endParaRPr lang="en-US" sz="2000"/>
            </a:p>
          </p:txBody>
        </p:sp>
        <p:sp>
          <p:nvSpPr>
            <p:cNvPr id="8297" name="Rectangle 260"/>
            <p:cNvSpPr>
              <a:spLocks noChangeArrowheads="1"/>
            </p:cNvSpPr>
            <p:nvPr/>
          </p:nvSpPr>
          <p:spPr bwMode="auto">
            <a:xfrm>
              <a:off x="1497" y="1995"/>
              <a:ext cx="56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c</a:t>
              </a:r>
              <a:endParaRPr lang="en-US" sz="2000"/>
            </a:p>
          </p:txBody>
        </p:sp>
        <p:sp>
          <p:nvSpPr>
            <p:cNvPr id="8298" name="Rectangle 261"/>
            <p:cNvSpPr>
              <a:spLocks noChangeArrowheads="1"/>
            </p:cNvSpPr>
            <p:nvPr/>
          </p:nvSpPr>
          <p:spPr bwMode="auto">
            <a:xfrm>
              <a:off x="1547" y="1995"/>
              <a:ext cx="3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t</a:t>
              </a:r>
              <a:endParaRPr lang="en-US" sz="2000"/>
            </a:p>
          </p:txBody>
        </p:sp>
        <p:sp>
          <p:nvSpPr>
            <p:cNvPr id="8299" name="Rectangle 262"/>
            <p:cNvSpPr>
              <a:spLocks noChangeArrowheads="1"/>
            </p:cNvSpPr>
            <p:nvPr/>
          </p:nvSpPr>
          <p:spPr bwMode="auto">
            <a:xfrm>
              <a:off x="1575" y="1995"/>
              <a:ext cx="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i</a:t>
              </a:r>
              <a:endParaRPr lang="en-US" sz="2000"/>
            </a:p>
          </p:txBody>
        </p:sp>
        <p:sp>
          <p:nvSpPr>
            <p:cNvPr id="8300" name="Rectangle 263"/>
            <p:cNvSpPr>
              <a:spLocks noChangeArrowheads="1"/>
            </p:cNvSpPr>
            <p:nvPr/>
          </p:nvSpPr>
          <p:spPr bwMode="auto">
            <a:xfrm>
              <a:off x="1593" y="1995"/>
              <a:ext cx="6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o</a:t>
              </a:r>
              <a:endParaRPr lang="en-US" sz="2000"/>
            </a:p>
          </p:txBody>
        </p:sp>
        <p:sp>
          <p:nvSpPr>
            <p:cNvPr id="8301" name="Rectangle 264"/>
            <p:cNvSpPr>
              <a:spLocks noChangeArrowheads="1"/>
            </p:cNvSpPr>
            <p:nvPr/>
          </p:nvSpPr>
          <p:spPr bwMode="auto">
            <a:xfrm>
              <a:off x="1651" y="1995"/>
              <a:ext cx="6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n</a:t>
              </a:r>
              <a:endParaRPr lang="en-US" sz="2000"/>
            </a:p>
          </p:txBody>
        </p:sp>
        <p:sp>
          <p:nvSpPr>
            <p:cNvPr id="8302" name="Line 265"/>
            <p:cNvSpPr>
              <a:spLocks noChangeShapeType="1"/>
            </p:cNvSpPr>
            <p:nvPr/>
          </p:nvSpPr>
          <p:spPr bwMode="auto">
            <a:xfrm>
              <a:off x="465" y="2052"/>
              <a:ext cx="133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03" name="Freeform 266"/>
            <p:cNvSpPr>
              <a:spLocks/>
            </p:cNvSpPr>
            <p:nvPr/>
          </p:nvSpPr>
          <p:spPr bwMode="auto">
            <a:xfrm>
              <a:off x="579" y="2026"/>
              <a:ext cx="52" cy="51"/>
            </a:xfrm>
            <a:custGeom>
              <a:avLst/>
              <a:gdLst>
                <a:gd name="T0" fmla="*/ 0 w 52"/>
                <a:gd name="T1" fmla="*/ 0 h 51"/>
                <a:gd name="T2" fmla="*/ 3 w 52"/>
                <a:gd name="T3" fmla="*/ 51 h 51"/>
                <a:gd name="T4" fmla="*/ 52 w 52"/>
                <a:gd name="T5" fmla="*/ 26 h 51"/>
                <a:gd name="T6" fmla="*/ 3 w 52"/>
                <a:gd name="T7" fmla="*/ 4 h 51"/>
                <a:gd name="T8" fmla="*/ 3 w 52"/>
                <a:gd name="T9" fmla="*/ 4 h 51"/>
                <a:gd name="T10" fmla="*/ 0 w 52"/>
                <a:gd name="T11" fmla="*/ 0 h 5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2"/>
                <a:gd name="T19" fmla="*/ 0 h 51"/>
                <a:gd name="T20" fmla="*/ 52 w 52"/>
                <a:gd name="T21" fmla="*/ 51 h 5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2" h="51">
                  <a:moveTo>
                    <a:pt x="0" y="0"/>
                  </a:moveTo>
                  <a:lnTo>
                    <a:pt x="3" y="51"/>
                  </a:lnTo>
                  <a:lnTo>
                    <a:pt x="52" y="26"/>
                  </a:lnTo>
                  <a:lnTo>
                    <a:pt x="3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04" name="Line 267"/>
            <p:cNvSpPr>
              <a:spLocks noChangeShapeType="1"/>
            </p:cNvSpPr>
            <p:nvPr/>
          </p:nvSpPr>
          <p:spPr bwMode="auto">
            <a:xfrm>
              <a:off x="1727" y="2052"/>
              <a:ext cx="149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05" name="Freeform 268"/>
            <p:cNvSpPr>
              <a:spLocks/>
            </p:cNvSpPr>
            <p:nvPr/>
          </p:nvSpPr>
          <p:spPr bwMode="auto">
            <a:xfrm>
              <a:off x="3552" y="1575"/>
              <a:ext cx="318" cy="953"/>
            </a:xfrm>
            <a:custGeom>
              <a:avLst/>
              <a:gdLst>
                <a:gd name="T0" fmla="*/ 0 w 318"/>
                <a:gd name="T1" fmla="*/ 0 h 953"/>
                <a:gd name="T2" fmla="*/ 3 w 318"/>
                <a:gd name="T3" fmla="*/ 385 h 953"/>
                <a:gd name="T4" fmla="*/ 104 w 318"/>
                <a:gd name="T5" fmla="*/ 477 h 953"/>
                <a:gd name="T6" fmla="*/ 3 w 318"/>
                <a:gd name="T7" fmla="*/ 568 h 953"/>
                <a:gd name="T8" fmla="*/ 3 w 318"/>
                <a:gd name="T9" fmla="*/ 953 h 953"/>
                <a:gd name="T10" fmla="*/ 318 w 318"/>
                <a:gd name="T11" fmla="*/ 663 h 953"/>
                <a:gd name="T12" fmla="*/ 318 w 318"/>
                <a:gd name="T13" fmla="*/ 294 h 953"/>
                <a:gd name="T14" fmla="*/ 3 w 318"/>
                <a:gd name="T15" fmla="*/ 0 h 953"/>
                <a:gd name="T16" fmla="*/ 3 w 318"/>
                <a:gd name="T17" fmla="*/ 0 h 95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18"/>
                <a:gd name="T28" fmla="*/ 0 h 953"/>
                <a:gd name="T29" fmla="*/ 318 w 318"/>
                <a:gd name="T30" fmla="*/ 953 h 95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18" h="953">
                  <a:moveTo>
                    <a:pt x="0" y="0"/>
                  </a:moveTo>
                  <a:lnTo>
                    <a:pt x="3" y="385"/>
                  </a:lnTo>
                  <a:lnTo>
                    <a:pt x="104" y="477"/>
                  </a:lnTo>
                  <a:lnTo>
                    <a:pt x="3" y="568"/>
                  </a:lnTo>
                  <a:lnTo>
                    <a:pt x="3" y="953"/>
                  </a:lnTo>
                  <a:lnTo>
                    <a:pt x="318" y="663"/>
                  </a:lnTo>
                  <a:lnTo>
                    <a:pt x="318" y="294"/>
                  </a:lnTo>
                  <a:lnTo>
                    <a:pt x="3" y="0"/>
                  </a:lnTo>
                </a:path>
              </a:pathLst>
            </a:custGeom>
            <a:noFill/>
            <a:ln w="206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06" name="Rectangle 269"/>
            <p:cNvSpPr>
              <a:spLocks noChangeArrowheads="1"/>
            </p:cNvSpPr>
            <p:nvPr/>
          </p:nvSpPr>
          <p:spPr bwMode="auto">
            <a:xfrm>
              <a:off x="3694" y="1995"/>
              <a:ext cx="7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A</a:t>
              </a:r>
              <a:endParaRPr lang="en-US" sz="2000" dirty="0"/>
            </a:p>
          </p:txBody>
        </p:sp>
        <p:sp>
          <p:nvSpPr>
            <p:cNvPr id="8307" name="Rectangle 270"/>
            <p:cNvSpPr>
              <a:spLocks noChangeArrowheads="1"/>
            </p:cNvSpPr>
            <p:nvPr/>
          </p:nvSpPr>
          <p:spPr bwMode="auto">
            <a:xfrm>
              <a:off x="3761" y="1995"/>
              <a:ext cx="6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</a:rPr>
                <a:t>L</a:t>
              </a:r>
              <a:endParaRPr lang="en-US" sz="2000" dirty="0"/>
            </a:p>
          </p:txBody>
        </p:sp>
        <p:sp>
          <p:nvSpPr>
            <p:cNvPr id="8308" name="Rectangle 271"/>
            <p:cNvSpPr>
              <a:spLocks noChangeArrowheads="1"/>
            </p:cNvSpPr>
            <p:nvPr/>
          </p:nvSpPr>
          <p:spPr bwMode="auto">
            <a:xfrm>
              <a:off x="3814" y="1995"/>
              <a:ext cx="8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U</a:t>
              </a:r>
              <a:endParaRPr lang="en-US" sz="2000"/>
            </a:p>
          </p:txBody>
        </p:sp>
        <p:sp>
          <p:nvSpPr>
            <p:cNvPr id="8309" name="Freeform 272"/>
            <p:cNvSpPr>
              <a:spLocks/>
            </p:cNvSpPr>
            <p:nvPr/>
          </p:nvSpPr>
          <p:spPr bwMode="auto">
            <a:xfrm>
              <a:off x="1853" y="2455"/>
              <a:ext cx="49" cy="48"/>
            </a:xfrm>
            <a:custGeom>
              <a:avLst/>
              <a:gdLst>
                <a:gd name="T0" fmla="*/ 23 w 49"/>
                <a:gd name="T1" fmla="*/ 45 h 48"/>
                <a:gd name="T2" fmla="*/ 26 w 49"/>
                <a:gd name="T3" fmla="*/ 48 h 48"/>
                <a:gd name="T4" fmla="*/ 32 w 49"/>
                <a:gd name="T5" fmla="*/ 45 h 48"/>
                <a:gd name="T6" fmla="*/ 36 w 49"/>
                <a:gd name="T7" fmla="*/ 45 h 48"/>
                <a:gd name="T8" fmla="*/ 39 w 49"/>
                <a:gd name="T9" fmla="*/ 41 h 48"/>
                <a:gd name="T10" fmla="*/ 42 w 49"/>
                <a:gd name="T11" fmla="*/ 41 h 48"/>
                <a:gd name="T12" fmla="*/ 42 w 49"/>
                <a:gd name="T13" fmla="*/ 38 h 48"/>
                <a:gd name="T14" fmla="*/ 45 w 49"/>
                <a:gd name="T15" fmla="*/ 35 h 48"/>
                <a:gd name="T16" fmla="*/ 45 w 49"/>
                <a:gd name="T17" fmla="*/ 32 h 48"/>
                <a:gd name="T18" fmla="*/ 49 w 49"/>
                <a:gd name="T19" fmla="*/ 26 h 48"/>
                <a:gd name="T20" fmla="*/ 49 w 49"/>
                <a:gd name="T21" fmla="*/ 23 h 48"/>
                <a:gd name="T22" fmla="*/ 49 w 49"/>
                <a:gd name="T23" fmla="*/ 19 h 48"/>
                <a:gd name="T24" fmla="*/ 45 w 49"/>
                <a:gd name="T25" fmla="*/ 16 h 48"/>
                <a:gd name="T26" fmla="*/ 45 w 49"/>
                <a:gd name="T27" fmla="*/ 13 h 48"/>
                <a:gd name="T28" fmla="*/ 42 w 49"/>
                <a:gd name="T29" fmla="*/ 10 h 48"/>
                <a:gd name="T30" fmla="*/ 42 w 49"/>
                <a:gd name="T31" fmla="*/ 7 h 48"/>
                <a:gd name="T32" fmla="*/ 39 w 49"/>
                <a:gd name="T33" fmla="*/ 4 h 48"/>
                <a:gd name="T34" fmla="*/ 36 w 49"/>
                <a:gd name="T35" fmla="*/ 4 h 48"/>
                <a:gd name="T36" fmla="*/ 32 w 49"/>
                <a:gd name="T37" fmla="*/ 0 h 48"/>
                <a:gd name="T38" fmla="*/ 26 w 49"/>
                <a:gd name="T39" fmla="*/ 0 h 48"/>
                <a:gd name="T40" fmla="*/ 23 w 49"/>
                <a:gd name="T41" fmla="*/ 0 h 48"/>
                <a:gd name="T42" fmla="*/ 19 w 49"/>
                <a:gd name="T43" fmla="*/ 0 h 48"/>
                <a:gd name="T44" fmla="*/ 16 w 49"/>
                <a:gd name="T45" fmla="*/ 0 h 48"/>
                <a:gd name="T46" fmla="*/ 13 w 49"/>
                <a:gd name="T47" fmla="*/ 4 h 48"/>
                <a:gd name="T48" fmla="*/ 10 w 49"/>
                <a:gd name="T49" fmla="*/ 4 h 48"/>
                <a:gd name="T50" fmla="*/ 7 w 49"/>
                <a:gd name="T51" fmla="*/ 7 h 48"/>
                <a:gd name="T52" fmla="*/ 3 w 49"/>
                <a:gd name="T53" fmla="*/ 10 h 48"/>
                <a:gd name="T54" fmla="*/ 3 w 49"/>
                <a:gd name="T55" fmla="*/ 13 h 48"/>
                <a:gd name="T56" fmla="*/ 0 w 49"/>
                <a:gd name="T57" fmla="*/ 16 h 48"/>
                <a:gd name="T58" fmla="*/ 0 w 49"/>
                <a:gd name="T59" fmla="*/ 19 h 48"/>
                <a:gd name="T60" fmla="*/ 0 w 49"/>
                <a:gd name="T61" fmla="*/ 23 h 48"/>
                <a:gd name="T62" fmla="*/ 0 w 49"/>
                <a:gd name="T63" fmla="*/ 26 h 48"/>
                <a:gd name="T64" fmla="*/ 0 w 49"/>
                <a:gd name="T65" fmla="*/ 32 h 48"/>
                <a:gd name="T66" fmla="*/ 3 w 49"/>
                <a:gd name="T67" fmla="*/ 35 h 48"/>
                <a:gd name="T68" fmla="*/ 3 w 49"/>
                <a:gd name="T69" fmla="*/ 38 h 48"/>
                <a:gd name="T70" fmla="*/ 7 w 49"/>
                <a:gd name="T71" fmla="*/ 41 h 48"/>
                <a:gd name="T72" fmla="*/ 10 w 49"/>
                <a:gd name="T73" fmla="*/ 41 h 48"/>
                <a:gd name="T74" fmla="*/ 13 w 49"/>
                <a:gd name="T75" fmla="*/ 45 h 48"/>
                <a:gd name="T76" fmla="*/ 16 w 49"/>
                <a:gd name="T77" fmla="*/ 45 h 48"/>
                <a:gd name="T78" fmla="*/ 19 w 49"/>
                <a:gd name="T79" fmla="*/ 48 h 48"/>
                <a:gd name="T80" fmla="*/ 23 w 49"/>
                <a:gd name="T81" fmla="*/ 48 h 48"/>
                <a:gd name="T82" fmla="*/ 23 w 49"/>
                <a:gd name="T83" fmla="*/ 48 h 48"/>
                <a:gd name="T84" fmla="*/ 23 w 49"/>
                <a:gd name="T85" fmla="*/ 45 h 4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9"/>
                <a:gd name="T130" fmla="*/ 0 h 48"/>
                <a:gd name="T131" fmla="*/ 49 w 49"/>
                <a:gd name="T132" fmla="*/ 48 h 4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9" h="48">
                  <a:moveTo>
                    <a:pt x="23" y="45"/>
                  </a:moveTo>
                  <a:lnTo>
                    <a:pt x="26" y="48"/>
                  </a:lnTo>
                  <a:lnTo>
                    <a:pt x="32" y="45"/>
                  </a:lnTo>
                  <a:lnTo>
                    <a:pt x="36" y="45"/>
                  </a:lnTo>
                  <a:lnTo>
                    <a:pt x="39" y="41"/>
                  </a:lnTo>
                  <a:lnTo>
                    <a:pt x="42" y="41"/>
                  </a:lnTo>
                  <a:lnTo>
                    <a:pt x="42" y="38"/>
                  </a:lnTo>
                  <a:lnTo>
                    <a:pt x="45" y="35"/>
                  </a:lnTo>
                  <a:lnTo>
                    <a:pt x="45" y="32"/>
                  </a:lnTo>
                  <a:lnTo>
                    <a:pt x="49" y="26"/>
                  </a:lnTo>
                  <a:lnTo>
                    <a:pt x="49" y="23"/>
                  </a:lnTo>
                  <a:lnTo>
                    <a:pt x="49" y="19"/>
                  </a:lnTo>
                  <a:lnTo>
                    <a:pt x="45" y="16"/>
                  </a:lnTo>
                  <a:lnTo>
                    <a:pt x="45" y="13"/>
                  </a:lnTo>
                  <a:lnTo>
                    <a:pt x="42" y="10"/>
                  </a:lnTo>
                  <a:lnTo>
                    <a:pt x="42" y="7"/>
                  </a:lnTo>
                  <a:lnTo>
                    <a:pt x="39" y="4"/>
                  </a:lnTo>
                  <a:lnTo>
                    <a:pt x="36" y="4"/>
                  </a:lnTo>
                  <a:lnTo>
                    <a:pt x="32" y="0"/>
                  </a:lnTo>
                  <a:lnTo>
                    <a:pt x="26" y="0"/>
                  </a:lnTo>
                  <a:lnTo>
                    <a:pt x="23" y="0"/>
                  </a:lnTo>
                  <a:lnTo>
                    <a:pt x="19" y="0"/>
                  </a:lnTo>
                  <a:lnTo>
                    <a:pt x="16" y="0"/>
                  </a:lnTo>
                  <a:lnTo>
                    <a:pt x="13" y="4"/>
                  </a:lnTo>
                  <a:lnTo>
                    <a:pt x="10" y="4"/>
                  </a:lnTo>
                  <a:lnTo>
                    <a:pt x="7" y="7"/>
                  </a:lnTo>
                  <a:lnTo>
                    <a:pt x="3" y="10"/>
                  </a:lnTo>
                  <a:lnTo>
                    <a:pt x="3" y="13"/>
                  </a:lnTo>
                  <a:lnTo>
                    <a:pt x="0" y="16"/>
                  </a:lnTo>
                  <a:lnTo>
                    <a:pt x="0" y="19"/>
                  </a:lnTo>
                  <a:lnTo>
                    <a:pt x="0" y="23"/>
                  </a:lnTo>
                  <a:lnTo>
                    <a:pt x="0" y="26"/>
                  </a:lnTo>
                  <a:lnTo>
                    <a:pt x="0" y="32"/>
                  </a:lnTo>
                  <a:lnTo>
                    <a:pt x="3" y="35"/>
                  </a:lnTo>
                  <a:lnTo>
                    <a:pt x="3" y="38"/>
                  </a:lnTo>
                  <a:lnTo>
                    <a:pt x="7" y="41"/>
                  </a:lnTo>
                  <a:lnTo>
                    <a:pt x="10" y="41"/>
                  </a:lnTo>
                  <a:lnTo>
                    <a:pt x="13" y="45"/>
                  </a:lnTo>
                  <a:lnTo>
                    <a:pt x="16" y="45"/>
                  </a:lnTo>
                  <a:lnTo>
                    <a:pt x="19" y="48"/>
                  </a:lnTo>
                  <a:lnTo>
                    <a:pt x="23" y="48"/>
                  </a:lnTo>
                  <a:lnTo>
                    <a:pt x="23" y="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10" name="Freeform 273"/>
            <p:cNvSpPr>
              <a:spLocks/>
            </p:cNvSpPr>
            <p:nvPr/>
          </p:nvSpPr>
          <p:spPr bwMode="auto">
            <a:xfrm>
              <a:off x="3957" y="2030"/>
              <a:ext cx="49" cy="47"/>
            </a:xfrm>
            <a:custGeom>
              <a:avLst/>
              <a:gdLst>
                <a:gd name="T0" fmla="*/ 23 w 49"/>
                <a:gd name="T1" fmla="*/ 44 h 47"/>
                <a:gd name="T2" fmla="*/ 26 w 49"/>
                <a:gd name="T3" fmla="*/ 47 h 47"/>
                <a:gd name="T4" fmla="*/ 33 w 49"/>
                <a:gd name="T5" fmla="*/ 44 h 47"/>
                <a:gd name="T6" fmla="*/ 36 w 49"/>
                <a:gd name="T7" fmla="*/ 44 h 47"/>
                <a:gd name="T8" fmla="*/ 39 w 49"/>
                <a:gd name="T9" fmla="*/ 41 h 47"/>
                <a:gd name="T10" fmla="*/ 39 w 49"/>
                <a:gd name="T11" fmla="*/ 37 h 47"/>
                <a:gd name="T12" fmla="*/ 43 w 49"/>
                <a:gd name="T13" fmla="*/ 37 h 47"/>
                <a:gd name="T14" fmla="*/ 46 w 49"/>
                <a:gd name="T15" fmla="*/ 34 h 47"/>
                <a:gd name="T16" fmla="*/ 46 w 49"/>
                <a:gd name="T17" fmla="*/ 31 h 47"/>
                <a:gd name="T18" fmla="*/ 49 w 49"/>
                <a:gd name="T19" fmla="*/ 25 h 47"/>
                <a:gd name="T20" fmla="*/ 49 w 49"/>
                <a:gd name="T21" fmla="*/ 22 h 47"/>
                <a:gd name="T22" fmla="*/ 49 w 49"/>
                <a:gd name="T23" fmla="*/ 18 h 47"/>
                <a:gd name="T24" fmla="*/ 46 w 49"/>
                <a:gd name="T25" fmla="*/ 15 h 47"/>
                <a:gd name="T26" fmla="*/ 46 w 49"/>
                <a:gd name="T27" fmla="*/ 12 h 47"/>
                <a:gd name="T28" fmla="*/ 43 w 49"/>
                <a:gd name="T29" fmla="*/ 9 h 47"/>
                <a:gd name="T30" fmla="*/ 39 w 49"/>
                <a:gd name="T31" fmla="*/ 6 h 47"/>
                <a:gd name="T32" fmla="*/ 39 w 49"/>
                <a:gd name="T33" fmla="*/ 3 h 47"/>
                <a:gd name="T34" fmla="*/ 36 w 49"/>
                <a:gd name="T35" fmla="*/ 0 h 47"/>
                <a:gd name="T36" fmla="*/ 33 w 49"/>
                <a:gd name="T37" fmla="*/ 0 h 47"/>
                <a:gd name="T38" fmla="*/ 26 w 49"/>
                <a:gd name="T39" fmla="*/ 0 h 47"/>
                <a:gd name="T40" fmla="*/ 23 w 49"/>
                <a:gd name="T41" fmla="*/ 0 h 47"/>
                <a:gd name="T42" fmla="*/ 20 w 49"/>
                <a:gd name="T43" fmla="*/ 0 h 47"/>
                <a:gd name="T44" fmla="*/ 17 w 49"/>
                <a:gd name="T45" fmla="*/ 0 h 47"/>
                <a:gd name="T46" fmla="*/ 13 w 49"/>
                <a:gd name="T47" fmla="*/ 0 h 47"/>
                <a:gd name="T48" fmla="*/ 10 w 49"/>
                <a:gd name="T49" fmla="*/ 3 h 47"/>
                <a:gd name="T50" fmla="*/ 7 w 49"/>
                <a:gd name="T51" fmla="*/ 6 h 47"/>
                <a:gd name="T52" fmla="*/ 4 w 49"/>
                <a:gd name="T53" fmla="*/ 9 h 47"/>
                <a:gd name="T54" fmla="*/ 4 w 49"/>
                <a:gd name="T55" fmla="*/ 12 h 47"/>
                <a:gd name="T56" fmla="*/ 0 w 49"/>
                <a:gd name="T57" fmla="*/ 15 h 47"/>
                <a:gd name="T58" fmla="*/ 0 w 49"/>
                <a:gd name="T59" fmla="*/ 18 h 47"/>
                <a:gd name="T60" fmla="*/ 0 w 49"/>
                <a:gd name="T61" fmla="*/ 22 h 47"/>
                <a:gd name="T62" fmla="*/ 0 w 49"/>
                <a:gd name="T63" fmla="*/ 25 h 47"/>
                <a:gd name="T64" fmla="*/ 0 w 49"/>
                <a:gd name="T65" fmla="*/ 31 h 47"/>
                <a:gd name="T66" fmla="*/ 4 w 49"/>
                <a:gd name="T67" fmla="*/ 34 h 47"/>
                <a:gd name="T68" fmla="*/ 4 w 49"/>
                <a:gd name="T69" fmla="*/ 37 h 47"/>
                <a:gd name="T70" fmla="*/ 7 w 49"/>
                <a:gd name="T71" fmla="*/ 37 h 47"/>
                <a:gd name="T72" fmla="*/ 10 w 49"/>
                <a:gd name="T73" fmla="*/ 41 h 47"/>
                <a:gd name="T74" fmla="*/ 13 w 49"/>
                <a:gd name="T75" fmla="*/ 44 h 47"/>
                <a:gd name="T76" fmla="*/ 17 w 49"/>
                <a:gd name="T77" fmla="*/ 44 h 47"/>
                <a:gd name="T78" fmla="*/ 20 w 49"/>
                <a:gd name="T79" fmla="*/ 47 h 47"/>
                <a:gd name="T80" fmla="*/ 23 w 49"/>
                <a:gd name="T81" fmla="*/ 47 h 47"/>
                <a:gd name="T82" fmla="*/ 23 w 49"/>
                <a:gd name="T83" fmla="*/ 47 h 47"/>
                <a:gd name="T84" fmla="*/ 23 w 49"/>
                <a:gd name="T85" fmla="*/ 44 h 47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9"/>
                <a:gd name="T130" fmla="*/ 0 h 47"/>
                <a:gd name="T131" fmla="*/ 49 w 49"/>
                <a:gd name="T132" fmla="*/ 47 h 47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9" h="47">
                  <a:moveTo>
                    <a:pt x="23" y="44"/>
                  </a:moveTo>
                  <a:lnTo>
                    <a:pt x="26" y="47"/>
                  </a:lnTo>
                  <a:lnTo>
                    <a:pt x="33" y="44"/>
                  </a:lnTo>
                  <a:lnTo>
                    <a:pt x="36" y="44"/>
                  </a:lnTo>
                  <a:lnTo>
                    <a:pt x="39" y="41"/>
                  </a:lnTo>
                  <a:lnTo>
                    <a:pt x="39" y="37"/>
                  </a:lnTo>
                  <a:lnTo>
                    <a:pt x="43" y="37"/>
                  </a:lnTo>
                  <a:lnTo>
                    <a:pt x="46" y="34"/>
                  </a:lnTo>
                  <a:lnTo>
                    <a:pt x="46" y="31"/>
                  </a:lnTo>
                  <a:lnTo>
                    <a:pt x="49" y="25"/>
                  </a:lnTo>
                  <a:lnTo>
                    <a:pt x="49" y="22"/>
                  </a:lnTo>
                  <a:lnTo>
                    <a:pt x="49" y="18"/>
                  </a:lnTo>
                  <a:lnTo>
                    <a:pt x="46" y="15"/>
                  </a:lnTo>
                  <a:lnTo>
                    <a:pt x="46" y="12"/>
                  </a:lnTo>
                  <a:lnTo>
                    <a:pt x="43" y="9"/>
                  </a:lnTo>
                  <a:lnTo>
                    <a:pt x="39" y="6"/>
                  </a:lnTo>
                  <a:lnTo>
                    <a:pt x="39" y="3"/>
                  </a:lnTo>
                  <a:lnTo>
                    <a:pt x="36" y="0"/>
                  </a:lnTo>
                  <a:lnTo>
                    <a:pt x="33" y="0"/>
                  </a:lnTo>
                  <a:lnTo>
                    <a:pt x="26" y="0"/>
                  </a:lnTo>
                  <a:lnTo>
                    <a:pt x="23" y="0"/>
                  </a:lnTo>
                  <a:lnTo>
                    <a:pt x="20" y="0"/>
                  </a:lnTo>
                  <a:lnTo>
                    <a:pt x="17" y="0"/>
                  </a:lnTo>
                  <a:lnTo>
                    <a:pt x="13" y="0"/>
                  </a:lnTo>
                  <a:lnTo>
                    <a:pt x="10" y="3"/>
                  </a:lnTo>
                  <a:lnTo>
                    <a:pt x="7" y="6"/>
                  </a:lnTo>
                  <a:lnTo>
                    <a:pt x="4" y="9"/>
                  </a:lnTo>
                  <a:lnTo>
                    <a:pt x="4" y="12"/>
                  </a:lnTo>
                  <a:lnTo>
                    <a:pt x="0" y="15"/>
                  </a:lnTo>
                  <a:lnTo>
                    <a:pt x="0" y="18"/>
                  </a:lnTo>
                  <a:lnTo>
                    <a:pt x="0" y="22"/>
                  </a:lnTo>
                  <a:lnTo>
                    <a:pt x="0" y="25"/>
                  </a:lnTo>
                  <a:lnTo>
                    <a:pt x="0" y="31"/>
                  </a:lnTo>
                  <a:lnTo>
                    <a:pt x="4" y="34"/>
                  </a:lnTo>
                  <a:lnTo>
                    <a:pt x="4" y="37"/>
                  </a:lnTo>
                  <a:lnTo>
                    <a:pt x="7" y="37"/>
                  </a:lnTo>
                  <a:lnTo>
                    <a:pt x="10" y="41"/>
                  </a:lnTo>
                  <a:lnTo>
                    <a:pt x="13" y="44"/>
                  </a:lnTo>
                  <a:lnTo>
                    <a:pt x="17" y="44"/>
                  </a:lnTo>
                  <a:lnTo>
                    <a:pt x="20" y="47"/>
                  </a:lnTo>
                  <a:lnTo>
                    <a:pt x="23" y="47"/>
                  </a:lnTo>
                  <a:lnTo>
                    <a:pt x="23" y="4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11" name="Freeform 274"/>
            <p:cNvSpPr>
              <a:spLocks/>
            </p:cNvSpPr>
            <p:nvPr/>
          </p:nvSpPr>
          <p:spPr bwMode="auto">
            <a:xfrm>
              <a:off x="3954" y="1298"/>
              <a:ext cx="52" cy="47"/>
            </a:xfrm>
            <a:custGeom>
              <a:avLst/>
              <a:gdLst>
                <a:gd name="T0" fmla="*/ 0 w 52"/>
                <a:gd name="T1" fmla="*/ 44 h 47"/>
                <a:gd name="T2" fmla="*/ 52 w 52"/>
                <a:gd name="T3" fmla="*/ 47 h 47"/>
                <a:gd name="T4" fmla="*/ 26 w 52"/>
                <a:gd name="T5" fmla="*/ 0 h 47"/>
                <a:gd name="T6" fmla="*/ 3 w 52"/>
                <a:gd name="T7" fmla="*/ 47 h 47"/>
                <a:gd name="T8" fmla="*/ 3 w 52"/>
                <a:gd name="T9" fmla="*/ 47 h 47"/>
                <a:gd name="T10" fmla="*/ 0 w 52"/>
                <a:gd name="T11" fmla="*/ 44 h 4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2"/>
                <a:gd name="T19" fmla="*/ 0 h 47"/>
                <a:gd name="T20" fmla="*/ 52 w 52"/>
                <a:gd name="T21" fmla="*/ 47 h 4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2" h="47">
                  <a:moveTo>
                    <a:pt x="0" y="44"/>
                  </a:moveTo>
                  <a:lnTo>
                    <a:pt x="52" y="47"/>
                  </a:lnTo>
                  <a:lnTo>
                    <a:pt x="26" y="0"/>
                  </a:lnTo>
                  <a:lnTo>
                    <a:pt x="3" y="47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12" name="Line 275"/>
            <p:cNvSpPr>
              <a:spLocks noChangeShapeType="1"/>
            </p:cNvSpPr>
            <p:nvPr/>
          </p:nvSpPr>
          <p:spPr bwMode="auto">
            <a:xfrm flipV="1">
              <a:off x="3980" y="1332"/>
              <a:ext cx="1" cy="72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13" name="Freeform 276"/>
            <p:cNvSpPr>
              <a:spLocks/>
            </p:cNvSpPr>
            <p:nvPr/>
          </p:nvSpPr>
          <p:spPr bwMode="auto">
            <a:xfrm>
              <a:off x="3192" y="2336"/>
              <a:ext cx="318" cy="1"/>
            </a:xfrm>
            <a:custGeom>
              <a:avLst/>
              <a:gdLst>
                <a:gd name="T0" fmla="*/ 318 w 318"/>
                <a:gd name="T1" fmla="*/ 0 h 1"/>
                <a:gd name="T2" fmla="*/ 308 w 318"/>
                <a:gd name="T3" fmla="*/ 0 h 1"/>
                <a:gd name="T4" fmla="*/ 285 w 318"/>
                <a:gd name="T5" fmla="*/ 0 h 1"/>
                <a:gd name="T6" fmla="*/ 250 w 318"/>
                <a:gd name="T7" fmla="*/ 0 h 1"/>
                <a:gd name="T8" fmla="*/ 204 w 318"/>
                <a:gd name="T9" fmla="*/ 0 h 1"/>
                <a:gd name="T10" fmla="*/ 159 w 318"/>
                <a:gd name="T11" fmla="*/ 0 h 1"/>
                <a:gd name="T12" fmla="*/ 110 w 318"/>
                <a:gd name="T13" fmla="*/ 0 h 1"/>
                <a:gd name="T14" fmla="*/ 68 w 318"/>
                <a:gd name="T15" fmla="*/ 0 h 1"/>
                <a:gd name="T16" fmla="*/ 33 w 318"/>
                <a:gd name="T17" fmla="*/ 0 h 1"/>
                <a:gd name="T18" fmla="*/ 7 w 318"/>
                <a:gd name="T19" fmla="*/ 0 h 1"/>
                <a:gd name="T20" fmla="*/ 0 w 318"/>
                <a:gd name="T21" fmla="*/ 0 h 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18"/>
                <a:gd name="T34" fmla="*/ 0 h 1"/>
                <a:gd name="T35" fmla="*/ 318 w 318"/>
                <a:gd name="T36" fmla="*/ 1 h 1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18" h="1">
                  <a:moveTo>
                    <a:pt x="318" y="0"/>
                  </a:moveTo>
                  <a:lnTo>
                    <a:pt x="308" y="0"/>
                  </a:lnTo>
                  <a:lnTo>
                    <a:pt x="285" y="0"/>
                  </a:lnTo>
                  <a:lnTo>
                    <a:pt x="250" y="0"/>
                  </a:lnTo>
                  <a:lnTo>
                    <a:pt x="204" y="0"/>
                  </a:lnTo>
                  <a:lnTo>
                    <a:pt x="159" y="0"/>
                  </a:lnTo>
                  <a:lnTo>
                    <a:pt x="110" y="0"/>
                  </a:lnTo>
                  <a:lnTo>
                    <a:pt x="68" y="0"/>
                  </a:lnTo>
                  <a:lnTo>
                    <a:pt x="33" y="0"/>
                  </a:lnTo>
                  <a:lnTo>
                    <a:pt x="7" y="0"/>
                  </a:lnTo>
                  <a:lnTo>
                    <a:pt x="0" y="0"/>
                  </a:lnTo>
                </a:path>
              </a:pathLst>
            </a:cu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14" name="Freeform 277"/>
            <p:cNvSpPr>
              <a:spLocks/>
            </p:cNvSpPr>
            <p:nvPr/>
          </p:nvSpPr>
          <p:spPr bwMode="auto">
            <a:xfrm>
              <a:off x="3276" y="2313"/>
              <a:ext cx="49" cy="48"/>
            </a:xfrm>
            <a:custGeom>
              <a:avLst/>
              <a:gdLst>
                <a:gd name="T0" fmla="*/ 23 w 49"/>
                <a:gd name="T1" fmla="*/ 45 h 48"/>
                <a:gd name="T2" fmla="*/ 26 w 49"/>
                <a:gd name="T3" fmla="*/ 48 h 48"/>
                <a:gd name="T4" fmla="*/ 30 w 49"/>
                <a:gd name="T5" fmla="*/ 45 h 48"/>
                <a:gd name="T6" fmla="*/ 33 w 49"/>
                <a:gd name="T7" fmla="*/ 45 h 48"/>
                <a:gd name="T8" fmla="*/ 36 w 49"/>
                <a:gd name="T9" fmla="*/ 41 h 48"/>
                <a:gd name="T10" fmla="*/ 39 w 49"/>
                <a:gd name="T11" fmla="*/ 38 h 48"/>
                <a:gd name="T12" fmla="*/ 43 w 49"/>
                <a:gd name="T13" fmla="*/ 38 h 48"/>
                <a:gd name="T14" fmla="*/ 46 w 49"/>
                <a:gd name="T15" fmla="*/ 35 h 48"/>
                <a:gd name="T16" fmla="*/ 46 w 49"/>
                <a:gd name="T17" fmla="*/ 32 h 48"/>
                <a:gd name="T18" fmla="*/ 46 w 49"/>
                <a:gd name="T19" fmla="*/ 26 h 48"/>
                <a:gd name="T20" fmla="*/ 49 w 49"/>
                <a:gd name="T21" fmla="*/ 23 h 48"/>
                <a:gd name="T22" fmla="*/ 46 w 49"/>
                <a:gd name="T23" fmla="*/ 19 h 48"/>
                <a:gd name="T24" fmla="*/ 46 w 49"/>
                <a:gd name="T25" fmla="*/ 16 h 48"/>
                <a:gd name="T26" fmla="*/ 46 w 49"/>
                <a:gd name="T27" fmla="*/ 13 h 48"/>
                <a:gd name="T28" fmla="*/ 43 w 49"/>
                <a:gd name="T29" fmla="*/ 10 h 48"/>
                <a:gd name="T30" fmla="*/ 39 w 49"/>
                <a:gd name="T31" fmla="*/ 7 h 48"/>
                <a:gd name="T32" fmla="*/ 36 w 49"/>
                <a:gd name="T33" fmla="*/ 4 h 48"/>
                <a:gd name="T34" fmla="*/ 33 w 49"/>
                <a:gd name="T35" fmla="*/ 0 h 48"/>
                <a:gd name="T36" fmla="*/ 30 w 49"/>
                <a:gd name="T37" fmla="*/ 0 h 48"/>
                <a:gd name="T38" fmla="*/ 26 w 49"/>
                <a:gd name="T39" fmla="*/ 0 h 48"/>
                <a:gd name="T40" fmla="*/ 23 w 49"/>
                <a:gd name="T41" fmla="*/ 0 h 48"/>
                <a:gd name="T42" fmla="*/ 20 w 49"/>
                <a:gd name="T43" fmla="*/ 0 h 48"/>
                <a:gd name="T44" fmla="*/ 17 w 49"/>
                <a:gd name="T45" fmla="*/ 0 h 48"/>
                <a:gd name="T46" fmla="*/ 13 w 49"/>
                <a:gd name="T47" fmla="*/ 0 h 48"/>
                <a:gd name="T48" fmla="*/ 10 w 49"/>
                <a:gd name="T49" fmla="*/ 4 h 48"/>
                <a:gd name="T50" fmla="*/ 7 w 49"/>
                <a:gd name="T51" fmla="*/ 7 h 48"/>
                <a:gd name="T52" fmla="*/ 4 w 49"/>
                <a:gd name="T53" fmla="*/ 10 h 48"/>
                <a:gd name="T54" fmla="*/ 0 w 49"/>
                <a:gd name="T55" fmla="*/ 13 h 48"/>
                <a:gd name="T56" fmla="*/ 0 w 49"/>
                <a:gd name="T57" fmla="*/ 16 h 48"/>
                <a:gd name="T58" fmla="*/ 0 w 49"/>
                <a:gd name="T59" fmla="*/ 19 h 48"/>
                <a:gd name="T60" fmla="*/ 0 w 49"/>
                <a:gd name="T61" fmla="*/ 23 h 48"/>
                <a:gd name="T62" fmla="*/ 0 w 49"/>
                <a:gd name="T63" fmla="*/ 26 h 48"/>
                <a:gd name="T64" fmla="*/ 0 w 49"/>
                <a:gd name="T65" fmla="*/ 32 h 48"/>
                <a:gd name="T66" fmla="*/ 0 w 49"/>
                <a:gd name="T67" fmla="*/ 35 h 48"/>
                <a:gd name="T68" fmla="*/ 4 w 49"/>
                <a:gd name="T69" fmla="*/ 38 h 48"/>
                <a:gd name="T70" fmla="*/ 7 w 49"/>
                <a:gd name="T71" fmla="*/ 38 h 48"/>
                <a:gd name="T72" fmla="*/ 10 w 49"/>
                <a:gd name="T73" fmla="*/ 41 h 48"/>
                <a:gd name="T74" fmla="*/ 13 w 49"/>
                <a:gd name="T75" fmla="*/ 45 h 48"/>
                <a:gd name="T76" fmla="*/ 17 w 49"/>
                <a:gd name="T77" fmla="*/ 45 h 48"/>
                <a:gd name="T78" fmla="*/ 20 w 49"/>
                <a:gd name="T79" fmla="*/ 48 h 48"/>
                <a:gd name="T80" fmla="*/ 23 w 49"/>
                <a:gd name="T81" fmla="*/ 48 h 48"/>
                <a:gd name="T82" fmla="*/ 23 w 49"/>
                <a:gd name="T83" fmla="*/ 48 h 48"/>
                <a:gd name="T84" fmla="*/ 23 w 49"/>
                <a:gd name="T85" fmla="*/ 45 h 4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9"/>
                <a:gd name="T130" fmla="*/ 0 h 48"/>
                <a:gd name="T131" fmla="*/ 49 w 49"/>
                <a:gd name="T132" fmla="*/ 48 h 4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9" h="48">
                  <a:moveTo>
                    <a:pt x="23" y="45"/>
                  </a:moveTo>
                  <a:lnTo>
                    <a:pt x="26" y="48"/>
                  </a:lnTo>
                  <a:lnTo>
                    <a:pt x="30" y="45"/>
                  </a:lnTo>
                  <a:lnTo>
                    <a:pt x="33" y="45"/>
                  </a:lnTo>
                  <a:lnTo>
                    <a:pt x="36" y="41"/>
                  </a:lnTo>
                  <a:lnTo>
                    <a:pt x="39" y="38"/>
                  </a:lnTo>
                  <a:lnTo>
                    <a:pt x="43" y="38"/>
                  </a:lnTo>
                  <a:lnTo>
                    <a:pt x="46" y="35"/>
                  </a:lnTo>
                  <a:lnTo>
                    <a:pt x="46" y="32"/>
                  </a:lnTo>
                  <a:lnTo>
                    <a:pt x="46" y="26"/>
                  </a:lnTo>
                  <a:lnTo>
                    <a:pt x="49" y="23"/>
                  </a:lnTo>
                  <a:lnTo>
                    <a:pt x="46" y="19"/>
                  </a:lnTo>
                  <a:lnTo>
                    <a:pt x="46" y="16"/>
                  </a:lnTo>
                  <a:lnTo>
                    <a:pt x="46" y="13"/>
                  </a:lnTo>
                  <a:lnTo>
                    <a:pt x="43" y="10"/>
                  </a:lnTo>
                  <a:lnTo>
                    <a:pt x="39" y="7"/>
                  </a:lnTo>
                  <a:lnTo>
                    <a:pt x="36" y="4"/>
                  </a:lnTo>
                  <a:lnTo>
                    <a:pt x="33" y="0"/>
                  </a:lnTo>
                  <a:lnTo>
                    <a:pt x="30" y="0"/>
                  </a:lnTo>
                  <a:lnTo>
                    <a:pt x="26" y="0"/>
                  </a:lnTo>
                  <a:lnTo>
                    <a:pt x="23" y="0"/>
                  </a:lnTo>
                  <a:lnTo>
                    <a:pt x="20" y="0"/>
                  </a:lnTo>
                  <a:lnTo>
                    <a:pt x="17" y="0"/>
                  </a:lnTo>
                  <a:lnTo>
                    <a:pt x="13" y="0"/>
                  </a:lnTo>
                  <a:lnTo>
                    <a:pt x="10" y="4"/>
                  </a:lnTo>
                  <a:lnTo>
                    <a:pt x="7" y="7"/>
                  </a:lnTo>
                  <a:lnTo>
                    <a:pt x="4" y="10"/>
                  </a:lnTo>
                  <a:lnTo>
                    <a:pt x="0" y="13"/>
                  </a:lnTo>
                  <a:lnTo>
                    <a:pt x="0" y="16"/>
                  </a:lnTo>
                  <a:lnTo>
                    <a:pt x="0" y="19"/>
                  </a:lnTo>
                  <a:lnTo>
                    <a:pt x="0" y="23"/>
                  </a:lnTo>
                  <a:lnTo>
                    <a:pt x="0" y="26"/>
                  </a:lnTo>
                  <a:lnTo>
                    <a:pt x="0" y="32"/>
                  </a:lnTo>
                  <a:lnTo>
                    <a:pt x="0" y="35"/>
                  </a:lnTo>
                  <a:lnTo>
                    <a:pt x="4" y="38"/>
                  </a:lnTo>
                  <a:lnTo>
                    <a:pt x="7" y="38"/>
                  </a:lnTo>
                  <a:lnTo>
                    <a:pt x="10" y="41"/>
                  </a:lnTo>
                  <a:lnTo>
                    <a:pt x="13" y="45"/>
                  </a:lnTo>
                  <a:lnTo>
                    <a:pt x="17" y="45"/>
                  </a:lnTo>
                  <a:lnTo>
                    <a:pt x="20" y="48"/>
                  </a:lnTo>
                  <a:lnTo>
                    <a:pt x="23" y="48"/>
                  </a:lnTo>
                  <a:lnTo>
                    <a:pt x="23" y="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15" name="Freeform 278"/>
            <p:cNvSpPr>
              <a:spLocks/>
            </p:cNvSpPr>
            <p:nvPr/>
          </p:nvSpPr>
          <p:spPr bwMode="auto">
            <a:xfrm>
              <a:off x="3383" y="2348"/>
              <a:ext cx="49" cy="47"/>
            </a:xfrm>
            <a:custGeom>
              <a:avLst/>
              <a:gdLst>
                <a:gd name="T0" fmla="*/ 0 w 49"/>
                <a:gd name="T1" fmla="*/ 44 h 47"/>
                <a:gd name="T2" fmla="*/ 49 w 49"/>
                <a:gd name="T3" fmla="*/ 47 h 47"/>
                <a:gd name="T4" fmla="*/ 26 w 49"/>
                <a:gd name="T5" fmla="*/ 0 h 47"/>
                <a:gd name="T6" fmla="*/ 0 w 49"/>
                <a:gd name="T7" fmla="*/ 47 h 47"/>
                <a:gd name="T8" fmla="*/ 0 w 49"/>
                <a:gd name="T9" fmla="*/ 47 h 47"/>
                <a:gd name="T10" fmla="*/ 0 w 49"/>
                <a:gd name="T11" fmla="*/ 44 h 4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9"/>
                <a:gd name="T19" fmla="*/ 0 h 47"/>
                <a:gd name="T20" fmla="*/ 49 w 49"/>
                <a:gd name="T21" fmla="*/ 47 h 4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9" h="47">
                  <a:moveTo>
                    <a:pt x="0" y="44"/>
                  </a:moveTo>
                  <a:lnTo>
                    <a:pt x="49" y="47"/>
                  </a:lnTo>
                  <a:lnTo>
                    <a:pt x="26" y="0"/>
                  </a:lnTo>
                  <a:lnTo>
                    <a:pt x="0" y="47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16" name="Rectangle 279"/>
            <p:cNvSpPr>
              <a:spLocks noChangeArrowheads="1"/>
            </p:cNvSpPr>
            <p:nvPr/>
          </p:nvSpPr>
          <p:spPr bwMode="auto">
            <a:xfrm>
              <a:off x="690" y="2184"/>
              <a:ext cx="3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I</a:t>
              </a:r>
              <a:endParaRPr lang="en-US" sz="2000"/>
            </a:p>
          </p:txBody>
        </p:sp>
        <p:sp>
          <p:nvSpPr>
            <p:cNvPr id="8317" name="Rectangle 280"/>
            <p:cNvSpPr>
              <a:spLocks noChangeArrowheads="1"/>
            </p:cNvSpPr>
            <p:nvPr/>
          </p:nvSpPr>
          <p:spPr bwMode="auto">
            <a:xfrm>
              <a:off x="717" y="2184"/>
              <a:ext cx="6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n</a:t>
              </a:r>
              <a:endParaRPr lang="en-US" sz="2000"/>
            </a:p>
          </p:txBody>
        </p:sp>
        <p:sp>
          <p:nvSpPr>
            <p:cNvPr id="8318" name="Rectangle 281"/>
            <p:cNvSpPr>
              <a:spLocks noChangeArrowheads="1"/>
            </p:cNvSpPr>
            <p:nvPr/>
          </p:nvSpPr>
          <p:spPr bwMode="auto">
            <a:xfrm>
              <a:off x="771" y="2184"/>
              <a:ext cx="56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s</a:t>
              </a:r>
              <a:endParaRPr lang="en-US" sz="2000"/>
            </a:p>
          </p:txBody>
        </p:sp>
        <p:sp>
          <p:nvSpPr>
            <p:cNvPr id="8319" name="Rectangle 282"/>
            <p:cNvSpPr>
              <a:spLocks noChangeArrowheads="1"/>
            </p:cNvSpPr>
            <p:nvPr/>
          </p:nvSpPr>
          <p:spPr bwMode="auto">
            <a:xfrm>
              <a:off x="821" y="2184"/>
              <a:ext cx="3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t</a:t>
              </a:r>
              <a:endParaRPr lang="en-US" sz="2000"/>
            </a:p>
          </p:txBody>
        </p:sp>
        <p:sp>
          <p:nvSpPr>
            <p:cNvPr id="8320" name="Rectangle 283"/>
            <p:cNvSpPr>
              <a:spLocks noChangeArrowheads="1"/>
            </p:cNvSpPr>
            <p:nvPr/>
          </p:nvSpPr>
          <p:spPr bwMode="auto">
            <a:xfrm>
              <a:off x="847" y="2184"/>
              <a:ext cx="3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r</a:t>
              </a:r>
              <a:endParaRPr lang="en-US" sz="2000"/>
            </a:p>
          </p:txBody>
        </p:sp>
        <p:sp>
          <p:nvSpPr>
            <p:cNvPr id="8321" name="Rectangle 284"/>
            <p:cNvSpPr>
              <a:spLocks noChangeArrowheads="1"/>
            </p:cNvSpPr>
            <p:nvPr/>
          </p:nvSpPr>
          <p:spPr bwMode="auto">
            <a:xfrm>
              <a:off x="879" y="2184"/>
              <a:ext cx="6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u</a:t>
              </a:r>
              <a:endParaRPr lang="en-US" sz="2000"/>
            </a:p>
          </p:txBody>
        </p:sp>
        <p:sp>
          <p:nvSpPr>
            <p:cNvPr id="8322" name="Rectangle 285"/>
            <p:cNvSpPr>
              <a:spLocks noChangeArrowheads="1"/>
            </p:cNvSpPr>
            <p:nvPr/>
          </p:nvSpPr>
          <p:spPr bwMode="auto">
            <a:xfrm>
              <a:off x="933" y="2184"/>
              <a:ext cx="56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c</a:t>
              </a:r>
              <a:endParaRPr lang="en-US" sz="2000"/>
            </a:p>
          </p:txBody>
        </p:sp>
        <p:sp>
          <p:nvSpPr>
            <p:cNvPr id="8323" name="Rectangle 286"/>
            <p:cNvSpPr>
              <a:spLocks noChangeArrowheads="1"/>
            </p:cNvSpPr>
            <p:nvPr/>
          </p:nvSpPr>
          <p:spPr bwMode="auto">
            <a:xfrm>
              <a:off x="983" y="2184"/>
              <a:ext cx="3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t</a:t>
              </a:r>
              <a:endParaRPr lang="en-US" sz="2000"/>
            </a:p>
          </p:txBody>
        </p:sp>
        <p:sp>
          <p:nvSpPr>
            <p:cNvPr id="8324" name="Rectangle 287"/>
            <p:cNvSpPr>
              <a:spLocks noChangeArrowheads="1"/>
            </p:cNvSpPr>
            <p:nvPr/>
          </p:nvSpPr>
          <p:spPr bwMode="auto">
            <a:xfrm>
              <a:off x="1011" y="2184"/>
              <a:ext cx="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i</a:t>
              </a:r>
              <a:endParaRPr lang="en-US" sz="2000"/>
            </a:p>
          </p:txBody>
        </p:sp>
        <p:sp>
          <p:nvSpPr>
            <p:cNvPr id="8325" name="Rectangle 288"/>
            <p:cNvSpPr>
              <a:spLocks noChangeArrowheads="1"/>
            </p:cNvSpPr>
            <p:nvPr/>
          </p:nvSpPr>
          <p:spPr bwMode="auto">
            <a:xfrm>
              <a:off x="1029" y="2184"/>
              <a:ext cx="6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o</a:t>
              </a:r>
              <a:endParaRPr lang="en-US" sz="2000"/>
            </a:p>
          </p:txBody>
        </p:sp>
        <p:sp>
          <p:nvSpPr>
            <p:cNvPr id="8326" name="Rectangle 289"/>
            <p:cNvSpPr>
              <a:spLocks noChangeArrowheads="1"/>
            </p:cNvSpPr>
            <p:nvPr/>
          </p:nvSpPr>
          <p:spPr bwMode="auto">
            <a:xfrm>
              <a:off x="1083" y="2184"/>
              <a:ext cx="6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n</a:t>
              </a:r>
              <a:endParaRPr lang="en-US" sz="2000"/>
            </a:p>
          </p:txBody>
        </p:sp>
        <p:sp>
          <p:nvSpPr>
            <p:cNvPr id="8327" name="Rectangle 290"/>
            <p:cNvSpPr>
              <a:spLocks noChangeArrowheads="1"/>
            </p:cNvSpPr>
            <p:nvPr/>
          </p:nvSpPr>
          <p:spPr bwMode="auto">
            <a:xfrm>
              <a:off x="1178" y="2184"/>
              <a:ext cx="1" cy="1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sz="2000"/>
            </a:p>
          </p:txBody>
        </p:sp>
        <p:sp>
          <p:nvSpPr>
            <p:cNvPr id="8328" name="Rectangle 291"/>
            <p:cNvSpPr>
              <a:spLocks noChangeArrowheads="1"/>
            </p:cNvSpPr>
            <p:nvPr/>
          </p:nvSpPr>
          <p:spPr bwMode="auto">
            <a:xfrm>
              <a:off x="753" y="2298"/>
              <a:ext cx="93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m</a:t>
              </a:r>
              <a:endParaRPr lang="en-US" sz="2000"/>
            </a:p>
          </p:txBody>
        </p:sp>
        <p:sp>
          <p:nvSpPr>
            <p:cNvPr id="8329" name="Rectangle 292"/>
            <p:cNvSpPr>
              <a:spLocks noChangeArrowheads="1"/>
            </p:cNvSpPr>
            <p:nvPr/>
          </p:nvSpPr>
          <p:spPr bwMode="auto">
            <a:xfrm>
              <a:off x="835" y="2298"/>
              <a:ext cx="6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e</a:t>
              </a:r>
              <a:endParaRPr lang="en-US" sz="2000"/>
            </a:p>
          </p:txBody>
        </p:sp>
        <p:sp>
          <p:nvSpPr>
            <p:cNvPr id="8330" name="Rectangle 293"/>
            <p:cNvSpPr>
              <a:spLocks noChangeArrowheads="1"/>
            </p:cNvSpPr>
            <p:nvPr/>
          </p:nvSpPr>
          <p:spPr bwMode="auto">
            <a:xfrm>
              <a:off x="889" y="2298"/>
              <a:ext cx="93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m</a:t>
              </a:r>
              <a:endParaRPr lang="en-US" sz="2000"/>
            </a:p>
          </p:txBody>
        </p:sp>
        <p:sp>
          <p:nvSpPr>
            <p:cNvPr id="8331" name="Rectangle 294"/>
            <p:cNvSpPr>
              <a:spLocks noChangeArrowheads="1"/>
            </p:cNvSpPr>
            <p:nvPr/>
          </p:nvSpPr>
          <p:spPr bwMode="auto">
            <a:xfrm>
              <a:off x="971" y="2298"/>
              <a:ext cx="6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o</a:t>
              </a:r>
              <a:endParaRPr lang="en-US" sz="2000"/>
            </a:p>
          </p:txBody>
        </p:sp>
        <p:sp>
          <p:nvSpPr>
            <p:cNvPr id="8332" name="Rectangle 295"/>
            <p:cNvSpPr>
              <a:spLocks noChangeArrowheads="1"/>
            </p:cNvSpPr>
            <p:nvPr/>
          </p:nvSpPr>
          <p:spPr bwMode="auto">
            <a:xfrm>
              <a:off x="1026" y="2298"/>
              <a:ext cx="3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r</a:t>
              </a:r>
              <a:endParaRPr lang="en-US" sz="2000"/>
            </a:p>
          </p:txBody>
        </p:sp>
        <p:sp>
          <p:nvSpPr>
            <p:cNvPr id="8333" name="Rectangle 296"/>
            <p:cNvSpPr>
              <a:spLocks noChangeArrowheads="1"/>
            </p:cNvSpPr>
            <p:nvPr/>
          </p:nvSpPr>
          <p:spPr bwMode="auto">
            <a:xfrm>
              <a:off x="1056" y="2298"/>
              <a:ext cx="56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y</a:t>
              </a:r>
              <a:endParaRPr lang="en-US" sz="2000"/>
            </a:p>
          </p:txBody>
        </p:sp>
        <p:sp>
          <p:nvSpPr>
            <p:cNvPr id="8334" name="Rectangle 297"/>
            <p:cNvSpPr>
              <a:spLocks noChangeArrowheads="1"/>
            </p:cNvSpPr>
            <p:nvPr/>
          </p:nvSpPr>
          <p:spPr bwMode="auto">
            <a:xfrm>
              <a:off x="691" y="1992"/>
              <a:ext cx="7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A</a:t>
              </a:r>
              <a:endParaRPr lang="en-US" sz="2000"/>
            </a:p>
          </p:txBody>
        </p:sp>
        <p:sp>
          <p:nvSpPr>
            <p:cNvPr id="8335" name="Rectangle 298"/>
            <p:cNvSpPr>
              <a:spLocks noChangeArrowheads="1"/>
            </p:cNvSpPr>
            <p:nvPr/>
          </p:nvSpPr>
          <p:spPr bwMode="auto">
            <a:xfrm>
              <a:off x="759" y="1992"/>
              <a:ext cx="6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d</a:t>
              </a:r>
              <a:endParaRPr lang="en-US" sz="2000"/>
            </a:p>
          </p:txBody>
        </p:sp>
        <p:sp>
          <p:nvSpPr>
            <p:cNvPr id="8336" name="Rectangle 299"/>
            <p:cNvSpPr>
              <a:spLocks noChangeArrowheads="1"/>
            </p:cNvSpPr>
            <p:nvPr/>
          </p:nvSpPr>
          <p:spPr bwMode="auto">
            <a:xfrm>
              <a:off x="814" y="1992"/>
              <a:ext cx="6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d</a:t>
              </a:r>
              <a:endParaRPr lang="en-US" sz="2000"/>
            </a:p>
          </p:txBody>
        </p:sp>
        <p:sp>
          <p:nvSpPr>
            <p:cNvPr id="8337" name="Rectangle 300"/>
            <p:cNvSpPr>
              <a:spLocks noChangeArrowheads="1"/>
            </p:cNvSpPr>
            <p:nvPr/>
          </p:nvSpPr>
          <p:spPr bwMode="auto">
            <a:xfrm>
              <a:off x="870" y="1992"/>
              <a:ext cx="3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r</a:t>
              </a:r>
              <a:endParaRPr lang="en-US" sz="2000"/>
            </a:p>
          </p:txBody>
        </p:sp>
        <p:sp>
          <p:nvSpPr>
            <p:cNvPr id="8338" name="Rectangle 301"/>
            <p:cNvSpPr>
              <a:spLocks noChangeArrowheads="1"/>
            </p:cNvSpPr>
            <p:nvPr/>
          </p:nvSpPr>
          <p:spPr bwMode="auto">
            <a:xfrm>
              <a:off x="900" y="1992"/>
              <a:ext cx="6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e</a:t>
              </a:r>
              <a:endParaRPr lang="en-US" sz="2000"/>
            </a:p>
          </p:txBody>
        </p:sp>
        <p:sp>
          <p:nvSpPr>
            <p:cNvPr id="8339" name="Rectangle 302"/>
            <p:cNvSpPr>
              <a:spLocks noChangeArrowheads="1"/>
            </p:cNvSpPr>
            <p:nvPr/>
          </p:nvSpPr>
          <p:spPr bwMode="auto">
            <a:xfrm>
              <a:off x="956" y="1992"/>
              <a:ext cx="56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s</a:t>
              </a:r>
              <a:endParaRPr lang="en-US" sz="2000"/>
            </a:p>
          </p:txBody>
        </p:sp>
        <p:sp>
          <p:nvSpPr>
            <p:cNvPr id="8340" name="Rectangle 303"/>
            <p:cNvSpPr>
              <a:spLocks noChangeArrowheads="1"/>
            </p:cNvSpPr>
            <p:nvPr/>
          </p:nvSpPr>
          <p:spPr bwMode="auto">
            <a:xfrm>
              <a:off x="1004" y="1992"/>
              <a:ext cx="56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s</a:t>
              </a:r>
              <a:endParaRPr lang="en-US" sz="2000"/>
            </a:p>
          </p:txBody>
        </p:sp>
      </p:grpSp>
      <p:sp>
        <p:nvSpPr>
          <p:cNvPr id="149" name="Rectangle 3"/>
          <p:cNvSpPr txBox="1">
            <a:spLocks noChangeArrowheads="1"/>
          </p:cNvSpPr>
          <p:nvPr/>
        </p:nvSpPr>
        <p:spPr>
          <a:xfrm>
            <a:off x="914400" y="990600"/>
            <a:ext cx="7772400" cy="2590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ts val="27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Use the program counter (PC) to supply instruction address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Get the instruction from memory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lang="en-US" sz="2800" b="1" dirty="0" smtClean="0"/>
              <a:t>R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ead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registers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lang="en-US" sz="2800" b="1" dirty="0" smtClean="0"/>
              <a:t>U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 the instruction to decide exactly what to do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b="1" i="1" u="sng" dirty="0" smtClean="0">
                <a:solidFill>
                  <a:srgbClr val="FF0000"/>
                </a:solidFill>
              </a:rPr>
              <a:t>Division into data path and control</a:t>
            </a:r>
          </a:p>
        </p:txBody>
      </p:sp>
      <p:sp>
        <p:nvSpPr>
          <p:cNvPr id="70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1546225" y="2047875"/>
            <a:ext cx="6091238" cy="217646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 DATA </a:t>
            </a:r>
            <a:r>
              <a:rPr lang="en-US" sz="3200" b="1" dirty="0">
                <a:solidFill>
                  <a:schemeClr val="bg1"/>
                </a:solidFill>
              </a:rPr>
              <a:t>PATH</a:t>
            </a:r>
          </a:p>
        </p:txBody>
      </p:sp>
      <p:sp>
        <p:nvSpPr>
          <p:cNvPr id="9221" name="Oval 5"/>
          <p:cNvSpPr>
            <a:spLocks noChangeArrowheads="1"/>
          </p:cNvSpPr>
          <p:nvPr/>
        </p:nvSpPr>
        <p:spPr bwMode="auto">
          <a:xfrm>
            <a:off x="1763713" y="5048250"/>
            <a:ext cx="5692775" cy="954088"/>
          </a:xfrm>
          <a:prstGeom prst="ellipse">
            <a:avLst/>
          </a:prstGeom>
          <a:solidFill>
            <a:srgbClr val="00CC99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CONTROLLER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2305050" y="4224338"/>
            <a:ext cx="1662113" cy="1004887"/>
            <a:chOff x="1452" y="2661"/>
            <a:chExt cx="1047" cy="633"/>
          </a:xfrm>
        </p:grpSpPr>
        <p:sp>
          <p:nvSpPr>
            <p:cNvPr id="9231" name="Line 6"/>
            <p:cNvSpPr>
              <a:spLocks noChangeShapeType="1"/>
            </p:cNvSpPr>
            <p:nvPr/>
          </p:nvSpPr>
          <p:spPr bwMode="auto">
            <a:xfrm flipV="1">
              <a:off x="1452" y="2661"/>
              <a:ext cx="0" cy="63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9232" name="Line 7"/>
            <p:cNvSpPr>
              <a:spLocks noChangeShapeType="1"/>
            </p:cNvSpPr>
            <p:nvPr/>
          </p:nvSpPr>
          <p:spPr bwMode="auto">
            <a:xfrm flipV="1">
              <a:off x="1687" y="2661"/>
              <a:ext cx="0" cy="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9233" name="Line 8"/>
            <p:cNvSpPr>
              <a:spLocks noChangeShapeType="1"/>
            </p:cNvSpPr>
            <p:nvPr/>
          </p:nvSpPr>
          <p:spPr bwMode="auto">
            <a:xfrm flipV="1">
              <a:off x="1931" y="2661"/>
              <a:ext cx="0" cy="5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9234" name="Line 9"/>
            <p:cNvSpPr>
              <a:spLocks noChangeShapeType="1"/>
            </p:cNvSpPr>
            <p:nvPr/>
          </p:nvSpPr>
          <p:spPr bwMode="auto">
            <a:xfrm flipV="1">
              <a:off x="2199" y="2661"/>
              <a:ext cx="0" cy="5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9235" name="Line 10"/>
            <p:cNvSpPr>
              <a:spLocks noChangeShapeType="1"/>
            </p:cNvSpPr>
            <p:nvPr/>
          </p:nvSpPr>
          <p:spPr bwMode="auto">
            <a:xfrm flipV="1">
              <a:off x="2499" y="2669"/>
              <a:ext cx="0" cy="51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 b="1"/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 flipH="1">
            <a:off x="5187950" y="4237038"/>
            <a:ext cx="1662113" cy="1004887"/>
            <a:chOff x="1452" y="2661"/>
            <a:chExt cx="1047" cy="633"/>
          </a:xfrm>
        </p:grpSpPr>
        <p:sp>
          <p:nvSpPr>
            <p:cNvPr id="9226" name="Line 13"/>
            <p:cNvSpPr>
              <a:spLocks noChangeShapeType="1"/>
            </p:cNvSpPr>
            <p:nvPr/>
          </p:nvSpPr>
          <p:spPr bwMode="auto">
            <a:xfrm flipV="1">
              <a:off x="1452" y="2661"/>
              <a:ext cx="0" cy="63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9227" name="Line 14"/>
            <p:cNvSpPr>
              <a:spLocks noChangeShapeType="1"/>
            </p:cNvSpPr>
            <p:nvPr/>
          </p:nvSpPr>
          <p:spPr bwMode="auto">
            <a:xfrm flipV="1">
              <a:off x="1687" y="2661"/>
              <a:ext cx="0" cy="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9228" name="Line 15"/>
            <p:cNvSpPr>
              <a:spLocks noChangeShapeType="1"/>
            </p:cNvSpPr>
            <p:nvPr/>
          </p:nvSpPr>
          <p:spPr bwMode="auto">
            <a:xfrm flipV="1">
              <a:off x="1931" y="2661"/>
              <a:ext cx="0" cy="5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9229" name="Line 16"/>
            <p:cNvSpPr>
              <a:spLocks noChangeShapeType="1"/>
            </p:cNvSpPr>
            <p:nvPr/>
          </p:nvSpPr>
          <p:spPr bwMode="auto">
            <a:xfrm flipV="1">
              <a:off x="2199" y="2661"/>
              <a:ext cx="0" cy="5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9230" name="Line 17"/>
            <p:cNvSpPr>
              <a:spLocks noChangeShapeType="1"/>
            </p:cNvSpPr>
            <p:nvPr/>
          </p:nvSpPr>
          <p:spPr bwMode="auto">
            <a:xfrm flipV="1">
              <a:off x="2499" y="2669"/>
              <a:ext cx="0" cy="51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</p:grpSp>
      <p:sp>
        <p:nvSpPr>
          <p:cNvPr id="9224" name="Text Box 18"/>
          <p:cNvSpPr txBox="1">
            <a:spLocks noChangeArrowheads="1"/>
          </p:cNvSpPr>
          <p:nvPr/>
        </p:nvSpPr>
        <p:spPr bwMode="auto">
          <a:xfrm>
            <a:off x="996950" y="4333875"/>
            <a:ext cx="1316386" cy="954107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control</a:t>
            </a:r>
          </a:p>
          <a:p>
            <a:r>
              <a:rPr lang="en-US" sz="2800" b="1"/>
              <a:t>signals</a:t>
            </a:r>
          </a:p>
        </p:txBody>
      </p:sp>
      <p:sp>
        <p:nvSpPr>
          <p:cNvPr id="9225" name="Text Box 19"/>
          <p:cNvSpPr txBox="1">
            <a:spLocks noChangeArrowheads="1"/>
          </p:cNvSpPr>
          <p:nvPr/>
        </p:nvSpPr>
        <p:spPr bwMode="auto">
          <a:xfrm>
            <a:off x="7092950" y="4333875"/>
            <a:ext cx="1205779" cy="954107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status</a:t>
            </a:r>
          </a:p>
          <a:p>
            <a:r>
              <a:rPr lang="en-US" sz="2800" b="1"/>
              <a:t>signals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758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7772400" cy="808038"/>
          </a:xfrm>
        </p:spPr>
        <p:txBody>
          <a:bodyPr/>
          <a:lstStyle/>
          <a:p>
            <a:pPr eaLnBrk="1" hangingPunct="1">
              <a:defRPr/>
            </a:pPr>
            <a:r>
              <a:rPr lang="en-US" b="1" i="1" u="sng" dirty="0" smtClean="0">
                <a:solidFill>
                  <a:srgbClr val="FF0000"/>
                </a:solidFill>
              </a:rPr>
              <a:t>Building block types</a:t>
            </a:r>
          </a:p>
        </p:txBody>
      </p:sp>
      <p:sp>
        <p:nvSpPr>
          <p:cNvPr id="70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8305800" cy="5715000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3200" dirty="0" smtClean="0"/>
              <a:t>Two types of functional units:</a:t>
            </a:r>
          </a:p>
          <a:p>
            <a:pPr eaLnBrk="1" hangingPunct="1">
              <a:lnSpc>
                <a:spcPct val="90000"/>
              </a:lnSpc>
            </a:pPr>
            <a:r>
              <a:rPr lang="en-US" sz="3200" dirty="0" smtClean="0"/>
              <a:t>elements that operate on data values (combinational)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3200" dirty="0" smtClean="0"/>
              <a:t>output is function of current </a:t>
            </a:r>
            <a:r>
              <a:rPr lang="en-US" sz="3200" dirty="0" smtClean="0"/>
              <a:t>input, no memory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3200" dirty="0" smtClean="0"/>
              <a:t>Examples</a:t>
            </a:r>
          </a:p>
          <a:p>
            <a:pPr lvl="2">
              <a:lnSpc>
                <a:spcPct val="90000"/>
              </a:lnSpc>
            </a:pPr>
            <a:r>
              <a:rPr lang="en-US" sz="2800" dirty="0" smtClean="0"/>
              <a:t>gates</a:t>
            </a:r>
            <a:r>
              <a:rPr lang="en-US" sz="2800" dirty="0" smtClean="0"/>
              <a:t>: and, or, </a:t>
            </a:r>
            <a:r>
              <a:rPr lang="en-US" sz="2800" dirty="0" err="1" smtClean="0"/>
              <a:t>nand</a:t>
            </a:r>
            <a:r>
              <a:rPr lang="en-US" sz="2800" dirty="0" smtClean="0"/>
              <a:t>, nor, </a:t>
            </a:r>
            <a:r>
              <a:rPr lang="en-US" sz="2800" dirty="0" err="1" smtClean="0"/>
              <a:t>xor</a:t>
            </a:r>
            <a:r>
              <a:rPr lang="en-US" sz="2800" dirty="0" smtClean="0"/>
              <a:t>, </a:t>
            </a:r>
            <a:r>
              <a:rPr lang="en-US" sz="2800" dirty="0" smtClean="0"/>
              <a:t>inverter ,Multiplexer, decoder, adder</a:t>
            </a:r>
            <a:r>
              <a:rPr lang="en-US" sz="2800" dirty="0" smtClean="0"/>
              <a:t>, </a:t>
            </a:r>
            <a:r>
              <a:rPr lang="en-US" sz="2800" dirty="0" err="1" smtClean="0"/>
              <a:t>subtractor</a:t>
            </a:r>
            <a:r>
              <a:rPr lang="en-US" sz="2800" dirty="0" smtClean="0"/>
              <a:t>, </a:t>
            </a:r>
            <a:r>
              <a:rPr lang="en-US" sz="2800" dirty="0" smtClean="0"/>
              <a:t>comparator, ALU, array multipliers</a:t>
            </a:r>
            <a:endParaRPr lang="en-US" sz="2800" dirty="0" smtClean="0"/>
          </a:p>
          <a:p>
            <a:pPr eaLnBrk="1" hangingPunct="1">
              <a:lnSpc>
                <a:spcPct val="90000"/>
              </a:lnSpc>
            </a:pPr>
            <a:r>
              <a:rPr lang="en-US" sz="3200" dirty="0" smtClean="0"/>
              <a:t>elements that contain state (sequential)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3200" dirty="0" smtClean="0"/>
              <a:t>output is function of current and previous inputs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3200" dirty="0" smtClean="0"/>
              <a:t>state = </a:t>
            </a:r>
            <a:r>
              <a:rPr lang="en-US" sz="3200" dirty="0" smtClean="0"/>
              <a:t>memory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3200" dirty="0" smtClean="0"/>
              <a:t>Examples:</a:t>
            </a:r>
          </a:p>
          <a:p>
            <a:pPr lvl="2"/>
            <a:r>
              <a:rPr lang="en-US" sz="2800" dirty="0" smtClean="0"/>
              <a:t>flip-flops, counters, registers, register files, memories</a:t>
            </a:r>
            <a:endParaRPr lang="en-US" sz="2800" dirty="0" smtClean="0"/>
          </a:p>
          <a:p>
            <a:pPr lvl="1" eaLnBrk="1" hangingPunct="1">
              <a:lnSpc>
                <a:spcPct val="90000"/>
              </a:lnSpc>
            </a:pP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6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8611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74638"/>
            <a:ext cx="7772400" cy="792162"/>
          </a:xfrm>
        </p:spPr>
        <p:txBody>
          <a:bodyPr/>
          <a:lstStyle/>
          <a:p>
            <a:pPr eaLnBrk="1" hangingPunct="1">
              <a:defRPr/>
            </a:pPr>
            <a:r>
              <a:rPr lang="en-US" b="1" i="1" u="sng" dirty="0" smtClean="0">
                <a:solidFill>
                  <a:srgbClr val="FF0000"/>
                </a:solidFill>
              </a:rPr>
              <a:t>Components for MIPS subset</a:t>
            </a:r>
          </a:p>
        </p:txBody>
      </p:sp>
      <p:sp>
        <p:nvSpPr>
          <p:cNvPr id="71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066800"/>
            <a:ext cx="7772400" cy="5334000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4000" dirty="0" smtClean="0"/>
              <a:t>Register,  </a:t>
            </a:r>
          </a:p>
          <a:p>
            <a:pPr eaLnBrk="1" hangingPunct="1">
              <a:lnSpc>
                <a:spcPct val="90000"/>
              </a:lnSpc>
            </a:pPr>
            <a:r>
              <a:rPr lang="en-US" sz="4000" dirty="0" smtClean="0"/>
              <a:t>Adder</a:t>
            </a:r>
          </a:p>
          <a:p>
            <a:pPr eaLnBrk="1" hangingPunct="1">
              <a:lnSpc>
                <a:spcPct val="90000"/>
              </a:lnSpc>
            </a:pPr>
            <a:r>
              <a:rPr lang="en-US" sz="4000" dirty="0" smtClean="0"/>
              <a:t>ALU</a:t>
            </a:r>
          </a:p>
          <a:p>
            <a:pPr eaLnBrk="1" hangingPunct="1">
              <a:lnSpc>
                <a:spcPct val="90000"/>
              </a:lnSpc>
            </a:pPr>
            <a:r>
              <a:rPr lang="en-US" sz="4000" dirty="0" smtClean="0"/>
              <a:t>Multiplexer</a:t>
            </a:r>
          </a:p>
          <a:p>
            <a:pPr eaLnBrk="1" hangingPunct="1">
              <a:lnSpc>
                <a:spcPct val="90000"/>
              </a:lnSpc>
            </a:pPr>
            <a:r>
              <a:rPr lang="en-US" sz="4000" dirty="0" smtClean="0"/>
              <a:t>Register file</a:t>
            </a:r>
          </a:p>
          <a:p>
            <a:pPr eaLnBrk="1" hangingPunct="1">
              <a:lnSpc>
                <a:spcPct val="90000"/>
              </a:lnSpc>
            </a:pPr>
            <a:r>
              <a:rPr lang="en-US" sz="4000" dirty="0" smtClean="0"/>
              <a:t>Program memory</a:t>
            </a:r>
          </a:p>
          <a:p>
            <a:pPr eaLnBrk="1" hangingPunct="1">
              <a:lnSpc>
                <a:spcPct val="90000"/>
              </a:lnSpc>
            </a:pPr>
            <a:r>
              <a:rPr lang="en-US" sz="4000" dirty="0" smtClean="0"/>
              <a:t>Data memory</a:t>
            </a:r>
          </a:p>
          <a:p>
            <a:pPr eaLnBrk="1" hangingPunct="1">
              <a:lnSpc>
                <a:spcPct val="90000"/>
              </a:lnSpc>
            </a:pPr>
            <a:r>
              <a:rPr lang="en-US" sz="4000" dirty="0" smtClean="0"/>
              <a:t>Bit manipulation components</a:t>
            </a:r>
            <a:endParaRPr lang="en-US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0659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i="1" u="sng" dirty="0" smtClean="0">
                <a:solidFill>
                  <a:srgbClr val="FF0000"/>
                </a:solidFill>
              </a:rPr>
              <a:t>Components </a:t>
            </a:r>
            <a:r>
              <a:rPr lang="en-US" b="1" i="1" u="sng" dirty="0" smtClean="0">
                <a:solidFill>
                  <a:srgbClr val="FF0000"/>
                </a:solidFill>
              </a:rPr>
              <a:t>- </a:t>
            </a:r>
            <a:r>
              <a:rPr lang="en-US" b="1" i="1" u="sng" dirty="0" smtClean="0">
                <a:solidFill>
                  <a:srgbClr val="FF0000"/>
                </a:solidFill>
              </a:rPr>
              <a:t>register</a:t>
            </a:r>
            <a:endParaRPr lang="en-US" b="1" i="1" u="sng" dirty="0" smtClean="0">
              <a:solidFill>
                <a:srgbClr val="FF0000"/>
              </a:solidFill>
            </a:endParaRP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3529013" y="2536825"/>
            <a:ext cx="2051050" cy="3209926"/>
            <a:chOff x="2223" y="1598"/>
            <a:chExt cx="1292" cy="2022"/>
          </a:xfrm>
        </p:grpSpPr>
        <p:sp>
          <p:nvSpPr>
            <p:cNvPr id="18436" name="Rectangle 4"/>
            <p:cNvSpPr>
              <a:spLocks noChangeArrowheads="1"/>
            </p:cNvSpPr>
            <p:nvPr/>
          </p:nvSpPr>
          <p:spPr bwMode="auto">
            <a:xfrm>
              <a:off x="2661" y="1598"/>
              <a:ext cx="324" cy="1542"/>
            </a:xfrm>
            <a:prstGeom prst="rect">
              <a:avLst/>
            </a:prstGeom>
            <a:solidFill>
              <a:schemeClr val="bg1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800" b="1"/>
                <a:t>PC</a:t>
              </a:r>
            </a:p>
          </p:txBody>
        </p:sp>
        <p:sp>
          <p:nvSpPr>
            <p:cNvPr id="18437" name="Line 5"/>
            <p:cNvSpPr>
              <a:spLocks noChangeShapeType="1"/>
            </p:cNvSpPr>
            <p:nvPr/>
          </p:nvSpPr>
          <p:spPr bwMode="auto">
            <a:xfrm flipV="1">
              <a:off x="2807" y="3148"/>
              <a:ext cx="0" cy="1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18438" name="Text Box 6"/>
            <p:cNvSpPr txBox="1">
              <a:spLocks noChangeArrowheads="1"/>
            </p:cNvSpPr>
            <p:nvPr/>
          </p:nvSpPr>
          <p:spPr bwMode="auto">
            <a:xfrm>
              <a:off x="2529" y="3290"/>
              <a:ext cx="643" cy="330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/>
                <a:t>clock</a:t>
              </a:r>
            </a:p>
          </p:txBody>
        </p:sp>
        <p:sp>
          <p:nvSpPr>
            <p:cNvPr id="18439" name="Line 7"/>
            <p:cNvSpPr>
              <a:spLocks noChangeShapeType="1"/>
            </p:cNvSpPr>
            <p:nvPr/>
          </p:nvSpPr>
          <p:spPr bwMode="auto">
            <a:xfrm flipV="1">
              <a:off x="2977" y="2369"/>
              <a:ext cx="43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18440" name="Line 9"/>
            <p:cNvSpPr>
              <a:spLocks noChangeShapeType="1"/>
            </p:cNvSpPr>
            <p:nvPr/>
          </p:nvSpPr>
          <p:spPr bwMode="auto">
            <a:xfrm flipV="1">
              <a:off x="2225" y="2377"/>
              <a:ext cx="43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18441" name="Line 10"/>
            <p:cNvSpPr>
              <a:spLocks noChangeShapeType="1"/>
            </p:cNvSpPr>
            <p:nvPr/>
          </p:nvSpPr>
          <p:spPr bwMode="auto">
            <a:xfrm flipH="1">
              <a:off x="2319" y="2274"/>
              <a:ext cx="102" cy="2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18442" name="Rectangle 11"/>
            <p:cNvSpPr>
              <a:spLocks noChangeArrowheads="1"/>
            </p:cNvSpPr>
            <p:nvPr/>
          </p:nvSpPr>
          <p:spPr bwMode="auto">
            <a:xfrm>
              <a:off x="2223" y="2524"/>
              <a:ext cx="484" cy="27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9050" tIns="26988" rIns="19050" bIns="26988"/>
            <a:lstStyle/>
            <a:p>
              <a:pPr algn="l" defTabSz="904875">
                <a:lnSpc>
                  <a:spcPts val="1200"/>
                </a:lnSpc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 sz="2800" b="1">
                  <a:solidFill>
                    <a:srgbClr val="000000"/>
                  </a:solidFill>
                </a:rPr>
                <a:t>32</a:t>
              </a:r>
            </a:p>
          </p:txBody>
        </p:sp>
        <p:sp>
          <p:nvSpPr>
            <p:cNvPr id="18443" name="Line 12"/>
            <p:cNvSpPr>
              <a:spLocks noChangeShapeType="1"/>
            </p:cNvSpPr>
            <p:nvPr/>
          </p:nvSpPr>
          <p:spPr bwMode="auto">
            <a:xfrm flipH="1">
              <a:off x="3127" y="2266"/>
              <a:ext cx="102" cy="2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18444" name="Rectangle 13"/>
            <p:cNvSpPr>
              <a:spLocks noChangeArrowheads="1"/>
            </p:cNvSpPr>
            <p:nvPr/>
          </p:nvSpPr>
          <p:spPr bwMode="auto">
            <a:xfrm>
              <a:off x="3031" y="2516"/>
              <a:ext cx="484" cy="27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9050" tIns="26988" rIns="19050" bIns="26988"/>
            <a:lstStyle/>
            <a:p>
              <a:pPr algn="l" defTabSz="904875">
                <a:lnSpc>
                  <a:spcPts val="1200"/>
                </a:lnSpc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 sz="2800" b="1">
                  <a:solidFill>
                    <a:srgbClr val="000000"/>
                  </a:solidFill>
                </a:rPr>
                <a:t>32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i="1" u="sng" dirty="0" smtClean="0">
                <a:solidFill>
                  <a:srgbClr val="FF0000"/>
                </a:solidFill>
              </a:rPr>
              <a:t>Components </a:t>
            </a:r>
            <a:r>
              <a:rPr lang="en-US" b="1" i="1" u="sng" dirty="0" smtClean="0">
                <a:solidFill>
                  <a:srgbClr val="FF0000"/>
                </a:solidFill>
              </a:rPr>
              <a:t>- adder</a:t>
            </a:r>
          </a:p>
        </p:txBody>
      </p:sp>
      <p:grpSp>
        <p:nvGrpSpPr>
          <p:cNvPr id="2" name="Group 43"/>
          <p:cNvGrpSpPr>
            <a:grpSpLocks/>
          </p:cNvGrpSpPr>
          <p:nvPr/>
        </p:nvGrpSpPr>
        <p:grpSpPr bwMode="auto">
          <a:xfrm>
            <a:off x="4956175" y="2773363"/>
            <a:ext cx="3208338" cy="2887662"/>
            <a:chOff x="3122" y="1747"/>
            <a:chExt cx="2021" cy="1819"/>
          </a:xfrm>
        </p:grpSpPr>
        <p:sp>
          <p:nvSpPr>
            <p:cNvPr id="19476" name="Freeform 5"/>
            <p:cNvSpPr>
              <a:spLocks/>
            </p:cNvSpPr>
            <p:nvPr/>
          </p:nvSpPr>
          <p:spPr bwMode="auto">
            <a:xfrm>
              <a:off x="3986" y="1747"/>
              <a:ext cx="505" cy="1722"/>
            </a:xfrm>
            <a:custGeom>
              <a:avLst/>
              <a:gdLst>
                <a:gd name="T0" fmla="*/ 0 w 388"/>
                <a:gd name="T1" fmla="*/ 0 h 1099"/>
                <a:gd name="T2" fmla="*/ 0 w 388"/>
                <a:gd name="T3" fmla="*/ 427 h 1099"/>
                <a:gd name="T4" fmla="*/ 111 w 388"/>
                <a:gd name="T5" fmla="*/ 553 h 1099"/>
                <a:gd name="T6" fmla="*/ 0 w 388"/>
                <a:gd name="T7" fmla="*/ 671 h 1099"/>
                <a:gd name="T8" fmla="*/ 0 w 388"/>
                <a:gd name="T9" fmla="*/ 1098 h 1099"/>
                <a:gd name="T10" fmla="*/ 387 w 388"/>
                <a:gd name="T11" fmla="*/ 790 h 1099"/>
                <a:gd name="T12" fmla="*/ 387 w 388"/>
                <a:gd name="T13" fmla="*/ 308 h 1099"/>
                <a:gd name="T14" fmla="*/ 0 w 388"/>
                <a:gd name="T15" fmla="*/ 0 h 109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88"/>
                <a:gd name="T25" fmla="*/ 0 h 1099"/>
                <a:gd name="T26" fmla="*/ 388 w 388"/>
                <a:gd name="T27" fmla="*/ 1099 h 109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88" h="1099">
                  <a:moveTo>
                    <a:pt x="0" y="0"/>
                  </a:moveTo>
                  <a:lnTo>
                    <a:pt x="0" y="427"/>
                  </a:lnTo>
                  <a:lnTo>
                    <a:pt x="111" y="553"/>
                  </a:lnTo>
                  <a:lnTo>
                    <a:pt x="0" y="671"/>
                  </a:lnTo>
                  <a:lnTo>
                    <a:pt x="0" y="1098"/>
                  </a:lnTo>
                  <a:lnTo>
                    <a:pt x="387" y="790"/>
                  </a:lnTo>
                  <a:lnTo>
                    <a:pt x="387" y="308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19477" name="Line 6"/>
            <p:cNvSpPr>
              <a:spLocks noChangeShapeType="1"/>
            </p:cNvSpPr>
            <p:nvPr/>
          </p:nvSpPr>
          <p:spPr bwMode="auto">
            <a:xfrm>
              <a:off x="3303" y="3195"/>
              <a:ext cx="6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19478" name="Line 7"/>
            <p:cNvSpPr>
              <a:spLocks noChangeShapeType="1"/>
            </p:cNvSpPr>
            <p:nvPr/>
          </p:nvSpPr>
          <p:spPr bwMode="auto">
            <a:xfrm>
              <a:off x="4507" y="2639"/>
              <a:ext cx="63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19479" name="Line 9"/>
            <p:cNvSpPr>
              <a:spLocks noChangeShapeType="1"/>
            </p:cNvSpPr>
            <p:nvPr/>
          </p:nvSpPr>
          <p:spPr bwMode="auto">
            <a:xfrm>
              <a:off x="3294" y="2069"/>
              <a:ext cx="63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19480" name="Line 10"/>
            <p:cNvSpPr>
              <a:spLocks noChangeShapeType="1"/>
            </p:cNvSpPr>
            <p:nvPr/>
          </p:nvSpPr>
          <p:spPr bwMode="auto">
            <a:xfrm flipH="1">
              <a:off x="3479" y="1978"/>
              <a:ext cx="102" cy="2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19481" name="Rectangle 11"/>
            <p:cNvSpPr>
              <a:spLocks noChangeArrowheads="1"/>
            </p:cNvSpPr>
            <p:nvPr/>
          </p:nvSpPr>
          <p:spPr bwMode="auto">
            <a:xfrm>
              <a:off x="3359" y="2180"/>
              <a:ext cx="484" cy="27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9050" tIns="26988" rIns="19050" bIns="26988"/>
            <a:lstStyle/>
            <a:p>
              <a:pPr algn="l" defTabSz="904875">
                <a:lnSpc>
                  <a:spcPts val="1200"/>
                </a:lnSpc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 sz="2800" b="1">
                  <a:solidFill>
                    <a:srgbClr val="000000"/>
                  </a:solidFill>
                </a:rPr>
                <a:t>32</a:t>
              </a:r>
            </a:p>
          </p:txBody>
        </p:sp>
        <p:grpSp>
          <p:nvGrpSpPr>
            <p:cNvPr id="3" name="Group 12"/>
            <p:cNvGrpSpPr>
              <a:grpSpLocks/>
            </p:cNvGrpSpPr>
            <p:nvPr/>
          </p:nvGrpSpPr>
          <p:grpSpPr bwMode="auto">
            <a:xfrm>
              <a:off x="3359" y="3091"/>
              <a:ext cx="484" cy="475"/>
              <a:chOff x="1093" y="3655"/>
              <a:chExt cx="371" cy="303"/>
            </a:xfrm>
          </p:grpSpPr>
          <p:sp>
            <p:nvSpPr>
              <p:cNvPr id="19489" name="Line 13"/>
              <p:cNvSpPr>
                <a:spLocks noChangeShapeType="1"/>
              </p:cNvSpPr>
              <p:nvPr/>
            </p:nvSpPr>
            <p:spPr bwMode="auto">
              <a:xfrm flipH="1">
                <a:off x="1185" y="3655"/>
                <a:ext cx="78" cy="133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 b="1"/>
              </a:p>
            </p:txBody>
          </p:sp>
          <p:sp>
            <p:nvSpPr>
              <p:cNvPr id="19490" name="Rectangle 14"/>
              <p:cNvSpPr>
                <a:spLocks noChangeArrowheads="1"/>
              </p:cNvSpPr>
              <p:nvPr/>
            </p:nvSpPr>
            <p:spPr bwMode="auto">
              <a:xfrm>
                <a:off x="1093" y="3784"/>
                <a:ext cx="371" cy="17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19050" tIns="26988" rIns="19050" bIns="26988"/>
              <a:lstStyle/>
              <a:p>
                <a:pPr algn="l" defTabSz="904875">
                  <a:lnSpc>
                    <a:spcPts val="1200"/>
                  </a:lnSpc>
                  <a:tabLst>
                    <a:tab pos="452438" algn="l"/>
                    <a:tab pos="904875" algn="l"/>
                    <a:tab pos="1357313" algn="l"/>
                  </a:tabLst>
                </a:pPr>
                <a:r>
                  <a:rPr lang="en-US" sz="2800" b="1">
                    <a:solidFill>
                      <a:srgbClr val="000000"/>
                    </a:solidFill>
                  </a:rPr>
                  <a:t>32</a:t>
                </a:r>
              </a:p>
            </p:txBody>
          </p:sp>
        </p:grpSp>
        <p:grpSp>
          <p:nvGrpSpPr>
            <p:cNvPr id="4" name="Group 15"/>
            <p:cNvGrpSpPr>
              <a:grpSpLocks/>
            </p:cNvGrpSpPr>
            <p:nvPr/>
          </p:nvGrpSpPr>
          <p:grpSpPr bwMode="auto">
            <a:xfrm>
              <a:off x="4654" y="2535"/>
              <a:ext cx="484" cy="475"/>
              <a:chOff x="2087" y="3300"/>
              <a:chExt cx="371" cy="303"/>
            </a:xfrm>
          </p:grpSpPr>
          <p:sp>
            <p:nvSpPr>
              <p:cNvPr id="19487" name="Line 16"/>
              <p:cNvSpPr>
                <a:spLocks noChangeShapeType="1"/>
              </p:cNvSpPr>
              <p:nvPr/>
            </p:nvSpPr>
            <p:spPr bwMode="auto">
              <a:xfrm flipH="1">
                <a:off x="2179" y="3300"/>
                <a:ext cx="78" cy="133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 b="1"/>
              </a:p>
            </p:txBody>
          </p:sp>
          <p:sp>
            <p:nvSpPr>
              <p:cNvPr id="19488" name="Rectangle 17"/>
              <p:cNvSpPr>
                <a:spLocks noChangeArrowheads="1"/>
              </p:cNvSpPr>
              <p:nvPr/>
            </p:nvSpPr>
            <p:spPr bwMode="auto">
              <a:xfrm>
                <a:off x="2087" y="3429"/>
                <a:ext cx="371" cy="17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19050" tIns="26988" rIns="19050" bIns="26988"/>
              <a:lstStyle/>
              <a:p>
                <a:pPr algn="l" defTabSz="904875">
                  <a:lnSpc>
                    <a:spcPts val="1200"/>
                  </a:lnSpc>
                  <a:tabLst>
                    <a:tab pos="452438" algn="l"/>
                    <a:tab pos="904875" algn="l"/>
                    <a:tab pos="1357313" algn="l"/>
                  </a:tabLst>
                </a:pPr>
                <a:r>
                  <a:rPr lang="en-US" sz="2800" b="1">
                    <a:solidFill>
                      <a:srgbClr val="000000"/>
                    </a:solidFill>
                  </a:rPr>
                  <a:t>32</a:t>
                </a:r>
              </a:p>
            </p:txBody>
          </p:sp>
        </p:grpSp>
        <p:sp>
          <p:nvSpPr>
            <p:cNvPr id="19484" name="Rectangle 21"/>
            <p:cNvSpPr>
              <a:spLocks noChangeArrowheads="1"/>
            </p:cNvSpPr>
            <p:nvPr/>
          </p:nvSpPr>
          <p:spPr bwMode="auto">
            <a:xfrm>
              <a:off x="3122" y="1821"/>
              <a:ext cx="412" cy="49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9050" tIns="26988" rIns="19050" bIns="26988"/>
            <a:lstStyle/>
            <a:p>
              <a:pPr algn="l" defTabSz="904875">
                <a:lnSpc>
                  <a:spcPts val="2400"/>
                </a:lnSpc>
                <a:spcBef>
                  <a:spcPts val="1200"/>
                </a:spcBef>
                <a:spcAft>
                  <a:spcPts val="600"/>
                </a:spcAft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 sz="3200" b="1">
                  <a:solidFill>
                    <a:srgbClr val="000000"/>
                  </a:solidFill>
                </a:rPr>
                <a:t>PC+4</a:t>
              </a:r>
            </a:p>
          </p:txBody>
        </p:sp>
        <p:sp>
          <p:nvSpPr>
            <p:cNvPr id="19485" name="Rectangle 22"/>
            <p:cNvSpPr>
              <a:spLocks noChangeArrowheads="1"/>
            </p:cNvSpPr>
            <p:nvPr/>
          </p:nvSpPr>
          <p:spPr bwMode="auto">
            <a:xfrm>
              <a:off x="3122" y="2935"/>
              <a:ext cx="412" cy="49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9050" tIns="26988" rIns="19050" bIns="26988"/>
            <a:lstStyle/>
            <a:p>
              <a:pPr algn="l" defTabSz="904875">
                <a:lnSpc>
                  <a:spcPts val="1800"/>
                </a:lnSpc>
                <a:spcBef>
                  <a:spcPts val="600"/>
                </a:spcBef>
                <a:spcAft>
                  <a:spcPts val="600"/>
                </a:spcAft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 sz="3200" b="1">
                  <a:solidFill>
                    <a:srgbClr val="000000"/>
                  </a:solidFill>
                </a:rPr>
                <a:t>offset</a:t>
              </a:r>
            </a:p>
          </p:txBody>
        </p:sp>
        <p:sp>
          <p:nvSpPr>
            <p:cNvPr id="19486" name="Rectangle 23"/>
            <p:cNvSpPr>
              <a:spLocks noChangeArrowheads="1"/>
            </p:cNvSpPr>
            <p:nvPr/>
          </p:nvSpPr>
          <p:spPr bwMode="auto">
            <a:xfrm>
              <a:off x="4242" y="2394"/>
              <a:ext cx="213" cy="45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9050" tIns="301752" rIns="19050" bIns="26988"/>
            <a:lstStyle/>
            <a:p>
              <a:pPr algn="l" defTabSz="904875">
                <a:lnSpc>
                  <a:spcPts val="1600"/>
                </a:lnSpc>
                <a:spcBef>
                  <a:spcPts val="1600"/>
                </a:spcBef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 sz="2800" b="1">
                  <a:solidFill>
                    <a:srgbClr val="000000"/>
                  </a:solidFill>
                </a:rPr>
                <a:t>+</a:t>
              </a:r>
            </a:p>
          </p:txBody>
        </p:sp>
      </p:grpSp>
      <p:grpSp>
        <p:nvGrpSpPr>
          <p:cNvPr id="5" name="Group 42"/>
          <p:cNvGrpSpPr>
            <a:grpSpLocks/>
          </p:cNvGrpSpPr>
          <p:nvPr/>
        </p:nvGrpSpPr>
        <p:grpSpPr bwMode="auto">
          <a:xfrm>
            <a:off x="1108075" y="2773363"/>
            <a:ext cx="3208338" cy="2887662"/>
            <a:chOff x="698" y="1747"/>
            <a:chExt cx="2021" cy="1819"/>
          </a:xfrm>
        </p:grpSpPr>
        <p:sp>
          <p:nvSpPr>
            <p:cNvPr id="19461" name="Freeform 26"/>
            <p:cNvSpPr>
              <a:spLocks/>
            </p:cNvSpPr>
            <p:nvPr/>
          </p:nvSpPr>
          <p:spPr bwMode="auto">
            <a:xfrm>
              <a:off x="1562" y="1747"/>
              <a:ext cx="505" cy="1722"/>
            </a:xfrm>
            <a:custGeom>
              <a:avLst/>
              <a:gdLst>
                <a:gd name="T0" fmla="*/ 0 w 388"/>
                <a:gd name="T1" fmla="*/ 0 h 1099"/>
                <a:gd name="T2" fmla="*/ 0 w 388"/>
                <a:gd name="T3" fmla="*/ 427 h 1099"/>
                <a:gd name="T4" fmla="*/ 111 w 388"/>
                <a:gd name="T5" fmla="*/ 553 h 1099"/>
                <a:gd name="T6" fmla="*/ 0 w 388"/>
                <a:gd name="T7" fmla="*/ 671 h 1099"/>
                <a:gd name="T8" fmla="*/ 0 w 388"/>
                <a:gd name="T9" fmla="*/ 1098 h 1099"/>
                <a:gd name="T10" fmla="*/ 387 w 388"/>
                <a:gd name="T11" fmla="*/ 790 h 1099"/>
                <a:gd name="T12" fmla="*/ 387 w 388"/>
                <a:gd name="T13" fmla="*/ 308 h 1099"/>
                <a:gd name="T14" fmla="*/ 0 w 388"/>
                <a:gd name="T15" fmla="*/ 0 h 109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88"/>
                <a:gd name="T25" fmla="*/ 0 h 1099"/>
                <a:gd name="T26" fmla="*/ 388 w 388"/>
                <a:gd name="T27" fmla="*/ 1099 h 109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88" h="1099">
                  <a:moveTo>
                    <a:pt x="0" y="0"/>
                  </a:moveTo>
                  <a:lnTo>
                    <a:pt x="0" y="427"/>
                  </a:lnTo>
                  <a:lnTo>
                    <a:pt x="111" y="553"/>
                  </a:lnTo>
                  <a:lnTo>
                    <a:pt x="0" y="671"/>
                  </a:lnTo>
                  <a:lnTo>
                    <a:pt x="0" y="1098"/>
                  </a:lnTo>
                  <a:lnTo>
                    <a:pt x="387" y="790"/>
                  </a:lnTo>
                  <a:lnTo>
                    <a:pt x="387" y="308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19462" name="Line 27"/>
            <p:cNvSpPr>
              <a:spLocks noChangeShapeType="1"/>
            </p:cNvSpPr>
            <p:nvPr/>
          </p:nvSpPr>
          <p:spPr bwMode="auto">
            <a:xfrm>
              <a:off x="879" y="3195"/>
              <a:ext cx="6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19463" name="Line 28"/>
            <p:cNvSpPr>
              <a:spLocks noChangeShapeType="1"/>
            </p:cNvSpPr>
            <p:nvPr/>
          </p:nvSpPr>
          <p:spPr bwMode="auto">
            <a:xfrm>
              <a:off x="2083" y="2639"/>
              <a:ext cx="63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19464" name="Line 29"/>
            <p:cNvSpPr>
              <a:spLocks noChangeShapeType="1"/>
            </p:cNvSpPr>
            <p:nvPr/>
          </p:nvSpPr>
          <p:spPr bwMode="auto">
            <a:xfrm>
              <a:off x="870" y="2069"/>
              <a:ext cx="63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19465" name="Line 30"/>
            <p:cNvSpPr>
              <a:spLocks noChangeShapeType="1"/>
            </p:cNvSpPr>
            <p:nvPr/>
          </p:nvSpPr>
          <p:spPr bwMode="auto">
            <a:xfrm flipH="1">
              <a:off x="1055" y="1978"/>
              <a:ext cx="102" cy="2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19466" name="Rectangle 31"/>
            <p:cNvSpPr>
              <a:spLocks noChangeArrowheads="1"/>
            </p:cNvSpPr>
            <p:nvPr/>
          </p:nvSpPr>
          <p:spPr bwMode="auto">
            <a:xfrm>
              <a:off x="935" y="2180"/>
              <a:ext cx="484" cy="27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9050" tIns="26988" rIns="19050" bIns="26988"/>
            <a:lstStyle/>
            <a:p>
              <a:pPr algn="l" defTabSz="904875">
                <a:lnSpc>
                  <a:spcPts val="1200"/>
                </a:lnSpc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 sz="2800" b="1">
                  <a:solidFill>
                    <a:srgbClr val="000000"/>
                  </a:solidFill>
                </a:rPr>
                <a:t>32</a:t>
              </a:r>
            </a:p>
          </p:txBody>
        </p:sp>
        <p:grpSp>
          <p:nvGrpSpPr>
            <p:cNvPr id="6" name="Group 32"/>
            <p:cNvGrpSpPr>
              <a:grpSpLocks/>
            </p:cNvGrpSpPr>
            <p:nvPr/>
          </p:nvGrpSpPr>
          <p:grpSpPr bwMode="auto">
            <a:xfrm>
              <a:off x="935" y="3091"/>
              <a:ext cx="484" cy="475"/>
              <a:chOff x="1093" y="3655"/>
              <a:chExt cx="371" cy="303"/>
            </a:xfrm>
          </p:grpSpPr>
          <p:sp>
            <p:nvSpPr>
              <p:cNvPr id="19474" name="Line 33"/>
              <p:cNvSpPr>
                <a:spLocks noChangeShapeType="1"/>
              </p:cNvSpPr>
              <p:nvPr/>
            </p:nvSpPr>
            <p:spPr bwMode="auto">
              <a:xfrm flipH="1">
                <a:off x="1185" y="3655"/>
                <a:ext cx="78" cy="133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 b="1"/>
              </a:p>
            </p:txBody>
          </p:sp>
          <p:sp>
            <p:nvSpPr>
              <p:cNvPr id="19475" name="Rectangle 34"/>
              <p:cNvSpPr>
                <a:spLocks noChangeArrowheads="1"/>
              </p:cNvSpPr>
              <p:nvPr/>
            </p:nvSpPr>
            <p:spPr bwMode="auto">
              <a:xfrm>
                <a:off x="1093" y="3784"/>
                <a:ext cx="371" cy="17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19050" tIns="26988" rIns="19050" bIns="26988"/>
              <a:lstStyle/>
              <a:p>
                <a:pPr algn="l" defTabSz="904875">
                  <a:lnSpc>
                    <a:spcPts val="1200"/>
                  </a:lnSpc>
                  <a:tabLst>
                    <a:tab pos="452438" algn="l"/>
                    <a:tab pos="904875" algn="l"/>
                    <a:tab pos="1357313" algn="l"/>
                  </a:tabLst>
                </a:pPr>
                <a:r>
                  <a:rPr lang="en-US" sz="2800" b="1">
                    <a:solidFill>
                      <a:srgbClr val="000000"/>
                    </a:solidFill>
                  </a:rPr>
                  <a:t>32</a:t>
                </a:r>
              </a:p>
            </p:txBody>
          </p:sp>
        </p:grpSp>
        <p:grpSp>
          <p:nvGrpSpPr>
            <p:cNvPr id="7" name="Group 35"/>
            <p:cNvGrpSpPr>
              <a:grpSpLocks/>
            </p:cNvGrpSpPr>
            <p:nvPr/>
          </p:nvGrpSpPr>
          <p:grpSpPr bwMode="auto">
            <a:xfrm>
              <a:off x="2230" y="2535"/>
              <a:ext cx="484" cy="475"/>
              <a:chOff x="2087" y="3300"/>
              <a:chExt cx="371" cy="303"/>
            </a:xfrm>
          </p:grpSpPr>
          <p:sp>
            <p:nvSpPr>
              <p:cNvPr id="19472" name="Line 36"/>
              <p:cNvSpPr>
                <a:spLocks noChangeShapeType="1"/>
              </p:cNvSpPr>
              <p:nvPr/>
            </p:nvSpPr>
            <p:spPr bwMode="auto">
              <a:xfrm flipH="1">
                <a:off x="2179" y="3300"/>
                <a:ext cx="78" cy="133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 b="1"/>
              </a:p>
            </p:txBody>
          </p:sp>
          <p:sp>
            <p:nvSpPr>
              <p:cNvPr id="19473" name="Rectangle 37"/>
              <p:cNvSpPr>
                <a:spLocks noChangeArrowheads="1"/>
              </p:cNvSpPr>
              <p:nvPr/>
            </p:nvSpPr>
            <p:spPr bwMode="auto">
              <a:xfrm>
                <a:off x="2087" y="3429"/>
                <a:ext cx="371" cy="17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19050" tIns="26988" rIns="19050" bIns="26988"/>
              <a:lstStyle/>
              <a:p>
                <a:pPr algn="l" defTabSz="904875">
                  <a:lnSpc>
                    <a:spcPts val="1200"/>
                  </a:lnSpc>
                  <a:tabLst>
                    <a:tab pos="452438" algn="l"/>
                    <a:tab pos="904875" algn="l"/>
                    <a:tab pos="1357313" algn="l"/>
                  </a:tabLst>
                </a:pPr>
                <a:r>
                  <a:rPr lang="en-US" sz="2800" b="1">
                    <a:solidFill>
                      <a:srgbClr val="000000"/>
                    </a:solidFill>
                  </a:rPr>
                  <a:t>32</a:t>
                </a:r>
              </a:p>
            </p:txBody>
          </p:sp>
        </p:grpSp>
        <p:sp>
          <p:nvSpPr>
            <p:cNvPr id="19469" name="Rectangle 38"/>
            <p:cNvSpPr>
              <a:spLocks noChangeArrowheads="1"/>
            </p:cNvSpPr>
            <p:nvPr/>
          </p:nvSpPr>
          <p:spPr bwMode="auto">
            <a:xfrm>
              <a:off x="698" y="1821"/>
              <a:ext cx="412" cy="49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9050" tIns="26988" rIns="19050" bIns="26988"/>
            <a:lstStyle/>
            <a:p>
              <a:pPr algn="l" defTabSz="904875">
                <a:lnSpc>
                  <a:spcPts val="2400"/>
                </a:lnSpc>
                <a:spcBef>
                  <a:spcPts val="1200"/>
                </a:spcBef>
                <a:spcAft>
                  <a:spcPts val="600"/>
                </a:spcAft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 sz="3200" b="1">
                  <a:solidFill>
                    <a:srgbClr val="000000"/>
                  </a:solidFill>
                </a:rPr>
                <a:t>PC</a:t>
              </a:r>
            </a:p>
          </p:txBody>
        </p:sp>
        <p:sp>
          <p:nvSpPr>
            <p:cNvPr id="19470" name="Rectangle 39"/>
            <p:cNvSpPr>
              <a:spLocks noChangeArrowheads="1"/>
            </p:cNvSpPr>
            <p:nvPr/>
          </p:nvSpPr>
          <p:spPr bwMode="auto">
            <a:xfrm>
              <a:off x="698" y="2935"/>
              <a:ext cx="412" cy="49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9050" tIns="26988" rIns="19050" bIns="26988"/>
            <a:lstStyle/>
            <a:p>
              <a:pPr algn="l" defTabSz="904875">
                <a:lnSpc>
                  <a:spcPts val="1800"/>
                </a:lnSpc>
                <a:spcBef>
                  <a:spcPts val="600"/>
                </a:spcBef>
                <a:spcAft>
                  <a:spcPts val="600"/>
                </a:spcAft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 sz="3200" b="1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19471" name="Rectangle 40"/>
            <p:cNvSpPr>
              <a:spLocks noChangeArrowheads="1"/>
            </p:cNvSpPr>
            <p:nvPr/>
          </p:nvSpPr>
          <p:spPr bwMode="auto">
            <a:xfrm>
              <a:off x="1818" y="2394"/>
              <a:ext cx="213" cy="45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9050" tIns="301752" rIns="19050" bIns="26988"/>
            <a:lstStyle/>
            <a:p>
              <a:pPr algn="l" defTabSz="904875">
                <a:lnSpc>
                  <a:spcPts val="1600"/>
                </a:lnSpc>
                <a:spcBef>
                  <a:spcPts val="1600"/>
                </a:spcBef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 sz="2800" b="1">
                  <a:solidFill>
                    <a:srgbClr val="000000"/>
                  </a:solidFill>
                </a:rPr>
                <a:t>+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868362"/>
          </a:xfrm>
        </p:spPr>
        <p:txBody>
          <a:bodyPr>
            <a:noAutofit/>
          </a:bodyPr>
          <a:lstStyle/>
          <a:p>
            <a:pPr algn="ctr"/>
            <a:r>
              <a:rPr lang="en-US" sz="4800" b="1" i="1" u="sng" dirty="0" smtClean="0">
                <a:solidFill>
                  <a:srgbClr val="C00000"/>
                </a:solidFill>
              </a:rPr>
              <a:t>Outline</a:t>
            </a:r>
            <a:endParaRPr lang="en-US" sz="4800" b="1" i="1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371600"/>
            <a:ext cx="8153400" cy="51816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Computer organization Vs Architecture</a:t>
            </a:r>
          </a:p>
          <a:p>
            <a:r>
              <a:rPr lang="en-US" sz="4000" dirty="0" smtClean="0"/>
              <a:t>Processor </a:t>
            </a:r>
            <a:r>
              <a:rPr lang="en-US" sz="4000" dirty="0" smtClean="0"/>
              <a:t>architecture</a:t>
            </a:r>
          </a:p>
          <a:p>
            <a:r>
              <a:rPr lang="en-US" sz="4000" dirty="0" smtClean="0"/>
              <a:t> Pipeline </a:t>
            </a:r>
            <a:r>
              <a:rPr lang="en-US" sz="4000" dirty="0" smtClean="0"/>
              <a:t>architecture </a:t>
            </a:r>
          </a:p>
          <a:p>
            <a:pPr lvl="1"/>
            <a:r>
              <a:rPr lang="en-US" sz="3600" dirty="0" smtClean="0"/>
              <a:t> Data, resource and branch  hazards</a:t>
            </a:r>
          </a:p>
          <a:p>
            <a:r>
              <a:rPr lang="en-US" sz="4000" dirty="0" smtClean="0"/>
              <a:t> </a:t>
            </a:r>
            <a:r>
              <a:rPr lang="en-US" sz="4000" dirty="0" smtClean="0"/>
              <a:t>Superscalar &amp; VLIW  </a:t>
            </a:r>
            <a:r>
              <a:rPr lang="en-US" sz="4000" dirty="0" smtClean="0"/>
              <a:t>architecture </a:t>
            </a:r>
          </a:p>
          <a:p>
            <a:r>
              <a:rPr lang="en-US" sz="4000" dirty="0" smtClean="0"/>
              <a:t> Memory </a:t>
            </a:r>
            <a:r>
              <a:rPr lang="en-US" sz="4000" dirty="0" smtClean="0"/>
              <a:t>hierarchy</a:t>
            </a:r>
          </a:p>
          <a:p>
            <a:r>
              <a:rPr lang="en-US" sz="4000" dirty="0" smtClean="0"/>
              <a:t> </a:t>
            </a:r>
            <a:r>
              <a:rPr lang="en-US" sz="4000" dirty="0" smtClean="0"/>
              <a:t>Reference 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i="1" u="sng" dirty="0" smtClean="0">
                <a:solidFill>
                  <a:srgbClr val="FF0000"/>
                </a:solidFill>
              </a:rPr>
              <a:t>Components </a:t>
            </a:r>
            <a:r>
              <a:rPr lang="en-US" b="1" i="1" u="sng" dirty="0" smtClean="0">
                <a:solidFill>
                  <a:srgbClr val="FF0000"/>
                </a:solidFill>
              </a:rPr>
              <a:t>- ALU</a:t>
            </a: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2771775" y="1506538"/>
            <a:ext cx="4294188" cy="4205287"/>
            <a:chOff x="1746" y="949"/>
            <a:chExt cx="2705" cy="2649"/>
          </a:xfrm>
        </p:grpSpPr>
        <p:sp>
          <p:nvSpPr>
            <p:cNvPr id="20484" name="Freeform 5"/>
            <p:cNvSpPr>
              <a:spLocks/>
            </p:cNvSpPr>
            <p:nvPr/>
          </p:nvSpPr>
          <p:spPr bwMode="auto">
            <a:xfrm>
              <a:off x="2610" y="1779"/>
              <a:ext cx="505" cy="1722"/>
            </a:xfrm>
            <a:custGeom>
              <a:avLst/>
              <a:gdLst>
                <a:gd name="T0" fmla="*/ 0 w 388"/>
                <a:gd name="T1" fmla="*/ 0 h 1099"/>
                <a:gd name="T2" fmla="*/ 0 w 388"/>
                <a:gd name="T3" fmla="*/ 427 h 1099"/>
                <a:gd name="T4" fmla="*/ 111 w 388"/>
                <a:gd name="T5" fmla="*/ 553 h 1099"/>
                <a:gd name="T6" fmla="*/ 0 w 388"/>
                <a:gd name="T7" fmla="*/ 671 h 1099"/>
                <a:gd name="T8" fmla="*/ 0 w 388"/>
                <a:gd name="T9" fmla="*/ 1098 h 1099"/>
                <a:gd name="T10" fmla="*/ 387 w 388"/>
                <a:gd name="T11" fmla="*/ 790 h 1099"/>
                <a:gd name="T12" fmla="*/ 387 w 388"/>
                <a:gd name="T13" fmla="*/ 308 h 1099"/>
                <a:gd name="T14" fmla="*/ 0 w 388"/>
                <a:gd name="T15" fmla="*/ 0 h 109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88"/>
                <a:gd name="T25" fmla="*/ 0 h 1099"/>
                <a:gd name="T26" fmla="*/ 388 w 388"/>
                <a:gd name="T27" fmla="*/ 1099 h 109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88" h="1099">
                  <a:moveTo>
                    <a:pt x="0" y="0"/>
                  </a:moveTo>
                  <a:lnTo>
                    <a:pt x="0" y="427"/>
                  </a:lnTo>
                  <a:lnTo>
                    <a:pt x="111" y="553"/>
                  </a:lnTo>
                  <a:lnTo>
                    <a:pt x="0" y="671"/>
                  </a:lnTo>
                  <a:lnTo>
                    <a:pt x="0" y="1098"/>
                  </a:lnTo>
                  <a:lnTo>
                    <a:pt x="387" y="790"/>
                  </a:lnTo>
                  <a:lnTo>
                    <a:pt x="387" y="308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20485" name="Line 6"/>
            <p:cNvSpPr>
              <a:spLocks noChangeShapeType="1"/>
            </p:cNvSpPr>
            <p:nvPr/>
          </p:nvSpPr>
          <p:spPr bwMode="auto">
            <a:xfrm>
              <a:off x="1927" y="3227"/>
              <a:ext cx="6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20486" name="Line 7"/>
            <p:cNvSpPr>
              <a:spLocks noChangeShapeType="1"/>
            </p:cNvSpPr>
            <p:nvPr/>
          </p:nvSpPr>
          <p:spPr bwMode="auto">
            <a:xfrm>
              <a:off x="3131" y="2671"/>
              <a:ext cx="63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20487" name="Line 8"/>
            <p:cNvSpPr>
              <a:spLocks noChangeShapeType="1"/>
            </p:cNvSpPr>
            <p:nvPr/>
          </p:nvSpPr>
          <p:spPr bwMode="auto">
            <a:xfrm>
              <a:off x="2759" y="1267"/>
              <a:ext cx="0" cy="65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20488" name="Line 9"/>
            <p:cNvSpPr>
              <a:spLocks noChangeShapeType="1"/>
            </p:cNvSpPr>
            <p:nvPr/>
          </p:nvSpPr>
          <p:spPr bwMode="auto">
            <a:xfrm>
              <a:off x="1918" y="2101"/>
              <a:ext cx="63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20489" name="Line 10"/>
            <p:cNvSpPr>
              <a:spLocks noChangeShapeType="1"/>
            </p:cNvSpPr>
            <p:nvPr/>
          </p:nvSpPr>
          <p:spPr bwMode="auto">
            <a:xfrm flipH="1">
              <a:off x="2103" y="2010"/>
              <a:ext cx="102" cy="2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20490" name="Rectangle 11"/>
            <p:cNvSpPr>
              <a:spLocks noChangeArrowheads="1"/>
            </p:cNvSpPr>
            <p:nvPr/>
          </p:nvSpPr>
          <p:spPr bwMode="auto">
            <a:xfrm>
              <a:off x="1983" y="2212"/>
              <a:ext cx="484" cy="27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9050" tIns="26988" rIns="19050" bIns="26988"/>
            <a:lstStyle/>
            <a:p>
              <a:pPr algn="l" defTabSz="904875">
                <a:lnSpc>
                  <a:spcPts val="1200"/>
                </a:lnSpc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 sz="2800" b="1">
                  <a:solidFill>
                    <a:srgbClr val="000000"/>
                  </a:solidFill>
                </a:rPr>
                <a:t>32</a:t>
              </a:r>
            </a:p>
          </p:txBody>
        </p:sp>
        <p:grpSp>
          <p:nvGrpSpPr>
            <p:cNvPr id="3" name="Group 12"/>
            <p:cNvGrpSpPr>
              <a:grpSpLocks/>
            </p:cNvGrpSpPr>
            <p:nvPr/>
          </p:nvGrpSpPr>
          <p:grpSpPr bwMode="auto">
            <a:xfrm>
              <a:off x="1983" y="3123"/>
              <a:ext cx="484" cy="475"/>
              <a:chOff x="1093" y="3655"/>
              <a:chExt cx="371" cy="303"/>
            </a:xfrm>
          </p:grpSpPr>
          <p:sp>
            <p:nvSpPr>
              <p:cNvPr id="20505" name="Line 13"/>
              <p:cNvSpPr>
                <a:spLocks noChangeShapeType="1"/>
              </p:cNvSpPr>
              <p:nvPr/>
            </p:nvSpPr>
            <p:spPr bwMode="auto">
              <a:xfrm flipH="1">
                <a:off x="1185" y="3655"/>
                <a:ext cx="78" cy="133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 b="1"/>
              </a:p>
            </p:txBody>
          </p:sp>
          <p:sp>
            <p:nvSpPr>
              <p:cNvPr id="20506" name="Rectangle 14"/>
              <p:cNvSpPr>
                <a:spLocks noChangeArrowheads="1"/>
              </p:cNvSpPr>
              <p:nvPr/>
            </p:nvSpPr>
            <p:spPr bwMode="auto">
              <a:xfrm>
                <a:off x="1093" y="3784"/>
                <a:ext cx="371" cy="17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19050" tIns="26988" rIns="19050" bIns="26988"/>
              <a:lstStyle/>
              <a:p>
                <a:pPr algn="l" defTabSz="904875">
                  <a:lnSpc>
                    <a:spcPts val="1200"/>
                  </a:lnSpc>
                  <a:tabLst>
                    <a:tab pos="452438" algn="l"/>
                    <a:tab pos="904875" algn="l"/>
                    <a:tab pos="1357313" algn="l"/>
                  </a:tabLst>
                </a:pPr>
                <a:r>
                  <a:rPr lang="en-US" sz="2800" b="1">
                    <a:solidFill>
                      <a:srgbClr val="000000"/>
                    </a:solidFill>
                  </a:rPr>
                  <a:t>32</a:t>
                </a:r>
              </a:p>
            </p:txBody>
          </p:sp>
        </p:grpSp>
        <p:grpSp>
          <p:nvGrpSpPr>
            <p:cNvPr id="4" name="Group 15"/>
            <p:cNvGrpSpPr>
              <a:grpSpLocks/>
            </p:cNvGrpSpPr>
            <p:nvPr/>
          </p:nvGrpSpPr>
          <p:grpSpPr bwMode="auto">
            <a:xfrm>
              <a:off x="3278" y="2567"/>
              <a:ext cx="484" cy="475"/>
              <a:chOff x="2087" y="3300"/>
              <a:chExt cx="371" cy="303"/>
            </a:xfrm>
          </p:grpSpPr>
          <p:sp>
            <p:nvSpPr>
              <p:cNvPr id="20503" name="Line 16"/>
              <p:cNvSpPr>
                <a:spLocks noChangeShapeType="1"/>
              </p:cNvSpPr>
              <p:nvPr/>
            </p:nvSpPr>
            <p:spPr bwMode="auto">
              <a:xfrm flipH="1">
                <a:off x="2179" y="3300"/>
                <a:ext cx="78" cy="133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 b="1"/>
              </a:p>
            </p:txBody>
          </p:sp>
          <p:sp>
            <p:nvSpPr>
              <p:cNvPr id="20504" name="Rectangle 17"/>
              <p:cNvSpPr>
                <a:spLocks noChangeArrowheads="1"/>
              </p:cNvSpPr>
              <p:nvPr/>
            </p:nvSpPr>
            <p:spPr bwMode="auto">
              <a:xfrm>
                <a:off x="2087" y="3429"/>
                <a:ext cx="371" cy="17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19050" tIns="26988" rIns="19050" bIns="26988"/>
              <a:lstStyle/>
              <a:p>
                <a:pPr algn="l" defTabSz="904875">
                  <a:lnSpc>
                    <a:spcPts val="1200"/>
                  </a:lnSpc>
                  <a:tabLst>
                    <a:tab pos="452438" algn="l"/>
                    <a:tab pos="904875" algn="l"/>
                    <a:tab pos="1357313" algn="l"/>
                  </a:tabLst>
                </a:pPr>
                <a:r>
                  <a:rPr lang="en-US" sz="2800" b="1">
                    <a:solidFill>
                      <a:srgbClr val="000000"/>
                    </a:solidFill>
                  </a:rPr>
                  <a:t>32</a:t>
                </a:r>
              </a:p>
            </p:txBody>
          </p:sp>
        </p:grpSp>
        <p:sp>
          <p:nvSpPr>
            <p:cNvPr id="20493" name="Line 18"/>
            <p:cNvSpPr>
              <a:spLocks noChangeShapeType="1"/>
            </p:cNvSpPr>
            <p:nvPr/>
          </p:nvSpPr>
          <p:spPr bwMode="auto">
            <a:xfrm>
              <a:off x="2673" y="1452"/>
              <a:ext cx="174" cy="9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20494" name="Rectangle 19"/>
            <p:cNvSpPr>
              <a:spLocks noChangeArrowheads="1"/>
            </p:cNvSpPr>
            <p:nvPr/>
          </p:nvSpPr>
          <p:spPr bwMode="auto">
            <a:xfrm>
              <a:off x="2543" y="949"/>
              <a:ext cx="967" cy="49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9050" tIns="26988" rIns="19050" bIns="26988"/>
            <a:lstStyle/>
            <a:p>
              <a:pPr algn="l" defTabSz="904875">
                <a:lnSpc>
                  <a:spcPts val="1800"/>
                </a:lnSpc>
                <a:spcBef>
                  <a:spcPts val="600"/>
                </a:spcBef>
                <a:spcAft>
                  <a:spcPts val="600"/>
                </a:spcAft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 sz="3200" b="1" dirty="0">
                  <a:solidFill>
                    <a:srgbClr val="000000"/>
                  </a:solidFill>
                </a:rPr>
                <a:t>operation</a:t>
              </a:r>
            </a:p>
          </p:txBody>
        </p:sp>
        <p:sp>
          <p:nvSpPr>
            <p:cNvPr id="20495" name="Rectangle 20"/>
            <p:cNvSpPr>
              <a:spLocks noChangeArrowheads="1"/>
            </p:cNvSpPr>
            <p:nvPr/>
          </p:nvSpPr>
          <p:spPr bwMode="auto">
            <a:xfrm>
              <a:off x="3802" y="2436"/>
              <a:ext cx="649" cy="49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9050" tIns="26988" rIns="19050" bIns="26988"/>
            <a:lstStyle/>
            <a:p>
              <a:pPr algn="l" defTabSz="904875">
                <a:lnSpc>
                  <a:spcPts val="1800"/>
                </a:lnSpc>
                <a:spcBef>
                  <a:spcPts val="600"/>
                </a:spcBef>
                <a:spcAft>
                  <a:spcPts val="600"/>
                </a:spcAft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 sz="3200" b="1">
                  <a:solidFill>
                    <a:srgbClr val="000000"/>
                  </a:solidFill>
                </a:rPr>
                <a:t>result</a:t>
              </a:r>
            </a:p>
          </p:txBody>
        </p:sp>
        <p:sp>
          <p:nvSpPr>
            <p:cNvPr id="20496" name="Rectangle 21"/>
            <p:cNvSpPr>
              <a:spLocks noChangeArrowheads="1"/>
            </p:cNvSpPr>
            <p:nvPr/>
          </p:nvSpPr>
          <p:spPr bwMode="auto">
            <a:xfrm>
              <a:off x="1746" y="1853"/>
              <a:ext cx="412" cy="49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9050" tIns="26988" rIns="19050" bIns="26988"/>
            <a:lstStyle/>
            <a:p>
              <a:pPr algn="l" defTabSz="904875">
                <a:lnSpc>
                  <a:spcPts val="1800"/>
                </a:lnSpc>
                <a:spcBef>
                  <a:spcPts val="600"/>
                </a:spcBef>
                <a:spcAft>
                  <a:spcPts val="600"/>
                </a:spcAft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 sz="3200" b="1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20497" name="Rectangle 22"/>
            <p:cNvSpPr>
              <a:spLocks noChangeArrowheads="1"/>
            </p:cNvSpPr>
            <p:nvPr/>
          </p:nvSpPr>
          <p:spPr bwMode="auto">
            <a:xfrm>
              <a:off x="1746" y="2967"/>
              <a:ext cx="412" cy="49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9050" tIns="26988" rIns="19050" bIns="26988"/>
            <a:lstStyle/>
            <a:p>
              <a:pPr algn="l" defTabSz="904875">
                <a:lnSpc>
                  <a:spcPts val="1800"/>
                </a:lnSpc>
                <a:spcBef>
                  <a:spcPts val="600"/>
                </a:spcBef>
                <a:spcAft>
                  <a:spcPts val="600"/>
                </a:spcAft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 sz="3200" b="1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20498" name="Rectangle 23"/>
            <p:cNvSpPr>
              <a:spLocks noChangeArrowheads="1"/>
            </p:cNvSpPr>
            <p:nvPr/>
          </p:nvSpPr>
          <p:spPr bwMode="auto">
            <a:xfrm>
              <a:off x="2706" y="2194"/>
              <a:ext cx="586" cy="45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9050" tIns="301752" rIns="19050" bIns="26988"/>
            <a:lstStyle/>
            <a:p>
              <a:pPr algn="l" defTabSz="904875">
                <a:lnSpc>
                  <a:spcPts val="1600"/>
                </a:lnSpc>
                <a:spcBef>
                  <a:spcPts val="1600"/>
                </a:spcBef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 sz="2800" b="1">
                  <a:solidFill>
                    <a:srgbClr val="000000"/>
                  </a:solidFill>
                </a:rPr>
                <a:t>ALU</a:t>
              </a:r>
            </a:p>
          </p:txBody>
        </p:sp>
        <p:sp>
          <p:nvSpPr>
            <p:cNvPr id="20499" name="Line 24"/>
            <p:cNvSpPr>
              <a:spLocks noChangeShapeType="1"/>
            </p:cNvSpPr>
            <p:nvPr/>
          </p:nvSpPr>
          <p:spPr bwMode="auto">
            <a:xfrm flipV="1">
              <a:off x="3067" y="1931"/>
              <a:ext cx="0" cy="2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20500" name="Line 26"/>
            <p:cNvSpPr>
              <a:spLocks noChangeShapeType="1"/>
            </p:cNvSpPr>
            <p:nvPr/>
          </p:nvSpPr>
          <p:spPr bwMode="auto">
            <a:xfrm flipV="1">
              <a:off x="2912" y="1793"/>
              <a:ext cx="8" cy="2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20501" name="Text Box 27"/>
            <p:cNvSpPr txBox="1">
              <a:spLocks noChangeArrowheads="1"/>
            </p:cNvSpPr>
            <p:nvPr/>
          </p:nvSpPr>
          <p:spPr bwMode="auto">
            <a:xfrm>
              <a:off x="2848" y="1505"/>
              <a:ext cx="496" cy="330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/>
                <a:t>a=b</a:t>
              </a:r>
            </a:p>
          </p:txBody>
        </p:sp>
        <p:sp>
          <p:nvSpPr>
            <p:cNvPr id="20502" name="Text Box 28"/>
            <p:cNvSpPr txBox="1">
              <a:spLocks noChangeArrowheads="1"/>
            </p:cNvSpPr>
            <p:nvPr/>
          </p:nvSpPr>
          <p:spPr bwMode="auto">
            <a:xfrm>
              <a:off x="3072" y="1815"/>
              <a:ext cx="962" cy="330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/>
                <a:t>overflow</a:t>
              </a:r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8000"/>
            <a:ext cx="8229600" cy="968375"/>
          </a:xfrm>
        </p:spPr>
        <p:txBody>
          <a:bodyPr/>
          <a:lstStyle/>
          <a:p>
            <a:pPr eaLnBrk="1" hangingPunct="1">
              <a:defRPr/>
            </a:pPr>
            <a:r>
              <a:rPr lang="en-US" b="1" i="1" u="sng" dirty="0" smtClean="0">
                <a:solidFill>
                  <a:srgbClr val="FF0000"/>
                </a:solidFill>
              </a:rPr>
              <a:t>Components </a:t>
            </a:r>
            <a:r>
              <a:rPr lang="en-US" b="1" i="1" u="sng" dirty="0" smtClean="0">
                <a:solidFill>
                  <a:srgbClr val="FF0000"/>
                </a:solidFill>
              </a:rPr>
              <a:t>- multiplexers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1882775" y="2598738"/>
            <a:ext cx="4041775" cy="2776538"/>
            <a:chOff x="1186" y="1637"/>
            <a:chExt cx="2546" cy="1749"/>
          </a:xfrm>
        </p:grpSpPr>
        <p:sp>
          <p:nvSpPr>
            <p:cNvPr id="21508" name="AutoShape 4"/>
            <p:cNvSpPr>
              <a:spLocks noChangeArrowheads="1"/>
            </p:cNvSpPr>
            <p:nvPr/>
          </p:nvSpPr>
          <p:spPr bwMode="auto">
            <a:xfrm>
              <a:off x="2531" y="1639"/>
              <a:ext cx="527" cy="1306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anchor="ctr"/>
            <a:lstStyle/>
            <a:p>
              <a:pPr algn="l"/>
              <a:r>
                <a:rPr lang="en-US" b="1"/>
                <a:t>0</a:t>
              </a:r>
            </a:p>
            <a:p>
              <a:pPr algn="l"/>
              <a:endParaRPr lang="en-US" b="1"/>
            </a:p>
            <a:p>
              <a:pPr algn="l"/>
              <a:r>
                <a:rPr lang="en-US" sz="2400" b="1"/>
                <a:t>mux</a:t>
              </a:r>
            </a:p>
            <a:p>
              <a:pPr algn="l"/>
              <a:endParaRPr lang="en-US" sz="2400" b="1"/>
            </a:p>
            <a:p>
              <a:pPr algn="l"/>
              <a:r>
                <a:rPr lang="en-US" b="1"/>
                <a:t>1</a:t>
              </a:r>
            </a:p>
          </p:txBody>
        </p:sp>
        <p:sp>
          <p:nvSpPr>
            <p:cNvPr id="21509" name="Line 5"/>
            <p:cNvSpPr>
              <a:spLocks noChangeShapeType="1"/>
            </p:cNvSpPr>
            <p:nvPr/>
          </p:nvSpPr>
          <p:spPr bwMode="auto">
            <a:xfrm>
              <a:off x="1895" y="2683"/>
              <a:ext cx="6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b="1"/>
            </a:p>
          </p:txBody>
        </p:sp>
        <p:sp>
          <p:nvSpPr>
            <p:cNvPr id="21510" name="Line 6"/>
            <p:cNvSpPr>
              <a:spLocks noChangeShapeType="1"/>
            </p:cNvSpPr>
            <p:nvPr/>
          </p:nvSpPr>
          <p:spPr bwMode="auto">
            <a:xfrm>
              <a:off x="1902" y="1885"/>
              <a:ext cx="63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b="1"/>
            </a:p>
          </p:txBody>
        </p:sp>
        <p:sp>
          <p:nvSpPr>
            <p:cNvPr id="21511" name="Line 7"/>
            <p:cNvSpPr>
              <a:spLocks noChangeShapeType="1"/>
            </p:cNvSpPr>
            <p:nvPr/>
          </p:nvSpPr>
          <p:spPr bwMode="auto">
            <a:xfrm flipH="1">
              <a:off x="2087" y="1794"/>
              <a:ext cx="102" cy="2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/>
            </a:p>
          </p:txBody>
        </p:sp>
        <p:sp>
          <p:nvSpPr>
            <p:cNvPr id="21512" name="Rectangle 8"/>
            <p:cNvSpPr>
              <a:spLocks noChangeArrowheads="1"/>
            </p:cNvSpPr>
            <p:nvPr/>
          </p:nvSpPr>
          <p:spPr bwMode="auto">
            <a:xfrm>
              <a:off x="1967" y="1996"/>
              <a:ext cx="484" cy="27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9050" tIns="26988" rIns="19050" bIns="26988"/>
            <a:lstStyle/>
            <a:p>
              <a:pPr algn="l" defTabSz="904875">
                <a:lnSpc>
                  <a:spcPts val="1200"/>
                </a:lnSpc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 sz="2400" b="1">
                  <a:solidFill>
                    <a:srgbClr val="000000"/>
                  </a:solidFill>
                </a:rPr>
                <a:t>32</a:t>
              </a:r>
            </a:p>
          </p:txBody>
        </p:sp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1951" y="2579"/>
              <a:ext cx="484" cy="475"/>
              <a:chOff x="1093" y="3655"/>
              <a:chExt cx="371" cy="303"/>
            </a:xfrm>
          </p:grpSpPr>
          <p:sp>
            <p:nvSpPr>
              <p:cNvPr id="21521" name="Line 10"/>
              <p:cNvSpPr>
                <a:spLocks noChangeShapeType="1"/>
              </p:cNvSpPr>
              <p:nvPr/>
            </p:nvSpPr>
            <p:spPr bwMode="auto">
              <a:xfrm flipH="1">
                <a:off x="1185" y="3655"/>
                <a:ext cx="78" cy="133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b="1"/>
              </a:p>
            </p:txBody>
          </p:sp>
          <p:sp>
            <p:nvSpPr>
              <p:cNvPr id="21522" name="Rectangle 11"/>
              <p:cNvSpPr>
                <a:spLocks noChangeArrowheads="1"/>
              </p:cNvSpPr>
              <p:nvPr/>
            </p:nvSpPr>
            <p:spPr bwMode="auto">
              <a:xfrm>
                <a:off x="1093" y="3784"/>
                <a:ext cx="371" cy="17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19050" tIns="26988" rIns="19050" bIns="26988"/>
              <a:lstStyle/>
              <a:p>
                <a:pPr algn="l" defTabSz="904875">
                  <a:lnSpc>
                    <a:spcPts val="1200"/>
                  </a:lnSpc>
                  <a:tabLst>
                    <a:tab pos="452438" algn="l"/>
                    <a:tab pos="904875" algn="l"/>
                    <a:tab pos="1357313" algn="l"/>
                  </a:tabLst>
                </a:pPr>
                <a:r>
                  <a:rPr lang="en-US" sz="2400" b="1">
                    <a:solidFill>
                      <a:srgbClr val="000000"/>
                    </a:solidFill>
                  </a:rPr>
                  <a:t>32</a:t>
                </a:r>
              </a:p>
            </p:txBody>
          </p:sp>
        </p:grpSp>
        <p:sp>
          <p:nvSpPr>
            <p:cNvPr id="21514" name="Rectangle 12"/>
            <p:cNvSpPr>
              <a:spLocks noChangeArrowheads="1"/>
            </p:cNvSpPr>
            <p:nvPr/>
          </p:nvSpPr>
          <p:spPr bwMode="auto">
            <a:xfrm>
              <a:off x="1730" y="1637"/>
              <a:ext cx="412" cy="49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9050" tIns="26988" rIns="19050" bIns="26988"/>
            <a:lstStyle/>
            <a:p>
              <a:pPr algn="l" defTabSz="904875">
                <a:lnSpc>
                  <a:spcPts val="1800"/>
                </a:lnSpc>
                <a:spcBef>
                  <a:spcPts val="600"/>
                </a:spcBef>
                <a:spcAft>
                  <a:spcPts val="600"/>
                </a:spcAft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 sz="2800" b="1">
                  <a:solidFill>
                    <a:srgbClr val="000000"/>
                  </a:solidFill>
                </a:rPr>
                <a:t>PC+4</a:t>
              </a:r>
            </a:p>
          </p:txBody>
        </p:sp>
        <p:sp>
          <p:nvSpPr>
            <p:cNvPr id="21515" name="Rectangle 13"/>
            <p:cNvSpPr>
              <a:spLocks noChangeArrowheads="1"/>
            </p:cNvSpPr>
            <p:nvPr/>
          </p:nvSpPr>
          <p:spPr bwMode="auto">
            <a:xfrm>
              <a:off x="1186" y="2407"/>
              <a:ext cx="412" cy="49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9050" tIns="26988" rIns="19050" bIns="26988"/>
            <a:lstStyle/>
            <a:p>
              <a:pPr algn="l" defTabSz="904875">
                <a:lnSpc>
                  <a:spcPts val="1800"/>
                </a:lnSpc>
                <a:spcBef>
                  <a:spcPts val="600"/>
                </a:spcBef>
                <a:spcAft>
                  <a:spcPts val="600"/>
                </a:spcAft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 sz="2800" b="1">
                  <a:solidFill>
                    <a:srgbClr val="000000"/>
                  </a:solidFill>
                </a:rPr>
                <a:t>PC+4+offset</a:t>
              </a:r>
            </a:p>
          </p:txBody>
        </p:sp>
        <p:sp>
          <p:nvSpPr>
            <p:cNvPr id="21516" name="Line 14"/>
            <p:cNvSpPr>
              <a:spLocks noChangeShapeType="1"/>
            </p:cNvSpPr>
            <p:nvPr/>
          </p:nvSpPr>
          <p:spPr bwMode="auto">
            <a:xfrm>
              <a:off x="3050" y="2280"/>
              <a:ext cx="68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b="1"/>
            </a:p>
          </p:txBody>
        </p:sp>
        <p:sp>
          <p:nvSpPr>
            <p:cNvPr id="21517" name="Line 15"/>
            <p:cNvSpPr>
              <a:spLocks noChangeShapeType="1"/>
            </p:cNvSpPr>
            <p:nvPr/>
          </p:nvSpPr>
          <p:spPr bwMode="auto">
            <a:xfrm flipH="1">
              <a:off x="3247" y="2186"/>
              <a:ext cx="102" cy="2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/>
            </a:p>
          </p:txBody>
        </p:sp>
        <p:sp>
          <p:nvSpPr>
            <p:cNvPr id="21518" name="Rectangle 16"/>
            <p:cNvSpPr>
              <a:spLocks noChangeArrowheads="1"/>
            </p:cNvSpPr>
            <p:nvPr/>
          </p:nvSpPr>
          <p:spPr bwMode="auto">
            <a:xfrm>
              <a:off x="3127" y="2388"/>
              <a:ext cx="484" cy="27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9050" tIns="26988" rIns="19050" bIns="26988"/>
            <a:lstStyle/>
            <a:p>
              <a:pPr algn="l" defTabSz="904875">
                <a:lnSpc>
                  <a:spcPts val="1200"/>
                </a:lnSpc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 sz="2400" b="1">
                  <a:solidFill>
                    <a:srgbClr val="000000"/>
                  </a:solidFill>
                </a:rPr>
                <a:t>32</a:t>
              </a:r>
            </a:p>
          </p:txBody>
        </p:sp>
        <p:sp>
          <p:nvSpPr>
            <p:cNvPr id="21519" name="Line 17"/>
            <p:cNvSpPr>
              <a:spLocks noChangeShapeType="1"/>
            </p:cNvSpPr>
            <p:nvPr/>
          </p:nvSpPr>
          <p:spPr bwMode="auto">
            <a:xfrm>
              <a:off x="2791" y="2937"/>
              <a:ext cx="0" cy="446"/>
            </a:xfrm>
            <a:prstGeom prst="line">
              <a:avLst/>
            </a:prstGeom>
            <a:noFill/>
            <a:ln w="12700">
              <a:solidFill>
                <a:srgbClr val="EB75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/>
            </a:p>
          </p:txBody>
        </p:sp>
        <p:sp>
          <p:nvSpPr>
            <p:cNvPr id="21520" name="Text Box 18"/>
            <p:cNvSpPr txBox="1">
              <a:spLocks noChangeArrowheads="1"/>
            </p:cNvSpPr>
            <p:nvPr/>
          </p:nvSpPr>
          <p:spPr bwMode="auto">
            <a:xfrm>
              <a:off x="2780" y="3095"/>
              <a:ext cx="583" cy="29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EB7500"/>
                  </a:solidFill>
                </a:rPr>
                <a:t>select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i="1" u="sng" dirty="0" smtClean="0">
                <a:solidFill>
                  <a:srgbClr val="FF0000"/>
                </a:solidFill>
              </a:rPr>
              <a:t>Components </a:t>
            </a:r>
            <a:r>
              <a:rPr lang="en-US" b="1" i="1" u="sng" dirty="0" smtClean="0">
                <a:solidFill>
                  <a:srgbClr val="FF0000"/>
                </a:solidFill>
              </a:rPr>
              <a:t>- register file</a:t>
            </a:r>
          </a:p>
        </p:txBody>
      </p:sp>
      <p:sp>
        <p:nvSpPr>
          <p:cNvPr id="22531" name="Rectangle 52"/>
          <p:cNvSpPr>
            <a:spLocks noChangeArrowheads="1"/>
          </p:cNvSpPr>
          <p:nvPr/>
        </p:nvSpPr>
        <p:spPr bwMode="auto">
          <a:xfrm>
            <a:off x="3646488" y="3740150"/>
            <a:ext cx="6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 sz="2000" b="1"/>
          </a:p>
        </p:txBody>
      </p:sp>
      <p:sp>
        <p:nvSpPr>
          <p:cNvPr id="22532" name="Rectangle 65"/>
          <p:cNvSpPr>
            <a:spLocks noChangeArrowheads="1"/>
          </p:cNvSpPr>
          <p:nvPr/>
        </p:nvSpPr>
        <p:spPr bwMode="auto">
          <a:xfrm>
            <a:off x="4476750" y="3286125"/>
            <a:ext cx="6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 sz="2000" b="1"/>
          </a:p>
        </p:txBody>
      </p:sp>
      <p:sp>
        <p:nvSpPr>
          <p:cNvPr id="22533" name="Rectangle 76"/>
          <p:cNvSpPr>
            <a:spLocks noChangeArrowheads="1"/>
          </p:cNvSpPr>
          <p:nvPr/>
        </p:nvSpPr>
        <p:spPr bwMode="auto">
          <a:xfrm>
            <a:off x="4476750" y="3890963"/>
            <a:ext cx="6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 sz="2000" b="1"/>
          </a:p>
        </p:txBody>
      </p:sp>
      <p:sp>
        <p:nvSpPr>
          <p:cNvPr id="22534" name="Rectangle 87"/>
          <p:cNvSpPr>
            <a:spLocks noChangeArrowheads="1"/>
          </p:cNvSpPr>
          <p:nvPr/>
        </p:nvSpPr>
        <p:spPr bwMode="auto">
          <a:xfrm>
            <a:off x="3652838" y="3133725"/>
            <a:ext cx="6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 sz="2000" b="1"/>
          </a:p>
        </p:txBody>
      </p:sp>
      <p:sp>
        <p:nvSpPr>
          <p:cNvPr id="22535" name="Rectangle 102"/>
          <p:cNvSpPr>
            <a:spLocks noChangeArrowheads="1"/>
          </p:cNvSpPr>
          <p:nvPr/>
        </p:nvSpPr>
        <p:spPr bwMode="auto">
          <a:xfrm>
            <a:off x="3652838" y="3436938"/>
            <a:ext cx="6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 sz="2000" b="1"/>
          </a:p>
        </p:txBody>
      </p:sp>
      <p:sp>
        <p:nvSpPr>
          <p:cNvPr id="22536" name="Rectangle 122"/>
          <p:cNvSpPr>
            <a:spLocks noChangeArrowheads="1"/>
          </p:cNvSpPr>
          <p:nvPr/>
        </p:nvSpPr>
        <p:spPr bwMode="auto">
          <a:xfrm>
            <a:off x="3646488" y="4043363"/>
            <a:ext cx="6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 sz="2000" b="1"/>
          </a:p>
        </p:txBody>
      </p:sp>
      <p:sp>
        <p:nvSpPr>
          <p:cNvPr id="22537" name="Rectangle 138"/>
          <p:cNvSpPr>
            <a:spLocks noChangeArrowheads="1"/>
          </p:cNvSpPr>
          <p:nvPr/>
        </p:nvSpPr>
        <p:spPr bwMode="auto">
          <a:xfrm>
            <a:off x="6450013" y="3663950"/>
            <a:ext cx="6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 sz="2000" b="1"/>
          </a:p>
        </p:txBody>
      </p:sp>
      <p:sp>
        <p:nvSpPr>
          <p:cNvPr id="22538" name="Rectangle 167"/>
          <p:cNvSpPr>
            <a:spLocks noChangeArrowheads="1"/>
          </p:cNvSpPr>
          <p:nvPr/>
        </p:nvSpPr>
        <p:spPr bwMode="auto">
          <a:xfrm>
            <a:off x="2935288" y="3427413"/>
            <a:ext cx="6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 sz="2000" b="1"/>
          </a:p>
        </p:txBody>
      </p:sp>
      <p:sp>
        <p:nvSpPr>
          <p:cNvPr id="22539" name="Freeform 194"/>
          <p:cNvSpPr>
            <a:spLocks/>
          </p:cNvSpPr>
          <p:nvPr/>
        </p:nvSpPr>
        <p:spPr bwMode="auto">
          <a:xfrm>
            <a:off x="6403975" y="3597275"/>
            <a:ext cx="147638" cy="1588"/>
          </a:xfrm>
          <a:custGeom>
            <a:avLst/>
            <a:gdLst>
              <a:gd name="T0" fmla="*/ 0 w 93"/>
              <a:gd name="T1" fmla="*/ 0 h 1588"/>
              <a:gd name="T2" fmla="*/ 93 w 93"/>
              <a:gd name="T3" fmla="*/ 0 h 1588"/>
              <a:gd name="T4" fmla="*/ 0 w 93"/>
              <a:gd name="T5" fmla="*/ 0 h 1588"/>
              <a:gd name="T6" fmla="*/ 0 60000 65536"/>
              <a:gd name="T7" fmla="*/ 0 60000 65536"/>
              <a:gd name="T8" fmla="*/ 0 60000 65536"/>
              <a:gd name="T9" fmla="*/ 0 w 93"/>
              <a:gd name="T10" fmla="*/ 0 h 1588"/>
              <a:gd name="T11" fmla="*/ 93 w 93"/>
              <a:gd name="T12" fmla="*/ 1588 h 15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3" h="1588">
                <a:moveTo>
                  <a:pt x="0" y="0"/>
                </a:moveTo>
                <a:lnTo>
                  <a:pt x="93" y="0"/>
                </a:lnTo>
                <a:lnTo>
                  <a:pt x="0" y="0"/>
                </a:lnTo>
                <a:close/>
              </a:path>
            </a:pathLst>
          </a:custGeom>
          <a:solidFill>
            <a:srgbClr val="666666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2000" b="1"/>
          </a:p>
        </p:txBody>
      </p:sp>
      <p:grpSp>
        <p:nvGrpSpPr>
          <p:cNvPr id="2" name="Group 212"/>
          <p:cNvGrpSpPr>
            <a:grpSpLocks/>
          </p:cNvGrpSpPr>
          <p:nvPr/>
        </p:nvGrpSpPr>
        <p:grpSpPr bwMode="auto">
          <a:xfrm>
            <a:off x="955675" y="1781175"/>
            <a:ext cx="6583363" cy="4062413"/>
            <a:chOff x="602" y="1122"/>
            <a:chExt cx="4147" cy="2559"/>
          </a:xfrm>
        </p:grpSpPr>
        <p:sp>
          <p:nvSpPr>
            <p:cNvPr id="22541" name="AutoShape 6"/>
            <p:cNvSpPr>
              <a:spLocks noChangeAspect="1" noChangeArrowheads="1" noTextEdit="1"/>
            </p:cNvSpPr>
            <p:nvPr/>
          </p:nvSpPr>
          <p:spPr bwMode="auto">
            <a:xfrm>
              <a:off x="1571" y="1919"/>
              <a:ext cx="2618" cy="10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22542" name="Line 20"/>
            <p:cNvSpPr>
              <a:spLocks noChangeShapeType="1"/>
            </p:cNvSpPr>
            <p:nvPr/>
          </p:nvSpPr>
          <p:spPr bwMode="auto">
            <a:xfrm flipV="1">
              <a:off x="2778" y="3269"/>
              <a:ext cx="3" cy="412"/>
            </a:xfrm>
            <a:prstGeom prst="line">
              <a:avLst/>
            </a:prstGeom>
            <a:noFill/>
            <a:ln w="9525">
              <a:solidFill>
                <a:srgbClr val="EB75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22543" name="Rectangle 21"/>
            <p:cNvSpPr>
              <a:spLocks noChangeArrowheads="1"/>
            </p:cNvSpPr>
            <p:nvPr/>
          </p:nvSpPr>
          <p:spPr bwMode="auto">
            <a:xfrm>
              <a:off x="2909" y="3367"/>
              <a:ext cx="10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EB7500"/>
                  </a:solidFill>
                </a:rPr>
                <a:t>R</a:t>
              </a:r>
              <a:endParaRPr lang="en-US" sz="4400" b="1"/>
            </a:p>
          </p:txBody>
        </p:sp>
        <p:sp>
          <p:nvSpPr>
            <p:cNvPr id="22544" name="Rectangle 22"/>
            <p:cNvSpPr>
              <a:spLocks noChangeArrowheads="1"/>
            </p:cNvSpPr>
            <p:nvPr/>
          </p:nvSpPr>
          <p:spPr bwMode="auto">
            <a:xfrm>
              <a:off x="3021" y="3367"/>
              <a:ext cx="7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 dirty="0">
                  <a:solidFill>
                    <a:srgbClr val="EB7500"/>
                  </a:solidFill>
                </a:rPr>
                <a:t>e</a:t>
              </a:r>
              <a:endParaRPr lang="en-US" sz="4400" b="1" dirty="0"/>
            </a:p>
          </p:txBody>
        </p:sp>
        <p:sp>
          <p:nvSpPr>
            <p:cNvPr id="22545" name="Rectangle 23"/>
            <p:cNvSpPr>
              <a:spLocks noChangeArrowheads="1"/>
            </p:cNvSpPr>
            <p:nvPr/>
          </p:nvSpPr>
          <p:spPr bwMode="auto">
            <a:xfrm>
              <a:off x="3109" y="3367"/>
              <a:ext cx="83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EB7500"/>
                  </a:solidFill>
                </a:rPr>
                <a:t>g</a:t>
              </a:r>
              <a:endParaRPr lang="en-US" sz="4400" b="1"/>
            </a:p>
          </p:txBody>
        </p:sp>
        <p:sp>
          <p:nvSpPr>
            <p:cNvPr id="22546" name="Rectangle 24"/>
            <p:cNvSpPr>
              <a:spLocks noChangeArrowheads="1"/>
            </p:cNvSpPr>
            <p:nvPr/>
          </p:nvSpPr>
          <p:spPr bwMode="auto">
            <a:xfrm>
              <a:off x="3216" y="3367"/>
              <a:ext cx="149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EB7500"/>
                  </a:solidFill>
                </a:rPr>
                <a:t>W</a:t>
              </a:r>
              <a:endParaRPr lang="en-US" sz="4400" b="1"/>
            </a:p>
          </p:txBody>
        </p:sp>
        <p:sp>
          <p:nvSpPr>
            <p:cNvPr id="22547" name="Rectangle 25"/>
            <p:cNvSpPr>
              <a:spLocks noChangeArrowheads="1"/>
            </p:cNvSpPr>
            <p:nvPr/>
          </p:nvSpPr>
          <p:spPr bwMode="auto">
            <a:xfrm>
              <a:off x="3355" y="3367"/>
              <a:ext cx="6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EB7500"/>
                  </a:solidFill>
                </a:rPr>
                <a:t>r</a:t>
              </a:r>
              <a:endParaRPr lang="en-US" sz="4400" b="1"/>
            </a:p>
          </p:txBody>
        </p:sp>
        <p:sp>
          <p:nvSpPr>
            <p:cNvPr id="22548" name="Rectangle 26"/>
            <p:cNvSpPr>
              <a:spLocks noChangeArrowheads="1"/>
            </p:cNvSpPr>
            <p:nvPr/>
          </p:nvSpPr>
          <p:spPr bwMode="auto">
            <a:xfrm>
              <a:off x="3406" y="3367"/>
              <a:ext cx="47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EB7500"/>
                  </a:solidFill>
                </a:rPr>
                <a:t>i</a:t>
              </a:r>
              <a:endParaRPr lang="en-US" sz="4400" b="1"/>
            </a:p>
          </p:txBody>
        </p:sp>
        <p:sp>
          <p:nvSpPr>
            <p:cNvPr id="22549" name="Rectangle 27"/>
            <p:cNvSpPr>
              <a:spLocks noChangeArrowheads="1"/>
            </p:cNvSpPr>
            <p:nvPr/>
          </p:nvSpPr>
          <p:spPr bwMode="auto">
            <a:xfrm>
              <a:off x="3447" y="3367"/>
              <a:ext cx="5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EB7500"/>
                  </a:solidFill>
                </a:rPr>
                <a:t>t</a:t>
              </a:r>
              <a:endParaRPr lang="en-US" sz="4400" b="1"/>
            </a:p>
          </p:txBody>
        </p:sp>
        <p:sp>
          <p:nvSpPr>
            <p:cNvPr id="22550" name="Rectangle 28"/>
            <p:cNvSpPr>
              <a:spLocks noChangeArrowheads="1"/>
            </p:cNvSpPr>
            <p:nvPr/>
          </p:nvSpPr>
          <p:spPr bwMode="auto">
            <a:xfrm>
              <a:off x="3493" y="3367"/>
              <a:ext cx="7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EB7500"/>
                  </a:solidFill>
                </a:rPr>
                <a:t>e</a:t>
              </a:r>
              <a:endParaRPr lang="en-US" sz="4400" b="1"/>
            </a:p>
          </p:txBody>
        </p:sp>
        <p:sp>
          <p:nvSpPr>
            <p:cNvPr id="22551" name="Line 29"/>
            <p:cNvSpPr>
              <a:spLocks noChangeShapeType="1"/>
            </p:cNvSpPr>
            <p:nvPr/>
          </p:nvSpPr>
          <p:spPr bwMode="auto">
            <a:xfrm flipH="1">
              <a:off x="3701" y="1643"/>
              <a:ext cx="315" cy="6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22552" name="Freeform 30"/>
            <p:cNvSpPr>
              <a:spLocks/>
            </p:cNvSpPr>
            <p:nvPr/>
          </p:nvSpPr>
          <p:spPr bwMode="auto">
            <a:xfrm>
              <a:off x="1763" y="2423"/>
              <a:ext cx="87" cy="95"/>
            </a:xfrm>
            <a:custGeom>
              <a:avLst/>
              <a:gdLst>
                <a:gd name="T0" fmla="*/ 0 w 34"/>
                <a:gd name="T1" fmla="*/ 0 h 33"/>
                <a:gd name="T2" fmla="*/ 2 w 34"/>
                <a:gd name="T3" fmla="*/ 33 h 33"/>
                <a:gd name="T4" fmla="*/ 34 w 34"/>
                <a:gd name="T5" fmla="*/ 17 h 33"/>
                <a:gd name="T6" fmla="*/ 2 w 34"/>
                <a:gd name="T7" fmla="*/ 0 h 33"/>
                <a:gd name="T8" fmla="*/ 2 w 34"/>
                <a:gd name="T9" fmla="*/ 0 h 33"/>
                <a:gd name="T10" fmla="*/ 0 w 34"/>
                <a:gd name="T11" fmla="*/ 0 h 3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4"/>
                <a:gd name="T19" fmla="*/ 0 h 33"/>
                <a:gd name="T20" fmla="*/ 34 w 34"/>
                <a:gd name="T21" fmla="*/ 33 h 3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4" h="33">
                  <a:moveTo>
                    <a:pt x="0" y="0"/>
                  </a:moveTo>
                  <a:lnTo>
                    <a:pt x="2" y="33"/>
                  </a:lnTo>
                  <a:lnTo>
                    <a:pt x="34" y="17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22553" name="Freeform 31"/>
            <p:cNvSpPr>
              <a:spLocks/>
            </p:cNvSpPr>
            <p:nvPr/>
          </p:nvSpPr>
          <p:spPr bwMode="auto">
            <a:xfrm>
              <a:off x="1763" y="1326"/>
              <a:ext cx="87" cy="92"/>
            </a:xfrm>
            <a:custGeom>
              <a:avLst/>
              <a:gdLst>
                <a:gd name="T0" fmla="*/ 0 w 34"/>
                <a:gd name="T1" fmla="*/ 0 h 32"/>
                <a:gd name="T2" fmla="*/ 2 w 34"/>
                <a:gd name="T3" fmla="*/ 32 h 32"/>
                <a:gd name="T4" fmla="*/ 34 w 34"/>
                <a:gd name="T5" fmla="*/ 17 h 32"/>
                <a:gd name="T6" fmla="*/ 2 w 34"/>
                <a:gd name="T7" fmla="*/ 0 h 32"/>
                <a:gd name="T8" fmla="*/ 2 w 34"/>
                <a:gd name="T9" fmla="*/ 0 h 32"/>
                <a:gd name="T10" fmla="*/ 0 w 34"/>
                <a:gd name="T11" fmla="*/ 0 h 3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4"/>
                <a:gd name="T19" fmla="*/ 0 h 32"/>
                <a:gd name="T20" fmla="*/ 34 w 34"/>
                <a:gd name="T21" fmla="*/ 32 h 3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4" h="32">
                  <a:moveTo>
                    <a:pt x="0" y="0"/>
                  </a:moveTo>
                  <a:lnTo>
                    <a:pt x="2" y="32"/>
                  </a:lnTo>
                  <a:lnTo>
                    <a:pt x="34" y="17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22554" name="Freeform 32"/>
            <p:cNvSpPr>
              <a:spLocks/>
            </p:cNvSpPr>
            <p:nvPr/>
          </p:nvSpPr>
          <p:spPr bwMode="auto">
            <a:xfrm>
              <a:off x="1763" y="2973"/>
              <a:ext cx="87" cy="92"/>
            </a:xfrm>
            <a:custGeom>
              <a:avLst/>
              <a:gdLst>
                <a:gd name="T0" fmla="*/ 0 w 34"/>
                <a:gd name="T1" fmla="*/ 0 h 32"/>
                <a:gd name="T2" fmla="*/ 2 w 34"/>
                <a:gd name="T3" fmla="*/ 32 h 32"/>
                <a:gd name="T4" fmla="*/ 34 w 34"/>
                <a:gd name="T5" fmla="*/ 17 h 32"/>
                <a:gd name="T6" fmla="*/ 2 w 34"/>
                <a:gd name="T7" fmla="*/ 0 h 32"/>
                <a:gd name="T8" fmla="*/ 2 w 34"/>
                <a:gd name="T9" fmla="*/ 0 h 32"/>
                <a:gd name="T10" fmla="*/ 0 w 34"/>
                <a:gd name="T11" fmla="*/ 0 h 3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4"/>
                <a:gd name="T19" fmla="*/ 0 h 32"/>
                <a:gd name="T20" fmla="*/ 34 w 34"/>
                <a:gd name="T21" fmla="*/ 32 h 3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4" h="32">
                  <a:moveTo>
                    <a:pt x="0" y="0"/>
                  </a:moveTo>
                  <a:lnTo>
                    <a:pt x="2" y="32"/>
                  </a:lnTo>
                  <a:lnTo>
                    <a:pt x="34" y="17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22555" name="Freeform 33"/>
            <p:cNvSpPr>
              <a:spLocks/>
            </p:cNvSpPr>
            <p:nvPr/>
          </p:nvSpPr>
          <p:spPr bwMode="auto">
            <a:xfrm>
              <a:off x="3985" y="2699"/>
              <a:ext cx="85" cy="93"/>
            </a:xfrm>
            <a:custGeom>
              <a:avLst/>
              <a:gdLst>
                <a:gd name="T0" fmla="*/ 0 w 33"/>
                <a:gd name="T1" fmla="*/ 0 h 32"/>
                <a:gd name="T2" fmla="*/ 0 w 33"/>
                <a:gd name="T3" fmla="*/ 32 h 32"/>
                <a:gd name="T4" fmla="*/ 33 w 33"/>
                <a:gd name="T5" fmla="*/ 17 h 32"/>
                <a:gd name="T6" fmla="*/ 0 w 33"/>
                <a:gd name="T7" fmla="*/ 0 h 32"/>
                <a:gd name="T8" fmla="*/ 0 w 33"/>
                <a:gd name="T9" fmla="*/ 0 h 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"/>
                <a:gd name="T16" fmla="*/ 0 h 32"/>
                <a:gd name="T17" fmla="*/ 33 w 33"/>
                <a:gd name="T18" fmla="*/ 32 h 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" h="32">
                  <a:moveTo>
                    <a:pt x="0" y="0"/>
                  </a:moveTo>
                  <a:lnTo>
                    <a:pt x="0" y="32"/>
                  </a:lnTo>
                  <a:lnTo>
                    <a:pt x="33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22556" name="Freeform 34"/>
            <p:cNvSpPr>
              <a:spLocks/>
            </p:cNvSpPr>
            <p:nvPr/>
          </p:nvSpPr>
          <p:spPr bwMode="auto">
            <a:xfrm>
              <a:off x="3985" y="1600"/>
              <a:ext cx="85" cy="92"/>
            </a:xfrm>
            <a:custGeom>
              <a:avLst/>
              <a:gdLst>
                <a:gd name="T0" fmla="*/ 0 w 33"/>
                <a:gd name="T1" fmla="*/ 0 h 32"/>
                <a:gd name="T2" fmla="*/ 0 w 33"/>
                <a:gd name="T3" fmla="*/ 32 h 32"/>
                <a:gd name="T4" fmla="*/ 33 w 33"/>
                <a:gd name="T5" fmla="*/ 17 h 32"/>
                <a:gd name="T6" fmla="*/ 0 w 33"/>
                <a:gd name="T7" fmla="*/ 0 h 32"/>
                <a:gd name="T8" fmla="*/ 0 w 33"/>
                <a:gd name="T9" fmla="*/ 0 h 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"/>
                <a:gd name="T16" fmla="*/ 0 h 32"/>
                <a:gd name="T17" fmla="*/ 33 w 33"/>
                <a:gd name="T18" fmla="*/ 32 h 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" h="32">
                  <a:moveTo>
                    <a:pt x="0" y="0"/>
                  </a:moveTo>
                  <a:lnTo>
                    <a:pt x="0" y="32"/>
                  </a:lnTo>
                  <a:lnTo>
                    <a:pt x="33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22557" name="Freeform 35"/>
            <p:cNvSpPr>
              <a:spLocks/>
            </p:cNvSpPr>
            <p:nvPr/>
          </p:nvSpPr>
          <p:spPr bwMode="auto">
            <a:xfrm>
              <a:off x="1763" y="1873"/>
              <a:ext cx="87" cy="95"/>
            </a:xfrm>
            <a:custGeom>
              <a:avLst/>
              <a:gdLst>
                <a:gd name="T0" fmla="*/ 0 w 34"/>
                <a:gd name="T1" fmla="*/ 0 h 33"/>
                <a:gd name="T2" fmla="*/ 2 w 34"/>
                <a:gd name="T3" fmla="*/ 33 h 33"/>
                <a:gd name="T4" fmla="*/ 34 w 34"/>
                <a:gd name="T5" fmla="*/ 18 h 33"/>
                <a:gd name="T6" fmla="*/ 2 w 34"/>
                <a:gd name="T7" fmla="*/ 0 h 33"/>
                <a:gd name="T8" fmla="*/ 2 w 34"/>
                <a:gd name="T9" fmla="*/ 0 h 33"/>
                <a:gd name="T10" fmla="*/ 0 w 34"/>
                <a:gd name="T11" fmla="*/ 0 h 3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4"/>
                <a:gd name="T19" fmla="*/ 0 h 33"/>
                <a:gd name="T20" fmla="*/ 34 w 34"/>
                <a:gd name="T21" fmla="*/ 33 h 3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4" h="33">
                  <a:moveTo>
                    <a:pt x="0" y="0"/>
                  </a:moveTo>
                  <a:lnTo>
                    <a:pt x="2" y="33"/>
                  </a:lnTo>
                  <a:lnTo>
                    <a:pt x="34" y="18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22558" name="Freeform 36"/>
            <p:cNvSpPr>
              <a:spLocks/>
            </p:cNvSpPr>
            <p:nvPr/>
          </p:nvSpPr>
          <p:spPr bwMode="auto">
            <a:xfrm>
              <a:off x="1860" y="1122"/>
              <a:ext cx="1841" cy="2153"/>
            </a:xfrm>
            <a:custGeom>
              <a:avLst/>
              <a:gdLst>
                <a:gd name="T0" fmla="*/ 716 w 718"/>
                <a:gd name="T1" fmla="*/ 746 h 748"/>
                <a:gd name="T2" fmla="*/ 718 w 718"/>
                <a:gd name="T3" fmla="*/ 0 h 748"/>
                <a:gd name="T4" fmla="*/ 0 w 718"/>
                <a:gd name="T5" fmla="*/ 0 h 748"/>
                <a:gd name="T6" fmla="*/ 0 w 718"/>
                <a:gd name="T7" fmla="*/ 748 h 748"/>
                <a:gd name="T8" fmla="*/ 718 w 718"/>
                <a:gd name="T9" fmla="*/ 748 h 748"/>
                <a:gd name="T10" fmla="*/ 718 w 718"/>
                <a:gd name="T11" fmla="*/ 748 h 748"/>
                <a:gd name="T12" fmla="*/ 716 w 718"/>
                <a:gd name="T13" fmla="*/ 746 h 7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18"/>
                <a:gd name="T22" fmla="*/ 0 h 748"/>
                <a:gd name="T23" fmla="*/ 718 w 718"/>
                <a:gd name="T24" fmla="*/ 748 h 74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18" h="748">
                  <a:moveTo>
                    <a:pt x="716" y="746"/>
                  </a:moveTo>
                  <a:lnTo>
                    <a:pt x="718" y="0"/>
                  </a:lnTo>
                  <a:lnTo>
                    <a:pt x="0" y="0"/>
                  </a:lnTo>
                  <a:lnTo>
                    <a:pt x="0" y="748"/>
                  </a:lnTo>
                  <a:lnTo>
                    <a:pt x="718" y="748"/>
                  </a:lnTo>
                  <a:lnTo>
                    <a:pt x="716" y="74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22559" name="Freeform 37"/>
            <p:cNvSpPr>
              <a:spLocks/>
            </p:cNvSpPr>
            <p:nvPr/>
          </p:nvSpPr>
          <p:spPr bwMode="auto">
            <a:xfrm>
              <a:off x="1860" y="1122"/>
              <a:ext cx="1841" cy="2153"/>
            </a:xfrm>
            <a:custGeom>
              <a:avLst/>
              <a:gdLst>
                <a:gd name="T0" fmla="*/ 716 w 718"/>
                <a:gd name="T1" fmla="*/ 746 h 748"/>
                <a:gd name="T2" fmla="*/ 718 w 718"/>
                <a:gd name="T3" fmla="*/ 0 h 748"/>
                <a:gd name="T4" fmla="*/ 0 w 718"/>
                <a:gd name="T5" fmla="*/ 0 h 748"/>
                <a:gd name="T6" fmla="*/ 0 w 718"/>
                <a:gd name="T7" fmla="*/ 748 h 748"/>
                <a:gd name="T8" fmla="*/ 718 w 718"/>
                <a:gd name="T9" fmla="*/ 748 h 748"/>
                <a:gd name="T10" fmla="*/ 718 w 718"/>
                <a:gd name="T11" fmla="*/ 748 h 74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718"/>
                <a:gd name="T19" fmla="*/ 0 h 748"/>
                <a:gd name="T20" fmla="*/ 718 w 718"/>
                <a:gd name="T21" fmla="*/ 748 h 74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718" h="748">
                  <a:moveTo>
                    <a:pt x="716" y="746"/>
                  </a:moveTo>
                  <a:lnTo>
                    <a:pt x="718" y="0"/>
                  </a:lnTo>
                  <a:lnTo>
                    <a:pt x="0" y="0"/>
                  </a:lnTo>
                  <a:lnTo>
                    <a:pt x="0" y="748"/>
                  </a:lnTo>
                  <a:lnTo>
                    <a:pt x="718" y="748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22560" name="Rectangle 38"/>
            <p:cNvSpPr>
              <a:spLocks noChangeArrowheads="1"/>
            </p:cNvSpPr>
            <p:nvPr/>
          </p:nvSpPr>
          <p:spPr bwMode="auto">
            <a:xfrm>
              <a:off x="2459" y="2089"/>
              <a:ext cx="148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800" b="1">
                  <a:solidFill>
                    <a:srgbClr val="000000"/>
                  </a:solidFill>
                </a:rPr>
                <a:t>R</a:t>
              </a:r>
              <a:endParaRPr lang="en-US" sz="5400" b="1"/>
            </a:p>
          </p:txBody>
        </p:sp>
        <p:sp>
          <p:nvSpPr>
            <p:cNvPr id="22561" name="Rectangle 39"/>
            <p:cNvSpPr>
              <a:spLocks noChangeArrowheads="1"/>
            </p:cNvSpPr>
            <p:nvPr/>
          </p:nvSpPr>
          <p:spPr bwMode="auto">
            <a:xfrm>
              <a:off x="2575" y="2089"/>
              <a:ext cx="106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800" b="1">
                  <a:solidFill>
                    <a:srgbClr val="000000"/>
                  </a:solidFill>
                </a:rPr>
                <a:t>e</a:t>
              </a:r>
              <a:endParaRPr lang="en-US" sz="5400" b="1"/>
            </a:p>
          </p:txBody>
        </p:sp>
        <p:sp>
          <p:nvSpPr>
            <p:cNvPr id="22562" name="Rectangle 40"/>
            <p:cNvSpPr>
              <a:spLocks noChangeArrowheads="1"/>
            </p:cNvSpPr>
            <p:nvPr/>
          </p:nvSpPr>
          <p:spPr bwMode="auto">
            <a:xfrm>
              <a:off x="2665" y="2089"/>
              <a:ext cx="115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800" b="1">
                  <a:solidFill>
                    <a:srgbClr val="000000"/>
                  </a:solidFill>
                </a:rPr>
                <a:t>g</a:t>
              </a:r>
              <a:endParaRPr lang="en-US" sz="5400" b="1"/>
            </a:p>
          </p:txBody>
        </p:sp>
        <p:sp>
          <p:nvSpPr>
            <p:cNvPr id="22563" name="Rectangle 41"/>
            <p:cNvSpPr>
              <a:spLocks noChangeArrowheads="1"/>
            </p:cNvSpPr>
            <p:nvPr/>
          </p:nvSpPr>
          <p:spPr bwMode="auto">
            <a:xfrm>
              <a:off x="2762" y="2089"/>
              <a:ext cx="66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800" b="1">
                  <a:solidFill>
                    <a:srgbClr val="000000"/>
                  </a:solidFill>
                </a:rPr>
                <a:t>i</a:t>
              </a:r>
              <a:endParaRPr lang="en-US" sz="5400" b="1"/>
            </a:p>
          </p:txBody>
        </p:sp>
        <p:sp>
          <p:nvSpPr>
            <p:cNvPr id="22564" name="Rectangle 42"/>
            <p:cNvSpPr>
              <a:spLocks noChangeArrowheads="1"/>
            </p:cNvSpPr>
            <p:nvPr/>
          </p:nvSpPr>
          <p:spPr bwMode="auto">
            <a:xfrm>
              <a:off x="2794" y="2089"/>
              <a:ext cx="83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800" b="1" dirty="0">
                  <a:solidFill>
                    <a:srgbClr val="000000"/>
                  </a:solidFill>
                </a:rPr>
                <a:t>s</a:t>
              </a:r>
              <a:endParaRPr lang="en-US" sz="5400" b="1" dirty="0"/>
            </a:p>
          </p:txBody>
        </p:sp>
        <p:sp>
          <p:nvSpPr>
            <p:cNvPr id="22565" name="Rectangle 43"/>
            <p:cNvSpPr>
              <a:spLocks noChangeArrowheads="1"/>
            </p:cNvSpPr>
            <p:nvPr/>
          </p:nvSpPr>
          <p:spPr bwMode="auto">
            <a:xfrm>
              <a:off x="2880" y="2089"/>
              <a:ext cx="78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800" b="1">
                  <a:solidFill>
                    <a:srgbClr val="000000"/>
                  </a:solidFill>
                </a:rPr>
                <a:t>t</a:t>
              </a:r>
              <a:endParaRPr lang="en-US" sz="5400" b="1"/>
            </a:p>
          </p:txBody>
        </p:sp>
        <p:sp>
          <p:nvSpPr>
            <p:cNvPr id="22566" name="Rectangle 44"/>
            <p:cNvSpPr>
              <a:spLocks noChangeArrowheads="1"/>
            </p:cNvSpPr>
            <p:nvPr/>
          </p:nvSpPr>
          <p:spPr bwMode="auto">
            <a:xfrm>
              <a:off x="2920" y="2089"/>
              <a:ext cx="106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800" b="1">
                  <a:solidFill>
                    <a:srgbClr val="000000"/>
                  </a:solidFill>
                </a:rPr>
                <a:t>e</a:t>
              </a:r>
              <a:endParaRPr lang="en-US" sz="5400" b="1"/>
            </a:p>
          </p:txBody>
        </p:sp>
        <p:sp>
          <p:nvSpPr>
            <p:cNvPr id="22567" name="Rectangle 45"/>
            <p:cNvSpPr>
              <a:spLocks noChangeArrowheads="1"/>
            </p:cNvSpPr>
            <p:nvPr/>
          </p:nvSpPr>
          <p:spPr bwMode="auto">
            <a:xfrm>
              <a:off x="3020" y="2089"/>
              <a:ext cx="92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800" b="1" dirty="0">
                  <a:solidFill>
                    <a:srgbClr val="000000"/>
                  </a:solidFill>
                </a:rPr>
                <a:t>r</a:t>
              </a:r>
              <a:endParaRPr lang="en-US" sz="5400" b="1" dirty="0"/>
            </a:p>
          </p:txBody>
        </p:sp>
        <p:sp>
          <p:nvSpPr>
            <p:cNvPr id="22568" name="Rectangle 46"/>
            <p:cNvSpPr>
              <a:spLocks noChangeArrowheads="1"/>
            </p:cNvSpPr>
            <p:nvPr/>
          </p:nvSpPr>
          <p:spPr bwMode="auto">
            <a:xfrm>
              <a:off x="3068" y="2089"/>
              <a:ext cx="83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800" b="1">
                  <a:solidFill>
                    <a:srgbClr val="000000"/>
                  </a:solidFill>
                </a:rPr>
                <a:t>s</a:t>
              </a:r>
              <a:endParaRPr lang="en-US" sz="5400" b="1"/>
            </a:p>
          </p:txBody>
        </p:sp>
        <p:sp>
          <p:nvSpPr>
            <p:cNvPr id="22569" name="Rectangle 47"/>
            <p:cNvSpPr>
              <a:spLocks noChangeArrowheads="1"/>
            </p:cNvSpPr>
            <p:nvPr/>
          </p:nvSpPr>
          <p:spPr bwMode="auto">
            <a:xfrm>
              <a:off x="1983" y="2271"/>
              <a:ext cx="149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W</a:t>
              </a:r>
              <a:endParaRPr lang="en-US" sz="4400" b="1"/>
            </a:p>
          </p:txBody>
        </p:sp>
        <p:sp>
          <p:nvSpPr>
            <p:cNvPr id="22570" name="Rectangle 48"/>
            <p:cNvSpPr>
              <a:spLocks noChangeArrowheads="1"/>
            </p:cNvSpPr>
            <p:nvPr/>
          </p:nvSpPr>
          <p:spPr bwMode="auto">
            <a:xfrm>
              <a:off x="2127" y="2271"/>
              <a:ext cx="6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r</a:t>
              </a:r>
              <a:endParaRPr lang="en-US" sz="4400" b="1"/>
            </a:p>
          </p:txBody>
        </p:sp>
        <p:sp>
          <p:nvSpPr>
            <p:cNvPr id="22571" name="Rectangle 49"/>
            <p:cNvSpPr>
              <a:spLocks noChangeArrowheads="1"/>
            </p:cNvSpPr>
            <p:nvPr/>
          </p:nvSpPr>
          <p:spPr bwMode="auto">
            <a:xfrm>
              <a:off x="2178" y="2271"/>
              <a:ext cx="47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i</a:t>
              </a:r>
              <a:endParaRPr lang="en-US" sz="4400" b="1"/>
            </a:p>
          </p:txBody>
        </p:sp>
        <p:sp>
          <p:nvSpPr>
            <p:cNvPr id="22572" name="Rectangle 50"/>
            <p:cNvSpPr>
              <a:spLocks noChangeArrowheads="1"/>
            </p:cNvSpPr>
            <p:nvPr/>
          </p:nvSpPr>
          <p:spPr bwMode="auto">
            <a:xfrm>
              <a:off x="2214" y="2271"/>
              <a:ext cx="5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t</a:t>
              </a:r>
              <a:endParaRPr lang="en-US" sz="4400" b="1"/>
            </a:p>
          </p:txBody>
        </p:sp>
        <p:sp>
          <p:nvSpPr>
            <p:cNvPr id="22573" name="Rectangle 51"/>
            <p:cNvSpPr>
              <a:spLocks noChangeArrowheads="1"/>
            </p:cNvSpPr>
            <p:nvPr/>
          </p:nvSpPr>
          <p:spPr bwMode="auto">
            <a:xfrm>
              <a:off x="2260" y="2271"/>
              <a:ext cx="7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e</a:t>
              </a:r>
              <a:endParaRPr lang="en-US" sz="4400" b="1"/>
            </a:p>
          </p:txBody>
        </p:sp>
        <p:sp>
          <p:nvSpPr>
            <p:cNvPr id="22574" name="Rectangle 53"/>
            <p:cNvSpPr>
              <a:spLocks noChangeArrowheads="1"/>
            </p:cNvSpPr>
            <p:nvPr/>
          </p:nvSpPr>
          <p:spPr bwMode="auto">
            <a:xfrm>
              <a:off x="1971" y="2452"/>
              <a:ext cx="6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r</a:t>
              </a:r>
              <a:endParaRPr lang="en-US" sz="4400" b="1"/>
            </a:p>
          </p:txBody>
        </p:sp>
        <p:sp>
          <p:nvSpPr>
            <p:cNvPr id="22575" name="Rectangle 54"/>
            <p:cNvSpPr>
              <a:spLocks noChangeArrowheads="1"/>
            </p:cNvSpPr>
            <p:nvPr/>
          </p:nvSpPr>
          <p:spPr bwMode="auto">
            <a:xfrm>
              <a:off x="2024" y="2452"/>
              <a:ext cx="7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e</a:t>
              </a:r>
              <a:endParaRPr lang="en-US" sz="4400" b="1"/>
            </a:p>
          </p:txBody>
        </p:sp>
        <p:sp>
          <p:nvSpPr>
            <p:cNvPr id="22576" name="Rectangle 55"/>
            <p:cNvSpPr>
              <a:spLocks noChangeArrowheads="1"/>
            </p:cNvSpPr>
            <p:nvPr/>
          </p:nvSpPr>
          <p:spPr bwMode="auto">
            <a:xfrm>
              <a:off x="2119" y="2452"/>
              <a:ext cx="83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g</a:t>
              </a:r>
              <a:endParaRPr lang="en-US" sz="4400" b="1"/>
            </a:p>
          </p:txBody>
        </p:sp>
        <p:sp>
          <p:nvSpPr>
            <p:cNvPr id="22577" name="Rectangle 56"/>
            <p:cNvSpPr>
              <a:spLocks noChangeArrowheads="1"/>
            </p:cNvSpPr>
            <p:nvPr/>
          </p:nvSpPr>
          <p:spPr bwMode="auto">
            <a:xfrm>
              <a:off x="2204" y="2452"/>
              <a:ext cx="47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i</a:t>
              </a:r>
              <a:endParaRPr lang="en-US" sz="4400" b="1"/>
            </a:p>
          </p:txBody>
        </p:sp>
        <p:sp>
          <p:nvSpPr>
            <p:cNvPr id="22578" name="Rectangle 57"/>
            <p:cNvSpPr>
              <a:spLocks noChangeArrowheads="1"/>
            </p:cNvSpPr>
            <p:nvPr/>
          </p:nvSpPr>
          <p:spPr bwMode="auto">
            <a:xfrm>
              <a:off x="2245" y="2452"/>
              <a:ext cx="59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s</a:t>
              </a:r>
              <a:endParaRPr lang="en-US" sz="4400" b="1"/>
            </a:p>
          </p:txBody>
        </p:sp>
        <p:sp>
          <p:nvSpPr>
            <p:cNvPr id="22579" name="Rectangle 58"/>
            <p:cNvSpPr>
              <a:spLocks noChangeArrowheads="1"/>
            </p:cNvSpPr>
            <p:nvPr/>
          </p:nvSpPr>
          <p:spPr bwMode="auto">
            <a:xfrm>
              <a:off x="2322" y="2452"/>
              <a:ext cx="5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t</a:t>
              </a:r>
              <a:endParaRPr lang="en-US" sz="4400" b="1"/>
            </a:p>
          </p:txBody>
        </p:sp>
        <p:sp>
          <p:nvSpPr>
            <p:cNvPr id="22580" name="Rectangle 59"/>
            <p:cNvSpPr>
              <a:spLocks noChangeArrowheads="1"/>
            </p:cNvSpPr>
            <p:nvPr/>
          </p:nvSpPr>
          <p:spPr bwMode="auto">
            <a:xfrm>
              <a:off x="2373" y="2452"/>
              <a:ext cx="7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e</a:t>
              </a:r>
              <a:endParaRPr lang="en-US" sz="4400" b="1"/>
            </a:p>
          </p:txBody>
        </p:sp>
        <p:sp>
          <p:nvSpPr>
            <p:cNvPr id="22581" name="Rectangle 60"/>
            <p:cNvSpPr>
              <a:spLocks noChangeArrowheads="1"/>
            </p:cNvSpPr>
            <p:nvPr/>
          </p:nvSpPr>
          <p:spPr bwMode="auto">
            <a:xfrm>
              <a:off x="2463" y="2452"/>
              <a:ext cx="6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r</a:t>
              </a:r>
              <a:endParaRPr lang="en-US" sz="4400" b="1"/>
            </a:p>
          </p:txBody>
        </p:sp>
        <p:sp>
          <p:nvSpPr>
            <p:cNvPr id="22582" name="Rectangle 61"/>
            <p:cNvSpPr>
              <a:spLocks noChangeArrowheads="1"/>
            </p:cNvSpPr>
            <p:nvPr/>
          </p:nvSpPr>
          <p:spPr bwMode="auto">
            <a:xfrm>
              <a:off x="3306" y="1447"/>
              <a:ext cx="10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R</a:t>
              </a:r>
              <a:endParaRPr lang="en-US" sz="4400" b="1"/>
            </a:p>
          </p:txBody>
        </p:sp>
        <p:sp>
          <p:nvSpPr>
            <p:cNvPr id="22583" name="Rectangle 62"/>
            <p:cNvSpPr>
              <a:spLocks noChangeArrowheads="1"/>
            </p:cNvSpPr>
            <p:nvPr/>
          </p:nvSpPr>
          <p:spPr bwMode="auto">
            <a:xfrm>
              <a:off x="3419" y="1447"/>
              <a:ext cx="7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e</a:t>
              </a:r>
              <a:endParaRPr lang="en-US" sz="4400" b="1"/>
            </a:p>
          </p:txBody>
        </p:sp>
        <p:sp>
          <p:nvSpPr>
            <p:cNvPr id="22584" name="Rectangle 63"/>
            <p:cNvSpPr>
              <a:spLocks noChangeArrowheads="1"/>
            </p:cNvSpPr>
            <p:nvPr/>
          </p:nvSpPr>
          <p:spPr bwMode="auto">
            <a:xfrm>
              <a:off x="3511" y="1447"/>
              <a:ext cx="74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a</a:t>
              </a:r>
              <a:endParaRPr lang="en-US" sz="4400" b="1"/>
            </a:p>
          </p:txBody>
        </p:sp>
        <p:sp>
          <p:nvSpPr>
            <p:cNvPr id="22585" name="Rectangle 64"/>
            <p:cNvSpPr>
              <a:spLocks noChangeArrowheads="1"/>
            </p:cNvSpPr>
            <p:nvPr/>
          </p:nvSpPr>
          <p:spPr bwMode="auto">
            <a:xfrm>
              <a:off x="3601" y="1447"/>
              <a:ext cx="93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d</a:t>
              </a:r>
              <a:endParaRPr lang="en-US" sz="4400" b="1"/>
            </a:p>
          </p:txBody>
        </p:sp>
        <p:sp>
          <p:nvSpPr>
            <p:cNvPr id="22586" name="Rectangle 66"/>
            <p:cNvSpPr>
              <a:spLocks noChangeArrowheads="1"/>
            </p:cNvSpPr>
            <p:nvPr/>
          </p:nvSpPr>
          <p:spPr bwMode="auto">
            <a:xfrm>
              <a:off x="3203" y="1629"/>
              <a:ext cx="93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d</a:t>
              </a:r>
              <a:endParaRPr lang="en-US" sz="4400" b="1"/>
            </a:p>
          </p:txBody>
        </p:sp>
        <p:sp>
          <p:nvSpPr>
            <p:cNvPr id="22587" name="Rectangle 67"/>
            <p:cNvSpPr>
              <a:spLocks noChangeArrowheads="1"/>
            </p:cNvSpPr>
            <p:nvPr/>
          </p:nvSpPr>
          <p:spPr bwMode="auto">
            <a:xfrm>
              <a:off x="3296" y="1629"/>
              <a:ext cx="74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a</a:t>
              </a:r>
              <a:endParaRPr lang="en-US" sz="4400" b="1"/>
            </a:p>
          </p:txBody>
        </p:sp>
        <p:sp>
          <p:nvSpPr>
            <p:cNvPr id="22588" name="Rectangle 68"/>
            <p:cNvSpPr>
              <a:spLocks noChangeArrowheads="1"/>
            </p:cNvSpPr>
            <p:nvPr/>
          </p:nvSpPr>
          <p:spPr bwMode="auto">
            <a:xfrm>
              <a:off x="3383" y="1629"/>
              <a:ext cx="5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t</a:t>
              </a:r>
              <a:endParaRPr lang="en-US" sz="4400" b="1"/>
            </a:p>
          </p:txBody>
        </p:sp>
        <p:sp>
          <p:nvSpPr>
            <p:cNvPr id="22589" name="Rectangle 69"/>
            <p:cNvSpPr>
              <a:spLocks noChangeArrowheads="1"/>
            </p:cNvSpPr>
            <p:nvPr/>
          </p:nvSpPr>
          <p:spPr bwMode="auto">
            <a:xfrm>
              <a:off x="3434" y="1629"/>
              <a:ext cx="74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a</a:t>
              </a:r>
              <a:endParaRPr lang="en-US" sz="4400" b="1"/>
            </a:p>
          </p:txBody>
        </p:sp>
        <p:sp>
          <p:nvSpPr>
            <p:cNvPr id="22590" name="Rectangle 70"/>
            <p:cNvSpPr>
              <a:spLocks noChangeArrowheads="1"/>
            </p:cNvSpPr>
            <p:nvPr/>
          </p:nvSpPr>
          <p:spPr bwMode="auto">
            <a:xfrm>
              <a:off x="3519" y="1629"/>
              <a:ext cx="3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 </a:t>
              </a:r>
              <a:endParaRPr lang="en-US" sz="4400" b="1"/>
            </a:p>
          </p:txBody>
        </p:sp>
        <p:sp>
          <p:nvSpPr>
            <p:cNvPr id="22591" name="Rectangle 71"/>
            <p:cNvSpPr>
              <a:spLocks noChangeArrowheads="1"/>
            </p:cNvSpPr>
            <p:nvPr/>
          </p:nvSpPr>
          <p:spPr bwMode="auto">
            <a:xfrm>
              <a:off x="3567" y="1629"/>
              <a:ext cx="74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1</a:t>
              </a:r>
              <a:endParaRPr lang="en-US" sz="4400" b="1"/>
            </a:p>
          </p:txBody>
        </p:sp>
        <p:sp>
          <p:nvSpPr>
            <p:cNvPr id="22592" name="Rectangle 72"/>
            <p:cNvSpPr>
              <a:spLocks noChangeArrowheads="1"/>
            </p:cNvSpPr>
            <p:nvPr/>
          </p:nvSpPr>
          <p:spPr bwMode="auto">
            <a:xfrm>
              <a:off x="3306" y="2544"/>
              <a:ext cx="10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R</a:t>
              </a:r>
              <a:endParaRPr lang="en-US" sz="4400" b="1"/>
            </a:p>
          </p:txBody>
        </p:sp>
        <p:sp>
          <p:nvSpPr>
            <p:cNvPr id="22593" name="Rectangle 73"/>
            <p:cNvSpPr>
              <a:spLocks noChangeArrowheads="1"/>
            </p:cNvSpPr>
            <p:nvPr/>
          </p:nvSpPr>
          <p:spPr bwMode="auto">
            <a:xfrm>
              <a:off x="3419" y="2544"/>
              <a:ext cx="7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e</a:t>
              </a:r>
              <a:endParaRPr lang="en-US" sz="4400" b="1"/>
            </a:p>
          </p:txBody>
        </p:sp>
        <p:sp>
          <p:nvSpPr>
            <p:cNvPr id="22594" name="Rectangle 74"/>
            <p:cNvSpPr>
              <a:spLocks noChangeArrowheads="1"/>
            </p:cNvSpPr>
            <p:nvPr/>
          </p:nvSpPr>
          <p:spPr bwMode="auto">
            <a:xfrm>
              <a:off x="3511" y="2544"/>
              <a:ext cx="74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a</a:t>
              </a:r>
              <a:endParaRPr lang="en-US" sz="4400" b="1"/>
            </a:p>
          </p:txBody>
        </p:sp>
        <p:sp>
          <p:nvSpPr>
            <p:cNvPr id="22595" name="Rectangle 75"/>
            <p:cNvSpPr>
              <a:spLocks noChangeArrowheads="1"/>
            </p:cNvSpPr>
            <p:nvPr/>
          </p:nvSpPr>
          <p:spPr bwMode="auto">
            <a:xfrm>
              <a:off x="3601" y="2544"/>
              <a:ext cx="93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d</a:t>
              </a:r>
              <a:endParaRPr lang="en-US" sz="4400" b="1"/>
            </a:p>
          </p:txBody>
        </p:sp>
        <p:sp>
          <p:nvSpPr>
            <p:cNvPr id="22596" name="Rectangle 77"/>
            <p:cNvSpPr>
              <a:spLocks noChangeArrowheads="1"/>
            </p:cNvSpPr>
            <p:nvPr/>
          </p:nvSpPr>
          <p:spPr bwMode="auto">
            <a:xfrm>
              <a:off x="3203" y="2731"/>
              <a:ext cx="93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d</a:t>
              </a:r>
              <a:endParaRPr lang="en-US" sz="4400" b="1"/>
            </a:p>
          </p:txBody>
        </p:sp>
        <p:sp>
          <p:nvSpPr>
            <p:cNvPr id="22597" name="Rectangle 78"/>
            <p:cNvSpPr>
              <a:spLocks noChangeArrowheads="1"/>
            </p:cNvSpPr>
            <p:nvPr/>
          </p:nvSpPr>
          <p:spPr bwMode="auto">
            <a:xfrm>
              <a:off x="3296" y="2731"/>
              <a:ext cx="74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a</a:t>
              </a:r>
              <a:endParaRPr lang="en-US" sz="4400" b="1"/>
            </a:p>
          </p:txBody>
        </p:sp>
        <p:sp>
          <p:nvSpPr>
            <p:cNvPr id="22598" name="Rectangle 79"/>
            <p:cNvSpPr>
              <a:spLocks noChangeArrowheads="1"/>
            </p:cNvSpPr>
            <p:nvPr/>
          </p:nvSpPr>
          <p:spPr bwMode="auto">
            <a:xfrm>
              <a:off x="3383" y="2731"/>
              <a:ext cx="5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t</a:t>
              </a:r>
              <a:endParaRPr lang="en-US" sz="4400" b="1"/>
            </a:p>
          </p:txBody>
        </p:sp>
        <p:sp>
          <p:nvSpPr>
            <p:cNvPr id="22599" name="Rectangle 80"/>
            <p:cNvSpPr>
              <a:spLocks noChangeArrowheads="1"/>
            </p:cNvSpPr>
            <p:nvPr/>
          </p:nvSpPr>
          <p:spPr bwMode="auto">
            <a:xfrm>
              <a:off x="3434" y="2731"/>
              <a:ext cx="74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a</a:t>
              </a:r>
              <a:endParaRPr lang="en-US" sz="4400" b="1"/>
            </a:p>
          </p:txBody>
        </p:sp>
        <p:sp>
          <p:nvSpPr>
            <p:cNvPr id="22600" name="Rectangle 81"/>
            <p:cNvSpPr>
              <a:spLocks noChangeArrowheads="1"/>
            </p:cNvSpPr>
            <p:nvPr/>
          </p:nvSpPr>
          <p:spPr bwMode="auto">
            <a:xfrm>
              <a:off x="3519" y="2731"/>
              <a:ext cx="3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 </a:t>
              </a:r>
              <a:endParaRPr lang="en-US" sz="4400" b="1"/>
            </a:p>
          </p:txBody>
        </p:sp>
        <p:sp>
          <p:nvSpPr>
            <p:cNvPr id="22601" name="Rectangle 82"/>
            <p:cNvSpPr>
              <a:spLocks noChangeArrowheads="1"/>
            </p:cNvSpPr>
            <p:nvPr/>
          </p:nvSpPr>
          <p:spPr bwMode="auto">
            <a:xfrm>
              <a:off x="3567" y="2731"/>
              <a:ext cx="74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2</a:t>
              </a:r>
              <a:endParaRPr lang="en-US" sz="4400" b="1"/>
            </a:p>
          </p:txBody>
        </p:sp>
        <p:sp>
          <p:nvSpPr>
            <p:cNvPr id="22602" name="Rectangle 83"/>
            <p:cNvSpPr>
              <a:spLocks noChangeArrowheads="1"/>
            </p:cNvSpPr>
            <p:nvPr/>
          </p:nvSpPr>
          <p:spPr bwMode="auto">
            <a:xfrm>
              <a:off x="1976" y="1171"/>
              <a:ext cx="10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R</a:t>
              </a:r>
              <a:endParaRPr lang="en-US" sz="4400" b="1"/>
            </a:p>
          </p:txBody>
        </p:sp>
        <p:sp>
          <p:nvSpPr>
            <p:cNvPr id="22603" name="Rectangle 84"/>
            <p:cNvSpPr>
              <a:spLocks noChangeArrowheads="1"/>
            </p:cNvSpPr>
            <p:nvPr/>
          </p:nvSpPr>
          <p:spPr bwMode="auto">
            <a:xfrm>
              <a:off x="2089" y="1171"/>
              <a:ext cx="7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e</a:t>
              </a:r>
              <a:endParaRPr lang="en-US" sz="4400" b="1"/>
            </a:p>
          </p:txBody>
        </p:sp>
        <p:sp>
          <p:nvSpPr>
            <p:cNvPr id="22604" name="Rectangle 85"/>
            <p:cNvSpPr>
              <a:spLocks noChangeArrowheads="1"/>
            </p:cNvSpPr>
            <p:nvPr/>
          </p:nvSpPr>
          <p:spPr bwMode="auto">
            <a:xfrm>
              <a:off x="2181" y="1171"/>
              <a:ext cx="74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a</a:t>
              </a:r>
              <a:endParaRPr lang="en-US" sz="4400" b="1"/>
            </a:p>
          </p:txBody>
        </p:sp>
        <p:sp>
          <p:nvSpPr>
            <p:cNvPr id="22605" name="Rectangle 86"/>
            <p:cNvSpPr>
              <a:spLocks noChangeArrowheads="1"/>
            </p:cNvSpPr>
            <p:nvPr/>
          </p:nvSpPr>
          <p:spPr bwMode="auto">
            <a:xfrm>
              <a:off x="2271" y="1171"/>
              <a:ext cx="93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d</a:t>
              </a:r>
              <a:endParaRPr lang="en-US" sz="4400" b="1"/>
            </a:p>
          </p:txBody>
        </p:sp>
        <p:sp>
          <p:nvSpPr>
            <p:cNvPr id="22606" name="Rectangle 88"/>
            <p:cNvSpPr>
              <a:spLocks noChangeArrowheads="1"/>
            </p:cNvSpPr>
            <p:nvPr/>
          </p:nvSpPr>
          <p:spPr bwMode="auto">
            <a:xfrm>
              <a:off x="1971" y="1352"/>
              <a:ext cx="6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r</a:t>
              </a:r>
              <a:endParaRPr lang="en-US" sz="4400" b="1"/>
            </a:p>
          </p:txBody>
        </p:sp>
        <p:sp>
          <p:nvSpPr>
            <p:cNvPr id="22607" name="Rectangle 89"/>
            <p:cNvSpPr>
              <a:spLocks noChangeArrowheads="1"/>
            </p:cNvSpPr>
            <p:nvPr/>
          </p:nvSpPr>
          <p:spPr bwMode="auto">
            <a:xfrm>
              <a:off x="2024" y="1352"/>
              <a:ext cx="7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e</a:t>
              </a:r>
              <a:endParaRPr lang="en-US" sz="4400" b="1"/>
            </a:p>
          </p:txBody>
        </p:sp>
        <p:sp>
          <p:nvSpPr>
            <p:cNvPr id="22608" name="Rectangle 90"/>
            <p:cNvSpPr>
              <a:spLocks noChangeArrowheads="1"/>
            </p:cNvSpPr>
            <p:nvPr/>
          </p:nvSpPr>
          <p:spPr bwMode="auto">
            <a:xfrm>
              <a:off x="2119" y="1352"/>
              <a:ext cx="83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g</a:t>
              </a:r>
              <a:endParaRPr lang="en-US" sz="4400" b="1"/>
            </a:p>
          </p:txBody>
        </p:sp>
        <p:sp>
          <p:nvSpPr>
            <p:cNvPr id="22609" name="Rectangle 91"/>
            <p:cNvSpPr>
              <a:spLocks noChangeArrowheads="1"/>
            </p:cNvSpPr>
            <p:nvPr/>
          </p:nvSpPr>
          <p:spPr bwMode="auto">
            <a:xfrm>
              <a:off x="2204" y="1352"/>
              <a:ext cx="47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i</a:t>
              </a:r>
              <a:endParaRPr lang="en-US" sz="4400" b="1"/>
            </a:p>
          </p:txBody>
        </p:sp>
        <p:sp>
          <p:nvSpPr>
            <p:cNvPr id="22610" name="Rectangle 92"/>
            <p:cNvSpPr>
              <a:spLocks noChangeArrowheads="1"/>
            </p:cNvSpPr>
            <p:nvPr/>
          </p:nvSpPr>
          <p:spPr bwMode="auto">
            <a:xfrm>
              <a:off x="2245" y="1352"/>
              <a:ext cx="59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s</a:t>
              </a:r>
              <a:endParaRPr lang="en-US" sz="4400" b="1"/>
            </a:p>
          </p:txBody>
        </p:sp>
        <p:sp>
          <p:nvSpPr>
            <p:cNvPr id="22611" name="Rectangle 93"/>
            <p:cNvSpPr>
              <a:spLocks noChangeArrowheads="1"/>
            </p:cNvSpPr>
            <p:nvPr/>
          </p:nvSpPr>
          <p:spPr bwMode="auto">
            <a:xfrm>
              <a:off x="2322" y="1352"/>
              <a:ext cx="5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t</a:t>
              </a:r>
              <a:endParaRPr lang="en-US" sz="4400" b="1"/>
            </a:p>
          </p:txBody>
        </p:sp>
        <p:sp>
          <p:nvSpPr>
            <p:cNvPr id="22612" name="Rectangle 94"/>
            <p:cNvSpPr>
              <a:spLocks noChangeArrowheads="1"/>
            </p:cNvSpPr>
            <p:nvPr/>
          </p:nvSpPr>
          <p:spPr bwMode="auto">
            <a:xfrm>
              <a:off x="2373" y="1352"/>
              <a:ext cx="7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e</a:t>
              </a:r>
              <a:endParaRPr lang="en-US" sz="4400" b="1"/>
            </a:p>
          </p:txBody>
        </p:sp>
        <p:sp>
          <p:nvSpPr>
            <p:cNvPr id="22613" name="Rectangle 95"/>
            <p:cNvSpPr>
              <a:spLocks noChangeArrowheads="1"/>
            </p:cNvSpPr>
            <p:nvPr/>
          </p:nvSpPr>
          <p:spPr bwMode="auto">
            <a:xfrm>
              <a:off x="2463" y="1352"/>
              <a:ext cx="6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r</a:t>
              </a:r>
              <a:endParaRPr lang="en-US" sz="4400" b="1"/>
            </a:p>
          </p:txBody>
        </p:sp>
        <p:sp>
          <p:nvSpPr>
            <p:cNvPr id="22614" name="Rectangle 96"/>
            <p:cNvSpPr>
              <a:spLocks noChangeArrowheads="1"/>
            </p:cNvSpPr>
            <p:nvPr/>
          </p:nvSpPr>
          <p:spPr bwMode="auto">
            <a:xfrm>
              <a:off x="2514" y="1352"/>
              <a:ext cx="3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 </a:t>
              </a:r>
              <a:endParaRPr lang="en-US" sz="4400" b="1"/>
            </a:p>
          </p:txBody>
        </p:sp>
        <p:sp>
          <p:nvSpPr>
            <p:cNvPr id="22615" name="Rectangle 97"/>
            <p:cNvSpPr>
              <a:spLocks noChangeArrowheads="1"/>
            </p:cNvSpPr>
            <p:nvPr/>
          </p:nvSpPr>
          <p:spPr bwMode="auto">
            <a:xfrm>
              <a:off x="2563" y="1352"/>
              <a:ext cx="74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1</a:t>
              </a:r>
              <a:endParaRPr lang="en-US" sz="4400" b="1"/>
            </a:p>
          </p:txBody>
        </p:sp>
        <p:sp>
          <p:nvSpPr>
            <p:cNvPr id="22616" name="Rectangle 98"/>
            <p:cNvSpPr>
              <a:spLocks noChangeArrowheads="1"/>
            </p:cNvSpPr>
            <p:nvPr/>
          </p:nvSpPr>
          <p:spPr bwMode="auto">
            <a:xfrm>
              <a:off x="1976" y="1721"/>
              <a:ext cx="10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R</a:t>
              </a:r>
              <a:endParaRPr lang="en-US" sz="4400" b="1"/>
            </a:p>
          </p:txBody>
        </p:sp>
        <p:sp>
          <p:nvSpPr>
            <p:cNvPr id="22617" name="Rectangle 99"/>
            <p:cNvSpPr>
              <a:spLocks noChangeArrowheads="1"/>
            </p:cNvSpPr>
            <p:nvPr/>
          </p:nvSpPr>
          <p:spPr bwMode="auto">
            <a:xfrm>
              <a:off x="2089" y="1721"/>
              <a:ext cx="7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e</a:t>
              </a:r>
              <a:endParaRPr lang="en-US" sz="4400" b="1"/>
            </a:p>
          </p:txBody>
        </p:sp>
        <p:sp>
          <p:nvSpPr>
            <p:cNvPr id="22618" name="Rectangle 100"/>
            <p:cNvSpPr>
              <a:spLocks noChangeArrowheads="1"/>
            </p:cNvSpPr>
            <p:nvPr/>
          </p:nvSpPr>
          <p:spPr bwMode="auto">
            <a:xfrm>
              <a:off x="2181" y="1721"/>
              <a:ext cx="74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a</a:t>
              </a:r>
              <a:endParaRPr lang="en-US" sz="4400" b="1"/>
            </a:p>
          </p:txBody>
        </p:sp>
        <p:sp>
          <p:nvSpPr>
            <p:cNvPr id="22619" name="Rectangle 101"/>
            <p:cNvSpPr>
              <a:spLocks noChangeArrowheads="1"/>
            </p:cNvSpPr>
            <p:nvPr/>
          </p:nvSpPr>
          <p:spPr bwMode="auto">
            <a:xfrm>
              <a:off x="2271" y="1721"/>
              <a:ext cx="93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d</a:t>
              </a:r>
              <a:endParaRPr lang="en-US" sz="4400" b="1"/>
            </a:p>
          </p:txBody>
        </p:sp>
        <p:sp>
          <p:nvSpPr>
            <p:cNvPr id="22620" name="Rectangle 103"/>
            <p:cNvSpPr>
              <a:spLocks noChangeArrowheads="1"/>
            </p:cNvSpPr>
            <p:nvPr/>
          </p:nvSpPr>
          <p:spPr bwMode="auto">
            <a:xfrm>
              <a:off x="1971" y="1902"/>
              <a:ext cx="6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r</a:t>
              </a:r>
              <a:endParaRPr lang="en-US" sz="4400" b="1"/>
            </a:p>
          </p:txBody>
        </p:sp>
        <p:sp>
          <p:nvSpPr>
            <p:cNvPr id="22621" name="Rectangle 104"/>
            <p:cNvSpPr>
              <a:spLocks noChangeArrowheads="1"/>
            </p:cNvSpPr>
            <p:nvPr/>
          </p:nvSpPr>
          <p:spPr bwMode="auto">
            <a:xfrm>
              <a:off x="2024" y="1902"/>
              <a:ext cx="7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e</a:t>
              </a:r>
              <a:endParaRPr lang="en-US" sz="4400" b="1"/>
            </a:p>
          </p:txBody>
        </p:sp>
        <p:sp>
          <p:nvSpPr>
            <p:cNvPr id="22622" name="Rectangle 105"/>
            <p:cNvSpPr>
              <a:spLocks noChangeArrowheads="1"/>
            </p:cNvSpPr>
            <p:nvPr/>
          </p:nvSpPr>
          <p:spPr bwMode="auto">
            <a:xfrm>
              <a:off x="2119" y="1902"/>
              <a:ext cx="83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g</a:t>
              </a:r>
              <a:endParaRPr lang="en-US" sz="4400" b="1"/>
            </a:p>
          </p:txBody>
        </p:sp>
        <p:sp>
          <p:nvSpPr>
            <p:cNvPr id="22623" name="Rectangle 106"/>
            <p:cNvSpPr>
              <a:spLocks noChangeArrowheads="1"/>
            </p:cNvSpPr>
            <p:nvPr/>
          </p:nvSpPr>
          <p:spPr bwMode="auto">
            <a:xfrm>
              <a:off x="2204" y="1902"/>
              <a:ext cx="47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i</a:t>
              </a:r>
              <a:endParaRPr lang="en-US" sz="4400" b="1"/>
            </a:p>
          </p:txBody>
        </p:sp>
        <p:sp>
          <p:nvSpPr>
            <p:cNvPr id="22624" name="Rectangle 107"/>
            <p:cNvSpPr>
              <a:spLocks noChangeArrowheads="1"/>
            </p:cNvSpPr>
            <p:nvPr/>
          </p:nvSpPr>
          <p:spPr bwMode="auto">
            <a:xfrm>
              <a:off x="2245" y="1902"/>
              <a:ext cx="59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s</a:t>
              </a:r>
              <a:endParaRPr lang="en-US" sz="4400" b="1"/>
            </a:p>
          </p:txBody>
        </p:sp>
        <p:sp>
          <p:nvSpPr>
            <p:cNvPr id="22625" name="Rectangle 108"/>
            <p:cNvSpPr>
              <a:spLocks noChangeArrowheads="1"/>
            </p:cNvSpPr>
            <p:nvPr/>
          </p:nvSpPr>
          <p:spPr bwMode="auto">
            <a:xfrm>
              <a:off x="2322" y="1902"/>
              <a:ext cx="5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t</a:t>
              </a:r>
              <a:endParaRPr lang="en-US" sz="4400" b="1"/>
            </a:p>
          </p:txBody>
        </p:sp>
        <p:sp>
          <p:nvSpPr>
            <p:cNvPr id="22626" name="Rectangle 109"/>
            <p:cNvSpPr>
              <a:spLocks noChangeArrowheads="1"/>
            </p:cNvSpPr>
            <p:nvPr/>
          </p:nvSpPr>
          <p:spPr bwMode="auto">
            <a:xfrm>
              <a:off x="2373" y="1902"/>
              <a:ext cx="7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e</a:t>
              </a:r>
              <a:endParaRPr lang="en-US" sz="4400" b="1"/>
            </a:p>
          </p:txBody>
        </p:sp>
        <p:sp>
          <p:nvSpPr>
            <p:cNvPr id="22627" name="Rectangle 110"/>
            <p:cNvSpPr>
              <a:spLocks noChangeArrowheads="1"/>
            </p:cNvSpPr>
            <p:nvPr/>
          </p:nvSpPr>
          <p:spPr bwMode="auto">
            <a:xfrm>
              <a:off x="2463" y="1902"/>
              <a:ext cx="6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r</a:t>
              </a:r>
              <a:endParaRPr lang="en-US" sz="4400" b="1"/>
            </a:p>
          </p:txBody>
        </p:sp>
        <p:sp>
          <p:nvSpPr>
            <p:cNvPr id="22628" name="Rectangle 111"/>
            <p:cNvSpPr>
              <a:spLocks noChangeArrowheads="1"/>
            </p:cNvSpPr>
            <p:nvPr/>
          </p:nvSpPr>
          <p:spPr bwMode="auto">
            <a:xfrm>
              <a:off x="2514" y="1902"/>
              <a:ext cx="3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 </a:t>
              </a:r>
              <a:endParaRPr lang="en-US" sz="4400" b="1"/>
            </a:p>
          </p:txBody>
        </p:sp>
        <p:sp>
          <p:nvSpPr>
            <p:cNvPr id="22629" name="Rectangle 112"/>
            <p:cNvSpPr>
              <a:spLocks noChangeArrowheads="1"/>
            </p:cNvSpPr>
            <p:nvPr/>
          </p:nvSpPr>
          <p:spPr bwMode="auto">
            <a:xfrm>
              <a:off x="2563" y="1902"/>
              <a:ext cx="74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2</a:t>
              </a:r>
              <a:endParaRPr lang="en-US" sz="4400" b="1"/>
            </a:p>
          </p:txBody>
        </p:sp>
        <p:sp>
          <p:nvSpPr>
            <p:cNvPr id="22630" name="Line 113"/>
            <p:cNvSpPr>
              <a:spLocks noChangeShapeType="1"/>
            </p:cNvSpPr>
            <p:nvPr/>
          </p:nvSpPr>
          <p:spPr bwMode="auto">
            <a:xfrm flipH="1">
              <a:off x="1484" y="2466"/>
              <a:ext cx="312" cy="6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22631" name="Line 114"/>
            <p:cNvSpPr>
              <a:spLocks noChangeShapeType="1"/>
            </p:cNvSpPr>
            <p:nvPr/>
          </p:nvSpPr>
          <p:spPr bwMode="auto">
            <a:xfrm>
              <a:off x="1479" y="1370"/>
              <a:ext cx="310" cy="5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22632" name="Line 115"/>
            <p:cNvSpPr>
              <a:spLocks noChangeShapeType="1"/>
            </p:cNvSpPr>
            <p:nvPr/>
          </p:nvSpPr>
          <p:spPr bwMode="auto">
            <a:xfrm>
              <a:off x="1479" y="1919"/>
              <a:ext cx="317" cy="6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22633" name="Line 116"/>
            <p:cNvSpPr>
              <a:spLocks noChangeShapeType="1"/>
            </p:cNvSpPr>
            <p:nvPr/>
          </p:nvSpPr>
          <p:spPr bwMode="auto">
            <a:xfrm>
              <a:off x="1479" y="3016"/>
              <a:ext cx="317" cy="6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22634" name="Rectangle 117"/>
            <p:cNvSpPr>
              <a:spLocks noChangeArrowheads="1"/>
            </p:cNvSpPr>
            <p:nvPr/>
          </p:nvSpPr>
          <p:spPr bwMode="auto">
            <a:xfrm>
              <a:off x="1983" y="2820"/>
              <a:ext cx="149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W</a:t>
              </a:r>
              <a:endParaRPr lang="en-US" sz="4400" b="1"/>
            </a:p>
          </p:txBody>
        </p:sp>
        <p:sp>
          <p:nvSpPr>
            <p:cNvPr id="22635" name="Rectangle 118"/>
            <p:cNvSpPr>
              <a:spLocks noChangeArrowheads="1"/>
            </p:cNvSpPr>
            <p:nvPr/>
          </p:nvSpPr>
          <p:spPr bwMode="auto">
            <a:xfrm>
              <a:off x="2127" y="2820"/>
              <a:ext cx="6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r</a:t>
              </a:r>
              <a:endParaRPr lang="en-US" sz="4400" b="1"/>
            </a:p>
          </p:txBody>
        </p:sp>
        <p:sp>
          <p:nvSpPr>
            <p:cNvPr id="22636" name="Rectangle 119"/>
            <p:cNvSpPr>
              <a:spLocks noChangeArrowheads="1"/>
            </p:cNvSpPr>
            <p:nvPr/>
          </p:nvSpPr>
          <p:spPr bwMode="auto">
            <a:xfrm>
              <a:off x="2178" y="2820"/>
              <a:ext cx="47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i</a:t>
              </a:r>
              <a:endParaRPr lang="en-US" sz="4400" b="1"/>
            </a:p>
          </p:txBody>
        </p:sp>
        <p:sp>
          <p:nvSpPr>
            <p:cNvPr id="22637" name="Rectangle 120"/>
            <p:cNvSpPr>
              <a:spLocks noChangeArrowheads="1"/>
            </p:cNvSpPr>
            <p:nvPr/>
          </p:nvSpPr>
          <p:spPr bwMode="auto">
            <a:xfrm>
              <a:off x="2214" y="2820"/>
              <a:ext cx="5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t</a:t>
              </a:r>
              <a:endParaRPr lang="en-US" sz="4400" b="1"/>
            </a:p>
          </p:txBody>
        </p:sp>
        <p:sp>
          <p:nvSpPr>
            <p:cNvPr id="22638" name="Rectangle 121"/>
            <p:cNvSpPr>
              <a:spLocks noChangeArrowheads="1"/>
            </p:cNvSpPr>
            <p:nvPr/>
          </p:nvSpPr>
          <p:spPr bwMode="auto">
            <a:xfrm>
              <a:off x="2260" y="2820"/>
              <a:ext cx="7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e</a:t>
              </a:r>
              <a:endParaRPr lang="en-US" sz="4400" b="1"/>
            </a:p>
          </p:txBody>
        </p:sp>
        <p:sp>
          <p:nvSpPr>
            <p:cNvPr id="22639" name="Rectangle 123"/>
            <p:cNvSpPr>
              <a:spLocks noChangeArrowheads="1"/>
            </p:cNvSpPr>
            <p:nvPr/>
          </p:nvSpPr>
          <p:spPr bwMode="auto">
            <a:xfrm>
              <a:off x="1971" y="3002"/>
              <a:ext cx="93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d</a:t>
              </a:r>
              <a:endParaRPr lang="en-US" sz="4400" b="1"/>
            </a:p>
          </p:txBody>
        </p:sp>
        <p:sp>
          <p:nvSpPr>
            <p:cNvPr id="22640" name="Rectangle 124"/>
            <p:cNvSpPr>
              <a:spLocks noChangeArrowheads="1"/>
            </p:cNvSpPr>
            <p:nvPr/>
          </p:nvSpPr>
          <p:spPr bwMode="auto">
            <a:xfrm>
              <a:off x="2063" y="3002"/>
              <a:ext cx="74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a</a:t>
              </a:r>
              <a:endParaRPr lang="en-US" sz="4400" b="1"/>
            </a:p>
          </p:txBody>
        </p:sp>
        <p:sp>
          <p:nvSpPr>
            <p:cNvPr id="22641" name="Rectangle 125"/>
            <p:cNvSpPr>
              <a:spLocks noChangeArrowheads="1"/>
            </p:cNvSpPr>
            <p:nvPr/>
          </p:nvSpPr>
          <p:spPr bwMode="auto">
            <a:xfrm>
              <a:off x="2150" y="3002"/>
              <a:ext cx="5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t</a:t>
              </a:r>
              <a:endParaRPr lang="en-US" sz="4400" b="1"/>
            </a:p>
          </p:txBody>
        </p:sp>
        <p:sp>
          <p:nvSpPr>
            <p:cNvPr id="22642" name="Rectangle 126"/>
            <p:cNvSpPr>
              <a:spLocks noChangeArrowheads="1"/>
            </p:cNvSpPr>
            <p:nvPr/>
          </p:nvSpPr>
          <p:spPr bwMode="auto">
            <a:xfrm>
              <a:off x="2196" y="3002"/>
              <a:ext cx="74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a</a:t>
              </a:r>
              <a:endParaRPr lang="en-US" sz="4400" b="1"/>
            </a:p>
          </p:txBody>
        </p:sp>
        <p:sp>
          <p:nvSpPr>
            <p:cNvPr id="22643" name="Freeform 127"/>
            <p:cNvSpPr>
              <a:spLocks/>
            </p:cNvSpPr>
            <p:nvPr/>
          </p:nvSpPr>
          <p:spPr bwMode="auto">
            <a:xfrm>
              <a:off x="3701" y="2743"/>
              <a:ext cx="305" cy="5"/>
            </a:xfrm>
            <a:custGeom>
              <a:avLst/>
              <a:gdLst>
                <a:gd name="T0" fmla="*/ 0 w 119"/>
                <a:gd name="T1" fmla="*/ 0 h 2"/>
                <a:gd name="T2" fmla="*/ 4 w 119"/>
                <a:gd name="T3" fmla="*/ 2 h 2"/>
                <a:gd name="T4" fmla="*/ 14 w 119"/>
                <a:gd name="T5" fmla="*/ 2 h 2"/>
                <a:gd name="T6" fmla="*/ 27 w 119"/>
                <a:gd name="T7" fmla="*/ 2 h 2"/>
                <a:gd name="T8" fmla="*/ 42 w 119"/>
                <a:gd name="T9" fmla="*/ 2 h 2"/>
                <a:gd name="T10" fmla="*/ 60 w 119"/>
                <a:gd name="T11" fmla="*/ 2 h 2"/>
                <a:gd name="T12" fmla="*/ 77 w 119"/>
                <a:gd name="T13" fmla="*/ 2 h 2"/>
                <a:gd name="T14" fmla="*/ 94 w 119"/>
                <a:gd name="T15" fmla="*/ 2 h 2"/>
                <a:gd name="T16" fmla="*/ 108 w 119"/>
                <a:gd name="T17" fmla="*/ 2 h 2"/>
                <a:gd name="T18" fmla="*/ 115 w 119"/>
                <a:gd name="T19" fmla="*/ 2 h 2"/>
                <a:gd name="T20" fmla="*/ 119 w 119"/>
                <a:gd name="T21" fmla="*/ 2 h 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19"/>
                <a:gd name="T34" fmla="*/ 0 h 2"/>
                <a:gd name="T35" fmla="*/ 119 w 119"/>
                <a:gd name="T36" fmla="*/ 2 h 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19" h="2">
                  <a:moveTo>
                    <a:pt x="0" y="0"/>
                  </a:moveTo>
                  <a:lnTo>
                    <a:pt x="4" y="2"/>
                  </a:lnTo>
                  <a:lnTo>
                    <a:pt x="14" y="2"/>
                  </a:lnTo>
                  <a:lnTo>
                    <a:pt x="27" y="2"/>
                  </a:lnTo>
                  <a:lnTo>
                    <a:pt x="42" y="2"/>
                  </a:lnTo>
                  <a:lnTo>
                    <a:pt x="60" y="2"/>
                  </a:lnTo>
                  <a:lnTo>
                    <a:pt x="77" y="2"/>
                  </a:lnTo>
                  <a:lnTo>
                    <a:pt x="94" y="2"/>
                  </a:lnTo>
                  <a:lnTo>
                    <a:pt x="108" y="2"/>
                  </a:lnTo>
                  <a:lnTo>
                    <a:pt x="115" y="2"/>
                  </a:lnTo>
                  <a:lnTo>
                    <a:pt x="119" y="2"/>
                  </a:lnTo>
                </a:path>
              </a:pathLst>
            </a:custGeom>
            <a:noFill/>
            <a:ln w="206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22644" name="Freeform 148"/>
            <p:cNvSpPr>
              <a:spLocks/>
            </p:cNvSpPr>
            <p:nvPr/>
          </p:nvSpPr>
          <p:spPr bwMode="auto">
            <a:xfrm>
              <a:off x="1263" y="1165"/>
              <a:ext cx="167" cy="1511"/>
            </a:xfrm>
            <a:custGeom>
              <a:avLst/>
              <a:gdLst>
                <a:gd name="T0" fmla="*/ 65 w 65"/>
                <a:gd name="T1" fmla="*/ 0 h 525"/>
                <a:gd name="T2" fmla="*/ 61 w 65"/>
                <a:gd name="T3" fmla="*/ 0 h 525"/>
                <a:gd name="T4" fmla="*/ 55 w 65"/>
                <a:gd name="T5" fmla="*/ 2 h 525"/>
                <a:gd name="T6" fmla="*/ 51 w 65"/>
                <a:gd name="T7" fmla="*/ 4 h 525"/>
                <a:gd name="T8" fmla="*/ 46 w 65"/>
                <a:gd name="T9" fmla="*/ 6 h 525"/>
                <a:gd name="T10" fmla="*/ 42 w 65"/>
                <a:gd name="T11" fmla="*/ 10 h 525"/>
                <a:gd name="T12" fmla="*/ 40 w 65"/>
                <a:gd name="T13" fmla="*/ 14 h 525"/>
                <a:gd name="T14" fmla="*/ 36 w 65"/>
                <a:gd name="T15" fmla="*/ 18 h 525"/>
                <a:gd name="T16" fmla="*/ 34 w 65"/>
                <a:gd name="T17" fmla="*/ 23 h 525"/>
                <a:gd name="T18" fmla="*/ 34 w 65"/>
                <a:gd name="T19" fmla="*/ 27 h 525"/>
                <a:gd name="T20" fmla="*/ 32 w 65"/>
                <a:gd name="T21" fmla="*/ 33 h 525"/>
                <a:gd name="T22" fmla="*/ 32 w 65"/>
                <a:gd name="T23" fmla="*/ 231 h 525"/>
                <a:gd name="T24" fmla="*/ 32 w 65"/>
                <a:gd name="T25" fmla="*/ 235 h 525"/>
                <a:gd name="T26" fmla="*/ 30 w 65"/>
                <a:gd name="T27" fmla="*/ 241 h 525"/>
                <a:gd name="T28" fmla="*/ 28 w 65"/>
                <a:gd name="T29" fmla="*/ 246 h 525"/>
                <a:gd name="T30" fmla="*/ 26 w 65"/>
                <a:gd name="T31" fmla="*/ 250 h 525"/>
                <a:gd name="T32" fmla="*/ 23 w 65"/>
                <a:gd name="T33" fmla="*/ 254 h 525"/>
                <a:gd name="T34" fmla="*/ 19 w 65"/>
                <a:gd name="T35" fmla="*/ 256 h 525"/>
                <a:gd name="T36" fmla="*/ 15 w 65"/>
                <a:gd name="T37" fmla="*/ 260 h 525"/>
                <a:gd name="T38" fmla="*/ 11 w 65"/>
                <a:gd name="T39" fmla="*/ 262 h 525"/>
                <a:gd name="T40" fmla="*/ 5 w 65"/>
                <a:gd name="T41" fmla="*/ 264 h 525"/>
                <a:gd name="T42" fmla="*/ 0 w 65"/>
                <a:gd name="T43" fmla="*/ 264 h 525"/>
                <a:gd name="T44" fmla="*/ 5 w 65"/>
                <a:gd name="T45" fmla="*/ 264 h 525"/>
                <a:gd name="T46" fmla="*/ 11 w 65"/>
                <a:gd name="T47" fmla="*/ 265 h 525"/>
                <a:gd name="T48" fmla="*/ 15 w 65"/>
                <a:gd name="T49" fmla="*/ 267 h 525"/>
                <a:gd name="T50" fmla="*/ 19 w 65"/>
                <a:gd name="T51" fmla="*/ 269 h 525"/>
                <a:gd name="T52" fmla="*/ 23 w 65"/>
                <a:gd name="T53" fmla="*/ 273 h 525"/>
                <a:gd name="T54" fmla="*/ 26 w 65"/>
                <a:gd name="T55" fmla="*/ 277 h 525"/>
                <a:gd name="T56" fmla="*/ 28 w 65"/>
                <a:gd name="T57" fmla="*/ 281 h 525"/>
                <a:gd name="T58" fmla="*/ 30 w 65"/>
                <a:gd name="T59" fmla="*/ 285 h 525"/>
                <a:gd name="T60" fmla="*/ 32 w 65"/>
                <a:gd name="T61" fmla="*/ 290 h 525"/>
                <a:gd name="T62" fmla="*/ 32 w 65"/>
                <a:gd name="T63" fmla="*/ 296 h 525"/>
                <a:gd name="T64" fmla="*/ 32 w 65"/>
                <a:gd name="T65" fmla="*/ 492 h 525"/>
                <a:gd name="T66" fmla="*/ 34 w 65"/>
                <a:gd name="T67" fmla="*/ 498 h 525"/>
                <a:gd name="T68" fmla="*/ 34 w 65"/>
                <a:gd name="T69" fmla="*/ 504 h 525"/>
                <a:gd name="T70" fmla="*/ 36 w 65"/>
                <a:gd name="T71" fmla="*/ 508 h 525"/>
                <a:gd name="T72" fmla="*/ 40 w 65"/>
                <a:gd name="T73" fmla="*/ 512 h 525"/>
                <a:gd name="T74" fmla="*/ 42 w 65"/>
                <a:gd name="T75" fmla="*/ 515 h 525"/>
                <a:gd name="T76" fmla="*/ 46 w 65"/>
                <a:gd name="T77" fmla="*/ 519 h 525"/>
                <a:gd name="T78" fmla="*/ 51 w 65"/>
                <a:gd name="T79" fmla="*/ 521 h 525"/>
                <a:gd name="T80" fmla="*/ 55 w 65"/>
                <a:gd name="T81" fmla="*/ 523 h 525"/>
                <a:gd name="T82" fmla="*/ 61 w 65"/>
                <a:gd name="T83" fmla="*/ 525 h 525"/>
                <a:gd name="T84" fmla="*/ 65 w 65"/>
                <a:gd name="T85" fmla="*/ 525 h 52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5"/>
                <a:gd name="T130" fmla="*/ 0 h 525"/>
                <a:gd name="T131" fmla="*/ 65 w 65"/>
                <a:gd name="T132" fmla="*/ 525 h 52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5" h="525">
                  <a:moveTo>
                    <a:pt x="65" y="0"/>
                  </a:moveTo>
                  <a:lnTo>
                    <a:pt x="61" y="0"/>
                  </a:lnTo>
                  <a:lnTo>
                    <a:pt x="55" y="2"/>
                  </a:lnTo>
                  <a:lnTo>
                    <a:pt x="51" y="4"/>
                  </a:lnTo>
                  <a:lnTo>
                    <a:pt x="46" y="6"/>
                  </a:lnTo>
                  <a:lnTo>
                    <a:pt x="42" y="10"/>
                  </a:lnTo>
                  <a:lnTo>
                    <a:pt x="40" y="14"/>
                  </a:lnTo>
                  <a:lnTo>
                    <a:pt x="36" y="18"/>
                  </a:lnTo>
                  <a:lnTo>
                    <a:pt x="34" y="23"/>
                  </a:lnTo>
                  <a:lnTo>
                    <a:pt x="34" y="27"/>
                  </a:lnTo>
                  <a:lnTo>
                    <a:pt x="32" y="33"/>
                  </a:lnTo>
                  <a:lnTo>
                    <a:pt x="32" y="231"/>
                  </a:lnTo>
                  <a:lnTo>
                    <a:pt x="32" y="235"/>
                  </a:lnTo>
                  <a:lnTo>
                    <a:pt x="30" y="241"/>
                  </a:lnTo>
                  <a:lnTo>
                    <a:pt x="28" y="246"/>
                  </a:lnTo>
                  <a:lnTo>
                    <a:pt x="26" y="250"/>
                  </a:lnTo>
                  <a:lnTo>
                    <a:pt x="23" y="254"/>
                  </a:lnTo>
                  <a:lnTo>
                    <a:pt x="19" y="256"/>
                  </a:lnTo>
                  <a:lnTo>
                    <a:pt x="15" y="260"/>
                  </a:lnTo>
                  <a:lnTo>
                    <a:pt x="11" y="262"/>
                  </a:lnTo>
                  <a:lnTo>
                    <a:pt x="5" y="264"/>
                  </a:lnTo>
                  <a:lnTo>
                    <a:pt x="0" y="264"/>
                  </a:lnTo>
                  <a:lnTo>
                    <a:pt x="5" y="264"/>
                  </a:lnTo>
                  <a:lnTo>
                    <a:pt x="11" y="265"/>
                  </a:lnTo>
                  <a:lnTo>
                    <a:pt x="15" y="267"/>
                  </a:lnTo>
                  <a:lnTo>
                    <a:pt x="19" y="269"/>
                  </a:lnTo>
                  <a:lnTo>
                    <a:pt x="23" y="273"/>
                  </a:lnTo>
                  <a:lnTo>
                    <a:pt x="26" y="277"/>
                  </a:lnTo>
                  <a:lnTo>
                    <a:pt x="28" y="281"/>
                  </a:lnTo>
                  <a:lnTo>
                    <a:pt x="30" y="285"/>
                  </a:lnTo>
                  <a:lnTo>
                    <a:pt x="32" y="290"/>
                  </a:lnTo>
                  <a:lnTo>
                    <a:pt x="32" y="296"/>
                  </a:lnTo>
                  <a:lnTo>
                    <a:pt x="32" y="492"/>
                  </a:lnTo>
                  <a:lnTo>
                    <a:pt x="34" y="498"/>
                  </a:lnTo>
                  <a:lnTo>
                    <a:pt x="34" y="504"/>
                  </a:lnTo>
                  <a:lnTo>
                    <a:pt x="36" y="508"/>
                  </a:lnTo>
                  <a:lnTo>
                    <a:pt x="40" y="512"/>
                  </a:lnTo>
                  <a:lnTo>
                    <a:pt x="42" y="515"/>
                  </a:lnTo>
                  <a:lnTo>
                    <a:pt x="46" y="519"/>
                  </a:lnTo>
                  <a:lnTo>
                    <a:pt x="51" y="521"/>
                  </a:lnTo>
                  <a:lnTo>
                    <a:pt x="55" y="523"/>
                  </a:lnTo>
                  <a:lnTo>
                    <a:pt x="61" y="525"/>
                  </a:lnTo>
                  <a:lnTo>
                    <a:pt x="65" y="525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22645" name="Freeform 149"/>
            <p:cNvSpPr>
              <a:spLocks/>
            </p:cNvSpPr>
            <p:nvPr/>
          </p:nvSpPr>
          <p:spPr bwMode="auto">
            <a:xfrm>
              <a:off x="1263" y="2743"/>
              <a:ext cx="167" cy="552"/>
            </a:xfrm>
            <a:custGeom>
              <a:avLst/>
              <a:gdLst>
                <a:gd name="T0" fmla="*/ 65 w 65"/>
                <a:gd name="T1" fmla="*/ 0 h 192"/>
                <a:gd name="T2" fmla="*/ 61 w 65"/>
                <a:gd name="T3" fmla="*/ 2 h 192"/>
                <a:gd name="T4" fmla="*/ 55 w 65"/>
                <a:gd name="T5" fmla="*/ 2 h 192"/>
                <a:gd name="T6" fmla="*/ 51 w 65"/>
                <a:gd name="T7" fmla="*/ 4 h 192"/>
                <a:gd name="T8" fmla="*/ 46 w 65"/>
                <a:gd name="T9" fmla="*/ 7 h 192"/>
                <a:gd name="T10" fmla="*/ 42 w 65"/>
                <a:gd name="T11" fmla="*/ 11 h 192"/>
                <a:gd name="T12" fmla="*/ 40 w 65"/>
                <a:gd name="T13" fmla="*/ 15 h 192"/>
                <a:gd name="T14" fmla="*/ 36 w 65"/>
                <a:gd name="T15" fmla="*/ 19 h 192"/>
                <a:gd name="T16" fmla="*/ 34 w 65"/>
                <a:gd name="T17" fmla="*/ 23 h 192"/>
                <a:gd name="T18" fmla="*/ 34 w 65"/>
                <a:gd name="T19" fmla="*/ 28 h 192"/>
                <a:gd name="T20" fmla="*/ 32 w 65"/>
                <a:gd name="T21" fmla="*/ 34 h 192"/>
                <a:gd name="T22" fmla="*/ 32 w 65"/>
                <a:gd name="T23" fmla="*/ 65 h 192"/>
                <a:gd name="T24" fmla="*/ 32 w 65"/>
                <a:gd name="T25" fmla="*/ 68 h 192"/>
                <a:gd name="T26" fmla="*/ 30 w 65"/>
                <a:gd name="T27" fmla="*/ 74 h 192"/>
                <a:gd name="T28" fmla="*/ 28 w 65"/>
                <a:gd name="T29" fmla="*/ 80 h 192"/>
                <a:gd name="T30" fmla="*/ 26 w 65"/>
                <a:gd name="T31" fmla="*/ 84 h 192"/>
                <a:gd name="T32" fmla="*/ 23 w 65"/>
                <a:gd name="T33" fmla="*/ 87 h 192"/>
                <a:gd name="T34" fmla="*/ 19 w 65"/>
                <a:gd name="T35" fmla="*/ 89 h 192"/>
                <a:gd name="T36" fmla="*/ 15 w 65"/>
                <a:gd name="T37" fmla="*/ 93 h 192"/>
                <a:gd name="T38" fmla="*/ 11 w 65"/>
                <a:gd name="T39" fmla="*/ 95 h 192"/>
                <a:gd name="T40" fmla="*/ 5 w 65"/>
                <a:gd name="T41" fmla="*/ 97 h 192"/>
                <a:gd name="T42" fmla="*/ 0 w 65"/>
                <a:gd name="T43" fmla="*/ 97 h 192"/>
                <a:gd name="T44" fmla="*/ 5 w 65"/>
                <a:gd name="T45" fmla="*/ 97 h 192"/>
                <a:gd name="T46" fmla="*/ 11 w 65"/>
                <a:gd name="T47" fmla="*/ 99 h 192"/>
                <a:gd name="T48" fmla="*/ 15 w 65"/>
                <a:gd name="T49" fmla="*/ 101 h 192"/>
                <a:gd name="T50" fmla="*/ 19 w 65"/>
                <a:gd name="T51" fmla="*/ 103 h 192"/>
                <a:gd name="T52" fmla="*/ 23 w 65"/>
                <a:gd name="T53" fmla="*/ 107 h 192"/>
                <a:gd name="T54" fmla="*/ 26 w 65"/>
                <a:gd name="T55" fmla="*/ 110 h 192"/>
                <a:gd name="T56" fmla="*/ 28 w 65"/>
                <a:gd name="T57" fmla="*/ 114 h 192"/>
                <a:gd name="T58" fmla="*/ 30 w 65"/>
                <a:gd name="T59" fmla="*/ 118 h 192"/>
                <a:gd name="T60" fmla="*/ 32 w 65"/>
                <a:gd name="T61" fmla="*/ 124 h 192"/>
                <a:gd name="T62" fmla="*/ 32 w 65"/>
                <a:gd name="T63" fmla="*/ 129 h 192"/>
                <a:gd name="T64" fmla="*/ 32 w 65"/>
                <a:gd name="T65" fmla="*/ 160 h 192"/>
                <a:gd name="T66" fmla="*/ 34 w 65"/>
                <a:gd name="T67" fmla="*/ 164 h 192"/>
                <a:gd name="T68" fmla="*/ 34 w 65"/>
                <a:gd name="T69" fmla="*/ 170 h 192"/>
                <a:gd name="T70" fmla="*/ 36 w 65"/>
                <a:gd name="T71" fmla="*/ 175 h 192"/>
                <a:gd name="T72" fmla="*/ 40 w 65"/>
                <a:gd name="T73" fmla="*/ 179 h 192"/>
                <a:gd name="T74" fmla="*/ 42 w 65"/>
                <a:gd name="T75" fmla="*/ 183 h 192"/>
                <a:gd name="T76" fmla="*/ 46 w 65"/>
                <a:gd name="T77" fmla="*/ 185 h 192"/>
                <a:gd name="T78" fmla="*/ 51 w 65"/>
                <a:gd name="T79" fmla="*/ 189 h 192"/>
                <a:gd name="T80" fmla="*/ 55 w 65"/>
                <a:gd name="T81" fmla="*/ 190 h 192"/>
                <a:gd name="T82" fmla="*/ 61 w 65"/>
                <a:gd name="T83" fmla="*/ 192 h 192"/>
                <a:gd name="T84" fmla="*/ 65 w 65"/>
                <a:gd name="T85" fmla="*/ 192 h 192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5"/>
                <a:gd name="T130" fmla="*/ 0 h 192"/>
                <a:gd name="T131" fmla="*/ 65 w 65"/>
                <a:gd name="T132" fmla="*/ 192 h 192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5" h="192">
                  <a:moveTo>
                    <a:pt x="65" y="0"/>
                  </a:moveTo>
                  <a:lnTo>
                    <a:pt x="61" y="2"/>
                  </a:lnTo>
                  <a:lnTo>
                    <a:pt x="55" y="2"/>
                  </a:lnTo>
                  <a:lnTo>
                    <a:pt x="51" y="4"/>
                  </a:lnTo>
                  <a:lnTo>
                    <a:pt x="46" y="7"/>
                  </a:lnTo>
                  <a:lnTo>
                    <a:pt x="42" y="11"/>
                  </a:lnTo>
                  <a:lnTo>
                    <a:pt x="40" y="15"/>
                  </a:lnTo>
                  <a:lnTo>
                    <a:pt x="36" y="19"/>
                  </a:lnTo>
                  <a:lnTo>
                    <a:pt x="34" y="23"/>
                  </a:lnTo>
                  <a:lnTo>
                    <a:pt x="34" y="28"/>
                  </a:lnTo>
                  <a:lnTo>
                    <a:pt x="32" y="34"/>
                  </a:lnTo>
                  <a:lnTo>
                    <a:pt x="32" y="65"/>
                  </a:lnTo>
                  <a:lnTo>
                    <a:pt x="32" y="68"/>
                  </a:lnTo>
                  <a:lnTo>
                    <a:pt x="30" y="74"/>
                  </a:lnTo>
                  <a:lnTo>
                    <a:pt x="28" y="80"/>
                  </a:lnTo>
                  <a:lnTo>
                    <a:pt x="26" y="84"/>
                  </a:lnTo>
                  <a:lnTo>
                    <a:pt x="23" y="87"/>
                  </a:lnTo>
                  <a:lnTo>
                    <a:pt x="19" y="89"/>
                  </a:lnTo>
                  <a:lnTo>
                    <a:pt x="15" y="93"/>
                  </a:lnTo>
                  <a:lnTo>
                    <a:pt x="11" y="95"/>
                  </a:lnTo>
                  <a:lnTo>
                    <a:pt x="5" y="97"/>
                  </a:lnTo>
                  <a:lnTo>
                    <a:pt x="0" y="97"/>
                  </a:lnTo>
                  <a:lnTo>
                    <a:pt x="5" y="97"/>
                  </a:lnTo>
                  <a:lnTo>
                    <a:pt x="11" y="99"/>
                  </a:lnTo>
                  <a:lnTo>
                    <a:pt x="15" y="101"/>
                  </a:lnTo>
                  <a:lnTo>
                    <a:pt x="19" y="103"/>
                  </a:lnTo>
                  <a:lnTo>
                    <a:pt x="23" y="107"/>
                  </a:lnTo>
                  <a:lnTo>
                    <a:pt x="26" y="110"/>
                  </a:lnTo>
                  <a:lnTo>
                    <a:pt x="28" y="114"/>
                  </a:lnTo>
                  <a:lnTo>
                    <a:pt x="30" y="118"/>
                  </a:lnTo>
                  <a:lnTo>
                    <a:pt x="32" y="124"/>
                  </a:lnTo>
                  <a:lnTo>
                    <a:pt x="32" y="129"/>
                  </a:lnTo>
                  <a:lnTo>
                    <a:pt x="32" y="160"/>
                  </a:lnTo>
                  <a:lnTo>
                    <a:pt x="34" y="164"/>
                  </a:lnTo>
                  <a:lnTo>
                    <a:pt x="34" y="170"/>
                  </a:lnTo>
                  <a:lnTo>
                    <a:pt x="36" y="175"/>
                  </a:lnTo>
                  <a:lnTo>
                    <a:pt x="40" y="179"/>
                  </a:lnTo>
                  <a:lnTo>
                    <a:pt x="42" y="183"/>
                  </a:lnTo>
                  <a:lnTo>
                    <a:pt x="46" y="185"/>
                  </a:lnTo>
                  <a:lnTo>
                    <a:pt x="51" y="189"/>
                  </a:lnTo>
                  <a:lnTo>
                    <a:pt x="55" y="190"/>
                  </a:lnTo>
                  <a:lnTo>
                    <a:pt x="61" y="192"/>
                  </a:lnTo>
                  <a:lnTo>
                    <a:pt x="65" y="192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22646" name="Rectangle 150"/>
            <p:cNvSpPr>
              <a:spLocks noChangeArrowheads="1"/>
            </p:cNvSpPr>
            <p:nvPr/>
          </p:nvSpPr>
          <p:spPr bwMode="auto">
            <a:xfrm>
              <a:off x="892" y="2912"/>
              <a:ext cx="11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D</a:t>
              </a:r>
              <a:endParaRPr lang="en-US" sz="4400" b="1"/>
            </a:p>
          </p:txBody>
        </p:sp>
        <p:sp>
          <p:nvSpPr>
            <p:cNvPr id="22647" name="Rectangle 151"/>
            <p:cNvSpPr>
              <a:spLocks noChangeArrowheads="1"/>
            </p:cNvSpPr>
            <p:nvPr/>
          </p:nvSpPr>
          <p:spPr bwMode="auto">
            <a:xfrm>
              <a:off x="1004" y="2912"/>
              <a:ext cx="74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a</a:t>
              </a:r>
              <a:endParaRPr lang="en-US" sz="4400" b="1"/>
            </a:p>
          </p:txBody>
        </p:sp>
        <p:sp>
          <p:nvSpPr>
            <p:cNvPr id="22648" name="Rectangle 152"/>
            <p:cNvSpPr>
              <a:spLocks noChangeArrowheads="1"/>
            </p:cNvSpPr>
            <p:nvPr/>
          </p:nvSpPr>
          <p:spPr bwMode="auto">
            <a:xfrm>
              <a:off x="1089" y="2912"/>
              <a:ext cx="5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t</a:t>
              </a:r>
              <a:endParaRPr lang="en-US" sz="4400" b="1"/>
            </a:p>
          </p:txBody>
        </p:sp>
        <p:sp>
          <p:nvSpPr>
            <p:cNvPr id="22649" name="Rectangle 153"/>
            <p:cNvSpPr>
              <a:spLocks noChangeArrowheads="1"/>
            </p:cNvSpPr>
            <p:nvPr/>
          </p:nvSpPr>
          <p:spPr bwMode="auto">
            <a:xfrm>
              <a:off x="1138" y="2912"/>
              <a:ext cx="74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a</a:t>
              </a:r>
              <a:endParaRPr lang="en-US" sz="4400" b="1"/>
            </a:p>
          </p:txBody>
        </p:sp>
        <p:sp>
          <p:nvSpPr>
            <p:cNvPr id="22650" name="Freeform 154"/>
            <p:cNvSpPr>
              <a:spLocks/>
            </p:cNvSpPr>
            <p:nvPr/>
          </p:nvSpPr>
          <p:spPr bwMode="auto">
            <a:xfrm>
              <a:off x="4129" y="1442"/>
              <a:ext cx="166" cy="1508"/>
            </a:xfrm>
            <a:custGeom>
              <a:avLst/>
              <a:gdLst>
                <a:gd name="T0" fmla="*/ 0 w 65"/>
                <a:gd name="T1" fmla="*/ 0 h 524"/>
                <a:gd name="T2" fmla="*/ 6 w 65"/>
                <a:gd name="T3" fmla="*/ 0 h 524"/>
                <a:gd name="T4" fmla="*/ 11 w 65"/>
                <a:gd name="T5" fmla="*/ 2 h 524"/>
                <a:gd name="T6" fmla="*/ 15 w 65"/>
                <a:gd name="T7" fmla="*/ 4 h 524"/>
                <a:gd name="T8" fmla="*/ 19 w 65"/>
                <a:gd name="T9" fmla="*/ 5 h 524"/>
                <a:gd name="T10" fmla="*/ 23 w 65"/>
                <a:gd name="T11" fmla="*/ 9 h 524"/>
                <a:gd name="T12" fmla="*/ 27 w 65"/>
                <a:gd name="T13" fmla="*/ 13 h 524"/>
                <a:gd name="T14" fmla="*/ 29 w 65"/>
                <a:gd name="T15" fmla="*/ 17 h 524"/>
                <a:gd name="T16" fmla="*/ 31 w 65"/>
                <a:gd name="T17" fmla="*/ 23 h 524"/>
                <a:gd name="T18" fmla="*/ 33 w 65"/>
                <a:gd name="T19" fmla="*/ 26 h 524"/>
                <a:gd name="T20" fmla="*/ 33 w 65"/>
                <a:gd name="T21" fmla="*/ 32 h 524"/>
                <a:gd name="T22" fmla="*/ 33 w 65"/>
                <a:gd name="T23" fmla="*/ 231 h 524"/>
                <a:gd name="T24" fmla="*/ 34 w 65"/>
                <a:gd name="T25" fmla="*/ 234 h 524"/>
                <a:gd name="T26" fmla="*/ 34 w 65"/>
                <a:gd name="T27" fmla="*/ 240 h 524"/>
                <a:gd name="T28" fmla="*/ 36 w 65"/>
                <a:gd name="T29" fmla="*/ 246 h 524"/>
                <a:gd name="T30" fmla="*/ 40 w 65"/>
                <a:gd name="T31" fmla="*/ 250 h 524"/>
                <a:gd name="T32" fmla="*/ 42 w 65"/>
                <a:gd name="T33" fmla="*/ 253 h 524"/>
                <a:gd name="T34" fmla="*/ 46 w 65"/>
                <a:gd name="T35" fmla="*/ 255 h 524"/>
                <a:gd name="T36" fmla="*/ 52 w 65"/>
                <a:gd name="T37" fmla="*/ 259 h 524"/>
                <a:gd name="T38" fmla="*/ 55 w 65"/>
                <a:gd name="T39" fmla="*/ 261 h 524"/>
                <a:gd name="T40" fmla="*/ 61 w 65"/>
                <a:gd name="T41" fmla="*/ 263 h 524"/>
                <a:gd name="T42" fmla="*/ 65 w 65"/>
                <a:gd name="T43" fmla="*/ 263 h 524"/>
                <a:gd name="T44" fmla="*/ 61 w 65"/>
                <a:gd name="T45" fmla="*/ 263 h 524"/>
                <a:gd name="T46" fmla="*/ 55 w 65"/>
                <a:gd name="T47" fmla="*/ 265 h 524"/>
                <a:gd name="T48" fmla="*/ 52 w 65"/>
                <a:gd name="T49" fmla="*/ 267 h 524"/>
                <a:gd name="T50" fmla="*/ 46 w 65"/>
                <a:gd name="T51" fmla="*/ 269 h 524"/>
                <a:gd name="T52" fmla="*/ 42 w 65"/>
                <a:gd name="T53" fmla="*/ 272 h 524"/>
                <a:gd name="T54" fmla="*/ 40 w 65"/>
                <a:gd name="T55" fmla="*/ 276 h 524"/>
                <a:gd name="T56" fmla="*/ 36 w 65"/>
                <a:gd name="T57" fmla="*/ 280 h 524"/>
                <a:gd name="T58" fmla="*/ 34 w 65"/>
                <a:gd name="T59" fmla="*/ 284 h 524"/>
                <a:gd name="T60" fmla="*/ 34 w 65"/>
                <a:gd name="T61" fmla="*/ 290 h 524"/>
                <a:gd name="T62" fmla="*/ 33 w 65"/>
                <a:gd name="T63" fmla="*/ 295 h 524"/>
                <a:gd name="T64" fmla="*/ 33 w 65"/>
                <a:gd name="T65" fmla="*/ 492 h 524"/>
                <a:gd name="T66" fmla="*/ 33 w 65"/>
                <a:gd name="T67" fmla="*/ 498 h 524"/>
                <a:gd name="T68" fmla="*/ 31 w 65"/>
                <a:gd name="T69" fmla="*/ 503 h 524"/>
                <a:gd name="T70" fmla="*/ 29 w 65"/>
                <a:gd name="T71" fmla="*/ 507 h 524"/>
                <a:gd name="T72" fmla="*/ 27 w 65"/>
                <a:gd name="T73" fmla="*/ 511 h 524"/>
                <a:gd name="T74" fmla="*/ 23 w 65"/>
                <a:gd name="T75" fmla="*/ 515 h 524"/>
                <a:gd name="T76" fmla="*/ 19 w 65"/>
                <a:gd name="T77" fmla="*/ 519 h 524"/>
                <a:gd name="T78" fmla="*/ 15 w 65"/>
                <a:gd name="T79" fmla="*/ 520 h 524"/>
                <a:gd name="T80" fmla="*/ 11 w 65"/>
                <a:gd name="T81" fmla="*/ 522 h 524"/>
                <a:gd name="T82" fmla="*/ 6 w 65"/>
                <a:gd name="T83" fmla="*/ 524 h 524"/>
                <a:gd name="T84" fmla="*/ 0 w 65"/>
                <a:gd name="T85" fmla="*/ 524 h 524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5"/>
                <a:gd name="T130" fmla="*/ 0 h 524"/>
                <a:gd name="T131" fmla="*/ 65 w 65"/>
                <a:gd name="T132" fmla="*/ 524 h 524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5" h="524">
                  <a:moveTo>
                    <a:pt x="0" y="0"/>
                  </a:moveTo>
                  <a:lnTo>
                    <a:pt x="6" y="0"/>
                  </a:lnTo>
                  <a:lnTo>
                    <a:pt x="11" y="2"/>
                  </a:lnTo>
                  <a:lnTo>
                    <a:pt x="15" y="4"/>
                  </a:lnTo>
                  <a:lnTo>
                    <a:pt x="19" y="5"/>
                  </a:lnTo>
                  <a:lnTo>
                    <a:pt x="23" y="9"/>
                  </a:lnTo>
                  <a:lnTo>
                    <a:pt x="27" y="13"/>
                  </a:lnTo>
                  <a:lnTo>
                    <a:pt x="29" y="17"/>
                  </a:lnTo>
                  <a:lnTo>
                    <a:pt x="31" y="23"/>
                  </a:lnTo>
                  <a:lnTo>
                    <a:pt x="33" y="26"/>
                  </a:lnTo>
                  <a:lnTo>
                    <a:pt x="33" y="32"/>
                  </a:lnTo>
                  <a:lnTo>
                    <a:pt x="33" y="231"/>
                  </a:lnTo>
                  <a:lnTo>
                    <a:pt x="34" y="234"/>
                  </a:lnTo>
                  <a:lnTo>
                    <a:pt x="34" y="240"/>
                  </a:lnTo>
                  <a:lnTo>
                    <a:pt x="36" y="246"/>
                  </a:lnTo>
                  <a:lnTo>
                    <a:pt x="40" y="250"/>
                  </a:lnTo>
                  <a:lnTo>
                    <a:pt x="42" y="253"/>
                  </a:lnTo>
                  <a:lnTo>
                    <a:pt x="46" y="255"/>
                  </a:lnTo>
                  <a:lnTo>
                    <a:pt x="52" y="259"/>
                  </a:lnTo>
                  <a:lnTo>
                    <a:pt x="55" y="261"/>
                  </a:lnTo>
                  <a:lnTo>
                    <a:pt x="61" y="263"/>
                  </a:lnTo>
                  <a:lnTo>
                    <a:pt x="65" y="263"/>
                  </a:lnTo>
                  <a:lnTo>
                    <a:pt x="61" y="263"/>
                  </a:lnTo>
                  <a:lnTo>
                    <a:pt x="55" y="265"/>
                  </a:lnTo>
                  <a:lnTo>
                    <a:pt x="52" y="267"/>
                  </a:lnTo>
                  <a:lnTo>
                    <a:pt x="46" y="269"/>
                  </a:lnTo>
                  <a:lnTo>
                    <a:pt x="42" y="272"/>
                  </a:lnTo>
                  <a:lnTo>
                    <a:pt x="40" y="276"/>
                  </a:lnTo>
                  <a:lnTo>
                    <a:pt x="36" y="280"/>
                  </a:lnTo>
                  <a:lnTo>
                    <a:pt x="34" y="284"/>
                  </a:lnTo>
                  <a:lnTo>
                    <a:pt x="34" y="290"/>
                  </a:lnTo>
                  <a:lnTo>
                    <a:pt x="33" y="295"/>
                  </a:lnTo>
                  <a:lnTo>
                    <a:pt x="33" y="492"/>
                  </a:lnTo>
                  <a:lnTo>
                    <a:pt x="33" y="498"/>
                  </a:lnTo>
                  <a:lnTo>
                    <a:pt x="31" y="503"/>
                  </a:lnTo>
                  <a:lnTo>
                    <a:pt x="29" y="507"/>
                  </a:lnTo>
                  <a:lnTo>
                    <a:pt x="27" y="511"/>
                  </a:lnTo>
                  <a:lnTo>
                    <a:pt x="23" y="515"/>
                  </a:lnTo>
                  <a:lnTo>
                    <a:pt x="19" y="519"/>
                  </a:lnTo>
                  <a:lnTo>
                    <a:pt x="15" y="520"/>
                  </a:lnTo>
                  <a:lnTo>
                    <a:pt x="11" y="522"/>
                  </a:lnTo>
                  <a:lnTo>
                    <a:pt x="6" y="524"/>
                  </a:lnTo>
                  <a:lnTo>
                    <a:pt x="0" y="524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22651" name="Rectangle 155"/>
            <p:cNvSpPr>
              <a:spLocks noChangeArrowheads="1"/>
            </p:cNvSpPr>
            <p:nvPr/>
          </p:nvSpPr>
          <p:spPr bwMode="auto">
            <a:xfrm>
              <a:off x="4426" y="2089"/>
              <a:ext cx="11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D</a:t>
              </a:r>
              <a:endParaRPr lang="en-US" sz="4400" b="1"/>
            </a:p>
          </p:txBody>
        </p:sp>
        <p:sp>
          <p:nvSpPr>
            <p:cNvPr id="22652" name="Rectangle 156"/>
            <p:cNvSpPr>
              <a:spLocks noChangeArrowheads="1"/>
            </p:cNvSpPr>
            <p:nvPr/>
          </p:nvSpPr>
          <p:spPr bwMode="auto">
            <a:xfrm>
              <a:off x="4539" y="2089"/>
              <a:ext cx="74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a</a:t>
              </a:r>
              <a:endParaRPr lang="en-US" sz="4400" b="1"/>
            </a:p>
          </p:txBody>
        </p:sp>
        <p:sp>
          <p:nvSpPr>
            <p:cNvPr id="22653" name="Rectangle 157"/>
            <p:cNvSpPr>
              <a:spLocks noChangeArrowheads="1"/>
            </p:cNvSpPr>
            <p:nvPr/>
          </p:nvSpPr>
          <p:spPr bwMode="auto">
            <a:xfrm>
              <a:off x="4623" y="2089"/>
              <a:ext cx="5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t</a:t>
              </a:r>
              <a:endParaRPr lang="en-US" sz="4400" b="1"/>
            </a:p>
          </p:txBody>
        </p:sp>
        <p:sp>
          <p:nvSpPr>
            <p:cNvPr id="22654" name="Rectangle 158"/>
            <p:cNvSpPr>
              <a:spLocks noChangeArrowheads="1"/>
            </p:cNvSpPr>
            <p:nvPr/>
          </p:nvSpPr>
          <p:spPr bwMode="auto">
            <a:xfrm>
              <a:off x="4675" y="2089"/>
              <a:ext cx="74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a</a:t>
              </a:r>
              <a:endParaRPr lang="en-US" sz="4400" b="1"/>
            </a:p>
          </p:txBody>
        </p:sp>
        <p:sp>
          <p:nvSpPr>
            <p:cNvPr id="22655" name="Rectangle 159"/>
            <p:cNvSpPr>
              <a:spLocks noChangeArrowheads="1"/>
            </p:cNvSpPr>
            <p:nvPr/>
          </p:nvSpPr>
          <p:spPr bwMode="auto">
            <a:xfrm>
              <a:off x="602" y="1703"/>
              <a:ext cx="10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R</a:t>
              </a:r>
              <a:endParaRPr lang="en-US" sz="4400" b="1"/>
            </a:p>
          </p:txBody>
        </p:sp>
        <p:sp>
          <p:nvSpPr>
            <p:cNvPr id="22656" name="Rectangle 160"/>
            <p:cNvSpPr>
              <a:spLocks noChangeArrowheads="1"/>
            </p:cNvSpPr>
            <p:nvPr/>
          </p:nvSpPr>
          <p:spPr bwMode="auto">
            <a:xfrm>
              <a:off x="715" y="1703"/>
              <a:ext cx="7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e</a:t>
              </a:r>
              <a:endParaRPr lang="en-US" sz="4400" b="1"/>
            </a:p>
          </p:txBody>
        </p:sp>
        <p:sp>
          <p:nvSpPr>
            <p:cNvPr id="22657" name="Rectangle 161"/>
            <p:cNvSpPr>
              <a:spLocks noChangeArrowheads="1"/>
            </p:cNvSpPr>
            <p:nvPr/>
          </p:nvSpPr>
          <p:spPr bwMode="auto">
            <a:xfrm>
              <a:off x="802" y="1703"/>
              <a:ext cx="83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g</a:t>
              </a:r>
              <a:endParaRPr lang="en-US" sz="4400" b="1"/>
            </a:p>
          </p:txBody>
        </p:sp>
        <p:sp>
          <p:nvSpPr>
            <p:cNvPr id="22658" name="Rectangle 162"/>
            <p:cNvSpPr>
              <a:spLocks noChangeArrowheads="1"/>
            </p:cNvSpPr>
            <p:nvPr/>
          </p:nvSpPr>
          <p:spPr bwMode="auto">
            <a:xfrm>
              <a:off x="894" y="1703"/>
              <a:ext cx="47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i</a:t>
              </a:r>
              <a:endParaRPr lang="en-US" sz="4400" b="1"/>
            </a:p>
          </p:txBody>
        </p:sp>
        <p:sp>
          <p:nvSpPr>
            <p:cNvPr id="22659" name="Rectangle 163"/>
            <p:cNvSpPr>
              <a:spLocks noChangeArrowheads="1"/>
            </p:cNvSpPr>
            <p:nvPr/>
          </p:nvSpPr>
          <p:spPr bwMode="auto">
            <a:xfrm>
              <a:off x="930" y="1703"/>
              <a:ext cx="59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s</a:t>
              </a:r>
              <a:endParaRPr lang="en-US" sz="4400" b="1"/>
            </a:p>
          </p:txBody>
        </p:sp>
        <p:sp>
          <p:nvSpPr>
            <p:cNvPr id="22660" name="Rectangle 164"/>
            <p:cNvSpPr>
              <a:spLocks noChangeArrowheads="1"/>
            </p:cNvSpPr>
            <p:nvPr/>
          </p:nvSpPr>
          <p:spPr bwMode="auto">
            <a:xfrm>
              <a:off x="1015" y="1703"/>
              <a:ext cx="5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t</a:t>
              </a:r>
              <a:endParaRPr lang="en-US" sz="4400" b="1"/>
            </a:p>
          </p:txBody>
        </p:sp>
        <p:sp>
          <p:nvSpPr>
            <p:cNvPr id="22661" name="Rectangle 165"/>
            <p:cNvSpPr>
              <a:spLocks noChangeArrowheads="1"/>
            </p:cNvSpPr>
            <p:nvPr/>
          </p:nvSpPr>
          <p:spPr bwMode="auto">
            <a:xfrm>
              <a:off x="1061" y="1703"/>
              <a:ext cx="7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e</a:t>
              </a:r>
              <a:endParaRPr lang="en-US" sz="4400" b="1"/>
            </a:p>
          </p:txBody>
        </p:sp>
        <p:sp>
          <p:nvSpPr>
            <p:cNvPr id="22662" name="Rectangle 166"/>
            <p:cNvSpPr>
              <a:spLocks noChangeArrowheads="1"/>
            </p:cNvSpPr>
            <p:nvPr/>
          </p:nvSpPr>
          <p:spPr bwMode="auto">
            <a:xfrm>
              <a:off x="1150" y="1703"/>
              <a:ext cx="6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r</a:t>
              </a:r>
              <a:endParaRPr lang="en-US" sz="4400" b="1"/>
            </a:p>
          </p:txBody>
        </p:sp>
        <p:sp>
          <p:nvSpPr>
            <p:cNvPr id="22663" name="Rectangle 168"/>
            <p:cNvSpPr>
              <a:spLocks noChangeArrowheads="1"/>
            </p:cNvSpPr>
            <p:nvPr/>
          </p:nvSpPr>
          <p:spPr bwMode="auto">
            <a:xfrm>
              <a:off x="602" y="1919"/>
              <a:ext cx="91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n</a:t>
              </a:r>
              <a:endParaRPr lang="en-US" sz="4400" b="1"/>
            </a:p>
          </p:txBody>
        </p:sp>
        <p:sp>
          <p:nvSpPr>
            <p:cNvPr id="22664" name="Rectangle 169"/>
            <p:cNvSpPr>
              <a:spLocks noChangeArrowheads="1"/>
            </p:cNvSpPr>
            <p:nvPr/>
          </p:nvSpPr>
          <p:spPr bwMode="auto">
            <a:xfrm>
              <a:off x="689" y="1919"/>
              <a:ext cx="91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u</a:t>
              </a:r>
              <a:endParaRPr lang="en-US" sz="4400" b="1"/>
            </a:p>
          </p:txBody>
        </p:sp>
        <p:sp>
          <p:nvSpPr>
            <p:cNvPr id="22665" name="Rectangle 170"/>
            <p:cNvSpPr>
              <a:spLocks noChangeArrowheads="1"/>
            </p:cNvSpPr>
            <p:nvPr/>
          </p:nvSpPr>
          <p:spPr bwMode="auto">
            <a:xfrm>
              <a:off x="784" y="1919"/>
              <a:ext cx="129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m</a:t>
              </a:r>
              <a:endParaRPr lang="en-US" sz="4400" b="1"/>
            </a:p>
          </p:txBody>
        </p:sp>
        <p:sp>
          <p:nvSpPr>
            <p:cNvPr id="22666" name="Rectangle 171"/>
            <p:cNvSpPr>
              <a:spLocks noChangeArrowheads="1"/>
            </p:cNvSpPr>
            <p:nvPr/>
          </p:nvSpPr>
          <p:spPr bwMode="auto">
            <a:xfrm>
              <a:off x="917" y="1919"/>
              <a:ext cx="89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b</a:t>
              </a:r>
              <a:endParaRPr lang="en-US" sz="4400" b="1"/>
            </a:p>
          </p:txBody>
        </p:sp>
        <p:sp>
          <p:nvSpPr>
            <p:cNvPr id="22667" name="Rectangle 172"/>
            <p:cNvSpPr>
              <a:spLocks noChangeArrowheads="1"/>
            </p:cNvSpPr>
            <p:nvPr/>
          </p:nvSpPr>
          <p:spPr bwMode="auto">
            <a:xfrm>
              <a:off x="1007" y="1919"/>
              <a:ext cx="7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e</a:t>
              </a:r>
              <a:endParaRPr lang="en-US" sz="4400" b="1"/>
            </a:p>
          </p:txBody>
        </p:sp>
        <p:sp>
          <p:nvSpPr>
            <p:cNvPr id="22668" name="Rectangle 173"/>
            <p:cNvSpPr>
              <a:spLocks noChangeArrowheads="1"/>
            </p:cNvSpPr>
            <p:nvPr/>
          </p:nvSpPr>
          <p:spPr bwMode="auto">
            <a:xfrm>
              <a:off x="1099" y="1919"/>
              <a:ext cx="6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r</a:t>
              </a:r>
              <a:endParaRPr lang="en-US" sz="4400" b="1"/>
            </a:p>
          </p:txBody>
        </p:sp>
        <p:sp>
          <p:nvSpPr>
            <p:cNvPr id="22669" name="Rectangle 174"/>
            <p:cNvSpPr>
              <a:spLocks noChangeArrowheads="1"/>
            </p:cNvSpPr>
            <p:nvPr/>
          </p:nvSpPr>
          <p:spPr bwMode="auto">
            <a:xfrm>
              <a:off x="1150" y="1919"/>
              <a:ext cx="59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s</a:t>
              </a:r>
              <a:endParaRPr lang="en-US" sz="4400" b="1"/>
            </a:p>
          </p:txBody>
        </p:sp>
        <p:sp>
          <p:nvSpPr>
            <p:cNvPr id="22670" name="Line 202"/>
            <p:cNvSpPr>
              <a:spLocks noChangeShapeType="1"/>
            </p:cNvSpPr>
            <p:nvPr/>
          </p:nvSpPr>
          <p:spPr bwMode="auto">
            <a:xfrm>
              <a:off x="1576" y="1842"/>
              <a:ext cx="138" cy="15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22671" name="Rectangle 203"/>
            <p:cNvSpPr>
              <a:spLocks noChangeArrowheads="1"/>
            </p:cNvSpPr>
            <p:nvPr/>
          </p:nvSpPr>
          <p:spPr bwMode="auto">
            <a:xfrm>
              <a:off x="1645" y="1666"/>
              <a:ext cx="74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5</a:t>
              </a:r>
              <a:endParaRPr lang="en-US" sz="4400" b="1"/>
            </a:p>
          </p:txBody>
        </p:sp>
        <p:sp>
          <p:nvSpPr>
            <p:cNvPr id="22672" name="Line 204"/>
            <p:cNvSpPr>
              <a:spLocks noChangeShapeType="1"/>
            </p:cNvSpPr>
            <p:nvPr/>
          </p:nvSpPr>
          <p:spPr bwMode="auto">
            <a:xfrm>
              <a:off x="1571" y="2397"/>
              <a:ext cx="133" cy="14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22673" name="Rectangle 205"/>
            <p:cNvSpPr>
              <a:spLocks noChangeArrowheads="1"/>
            </p:cNvSpPr>
            <p:nvPr/>
          </p:nvSpPr>
          <p:spPr bwMode="auto">
            <a:xfrm>
              <a:off x="1645" y="2227"/>
              <a:ext cx="74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5</a:t>
              </a:r>
              <a:endParaRPr lang="en-US" sz="4400" b="1"/>
            </a:p>
          </p:txBody>
        </p:sp>
        <p:sp>
          <p:nvSpPr>
            <p:cNvPr id="22674" name="Line 206"/>
            <p:cNvSpPr>
              <a:spLocks noChangeShapeType="1"/>
            </p:cNvSpPr>
            <p:nvPr/>
          </p:nvSpPr>
          <p:spPr bwMode="auto">
            <a:xfrm>
              <a:off x="1576" y="1292"/>
              <a:ext cx="133" cy="1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22675" name="Rectangle 207"/>
            <p:cNvSpPr>
              <a:spLocks noChangeArrowheads="1"/>
            </p:cNvSpPr>
            <p:nvPr/>
          </p:nvSpPr>
          <p:spPr bwMode="auto">
            <a:xfrm>
              <a:off x="1645" y="1122"/>
              <a:ext cx="74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5</a:t>
              </a:r>
              <a:endParaRPr lang="en-US" sz="4400" b="1"/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7157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b="1" i="1" u="sng" dirty="0" smtClean="0">
                <a:solidFill>
                  <a:srgbClr val="FF0000"/>
                </a:solidFill>
              </a:rPr>
              <a:t>Components </a:t>
            </a:r>
            <a:r>
              <a:rPr lang="en-US" b="1" i="1" u="sng" dirty="0" smtClean="0">
                <a:solidFill>
                  <a:srgbClr val="FF0000"/>
                </a:solidFill>
              </a:rPr>
              <a:t>- </a:t>
            </a:r>
            <a:r>
              <a:rPr lang="en-US" b="1" i="1" u="sng" dirty="0" smtClean="0">
                <a:solidFill>
                  <a:srgbClr val="FF0000"/>
                </a:solidFill>
              </a:rPr>
              <a:t>program </a:t>
            </a:r>
            <a:r>
              <a:rPr lang="en-US" b="1" i="1" u="sng" dirty="0" smtClean="0">
                <a:solidFill>
                  <a:srgbClr val="FF0000"/>
                </a:solidFill>
              </a:rPr>
              <a:t>memory</a:t>
            </a:r>
          </a:p>
        </p:txBody>
      </p:sp>
      <p:sp>
        <p:nvSpPr>
          <p:cNvPr id="23555" name="Rectangle 29"/>
          <p:cNvSpPr>
            <a:spLocks noChangeArrowheads="1"/>
          </p:cNvSpPr>
          <p:nvPr/>
        </p:nvSpPr>
        <p:spPr bwMode="auto">
          <a:xfrm>
            <a:off x="3257550" y="3937000"/>
            <a:ext cx="6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 sz="2000" b="1"/>
          </a:p>
        </p:txBody>
      </p:sp>
      <p:sp>
        <p:nvSpPr>
          <p:cNvPr id="23556" name="Rectangle 47"/>
          <p:cNvSpPr>
            <a:spLocks noChangeArrowheads="1"/>
          </p:cNvSpPr>
          <p:nvPr/>
        </p:nvSpPr>
        <p:spPr bwMode="auto">
          <a:xfrm>
            <a:off x="3230563" y="3306763"/>
            <a:ext cx="6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 sz="2000" b="1"/>
          </a:p>
        </p:txBody>
      </p:sp>
      <p:grpSp>
        <p:nvGrpSpPr>
          <p:cNvPr id="2" name="Group 132"/>
          <p:cNvGrpSpPr>
            <a:grpSpLocks/>
          </p:cNvGrpSpPr>
          <p:nvPr/>
        </p:nvGrpSpPr>
        <p:grpSpPr bwMode="auto">
          <a:xfrm>
            <a:off x="2025650" y="2066925"/>
            <a:ext cx="5362575" cy="3938588"/>
            <a:chOff x="1276" y="1302"/>
            <a:chExt cx="3378" cy="2481"/>
          </a:xfrm>
        </p:grpSpPr>
        <p:sp>
          <p:nvSpPr>
            <p:cNvPr id="23558" name="AutoShape 6"/>
            <p:cNvSpPr>
              <a:spLocks noChangeAspect="1" noChangeArrowheads="1" noTextEdit="1"/>
            </p:cNvSpPr>
            <p:nvPr/>
          </p:nvSpPr>
          <p:spPr bwMode="auto">
            <a:xfrm>
              <a:off x="1527" y="2011"/>
              <a:ext cx="2706" cy="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23559" name="Freeform 16"/>
            <p:cNvSpPr>
              <a:spLocks/>
            </p:cNvSpPr>
            <p:nvPr/>
          </p:nvSpPr>
          <p:spPr bwMode="auto">
            <a:xfrm>
              <a:off x="1775" y="1302"/>
              <a:ext cx="2404" cy="2481"/>
            </a:xfrm>
            <a:custGeom>
              <a:avLst/>
              <a:gdLst>
                <a:gd name="T0" fmla="*/ 717 w 718"/>
                <a:gd name="T1" fmla="*/ 745 h 745"/>
                <a:gd name="T2" fmla="*/ 718 w 718"/>
                <a:gd name="T3" fmla="*/ 0 h 745"/>
                <a:gd name="T4" fmla="*/ 0 w 718"/>
                <a:gd name="T5" fmla="*/ 0 h 745"/>
                <a:gd name="T6" fmla="*/ 0 w 718"/>
                <a:gd name="T7" fmla="*/ 745 h 745"/>
                <a:gd name="T8" fmla="*/ 718 w 718"/>
                <a:gd name="T9" fmla="*/ 745 h 745"/>
                <a:gd name="T10" fmla="*/ 718 w 718"/>
                <a:gd name="T11" fmla="*/ 745 h 745"/>
                <a:gd name="T12" fmla="*/ 717 w 718"/>
                <a:gd name="T13" fmla="*/ 745 h 74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18"/>
                <a:gd name="T22" fmla="*/ 0 h 745"/>
                <a:gd name="T23" fmla="*/ 718 w 718"/>
                <a:gd name="T24" fmla="*/ 745 h 74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18" h="745">
                  <a:moveTo>
                    <a:pt x="717" y="745"/>
                  </a:moveTo>
                  <a:lnTo>
                    <a:pt x="718" y="0"/>
                  </a:lnTo>
                  <a:lnTo>
                    <a:pt x="0" y="0"/>
                  </a:lnTo>
                  <a:lnTo>
                    <a:pt x="0" y="745"/>
                  </a:lnTo>
                  <a:lnTo>
                    <a:pt x="718" y="745"/>
                  </a:lnTo>
                  <a:lnTo>
                    <a:pt x="717" y="74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23560" name="Freeform 17"/>
            <p:cNvSpPr>
              <a:spLocks/>
            </p:cNvSpPr>
            <p:nvPr/>
          </p:nvSpPr>
          <p:spPr bwMode="auto">
            <a:xfrm>
              <a:off x="1775" y="1302"/>
              <a:ext cx="2404" cy="2481"/>
            </a:xfrm>
            <a:custGeom>
              <a:avLst/>
              <a:gdLst>
                <a:gd name="T0" fmla="*/ 717 w 718"/>
                <a:gd name="T1" fmla="*/ 745 h 745"/>
                <a:gd name="T2" fmla="*/ 718 w 718"/>
                <a:gd name="T3" fmla="*/ 0 h 745"/>
                <a:gd name="T4" fmla="*/ 0 w 718"/>
                <a:gd name="T5" fmla="*/ 0 h 745"/>
                <a:gd name="T6" fmla="*/ 0 w 718"/>
                <a:gd name="T7" fmla="*/ 745 h 745"/>
                <a:gd name="T8" fmla="*/ 718 w 718"/>
                <a:gd name="T9" fmla="*/ 745 h 745"/>
                <a:gd name="T10" fmla="*/ 718 w 718"/>
                <a:gd name="T11" fmla="*/ 745 h 74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718"/>
                <a:gd name="T19" fmla="*/ 0 h 745"/>
                <a:gd name="T20" fmla="*/ 718 w 718"/>
                <a:gd name="T21" fmla="*/ 745 h 74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718" h="745">
                  <a:moveTo>
                    <a:pt x="717" y="745"/>
                  </a:moveTo>
                  <a:lnTo>
                    <a:pt x="718" y="0"/>
                  </a:lnTo>
                  <a:lnTo>
                    <a:pt x="0" y="0"/>
                  </a:lnTo>
                  <a:lnTo>
                    <a:pt x="0" y="745"/>
                  </a:lnTo>
                  <a:lnTo>
                    <a:pt x="718" y="745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23561" name="Rectangle 18"/>
            <p:cNvSpPr>
              <a:spLocks noChangeArrowheads="1"/>
            </p:cNvSpPr>
            <p:nvPr/>
          </p:nvSpPr>
          <p:spPr bwMode="auto">
            <a:xfrm>
              <a:off x="1961" y="2837"/>
              <a:ext cx="95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3200" b="1">
                  <a:solidFill>
                    <a:srgbClr val="000000"/>
                  </a:solidFill>
                </a:rPr>
                <a:t>I</a:t>
              </a:r>
              <a:endParaRPr lang="en-US" sz="6000" b="1"/>
            </a:p>
          </p:txBody>
        </p:sp>
        <p:sp>
          <p:nvSpPr>
            <p:cNvPr id="23562" name="Rectangle 19"/>
            <p:cNvSpPr>
              <a:spLocks noChangeArrowheads="1"/>
            </p:cNvSpPr>
            <p:nvPr/>
          </p:nvSpPr>
          <p:spPr bwMode="auto">
            <a:xfrm>
              <a:off x="2024" y="2837"/>
              <a:ext cx="145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3200" b="1">
                  <a:solidFill>
                    <a:srgbClr val="000000"/>
                  </a:solidFill>
                </a:rPr>
                <a:t>n</a:t>
              </a:r>
              <a:endParaRPr lang="en-US" sz="6000" b="1"/>
            </a:p>
          </p:txBody>
        </p:sp>
        <p:sp>
          <p:nvSpPr>
            <p:cNvPr id="23563" name="Rectangle 20"/>
            <p:cNvSpPr>
              <a:spLocks noChangeArrowheads="1"/>
            </p:cNvSpPr>
            <p:nvPr/>
          </p:nvSpPr>
          <p:spPr bwMode="auto">
            <a:xfrm>
              <a:off x="2140" y="2837"/>
              <a:ext cx="95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3200" b="1">
                  <a:solidFill>
                    <a:srgbClr val="000000"/>
                  </a:solidFill>
                </a:rPr>
                <a:t>s</a:t>
              </a:r>
              <a:endParaRPr lang="en-US" sz="6000" b="1"/>
            </a:p>
          </p:txBody>
        </p:sp>
        <p:sp>
          <p:nvSpPr>
            <p:cNvPr id="23564" name="Rectangle 21"/>
            <p:cNvSpPr>
              <a:spLocks noChangeArrowheads="1"/>
            </p:cNvSpPr>
            <p:nvPr/>
          </p:nvSpPr>
          <p:spPr bwMode="auto">
            <a:xfrm>
              <a:off x="2247" y="2837"/>
              <a:ext cx="89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3200" b="1">
                  <a:solidFill>
                    <a:srgbClr val="000000"/>
                  </a:solidFill>
                </a:rPr>
                <a:t>t</a:t>
              </a:r>
              <a:endParaRPr lang="en-US" sz="6000" b="1"/>
            </a:p>
          </p:txBody>
        </p:sp>
        <p:sp>
          <p:nvSpPr>
            <p:cNvPr id="23565" name="Rectangle 22"/>
            <p:cNvSpPr>
              <a:spLocks noChangeArrowheads="1"/>
            </p:cNvSpPr>
            <p:nvPr/>
          </p:nvSpPr>
          <p:spPr bwMode="auto">
            <a:xfrm>
              <a:off x="2311" y="2837"/>
              <a:ext cx="105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3200" b="1">
                  <a:solidFill>
                    <a:srgbClr val="000000"/>
                  </a:solidFill>
                </a:rPr>
                <a:t>r</a:t>
              </a:r>
              <a:endParaRPr lang="en-US" sz="6000" b="1"/>
            </a:p>
          </p:txBody>
        </p:sp>
        <p:sp>
          <p:nvSpPr>
            <p:cNvPr id="23566" name="Rectangle 23"/>
            <p:cNvSpPr>
              <a:spLocks noChangeArrowheads="1"/>
            </p:cNvSpPr>
            <p:nvPr/>
          </p:nvSpPr>
          <p:spPr bwMode="auto">
            <a:xfrm>
              <a:off x="2382" y="2837"/>
              <a:ext cx="145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3200" b="1">
                  <a:solidFill>
                    <a:srgbClr val="000000"/>
                  </a:solidFill>
                </a:rPr>
                <a:t>u</a:t>
              </a:r>
              <a:endParaRPr lang="en-US" sz="6000" b="1"/>
            </a:p>
          </p:txBody>
        </p:sp>
        <p:sp>
          <p:nvSpPr>
            <p:cNvPr id="23567" name="Rectangle 24"/>
            <p:cNvSpPr>
              <a:spLocks noChangeArrowheads="1"/>
            </p:cNvSpPr>
            <p:nvPr/>
          </p:nvSpPr>
          <p:spPr bwMode="auto">
            <a:xfrm>
              <a:off x="2492" y="2837"/>
              <a:ext cx="121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3200" b="1">
                  <a:solidFill>
                    <a:srgbClr val="000000"/>
                  </a:solidFill>
                </a:rPr>
                <a:t>c</a:t>
              </a:r>
              <a:endParaRPr lang="en-US" sz="6000" b="1"/>
            </a:p>
          </p:txBody>
        </p:sp>
        <p:sp>
          <p:nvSpPr>
            <p:cNvPr id="23568" name="Rectangle 25"/>
            <p:cNvSpPr>
              <a:spLocks noChangeArrowheads="1"/>
            </p:cNvSpPr>
            <p:nvPr/>
          </p:nvSpPr>
          <p:spPr bwMode="auto">
            <a:xfrm>
              <a:off x="2605" y="2837"/>
              <a:ext cx="89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3200" b="1">
                  <a:solidFill>
                    <a:srgbClr val="000000"/>
                  </a:solidFill>
                </a:rPr>
                <a:t>t</a:t>
              </a:r>
              <a:endParaRPr lang="en-US" sz="6000" b="1"/>
            </a:p>
          </p:txBody>
        </p:sp>
        <p:sp>
          <p:nvSpPr>
            <p:cNvPr id="23569" name="Rectangle 26"/>
            <p:cNvSpPr>
              <a:spLocks noChangeArrowheads="1"/>
            </p:cNvSpPr>
            <p:nvPr/>
          </p:nvSpPr>
          <p:spPr bwMode="auto">
            <a:xfrm>
              <a:off x="2663" y="2837"/>
              <a:ext cx="76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3200" b="1">
                  <a:solidFill>
                    <a:srgbClr val="000000"/>
                  </a:solidFill>
                </a:rPr>
                <a:t>i</a:t>
              </a:r>
              <a:endParaRPr lang="en-US" sz="6000" b="1"/>
            </a:p>
          </p:txBody>
        </p:sp>
        <p:sp>
          <p:nvSpPr>
            <p:cNvPr id="23570" name="Rectangle 27"/>
            <p:cNvSpPr>
              <a:spLocks noChangeArrowheads="1"/>
            </p:cNvSpPr>
            <p:nvPr/>
          </p:nvSpPr>
          <p:spPr bwMode="auto">
            <a:xfrm>
              <a:off x="2713" y="2837"/>
              <a:ext cx="140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3200" b="1">
                  <a:solidFill>
                    <a:srgbClr val="000000"/>
                  </a:solidFill>
                </a:rPr>
                <a:t>o</a:t>
              </a:r>
              <a:endParaRPr lang="en-US" sz="6000" b="1"/>
            </a:p>
          </p:txBody>
        </p:sp>
        <p:sp>
          <p:nvSpPr>
            <p:cNvPr id="23571" name="Rectangle 28"/>
            <p:cNvSpPr>
              <a:spLocks noChangeArrowheads="1"/>
            </p:cNvSpPr>
            <p:nvPr/>
          </p:nvSpPr>
          <p:spPr bwMode="auto">
            <a:xfrm>
              <a:off x="2831" y="2837"/>
              <a:ext cx="145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3200" b="1">
                  <a:solidFill>
                    <a:srgbClr val="000000"/>
                  </a:solidFill>
                </a:rPr>
                <a:t>n</a:t>
              </a:r>
              <a:endParaRPr lang="en-US" sz="6000" b="1"/>
            </a:p>
          </p:txBody>
        </p:sp>
        <p:sp>
          <p:nvSpPr>
            <p:cNvPr id="23572" name="Rectangle 30"/>
            <p:cNvSpPr>
              <a:spLocks noChangeArrowheads="1"/>
            </p:cNvSpPr>
            <p:nvPr/>
          </p:nvSpPr>
          <p:spPr bwMode="auto">
            <a:xfrm>
              <a:off x="2100" y="3084"/>
              <a:ext cx="207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3200" b="1">
                  <a:solidFill>
                    <a:srgbClr val="000000"/>
                  </a:solidFill>
                </a:rPr>
                <a:t>m</a:t>
              </a:r>
              <a:endParaRPr lang="en-US" sz="6000" b="1"/>
            </a:p>
          </p:txBody>
        </p:sp>
        <p:sp>
          <p:nvSpPr>
            <p:cNvPr id="23573" name="Rectangle 31"/>
            <p:cNvSpPr>
              <a:spLocks noChangeArrowheads="1"/>
            </p:cNvSpPr>
            <p:nvPr/>
          </p:nvSpPr>
          <p:spPr bwMode="auto">
            <a:xfrm>
              <a:off x="2281" y="3084"/>
              <a:ext cx="121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3200" b="1">
                  <a:solidFill>
                    <a:srgbClr val="000000"/>
                  </a:solidFill>
                </a:rPr>
                <a:t>e</a:t>
              </a:r>
              <a:endParaRPr lang="en-US" sz="6000" b="1"/>
            </a:p>
          </p:txBody>
        </p:sp>
        <p:sp>
          <p:nvSpPr>
            <p:cNvPr id="23574" name="Rectangle 32"/>
            <p:cNvSpPr>
              <a:spLocks noChangeArrowheads="1"/>
            </p:cNvSpPr>
            <p:nvPr/>
          </p:nvSpPr>
          <p:spPr bwMode="auto">
            <a:xfrm>
              <a:off x="2395" y="3084"/>
              <a:ext cx="207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3200" b="1">
                  <a:solidFill>
                    <a:srgbClr val="000000"/>
                  </a:solidFill>
                </a:rPr>
                <a:t>m</a:t>
              </a:r>
              <a:endParaRPr lang="en-US" sz="6000" b="1"/>
            </a:p>
          </p:txBody>
        </p:sp>
        <p:sp>
          <p:nvSpPr>
            <p:cNvPr id="23575" name="Rectangle 33"/>
            <p:cNvSpPr>
              <a:spLocks noChangeArrowheads="1"/>
            </p:cNvSpPr>
            <p:nvPr/>
          </p:nvSpPr>
          <p:spPr bwMode="auto">
            <a:xfrm>
              <a:off x="2574" y="3084"/>
              <a:ext cx="140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3200" b="1">
                  <a:solidFill>
                    <a:srgbClr val="000000"/>
                  </a:solidFill>
                </a:rPr>
                <a:t>o</a:t>
              </a:r>
              <a:endParaRPr lang="en-US" sz="6000" b="1"/>
            </a:p>
          </p:txBody>
        </p:sp>
        <p:sp>
          <p:nvSpPr>
            <p:cNvPr id="23576" name="Rectangle 34"/>
            <p:cNvSpPr>
              <a:spLocks noChangeArrowheads="1"/>
            </p:cNvSpPr>
            <p:nvPr/>
          </p:nvSpPr>
          <p:spPr bwMode="auto">
            <a:xfrm>
              <a:off x="2696" y="3084"/>
              <a:ext cx="105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3200" b="1">
                  <a:solidFill>
                    <a:srgbClr val="000000"/>
                  </a:solidFill>
                </a:rPr>
                <a:t>r</a:t>
              </a:r>
              <a:endParaRPr lang="en-US" sz="6000" b="1"/>
            </a:p>
          </p:txBody>
        </p:sp>
        <p:sp>
          <p:nvSpPr>
            <p:cNvPr id="23577" name="Rectangle 35"/>
            <p:cNvSpPr>
              <a:spLocks noChangeArrowheads="1"/>
            </p:cNvSpPr>
            <p:nvPr/>
          </p:nvSpPr>
          <p:spPr bwMode="auto">
            <a:xfrm>
              <a:off x="2770" y="3084"/>
              <a:ext cx="129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3200" b="1">
                  <a:solidFill>
                    <a:srgbClr val="000000"/>
                  </a:solidFill>
                </a:rPr>
                <a:t>y</a:t>
              </a:r>
              <a:endParaRPr lang="en-US" sz="6000" b="1"/>
            </a:p>
          </p:txBody>
        </p:sp>
        <p:sp>
          <p:nvSpPr>
            <p:cNvPr id="23578" name="Rectangle 36"/>
            <p:cNvSpPr>
              <a:spLocks noChangeArrowheads="1"/>
            </p:cNvSpPr>
            <p:nvPr/>
          </p:nvSpPr>
          <p:spPr bwMode="auto">
            <a:xfrm>
              <a:off x="1920" y="1515"/>
              <a:ext cx="7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400" b="1">
                  <a:solidFill>
                    <a:srgbClr val="000000"/>
                  </a:solidFill>
                </a:rPr>
                <a:t>I</a:t>
              </a:r>
              <a:endParaRPr lang="en-US" sz="4800" b="1"/>
            </a:p>
          </p:txBody>
        </p:sp>
        <p:sp>
          <p:nvSpPr>
            <p:cNvPr id="23579" name="Rectangle 37"/>
            <p:cNvSpPr>
              <a:spLocks noChangeArrowheads="1"/>
            </p:cNvSpPr>
            <p:nvPr/>
          </p:nvSpPr>
          <p:spPr bwMode="auto">
            <a:xfrm>
              <a:off x="1986" y="1515"/>
              <a:ext cx="109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400" b="1">
                  <a:solidFill>
                    <a:srgbClr val="000000"/>
                  </a:solidFill>
                </a:rPr>
                <a:t>n</a:t>
              </a:r>
              <a:endParaRPr lang="en-US" sz="4800" b="1"/>
            </a:p>
          </p:txBody>
        </p:sp>
        <p:sp>
          <p:nvSpPr>
            <p:cNvPr id="23580" name="Rectangle 38"/>
            <p:cNvSpPr>
              <a:spLocks noChangeArrowheads="1"/>
            </p:cNvSpPr>
            <p:nvPr/>
          </p:nvSpPr>
          <p:spPr bwMode="auto">
            <a:xfrm>
              <a:off x="2106" y="1515"/>
              <a:ext cx="7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400" b="1">
                  <a:solidFill>
                    <a:srgbClr val="000000"/>
                  </a:solidFill>
                </a:rPr>
                <a:t>s</a:t>
              </a:r>
              <a:endParaRPr lang="en-US" sz="4800" b="1"/>
            </a:p>
          </p:txBody>
        </p:sp>
        <p:sp>
          <p:nvSpPr>
            <p:cNvPr id="23581" name="Rectangle 39"/>
            <p:cNvSpPr>
              <a:spLocks noChangeArrowheads="1"/>
            </p:cNvSpPr>
            <p:nvPr/>
          </p:nvSpPr>
          <p:spPr bwMode="auto">
            <a:xfrm>
              <a:off x="2200" y="1515"/>
              <a:ext cx="6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400" b="1">
                  <a:solidFill>
                    <a:srgbClr val="000000"/>
                  </a:solidFill>
                </a:rPr>
                <a:t>t</a:t>
              </a:r>
              <a:endParaRPr lang="en-US" sz="4800" b="1"/>
            </a:p>
          </p:txBody>
        </p:sp>
        <p:sp>
          <p:nvSpPr>
            <p:cNvPr id="23582" name="Rectangle 40"/>
            <p:cNvSpPr>
              <a:spLocks noChangeArrowheads="1"/>
            </p:cNvSpPr>
            <p:nvPr/>
          </p:nvSpPr>
          <p:spPr bwMode="auto">
            <a:xfrm>
              <a:off x="2264" y="1515"/>
              <a:ext cx="79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400" b="1">
                  <a:solidFill>
                    <a:srgbClr val="000000"/>
                  </a:solidFill>
                </a:rPr>
                <a:t>r</a:t>
              </a:r>
              <a:endParaRPr lang="en-US" sz="4800" b="1"/>
            </a:p>
          </p:txBody>
        </p:sp>
        <p:sp>
          <p:nvSpPr>
            <p:cNvPr id="23583" name="Rectangle 41"/>
            <p:cNvSpPr>
              <a:spLocks noChangeArrowheads="1"/>
            </p:cNvSpPr>
            <p:nvPr/>
          </p:nvSpPr>
          <p:spPr bwMode="auto">
            <a:xfrm>
              <a:off x="2351" y="1515"/>
              <a:ext cx="109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400" b="1">
                  <a:solidFill>
                    <a:srgbClr val="000000"/>
                  </a:solidFill>
                </a:rPr>
                <a:t>u</a:t>
              </a:r>
              <a:endParaRPr lang="en-US" sz="4800" b="1"/>
            </a:p>
          </p:txBody>
        </p:sp>
        <p:sp>
          <p:nvSpPr>
            <p:cNvPr id="23584" name="Rectangle 42"/>
            <p:cNvSpPr>
              <a:spLocks noChangeArrowheads="1"/>
            </p:cNvSpPr>
            <p:nvPr/>
          </p:nvSpPr>
          <p:spPr bwMode="auto">
            <a:xfrm>
              <a:off x="2458" y="1515"/>
              <a:ext cx="9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400" b="1">
                  <a:solidFill>
                    <a:srgbClr val="000000"/>
                  </a:solidFill>
                </a:rPr>
                <a:t>c</a:t>
              </a:r>
              <a:endParaRPr lang="en-US" sz="4800" b="1"/>
            </a:p>
          </p:txBody>
        </p:sp>
        <p:sp>
          <p:nvSpPr>
            <p:cNvPr id="23585" name="Rectangle 43"/>
            <p:cNvSpPr>
              <a:spLocks noChangeArrowheads="1"/>
            </p:cNvSpPr>
            <p:nvPr/>
          </p:nvSpPr>
          <p:spPr bwMode="auto">
            <a:xfrm>
              <a:off x="2562" y="1515"/>
              <a:ext cx="6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400" b="1">
                  <a:solidFill>
                    <a:srgbClr val="000000"/>
                  </a:solidFill>
                </a:rPr>
                <a:t>t</a:t>
              </a:r>
              <a:endParaRPr lang="en-US" sz="4800" b="1"/>
            </a:p>
          </p:txBody>
        </p:sp>
        <p:sp>
          <p:nvSpPr>
            <p:cNvPr id="23586" name="Rectangle 44"/>
            <p:cNvSpPr>
              <a:spLocks noChangeArrowheads="1"/>
            </p:cNvSpPr>
            <p:nvPr/>
          </p:nvSpPr>
          <p:spPr bwMode="auto">
            <a:xfrm>
              <a:off x="2618" y="1515"/>
              <a:ext cx="5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400" b="1">
                  <a:solidFill>
                    <a:srgbClr val="000000"/>
                  </a:solidFill>
                </a:rPr>
                <a:t>i</a:t>
              </a:r>
              <a:endParaRPr lang="en-US" sz="4800" b="1"/>
            </a:p>
          </p:txBody>
        </p:sp>
        <p:sp>
          <p:nvSpPr>
            <p:cNvPr id="23587" name="Rectangle 45"/>
            <p:cNvSpPr>
              <a:spLocks noChangeArrowheads="1"/>
            </p:cNvSpPr>
            <p:nvPr/>
          </p:nvSpPr>
          <p:spPr bwMode="auto">
            <a:xfrm>
              <a:off x="2669" y="1515"/>
              <a:ext cx="105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400" b="1">
                  <a:solidFill>
                    <a:srgbClr val="000000"/>
                  </a:solidFill>
                </a:rPr>
                <a:t>o</a:t>
              </a:r>
              <a:endParaRPr lang="en-US" sz="4800" b="1"/>
            </a:p>
          </p:txBody>
        </p:sp>
        <p:sp>
          <p:nvSpPr>
            <p:cNvPr id="23588" name="Rectangle 46"/>
            <p:cNvSpPr>
              <a:spLocks noChangeArrowheads="1"/>
            </p:cNvSpPr>
            <p:nvPr/>
          </p:nvSpPr>
          <p:spPr bwMode="auto">
            <a:xfrm>
              <a:off x="2799" y="1515"/>
              <a:ext cx="109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400" b="1">
                  <a:solidFill>
                    <a:srgbClr val="000000"/>
                  </a:solidFill>
                </a:rPr>
                <a:t>n</a:t>
              </a:r>
              <a:endParaRPr lang="en-US" sz="4800" b="1"/>
            </a:p>
          </p:txBody>
        </p:sp>
        <p:sp>
          <p:nvSpPr>
            <p:cNvPr id="23589" name="Rectangle 48"/>
            <p:cNvSpPr>
              <a:spLocks noChangeArrowheads="1"/>
            </p:cNvSpPr>
            <p:nvPr/>
          </p:nvSpPr>
          <p:spPr bwMode="auto">
            <a:xfrm>
              <a:off x="1929" y="1725"/>
              <a:ext cx="89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400" b="1">
                  <a:solidFill>
                    <a:srgbClr val="000000"/>
                  </a:solidFill>
                </a:rPr>
                <a:t>a</a:t>
              </a:r>
              <a:endParaRPr lang="en-US" sz="4800" b="1"/>
            </a:p>
          </p:txBody>
        </p:sp>
        <p:sp>
          <p:nvSpPr>
            <p:cNvPr id="23590" name="Rectangle 49"/>
            <p:cNvSpPr>
              <a:spLocks noChangeArrowheads="1"/>
            </p:cNvSpPr>
            <p:nvPr/>
          </p:nvSpPr>
          <p:spPr bwMode="auto">
            <a:xfrm>
              <a:off x="2043" y="1725"/>
              <a:ext cx="11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400" b="1">
                  <a:solidFill>
                    <a:srgbClr val="000000"/>
                  </a:solidFill>
                </a:rPr>
                <a:t>d</a:t>
              </a:r>
              <a:endParaRPr lang="en-US" sz="4800" b="1"/>
            </a:p>
          </p:txBody>
        </p:sp>
        <p:sp>
          <p:nvSpPr>
            <p:cNvPr id="23591" name="Rectangle 50"/>
            <p:cNvSpPr>
              <a:spLocks noChangeArrowheads="1"/>
            </p:cNvSpPr>
            <p:nvPr/>
          </p:nvSpPr>
          <p:spPr bwMode="auto">
            <a:xfrm>
              <a:off x="2167" y="1725"/>
              <a:ext cx="11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400" b="1">
                  <a:solidFill>
                    <a:srgbClr val="000000"/>
                  </a:solidFill>
                </a:rPr>
                <a:t>d</a:t>
              </a:r>
              <a:endParaRPr lang="en-US" sz="4800" b="1"/>
            </a:p>
          </p:txBody>
        </p:sp>
        <p:sp>
          <p:nvSpPr>
            <p:cNvPr id="23592" name="Rectangle 51"/>
            <p:cNvSpPr>
              <a:spLocks noChangeArrowheads="1"/>
            </p:cNvSpPr>
            <p:nvPr/>
          </p:nvSpPr>
          <p:spPr bwMode="auto">
            <a:xfrm>
              <a:off x="2274" y="1725"/>
              <a:ext cx="79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400" b="1">
                  <a:solidFill>
                    <a:srgbClr val="000000"/>
                  </a:solidFill>
                </a:rPr>
                <a:t>r</a:t>
              </a:r>
              <a:endParaRPr lang="en-US" sz="4800" b="1"/>
            </a:p>
          </p:txBody>
        </p:sp>
        <p:sp>
          <p:nvSpPr>
            <p:cNvPr id="23593" name="Rectangle 52"/>
            <p:cNvSpPr>
              <a:spLocks noChangeArrowheads="1"/>
            </p:cNvSpPr>
            <p:nvPr/>
          </p:nvSpPr>
          <p:spPr bwMode="auto">
            <a:xfrm>
              <a:off x="2354" y="1725"/>
              <a:ext cx="9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400" b="1">
                  <a:solidFill>
                    <a:srgbClr val="000000"/>
                  </a:solidFill>
                </a:rPr>
                <a:t>e</a:t>
              </a:r>
              <a:endParaRPr lang="en-US" sz="4800" b="1"/>
            </a:p>
          </p:txBody>
        </p:sp>
        <p:sp>
          <p:nvSpPr>
            <p:cNvPr id="23594" name="Rectangle 53"/>
            <p:cNvSpPr>
              <a:spLocks noChangeArrowheads="1"/>
            </p:cNvSpPr>
            <p:nvPr/>
          </p:nvSpPr>
          <p:spPr bwMode="auto">
            <a:xfrm>
              <a:off x="2471" y="1725"/>
              <a:ext cx="7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400" b="1">
                  <a:solidFill>
                    <a:srgbClr val="000000"/>
                  </a:solidFill>
                </a:rPr>
                <a:t>s</a:t>
              </a:r>
              <a:endParaRPr lang="en-US" sz="4800" b="1"/>
            </a:p>
          </p:txBody>
        </p:sp>
        <p:sp>
          <p:nvSpPr>
            <p:cNvPr id="23595" name="Rectangle 54"/>
            <p:cNvSpPr>
              <a:spLocks noChangeArrowheads="1"/>
            </p:cNvSpPr>
            <p:nvPr/>
          </p:nvSpPr>
          <p:spPr bwMode="auto">
            <a:xfrm>
              <a:off x="2578" y="1725"/>
              <a:ext cx="7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400" b="1">
                  <a:solidFill>
                    <a:srgbClr val="000000"/>
                  </a:solidFill>
                </a:rPr>
                <a:t>s</a:t>
              </a:r>
              <a:endParaRPr lang="en-US" sz="4800" b="1"/>
            </a:p>
          </p:txBody>
        </p:sp>
        <p:sp>
          <p:nvSpPr>
            <p:cNvPr id="23596" name="Rectangle 55"/>
            <p:cNvSpPr>
              <a:spLocks noChangeArrowheads="1"/>
            </p:cNvSpPr>
            <p:nvPr/>
          </p:nvSpPr>
          <p:spPr bwMode="auto">
            <a:xfrm>
              <a:off x="3151" y="2411"/>
              <a:ext cx="7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400" b="1">
                  <a:solidFill>
                    <a:srgbClr val="000000"/>
                  </a:solidFill>
                </a:rPr>
                <a:t>I</a:t>
              </a:r>
              <a:endParaRPr lang="en-US" sz="4800" b="1"/>
            </a:p>
          </p:txBody>
        </p:sp>
        <p:sp>
          <p:nvSpPr>
            <p:cNvPr id="23597" name="Rectangle 56"/>
            <p:cNvSpPr>
              <a:spLocks noChangeArrowheads="1"/>
            </p:cNvSpPr>
            <p:nvPr/>
          </p:nvSpPr>
          <p:spPr bwMode="auto">
            <a:xfrm>
              <a:off x="3218" y="2411"/>
              <a:ext cx="109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400" b="1">
                  <a:solidFill>
                    <a:srgbClr val="000000"/>
                  </a:solidFill>
                </a:rPr>
                <a:t>n</a:t>
              </a:r>
              <a:endParaRPr lang="en-US" sz="4800" b="1"/>
            </a:p>
          </p:txBody>
        </p:sp>
        <p:sp>
          <p:nvSpPr>
            <p:cNvPr id="23598" name="Rectangle 57"/>
            <p:cNvSpPr>
              <a:spLocks noChangeArrowheads="1"/>
            </p:cNvSpPr>
            <p:nvPr/>
          </p:nvSpPr>
          <p:spPr bwMode="auto">
            <a:xfrm>
              <a:off x="3332" y="2411"/>
              <a:ext cx="7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400" b="1">
                  <a:solidFill>
                    <a:srgbClr val="000000"/>
                  </a:solidFill>
                </a:rPr>
                <a:t>s</a:t>
              </a:r>
              <a:endParaRPr lang="en-US" sz="4800" b="1"/>
            </a:p>
          </p:txBody>
        </p:sp>
        <p:sp>
          <p:nvSpPr>
            <p:cNvPr id="23599" name="Rectangle 58"/>
            <p:cNvSpPr>
              <a:spLocks noChangeArrowheads="1"/>
            </p:cNvSpPr>
            <p:nvPr/>
          </p:nvSpPr>
          <p:spPr bwMode="auto">
            <a:xfrm>
              <a:off x="3432" y="2411"/>
              <a:ext cx="6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400" b="1">
                  <a:solidFill>
                    <a:srgbClr val="000000"/>
                  </a:solidFill>
                </a:rPr>
                <a:t>t</a:t>
              </a:r>
              <a:endParaRPr lang="en-US" sz="4800" b="1"/>
            </a:p>
          </p:txBody>
        </p:sp>
        <p:sp>
          <p:nvSpPr>
            <p:cNvPr id="23600" name="Rectangle 59"/>
            <p:cNvSpPr>
              <a:spLocks noChangeArrowheads="1"/>
            </p:cNvSpPr>
            <p:nvPr/>
          </p:nvSpPr>
          <p:spPr bwMode="auto">
            <a:xfrm>
              <a:off x="3495" y="2411"/>
              <a:ext cx="79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400" b="1">
                  <a:solidFill>
                    <a:srgbClr val="000000"/>
                  </a:solidFill>
                </a:rPr>
                <a:t>r</a:t>
              </a:r>
              <a:endParaRPr lang="en-US" sz="4800" b="1"/>
            </a:p>
          </p:txBody>
        </p:sp>
        <p:sp>
          <p:nvSpPr>
            <p:cNvPr id="23601" name="Rectangle 60"/>
            <p:cNvSpPr>
              <a:spLocks noChangeArrowheads="1"/>
            </p:cNvSpPr>
            <p:nvPr/>
          </p:nvSpPr>
          <p:spPr bwMode="auto">
            <a:xfrm>
              <a:off x="3573" y="2411"/>
              <a:ext cx="109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400" b="1">
                  <a:solidFill>
                    <a:srgbClr val="000000"/>
                  </a:solidFill>
                </a:rPr>
                <a:t>u</a:t>
              </a:r>
              <a:endParaRPr lang="en-US" sz="4800" b="1"/>
            </a:p>
          </p:txBody>
        </p:sp>
        <p:sp>
          <p:nvSpPr>
            <p:cNvPr id="23602" name="Rectangle 61"/>
            <p:cNvSpPr>
              <a:spLocks noChangeArrowheads="1"/>
            </p:cNvSpPr>
            <p:nvPr/>
          </p:nvSpPr>
          <p:spPr bwMode="auto">
            <a:xfrm>
              <a:off x="3690" y="2411"/>
              <a:ext cx="9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400" b="1">
                  <a:solidFill>
                    <a:srgbClr val="000000"/>
                  </a:solidFill>
                </a:rPr>
                <a:t>c</a:t>
              </a:r>
              <a:endParaRPr lang="en-US" sz="4800" b="1"/>
            </a:p>
          </p:txBody>
        </p:sp>
        <p:sp>
          <p:nvSpPr>
            <p:cNvPr id="23603" name="Rectangle 62"/>
            <p:cNvSpPr>
              <a:spLocks noChangeArrowheads="1"/>
            </p:cNvSpPr>
            <p:nvPr/>
          </p:nvSpPr>
          <p:spPr bwMode="auto">
            <a:xfrm>
              <a:off x="3794" y="2411"/>
              <a:ext cx="6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400" b="1">
                  <a:solidFill>
                    <a:srgbClr val="000000"/>
                  </a:solidFill>
                </a:rPr>
                <a:t>t</a:t>
              </a:r>
              <a:endParaRPr lang="en-US" sz="4800" b="1"/>
            </a:p>
          </p:txBody>
        </p:sp>
        <p:sp>
          <p:nvSpPr>
            <p:cNvPr id="23604" name="Rectangle 63"/>
            <p:cNvSpPr>
              <a:spLocks noChangeArrowheads="1"/>
            </p:cNvSpPr>
            <p:nvPr/>
          </p:nvSpPr>
          <p:spPr bwMode="auto">
            <a:xfrm>
              <a:off x="3851" y="2411"/>
              <a:ext cx="5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400" b="1">
                  <a:solidFill>
                    <a:srgbClr val="000000"/>
                  </a:solidFill>
                </a:rPr>
                <a:t>i</a:t>
              </a:r>
              <a:endParaRPr lang="en-US" sz="4800" b="1"/>
            </a:p>
          </p:txBody>
        </p:sp>
        <p:sp>
          <p:nvSpPr>
            <p:cNvPr id="23605" name="Rectangle 64"/>
            <p:cNvSpPr>
              <a:spLocks noChangeArrowheads="1"/>
            </p:cNvSpPr>
            <p:nvPr/>
          </p:nvSpPr>
          <p:spPr bwMode="auto">
            <a:xfrm>
              <a:off x="3901" y="2411"/>
              <a:ext cx="105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400" b="1">
                  <a:solidFill>
                    <a:srgbClr val="000000"/>
                  </a:solidFill>
                </a:rPr>
                <a:t>o</a:t>
              </a:r>
              <a:endParaRPr lang="en-US" sz="4800" b="1"/>
            </a:p>
          </p:txBody>
        </p:sp>
        <p:sp>
          <p:nvSpPr>
            <p:cNvPr id="23606" name="Rectangle 65"/>
            <p:cNvSpPr>
              <a:spLocks noChangeArrowheads="1"/>
            </p:cNvSpPr>
            <p:nvPr/>
          </p:nvSpPr>
          <p:spPr bwMode="auto">
            <a:xfrm>
              <a:off x="4028" y="2411"/>
              <a:ext cx="109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400" b="1">
                  <a:solidFill>
                    <a:srgbClr val="000000"/>
                  </a:solidFill>
                </a:rPr>
                <a:t>n</a:t>
              </a:r>
              <a:endParaRPr lang="en-US" sz="4800" b="1"/>
            </a:p>
          </p:txBody>
        </p:sp>
        <p:sp>
          <p:nvSpPr>
            <p:cNvPr id="23607" name="Line 66"/>
            <p:cNvSpPr>
              <a:spLocks noChangeShapeType="1"/>
            </p:cNvSpPr>
            <p:nvPr/>
          </p:nvSpPr>
          <p:spPr bwMode="auto">
            <a:xfrm>
              <a:off x="1276" y="1745"/>
              <a:ext cx="415" cy="3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23608" name="Freeform 67"/>
            <p:cNvSpPr>
              <a:spLocks/>
            </p:cNvSpPr>
            <p:nvPr/>
          </p:nvSpPr>
          <p:spPr bwMode="auto">
            <a:xfrm>
              <a:off x="1648" y="1695"/>
              <a:ext cx="110" cy="107"/>
            </a:xfrm>
            <a:custGeom>
              <a:avLst/>
              <a:gdLst>
                <a:gd name="T0" fmla="*/ 0 w 33"/>
                <a:gd name="T1" fmla="*/ 0 h 32"/>
                <a:gd name="T2" fmla="*/ 2 w 33"/>
                <a:gd name="T3" fmla="*/ 32 h 32"/>
                <a:gd name="T4" fmla="*/ 33 w 33"/>
                <a:gd name="T5" fmla="*/ 15 h 32"/>
                <a:gd name="T6" fmla="*/ 2 w 33"/>
                <a:gd name="T7" fmla="*/ 0 h 32"/>
                <a:gd name="T8" fmla="*/ 2 w 33"/>
                <a:gd name="T9" fmla="*/ 0 h 32"/>
                <a:gd name="T10" fmla="*/ 0 w 33"/>
                <a:gd name="T11" fmla="*/ 0 h 3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3"/>
                <a:gd name="T19" fmla="*/ 0 h 32"/>
                <a:gd name="T20" fmla="*/ 33 w 33"/>
                <a:gd name="T21" fmla="*/ 32 h 3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3" h="32">
                  <a:moveTo>
                    <a:pt x="0" y="0"/>
                  </a:moveTo>
                  <a:lnTo>
                    <a:pt x="2" y="32"/>
                  </a:lnTo>
                  <a:lnTo>
                    <a:pt x="33" y="15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23609" name="Freeform 68"/>
            <p:cNvSpPr>
              <a:spLocks/>
            </p:cNvSpPr>
            <p:nvPr/>
          </p:nvSpPr>
          <p:spPr bwMode="auto">
            <a:xfrm>
              <a:off x="4547" y="2488"/>
              <a:ext cx="107" cy="106"/>
            </a:xfrm>
            <a:custGeom>
              <a:avLst/>
              <a:gdLst>
                <a:gd name="T0" fmla="*/ 0 w 32"/>
                <a:gd name="T1" fmla="*/ 0 h 32"/>
                <a:gd name="T2" fmla="*/ 1 w 32"/>
                <a:gd name="T3" fmla="*/ 32 h 32"/>
                <a:gd name="T4" fmla="*/ 32 w 32"/>
                <a:gd name="T5" fmla="*/ 15 h 32"/>
                <a:gd name="T6" fmla="*/ 1 w 32"/>
                <a:gd name="T7" fmla="*/ 0 h 32"/>
                <a:gd name="T8" fmla="*/ 1 w 32"/>
                <a:gd name="T9" fmla="*/ 0 h 32"/>
                <a:gd name="T10" fmla="*/ 0 w 32"/>
                <a:gd name="T11" fmla="*/ 0 h 3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2"/>
                <a:gd name="T19" fmla="*/ 0 h 32"/>
                <a:gd name="T20" fmla="*/ 32 w 32"/>
                <a:gd name="T21" fmla="*/ 32 h 3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2" h="32">
                  <a:moveTo>
                    <a:pt x="0" y="0"/>
                  </a:moveTo>
                  <a:lnTo>
                    <a:pt x="1" y="32"/>
                  </a:lnTo>
                  <a:lnTo>
                    <a:pt x="32" y="15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23610" name="Line 69"/>
            <p:cNvSpPr>
              <a:spLocks noChangeShapeType="1"/>
            </p:cNvSpPr>
            <p:nvPr/>
          </p:nvSpPr>
          <p:spPr bwMode="auto">
            <a:xfrm>
              <a:off x="4175" y="2538"/>
              <a:ext cx="395" cy="3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95300"/>
            <a:ext cx="8229600" cy="96837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b="1" i="1" u="sng" dirty="0" smtClean="0">
                <a:solidFill>
                  <a:srgbClr val="FF0000"/>
                </a:solidFill>
              </a:rPr>
              <a:t>MIPS components </a:t>
            </a:r>
            <a:r>
              <a:rPr lang="en-US" b="1" i="1" u="sng" dirty="0" smtClean="0">
                <a:solidFill>
                  <a:srgbClr val="FF0000"/>
                </a:solidFill>
              </a:rPr>
              <a:t>- data </a:t>
            </a:r>
            <a:r>
              <a:rPr lang="en-US" b="1" i="1" u="sng" dirty="0" smtClean="0">
                <a:solidFill>
                  <a:srgbClr val="FF0000"/>
                </a:solidFill>
              </a:rPr>
              <a:t>memory</a:t>
            </a:r>
          </a:p>
        </p:txBody>
      </p:sp>
      <p:sp>
        <p:nvSpPr>
          <p:cNvPr id="24579" name="Rectangle 25"/>
          <p:cNvSpPr>
            <a:spLocks noChangeArrowheads="1"/>
          </p:cNvSpPr>
          <p:nvPr/>
        </p:nvSpPr>
        <p:spPr bwMode="auto">
          <a:xfrm>
            <a:off x="5759450" y="3665538"/>
            <a:ext cx="6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 sz="2000" b="1"/>
          </a:p>
        </p:txBody>
      </p:sp>
      <p:sp>
        <p:nvSpPr>
          <p:cNvPr id="24580" name="Rectangle 82"/>
          <p:cNvSpPr>
            <a:spLocks noChangeArrowheads="1"/>
          </p:cNvSpPr>
          <p:nvPr/>
        </p:nvSpPr>
        <p:spPr bwMode="auto">
          <a:xfrm>
            <a:off x="4179888" y="3856038"/>
            <a:ext cx="6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 sz="2000" b="1"/>
          </a:p>
        </p:txBody>
      </p:sp>
      <p:sp>
        <p:nvSpPr>
          <p:cNvPr id="24581" name="Rectangle 94"/>
          <p:cNvSpPr>
            <a:spLocks noChangeArrowheads="1"/>
          </p:cNvSpPr>
          <p:nvPr/>
        </p:nvSpPr>
        <p:spPr bwMode="auto">
          <a:xfrm>
            <a:off x="3611563" y="3884613"/>
            <a:ext cx="6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 sz="2000" b="1"/>
          </a:p>
        </p:txBody>
      </p:sp>
      <p:sp>
        <p:nvSpPr>
          <p:cNvPr id="24582" name="Rectangle 103"/>
          <p:cNvSpPr>
            <a:spLocks noChangeArrowheads="1"/>
          </p:cNvSpPr>
          <p:nvPr/>
        </p:nvSpPr>
        <p:spPr bwMode="auto">
          <a:xfrm>
            <a:off x="4440238" y="3482975"/>
            <a:ext cx="6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 sz="2000" b="1"/>
          </a:p>
        </p:txBody>
      </p:sp>
      <p:grpSp>
        <p:nvGrpSpPr>
          <p:cNvPr id="2" name="Group 136"/>
          <p:cNvGrpSpPr>
            <a:grpSpLocks/>
          </p:cNvGrpSpPr>
          <p:nvPr/>
        </p:nvGrpSpPr>
        <p:grpSpPr bwMode="auto">
          <a:xfrm>
            <a:off x="2430463" y="1519238"/>
            <a:ext cx="4975225" cy="4811712"/>
            <a:chOff x="1531" y="957"/>
            <a:chExt cx="3134" cy="3031"/>
          </a:xfrm>
        </p:grpSpPr>
        <p:sp>
          <p:nvSpPr>
            <p:cNvPr id="24584" name="AutoShape 6"/>
            <p:cNvSpPr>
              <a:spLocks noChangeAspect="1" noChangeArrowheads="1" noTextEdit="1"/>
            </p:cNvSpPr>
            <p:nvPr/>
          </p:nvSpPr>
          <p:spPr bwMode="auto">
            <a:xfrm>
              <a:off x="1903" y="1862"/>
              <a:ext cx="1954" cy="1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24585" name="Line 8"/>
            <p:cNvSpPr>
              <a:spLocks noChangeShapeType="1"/>
            </p:cNvSpPr>
            <p:nvPr/>
          </p:nvSpPr>
          <p:spPr bwMode="auto">
            <a:xfrm flipV="1">
              <a:off x="3101" y="3569"/>
              <a:ext cx="3" cy="419"/>
            </a:xfrm>
            <a:prstGeom prst="line">
              <a:avLst/>
            </a:prstGeom>
            <a:noFill/>
            <a:ln w="9525">
              <a:solidFill>
                <a:srgbClr val="EB75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24586" name="Line 9"/>
            <p:cNvSpPr>
              <a:spLocks noChangeShapeType="1"/>
            </p:cNvSpPr>
            <p:nvPr/>
          </p:nvSpPr>
          <p:spPr bwMode="auto">
            <a:xfrm>
              <a:off x="3101" y="957"/>
              <a:ext cx="3" cy="419"/>
            </a:xfrm>
            <a:prstGeom prst="line">
              <a:avLst/>
            </a:prstGeom>
            <a:noFill/>
            <a:ln w="9525">
              <a:solidFill>
                <a:srgbClr val="EB75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24587" name="Rectangle 55"/>
            <p:cNvSpPr>
              <a:spLocks noChangeArrowheads="1"/>
            </p:cNvSpPr>
            <p:nvPr/>
          </p:nvSpPr>
          <p:spPr bwMode="auto">
            <a:xfrm>
              <a:off x="3266" y="3669"/>
              <a:ext cx="14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EB7500"/>
                  </a:solidFill>
                </a:rPr>
                <a:t>M</a:t>
              </a:r>
              <a:endParaRPr lang="en-US" sz="4400" b="1"/>
            </a:p>
          </p:txBody>
        </p:sp>
        <p:sp>
          <p:nvSpPr>
            <p:cNvPr id="24588" name="Rectangle 56"/>
            <p:cNvSpPr>
              <a:spLocks noChangeArrowheads="1"/>
            </p:cNvSpPr>
            <p:nvPr/>
          </p:nvSpPr>
          <p:spPr bwMode="auto">
            <a:xfrm>
              <a:off x="3421" y="3669"/>
              <a:ext cx="7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EB7500"/>
                  </a:solidFill>
                </a:rPr>
                <a:t>e</a:t>
              </a:r>
              <a:endParaRPr lang="en-US" sz="4400" b="1"/>
            </a:p>
          </p:txBody>
        </p:sp>
        <p:sp>
          <p:nvSpPr>
            <p:cNvPr id="24589" name="Rectangle 57"/>
            <p:cNvSpPr>
              <a:spLocks noChangeArrowheads="1"/>
            </p:cNvSpPr>
            <p:nvPr/>
          </p:nvSpPr>
          <p:spPr bwMode="auto">
            <a:xfrm>
              <a:off x="3539" y="3669"/>
              <a:ext cx="129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EB7500"/>
                  </a:solidFill>
                </a:rPr>
                <a:t>m</a:t>
              </a:r>
              <a:endParaRPr lang="en-US" sz="4400" b="1"/>
            </a:p>
          </p:txBody>
        </p:sp>
        <p:sp>
          <p:nvSpPr>
            <p:cNvPr id="24590" name="Rectangle 58"/>
            <p:cNvSpPr>
              <a:spLocks noChangeArrowheads="1"/>
            </p:cNvSpPr>
            <p:nvPr/>
          </p:nvSpPr>
          <p:spPr bwMode="auto">
            <a:xfrm>
              <a:off x="3707" y="3669"/>
              <a:ext cx="10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EB7500"/>
                  </a:solidFill>
                </a:rPr>
                <a:t>R</a:t>
              </a:r>
              <a:endParaRPr lang="en-US" sz="4400" b="1"/>
            </a:p>
          </p:txBody>
        </p:sp>
        <p:sp>
          <p:nvSpPr>
            <p:cNvPr id="24591" name="Rectangle 59"/>
            <p:cNvSpPr>
              <a:spLocks noChangeArrowheads="1"/>
            </p:cNvSpPr>
            <p:nvPr/>
          </p:nvSpPr>
          <p:spPr bwMode="auto">
            <a:xfrm>
              <a:off x="3841" y="3669"/>
              <a:ext cx="7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EB7500"/>
                  </a:solidFill>
                </a:rPr>
                <a:t>e</a:t>
              </a:r>
              <a:endParaRPr lang="en-US" sz="4400" b="1"/>
            </a:p>
          </p:txBody>
        </p:sp>
        <p:sp>
          <p:nvSpPr>
            <p:cNvPr id="24592" name="Rectangle 60"/>
            <p:cNvSpPr>
              <a:spLocks noChangeArrowheads="1"/>
            </p:cNvSpPr>
            <p:nvPr/>
          </p:nvSpPr>
          <p:spPr bwMode="auto">
            <a:xfrm>
              <a:off x="3947" y="3669"/>
              <a:ext cx="74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EB7500"/>
                  </a:solidFill>
                </a:rPr>
                <a:t>a</a:t>
              </a:r>
              <a:endParaRPr lang="en-US" sz="4400" b="1"/>
            </a:p>
          </p:txBody>
        </p:sp>
        <p:sp>
          <p:nvSpPr>
            <p:cNvPr id="24593" name="Rectangle 61"/>
            <p:cNvSpPr>
              <a:spLocks noChangeArrowheads="1"/>
            </p:cNvSpPr>
            <p:nvPr/>
          </p:nvSpPr>
          <p:spPr bwMode="auto">
            <a:xfrm>
              <a:off x="4062" y="3669"/>
              <a:ext cx="93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EB7500"/>
                  </a:solidFill>
                </a:rPr>
                <a:t>d</a:t>
              </a:r>
              <a:endParaRPr lang="en-US" sz="4400" b="1"/>
            </a:p>
          </p:txBody>
        </p:sp>
        <p:sp>
          <p:nvSpPr>
            <p:cNvPr id="24594" name="Rectangle 62"/>
            <p:cNvSpPr>
              <a:spLocks noChangeArrowheads="1"/>
            </p:cNvSpPr>
            <p:nvPr/>
          </p:nvSpPr>
          <p:spPr bwMode="auto">
            <a:xfrm>
              <a:off x="3266" y="1057"/>
              <a:ext cx="14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EB7500"/>
                  </a:solidFill>
                </a:rPr>
                <a:t>M</a:t>
              </a:r>
              <a:endParaRPr lang="en-US" sz="4400" b="1"/>
            </a:p>
          </p:txBody>
        </p:sp>
        <p:sp>
          <p:nvSpPr>
            <p:cNvPr id="24595" name="Rectangle 63"/>
            <p:cNvSpPr>
              <a:spLocks noChangeArrowheads="1"/>
            </p:cNvSpPr>
            <p:nvPr/>
          </p:nvSpPr>
          <p:spPr bwMode="auto">
            <a:xfrm>
              <a:off x="3421" y="1057"/>
              <a:ext cx="7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EB7500"/>
                  </a:solidFill>
                </a:rPr>
                <a:t>e</a:t>
              </a:r>
              <a:endParaRPr lang="en-US" sz="4400" b="1"/>
            </a:p>
          </p:txBody>
        </p:sp>
        <p:sp>
          <p:nvSpPr>
            <p:cNvPr id="24596" name="Rectangle 64"/>
            <p:cNvSpPr>
              <a:spLocks noChangeArrowheads="1"/>
            </p:cNvSpPr>
            <p:nvPr/>
          </p:nvSpPr>
          <p:spPr bwMode="auto">
            <a:xfrm>
              <a:off x="3539" y="1057"/>
              <a:ext cx="129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EB7500"/>
                  </a:solidFill>
                </a:rPr>
                <a:t>m</a:t>
              </a:r>
              <a:endParaRPr lang="en-US" sz="4400" b="1"/>
            </a:p>
          </p:txBody>
        </p:sp>
        <p:sp>
          <p:nvSpPr>
            <p:cNvPr id="24597" name="Rectangle 65"/>
            <p:cNvSpPr>
              <a:spLocks noChangeArrowheads="1"/>
            </p:cNvSpPr>
            <p:nvPr/>
          </p:nvSpPr>
          <p:spPr bwMode="auto">
            <a:xfrm>
              <a:off x="3723" y="1057"/>
              <a:ext cx="149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EB7500"/>
                  </a:solidFill>
                </a:rPr>
                <a:t>W</a:t>
              </a:r>
              <a:endParaRPr lang="en-US" sz="4400" b="1"/>
            </a:p>
          </p:txBody>
        </p:sp>
        <p:sp>
          <p:nvSpPr>
            <p:cNvPr id="24598" name="Rectangle 66"/>
            <p:cNvSpPr>
              <a:spLocks noChangeArrowheads="1"/>
            </p:cNvSpPr>
            <p:nvPr/>
          </p:nvSpPr>
          <p:spPr bwMode="auto">
            <a:xfrm>
              <a:off x="3882" y="1057"/>
              <a:ext cx="6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EB7500"/>
                  </a:solidFill>
                </a:rPr>
                <a:t>r</a:t>
              </a:r>
              <a:endParaRPr lang="en-US" sz="4400" b="1"/>
            </a:p>
          </p:txBody>
        </p:sp>
        <p:sp>
          <p:nvSpPr>
            <p:cNvPr id="24599" name="Rectangle 67"/>
            <p:cNvSpPr>
              <a:spLocks noChangeArrowheads="1"/>
            </p:cNvSpPr>
            <p:nvPr/>
          </p:nvSpPr>
          <p:spPr bwMode="auto">
            <a:xfrm>
              <a:off x="3941" y="1057"/>
              <a:ext cx="47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EB7500"/>
                  </a:solidFill>
                </a:rPr>
                <a:t>i</a:t>
              </a:r>
              <a:endParaRPr lang="en-US" sz="4400" b="1"/>
            </a:p>
          </p:txBody>
        </p:sp>
        <p:sp>
          <p:nvSpPr>
            <p:cNvPr id="24600" name="Rectangle 68"/>
            <p:cNvSpPr>
              <a:spLocks noChangeArrowheads="1"/>
            </p:cNvSpPr>
            <p:nvPr/>
          </p:nvSpPr>
          <p:spPr bwMode="auto">
            <a:xfrm>
              <a:off x="3987" y="1057"/>
              <a:ext cx="5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EB7500"/>
                  </a:solidFill>
                </a:rPr>
                <a:t>t</a:t>
              </a:r>
              <a:endParaRPr lang="en-US" sz="4400" b="1"/>
            </a:p>
          </p:txBody>
        </p:sp>
        <p:sp>
          <p:nvSpPr>
            <p:cNvPr id="24601" name="Rectangle 69"/>
            <p:cNvSpPr>
              <a:spLocks noChangeArrowheads="1"/>
            </p:cNvSpPr>
            <p:nvPr/>
          </p:nvSpPr>
          <p:spPr bwMode="auto">
            <a:xfrm>
              <a:off x="4049" y="1057"/>
              <a:ext cx="7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EB7500"/>
                  </a:solidFill>
                </a:rPr>
                <a:t>e</a:t>
              </a:r>
              <a:endParaRPr lang="en-US" sz="4400" b="1"/>
            </a:p>
          </p:txBody>
        </p:sp>
        <p:sp>
          <p:nvSpPr>
            <p:cNvPr id="24602" name="Line 70"/>
            <p:cNvSpPr>
              <a:spLocks noChangeShapeType="1"/>
            </p:cNvSpPr>
            <p:nvPr/>
          </p:nvSpPr>
          <p:spPr bwMode="auto">
            <a:xfrm flipH="1">
              <a:off x="4217" y="2120"/>
              <a:ext cx="395" cy="5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24603" name="Freeform 71"/>
            <p:cNvSpPr>
              <a:spLocks/>
            </p:cNvSpPr>
            <p:nvPr/>
          </p:nvSpPr>
          <p:spPr bwMode="auto">
            <a:xfrm>
              <a:off x="1988" y="1376"/>
              <a:ext cx="2229" cy="2193"/>
            </a:xfrm>
            <a:custGeom>
              <a:avLst/>
              <a:gdLst>
                <a:gd name="T0" fmla="*/ 716 w 717"/>
                <a:gd name="T1" fmla="*/ 749 h 749"/>
                <a:gd name="T2" fmla="*/ 717 w 717"/>
                <a:gd name="T3" fmla="*/ 0 h 749"/>
                <a:gd name="T4" fmla="*/ 0 w 717"/>
                <a:gd name="T5" fmla="*/ 0 h 749"/>
                <a:gd name="T6" fmla="*/ 0 w 717"/>
                <a:gd name="T7" fmla="*/ 749 h 749"/>
                <a:gd name="T8" fmla="*/ 717 w 717"/>
                <a:gd name="T9" fmla="*/ 749 h 749"/>
                <a:gd name="T10" fmla="*/ 717 w 717"/>
                <a:gd name="T11" fmla="*/ 749 h 749"/>
                <a:gd name="T12" fmla="*/ 716 w 717"/>
                <a:gd name="T13" fmla="*/ 749 h 7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17"/>
                <a:gd name="T22" fmla="*/ 0 h 749"/>
                <a:gd name="T23" fmla="*/ 717 w 717"/>
                <a:gd name="T24" fmla="*/ 749 h 74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17" h="749">
                  <a:moveTo>
                    <a:pt x="716" y="749"/>
                  </a:moveTo>
                  <a:lnTo>
                    <a:pt x="717" y="0"/>
                  </a:lnTo>
                  <a:lnTo>
                    <a:pt x="0" y="0"/>
                  </a:lnTo>
                  <a:lnTo>
                    <a:pt x="0" y="749"/>
                  </a:lnTo>
                  <a:lnTo>
                    <a:pt x="717" y="749"/>
                  </a:lnTo>
                  <a:lnTo>
                    <a:pt x="716" y="74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24604" name="Freeform 72"/>
            <p:cNvSpPr>
              <a:spLocks/>
            </p:cNvSpPr>
            <p:nvPr/>
          </p:nvSpPr>
          <p:spPr bwMode="auto">
            <a:xfrm>
              <a:off x="1988" y="1376"/>
              <a:ext cx="2229" cy="2193"/>
            </a:xfrm>
            <a:custGeom>
              <a:avLst/>
              <a:gdLst>
                <a:gd name="T0" fmla="*/ 716 w 717"/>
                <a:gd name="T1" fmla="*/ 749 h 749"/>
                <a:gd name="T2" fmla="*/ 717 w 717"/>
                <a:gd name="T3" fmla="*/ 0 h 749"/>
                <a:gd name="T4" fmla="*/ 0 w 717"/>
                <a:gd name="T5" fmla="*/ 0 h 749"/>
                <a:gd name="T6" fmla="*/ 0 w 717"/>
                <a:gd name="T7" fmla="*/ 749 h 749"/>
                <a:gd name="T8" fmla="*/ 717 w 717"/>
                <a:gd name="T9" fmla="*/ 749 h 749"/>
                <a:gd name="T10" fmla="*/ 717 w 717"/>
                <a:gd name="T11" fmla="*/ 749 h 7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717"/>
                <a:gd name="T19" fmla="*/ 0 h 749"/>
                <a:gd name="T20" fmla="*/ 717 w 717"/>
                <a:gd name="T21" fmla="*/ 749 h 74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717" h="749">
                  <a:moveTo>
                    <a:pt x="716" y="749"/>
                  </a:moveTo>
                  <a:lnTo>
                    <a:pt x="717" y="0"/>
                  </a:lnTo>
                  <a:lnTo>
                    <a:pt x="0" y="0"/>
                  </a:lnTo>
                  <a:lnTo>
                    <a:pt x="0" y="749"/>
                  </a:lnTo>
                  <a:lnTo>
                    <a:pt x="717" y="749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24605" name="Line 73"/>
            <p:cNvSpPr>
              <a:spLocks noChangeShapeType="1"/>
            </p:cNvSpPr>
            <p:nvPr/>
          </p:nvSpPr>
          <p:spPr bwMode="auto">
            <a:xfrm flipH="1">
              <a:off x="1531" y="2064"/>
              <a:ext cx="373" cy="3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24606" name="Freeform 74"/>
            <p:cNvSpPr>
              <a:spLocks/>
            </p:cNvSpPr>
            <p:nvPr/>
          </p:nvSpPr>
          <p:spPr bwMode="auto">
            <a:xfrm>
              <a:off x="1876" y="2014"/>
              <a:ext cx="100" cy="94"/>
            </a:xfrm>
            <a:custGeom>
              <a:avLst/>
              <a:gdLst>
                <a:gd name="T0" fmla="*/ 0 w 32"/>
                <a:gd name="T1" fmla="*/ 0 h 32"/>
                <a:gd name="T2" fmla="*/ 0 w 32"/>
                <a:gd name="T3" fmla="*/ 32 h 32"/>
                <a:gd name="T4" fmla="*/ 32 w 32"/>
                <a:gd name="T5" fmla="*/ 17 h 32"/>
                <a:gd name="T6" fmla="*/ 0 w 32"/>
                <a:gd name="T7" fmla="*/ 2 h 32"/>
                <a:gd name="T8" fmla="*/ 0 w 32"/>
                <a:gd name="T9" fmla="*/ 2 h 32"/>
                <a:gd name="T10" fmla="*/ 0 w 32"/>
                <a:gd name="T11" fmla="*/ 0 h 3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2"/>
                <a:gd name="T19" fmla="*/ 0 h 32"/>
                <a:gd name="T20" fmla="*/ 32 w 32"/>
                <a:gd name="T21" fmla="*/ 32 h 3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2" h="32">
                  <a:moveTo>
                    <a:pt x="0" y="0"/>
                  </a:moveTo>
                  <a:lnTo>
                    <a:pt x="0" y="32"/>
                  </a:lnTo>
                  <a:lnTo>
                    <a:pt x="32" y="17"/>
                  </a:lnTo>
                  <a:lnTo>
                    <a:pt x="0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24607" name="Freeform 75"/>
            <p:cNvSpPr>
              <a:spLocks/>
            </p:cNvSpPr>
            <p:nvPr/>
          </p:nvSpPr>
          <p:spPr bwMode="auto">
            <a:xfrm>
              <a:off x="4562" y="2076"/>
              <a:ext cx="103" cy="93"/>
            </a:xfrm>
            <a:custGeom>
              <a:avLst/>
              <a:gdLst>
                <a:gd name="T0" fmla="*/ 0 w 33"/>
                <a:gd name="T1" fmla="*/ 0 h 32"/>
                <a:gd name="T2" fmla="*/ 0 w 33"/>
                <a:gd name="T3" fmla="*/ 32 h 32"/>
                <a:gd name="T4" fmla="*/ 33 w 33"/>
                <a:gd name="T5" fmla="*/ 17 h 32"/>
                <a:gd name="T6" fmla="*/ 0 w 33"/>
                <a:gd name="T7" fmla="*/ 0 h 32"/>
                <a:gd name="T8" fmla="*/ 0 w 33"/>
                <a:gd name="T9" fmla="*/ 0 h 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"/>
                <a:gd name="T16" fmla="*/ 0 h 32"/>
                <a:gd name="T17" fmla="*/ 33 w 33"/>
                <a:gd name="T18" fmla="*/ 32 h 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" h="32">
                  <a:moveTo>
                    <a:pt x="0" y="0"/>
                  </a:moveTo>
                  <a:lnTo>
                    <a:pt x="0" y="32"/>
                  </a:lnTo>
                  <a:lnTo>
                    <a:pt x="33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24608" name="Freeform 76"/>
            <p:cNvSpPr>
              <a:spLocks/>
            </p:cNvSpPr>
            <p:nvPr/>
          </p:nvSpPr>
          <p:spPr bwMode="auto">
            <a:xfrm>
              <a:off x="1870" y="2814"/>
              <a:ext cx="99" cy="93"/>
            </a:xfrm>
            <a:custGeom>
              <a:avLst/>
              <a:gdLst>
                <a:gd name="T0" fmla="*/ 0 w 32"/>
                <a:gd name="T1" fmla="*/ 0 h 32"/>
                <a:gd name="T2" fmla="*/ 2 w 32"/>
                <a:gd name="T3" fmla="*/ 32 h 32"/>
                <a:gd name="T4" fmla="*/ 32 w 32"/>
                <a:gd name="T5" fmla="*/ 17 h 32"/>
                <a:gd name="T6" fmla="*/ 2 w 32"/>
                <a:gd name="T7" fmla="*/ 0 h 32"/>
                <a:gd name="T8" fmla="*/ 2 w 32"/>
                <a:gd name="T9" fmla="*/ 0 h 32"/>
                <a:gd name="T10" fmla="*/ 0 w 32"/>
                <a:gd name="T11" fmla="*/ 0 h 3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2"/>
                <a:gd name="T19" fmla="*/ 0 h 32"/>
                <a:gd name="T20" fmla="*/ 32 w 32"/>
                <a:gd name="T21" fmla="*/ 32 h 3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2" h="32">
                  <a:moveTo>
                    <a:pt x="0" y="0"/>
                  </a:moveTo>
                  <a:lnTo>
                    <a:pt x="2" y="32"/>
                  </a:lnTo>
                  <a:lnTo>
                    <a:pt x="32" y="17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24609" name="Line 77"/>
            <p:cNvSpPr>
              <a:spLocks noChangeShapeType="1"/>
            </p:cNvSpPr>
            <p:nvPr/>
          </p:nvSpPr>
          <p:spPr bwMode="auto">
            <a:xfrm flipH="1">
              <a:off x="1531" y="2858"/>
              <a:ext cx="373" cy="5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 b="1"/>
            </a:p>
          </p:txBody>
        </p:sp>
        <p:sp>
          <p:nvSpPr>
            <p:cNvPr id="24610" name="Rectangle 78"/>
            <p:cNvSpPr>
              <a:spLocks noChangeArrowheads="1"/>
            </p:cNvSpPr>
            <p:nvPr/>
          </p:nvSpPr>
          <p:spPr bwMode="auto">
            <a:xfrm>
              <a:off x="3274" y="2606"/>
              <a:ext cx="163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800" b="1">
                  <a:solidFill>
                    <a:srgbClr val="000000"/>
                  </a:solidFill>
                </a:rPr>
                <a:t>D</a:t>
              </a:r>
              <a:endParaRPr lang="en-US" sz="5400" b="1"/>
            </a:p>
          </p:txBody>
        </p:sp>
        <p:sp>
          <p:nvSpPr>
            <p:cNvPr id="24611" name="Rectangle 79"/>
            <p:cNvSpPr>
              <a:spLocks noChangeArrowheads="1"/>
            </p:cNvSpPr>
            <p:nvPr/>
          </p:nvSpPr>
          <p:spPr bwMode="auto">
            <a:xfrm>
              <a:off x="3415" y="2606"/>
              <a:ext cx="104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800" b="1">
                  <a:solidFill>
                    <a:srgbClr val="000000"/>
                  </a:solidFill>
                </a:rPr>
                <a:t>a</a:t>
              </a:r>
              <a:endParaRPr lang="en-US" sz="5400" b="1"/>
            </a:p>
          </p:txBody>
        </p:sp>
        <p:sp>
          <p:nvSpPr>
            <p:cNvPr id="24612" name="Rectangle 80"/>
            <p:cNvSpPr>
              <a:spLocks noChangeArrowheads="1"/>
            </p:cNvSpPr>
            <p:nvPr/>
          </p:nvSpPr>
          <p:spPr bwMode="auto">
            <a:xfrm>
              <a:off x="3524" y="2606"/>
              <a:ext cx="78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800" b="1">
                  <a:solidFill>
                    <a:srgbClr val="000000"/>
                  </a:solidFill>
                </a:rPr>
                <a:t>t</a:t>
              </a:r>
              <a:endParaRPr lang="en-US" sz="5400" b="1"/>
            </a:p>
          </p:txBody>
        </p:sp>
        <p:sp>
          <p:nvSpPr>
            <p:cNvPr id="24613" name="Rectangle 81"/>
            <p:cNvSpPr>
              <a:spLocks noChangeArrowheads="1"/>
            </p:cNvSpPr>
            <p:nvPr/>
          </p:nvSpPr>
          <p:spPr bwMode="auto">
            <a:xfrm>
              <a:off x="3576" y="2606"/>
              <a:ext cx="104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800" b="1">
                  <a:solidFill>
                    <a:srgbClr val="000000"/>
                  </a:solidFill>
                </a:rPr>
                <a:t>a</a:t>
              </a:r>
              <a:endParaRPr lang="en-US" sz="5400" b="1"/>
            </a:p>
          </p:txBody>
        </p:sp>
        <p:sp>
          <p:nvSpPr>
            <p:cNvPr id="24614" name="Rectangle 83"/>
            <p:cNvSpPr>
              <a:spLocks noChangeArrowheads="1"/>
            </p:cNvSpPr>
            <p:nvPr/>
          </p:nvSpPr>
          <p:spPr bwMode="auto">
            <a:xfrm>
              <a:off x="3135" y="2825"/>
              <a:ext cx="182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800" b="1">
                  <a:solidFill>
                    <a:srgbClr val="000000"/>
                  </a:solidFill>
                </a:rPr>
                <a:t>m</a:t>
              </a:r>
              <a:endParaRPr lang="en-US" sz="5400" b="1"/>
            </a:p>
          </p:txBody>
        </p:sp>
        <p:sp>
          <p:nvSpPr>
            <p:cNvPr id="24615" name="Rectangle 84"/>
            <p:cNvSpPr>
              <a:spLocks noChangeArrowheads="1"/>
            </p:cNvSpPr>
            <p:nvPr/>
          </p:nvSpPr>
          <p:spPr bwMode="auto">
            <a:xfrm>
              <a:off x="3290" y="2825"/>
              <a:ext cx="106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800" b="1">
                  <a:solidFill>
                    <a:srgbClr val="000000"/>
                  </a:solidFill>
                </a:rPr>
                <a:t>e</a:t>
              </a:r>
              <a:endParaRPr lang="en-US" sz="5400" b="1"/>
            </a:p>
          </p:txBody>
        </p:sp>
        <p:sp>
          <p:nvSpPr>
            <p:cNvPr id="24616" name="Rectangle 85"/>
            <p:cNvSpPr>
              <a:spLocks noChangeArrowheads="1"/>
            </p:cNvSpPr>
            <p:nvPr/>
          </p:nvSpPr>
          <p:spPr bwMode="auto">
            <a:xfrm>
              <a:off x="3409" y="2825"/>
              <a:ext cx="182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800" b="1">
                  <a:solidFill>
                    <a:srgbClr val="000000"/>
                  </a:solidFill>
                </a:rPr>
                <a:t>m</a:t>
              </a:r>
              <a:endParaRPr lang="en-US" sz="5400" b="1"/>
            </a:p>
          </p:txBody>
        </p:sp>
        <p:sp>
          <p:nvSpPr>
            <p:cNvPr id="24617" name="Rectangle 86"/>
            <p:cNvSpPr>
              <a:spLocks noChangeArrowheads="1"/>
            </p:cNvSpPr>
            <p:nvPr/>
          </p:nvSpPr>
          <p:spPr bwMode="auto">
            <a:xfrm>
              <a:off x="3567" y="2825"/>
              <a:ext cx="122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800" b="1">
                  <a:solidFill>
                    <a:srgbClr val="000000"/>
                  </a:solidFill>
                </a:rPr>
                <a:t>o</a:t>
              </a:r>
              <a:endParaRPr lang="en-US" sz="5400" b="1"/>
            </a:p>
          </p:txBody>
        </p:sp>
        <p:sp>
          <p:nvSpPr>
            <p:cNvPr id="24618" name="Rectangle 87"/>
            <p:cNvSpPr>
              <a:spLocks noChangeArrowheads="1"/>
            </p:cNvSpPr>
            <p:nvPr/>
          </p:nvSpPr>
          <p:spPr bwMode="auto">
            <a:xfrm>
              <a:off x="3682" y="2825"/>
              <a:ext cx="92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800" b="1">
                  <a:solidFill>
                    <a:srgbClr val="000000"/>
                  </a:solidFill>
                </a:rPr>
                <a:t>r</a:t>
              </a:r>
              <a:endParaRPr lang="en-US" sz="5400" b="1"/>
            </a:p>
          </p:txBody>
        </p:sp>
        <p:sp>
          <p:nvSpPr>
            <p:cNvPr id="24619" name="Rectangle 88"/>
            <p:cNvSpPr>
              <a:spLocks noChangeArrowheads="1"/>
            </p:cNvSpPr>
            <p:nvPr/>
          </p:nvSpPr>
          <p:spPr bwMode="auto">
            <a:xfrm>
              <a:off x="3745" y="2825"/>
              <a:ext cx="113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800" b="1">
                  <a:solidFill>
                    <a:srgbClr val="000000"/>
                  </a:solidFill>
                </a:rPr>
                <a:t>y</a:t>
              </a:r>
              <a:endParaRPr lang="en-US" sz="5400" b="1"/>
            </a:p>
          </p:txBody>
        </p:sp>
        <p:sp>
          <p:nvSpPr>
            <p:cNvPr id="24620" name="Rectangle 89"/>
            <p:cNvSpPr>
              <a:spLocks noChangeArrowheads="1"/>
            </p:cNvSpPr>
            <p:nvPr/>
          </p:nvSpPr>
          <p:spPr bwMode="auto">
            <a:xfrm>
              <a:off x="2153" y="2658"/>
              <a:ext cx="149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W</a:t>
              </a:r>
              <a:endParaRPr lang="en-US" sz="4400" b="1"/>
            </a:p>
          </p:txBody>
        </p:sp>
        <p:sp>
          <p:nvSpPr>
            <p:cNvPr id="24621" name="Rectangle 90"/>
            <p:cNvSpPr>
              <a:spLocks noChangeArrowheads="1"/>
            </p:cNvSpPr>
            <p:nvPr/>
          </p:nvSpPr>
          <p:spPr bwMode="auto">
            <a:xfrm>
              <a:off x="2308" y="2658"/>
              <a:ext cx="6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r</a:t>
              </a:r>
              <a:endParaRPr lang="en-US" sz="4400" b="1"/>
            </a:p>
          </p:txBody>
        </p:sp>
        <p:sp>
          <p:nvSpPr>
            <p:cNvPr id="24622" name="Rectangle 91"/>
            <p:cNvSpPr>
              <a:spLocks noChangeArrowheads="1"/>
            </p:cNvSpPr>
            <p:nvPr/>
          </p:nvSpPr>
          <p:spPr bwMode="auto">
            <a:xfrm>
              <a:off x="2374" y="2658"/>
              <a:ext cx="47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i</a:t>
              </a:r>
              <a:endParaRPr lang="en-US" sz="4400" b="1"/>
            </a:p>
          </p:txBody>
        </p:sp>
        <p:sp>
          <p:nvSpPr>
            <p:cNvPr id="24623" name="Rectangle 92"/>
            <p:cNvSpPr>
              <a:spLocks noChangeArrowheads="1"/>
            </p:cNvSpPr>
            <p:nvPr/>
          </p:nvSpPr>
          <p:spPr bwMode="auto">
            <a:xfrm>
              <a:off x="2420" y="2658"/>
              <a:ext cx="5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t</a:t>
              </a:r>
              <a:endParaRPr lang="en-US" sz="4400" b="1"/>
            </a:p>
          </p:txBody>
        </p:sp>
        <p:sp>
          <p:nvSpPr>
            <p:cNvPr id="24624" name="Rectangle 93"/>
            <p:cNvSpPr>
              <a:spLocks noChangeArrowheads="1"/>
            </p:cNvSpPr>
            <p:nvPr/>
          </p:nvSpPr>
          <p:spPr bwMode="auto">
            <a:xfrm>
              <a:off x="2479" y="2658"/>
              <a:ext cx="7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e</a:t>
              </a:r>
              <a:endParaRPr lang="en-US" sz="4400" b="1"/>
            </a:p>
          </p:txBody>
        </p:sp>
        <p:sp>
          <p:nvSpPr>
            <p:cNvPr id="24625" name="Rectangle 95"/>
            <p:cNvSpPr>
              <a:spLocks noChangeArrowheads="1"/>
            </p:cNvSpPr>
            <p:nvPr/>
          </p:nvSpPr>
          <p:spPr bwMode="auto">
            <a:xfrm>
              <a:off x="2128" y="2843"/>
              <a:ext cx="93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d</a:t>
              </a:r>
              <a:endParaRPr lang="en-US" sz="4400" b="1"/>
            </a:p>
          </p:txBody>
        </p:sp>
        <p:sp>
          <p:nvSpPr>
            <p:cNvPr id="24626" name="Rectangle 96"/>
            <p:cNvSpPr>
              <a:spLocks noChangeArrowheads="1"/>
            </p:cNvSpPr>
            <p:nvPr/>
          </p:nvSpPr>
          <p:spPr bwMode="auto">
            <a:xfrm>
              <a:off x="2234" y="2843"/>
              <a:ext cx="74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a</a:t>
              </a:r>
              <a:endParaRPr lang="en-US" sz="4400" b="1"/>
            </a:p>
          </p:txBody>
        </p:sp>
        <p:sp>
          <p:nvSpPr>
            <p:cNvPr id="24627" name="Rectangle 97"/>
            <p:cNvSpPr>
              <a:spLocks noChangeArrowheads="1"/>
            </p:cNvSpPr>
            <p:nvPr/>
          </p:nvSpPr>
          <p:spPr bwMode="auto">
            <a:xfrm>
              <a:off x="2342" y="2843"/>
              <a:ext cx="5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t</a:t>
              </a:r>
              <a:endParaRPr lang="en-US" sz="4400" b="1"/>
            </a:p>
          </p:txBody>
        </p:sp>
        <p:sp>
          <p:nvSpPr>
            <p:cNvPr id="24628" name="Rectangle 98"/>
            <p:cNvSpPr>
              <a:spLocks noChangeArrowheads="1"/>
            </p:cNvSpPr>
            <p:nvPr/>
          </p:nvSpPr>
          <p:spPr bwMode="auto">
            <a:xfrm>
              <a:off x="2405" y="2843"/>
              <a:ext cx="74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a</a:t>
              </a:r>
              <a:endParaRPr lang="en-US" sz="4400" b="1"/>
            </a:p>
          </p:txBody>
        </p:sp>
        <p:sp>
          <p:nvSpPr>
            <p:cNvPr id="24629" name="Rectangle 99"/>
            <p:cNvSpPr>
              <a:spLocks noChangeArrowheads="1"/>
            </p:cNvSpPr>
            <p:nvPr/>
          </p:nvSpPr>
          <p:spPr bwMode="auto">
            <a:xfrm>
              <a:off x="3748" y="1918"/>
              <a:ext cx="10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R</a:t>
              </a:r>
              <a:endParaRPr lang="en-US" sz="4400" b="1"/>
            </a:p>
          </p:txBody>
        </p:sp>
        <p:sp>
          <p:nvSpPr>
            <p:cNvPr id="24630" name="Rectangle 100"/>
            <p:cNvSpPr>
              <a:spLocks noChangeArrowheads="1"/>
            </p:cNvSpPr>
            <p:nvPr/>
          </p:nvSpPr>
          <p:spPr bwMode="auto">
            <a:xfrm>
              <a:off x="3882" y="1918"/>
              <a:ext cx="7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e</a:t>
              </a:r>
              <a:endParaRPr lang="en-US" sz="4400" b="1"/>
            </a:p>
          </p:txBody>
        </p:sp>
        <p:sp>
          <p:nvSpPr>
            <p:cNvPr id="24631" name="Rectangle 101"/>
            <p:cNvSpPr>
              <a:spLocks noChangeArrowheads="1"/>
            </p:cNvSpPr>
            <p:nvPr/>
          </p:nvSpPr>
          <p:spPr bwMode="auto">
            <a:xfrm>
              <a:off x="3997" y="1918"/>
              <a:ext cx="74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a</a:t>
              </a:r>
              <a:endParaRPr lang="en-US" sz="4400" b="1"/>
            </a:p>
          </p:txBody>
        </p:sp>
        <p:sp>
          <p:nvSpPr>
            <p:cNvPr id="24632" name="Rectangle 102"/>
            <p:cNvSpPr>
              <a:spLocks noChangeArrowheads="1"/>
            </p:cNvSpPr>
            <p:nvPr/>
          </p:nvSpPr>
          <p:spPr bwMode="auto">
            <a:xfrm>
              <a:off x="4102" y="1918"/>
              <a:ext cx="93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d</a:t>
              </a:r>
              <a:endParaRPr lang="en-US" sz="4400" b="1"/>
            </a:p>
          </p:txBody>
        </p:sp>
        <p:sp>
          <p:nvSpPr>
            <p:cNvPr id="24633" name="Rectangle 104"/>
            <p:cNvSpPr>
              <a:spLocks noChangeArrowheads="1"/>
            </p:cNvSpPr>
            <p:nvPr/>
          </p:nvSpPr>
          <p:spPr bwMode="auto">
            <a:xfrm>
              <a:off x="3801" y="2102"/>
              <a:ext cx="93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d</a:t>
              </a:r>
              <a:endParaRPr lang="en-US" sz="4400" b="1"/>
            </a:p>
          </p:txBody>
        </p:sp>
        <p:sp>
          <p:nvSpPr>
            <p:cNvPr id="24634" name="Rectangle 105"/>
            <p:cNvSpPr>
              <a:spLocks noChangeArrowheads="1"/>
            </p:cNvSpPr>
            <p:nvPr/>
          </p:nvSpPr>
          <p:spPr bwMode="auto">
            <a:xfrm>
              <a:off x="3916" y="2102"/>
              <a:ext cx="74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a</a:t>
              </a:r>
              <a:endParaRPr lang="en-US" sz="4400" b="1"/>
            </a:p>
          </p:txBody>
        </p:sp>
        <p:sp>
          <p:nvSpPr>
            <p:cNvPr id="24635" name="Rectangle 106"/>
            <p:cNvSpPr>
              <a:spLocks noChangeArrowheads="1"/>
            </p:cNvSpPr>
            <p:nvPr/>
          </p:nvSpPr>
          <p:spPr bwMode="auto">
            <a:xfrm>
              <a:off x="4012" y="2102"/>
              <a:ext cx="5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t</a:t>
              </a:r>
              <a:endParaRPr lang="en-US" sz="4400" b="1"/>
            </a:p>
          </p:txBody>
        </p:sp>
        <p:sp>
          <p:nvSpPr>
            <p:cNvPr id="24636" name="Rectangle 107"/>
            <p:cNvSpPr>
              <a:spLocks noChangeArrowheads="1"/>
            </p:cNvSpPr>
            <p:nvPr/>
          </p:nvSpPr>
          <p:spPr bwMode="auto">
            <a:xfrm>
              <a:off x="4071" y="2102"/>
              <a:ext cx="74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a</a:t>
              </a:r>
              <a:endParaRPr lang="en-US" sz="4400" b="1"/>
            </a:p>
          </p:txBody>
        </p:sp>
        <p:sp>
          <p:nvSpPr>
            <p:cNvPr id="24637" name="Rectangle 127"/>
            <p:cNvSpPr>
              <a:spLocks noChangeArrowheads="1"/>
            </p:cNvSpPr>
            <p:nvPr/>
          </p:nvSpPr>
          <p:spPr bwMode="auto">
            <a:xfrm>
              <a:off x="2131" y="1935"/>
              <a:ext cx="108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A</a:t>
              </a:r>
              <a:endParaRPr lang="en-US" sz="4400" b="1"/>
            </a:p>
          </p:txBody>
        </p:sp>
        <p:sp>
          <p:nvSpPr>
            <p:cNvPr id="24638" name="Rectangle 128"/>
            <p:cNvSpPr>
              <a:spLocks noChangeArrowheads="1"/>
            </p:cNvSpPr>
            <p:nvPr/>
          </p:nvSpPr>
          <p:spPr bwMode="auto">
            <a:xfrm>
              <a:off x="2252" y="1935"/>
              <a:ext cx="93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d</a:t>
              </a:r>
              <a:endParaRPr lang="en-US" sz="4400" b="1"/>
            </a:p>
          </p:txBody>
        </p:sp>
        <p:sp>
          <p:nvSpPr>
            <p:cNvPr id="24639" name="Rectangle 129"/>
            <p:cNvSpPr>
              <a:spLocks noChangeArrowheads="1"/>
            </p:cNvSpPr>
            <p:nvPr/>
          </p:nvSpPr>
          <p:spPr bwMode="auto">
            <a:xfrm>
              <a:off x="2364" y="1935"/>
              <a:ext cx="93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d</a:t>
              </a:r>
              <a:endParaRPr lang="en-US" sz="4400" b="1"/>
            </a:p>
          </p:txBody>
        </p:sp>
        <p:sp>
          <p:nvSpPr>
            <p:cNvPr id="24640" name="Rectangle 130"/>
            <p:cNvSpPr>
              <a:spLocks noChangeArrowheads="1"/>
            </p:cNvSpPr>
            <p:nvPr/>
          </p:nvSpPr>
          <p:spPr bwMode="auto">
            <a:xfrm>
              <a:off x="2467" y="1935"/>
              <a:ext cx="6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r</a:t>
              </a:r>
              <a:endParaRPr lang="en-US" sz="4400" b="1"/>
            </a:p>
          </p:txBody>
        </p:sp>
        <p:sp>
          <p:nvSpPr>
            <p:cNvPr id="24641" name="Rectangle 131"/>
            <p:cNvSpPr>
              <a:spLocks noChangeArrowheads="1"/>
            </p:cNvSpPr>
            <p:nvPr/>
          </p:nvSpPr>
          <p:spPr bwMode="auto">
            <a:xfrm>
              <a:off x="2538" y="1935"/>
              <a:ext cx="7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e</a:t>
              </a:r>
              <a:endParaRPr lang="en-US" sz="4400" b="1"/>
            </a:p>
          </p:txBody>
        </p:sp>
        <p:sp>
          <p:nvSpPr>
            <p:cNvPr id="24642" name="Rectangle 132"/>
            <p:cNvSpPr>
              <a:spLocks noChangeArrowheads="1"/>
            </p:cNvSpPr>
            <p:nvPr/>
          </p:nvSpPr>
          <p:spPr bwMode="auto">
            <a:xfrm>
              <a:off x="2650" y="1935"/>
              <a:ext cx="59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s</a:t>
              </a:r>
              <a:endParaRPr lang="en-US" sz="4400" b="1"/>
            </a:p>
          </p:txBody>
        </p:sp>
        <p:sp>
          <p:nvSpPr>
            <p:cNvPr id="24643" name="Rectangle 133"/>
            <p:cNvSpPr>
              <a:spLocks noChangeArrowheads="1"/>
            </p:cNvSpPr>
            <p:nvPr/>
          </p:nvSpPr>
          <p:spPr bwMode="auto">
            <a:xfrm>
              <a:off x="2754" y="1935"/>
              <a:ext cx="59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s</a:t>
              </a:r>
              <a:endParaRPr lang="en-US" sz="4400" b="1"/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82600"/>
            <a:ext cx="8229600" cy="9683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b="1" i="1" u="sng" dirty="0" smtClean="0">
                <a:solidFill>
                  <a:srgbClr val="FF0000"/>
                </a:solidFill>
              </a:rPr>
              <a:t>Components </a:t>
            </a:r>
            <a:r>
              <a:rPr lang="en-US" b="1" i="1" u="sng" dirty="0" smtClean="0">
                <a:solidFill>
                  <a:srgbClr val="FF0000"/>
                </a:solidFill>
              </a:rPr>
              <a:t>- </a:t>
            </a:r>
            <a:r>
              <a:rPr lang="en-US" b="1" i="1" u="sng" dirty="0" smtClean="0">
                <a:solidFill>
                  <a:srgbClr val="FF0000"/>
                </a:solidFill>
              </a:rPr>
              <a:t>bit </a:t>
            </a:r>
            <a:r>
              <a:rPr lang="en-US" b="1" i="1" u="sng" dirty="0" smtClean="0">
                <a:solidFill>
                  <a:srgbClr val="FF0000"/>
                </a:solidFill>
              </a:rPr>
              <a:t>manipulation circuits</a:t>
            </a:r>
          </a:p>
        </p:txBody>
      </p:sp>
      <p:sp>
        <p:nvSpPr>
          <p:cNvPr id="25603" name="Oval 4"/>
          <p:cNvSpPr>
            <a:spLocks noChangeArrowheads="1"/>
          </p:cNvSpPr>
          <p:nvPr/>
        </p:nvSpPr>
        <p:spPr bwMode="auto">
          <a:xfrm>
            <a:off x="2073275" y="2357438"/>
            <a:ext cx="822325" cy="1763712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000" b="1" dirty="0" smtClean="0"/>
              <a:t>Sign</a:t>
            </a:r>
          </a:p>
          <a:p>
            <a:r>
              <a:rPr lang="en-US" sz="2000" b="1" dirty="0" err="1" smtClean="0"/>
              <a:t>xtend</a:t>
            </a:r>
            <a:endParaRPr lang="en-US" sz="2000" b="1" dirty="0"/>
          </a:p>
        </p:txBody>
      </p:sp>
      <p:sp>
        <p:nvSpPr>
          <p:cNvPr id="25604" name="Line 5"/>
          <p:cNvSpPr>
            <a:spLocks noChangeShapeType="1"/>
          </p:cNvSpPr>
          <p:nvPr/>
        </p:nvSpPr>
        <p:spPr bwMode="auto">
          <a:xfrm>
            <a:off x="1390650" y="3259138"/>
            <a:ext cx="6826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b="1"/>
          </a:p>
        </p:txBody>
      </p:sp>
      <p:sp>
        <p:nvSpPr>
          <p:cNvPr id="25605" name="Line 6"/>
          <p:cNvSpPr>
            <a:spLocks noChangeShapeType="1"/>
          </p:cNvSpPr>
          <p:nvPr/>
        </p:nvSpPr>
        <p:spPr bwMode="auto">
          <a:xfrm>
            <a:off x="2898775" y="3259138"/>
            <a:ext cx="6826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b="1"/>
          </a:p>
        </p:txBody>
      </p:sp>
      <p:sp>
        <p:nvSpPr>
          <p:cNvPr id="25606" name="Line 7"/>
          <p:cNvSpPr>
            <a:spLocks noChangeShapeType="1"/>
          </p:cNvSpPr>
          <p:nvPr/>
        </p:nvSpPr>
        <p:spPr bwMode="auto">
          <a:xfrm flipH="1">
            <a:off x="1674813" y="3116263"/>
            <a:ext cx="115887" cy="284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/>
          </a:p>
        </p:txBody>
      </p:sp>
      <p:sp>
        <p:nvSpPr>
          <p:cNvPr id="25607" name="Line 8"/>
          <p:cNvSpPr>
            <a:spLocks noChangeShapeType="1"/>
          </p:cNvSpPr>
          <p:nvPr/>
        </p:nvSpPr>
        <p:spPr bwMode="auto">
          <a:xfrm flipH="1">
            <a:off x="3122613" y="3116263"/>
            <a:ext cx="115887" cy="284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/>
          </a:p>
        </p:txBody>
      </p:sp>
      <p:sp>
        <p:nvSpPr>
          <p:cNvPr id="25608" name="Text Box 9"/>
          <p:cNvSpPr txBox="1">
            <a:spLocks noChangeArrowheads="1"/>
          </p:cNvSpPr>
          <p:nvPr/>
        </p:nvSpPr>
        <p:spPr bwMode="auto">
          <a:xfrm>
            <a:off x="1517650" y="2757488"/>
            <a:ext cx="396262" cy="369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16</a:t>
            </a:r>
          </a:p>
        </p:txBody>
      </p:sp>
      <p:sp>
        <p:nvSpPr>
          <p:cNvPr id="25609" name="Text Box 10"/>
          <p:cNvSpPr txBox="1">
            <a:spLocks noChangeArrowheads="1"/>
          </p:cNvSpPr>
          <p:nvPr/>
        </p:nvSpPr>
        <p:spPr bwMode="auto">
          <a:xfrm>
            <a:off x="3003550" y="2770188"/>
            <a:ext cx="396262" cy="369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32</a:t>
            </a:r>
          </a:p>
        </p:txBody>
      </p:sp>
      <p:sp>
        <p:nvSpPr>
          <p:cNvPr id="25610" name="Oval 11"/>
          <p:cNvSpPr>
            <a:spLocks noChangeArrowheads="1"/>
          </p:cNvSpPr>
          <p:nvPr/>
        </p:nvSpPr>
        <p:spPr bwMode="auto">
          <a:xfrm>
            <a:off x="2073275" y="4325938"/>
            <a:ext cx="822325" cy="1763712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400" b="1" dirty="0"/>
              <a:t>shift</a:t>
            </a:r>
          </a:p>
        </p:txBody>
      </p:sp>
      <p:sp>
        <p:nvSpPr>
          <p:cNvPr id="25611" name="Line 12"/>
          <p:cNvSpPr>
            <a:spLocks noChangeShapeType="1"/>
          </p:cNvSpPr>
          <p:nvPr/>
        </p:nvSpPr>
        <p:spPr bwMode="auto">
          <a:xfrm>
            <a:off x="1390650" y="5227638"/>
            <a:ext cx="6826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b="1"/>
          </a:p>
        </p:txBody>
      </p:sp>
      <p:sp>
        <p:nvSpPr>
          <p:cNvPr id="25612" name="Line 13"/>
          <p:cNvSpPr>
            <a:spLocks noChangeShapeType="1"/>
          </p:cNvSpPr>
          <p:nvPr/>
        </p:nvSpPr>
        <p:spPr bwMode="auto">
          <a:xfrm>
            <a:off x="2898775" y="5227638"/>
            <a:ext cx="6826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b="1"/>
          </a:p>
        </p:txBody>
      </p:sp>
      <p:sp>
        <p:nvSpPr>
          <p:cNvPr id="25613" name="Line 14"/>
          <p:cNvSpPr>
            <a:spLocks noChangeShapeType="1"/>
          </p:cNvSpPr>
          <p:nvPr/>
        </p:nvSpPr>
        <p:spPr bwMode="auto">
          <a:xfrm flipH="1">
            <a:off x="1674813" y="5084763"/>
            <a:ext cx="115887" cy="284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/>
          </a:p>
        </p:txBody>
      </p:sp>
      <p:sp>
        <p:nvSpPr>
          <p:cNvPr id="25614" name="Line 15"/>
          <p:cNvSpPr>
            <a:spLocks noChangeShapeType="1"/>
          </p:cNvSpPr>
          <p:nvPr/>
        </p:nvSpPr>
        <p:spPr bwMode="auto">
          <a:xfrm flipH="1">
            <a:off x="3122613" y="5084763"/>
            <a:ext cx="115887" cy="284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/>
          </a:p>
        </p:txBody>
      </p:sp>
      <p:sp>
        <p:nvSpPr>
          <p:cNvPr id="25615" name="Text Box 16"/>
          <p:cNvSpPr txBox="1">
            <a:spLocks noChangeArrowheads="1"/>
          </p:cNvSpPr>
          <p:nvPr/>
        </p:nvSpPr>
        <p:spPr bwMode="auto">
          <a:xfrm>
            <a:off x="1517650" y="4725988"/>
            <a:ext cx="396262" cy="369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32</a:t>
            </a:r>
          </a:p>
        </p:txBody>
      </p:sp>
      <p:sp>
        <p:nvSpPr>
          <p:cNvPr id="25616" name="Text Box 17"/>
          <p:cNvSpPr txBox="1">
            <a:spLocks noChangeArrowheads="1"/>
          </p:cNvSpPr>
          <p:nvPr/>
        </p:nvSpPr>
        <p:spPr bwMode="auto">
          <a:xfrm>
            <a:off x="3003550" y="4738688"/>
            <a:ext cx="396262" cy="369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32</a:t>
            </a:r>
          </a:p>
        </p:txBody>
      </p:sp>
      <p:sp>
        <p:nvSpPr>
          <p:cNvPr id="25617" name="Line 18"/>
          <p:cNvSpPr>
            <a:spLocks noChangeShapeType="1"/>
          </p:cNvSpPr>
          <p:nvPr/>
        </p:nvSpPr>
        <p:spPr bwMode="auto">
          <a:xfrm flipV="1">
            <a:off x="5113338" y="3386138"/>
            <a:ext cx="20081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b="1"/>
          </a:p>
        </p:txBody>
      </p:sp>
      <p:sp>
        <p:nvSpPr>
          <p:cNvPr id="25618" name="Line 19"/>
          <p:cNvSpPr>
            <a:spLocks noChangeShapeType="1"/>
          </p:cNvSpPr>
          <p:nvPr/>
        </p:nvSpPr>
        <p:spPr bwMode="auto">
          <a:xfrm flipV="1">
            <a:off x="5113338" y="3538538"/>
            <a:ext cx="20081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b="1"/>
          </a:p>
        </p:txBody>
      </p:sp>
      <p:sp>
        <p:nvSpPr>
          <p:cNvPr id="25619" name="Line 20"/>
          <p:cNvSpPr>
            <a:spLocks noChangeShapeType="1"/>
          </p:cNvSpPr>
          <p:nvPr/>
        </p:nvSpPr>
        <p:spPr bwMode="auto">
          <a:xfrm flipV="1">
            <a:off x="5113338" y="3690938"/>
            <a:ext cx="20081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b="1"/>
          </a:p>
        </p:txBody>
      </p:sp>
      <p:sp>
        <p:nvSpPr>
          <p:cNvPr id="25620" name="Line 21"/>
          <p:cNvSpPr>
            <a:spLocks noChangeShapeType="1"/>
          </p:cNvSpPr>
          <p:nvPr/>
        </p:nvSpPr>
        <p:spPr bwMode="auto">
          <a:xfrm flipV="1">
            <a:off x="5113338" y="3843338"/>
            <a:ext cx="20081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b="1"/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6065838" y="2751138"/>
            <a:ext cx="1055687" cy="457200"/>
            <a:chOff x="3221" y="1733"/>
            <a:chExt cx="1265" cy="288"/>
          </a:xfrm>
        </p:grpSpPr>
        <p:sp>
          <p:nvSpPr>
            <p:cNvPr id="25651" name="Line 22"/>
            <p:cNvSpPr>
              <a:spLocks noChangeShapeType="1"/>
            </p:cNvSpPr>
            <p:nvPr/>
          </p:nvSpPr>
          <p:spPr bwMode="auto">
            <a:xfrm flipV="1">
              <a:off x="3221" y="1733"/>
              <a:ext cx="126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b="1"/>
            </a:p>
          </p:txBody>
        </p:sp>
        <p:sp>
          <p:nvSpPr>
            <p:cNvPr id="25652" name="Line 23"/>
            <p:cNvSpPr>
              <a:spLocks noChangeShapeType="1"/>
            </p:cNvSpPr>
            <p:nvPr/>
          </p:nvSpPr>
          <p:spPr bwMode="auto">
            <a:xfrm flipV="1">
              <a:off x="3221" y="1829"/>
              <a:ext cx="126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b="1"/>
            </a:p>
          </p:txBody>
        </p:sp>
        <p:sp>
          <p:nvSpPr>
            <p:cNvPr id="25653" name="Line 24"/>
            <p:cNvSpPr>
              <a:spLocks noChangeShapeType="1"/>
            </p:cNvSpPr>
            <p:nvPr/>
          </p:nvSpPr>
          <p:spPr bwMode="auto">
            <a:xfrm flipV="1">
              <a:off x="3221" y="1925"/>
              <a:ext cx="126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b="1"/>
            </a:p>
          </p:txBody>
        </p:sp>
        <p:sp>
          <p:nvSpPr>
            <p:cNvPr id="25654" name="Line 25"/>
            <p:cNvSpPr>
              <a:spLocks noChangeShapeType="1"/>
            </p:cNvSpPr>
            <p:nvPr/>
          </p:nvSpPr>
          <p:spPr bwMode="auto">
            <a:xfrm flipV="1">
              <a:off x="3221" y="2021"/>
              <a:ext cx="126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b="1"/>
            </a:p>
          </p:txBody>
        </p:sp>
      </p:grpSp>
      <p:sp>
        <p:nvSpPr>
          <p:cNvPr id="25622" name="Line 27"/>
          <p:cNvSpPr>
            <a:spLocks noChangeShapeType="1"/>
          </p:cNvSpPr>
          <p:nvPr/>
        </p:nvSpPr>
        <p:spPr bwMode="auto">
          <a:xfrm>
            <a:off x="6059488" y="2743200"/>
            <a:ext cx="0" cy="6445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en-US" b="1"/>
          </a:p>
        </p:txBody>
      </p:sp>
      <p:sp>
        <p:nvSpPr>
          <p:cNvPr id="25623" name="Line 28"/>
          <p:cNvSpPr>
            <a:spLocks noChangeShapeType="1"/>
          </p:cNvSpPr>
          <p:nvPr/>
        </p:nvSpPr>
        <p:spPr bwMode="auto">
          <a:xfrm>
            <a:off x="5035550" y="4637088"/>
            <a:ext cx="876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b="1"/>
          </a:p>
        </p:txBody>
      </p:sp>
      <p:sp>
        <p:nvSpPr>
          <p:cNvPr id="25624" name="Line 29"/>
          <p:cNvSpPr>
            <a:spLocks noChangeShapeType="1"/>
          </p:cNvSpPr>
          <p:nvPr/>
        </p:nvSpPr>
        <p:spPr bwMode="auto">
          <a:xfrm>
            <a:off x="5035550" y="4789488"/>
            <a:ext cx="876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b="1"/>
          </a:p>
        </p:txBody>
      </p:sp>
      <p:sp>
        <p:nvSpPr>
          <p:cNvPr id="25625" name="Line 30"/>
          <p:cNvSpPr>
            <a:spLocks noChangeShapeType="1"/>
          </p:cNvSpPr>
          <p:nvPr/>
        </p:nvSpPr>
        <p:spPr bwMode="auto">
          <a:xfrm>
            <a:off x="5035550" y="4941888"/>
            <a:ext cx="876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b="1"/>
          </a:p>
        </p:txBody>
      </p:sp>
      <p:sp>
        <p:nvSpPr>
          <p:cNvPr id="25626" name="Line 31"/>
          <p:cNvSpPr>
            <a:spLocks noChangeShapeType="1"/>
          </p:cNvSpPr>
          <p:nvPr/>
        </p:nvSpPr>
        <p:spPr bwMode="auto">
          <a:xfrm>
            <a:off x="5035550" y="5094288"/>
            <a:ext cx="876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b="1"/>
          </a:p>
        </p:txBody>
      </p:sp>
      <p:sp>
        <p:nvSpPr>
          <p:cNvPr id="25627" name="Line 32"/>
          <p:cNvSpPr>
            <a:spLocks noChangeShapeType="1"/>
          </p:cNvSpPr>
          <p:nvPr/>
        </p:nvSpPr>
        <p:spPr bwMode="auto">
          <a:xfrm>
            <a:off x="5035550" y="5246688"/>
            <a:ext cx="876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b="1"/>
          </a:p>
        </p:txBody>
      </p:sp>
      <p:sp>
        <p:nvSpPr>
          <p:cNvPr id="25628" name="Line 33"/>
          <p:cNvSpPr>
            <a:spLocks noChangeShapeType="1"/>
          </p:cNvSpPr>
          <p:nvPr/>
        </p:nvSpPr>
        <p:spPr bwMode="auto">
          <a:xfrm>
            <a:off x="5035550" y="5399088"/>
            <a:ext cx="876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b="1"/>
          </a:p>
        </p:txBody>
      </p:sp>
      <p:sp>
        <p:nvSpPr>
          <p:cNvPr id="25629" name="Line 34"/>
          <p:cNvSpPr>
            <a:spLocks noChangeShapeType="1"/>
          </p:cNvSpPr>
          <p:nvPr/>
        </p:nvSpPr>
        <p:spPr bwMode="auto">
          <a:xfrm>
            <a:off x="5035550" y="5551488"/>
            <a:ext cx="876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b="1"/>
          </a:p>
        </p:txBody>
      </p:sp>
      <p:sp>
        <p:nvSpPr>
          <p:cNvPr id="25630" name="Line 35"/>
          <p:cNvSpPr>
            <a:spLocks noChangeShapeType="1"/>
          </p:cNvSpPr>
          <p:nvPr/>
        </p:nvSpPr>
        <p:spPr bwMode="auto">
          <a:xfrm>
            <a:off x="5035550" y="5703888"/>
            <a:ext cx="876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b="1"/>
          </a:p>
        </p:txBody>
      </p:sp>
      <p:grpSp>
        <p:nvGrpSpPr>
          <p:cNvPr id="3" name="Group 50"/>
          <p:cNvGrpSpPr>
            <a:grpSpLocks/>
          </p:cNvGrpSpPr>
          <p:nvPr/>
        </p:nvGrpSpPr>
        <p:grpSpPr bwMode="auto">
          <a:xfrm>
            <a:off x="6623050" y="5538788"/>
            <a:ext cx="465138" cy="152400"/>
            <a:chOff x="4172" y="3489"/>
            <a:chExt cx="552" cy="96"/>
          </a:xfrm>
        </p:grpSpPr>
        <p:sp>
          <p:nvSpPr>
            <p:cNvPr id="25649" name="Line 36"/>
            <p:cNvSpPr>
              <a:spLocks noChangeShapeType="1"/>
            </p:cNvSpPr>
            <p:nvPr/>
          </p:nvSpPr>
          <p:spPr bwMode="auto">
            <a:xfrm>
              <a:off x="4172" y="3489"/>
              <a:ext cx="5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b="1"/>
            </a:p>
          </p:txBody>
        </p:sp>
        <p:sp>
          <p:nvSpPr>
            <p:cNvPr id="25650" name="Line 37"/>
            <p:cNvSpPr>
              <a:spLocks noChangeShapeType="1"/>
            </p:cNvSpPr>
            <p:nvPr/>
          </p:nvSpPr>
          <p:spPr bwMode="auto">
            <a:xfrm>
              <a:off x="4172" y="3585"/>
              <a:ext cx="5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b="1"/>
            </a:p>
          </p:txBody>
        </p:sp>
      </p:grpSp>
      <p:sp>
        <p:nvSpPr>
          <p:cNvPr id="25632" name="Line 38"/>
          <p:cNvSpPr>
            <a:spLocks noChangeShapeType="1"/>
          </p:cNvSpPr>
          <p:nvPr/>
        </p:nvSpPr>
        <p:spPr bwMode="auto">
          <a:xfrm>
            <a:off x="6216650" y="4637088"/>
            <a:ext cx="876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b="1"/>
          </a:p>
        </p:txBody>
      </p:sp>
      <p:sp>
        <p:nvSpPr>
          <p:cNvPr id="25633" name="Line 39"/>
          <p:cNvSpPr>
            <a:spLocks noChangeShapeType="1"/>
          </p:cNvSpPr>
          <p:nvPr/>
        </p:nvSpPr>
        <p:spPr bwMode="auto">
          <a:xfrm>
            <a:off x="6216650" y="4789488"/>
            <a:ext cx="876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b="1"/>
          </a:p>
        </p:txBody>
      </p:sp>
      <p:sp>
        <p:nvSpPr>
          <p:cNvPr id="25634" name="Line 40"/>
          <p:cNvSpPr>
            <a:spLocks noChangeShapeType="1"/>
          </p:cNvSpPr>
          <p:nvPr/>
        </p:nvSpPr>
        <p:spPr bwMode="auto">
          <a:xfrm>
            <a:off x="6216650" y="4941888"/>
            <a:ext cx="876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b="1"/>
          </a:p>
        </p:txBody>
      </p:sp>
      <p:sp>
        <p:nvSpPr>
          <p:cNvPr id="25635" name="Line 41"/>
          <p:cNvSpPr>
            <a:spLocks noChangeShapeType="1"/>
          </p:cNvSpPr>
          <p:nvPr/>
        </p:nvSpPr>
        <p:spPr bwMode="auto">
          <a:xfrm>
            <a:off x="6216650" y="5094288"/>
            <a:ext cx="876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b="1"/>
          </a:p>
        </p:txBody>
      </p:sp>
      <p:sp>
        <p:nvSpPr>
          <p:cNvPr id="25636" name="Line 42"/>
          <p:cNvSpPr>
            <a:spLocks noChangeShapeType="1"/>
          </p:cNvSpPr>
          <p:nvPr/>
        </p:nvSpPr>
        <p:spPr bwMode="auto">
          <a:xfrm>
            <a:off x="6216650" y="5246688"/>
            <a:ext cx="876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b="1"/>
          </a:p>
        </p:txBody>
      </p:sp>
      <p:sp>
        <p:nvSpPr>
          <p:cNvPr id="25637" name="Line 43"/>
          <p:cNvSpPr>
            <a:spLocks noChangeShapeType="1"/>
          </p:cNvSpPr>
          <p:nvPr/>
        </p:nvSpPr>
        <p:spPr bwMode="auto">
          <a:xfrm>
            <a:off x="6216650" y="5399088"/>
            <a:ext cx="876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b="1"/>
          </a:p>
        </p:txBody>
      </p:sp>
      <p:sp>
        <p:nvSpPr>
          <p:cNvPr id="25638" name="Line 44"/>
          <p:cNvSpPr>
            <a:spLocks noChangeShapeType="1"/>
          </p:cNvSpPr>
          <p:nvPr/>
        </p:nvSpPr>
        <p:spPr bwMode="auto">
          <a:xfrm flipV="1">
            <a:off x="5899150" y="4622800"/>
            <a:ext cx="347663" cy="3095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/>
          </a:p>
        </p:txBody>
      </p:sp>
      <p:sp>
        <p:nvSpPr>
          <p:cNvPr id="25639" name="Line 45"/>
          <p:cNvSpPr>
            <a:spLocks noChangeShapeType="1"/>
          </p:cNvSpPr>
          <p:nvPr/>
        </p:nvSpPr>
        <p:spPr bwMode="auto">
          <a:xfrm flipV="1">
            <a:off x="5899150" y="4775200"/>
            <a:ext cx="347663" cy="3095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/>
          </a:p>
        </p:txBody>
      </p:sp>
      <p:sp>
        <p:nvSpPr>
          <p:cNvPr id="25640" name="Line 46"/>
          <p:cNvSpPr>
            <a:spLocks noChangeShapeType="1"/>
          </p:cNvSpPr>
          <p:nvPr/>
        </p:nvSpPr>
        <p:spPr bwMode="auto">
          <a:xfrm flipV="1">
            <a:off x="5899150" y="4927600"/>
            <a:ext cx="347663" cy="3095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/>
          </a:p>
        </p:txBody>
      </p:sp>
      <p:sp>
        <p:nvSpPr>
          <p:cNvPr id="25641" name="Line 47"/>
          <p:cNvSpPr>
            <a:spLocks noChangeShapeType="1"/>
          </p:cNvSpPr>
          <p:nvPr/>
        </p:nvSpPr>
        <p:spPr bwMode="auto">
          <a:xfrm flipV="1">
            <a:off x="5899150" y="5080000"/>
            <a:ext cx="347663" cy="3095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/>
          </a:p>
        </p:txBody>
      </p:sp>
      <p:sp>
        <p:nvSpPr>
          <p:cNvPr id="25642" name="Line 48"/>
          <p:cNvSpPr>
            <a:spLocks noChangeShapeType="1"/>
          </p:cNvSpPr>
          <p:nvPr/>
        </p:nvSpPr>
        <p:spPr bwMode="auto">
          <a:xfrm flipV="1">
            <a:off x="5899150" y="5232400"/>
            <a:ext cx="347663" cy="3095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/>
          </a:p>
        </p:txBody>
      </p:sp>
      <p:sp>
        <p:nvSpPr>
          <p:cNvPr id="25643" name="Line 49"/>
          <p:cNvSpPr>
            <a:spLocks noChangeShapeType="1"/>
          </p:cNvSpPr>
          <p:nvPr/>
        </p:nvSpPr>
        <p:spPr bwMode="auto">
          <a:xfrm flipV="1">
            <a:off x="5899150" y="5384800"/>
            <a:ext cx="347663" cy="3095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/>
          </a:p>
        </p:txBody>
      </p:sp>
      <p:sp>
        <p:nvSpPr>
          <p:cNvPr id="25644" name="Text Box 51"/>
          <p:cNvSpPr txBox="1">
            <a:spLocks noChangeArrowheads="1"/>
          </p:cNvSpPr>
          <p:nvPr/>
        </p:nvSpPr>
        <p:spPr bwMode="auto">
          <a:xfrm>
            <a:off x="6270625" y="5424488"/>
            <a:ext cx="290464" cy="369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0</a:t>
            </a:r>
          </a:p>
        </p:txBody>
      </p:sp>
      <p:sp>
        <p:nvSpPr>
          <p:cNvPr id="25645" name="Text Box 52"/>
          <p:cNvSpPr txBox="1">
            <a:spLocks noChangeArrowheads="1"/>
          </p:cNvSpPr>
          <p:nvPr/>
        </p:nvSpPr>
        <p:spPr bwMode="auto">
          <a:xfrm>
            <a:off x="7083425" y="3646488"/>
            <a:ext cx="550151" cy="369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LSB</a:t>
            </a:r>
          </a:p>
        </p:txBody>
      </p:sp>
      <p:sp>
        <p:nvSpPr>
          <p:cNvPr id="25646" name="Text Box 53"/>
          <p:cNvSpPr txBox="1">
            <a:spLocks noChangeArrowheads="1"/>
          </p:cNvSpPr>
          <p:nvPr/>
        </p:nvSpPr>
        <p:spPr bwMode="auto">
          <a:xfrm>
            <a:off x="7051675" y="2579688"/>
            <a:ext cx="641522" cy="369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MSB</a:t>
            </a:r>
          </a:p>
        </p:txBody>
      </p:sp>
      <p:sp>
        <p:nvSpPr>
          <p:cNvPr id="25647" name="Text Box 54"/>
          <p:cNvSpPr txBox="1">
            <a:spLocks noChangeArrowheads="1"/>
          </p:cNvSpPr>
          <p:nvPr/>
        </p:nvSpPr>
        <p:spPr bwMode="auto">
          <a:xfrm>
            <a:off x="7083425" y="5526088"/>
            <a:ext cx="550151" cy="369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LSB</a:t>
            </a:r>
          </a:p>
        </p:txBody>
      </p:sp>
      <p:sp>
        <p:nvSpPr>
          <p:cNvPr id="25648" name="Text Box 55"/>
          <p:cNvSpPr txBox="1">
            <a:spLocks noChangeArrowheads="1"/>
          </p:cNvSpPr>
          <p:nvPr/>
        </p:nvSpPr>
        <p:spPr bwMode="auto">
          <a:xfrm>
            <a:off x="7051675" y="4459288"/>
            <a:ext cx="641522" cy="369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MSB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>
                <a:solidFill>
                  <a:srgbClr val="FF0000"/>
                </a:solidFill>
              </a:rPr>
              <a:t>MIPS subset for implementation</a:t>
            </a:r>
          </a:p>
        </p:txBody>
      </p:sp>
      <p:sp>
        <p:nvSpPr>
          <p:cNvPr id="7055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sz="4400" dirty="0"/>
              <a:t>Arithmetic - logic instructions</a:t>
            </a:r>
          </a:p>
          <a:p>
            <a:pPr lvl="1"/>
            <a:r>
              <a:rPr lang="en-US" sz="4400" dirty="0"/>
              <a:t>add, sub, and, or, </a:t>
            </a:r>
            <a:r>
              <a:rPr lang="en-US" sz="4400" dirty="0" err="1"/>
              <a:t>slt</a:t>
            </a:r>
            <a:endParaRPr lang="en-US" sz="4400" dirty="0"/>
          </a:p>
          <a:p>
            <a:r>
              <a:rPr lang="en-US" sz="4400" dirty="0"/>
              <a:t>Memory reference instructions</a:t>
            </a:r>
          </a:p>
          <a:p>
            <a:pPr lvl="1"/>
            <a:r>
              <a:rPr lang="en-US" sz="4400" dirty="0" err="1"/>
              <a:t>lw</a:t>
            </a:r>
            <a:r>
              <a:rPr lang="en-US" sz="4400" dirty="0"/>
              <a:t>, </a:t>
            </a:r>
            <a:r>
              <a:rPr lang="en-US" sz="4400" dirty="0" err="1"/>
              <a:t>sw</a:t>
            </a:r>
            <a:endParaRPr lang="en-US" sz="4400" dirty="0"/>
          </a:p>
          <a:p>
            <a:r>
              <a:rPr lang="en-US" sz="4400" dirty="0"/>
              <a:t>Control flow instructions</a:t>
            </a:r>
          </a:p>
          <a:p>
            <a:pPr lvl="1"/>
            <a:r>
              <a:rPr lang="en-US" sz="4400" dirty="0" err="1"/>
              <a:t>beq</a:t>
            </a:r>
            <a:r>
              <a:rPr lang="en-US" sz="4400" dirty="0"/>
              <a:t>, j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5539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err="1">
                <a:solidFill>
                  <a:srgbClr val="FF0000"/>
                </a:solidFill>
              </a:rPr>
              <a:t>Datapath</a:t>
            </a:r>
            <a:r>
              <a:rPr lang="en-US" b="1" i="1" u="sng" dirty="0">
                <a:solidFill>
                  <a:srgbClr val="FF0000"/>
                </a:solidFill>
              </a:rPr>
              <a:t> for </a:t>
            </a:r>
            <a:r>
              <a:rPr lang="en-US" b="1" i="1" u="sng" dirty="0" err="1">
                <a:solidFill>
                  <a:srgbClr val="FF0000"/>
                </a:solidFill>
              </a:rPr>
              <a:t>add,sub,and,or,slt</a:t>
            </a:r>
            <a:endParaRPr lang="en-US" b="1" i="1" u="sng" dirty="0">
              <a:solidFill>
                <a:srgbClr val="FF0000"/>
              </a:solidFill>
            </a:endParaRPr>
          </a:p>
        </p:txBody>
      </p:sp>
      <p:sp>
        <p:nvSpPr>
          <p:cNvPr id="76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425575"/>
            <a:ext cx="8763000" cy="4822825"/>
          </a:xfrm>
        </p:spPr>
        <p:txBody>
          <a:bodyPr>
            <a:noAutofit/>
          </a:bodyPr>
          <a:lstStyle/>
          <a:p>
            <a:r>
              <a:rPr lang="en-US" sz="3200" dirty="0"/>
              <a:t>F</a:t>
            </a:r>
            <a:r>
              <a:rPr lang="en-US" sz="3200" dirty="0" smtClean="0"/>
              <a:t>etch </a:t>
            </a:r>
            <a:r>
              <a:rPr lang="en-US" sz="3200" dirty="0"/>
              <a:t>instruction</a:t>
            </a:r>
          </a:p>
          <a:p>
            <a:r>
              <a:rPr lang="en-US" sz="3200" dirty="0" smtClean="0"/>
              <a:t>Address </a:t>
            </a:r>
            <a:r>
              <a:rPr lang="en-US" sz="3200" dirty="0"/>
              <a:t>the register file</a:t>
            </a:r>
          </a:p>
          <a:p>
            <a:r>
              <a:rPr lang="en-US" sz="3200" dirty="0" smtClean="0"/>
              <a:t>P</a:t>
            </a:r>
            <a:r>
              <a:rPr lang="en-US" sz="3200" dirty="0" smtClean="0"/>
              <a:t>ass </a:t>
            </a:r>
            <a:r>
              <a:rPr lang="en-US" sz="3200" dirty="0"/>
              <a:t>operands to ALU          </a:t>
            </a:r>
            <a:r>
              <a:rPr lang="en-US" sz="3200" dirty="0" smtClean="0"/>
              <a:t>		          actions</a:t>
            </a:r>
            <a:endParaRPr lang="en-US" sz="3200" dirty="0"/>
          </a:p>
          <a:p>
            <a:r>
              <a:rPr lang="en-US" sz="3200" dirty="0"/>
              <a:t>P</a:t>
            </a:r>
            <a:r>
              <a:rPr lang="en-US" sz="3200" dirty="0" smtClean="0"/>
              <a:t>ass </a:t>
            </a:r>
            <a:r>
              <a:rPr lang="en-US" sz="3200" dirty="0"/>
              <a:t>result to register file    </a:t>
            </a:r>
            <a:r>
              <a:rPr lang="en-US" sz="3200" dirty="0" smtClean="0"/>
              <a:t>                      </a:t>
            </a:r>
            <a:r>
              <a:rPr lang="en-US" sz="3200" dirty="0"/>
              <a:t>required</a:t>
            </a:r>
          </a:p>
          <a:p>
            <a:r>
              <a:rPr lang="en-US" sz="3200" dirty="0" smtClean="0"/>
              <a:t>Increment </a:t>
            </a:r>
            <a:r>
              <a:rPr lang="en-US" sz="3200" dirty="0"/>
              <a:t>PC</a:t>
            </a:r>
          </a:p>
          <a:p>
            <a:pPr>
              <a:buFont typeface="Wingdings" pitchFamily="2" charset="2"/>
              <a:buNone/>
            </a:pPr>
            <a:r>
              <a:rPr lang="en-US" sz="3200" dirty="0"/>
              <a:t>Format:   add $t0, $s1, $s2</a:t>
            </a:r>
          </a:p>
          <a:p>
            <a:pPr>
              <a:buFont typeface="Wingdings" pitchFamily="2" charset="2"/>
              <a:buNone/>
            </a:pPr>
            <a:r>
              <a:rPr lang="en-US" sz="3600" dirty="0"/>
              <a:t>    000000  10001  10010  01000  00000  100000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    op   </a:t>
            </a:r>
            <a:r>
              <a:rPr lang="en-US" sz="3200" dirty="0" smtClean="0"/>
              <a:t>             </a:t>
            </a:r>
            <a:r>
              <a:rPr lang="en-US" sz="3200" dirty="0" err="1"/>
              <a:t>rs</a:t>
            </a:r>
            <a:r>
              <a:rPr lang="en-US" sz="3200" dirty="0"/>
              <a:t>        </a:t>
            </a:r>
            <a:r>
              <a:rPr lang="en-US" sz="3200" dirty="0" err="1"/>
              <a:t>rt</a:t>
            </a:r>
            <a:r>
              <a:rPr lang="en-US" sz="3200" dirty="0"/>
              <a:t>        rd </a:t>
            </a:r>
            <a:r>
              <a:rPr lang="en-US" sz="3200" dirty="0" smtClean="0"/>
              <a:t>          </a:t>
            </a:r>
            <a:r>
              <a:rPr lang="en-US" sz="3200" dirty="0" err="1"/>
              <a:t>shamt</a:t>
            </a:r>
            <a:r>
              <a:rPr lang="en-US" sz="3200" dirty="0"/>
              <a:t>   </a:t>
            </a:r>
            <a:r>
              <a:rPr lang="en-US" sz="3200" dirty="0" err="1"/>
              <a:t>funct</a:t>
            </a:r>
            <a:endParaRPr lang="en-US" sz="3200" dirty="0"/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838200" y="5410200"/>
            <a:ext cx="7543800" cy="457200"/>
            <a:chOff x="528" y="3216"/>
            <a:chExt cx="4752" cy="288"/>
          </a:xfrm>
        </p:grpSpPr>
        <p:sp>
          <p:nvSpPr>
            <p:cNvPr id="761875" name="Rectangle 19"/>
            <p:cNvSpPr>
              <a:spLocks noChangeArrowheads="1"/>
            </p:cNvSpPr>
            <p:nvPr/>
          </p:nvSpPr>
          <p:spPr bwMode="auto">
            <a:xfrm>
              <a:off x="528" y="3216"/>
              <a:ext cx="4752" cy="28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1876" name="Line 20"/>
            <p:cNvSpPr>
              <a:spLocks noChangeShapeType="1"/>
            </p:cNvSpPr>
            <p:nvPr/>
          </p:nvSpPr>
          <p:spPr bwMode="auto">
            <a:xfrm>
              <a:off x="1440" y="3218"/>
              <a:ext cx="0" cy="28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61877" name="Line 21"/>
            <p:cNvSpPr>
              <a:spLocks noChangeShapeType="1"/>
            </p:cNvSpPr>
            <p:nvPr/>
          </p:nvSpPr>
          <p:spPr bwMode="auto">
            <a:xfrm>
              <a:off x="2160" y="3218"/>
              <a:ext cx="0" cy="28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61878" name="Line 22"/>
            <p:cNvSpPr>
              <a:spLocks noChangeShapeType="1"/>
            </p:cNvSpPr>
            <p:nvPr/>
          </p:nvSpPr>
          <p:spPr bwMode="auto">
            <a:xfrm>
              <a:off x="2928" y="3218"/>
              <a:ext cx="0" cy="28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61879" name="Line 23"/>
            <p:cNvSpPr>
              <a:spLocks noChangeShapeType="1"/>
            </p:cNvSpPr>
            <p:nvPr/>
          </p:nvSpPr>
          <p:spPr bwMode="auto">
            <a:xfrm>
              <a:off x="3648" y="3218"/>
              <a:ext cx="0" cy="28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61880" name="Line 24"/>
            <p:cNvSpPr>
              <a:spLocks noChangeShapeType="1"/>
            </p:cNvSpPr>
            <p:nvPr/>
          </p:nvSpPr>
          <p:spPr bwMode="auto">
            <a:xfrm>
              <a:off x="4416" y="3218"/>
              <a:ext cx="0" cy="28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838200" y="5943600"/>
            <a:ext cx="7543800" cy="457200"/>
            <a:chOff x="528" y="3552"/>
            <a:chExt cx="4752" cy="288"/>
          </a:xfrm>
        </p:grpSpPr>
        <p:sp>
          <p:nvSpPr>
            <p:cNvPr id="761882" name="Rectangle 26"/>
            <p:cNvSpPr>
              <a:spLocks noChangeArrowheads="1"/>
            </p:cNvSpPr>
            <p:nvPr/>
          </p:nvSpPr>
          <p:spPr bwMode="auto">
            <a:xfrm>
              <a:off x="528" y="3552"/>
              <a:ext cx="4752" cy="28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1883" name="Line 27"/>
            <p:cNvSpPr>
              <a:spLocks noChangeShapeType="1"/>
            </p:cNvSpPr>
            <p:nvPr/>
          </p:nvSpPr>
          <p:spPr bwMode="auto">
            <a:xfrm>
              <a:off x="1440" y="3554"/>
              <a:ext cx="0" cy="28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61884" name="Line 28"/>
            <p:cNvSpPr>
              <a:spLocks noChangeShapeType="1"/>
            </p:cNvSpPr>
            <p:nvPr/>
          </p:nvSpPr>
          <p:spPr bwMode="auto">
            <a:xfrm>
              <a:off x="2160" y="3554"/>
              <a:ext cx="0" cy="28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61885" name="Line 29"/>
            <p:cNvSpPr>
              <a:spLocks noChangeShapeType="1"/>
            </p:cNvSpPr>
            <p:nvPr/>
          </p:nvSpPr>
          <p:spPr bwMode="auto">
            <a:xfrm>
              <a:off x="2928" y="3554"/>
              <a:ext cx="0" cy="28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61886" name="Line 30"/>
            <p:cNvSpPr>
              <a:spLocks noChangeShapeType="1"/>
            </p:cNvSpPr>
            <p:nvPr/>
          </p:nvSpPr>
          <p:spPr bwMode="auto">
            <a:xfrm>
              <a:off x="3648" y="3554"/>
              <a:ext cx="0" cy="28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61887" name="Line 31"/>
            <p:cNvSpPr>
              <a:spLocks noChangeShapeType="1"/>
            </p:cNvSpPr>
            <p:nvPr/>
          </p:nvSpPr>
          <p:spPr bwMode="auto">
            <a:xfrm>
              <a:off x="4416" y="3554"/>
              <a:ext cx="0" cy="28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61888" name="AutoShape 32"/>
          <p:cNvSpPr>
            <a:spLocks/>
          </p:cNvSpPr>
          <p:nvPr/>
        </p:nvSpPr>
        <p:spPr bwMode="auto">
          <a:xfrm>
            <a:off x="5843587" y="1581150"/>
            <a:ext cx="709613" cy="2786063"/>
          </a:xfrm>
          <a:prstGeom prst="rightBrace">
            <a:avLst>
              <a:gd name="adj1" fmla="val 32718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6738" name="Rectangle 2"/>
          <p:cNvSpPr>
            <a:spLocks noChangeArrowheads="1"/>
          </p:cNvSpPr>
          <p:nvPr/>
        </p:nvSpPr>
        <p:spPr bwMode="auto">
          <a:xfrm rot="-5400000">
            <a:off x="385763" y="4057650"/>
            <a:ext cx="781050" cy="285750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1"/>
              <a:t>PC</a:t>
            </a:r>
          </a:p>
        </p:txBody>
      </p:sp>
      <p:grpSp>
        <p:nvGrpSpPr>
          <p:cNvPr id="2" name="Group 82"/>
          <p:cNvGrpSpPr>
            <a:grpSpLocks/>
          </p:cNvGrpSpPr>
          <p:nvPr/>
        </p:nvGrpSpPr>
        <p:grpSpPr bwMode="auto">
          <a:xfrm>
            <a:off x="995363" y="3867150"/>
            <a:ext cx="1395412" cy="1119188"/>
            <a:chOff x="627" y="2436"/>
            <a:chExt cx="879" cy="705"/>
          </a:xfrm>
        </p:grpSpPr>
        <p:sp>
          <p:nvSpPr>
            <p:cNvPr id="756739" name="Rectangle 3"/>
            <p:cNvSpPr>
              <a:spLocks noChangeArrowheads="1"/>
            </p:cNvSpPr>
            <p:nvPr/>
          </p:nvSpPr>
          <p:spPr bwMode="auto">
            <a:xfrm>
              <a:off x="783" y="2436"/>
              <a:ext cx="672" cy="705"/>
            </a:xfrm>
            <a:prstGeom prst="rect">
              <a:avLst/>
            </a:prstGeom>
            <a:solidFill>
              <a:schemeClr val="bg1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  <a:p>
              <a:endParaRPr lang="en-US" b="1"/>
            </a:p>
            <a:p>
              <a:r>
                <a:rPr lang="en-US" sz="2000" b="1"/>
                <a:t>IM</a:t>
              </a:r>
            </a:p>
          </p:txBody>
        </p:sp>
        <p:sp>
          <p:nvSpPr>
            <p:cNvPr id="756740" name="Text Box 4"/>
            <p:cNvSpPr txBox="1">
              <a:spLocks noChangeArrowheads="1"/>
            </p:cNvSpPr>
            <p:nvPr/>
          </p:nvSpPr>
          <p:spPr bwMode="auto">
            <a:xfrm>
              <a:off x="627" y="2533"/>
              <a:ext cx="515" cy="212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ad</a:t>
              </a:r>
            </a:p>
          </p:txBody>
        </p:sp>
        <p:sp>
          <p:nvSpPr>
            <p:cNvPr id="756741" name="Text Box 5"/>
            <p:cNvSpPr txBox="1">
              <a:spLocks noChangeArrowheads="1"/>
            </p:cNvSpPr>
            <p:nvPr/>
          </p:nvSpPr>
          <p:spPr bwMode="auto">
            <a:xfrm>
              <a:off x="1188" y="2669"/>
              <a:ext cx="318" cy="212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ins</a:t>
              </a:r>
              <a:endParaRPr lang="en-US" sz="1400" b="1"/>
            </a:p>
          </p:txBody>
        </p:sp>
      </p:grpSp>
      <p:sp>
        <p:nvSpPr>
          <p:cNvPr id="756758" name="Line 22"/>
          <p:cNvSpPr>
            <a:spLocks noChangeShapeType="1"/>
          </p:cNvSpPr>
          <p:nvPr/>
        </p:nvSpPr>
        <p:spPr bwMode="auto">
          <a:xfrm>
            <a:off x="914400" y="4205288"/>
            <a:ext cx="3286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6767" name="Line 31"/>
          <p:cNvSpPr>
            <a:spLocks noChangeShapeType="1"/>
          </p:cNvSpPr>
          <p:nvPr/>
        </p:nvSpPr>
        <p:spPr bwMode="auto">
          <a:xfrm>
            <a:off x="2305050" y="4419600"/>
            <a:ext cx="3286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6787" name="Rectangle 51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968375"/>
          </a:xfrm>
          <a:noFill/>
          <a:ln/>
        </p:spPr>
        <p:txBody>
          <a:bodyPr/>
          <a:lstStyle/>
          <a:p>
            <a:r>
              <a:rPr lang="en-US" b="1" i="1" u="sng" dirty="0">
                <a:solidFill>
                  <a:srgbClr val="FF0000"/>
                </a:solidFill>
              </a:rPr>
              <a:t>Fetching instruction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56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56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56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567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567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56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567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567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56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6738" grpId="0" animBg="1"/>
      <p:bldP spid="756758" grpId="0" animBg="1"/>
      <p:bldP spid="75676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834" name="Rectangle 2"/>
          <p:cNvSpPr>
            <a:spLocks noChangeArrowheads="1"/>
          </p:cNvSpPr>
          <p:nvPr/>
        </p:nvSpPr>
        <p:spPr bwMode="auto">
          <a:xfrm rot="-5400000">
            <a:off x="385763" y="4057650"/>
            <a:ext cx="781050" cy="285750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1"/>
              <a:t>PC</a:t>
            </a:r>
          </a:p>
        </p:txBody>
      </p:sp>
      <p:sp>
        <p:nvSpPr>
          <p:cNvPr id="760835" name="Rectangle 3"/>
          <p:cNvSpPr>
            <a:spLocks noChangeArrowheads="1"/>
          </p:cNvSpPr>
          <p:nvPr/>
        </p:nvSpPr>
        <p:spPr bwMode="auto">
          <a:xfrm>
            <a:off x="1243013" y="3867150"/>
            <a:ext cx="1066800" cy="1119188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  <a:p>
            <a:endParaRPr lang="en-US" b="1"/>
          </a:p>
          <a:p>
            <a:r>
              <a:rPr lang="en-US" sz="2000" b="1"/>
              <a:t>IM</a:t>
            </a:r>
          </a:p>
        </p:txBody>
      </p:sp>
      <p:sp>
        <p:nvSpPr>
          <p:cNvPr id="760836" name="Text Box 4"/>
          <p:cNvSpPr txBox="1">
            <a:spLocks noChangeArrowheads="1"/>
          </p:cNvSpPr>
          <p:nvPr/>
        </p:nvSpPr>
        <p:spPr bwMode="auto">
          <a:xfrm>
            <a:off x="995363" y="4021138"/>
            <a:ext cx="817562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/>
              <a:t>ad</a:t>
            </a:r>
          </a:p>
        </p:txBody>
      </p:sp>
      <p:sp>
        <p:nvSpPr>
          <p:cNvPr id="760837" name="Text Box 5"/>
          <p:cNvSpPr txBox="1">
            <a:spLocks noChangeArrowheads="1"/>
          </p:cNvSpPr>
          <p:nvPr/>
        </p:nvSpPr>
        <p:spPr bwMode="auto">
          <a:xfrm>
            <a:off x="1885950" y="4237038"/>
            <a:ext cx="50482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/>
              <a:t>ins</a:t>
            </a:r>
            <a:endParaRPr lang="en-US" sz="1400" b="1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933825" y="3827463"/>
            <a:ext cx="1184275" cy="1174750"/>
            <a:chOff x="2478" y="2411"/>
            <a:chExt cx="746" cy="740"/>
          </a:xfrm>
        </p:grpSpPr>
        <p:sp>
          <p:nvSpPr>
            <p:cNvPr id="760839" name="Rectangle 7"/>
            <p:cNvSpPr>
              <a:spLocks noChangeArrowheads="1"/>
            </p:cNvSpPr>
            <p:nvPr/>
          </p:nvSpPr>
          <p:spPr bwMode="auto">
            <a:xfrm>
              <a:off x="2511" y="2433"/>
              <a:ext cx="672" cy="705"/>
            </a:xfrm>
            <a:prstGeom prst="rect">
              <a:avLst/>
            </a:prstGeom>
            <a:solidFill>
              <a:schemeClr val="bg1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  <a:p>
              <a:endParaRPr lang="en-US" b="1"/>
            </a:p>
            <a:p>
              <a:r>
                <a:rPr lang="en-US" b="1"/>
                <a:t>   </a:t>
              </a:r>
              <a:r>
                <a:rPr lang="en-US" sz="2000" b="1"/>
                <a:t>RF</a:t>
              </a:r>
            </a:p>
          </p:txBody>
        </p:sp>
        <p:sp>
          <p:nvSpPr>
            <p:cNvPr id="760840" name="Text Box 8"/>
            <p:cNvSpPr txBox="1">
              <a:spLocks noChangeArrowheads="1"/>
            </p:cNvSpPr>
            <p:nvPr/>
          </p:nvSpPr>
          <p:spPr bwMode="auto">
            <a:xfrm>
              <a:off x="2478" y="2411"/>
              <a:ext cx="474" cy="212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1600" b="1"/>
                <a:t>rad</a:t>
              </a:r>
              <a:r>
                <a:rPr lang="en-US" sz="1200" b="1"/>
                <a:t>1</a:t>
              </a:r>
            </a:p>
          </p:txBody>
        </p:sp>
        <p:sp>
          <p:nvSpPr>
            <p:cNvPr id="760841" name="Text Box 9"/>
            <p:cNvSpPr txBox="1">
              <a:spLocks noChangeArrowheads="1"/>
            </p:cNvSpPr>
            <p:nvPr/>
          </p:nvSpPr>
          <p:spPr bwMode="auto">
            <a:xfrm>
              <a:off x="2478" y="2594"/>
              <a:ext cx="428" cy="212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1600" b="1"/>
                <a:t>rad</a:t>
              </a:r>
              <a:r>
                <a:rPr lang="en-US" sz="1200" b="1"/>
                <a:t>2</a:t>
              </a:r>
            </a:p>
          </p:txBody>
        </p:sp>
        <p:sp>
          <p:nvSpPr>
            <p:cNvPr id="760842" name="Text Box 10"/>
            <p:cNvSpPr txBox="1">
              <a:spLocks noChangeArrowheads="1"/>
            </p:cNvSpPr>
            <p:nvPr/>
          </p:nvSpPr>
          <p:spPr bwMode="auto">
            <a:xfrm>
              <a:off x="2478" y="2762"/>
              <a:ext cx="446" cy="212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1600" b="1"/>
                <a:t>wad</a:t>
              </a:r>
            </a:p>
          </p:txBody>
        </p:sp>
        <p:sp>
          <p:nvSpPr>
            <p:cNvPr id="760843" name="Text Box 11"/>
            <p:cNvSpPr txBox="1">
              <a:spLocks noChangeArrowheads="1"/>
            </p:cNvSpPr>
            <p:nvPr/>
          </p:nvSpPr>
          <p:spPr bwMode="auto">
            <a:xfrm>
              <a:off x="2478" y="2939"/>
              <a:ext cx="486" cy="212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1600" b="1"/>
                <a:t>wd</a:t>
              </a:r>
            </a:p>
          </p:txBody>
        </p:sp>
        <p:sp>
          <p:nvSpPr>
            <p:cNvPr id="760844" name="Text Box 12"/>
            <p:cNvSpPr txBox="1">
              <a:spLocks noChangeArrowheads="1"/>
            </p:cNvSpPr>
            <p:nvPr/>
          </p:nvSpPr>
          <p:spPr bwMode="auto">
            <a:xfrm>
              <a:off x="2835" y="2492"/>
              <a:ext cx="389" cy="212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1600" b="1"/>
                <a:t>rd</a:t>
              </a:r>
              <a:r>
                <a:rPr lang="en-US" sz="1200" b="1"/>
                <a:t>1</a:t>
              </a:r>
            </a:p>
          </p:txBody>
        </p:sp>
        <p:sp>
          <p:nvSpPr>
            <p:cNvPr id="760845" name="Text Box 13"/>
            <p:cNvSpPr txBox="1">
              <a:spLocks noChangeArrowheads="1"/>
            </p:cNvSpPr>
            <p:nvPr/>
          </p:nvSpPr>
          <p:spPr bwMode="auto">
            <a:xfrm>
              <a:off x="2832" y="2723"/>
              <a:ext cx="389" cy="212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1600" b="1"/>
                <a:t>rd</a:t>
              </a:r>
              <a:r>
                <a:rPr lang="en-US" sz="1200" b="1"/>
                <a:t>2</a:t>
              </a:r>
            </a:p>
          </p:txBody>
        </p:sp>
      </p:grpSp>
      <p:sp>
        <p:nvSpPr>
          <p:cNvPr id="760846" name="Line 14"/>
          <p:cNvSpPr>
            <a:spLocks noChangeShapeType="1"/>
          </p:cNvSpPr>
          <p:nvPr/>
        </p:nvSpPr>
        <p:spPr bwMode="auto">
          <a:xfrm>
            <a:off x="914400" y="4205288"/>
            <a:ext cx="3286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60847" name="Line 15"/>
          <p:cNvSpPr>
            <a:spLocks noChangeShapeType="1"/>
          </p:cNvSpPr>
          <p:nvPr/>
        </p:nvSpPr>
        <p:spPr bwMode="auto">
          <a:xfrm>
            <a:off x="2305050" y="4419600"/>
            <a:ext cx="3286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2600325" y="3684588"/>
            <a:ext cx="1385888" cy="877887"/>
            <a:chOff x="1638" y="2321"/>
            <a:chExt cx="873" cy="553"/>
          </a:xfrm>
        </p:grpSpPr>
        <p:sp>
          <p:nvSpPr>
            <p:cNvPr id="760849" name="Line 17"/>
            <p:cNvSpPr>
              <a:spLocks noChangeShapeType="1"/>
            </p:cNvSpPr>
            <p:nvPr/>
          </p:nvSpPr>
          <p:spPr bwMode="auto">
            <a:xfrm>
              <a:off x="1656" y="2520"/>
              <a:ext cx="3" cy="35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grpSp>
          <p:nvGrpSpPr>
            <p:cNvPr id="4" name="Group 18"/>
            <p:cNvGrpSpPr>
              <a:grpSpLocks/>
            </p:cNvGrpSpPr>
            <p:nvPr/>
          </p:nvGrpSpPr>
          <p:grpSpPr bwMode="auto">
            <a:xfrm>
              <a:off x="1638" y="2321"/>
              <a:ext cx="873" cy="395"/>
              <a:chOff x="1638" y="2321"/>
              <a:chExt cx="873" cy="395"/>
            </a:xfrm>
          </p:grpSpPr>
          <p:sp>
            <p:nvSpPr>
              <p:cNvPr id="760851" name="Line 19"/>
              <p:cNvSpPr>
                <a:spLocks noChangeShapeType="1"/>
              </p:cNvSpPr>
              <p:nvPr/>
            </p:nvSpPr>
            <p:spPr bwMode="auto">
              <a:xfrm>
                <a:off x="1656" y="2520"/>
                <a:ext cx="85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b="1"/>
              </a:p>
            </p:txBody>
          </p:sp>
          <p:sp>
            <p:nvSpPr>
              <p:cNvPr id="760852" name="Line 20"/>
              <p:cNvSpPr>
                <a:spLocks noChangeShapeType="1"/>
              </p:cNvSpPr>
              <p:nvPr/>
            </p:nvSpPr>
            <p:spPr bwMode="auto">
              <a:xfrm>
                <a:off x="1656" y="2700"/>
                <a:ext cx="85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oval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b="1"/>
              </a:p>
            </p:txBody>
          </p:sp>
          <p:sp>
            <p:nvSpPr>
              <p:cNvPr id="760853" name="Text Box 21"/>
              <p:cNvSpPr txBox="1">
                <a:spLocks noChangeArrowheads="1"/>
              </p:cNvSpPr>
              <p:nvPr/>
            </p:nvSpPr>
            <p:spPr bwMode="auto">
              <a:xfrm>
                <a:off x="1638" y="2321"/>
                <a:ext cx="585" cy="212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600" b="1"/>
                  <a:t>ins</a:t>
                </a:r>
                <a:r>
                  <a:rPr lang="en-US" sz="1400" b="1"/>
                  <a:t>[</a:t>
                </a:r>
                <a:r>
                  <a:rPr lang="en-US" sz="1200" b="1"/>
                  <a:t>25-21</a:t>
                </a:r>
                <a:r>
                  <a:rPr lang="en-US" sz="1400" b="1"/>
                  <a:t>]</a:t>
                </a:r>
              </a:p>
            </p:txBody>
          </p:sp>
          <p:sp>
            <p:nvSpPr>
              <p:cNvPr id="760854" name="Text Box 22"/>
              <p:cNvSpPr txBox="1">
                <a:spLocks noChangeArrowheads="1"/>
              </p:cNvSpPr>
              <p:nvPr/>
            </p:nvSpPr>
            <p:spPr bwMode="auto">
              <a:xfrm>
                <a:off x="1638" y="2504"/>
                <a:ext cx="585" cy="212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600" b="1"/>
                  <a:t>ins</a:t>
                </a:r>
                <a:r>
                  <a:rPr lang="en-US" sz="1400" b="1"/>
                  <a:t>[</a:t>
                </a:r>
                <a:r>
                  <a:rPr lang="en-US" sz="1200" b="1"/>
                  <a:t>20-16</a:t>
                </a:r>
                <a:r>
                  <a:rPr lang="en-US" sz="1400" b="1"/>
                  <a:t>]</a:t>
                </a:r>
              </a:p>
            </p:txBody>
          </p:sp>
        </p:grpSp>
      </p:grpSp>
      <p:sp>
        <p:nvSpPr>
          <p:cNvPr id="760855" name="Rectangle 23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968375"/>
          </a:xfrm>
          <a:noFill/>
          <a:ln/>
        </p:spPr>
        <p:txBody>
          <a:bodyPr/>
          <a:lstStyle/>
          <a:p>
            <a:r>
              <a:rPr lang="en-US" b="1" i="1" u="sng" dirty="0">
                <a:solidFill>
                  <a:srgbClr val="FF0000"/>
                </a:solidFill>
              </a:rPr>
              <a:t>Addressing RF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"/>
            <a:ext cx="7772400" cy="808038"/>
          </a:xfrm>
        </p:spPr>
        <p:txBody>
          <a:bodyPr>
            <a:normAutofit fontScale="90000"/>
          </a:bodyPr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Computer organization Vs </a:t>
            </a:r>
            <a:r>
              <a:rPr lang="en-US" b="1" i="1" u="sng" dirty="0" smtClean="0">
                <a:solidFill>
                  <a:srgbClr val="FF0000"/>
                </a:solidFill>
              </a:rPr>
              <a:t>Architecture</a:t>
            </a:r>
            <a:endParaRPr lang="en-US" b="1" i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838200"/>
            <a:ext cx="8610600" cy="5791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200" dirty="0" smtClean="0"/>
              <a:t>Comp Organization  =&gt;     Digital Logic Module </a:t>
            </a:r>
          </a:p>
          <a:p>
            <a:pPr>
              <a:buNone/>
            </a:pPr>
            <a:r>
              <a:rPr lang="en-US" sz="3200" dirty="0" smtClean="0"/>
              <a:t>Logic and Low level </a:t>
            </a:r>
          </a:p>
          <a:p>
            <a:pPr>
              <a:buNone/>
            </a:pPr>
            <a:r>
              <a:rPr lang="en-US" sz="3200" dirty="0" smtClean="0"/>
              <a:t>============================</a:t>
            </a:r>
          </a:p>
          <a:p>
            <a:pPr>
              <a:buNone/>
            </a:pPr>
            <a:r>
              <a:rPr lang="en-US" sz="3200" dirty="0" smtClean="0"/>
              <a:t>Comp Architecture  = &gt; ISA Design, </a:t>
            </a:r>
            <a:r>
              <a:rPr lang="en-US" sz="3200" dirty="0" err="1" smtClean="0"/>
              <a:t>MicroArch</a:t>
            </a:r>
            <a:r>
              <a:rPr lang="en-US" sz="3200" dirty="0" smtClean="0"/>
              <a:t> Design </a:t>
            </a:r>
          </a:p>
          <a:p>
            <a:pPr>
              <a:buNone/>
            </a:pPr>
            <a:endParaRPr lang="en-US" sz="3200" dirty="0" smtClean="0"/>
          </a:p>
          <a:p>
            <a:pPr>
              <a:buNone/>
            </a:pPr>
            <a:r>
              <a:rPr lang="en-US" sz="3200" dirty="0" smtClean="0"/>
              <a:t> </a:t>
            </a:r>
            <a:r>
              <a:rPr lang="en-US" sz="3200" dirty="0" smtClean="0"/>
              <a:t>Algorithm for </a:t>
            </a:r>
          </a:p>
          <a:p>
            <a:r>
              <a:rPr lang="en-US" sz="3200" dirty="0" smtClean="0"/>
              <a:t> D</a:t>
            </a:r>
            <a:r>
              <a:rPr lang="en-US" sz="3200" dirty="0" smtClean="0"/>
              <a:t>esigning best micro architecture,</a:t>
            </a:r>
          </a:p>
          <a:p>
            <a:r>
              <a:rPr lang="en-US" sz="3200" dirty="0" smtClean="0"/>
              <a:t> </a:t>
            </a:r>
            <a:r>
              <a:rPr lang="en-US" sz="3200" dirty="0" smtClean="0"/>
              <a:t>Pipeline model, </a:t>
            </a:r>
          </a:p>
          <a:p>
            <a:r>
              <a:rPr lang="en-US" sz="3200" dirty="0" smtClean="0"/>
              <a:t> Branch prediction strategy, memory management </a:t>
            </a:r>
          </a:p>
          <a:p>
            <a:r>
              <a:rPr lang="en-US" sz="3200" dirty="0" smtClean="0"/>
              <a:t>Etc…..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810" name="Rectangle 2"/>
          <p:cNvSpPr>
            <a:spLocks noChangeArrowheads="1"/>
          </p:cNvSpPr>
          <p:nvPr/>
        </p:nvSpPr>
        <p:spPr bwMode="auto">
          <a:xfrm rot="-5400000">
            <a:off x="385763" y="4057650"/>
            <a:ext cx="781050" cy="285750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1"/>
              <a:t>PC</a:t>
            </a:r>
          </a:p>
        </p:txBody>
      </p:sp>
      <p:sp>
        <p:nvSpPr>
          <p:cNvPr id="759811" name="Rectangle 3"/>
          <p:cNvSpPr>
            <a:spLocks noChangeArrowheads="1"/>
          </p:cNvSpPr>
          <p:nvPr/>
        </p:nvSpPr>
        <p:spPr bwMode="auto">
          <a:xfrm>
            <a:off x="1243013" y="3867150"/>
            <a:ext cx="1066800" cy="1119188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  <a:p>
            <a:endParaRPr lang="en-US" b="1"/>
          </a:p>
          <a:p>
            <a:r>
              <a:rPr lang="en-US" sz="2000" b="1"/>
              <a:t>IM</a:t>
            </a:r>
          </a:p>
        </p:txBody>
      </p:sp>
      <p:sp>
        <p:nvSpPr>
          <p:cNvPr id="759812" name="Text Box 4"/>
          <p:cNvSpPr txBox="1">
            <a:spLocks noChangeArrowheads="1"/>
          </p:cNvSpPr>
          <p:nvPr/>
        </p:nvSpPr>
        <p:spPr bwMode="auto">
          <a:xfrm>
            <a:off x="995363" y="4021138"/>
            <a:ext cx="817562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/>
              <a:t>ad</a:t>
            </a:r>
          </a:p>
        </p:txBody>
      </p:sp>
      <p:sp>
        <p:nvSpPr>
          <p:cNvPr id="759813" name="Text Box 5"/>
          <p:cNvSpPr txBox="1">
            <a:spLocks noChangeArrowheads="1"/>
          </p:cNvSpPr>
          <p:nvPr/>
        </p:nvSpPr>
        <p:spPr bwMode="auto">
          <a:xfrm>
            <a:off x="1885950" y="4237038"/>
            <a:ext cx="50482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/>
              <a:t>ins</a:t>
            </a:r>
            <a:endParaRPr lang="en-US" sz="1400" b="1"/>
          </a:p>
        </p:txBody>
      </p:sp>
      <p:sp>
        <p:nvSpPr>
          <p:cNvPr id="759814" name="Rectangle 6"/>
          <p:cNvSpPr>
            <a:spLocks noChangeArrowheads="1"/>
          </p:cNvSpPr>
          <p:nvPr/>
        </p:nvSpPr>
        <p:spPr bwMode="auto">
          <a:xfrm>
            <a:off x="3986213" y="3862388"/>
            <a:ext cx="1066800" cy="1119187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  <a:p>
            <a:endParaRPr lang="en-US" b="1"/>
          </a:p>
          <a:p>
            <a:r>
              <a:rPr lang="en-US" b="1"/>
              <a:t>   </a:t>
            </a:r>
            <a:r>
              <a:rPr lang="en-US" sz="2000" b="1"/>
              <a:t>RF</a:t>
            </a:r>
          </a:p>
        </p:txBody>
      </p:sp>
      <p:sp>
        <p:nvSpPr>
          <p:cNvPr id="759815" name="Text Box 7"/>
          <p:cNvSpPr txBox="1">
            <a:spLocks noChangeArrowheads="1"/>
          </p:cNvSpPr>
          <p:nvPr/>
        </p:nvSpPr>
        <p:spPr bwMode="auto">
          <a:xfrm>
            <a:off x="3933825" y="3827463"/>
            <a:ext cx="75247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rad</a:t>
            </a:r>
            <a:r>
              <a:rPr lang="en-US" sz="1200" b="1"/>
              <a:t>1</a:t>
            </a:r>
          </a:p>
        </p:txBody>
      </p:sp>
      <p:sp>
        <p:nvSpPr>
          <p:cNvPr id="759816" name="Text Box 8"/>
          <p:cNvSpPr txBox="1">
            <a:spLocks noChangeArrowheads="1"/>
          </p:cNvSpPr>
          <p:nvPr/>
        </p:nvSpPr>
        <p:spPr bwMode="auto">
          <a:xfrm>
            <a:off x="3933825" y="4117975"/>
            <a:ext cx="679450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rad</a:t>
            </a:r>
            <a:r>
              <a:rPr lang="en-US" sz="1200" b="1"/>
              <a:t>2</a:t>
            </a:r>
          </a:p>
        </p:txBody>
      </p:sp>
      <p:sp>
        <p:nvSpPr>
          <p:cNvPr id="759817" name="Text Box 9"/>
          <p:cNvSpPr txBox="1">
            <a:spLocks noChangeArrowheads="1"/>
          </p:cNvSpPr>
          <p:nvPr/>
        </p:nvSpPr>
        <p:spPr bwMode="auto">
          <a:xfrm>
            <a:off x="3933825" y="4384675"/>
            <a:ext cx="70802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wad</a:t>
            </a:r>
          </a:p>
        </p:txBody>
      </p:sp>
      <p:sp>
        <p:nvSpPr>
          <p:cNvPr id="759818" name="Text Box 10"/>
          <p:cNvSpPr txBox="1">
            <a:spLocks noChangeArrowheads="1"/>
          </p:cNvSpPr>
          <p:nvPr/>
        </p:nvSpPr>
        <p:spPr bwMode="auto">
          <a:xfrm>
            <a:off x="3933825" y="4665663"/>
            <a:ext cx="77152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wd</a:t>
            </a:r>
          </a:p>
        </p:txBody>
      </p:sp>
      <p:sp>
        <p:nvSpPr>
          <p:cNvPr id="759819" name="Text Box 11"/>
          <p:cNvSpPr txBox="1">
            <a:spLocks noChangeArrowheads="1"/>
          </p:cNvSpPr>
          <p:nvPr/>
        </p:nvSpPr>
        <p:spPr bwMode="auto">
          <a:xfrm>
            <a:off x="4500563" y="3956050"/>
            <a:ext cx="617537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 b="1"/>
              <a:t>rd</a:t>
            </a:r>
            <a:r>
              <a:rPr lang="en-US" sz="1200" b="1"/>
              <a:t>1</a:t>
            </a:r>
          </a:p>
        </p:txBody>
      </p:sp>
      <p:sp>
        <p:nvSpPr>
          <p:cNvPr id="759820" name="Text Box 12"/>
          <p:cNvSpPr txBox="1">
            <a:spLocks noChangeArrowheads="1"/>
          </p:cNvSpPr>
          <p:nvPr/>
        </p:nvSpPr>
        <p:spPr bwMode="auto">
          <a:xfrm>
            <a:off x="4495800" y="4322763"/>
            <a:ext cx="617538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 b="1"/>
              <a:t>rd</a:t>
            </a:r>
            <a:r>
              <a:rPr lang="en-US" sz="1200" b="1"/>
              <a:t>2</a:t>
            </a:r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6018213" y="3929063"/>
            <a:ext cx="596900" cy="969962"/>
            <a:chOff x="3791" y="2475"/>
            <a:chExt cx="376" cy="611"/>
          </a:xfrm>
        </p:grpSpPr>
        <p:sp>
          <p:nvSpPr>
            <p:cNvPr id="759821" name="Freeform 13"/>
            <p:cNvSpPr>
              <a:spLocks/>
            </p:cNvSpPr>
            <p:nvPr/>
          </p:nvSpPr>
          <p:spPr bwMode="auto">
            <a:xfrm>
              <a:off x="3791" y="2492"/>
              <a:ext cx="376" cy="59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7"/>
                </a:cxn>
                <a:cxn ang="0">
                  <a:pos x="111" y="553"/>
                </a:cxn>
                <a:cxn ang="0">
                  <a:pos x="0" y="671"/>
                </a:cxn>
                <a:cxn ang="0">
                  <a:pos x="0" y="1098"/>
                </a:cxn>
                <a:cxn ang="0">
                  <a:pos x="387" y="790"/>
                </a:cxn>
                <a:cxn ang="0">
                  <a:pos x="387" y="308"/>
                </a:cxn>
                <a:cxn ang="0">
                  <a:pos x="0" y="0"/>
                </a:cxn>
              </a:cxnLst>
              <a:rect l="0" t="0" r="r" b="b"/>
              <a:pathLst>
                <a:path w="388" h="1099">
                  <a:moveTo>
                    <a:pt x="0" y="0"/>
                  </a:moveTo>
                  <a:lnTo>
                    <a:pt x="0" y="427"/>
                  </a:lnTo>
                  <a:lnTo>
                    <a:pt x="111" y="553"/>
                  </a:lnTo>
                  <a:lnTo>
                    <a:pt x="0" y="671"/>
                  </a:lnTo>
                  <a:lnTo>
                    <a:pt x="0" y="1098"/>
                  </a:lnTo>
                  <a:lnTo>
                    <a:pt x="387" y="790"/>
                  </a:lnTo>
                  <a:lnTo>
                    <a:pt x="387" y="308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8575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59822" name="Text Box 14"/>
            <p:cNvSpPr txBox="1">
              <a:spLocks noChangeArrowheads="1"/>
            </p:cNvSpPr>
            <p:nvPr/>
          </p:nvSpPr>
          <p:spPr bwMode="auto">
            <a:xfrm rot="-5400000">
              <a:off x="3680" y="2654"/>
              <a:ext cx="608" cy="25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ALU</a:t>
              </a:r>
            </a:p>
          </p:txBody>
        </p:sp>
      </p:grpSp>
      <p:sp>
        <p:nvSpPr>
          <p:cNvPr id="759823" name="Line 15"/>
          <p:cNvSpPr>
            <a:spLocks noChangeShapeType="1"/>
          </p:cNvSpPr>
          <p:nvPr/>
        </p:nvSpPr>
        <p:spPr bwMode="auto">
          <a:xfrm>
            <a:off x="914400" y="4205288"/>
            <a:ext cx="3286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305050" y="4419600"/>
            <a:ext cx="3286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2600325" y="3684588"/>
            <a:ext cx="1385888" cy="877887"/>
            <a:chOff x="1638" y="2321"/>
            <a:chExt cx="873" cy="553"/>
          </a:xfrm>
        </p:grpSpPr>
        <p:sp>
          <p:nvSpPr>
            <p:cNvPr id="759826" name="Line 18"/>
            <p:cNvSpPr>
              <a:spLocks noChangeShapeType="1"/>
            </p:cNvSpPr>
            <p:nvPr/>
          </p:nvSpPr>
          <p:spPr bwMode="auto">
            <a:xfrm>
              <a:off x="1656" y="2520"/>
              <a:ext cx="3" cy="35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grpSp>
          <p:nvGrpSpPr>
            <p:cNvPr id="4" name="Group 19"/>
            <p:cNvGrpSpPr>
              <a:grpSpLocks/>
            </p:cNvGrpSpPr>
            <p:nvPr/>
          </p:nvGrpSpPr>
          <p:grpSpPr bwMode="auto">
            <a:xfrm>
              <a:off x="1638" y="2321"/>
              <a:ext cx="873" cy="395"/>
              <a:chOff x="1638" y="2321"/>
              <a:chExt cx="873" cy="395"/>
            </a:xfrm>
          </p:grpSpPr>
          <p:sp>
            <p:nvSpPr>
              <p:cNvPr id="759828" name="Line 20"/>
              <p:cNvSpPr>
                <a:spLocks noChangeShapeType="1"/>
              </p:cNvSpPr>
              <p:nvPr/>
            </p:nvSpPr>
            <p:spPr bwMode="auto">
              <a:xfrm>
                <a:off x="1656" y="2520"/>
                <a:ext cx="85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b="1"/>
              </a:p>
            </p:txBody>
          </p:sp>
          <p:sp>
            <p:nvSpPr>
              <p:cNvPr id="759829" name="Line 21"/>
              <p:cNvSpPr>
                <a:spLocks noChangeShapeType="1"/>
              </p:cNvSpPr>
              <p:nvPr/>
            </p:nvSpPr>
            <p:spPr bwMode="auto">
              <a:xfrm>
                <a:off x="1656" y="2700"/>
                <a:ext cx="85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oval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b="1"/>
              </a:p>
            </p:txBody>
          </p:sp>
          <p:sp>
            <p:nvSpPr>
              <p:cNvPr id="759830" name="Text Box 22"/>
              <p:cNvSpPr txBox="1">
                <a:spLocks noChangeArrowheads="1"/>
              </p:cNvSpPr>
              <p:nvPr/>
            </p:nvSpPr>
            <p:spPr bwMode="auto">
              <a:xfrm>
                <a:off x="1638" y="2321"/>
                <a:ext cx="585" cy="212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600" b="1"/>
                  <a:t>ins</a:t>
                </a:r>
                <a:r>
                  <a:rPr lang="en-US" sz="1400" b="1"/>
                  <a:t>[</a:t>
                </a:r>
                <a:r>
                  <a:rPr lang="en-US" sz="1200" b="1"/>
                  <a:t>25-21</a:t>
                </a:r>
                <a:r>
                  <a:rPr lang="en-US" sz="1400" b="1"/>
                  <a:t>]</a:t>
                </a:r>
              </a:p>
            </p:txBody>
          </p:sp>
          <p:sp>
            <p:nvSpPr>
              <p:cNvPr id="759831" name="Text Box 23"/>
              <p:cNvSpPr txBox="1">
                <a:spLocks noChangeArrowheads="1"/>
              </p:cNvSpPr>
              <p:nvPr/>
            </p:nvSpPr>
            <p:spPr bwMode="auto">
              <a:xfrm>
                <a:off x="1638" y="2504"/>
                <a:ext cx="585" cy="212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600" b="1"/>
                  <a:t>ins</a:t>
                </a:r>
                <a:r>
                  <a:rPr lang="en-US" sz="1400" b="1"/>
                  <a:t>[</a:t>
                </a:r>
                <a:r>
                  <a:rPr lang="en-US" sz="1200" b="1"/>
                  <a:t>20-16</a:t>
                </a:r>
                <a:r>
                  <a:rPr lang="en-US" sz="1400" b="1"/>
                  <a:t>]</a:t>
                </a:r>
              </a:p>
            </p:txBody>
          </p:sp>
        </p:grpSp>
      </p:grpSp>
      <p:sp>
        <p:nvSpPr>
          <p:cNvPr id="759832" name="Rectangle 24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968375"/>
          </a:xfrm>
          <a:noFill/>
          <a:ln/>
        </p:spPr>
        <p:txBody>
          <a:bodyPr/>
          <a:lstStyle/>
          <a:p>
            <a:r>
              <a:rPr lang="en-US" b="1" i="1" u="sng" dirty="0">
                <a:solidFill>
                  <a:srgbClr val="FF0000"/>
                </a:solidFill>
              </a:rPr>
              <a:t>Passing operands to ALU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5053013" y="4138613"/>
            <a:ext cx="966787" cy="568325"/>
            <a:chOff x="3183" y="2607"/>
            <a:chExt cx="609" cy="358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3183" y="2607"/>
              <a:ext cx="60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 flipV="1">
              <a:off x="3654" y="2961"/>
              <a:ext cx="138" cy="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183" y="2965"/>
              <a:ext cx="47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786" name="Rectangle 2"/>
          <p:cNvSpPr>
            <a:spLocks noChangeArrowheads="1"/>
          </p:cNvSpPr>
          <p:nvPr/>
        </p:nvSpPr>
        <p:spPr bwMode="auto">
          <a:xfrm rot="-5400000">
            <a:off x="385763" y="4057650"/>
            <a:ext cx="781050" cy="285750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/>
              <a:t>PC</a:t>
            </a:r>
          </a:p>
        </p:txBody>
      </p:sp>
      <p:sp>
        <p:nvSpPr>
          <p:cNvPr id="758787" name="Rectangle 3"/>
          <p:cNvSpPr>
            <a:spLocks noChangeArrowheads="1"/>
          </p:cNvSpPr>
          <p:nvPr/>
        </p:nvSpPr>
        <p:spPr bwMode="auto">
          <a:xfrm>
            <a:off x="1243013" y="3867150"/>
            <a:ext cx="1066800" cy="1119188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  <a:p>
            <a:endParaRPr lang="en-US"/>
          </a:p>
          <a:p>
            <a:r>
              <a:rPr lang="en-US" sz="2000"/>
              <a:t>IM</a:t>
            </a:r>
          </a:p>
        </p:txBody>
      </p:sp>
      <p:sp>
        <p:nvSpPr>
          <p:cNvPr id="758788" name="Text Box 4"/>
          <p:cNvSpPr txBox="1">
            <a:spLocks noChangeArrowheads="1"/>
          </p:cNvSpPr>
          <p:nvPr/>
        </p:nvSpPr>
        <p:spPr bwMode="auto">
          <a:xfrm>
            <a:off x="995363" y="4021138"/>
            <a:ext cx="817562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ad</a:t>
            </a:r>
          </a:p>
        </p:txBody>
      </p:sp>
      <p:sp>
        <p:nvSpPr>
          <p:cNvPr id="758789" name="Text Box 5"/>
          <p:cNvSpPr txBox="1">
            <a:spLocks noChangeArrowheads="1"/>
          </p:cNvSpPr>
          <p:nvPr/>
        </p:nvSpPr>
        <p:spPr bwMode="auto">
          <a:xfrm>
            <a:off x="1885950" y="4237038"/>
            <a:ext cx="50482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ins</a:t>
            </a:r>
            <a:endParaRPr lang="en-US" sz="1400"/>
          </a:p>
        </p:txBody>
      </p:sp>
      <p:sp>
        <p:nvSpPr>
          <p:cNvPr id="758790" name="Rectangle 6"/>
          <p:cNvSpPr>
            <a:spLocks noChangeArrowheads="1"/>
          </p:cNvSpPr>
          <p:nvPr/>
        </p:nvSpPr>
        <p:spPr bwMode="auto">
          <a:xfrm>
            <a:off x="3986213" y="3862388"/>
            <a:ext cx="1066800" cy="1119187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  <a:p>
            <a:endParaRPr lang="en-US"/>
          </a:p>
          <a:p>
            <a:r>
              <a:rPr lang="en-US"/>
              <a:t>   </a:t>
            </a:r>
            <a:r>
              <a:rPr lang="en-US" sz="2000"/>
              <a:t>RF</a:t>
            </a:r>
          </a:p>
        </p:txBody>
      </p:sp>
      <p:sp>
        <p:nvSpPr>
          <p:cNvPr id="758791" name="Text Box 7"/>
          <p:cNvSpPr txBox="1">
            <a:spLocks noChangeArrowheads="1"/>
          </p:cNvSpPr>
          <p:nvPr/>
        </p:nvSpPr>
        <p:spPr bwMode="auto">
          <a:xfrm>
            <a:off x="3933825" y="3827463"/>
            <a:ext cx="75247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/>
              <a:t>rad</a:t>
            </a:r>
            <a:r>
              <a:rPr lang="en-US" sz="1200"/>
              <a:t>1</a:t>
            </a:r>
          </a:p>
        </p:txBody>
      </p:sp>
      <p:sp>
        <p:nvSpPr>
          <p:cNvPr id="758792" name="Text Box 8"/>
          <p:cNvSpPr txBox="1">
            <a:spLocks noChangeArrowheads="1"/>
          </p:cNvSpPr>
          <p:nvPr/>
        </p:nvSpPr>
        <p:spPr bwMode="auto">
          <a:xfrm>
            <a:off x="3933825" y="4117975"/>
            <a:ext cx="679450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/>
              <a:t>rad</a:t>
            </a:r>
            <a:r>
              <a:rPr lang="en-US" sz="1200"/>
              <a:t>2</a:t>
            </a:r>
          </a:p>
        </p:txBody>
      </p:sp>
      <p:sp>
        <p:nvSpPr>
          <p:cNvPr id="758793" name="Text Box 9"/>
          <p:cNvSpPr txBox="1">
            <a:spLocks noChangeArrowheads="1"/>
          </p:cNvSpPr>
          <p:nvPr/>
        </p:nvSpPr>
        <p:spPr bwMode="auto">
          <a:xfrm>
            <a:off x="3933825" y="4384675"/>
            <a:ext cx="70802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/>
              <a:t>wad</a:t>
            </a:r>
          </a:p>
        </p:txBody>
      </p:sp>
      <p:sp>
        <p:nvSpPr>
          <p:cNvPr id="758794" name="Text Box 10"/>
          <p:cNvSpPr txBox="1">
            <a:spLocks noChangeArrowheads="1"/>
          </p:cNvSpPr>
          <p:nvPr/>
        </p:nvSpPr>
        <p:spPr bwMode="auto">
          <a:xfrm>
            <a:off x="3933825" y="4665663"/>
            <a:ext cx="77152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/>
              <a:t>wd</a:t>
            </a:r>
          </a:p>
        </p:txBody>
      </p:sp>
      <p:sp>
        <p:nvSpPr>
          <p:cNvPr id="758795" name="Text Box 11"/>
          <p:cNvSpPr txBox="1">
            <a:spLocks noChangeArrowheads="1"/>
          </p:cNvSpPr>
          <p:nvPr/>
        </p:nvSpPr>
        <p:spPr bwMode="auto">
          <a:xfrm>
            <a:off x="4500563" y="3956050"/>
            <a:ext cx="617537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/>
              <a:t>rd</a:t>
            </a:r>
            <a:r>
              <a:rPr lang="en-US" sz="1200"/>
              <a:t>1</a:t>
            </a:r>
          </a:p>
        </p:txBody>
      </p:sp>
      <p:sp>
        <p:nvSpPr>
          <p:cNvPr id="758796" name="Text Box 12"/>
          <p:cNvSpPr txBox="1">
            <a:spLocks noChangeArrowheads="1"/>
          </p:cNvSpPr>
          <p:nvPr/>
        </p:nvSpPr>
        <p:spPr bwMode="auto">
          <a:xfrm>
            <a:off x="4495800" y="4322763"/>
            <a:ext cx="617538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/>
              <a:t>rd</a:t>
            </a:r>
            <a:r>
              <a:rPr lang="en-US" sz="1200"/>
              <a:t>2</a:t>
            </a:r>
          </a:p>
        </p:txBody>
      </p:sp>
      <p:sp>
        <p:nvSpPr>
          <p:cNvPr id="758797" name="Freeform 13"/>
          <p:cNvSpPr>
            <a:spLocks/>
          </p:cNvSpPr>
          <p:nvPr/>
        </p:nvSpPr>
        <p:spPr bwMode="auto">
          <a:xfrm>
            <a:off x="6018213" y="3956050"/>
            <a:ext cx="596900" cy="9429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27"/>
              </a:cxn>
              <a:cxn ang="0">
                <a:pos x="111" y="553"/>
              </a:cxn>
              <a:cxn ang="0">
                <a:pos x="0" y="671"/>
              </a:cxn>
              <a:cxn ang="0">
                <a:pos x="0" y="1098"/>
              </a:cxn>
              <a:cxn ang="0">
                <a:pos x="387" y="790"/>
              </a:cxn>
              <a:cxn ang="0">
                <a:pos x="387" y="308"/>
              </a:cxn>
              <a:cxn ang="0">
                <a:pos x="0" y="0"/>
              </a:cxn>
            </a:cxnLst>
            <a:rect l="0" t="0" r="r" b="b"/>
            <a:pathLst>
              <a:path w="388" h="1099">
                <a:moveTo>
                  <a:pt x="0" y="0"/>
                </a:moveTo>
                <a:lnTo>
                  <a:pt x="0" y="427"/>
                </a:lnTo>
                <a:lnTo>
                  <a:pt x="111" y="553"/>
                </a:lnTo>
                <a:lnTo>
                  <a:pt x="0" y="671"/>
                </a:lnTo>
                <a:lnTo>
                  <a:pt x="0" y="1098"/>
                </a:lnTo>
                <a:lnTo>
                  <a:pt x="387" y="790"/>
                </a:lnTo>
                <a:lnTo>
                  <a:pt x="387" y="308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 w="28575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8798" name="Text Box 14"/>
          <p:cNvSpPr txBox="1">
            <a:spLocks noChangeArrowheads="1"/>
          </p:cNvSpPr>
          <p:nvPr/>
        </p:nvSpPr>
        <p:spPr bwMode="auto">
          <a:xfrm rot="-5400000">
            <a:off x="5842001" y="4094163"/>
            <a:ext cx="965200" cy="39687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/>
              <a:t>ALU</a:t>
            </a:r>
          </a:p>
        </p:txBody>
      </p:sp>
      <p:sp>
        <p:nvSpPr>
          <p:cNvPr id="758799" name="Line 15"/>
          <p:cNvSpPr>
            <a:spLocks noChangeShapeType="1"/>
          </p:cNvSpPr>
          <p:nvPr/>
        </p:nvSpPr>
        <p:spPr bwMode="auto">
          <a:xfrm>
            <a:off x="914400" y="4205288"/>
            <a:ext cx="3286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8800" name="Line 16"/>
          <p:cNvSpPr>
            <a:spLocks noChangeShapeType="1"/>
          </p:cNvSpPr>
          <p:nvPr/>
        </p:nvSpPr>
        <p:spPr bwMode="auto">
          <a:xfrm>
            <a:off x="2305050" y="4419600"/>
            <a:ext cx="3286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8801" name="Line 17"/>
          <p:cNvSpPr>
            <a:spLocks noChangeShapeType="1"/>
          </p:cNvSpPr>
          <p:nvPr/>
        </p:nvSpPr>
        <p:spPr bwMode="auto">
          <a:xfrm>
            <a:off x="2628900" y="4000500"/>
            <a:ext cx="4763" cy="5619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8802" name="Line 18"/>
          <p:cNvSpPr>
            <a:spLocks noChangeShapeType="1"/>
          </p:cNvSpPr>
          <p:nvPr/>
        </p:nvSpPr>
        <p:spPr bwMode="auto">
          <a:xfrm>
            <a:off x="2628900" y="4000500"/>
            <a:ext cx="13573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8803" name="Line 19"/>
          <p:cNvSpPr>
            <a:spLocks noChangeShapeType="1"/>
          </p:cNvSpPr>
          <p:nvPr/>
        </p:nvSpPr>
        <p:spPr bwMode="auto">
          <a:xfrm>
            <a:off x="2628900" y="4286250"/>
            <a:ext cx="13573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8804" name="Line 20"/>
          <p:cNvSpPr>
            <a:spLocks noChangeShapeType="1"/>
          </p:cNvSpPr>
          <p:nvPr/>
        </p:nvSpPr>
        <p:spPr bwMode="auto">
          <a:xfrm>
            <a:off x="5053013" y="4138613"/>
            <a:ext cx="9667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8805" name="Line 21"/>
          <p:cNvSpPr>
            <a:spLocks noChangeShapeType="1"/>
          </p:cNvSpPr>
          <p:nvPr/>
        </p:nvSpPr>
        <p:spPr bwMode="auto">
          <a:xfrm flipV="1">
            <a:off x="5800725" y="4700588"/>
            <a:ext cx="219075" cy="47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8806" name="Text Box 22"/>
          <p:cNvSpPr txBox="1">
            <a:spLocks noChangeArrowheads="1"/>
          </p:cNvSpPr>
          <p:nvPr/>
        </p:nvSpPr>
        <p:spPr bwMode="auto">
          <a:xfrm>
            <a:off x="2600325" y="3684588"/>
            <a:ext cx="928688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ins</a:t>
            </a:r>
            <a:r>
              <a:rPr lang="en-US" sz="1400"/>
              <a:t>[</a:t>
            </a:r>
            <a:r>
              <a:rPr lang="en-US" sz="1200"/>
              <a:t>25-21</a:t>
            </a:r>
            <a:r>
              <a:rPr lang="en-US" sz="1400"/>
              <a:t>]</a:t>
            </a:r>
          </a:p>
        </p:txBody>
      </p:sp>
      <p:sp>
        <p:nvSpPr>
          <p:cNvPr id="758807" name="Text Box 23"/>
          <p:cNvSpPr txBox="1">
            <a:spLocks noChangeArrowheads="1"/>
          </p:cNvSpPr>
          <p:nvPr/>
        </p:nvSpPr>
        <p:spPr bwMode="auto">
          <a:xfrm>
            <a:off x="2600325" y="3975100"/>
            <a:ext cx="928688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ins</a:t>
            </a:r>
            <a:r>
              <a:rPr lang="en-US" sz="1400"/>
              <a:t>[</a:t>
            </a:r>
            <a:r>
              <a:rPr lang="en-US" sz="1200"/>
              <a:t>20-16</a:t>
            </a:r>
            <a:r>
              <a:rPr lang="en-US" sz="1400"/>
              <a:t>]</a:t>
            </a: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2600325" y="4529138"/>
            <a:ext cx="1385888" cy="336550"/>
            <a:chOff x="1638" y="2853"/>
            <a:chExt cx="873" cy="212"/>
          </a:xfrm>
        </p:grpSpPr>
        <p:sp>
          <p:nvSpPr>
            <p:cNvPr id="758809" name="Line 25"/>
            <p:cNvSpPr>
              <a:spLocks noChangeShapeType="1"/>
            </p:cNvSpPr>
            <p:nvPr/>
          </p:nvSpPr>
          <p:spPr bwMode="auto">
            <a:xfrm>
              <a:off x="1659" y="2874"/>
              <a:ext cx="6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58810" name="Line 26"/>
            <p:cNvSpPr>
              <a:spLocks noChangeShapeType="1"/>
            </p:cNvSpPr>
            <p:nvPr/>
          </p:nvSpPr>
          <p:spPr bwMode="auto">
            <a:xfrm>
              <a:off x="2334" y="2874"/>
              <a:ext cx="17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58811" name="Text Box 27"/>
            <p:cNvSpPr txBox="1">
              <a:spLocks noChangeArrowheads="1"/>
            </p:cNvSpPr>
            <p:nvPr/>
          </p:nvSpPr>
          <p:spPr bwMode="auto">
            <a:xfrm>
              <a:off x="1638" y="2853"/>
              <a:ext cx="585" cy="21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/>
                <a:t>ins</a:t>
              </a:r>
              <a:r>
                <a:rPr lang="en-US" sz="1400"/>
                <a:t>[</a:t>
              </a:r>
              <a:r>
                <a:rPr lang="en-US" sz="1200"/>
                <a:t>15-11</a:t>
              </a:r>
              <a:r>
                <a:rPr lang="en-US" sz="1400"/>
                <a:t>]</a:t>
              </a:r>
            </a:p>
          </p:txBody>
        </p:sp>
      </p:grpSp>
      <p:sp>
        <p:nvSpPr>
          <p:cNvPr id="758812" name="Rectangle 28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968375"/>
          </a:xfrm>
          <a:noFill/>
          <a:ln/>
        </p:spPr>
        <p:txBody>
          <a:bodyPr/>
          <a:lstStyle/>
          <a:p>
            <a:r>
              <a:rPr lang="en-US" b="1" i="1" u="sng" dirty="0">
                <a:solidFill>
                  <a:srgbClr val="FF0000"/>
                </a:solidFill>
              </a:rPr>
              <a:t>Passing the result to RF</a:t>
            </a:r>
          </a:p>
        </p:txBody>
      </p:sp>
      <p:grpSp>
        <p:nvGrpSpPr>
          <p:cNvPr id="3" name="Group 29"/>
          <p:cNvGrpSpPr>
            <a:grpSpLocks/>
          </p:cNvGrpSpPr>
          <p:nvPr/>
        </p:nvGrpSpPr>
        <p:grpSpPr bwMode="auto">
          <a:xfrm>
            <a:off x="3767138" y="4543425"/>
            <a:ext cx="2986087" cy="1663700"/>
            <a:chOff x="2373" y="2862"/>
            <a:chExt cx="1881" cy="1048"/>
          </a:xfrm>
        </p:grpSpPr>
        <p:sp>
          <p:nvSpPr>
            <p:cNvPr id="758814" name="Line 30"/>
            <p:cNvSpPr>
              <a:spLocks noChangeShapeType="1"/>
            </p:cNvSpPr>
            <p:nvPr/>
          </p:nvSpPr>
          <p:spPr bwMode="auto">
            <a:xfrm>
              <a:off x="4251" y="2862"/>
              <a:ext cx="0" cy="5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4" name="Group 31"/>
            <p:cNvGrpSpPr>
              <a:grpSpLocks/>
            </p:cNvGrpSpPr>
            <p:nvPr/>
          </p:nvGrpSpPr>
          <p:grpSpPr bwMode="auto">
            <a:xfrm>
              <a:off x="2373" y="2862"/>
              <a:ext cx="1881" cy="1048"/>
              <a:chOff x="2373" y="2862"/>
              <a:chExt cx="1881" cy="1048"/>
            </a:xfrm>
          </p:grpSpPr>
          <p:sp>
            <p:nvSpPr>
              <p:cNvPr id="758816" name="Line 32"/>
              <p:cNvSpPr>
                <a:spLocks noChangeShapeType="1"/>
              </p:cNvSpPr>
              <p:nvPr/>
            </p:nvSpPr>
            <p:spPr bwMode="auto">
              <a:xfrm>
                <a:off x="2377" y="3910"/>
                <a:ext cx="187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8817" name="Line 33"/>
              <p:cNvSpPr>
                <a:spLocks noChangeShapeType="1"/>
              </p:cNvSpPr>
              <p:nvPr/>
            </p:nvSpPr>
            <p:spPr bwMode="auto">
              <a:xfrm>
                <a:off x="2373" y="3057"/>
                <a:ext cx="13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8818" name="Line 34"/>
              <p:cNvSpPr>
                <a:spLocks noChangeShapeType="1"/>
              </p:cNvSpPr>
              <p:nvPr/>
            </p:nvSpPr>
            <p:spPr bwMode="auto">
              <a:xfrm>
                <a:off x="2376" y="3054"/>
                <a:ext cx="3" cy="85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8819" name="Line 35"/>
              <p:cNvSpPr>
                <a:spLocks noChangeShapeType="1"/>
              </p:cNvSpPr>
              <p:nvPr/>
            </p:nvSpPr>
            <p:spPr bwMode="auto">
              <a:xfrm>
                <a:off x="4164" y="2862"/>
                <a:ext cx="9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8820" name="Line 36"/>
              <p:cNvSpPr>
                <a:spLocks noChangeShapeType="1"/>
              </p:cNvSpPr>
              <p:nvPr/>
            </p:nvSpPr>
            <p:spPr bwMode="auto">
              <a:xfrm>
                <a:off x="4251" y="3374"/>
                <a:ext cx="0" cy="53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758821" name="Line 37"/>
          <p:cNvSpPr>
            <a:spLocks noChangeShapeType="1"/>
          </p:cNvSpPr>
          <p:nvPr/>
        </p:nvSpPr>
        <p:spPr bwMode="auto">
          <a:xfrm>
            <a:off x="5053013" y="4706938"/>
            <a:ext cx="7508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62" name="Rectangle 2"/>
          <p:cNvSpPr>
            <a:spLocks noChangeArrowheads="1"/>
          </p:cNvSpPr>
          <p:nvPr/>
        </p:nvSpPr>
        <p:spPr bwMode="auto">
          <a:xfrm rot="-5400000">
            <a:off x="385763" y="4057650"/>
            <a:ext cx="781050" cy="285750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1"/>
              <a:t>PC</a:t>
            </a:r>
          </a:p>
        </p:txBody>
      </p:sp>
      <p:sp>
        <p:nvSpPr>
          <p:cNvPr id="757763" name="Rectangle 3"/>
          <p:cNvSpPr>
            <a:spLocks noChangeArrowheads="1"/>
          </p:cNvSpPr>
          <p:nvPr/>
        </p:nvSpPr>
        <p:spPr bwMode="auto">
          <a:xfrm>
            <a:off x="1243013" y="3867150"/>
            <a:ext cx="1066800" cy="1119188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  <a:p>
            <a:endParaRPr lang="en-US" b="1"/>
          </a:p>
          <a:p>
            <a:r>
              <a:rPr lang="en-US" sz="2000" b="1"/>
              <a:t>IM</a:t>
            </a:r>
          </a:p>
        </p:txBody>
      </p:sp>
      <p:sp>
        <p:nvSpPr>
          <p:cNvPr id="757764" name="Text Box 4"/>
          <p:cNvSpPr txBox="1">
            <a:spLocks noChangeArrowheads="1"/>
          </p:cNvSpPr>
          <p:nvPr/>
        </p:nvSpPr>
        <p:spPr bwMode="auto">
          <a:xfrm>
            <a:off x="995363" y="4021138"/>
            <a:ext cx="817562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/>
              <a:t>ad</a:t>
            </a:r>
          </a:p>
        </p:txBody>
      </p:sp>
      <p:sp>
        <p:nvSpPr>
          <p:cNvPr id="757765" name="Text Box 5"/>
          <p:cNvSpPr txBox="1">
            <a:spLocks noChangeArrowheads="1"/>
          </p:cNvSpPr>
          <p:nvPr/>
        </p:nvSpPr>
        <p:spPr bwMode="auto">
          <a:xfrm>
            <a:off x="1885950" y="4237038"/>
            <a:ext cx="50482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/>
              <a:t>ins</a:t>
            </a:r>
            <a:endParaRPr lang="en-US" sz="1400" b="1"/>
          </a:p>
        </p:txBody>
      </p:sp>
      <p:sp>
        <p:nvSpPr>
          <p:cNvPr id="757766" name="Rectangle 6"/>
          <p:cNvSpPr>
            <a:spLocks noChangeArrowheads="1"/>
          </p:cNvSpPr>
          <p:nvPr/>
        </p:nvSpPr>
        <p:spPr bwMode="auto">
          <a:xfrm>
            <a:off x="3986213" y="3862388"/>
            <a:ext cx="1066800" cy="1119187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  <a:p>
            <a:endParaRPr lang="en-US" b="1"/>
          </a:p>
          <a:p>
            <a:r>
              <a:rPr lang="en-US" b="1"/>
              <a:t>   </a:t>
            </a:r>
            <a:r>
              <a:rPr lang="en-US" sz="2000" b="1"/>
              <a:t>RF</a:t>
            </a:r>
          </a:p>
        </p:txBody>
      </p:sp>
      <p:sp>
        <p:nvSpPr>
          <p:cNvPr id="757767" name="Text Box 7"/>
          <p:cNvSpPr txBox="1">
            <a:spLocks noChangeArrowheads="1"/>
          </p:cNvSpPr>
          <p:nvPr/>
        </p:nvSpPr>
        <p:spPr bwMode="auto">
          <a:xfrm>
            <a:off x="3933825" y="3827463"/>
            <a:ext cx="75247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rad</a:t>
            </a:r>
            <a:r>
              <a:rPr lang="en-US" sz="1200" b="1"/>
              <a:t>1</a:t>
            </a:r>
          </a:p>
        </p:txBody>
      </p:sp>
      <p:sp>
        <p:nvSpPr>
          <p:cNvPr id="757768" name="Text Box 8"/>
          <p:cNvSpPr txBox="1">
            <a:spLocks noChangeArrowheads="1"/>
          </p:cNvSpPr>
          <p:nvPr/>
        </p:nvSpPr>
        <p:spPr bwMode="auto">
          <a:xfrm>
            <a:off x="3933825" y="4117975"/>
            <a:ext cx="679450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rad</a:t>
            </a:r>
            <a:r>
              <a:rPr lang="en-US" sz="1200" b="1"/>
              <a:t>2</a:t>
            </a:r>
          </a:p>
        </p:txBody>
      </p:sp>
      <p:sp>
        <p:nvSpPr>
          <p:cNvPr id="757769" name="Text Box 9"/>
          <p:cNvSpPr txBox="1">
            <a:spLocks noChangeArrowheads="1"/>
          </p:cNvSpPr>
          <p:nvPr/>
        </p:nvSpPr>
        <p:spPr bwMode="auto">
          <a:xfrm>
            <a:off x="3933825" y="4384675"/>
            <a:ext cx="70802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wad</a:t>
            </a:r>
          </a:p>
        </p:txBody>
      </p:sp>
      <p:sp>
        <p:nvSpPr>
          <p:cNvPr id="757770" name="Text Box 10"/>
          <p:cNvSpPr txBox="1">
            <a:spLocks noChangeArrowheads="1"/>
          </p:cNvSpPr>
          <p:nvPr/>
        </p:nvSpPr>
        <p:spPr bwMode="auto">
          <a:xfrm>
            <a:off x="3933825" y="4665663"/>
            <a:ext cx="77152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wd</a:t>
            </a:r>
          </a:p>
        </p:txBody>
      </p:sp>
      <p:sp>
        <p:nvSpPr>
          <p:cNvPr id="757771" name="Text Box 11"/>
          <p:cNvSpPr txBox="1">
            <a:spLocks noChangeArrowheads="1"/>
          </p:cNvSpPr>
          <p:nvPr/>
        </p:nvSpPr>
        <p:spPr bwMode="auto">
          <a:xfrm>
            <a:off x="4500563" y="3956050"/>
            <a:ext cx="617537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 b="1"/>
              <a:t>rd</a:t>
            </a:r>
            <a:r>
              <a:rPr lang="en-US" sz="1200" b="1"/>
              <a:t>1</a:t>
            </a:r>
          </a:p>
        </p:txBody>
      </p:sp>
      <p:sp>
        <p:nvSpPr>
          <p:cNvPr id="757772" name="Text Box 12"/>
          <p:cNvSpPr txBox="1">
            <a:spLocks noChangeArrowheads="1"/>
          </p:cNvSpPr>
          <p:nvPr/>
        </p:nvSpPr>
        <p:spPr bwMode="auto">
          <a:xfrm>
            <a:off x="4495800" y="4322763"/>
            <a:ext cx="617538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 b="1"/>
              <a:t>rd</a:t>
            </a:r>
            <a:r>
              <a:rPr lang="en-US" sz="1200" b="1"/>
              <a:t>2</a:t>
            </a:r>
          </a:p>
        </p:txBody>
      </p:sp>
      <p:sp>
        <p:nvSpPr>
          <p:cNvPr id="757773" name="Freeform 13"/>
          <p:cNvSpPr>
            <a:spLocks/>
          </p:cNvSpPr>
          <p:nvPr/>
        </p:nvSpPr>
        <p:spPr bwMode="auto">
          <a:xfrm>
            <a:off x="6018213" y="3956050"/>
            <a:ext cx="596900" cy="9429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27"/>
              </a:cxn>
              <a:cxn ang="0">
                <a:pos x="111" y="553"/>
              </a:cxn>
              <a:cxn ang="0">
                <a:pos x="0" y="671"/>
              </a:cxn>
              <a:cxn ang="0">
                <a:pos x="0" y="1098"/>
              </a:cxn>
              <a:cxn ang="0">
                <a:pos x="387" y="790"/>
              </a:cxn>
              <a:cxn ang="0">
                <a:pos x="387" y="308"/>
              </a:cxn>
              <a:cxn ang="0">
                <a:pos x="0" y="0"/>
              </a:cxn>
            </a:cxnLst>
            <a:rect l="0" t="0" r="r" b="b"/>
            <a:pathLst>
              <a:path w="388" h="1099">
                <a:moveTo>
                  <a:pt x="0" y="0"/>
                </a:moveTo>
                <a:lnTo>
                  <a:pt x="0" y="427"/>
                </a:lnTo>
                <a:lnTo>
                  <a:pt x="111" y="553"/>
                </a:lnTo>
                <a:lnTo>
                  <a:pt x="0" y="671"/>
                </a:lnTo>
                <a:lnTo>
                  <a:pt x="0" y="1098"/>
                </a:lnTo>
                <a:lnTo>
                  <a:pt x="387" y="790"/>
                </a:lnTo>
                <a:lnTo>
                  <a:pt x="387" y="308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 w="28575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7774" name="Text Box 14"/>
          <p:cNvSpPr txBox="1">
            <a:spLocks noChangeArrowheads="1"/>
          </p:cNvSpPr>
          <p:nvPr/>
        </p:nvSpPr>
        <p:spPr bwMode="auto">
          <a:xfrm rot="-5400000">
            <a:off x="5842001" y="4213225"/>
            <a:ext cx="965200" cy="39687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ALU</a:t>
            </a:r>
          </a:p>
        </p:txBody>
      </p:sp>
      <p:sp>
        <p:nvSpPr>
          <p:cNvPr id="757775" name="Line 15"/>
          <p:cNvSpPr>
            <a:spLocks noChangeShapeType="1"/>
          </p:cNvSpPr>
          <p:nvPr/>
        </p:nvSpPr>
        <p:spPr bwMode="auto">
          <a:xfrm>
            <a:off x="914400" y="4205288"/>
            <a:ext cx="3286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7776" name="Line 16"/>
          <p:cNvSpPr>
            <a:spLocks noChangeShapeType="1"/>
          </p:cNvSpPr>
          <p:nvPr/>
        </p:nvSpPr>
        <p:spPr bwMode="auto">
          <a:xfrm>
            <a:off x="3773488" y="6207125"/>
            <a:ext cx="29749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7777" name="Line 17"/>
          <p:cNvSpPr>
            <a:spLocks noChangeShapeType="1"/>
          </p:cNvSpPr>
          <p:nvPr/>
        </p:nvSpPr>
        <p:spPr bwMode="auto">
          <a:xfrm>
            <a:off x="2305050" y="4419600"/>
            <a:ext cx="3286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7778" name="Line 18"/>
          <p:cNvSpPr>
            <a:spLocks noChangeShapeType="1"/>
          </p:cNvSpPr>
          <p:nvPr/>
        </p:nvSpPr>
        <p:spPr bwMode="auto">
          <a:xfrm>
            <a:off x="2628900" y="4000500"/>
            <a:ext cx="4763" cy="5619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7779" name="Line 19"/>
          <p:cNvSpPr>
            <a:spLocks noChangeShapeType="1"/>
          </p:cNvSpPr>
          <p:nvPr/>
        </p:nvSpPr>
        <p:spPr bwMode="auto">
          <a:xfrm>
            <a:off x="2628900" y="4000500"/>
            <a:ext cx="13573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7780" name="Line 20"/>
          <p:cNvSpPr>
            <a:spLocks noChangeShapeType="1"/>
          </p:cNvSpPr>
          <p:nvPr/>
        </p:nvSpPr>
        <p:spPr bwMode="auto">
          <a:xfrm>
            <a:off x="2628900" y="4286250"/>
            <a:ext cx="13573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7781" name="Line 21"/>
          <p:cNvSpPr>
            <a:spLocks noChangeShapeType="1"/>
          </p:cNvSpPr>
          <p:nvPr/>
        </p:nvSpPr>
        <p:spPr bwMode="auto">
          <a:xfrm>
            <a:off x="2633663" y="4562475"/>
            <a:ext cx="10715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7782" name="Line 22"/>
          <p:cNvSpPr>
            <a:spLocks noChangeShapeType="1"/>
          </p:cNvSpPr>
          <p:nvPr/>
        </p:nvSpPr>
        <p:spPr bwMode="auto">
          <a:xfrm>
            <a:off x="3705225" y="4562475"/>
            <a:ext cx="2809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7783" name="Line 23"/>
          <p:cNvSpPr>
            <a:spLocks noChangeShapeType="1"/>
          </p:cNvSpPr>
          <p:nvPr/>
        </p:nvSpPr>
        <p:spPr bwMode="auto">
          <a:xfrm>
            <a:off x="3767138" y="4852988"/>
            <a:ext cx="2190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7784" name="Line 24"/>
          <p:cNvSpPr>
            <a:spLocks noChangeShapeType="1"/>
          </p:cNvSpPr>
          <p:nvPr/>
        </p:nvSpPr>
        <p:spPr bwMode="auto">
          <a:xfrm>
            <a:off x="3771900" y="4848225"/>
            <a:ext cx="4763" cy="13573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7785" name="Line 25"/>
          <p:cNvSpPr>
            <a:spLocks noChangeShapeType="1"/>
          </p:cNvSpPr>
          <p:nvPr/>
        </p:nvSpPr>
        <p:spPr bwMode="auto">
          <a:xfrm>
            <a:off x="5053013" y="4138613"/>
            <a:ext cx="9667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7786" name="Line 26"/>
          <p:cNvSpPr>
            <a:spLocks noChangeShapeType="1"/>
          </p:cNvSpPr>
          <p:nvPr/>
        </p:nvSpPr>
        <p:spPr bwMode="auto">
          <a:xfrm flipV="1">
            <a:off x="5800725" y="4700588"/>
            <a:ext cx="219075" cy="47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7787" name="Line 27"/>
          <p:cNvSpPr>
            <a:spLocks noChangeShapeType="1"/>
          </p:cNvSpPr>
          <p:nvPr/>
        </p:nvSpPr>
        <p:spPr bwMode="auto">
          <a:xfrm>
            <a:off x="6610350" y="4543425"/>
            <a:ext cx="1428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7788" name="Line 28"/>
          <p:cNvSpPr>
            <a:spLocks noChangeShapeType="1"/>
          </p:cNvSpPr>
          <p:nvPr/>
        </p:nvSpPr>
        <p:spPr bwMode="auto">
          <a:xfrm>
            <a:off x="6748463" y="4543425"/>
            <a:ext cx="0" cy="8191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1023938" y="1962150"/>
            <a:ext cx="1093787" cy="2243138"/>
            <a:chOff x="645" y="1236"/>
            <a:chExt cx="689" cy="1413"/>
          </a:xfrm>
        </p:grpSpPr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645" y="1236"/>
              <a:ext cx="689" cy="1413"/>
              <a:chOff x="645" y="1236"/>
              <a:chExt cx="689" cy="1413"/>
            </a:xfrm>
          </p:grpSpPr>
          <p:sp>
            <p:nvSpPr>
              <p:cNvPr id="757791" name="Freeform 31"/>
              <p:cNvSpPr>
                <a:spLocks/>
              </p:cNvSpPr>
              <p:nvPr/>
            </p:nvSpPr>
            <p:spPr bwMode="auto">
              <a:xfrm>
                <a:off x="958" y="1236"/>
                <a:ext cx="376" cy="59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7"/>
                  </a:cxn>
                  <a:cxn ang="0">
                    <a:pos x="111" y="553"/>
                  </a:cxn>
                  <a:cxn ang="0">
                    <a:pos x="0" y="671"/>
                  </a:cxn>
                  <a:cxn ang="0">
                    <a:pos x="0" y="1098"/>
                  </a:cxn>
                  <a:cxn ang="0">
                    <a:pos x="387" y="790"/>
                  </a:cxn>
                  <a:cxn ang="0">
                    <a:pos x="387" y="308"/>
                  </a:cxn>
                  <a:cxn ang="0">
                    <a:pos x="0" y="0"/>
                  </a:cxn>
                </a:cxnLst>
                <a:rect l="0" t="0" r="r" b="b"/>
                <a:pathLst>
                  <a:path w="388" h="1099">
                    <a:moveTo>
                      <a:pt x="0" y="0"/>
                    </a:moveTo>
                    <a:lnTo>
                      <a:pt x="0" y="427"/>
                    </a:lnTo>
                    <a:lnTo>
                      <a:pt x="111" y="553"/>
                    </a:lnTo>
                    <a:lnTo>
                      <a:pt x="0" y="671"/>
                    </a:lnTo>
                    <a:lnTo>
                      <a:pt x="0" y="1098"/>
                    </a:lnTo>
                    <a:lnTo>
                      <a:pt x="387" y="790"/>
                    </a:lnTo>
                    <a:lnTo>
                      <a:pt x="387" y="308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1"/>
              </a:solidFill>
              <a:ln w="28575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b="1"/>
              </a:p>
            </p:txBody>
          </p:sp>
          <p:sp>
            <p:nvSpPr>
              <p:cNvPr id="757792" name="Text Box 32"/>
              <p:cNvSpPr txBox="1">
                <a:spLocks noChangeArrowheads="1"/>
              </p:cNvSpPr>
              <p:nvPr/>
            </p:nvSpPr>
            <p:spPr bwMode="auto">
              <a:xfrm rot="-5400000">
                <a:off x="990" y="1404"/>
                <a:ext cx="389" cy="250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b="1"/>
                  <a:t>+</a:t>
                </a:r>
              </a:p>
            </p:txBody>
          </p:sp>
          <p:sp>
            <p:nvSpPr>
              <p:cNvPr id="757793" name="Line 33"/>
              <p:cNvSpPr>
                <a:spLocks noChangeShapeType="1"/>
              </p:cNvSpPr>
              <p:nvPr/>
            </p:nvSpPr>
            <p:spPr bwMode="auto">
              <a:xfrm>
                <a:off x="822" y="1703"/>
                <a:ext cx="13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b="1"/>
              </a:p>
            </p:txBody>
          </p:sp>
          <p:sp>
            <p:nvSpPr>
              <p:cNvPr id="757794" name="Line 34"/>
              <p:cNvSpPr>
                <a:spLocks noChangeShapeType="1"/>
              </p:cNvSpPr>
              <p:nvPr/>
            </p:nvSpPr>
            <p:spPr bwMode="auto">
              <a:xfrm>
                <a:off x="648" y="1346"/>
                <a:ext cx="31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b="1"/>
              </a:p>
            </p:txBody>
          </p:sp>
          <p:sp>
            <p:nvSpPr>
              <p:cNvPr id="757795" name="Line 35"/>
              <p:cNvSpPr>
                <a:spLocks noChangeShapeType="1"/>
              </p:cNvSpPr>
              <p:nvPr/>
            </p:nvSpPr>
            <p:spPr bwMode="auto">
              <a:xfrm flipV="1">
                <a:off x="645" y="1334"/>
                <a:ext cx="0" cy="131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oval" w="med" len="med"/>
                <a:tailEnd/>
              </a:ln>
              <a:effectLst/>
            </p:spPr>
            <p:txBody>
              <a:bodyPr/>
              <a:lstStyle/>
              <a:p>
                <a:endParaRPr lang="en-US" b="1"/>
              </a:p>
            </p:txBody>
          </p:sp>
        </p:grpSp>
        <p:sp>
          <p:nvSpPr>
            <p:cNvPr id="757796" name="Text Box 36"/>
            <p:cNvSpPr txBox="1">
              <a:spLocks noChangeArrowheads="1"/>
            </p:cNvSpPr>
            <p:nvPr/>
          </p:nvSpPr>
          <p:spPr bwMode="auto">
            <a:xfrm>
              <a:off x="654" y="1578"/>
              <a:ext cx="183" cy="233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b="1"/>
                <a:t>4</a:t>
              </a:r>
            </a:p>
          </p:txBody>
        </p:sp>
      </p:grpSp>
      <p:sp>
        <p:nvSpPr>
          <p:cNvPr id="757797" name="Text Box 37"/>
          <p:cNvSpPr txBox="1">
            <a:spLocks noChangeArrowheads="1"/>
          </p:cNvSpPr>
          <p:nvPr/>
        </p:nvSpPr>
        <p:spPr bwMode="auto">
          <a:xfrm>
            <a:off x="2600325" y="3684588"/>
            <a:ext cx="928688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ins</a:t>
            </a:r>
            <a:r>
              <a:rPr lang="en-US" sz="1400" b="1"/>
              <a:t>[</a:t>
            </a:r>
            <a:r>
              <a:rPr lang="en-US" sz="1200" b="1"/>
              <a:t>25-21</a:t>
            </a:r>
            <a:r>
              <a:rPr lang="en-US" sz="1400" b="1"/>
              <a:t>]</a:t>
            </a:r>
          </a:p>
        </p:txBody>
      </p:sp>
      <p:sp>
        <p:nvSpPr>
          <p:cNvPr id="757798" name="Text Box 38"/>
          <p:cNvSpPr txBox="1">
            <a:spLocks noChangeArrowheads="1"/>
          </p:cNvSpPr>
          <p:nvPr/>
        </p:nvSpPr>
        <p:spPr bwMode="auto">
          <a:xfrm>
            <a:off x="2600325" y="3975100"/>
            <a:ext cx="928688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ins</a:t>
            </a:r>
            <a:r>
              <a:rPr lang="en-US" sz="1400" b="1"/>
              <a:t>[</a:t>
            </a:r>
            <a:r>
              <a:rPr lang="en-US" sz="1200" b="1"/>
              <a:t>20-16</a:t>
            </a:r>
            <a:r>
              <a:rPr lang="en-US" sz="1400" b="1"/>
              <a:t>]</a:t>
            </a:r>
          </a:p>
        </p:txBody>
      </p:sp>
      <p:sp>
        <p:nvSpPr>
          <p:cNvPr id="757799" name="Text Box 39"/>
          <p:cNvSpPr txBox="1">
            <a:spLocks noChangeArrowheads="1"/>
          </p:cNvSpPr>
          <p:nvPr/>
        </p:nvSpPr>
        <p:spPr bwMode="auto">
          <a:xfrm>
            <a:off x="2600325" y="4529138"/>
            <a:ext cx="928688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ins</a:t>
            </a:r>
            <a:r>
              <a:rPr lang="en-US" sz="1400" b="1"/>
              <a:t>[</a:t>
            </a:r>
            <a:r>
              <a:rPr lang="en-US" sz="1200" b="1"/>
              <a:t>15-11</a:t>
            </a:r>
            <a:r>
              <a:rPr lang="en-US" sz="1400" b="1"/>
              <a:t>]</a:t>
            </a:r>
          </a:p>
        </p:txBody>
      </p:sp>
      <p:sp>
        <p:nvSpPr>
          <p:cNvPr id="757800" name="Rectangle 40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968375"/>
          </a:xfrm>
          <a:noFill/>
          <a:ln/>
        </p:spPr>
        <p:txBody>
          <a:bodyPr/>
          <a:lstStyle/>
          <a:p>
            <a:r>
              <a:rPr lang="en-US" b="1" i="1" u="sng" dirty="0">
                <a:solidFill>
                  <a:srgbClr val="FF0000"/>
                </a:solidFill>
              </a:rPr>
              <a:t>Incrementing PC</a:t>
            </a:r>
          </a:p>
        </p:txBody>
      </p:sp>
      <p:grpSp>
        <p:nvGrpSpPr>
          <p:cNvPr id="4" name="Group 41"/>
          <p:cNvGrpSpPr>
            <a:grpSpLocks/>
          </p:cNvGrpSpPr>
          <p:nvPr/>
        </p:nvGrpSpPr>
        <p:grpSpPr bwMode="auto">
          <a:xfrm>
            <a:off x="490538" y="1254125"/>
            <a:ext cx="4814887" cy="2955925"/>
            <a:chOff x="309" y="790"/>
            <a:chExt cx="3033" cy="1862"/>
          </a:xfrm>
        </p:grpSpPr>
        <p:grpSp>
          <p:nvGrpSpPr>
            <p:cNvPr id="5" name="Group 42"/>
            <p:cNvGrpSpPr>
              <a:grpSpLocks/>
            </p:cNvGrpSpPr>
            <p:nvPr/>
          </p:nvGrpSpPr>
          <p:grpSpPr bwMode="auto">
            <a:xfrm>
              <a:off x="309" y="790"/>
              <a:ext cx="3033" cy="1862"/>
              <a:chOff x="309" y="790"/>
              <a:chExt cx="3033" cy="1862"/>
            </a:xfrm>
          </p:grpSpPr>
          <p:sp>
            <p:nvSpPr>
              <p:cNvPr id="757803" name="Line 43"/>
              <p:cNvSpPr>
                <a:spLocks noChangeShapeType="1"/>
              </p:cNvSpPr>
              <p:nvPr/>
            </p:nvSpPr>
            <p:spPr bwMode="auto">
              <a:xfrm>
                <a:off x="309" y="2652"/>
                <a:ext cx="9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b="1"/>
              </a:p>
            </p:txBody>
          </p:sp>
          <p:sp>
            <p:nvSpPr>
              <p:cNvPr id="757804" name="Line 44"/>
              <p:cNvSpPr>
                <a:spLocks noChangeShapeType="1"/>
              </p:cNvSpPr>
              <p:nvPr/>
            </p:nvSpPr>
            <p:spPr bwMode="auto">
              <a:xfrm flipH="1">
                <a:off x="312" y="790"/>
                <a:ext cx="4" cy="1859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b="1"/>
              </a:p>
            </p:txBody>
          </p:sp>
          <p:sp>
            <p:nvSpPr>
              <p:cNvPr id="757805" name="Line 45"/>
              <p:cNvSpPr>
                <a:spLocks noChangeShapeType="1"/>
              </p:cNvSpPr>
              <p:nvPr/>
            </p:nvSpPr>
            <p:spPr bwMode="auto">
              <a:xfrm>
                <a:off x="316" y="790"/>
                <a:ext cx="302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b="1"/>
              </a:p>
            </p:txBody>
          </p:sp>
          <p:sp>
            <p:nvSpPr>
              <p:cNvPr id="757806" name="Line 46"/>
              <p:cNvSpPr>
                <a:spLocks noChangeShapeType="1"/>
              </p:cNvSpPr>
              <p:nvPr/>
            </p:nvSpPr>
            <p:spPr bwMode="auto">
              <a:xfrm>
                <a:off x="1343" y="1529"/>
                <a:ext cx="199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b="1"/>
              </a:p>
            </p:txBody>
          </p:sp>
          <p:sp>
            <p:nvSpPr>
              <p:cNvPr id="757807" name="Line 47"/>
              <p:cNvSpPr>
                <a:spLocks noChangeShapeType="1"/>
              </p:cNvSpPr>
              <p:nvPr/>
            </p:nvSpPr>
            <p:spPr bwMode="auto">
              <a:xfrm flipH="1">
                <a:off x="3342" y="1144"/>
                <a:ext cx="0" cy="389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b="1"/>
              </a:p>
            </p:txBody>
          </p:sp>
        </p:grpSp>
        <p:sp>
          <p:nvSpPr>
            <p:cNvPr id="757808" name="Line 48"/>
            <p:cNvSpPr>
              <a:spLocks noChangeShapeType="1"/>
            </p:cNvSpPr>
            <p:nvPr/>
          </p:nvSpPr>
          <p:spPr bwMode="auto">
            <a:xfrm flipH="1" flipV="1">
              <a:off x="3338" y="794"/>
              <a:ext cx="4" cy="3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</p:grpSp>
      <p:sp>
        <p:nvSpPr>
          <p:cNvPr id="757809" name="Line 49"/>
          <p:cNvSpPr>
            <a:spLocks noChangeShapeType="1"/>
          </p:cNvSpPr>
          <p:nvPr/>
        </p:nvSpPr>
        <p:spPr bwMode="auto">
          <a:xfrm>
            <a:off x="6748463" y="5356225"/>
            <a:ext cx="0" cy="8493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7810" name="Line 50"/>
          <p:cNvSpPr>
            <a:spLocks noChangeShapeType="1"/>
          </p:cNvSpPr>
          <p:nvPr/>
        </p:nvSpPr>
        <p:spPr bwMode="auto">
          <a:xfrm>
            <a:off x="5053013" y="4706938"/>
            <a:ext cx="7508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>
                <a:solidFill>
                  <a:srgbClr val="FF0000"/>
                </a:solidFill>
              </a:rPr>
              <a:t>Load and Store instructions</a:t>
            </a:r>
          </a:p>
        </p:txBody>
      </p:sp>
      <p:sp>
        <p:nvSpPr>
          <p:cNvPr id="76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format : I</a:t>
            </a:r>
          </a:p>
          <a:p>
            <a:endParaRPr lang="en-US" sz="2800" b="1" dirty="0"/>
          </a:p>
          <a:p>
            <a:r>
              <a:rPr lang="en-US" sz="2800" b="1" dirty="0"/>
              <a:t>Example:  </a:t>
            </a:r>
            <a:r>
              <a:rPr lang="en-US" sz="2800" b="1" dirty="0" err="1"/>
              <a:t>lw</a:t>
            </a:r>
            <a:r>
              <a:rPr lang="en-US" sz="2800" b="1" dirty="0"/>
              <a:t> $t0, 32($s2)</a:t>
            </a:r>
            <a:br>
              <a:rPr lang="en-US" sz="2800" b="1" dirty="0"/>
            </a:b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b="1" dirty="0"/>
              <a:t>	   35	  18	    9	           32</a:t>
            </a:r>
            <a:br>
              <a:rPr lang="en-US" sz="2800" b="1" dirty="0"/>
            </a:br>
            <a:r>
              <a:rPr lang="en-US" sz="2800" b="1" dirty="0"/>
              <a:t>	  op	  </a:t>
            </a:r>
            <a:r>
              <a:rPr lang="en-US" sz="2800" b="1" dirty="0" err="1"/>
              <a:t>rs</a:t>
            </a:r>
            <a:r>
              <a:rPr lang="en-US" sz="2800" b="1" dirty="0"/>
              <a:t>	  </a:t>
            </a:r>
            <a:r>
              <a:rPr lang="en-US" sz="2800" b="1" dirty="0" err="1"/>
              <a:t>rt</a:t>
            </a:r>
            <a:r>
              <a:rPr lang="en-US" sz="2800" b="1" dirty="0"/>
              <a:t>	   16 bit number</a:t>
            </a:r>
          </a:p>
        </p:txBody>
      </p:sp>
      <p:sp>
        <p:nvSpPr>
          <p:cNvPr id="762884" name="Rectangle 4"/>
          <p:cNvSpPr>
            <a:spLocks noChangeArrowheads="1"/>
          </p:cNvSpPr>
          <p:nvPr/>
        </p:nvSpPr>
        <p:spPr bwMode="auto">
          <a:xfrm>
            <a:off x="225425" y="312738"/>
            <a:ext cx="2817813" cy="4778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684338" y="4276725"/>
            <a:ext cx="6088062" cy="490537"/>
            <a:chOff x="629" y="2449"/>
            <a:chExt cx="3835" cy="213"/>
          </a:xfrm>
        </p:grpSpPr>
        <p:sp>
          <p:nvSpPr>
            <p:cNvPr id="762886" name="Rectangle 6"/>
            <p:cNvSpPr>
              <a:spLocks noChangeArrowheads="1"/>
            </p:cNvSpPr>
            <p:nvPr/>
          </p:nvSpPr>
          <p:spPr bwMode="auto">
            <a:xfrm>
              <a:off x="629" y="2449"/>
              <a:ext cx="639" cy="213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2887" name="Rectangle 7"/>
            <p:cNvSpPr>
              <a:spLocks noChangeArrowheads="1"/>
            </p:cNvSpPr>
            <p:nvPr/>
          </p:nvSpPr>
          <p:spPr bwMode="auto">
            <a:xfrm>
              <a:off x="1268" y="2449"/>
              <a:ext cx="639" cy="213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2888" name="Rectangle 8"/>
            <p:cNvSpPr>
              <a:spLocks noChangeArrowheads="1"/>
            </p:cNvSpPr>
            <p:nvPr/>
          </p:nvSpPr>
          <p:spPr bwMode="auto">
            <a:xfrm>
              <a:off x="1908" y="2449"/>
              <a:ext cx="639" cy="213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2889" name="Rectangle 9"/>
            <p:cNvSpPr>
              <a:spLocks noChangeArrowheads="1"/>
            </p:cNvSpPr>
            <p:nvPr/>
          </p:nvSpPr>
          <p:spPr bwMode="auto">
            <a:xfrm>
              <a:off x="2547" y="2449"/>
              <a:ext cx="1917" cy="213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1676400" y="4843462"/>
            <a:ext cx="6088063" cy="490538"/>
            <a:chOff x="629" y="2449"/>
            <a:chExt cx="3835" cy="213"/>
          </a:xfrm>
        </p:grpSpPr>
        <p:sp>
          <p:nvSpPr>
            <p:cNvPr id="762891" name="Rectangle 11"/>
            <p:cNvSpPr>
              <a:spLocks noChangeArrowheads="1"/>
            </p:cNvSpPr>
            <p:nvPr/>
          </p:nvSpPr>
          <p:spPr bwMode="auto">
            <a:xfrm>
              <a:off x="629" y="2449"/>
              <a:ext cx="639" cy="213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2892" name="Rectangle 12"/>
            <p:cNvSpPr>
              <a:spLocks noChangeArrowheads="1"/>
            </p:cNvSpPr>
            <p:nvPr/>
          </p:nvSpPr>
          <p:spPr bwMode="auto">
            <a:xfrm>
              <a:off x="1268" y="2449"/>
              <a:ext cx="639" cy="213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2893" name="Rectangle 13"/>
            <p:cNvSpPr>
              <a:spLocks noChangeArrowheads="1"/>
            </p:cNvSpPr>
            <p:nvPr/>
          </p:nvSpPr>
          <p:spPr bwMode="auto">
            <a:xfrm>
              <a:off x="1908" y="2449"/>
              <a:ext cx="639" cy="213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2894" name="Rectangle 14"/>
            <p:cNvSpPr>
              <a:spLocks noChangeArrowheads="1"/>
            </p:cNvSpPr>
            <p:nvPr/>
          </p:nvSpPr>
          <p:spPr bwMode="auto">
            <a:xfrm>
              <a:off x="2547" y="2449"/>
              <a:ext cx="1917" cy="213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advTm="2000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5479" name="Rectangle 7"/>
          <p:cNvSpPr>
            <a:spLocks noChangeArrowheads="1"/>
          </p:cNvSpPr>
          <p:nvPr/>
        </p:nvSpPr>
        <p:spPr bwMode="auto">
          <a:xfrm rot="-5400000">
            <a:off x="385763" y="4057650"/>
            <a:ext cx="781050" cy="285750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1"/>
              <a:t>PC</a:t>
            </a:r>
          </a:p>
        </p:txBody>
      </p:sp>
      <p:sp>
        <p:nvSpPr>
          <p:cNvPr id="745480" name="Rectangle 8"/>
          <p:cNvSpPr>
            <a:spLocks noChangeArrowheads="1"/>
          </p:cNvSpPr>
          <p:nvPr/>
        </p:nvSpPr>
        <p:spPr bwMode="auto">
          <a:xfrm>
            <a:off x="1243013" y="3867150"/>
            <a:ext cx="1066800" cy="1119188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  <a:p>
            <a:endParaRPr lang="en-US" b="1"/>
          </a:p>
          <a:p>
            <a:r>
              <a:rPr lang="en-US" sz="2000" b="1"/>
              <a:t>IM</a:t>
            </a:r>
          </a:p>
        </p:txBody>
      </p:sp>
      <p:sp>
        <p:nvSpPr>
          <p:cNvPr id="745481" name="Text Box 9"/>
          <p:cNvSpPr txBox="1">
            <a:spLocks noChangeArrowheads="1"/>
          </p:cNvSpPr>
          <p:nvPr/>
        </p:nvSpPr>
        <p:spPr bwMode="auto">
          <a:xfrm>
            <a:off x="995363" y="4021138"/>
            <a:ext cx="817562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/>
              <a:t>ad</a:t>
            </a:r>
          </a:p>
        </p:txBody>
      </p:sp>
      <p:sp>
        <p:nvSpPr>
          <p:cNvPr id="745482" name="Text Box 10"/>
          <p:cNvSpPr txBox="1">
            <a:spLocks noChangeArrowheads="1"/>
          </p:cNvSpPr>
          <p:nvPr/>
        </p:nvSpPr>
        <p:spPr bwMode="auto">
          <a:xfrm>
            <a:off x="1885950" y="4237038"/>
            <a:ext cx="50482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/>
              <a:t>ins</a:t>
            </a:r>
            <a:endParaRPr lang="en-US" sz="1400" b="1"/>
          </a:p>
        </p:txBody>
      </p:sp>
      <p:sp>
        <p:nvSpPr>
          <p:cNvPr id="745483" name="Rectangle 11"/>
          <p:cNvSpPr>
            <a:spLocks noChangeArrowheads="1"/>
          </p:cNvSpPr>
          <p:nvPr/>
        </p:nvSpPr>
        <p:spPr bwMode="auto">
          <a:xfrm>
            <a:off x="3986213" y="3862388"/>
            <a:ext cx="1066800" cy="1119187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  <a:p>
            <a:endParaRPr lang="en-US" b="1"/>
          </a:p>
          <a:p>
            <a:r>
              <a:rPr lang="en-US" b="1"/>
              <a:t>   </a:t>
            </a:r>
            <a:r>
              <a:rPr lang="en-US" sz="2000" b="1"/>
              <a:t>RF</a:t>
            </a:r>
          </a:p>
        </p:txBody>
      </p:sp>
      <p:sp>
        <p:nvSpPr>
          <p:cNvPr id="745484" name="Text Box 12"/>
          <p:cNvSpPr txBox="1">
            <a:spLocks noChangeArrowheads="1"/>
          </p:cNvSpPr>
          <p:nvPr/>
        </p:nvSpPr>
        <p:spPr bwMode="auto">
          <a:xfrm>
            <a:off x="3933825" y="3827463"/>
            <a:ext cx="75247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rad</a:t>
            </a:r>
            <a:r>
              <a:rPr lang="en-US" sz="1200" b="1"/>
              <a:t>1</a:t>
            </a:r>
          </a:p>
        </p:txBody>
      </p:sp>
      <p:sp>
        <p:nvSpPr>
          <p:cNvPr id="745485" name="Text Box 13"/>
          <p:cNvSpPr txBox="1">
            <a:spLocks noChangeArrowheads="1"/>
          </p:cNvSpPr>
          <p:nvPr/>
        </p:nvSpPr>
        <p:spPr bwMode="auto">
          <a:xfrm>
            <a:off x="3933825" y="4117975"/>
            <a:ext cx="679450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rad</a:t>
            </a:r>
            <a:r>
              <a:rPr lang="en-US" sz="1200" b="1"/>
              <a:t>2</a:t>
            </a:r>
          </a:p>
        </p:txBody>
      </p:sp>
      <p:sp>
        <p:nvSpPr>
          <p:cNvPr id="745486" name="Text Box 14"/>
          <p:cNvSpPr txBox="1">
            <a:spLocks noChangeArrowheads="1"/>
          </p:cNvSpPr>
          <p:nvPr/>
        </p:nvSpPr>
        <p:spPr bwMode="auto">
          <a:xfrm>
            <a:off x="3933825" y="4384675"/>
            <a:ext cx="70802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wad</a:t>
            </a:r>
          </a:p>
        </p:txBody>
      </p:sp>
      <p:sp>
        <p:nvSpPr>
          <p:cNvPr id="745487" name="Text Box 15"/>
          <p:cNvSpPr txBox="1">
            <a:spLocks noChangeArrowheads="1"/>
          </p:cNvSpPr>
          <p:nvPr/>
        </p:nvSpPr>
        <p:spPr bwMode="auto">
          <a:xfrm>
            <a:off x="3933825" y="4665663"/>
            <a:ext cx="77152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wd</a:t>
            </a:r>
          </a:p>
        </p:txBody>
      </p:sp>
      <p:sp>
        <p:nvSpPr>
          <p:cNvPr id="745488" name="Text Box 16"/>
          <p:cNvSpPr txBox="1">
            <a:spLocks noChangeArrowheads="1"/>
          </p:cNvSpPr>
          <p:nvPr/>
        </p:nvSpPr>
        <p:spPr bwMode="auto">
          <a:xfrm>
            <a:off x="4500563" y="3956050"/>
            <a:ext cx="617537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 b="1"/>
              <a:t>rd</a:t>
            </a:r>
            <a:r>
              <a:rPr lang="en-US" sz="1200" b="1"/>
              <a:t>1</a:t>
            </a:r>
          </a:p>
        </p:txBody>
      </p:sp>
      <p:sp>
        <p:nvSpPr>
          <p:cNvPr id="745489" name="Text Box 17"/>
          <p:cNvSpPr txBox="1">
            <a:spLocks noChangeArrowheads="1"/>
          </p:cNvSpPr>
          <p:nvPr/>
        </p:nvSpPr>
        <p:spPr bwMode="auto">
          <a:xfrm>
            <a:off x="4495800" y="4322763"/>
            <a:ext cx="617538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 b="1"/>
              <a:t>rd</a:t>
            </a:r>
            <a:r>
              <a:rPr lang="en-US" sz="1200" b="1"/>
              <a:t>2</a:t>
            </a:r>
          </a:p>
        </p:txBody>
      </p:sp>
      <p:grpSp>
        <p:nvGrpSpPr>
          <p:cNvPr id="2" name="Group 219"/>
          <p:cNvGrpSpPr>
            <a:grpSpLocks/>
          </p:cNvGrpSpPr>
          <p:nvPr/>
        </p:nvGrpSpPr>
        <p:grpSpPr bwMode="auto">
          <a:xfrm>
            <a:off x="6972300" y="4162425"/>
            <a:ext cx="1212850" cy="1119188"/>
            <a:chOff x="4392" y="2622"/>
            <a:chExt cx="764" cy="705"/>
          </a:xfrm>
        </p:grpSpPr>
        <p:sp>
          <p:nvSpPr>
            <p:cNvPr id="745490" name="Rectangle 18"/>
            <p:cNvSpPr>
              <a:spLocks noChangeArrowheads="1"/>
            </p:cNvSpPr>
            <p:nvPr/>
          </p:nvSpPr>
          <p:spPr bwMode="auto">
            <a:xfrm>
              <a:off x="4413" y="2622"/>
              <a:ext cx="672" cy="705"/>
            </a:xfrm>
            <a:prstGeom prst="rect">
              <a:avLst/>
            </a:prstGeom>
            <a:solidFill>
              <a:schemeClr val="bg1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  <a:p>
              <a:r>
                <a:rPr lang="en-US" b="1"/>
                <a:t>DM</a:t>
              </a:r>
            </a:p>
          </p:txBody>
        </p:sp>
        <p:sp>
          <p:nvSpPr>
            <p:cNvPr id="745491" name="Text Box 19"/>
            <p:cNvSpPr txBox="1">
              <a:spLocks noChangeArrowheads="1"/>
            </p:cNvSpPr>
            <p:nvPr/>
          </p:nvSpPr>
          <p:spPr bwMode="auto">
            <a:xfrm>
              <a:off x="4392" y="2753"/>
              <a:ext cx="341" cy="212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1600" b="1"/>
                <a:t>ad</a:t>
              </a:r>
            </a:p>
          </p:txBody>
        </p:sp>
        <p:sp>
          <p:nvSpPr>
            <p:cNvPr id="745492" name="Text Box 20"/>
            <p:cNvSpPr txBox="1">
              <a:spLocks noChangeArrowheads="1"/>
            </p:cNvSpPr>
            <p:nvPr/>
          </p:nvSpPr>
          <p:spPr bwMode="auto">
            <a:xfrm>
              <a:off x="4815" y="2744"/>
              <a:ext cx="341" cy="212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rd</a:t>
              </a:r>
            </a:p>
          </p:txBody>
        </p:sp>
        <p:sp>
          <p:nvSpPr>
            <p:cNvPr id="745493" name="Text Box 21"/>
            <p:cNvSpPr txBox="1">
              <a:spLocks noChangeArrowheads="1"/>
            </p:cNvSpPr>
            <p:nvPr/>
          </p:nvSpPr>
          <p:spPr bwMode="auto">
            <a:xfrm>
              <a:off x="4392" y="3083"/>
              <a:ext cx="401" cy="212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1600" b="1"/>
                <a:t>wd</a:t>
              </a:r>
            </a:p>
          </p:txBody>
        </p:sp>
      </p:grpSp>
      <p:sp>
        <p:nvSpPr>
          <p:cNvPr id="745495" name="Freeform 23"/>
          <p:cNvSpPr>
            <a:spLocks/>
          </p:cNvSpPr>
          <p:nvPr/>
        </p:nvSpPr>
        <p:spPr bwMode="auto">
          <a:xfrm>
            <a:off x="6018213" y="3956050"/>
            <a:ext cx="596900" cy="9429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27"/>
              </a:cxn>
              <a:cxn ang="0">
                <a:pos x="111" y="553"/>
              </a:cxn>
              <a:cxn ang="0">
                <a:pos x="0" y="671"/>
              </a:cxn>
              <a:cxn ang="0">
                <a:pos x="0" y="1098"/>
              </a:cxn>
              <a:cxn ang="0">
                <a:pos x="387" y="790"/>
              </a:cxn>
              <a:cxn ang="0">
                <a:pos x="387" y="308"/>
              </a:cxn>
              <a:cxn ang="0">
                <a:pos x="0" y="0"/>
              </a:cxn>
            </a:cxnLst>
            <a:rect l="0" t="0" r="r" b="b"/>
            <a:pathLst>
              <a:path w="388" h="1099">
                <a:moveTo>
                  <a:pt x="0" y="0"/>
                </a:moveTo>
                <a:lnTo>
                  <a:pt x="0" y="427"/>
                </a:lnTo>
                <a:lnTo>
                  <a:pt x="111" y="553"/>
                </a:lnTo>
                <a:lnTo>
                  <a:pt x="0" y="671"/>
                </a:lnTo>
                <a:lnTo>
                  <a:pt x="0" y="1098"/>
                </a:lnTo>
                <a:lnTo>
                  <a:pt x="387" y="790"/>
                </a:lnTo>
                <a:lnTo>
                  <a:pt x="387" y="308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 w="28575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45496" name="Text Box 24"/>
          <p:cNvSpPr txBox="1">
            <a:spLocks noChangeArrowheads="1"/>
          </p:cNvSpPr>
          <p:nvPr/>
        </p:nvSpPr>
        <p:spPr bwMode="auto">
          <a:xfrm rot="-5400000">
            <a:off x="5842001" y="4213225"/>
            <a:ext cx="965200" cy="39687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ALU</a:t>
            </a:r>
          </a:p>
        </p:txBody>
      </p:sp>
      <p:sp>
        <p:nvSpPr>
          <p:cNvPr id="745499" name="Freeform 27"/>
          <p:cNvSpPr>
            <a:spLocks/>
          </p:cNvSpPr>
          <p:nvPr/>
        </p:nvSpPr>
        <p:spPr bwMode="auto">
          <a:xfrm>
            <a:off x="1520825" y="1962150"/>
            <a:ext cx="596900" cy="9429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27"/>
              </a:cxn>
              <a:cxn ang="0">
                <a:pos x="111" y="553"/>
              </a:cxn>
              <a:cxn ang="0">
                <a:pos x="0" y="671"/>
              </a:cxn>
              <a:cxn ang="0">
                <a:pos x="0" y="1098"/>
              </a:cxn>
              <a:cxn ang="0">
                <a:pos x="387" y="790"/>
              </a:cxn>
              <a:cxn ang="0">
                <a:pos x="387" y="308"/>
              </a:cxn>
              <a:cxn ang="0">
                <a:pos x="0" y="0"/>
              </a:cxn>
            </a:cxnLst>
            <a:rect l="0" t="0" r="r" b="b"/>
            <a:pathLst>
              <a:path w="388" h="1099">
                <a:moveTo>
                  <a:pt x="0" y="0"/>
                </a:moveTo>
                <a:lnTo>
                  <a:pt x="0" y="427"/>
                </a:lnTo>
                <a:lnTo>
                  <a:pt x="111" y="553"/>
                </a:lnTo>
                <a:lnTo>
                  <a:pt x="0" y="671"/>
                </a:lnTo>
                <a:lnTo>
                  <a:pt x="0" y="1098"/>
                </a:lnTo>
                <a:lnTo>
                  <a:pt x="387" y="790"/>
                </a:lnTo>
                <a:lnTo>
                  <a:pt x="387" y="308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 w="28575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45500" name="Text Box 28"/>
          <p:cNvSpPr txBox="1">
            <a:spLocks noChangeArrowheads="1"/>
          </p:cNvSpPr>
          <p:nvPr/>
        </p:nvSpPr>
        <p:spPr bwMode="auto">
          <a:xfrm rot="-5400000">
            <a:off x="1572419" y="2228056"/>
            <a:ext cx="617538" cy="39687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+</a:t>
            </a:r>
          </a:p>
        </p:txBody>
      </p:sp>
      <p:sp>
        <p:nvSpPr>
          <p:cNvPr id="745510" name="Line 38"/>
          <p:cNvSpPr>
            <a:spLocks noChangeShapeType="1"/>
          </p:cNvSpPr>
          <p:nvPr/>
        </p:nvSpPr>
        <p:spPr bwMode="auto">
          <a:xfrm>
            <a:off x="914400" y="4205288"/>
            <a:ext cx="3286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45511" name="Line 39"/>
          <p:cNvSpPr>
            <a:spLocks noChangeShapeType="1"/>
          </p:cNvSpPr>
          <p:nvPr/>
        </p:nvSpPr>
        <p:spPr bwMode="auto">
          <a:xfrm>
            <a:off x="1304925" y="2703513"/>
            <a:ext cx="2143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45512" name="Line 40"/>
          <p:cNvSpPr>
            <a:spLocks noChangeShapeType="1"/>
          </p:cNvSpPr>
          <p:nvPr/>
        </p:nvSpPr>
        <p:spPr bwMode="auto">
          <a:xfrm>
            <a:off x="1028700" y="2136775"/>
            <a:ext cx="4953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45513" name="Line 41"/>
          <p:cNvSpPr>
            <a:spLocks noChangeShapeType="1"/>
          </p:cNvSpPr>
          <p:nvPr/>
        </p:nvSpPr>
        <p:spPr bwMode="auto">
          <a:xfrm flipV="1">
            <a:off x="1023938" y="2117725"/>
            <a:ext cx="0" cy="20875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45514" name="Line 42"/>
          <p:cNvSpPr>
            <a:spLocks noChangeShapeType="1"/>
          </p:cNvSpPr>
          <p:nvPr/>
        </p:nvSpPr>
        <p:spPr bwMode="auto">
          <a:xfrm>
            <a:off x="490538" y="4210050"/>
            <a:ext cx="1428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45515" name="Line 43"/>
          <p:cNvSpPr>
            <a:spLocks noChangeShapeType="1"/>
          </p:cNvSpPr>
          <p:nvPr/>
        </p:nvSpPr>
        <p:spPr bwMode="auto">
          <a:xfrm flipH="1">
            <a:off x="495300" y="1254125"/>
            <a:ext cx="6350" cy="2951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45516" name="Line 44"/>
          <p:cNvSpPr>
            <a:spLocks noChangeShapeType="1"/>
          </p:cNvSpPr>
          <p:nvPr/>
        </p:nvSpPr>
        <p:spPr bwMode="auto">
          <a:xfrm>
            <a:off x="501650" y="1254125"/>
            <a:ext cx="48037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45518" name="Line 46"/>
          <p:cNvSpPr>
            <a:spLocks noChangeShapeType="1"/>
          </p:cNvSpPr>
          <p:nvPr/>
        </p:nvSpPr>
        <p:spPr bwMode="auto">
          <a:xfrm>
            <a:off x="2132013" y="2427288"/>
            <a:ext cx="31670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45521" name="Line 49"/>
          <p:cNvSpPr>
            <a:spLocks noChangeShapeType="1"/>
          </p:cNvSpPr>
          <p:nvPr/>
        </p:nvSpPr>
        <p:spPr bwMode="auto">
          <a:xfrm>
            <a:off x="3773488" y="6207125"/>
            <a:ext cx="29749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45528" name="Line 56"/>
          <p:cNvSpPr>
            <a:spLocks noChangeShapeType="1"/>
          </p:cNvSpPr>
          <p:nvPr/>
        </p:nvSpPr>
        <p:spPr bwMode="auto">
          <a:xfrm>
            <a:off x="2305050" y="4419600"/>
            <a:ext cx="3286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45529" name="Line 57"/>
          <p:cNvSpPr>
            <a:spLocks noChangeShapeType="1"/>
          </p:cNvSpPr>
          <p:nvPr/>
        </p:nvSpPr>
        <p:spPr bwMode="auto">
          <a:xfrm>
            <a:off x="2628900" y="4000500"/>
            <a:ext cx="4763" cy="5619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45531" name="Line 59"/>
          <p:cNvSpPr>
            <a:spLocks noChangeShapeType="1"/>
          </p:cNvSpPr>
          <p:nvPr/>
        </p:nvSpPr>
        <p:spPr bwMode="auto">
          <a:xfrm>
            <a:off x="2628900" y="4000500"/>
            <a:ext cx="13573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45532" name="Line 60"/>
          <p:cNvSpPr>
            <a:spLocks noChangeShapeType="1"/>
          </p:cNvSpPr>
          <p:nvPr/>
        </p:nvSpPr>
        <p:spPr bwMode="auto">
          <a:xfrm>
            <a:off x="2628900" y="4286250"/>
            <a:ext cx="13573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45533" name="Line 61"/>
          <p:cNvSpPr>
            <a:spLocks noChangeShapeType="1"/>
          </p:cNvSpPr>
          <p:nvPr/>
        </p:nvSpPr>
        <p:spPr bwMode="auto">
          <a:xfrm>
            <a:off x="2633663" y="4562475"/>
            <a:ext cx="10715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45536" name="Line 64"/>
          <p:cNvSpPr>
            <a:spLocks noChangeShapeType="1"/>
          </p:cNvSpPr>
          <p:nvPr/>
        </p:nvSpPr>
        <p:spPr bwMode="auto">
          <a:xfrm>
            <a:off x="3705225" y="4562475"/>
            <a:ext cx="2809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45537" name="Line 65"/>
          <p:cNvSpPr>
            <a:spLocks noChangeShapeType="1"/>
          </p:cNvSpPr>
          <p:nvPr/>
        </p:nvSpPr>
        <p:spPr bwMode="auto">
          <a:xfrm>
            <a:off x="3767138" y="4852988"/>
            <a:ext cx="2190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45538" name="Line 66"/>
          <p:cNvSpPr>
            <a:spLocks noChangeShapeType="1"/>
          </p:cNvSpPr>
          <p:nvPr/>
        </p:nvSpPr>
        <p:spPr bwMode="auto">
          <a:xfrm>
            <a:off x="3771900" y="4848225"/>
            <a:ext cx="4763" cy="13573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45543" name="Line 71"/>
          <p:cNvSpPr>
            <a:spLocks noChangeShapeType="1"/>
          </p:cNvSpPr>
          <p:nvPr/>
        </p:nvSpPr>
        <p:spPr bwMode="auto">
          <a:xfrm>
            <a:off x="5053013" y="4138613"/>
            <a:ext cx="9667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45546" name="Line 74"/>
          <p:cNvSpPr>
            <a:spLocks noChangeShapeType="1"/>
          </p:cNvSpPr>
          <p:nvPr/>
        </p:nvSpPr>
        <p:spPr bwMode="auto">
          <a:xfrm flipV="1">
            <a:off x="5800725" y="4700588"/>
            <a:ext cx="219075" cy="47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grpSp>
        <p:nvGrpSpPr>
          <p:cNvPr id="3" name="Group 215"/>
          <p:cNvGrpSpPr>
            <a:grpSpLocks/>
          </p:cNvGrpSpPr>
          <p:nvPr/>
        </p:nvGrpSpPr>
        <p:grpSpPr bwMode="auto">
          <a:xfrm>
            <a:off x="5189538" y="4495800"/>
            <a:ext cx="1816100" cy="590550"/>
            <a:chOff x="3269" y="2832"/>
            <a:chExt cx="1144" cy="372"/>
          </a:xfrm>
        </p:grpSpPr>
        <p:sp>
          <p:nvSpPr>
            <p:cNvPr id="745519" name="Line 47"/>
            <p:cNvSpPr>
              <a:spLocks noChangeShapeType="1"/>
            </p:cNvSpPr>
            <p:nvPr/>
          </p:nvSpPr>
          <p:spPr bwMode="auto">
            <a:xfrm>
              <a:off x="3269" y="3204"/>
              <a:ext cx="1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45547" name="Line 75"/>
            <p:cNvSpPr>
              <a:spLocks noChangeShapeType="1"/>
            </p:cNvSpPr>
            <p:nvPr/>
          </p:nvSpPr>
          <p:spPr bwMode="auto">
            <a:xfrm>
              <a:off x="3276" y="2832"/>
              <a:ext cx="0" cy="3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</p:grpSp>
      <p:sp>
        <p:nvSpPr>
          <p:cNvPr id="745550" name="Line 78"/>
          <p:cNvSpPr>
            <a:spLocks noChangeShapeType="1"/>
          </p:cNvSpPr>
          <p:nvPr/>
        </p:nvSpPr>
        <p:spPr bwMode="auto">
          <a:xfrm>
            <a:off x="6610350" y="4543425"/>
            <a:ext cx="1428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45551" name="Line 79"/>
          <p:cNvSpPr>
            <a:spLocks noChangeShapeType="1"/>
          </p:cNvSpPr>
          <p:nvPr/>
        </p:nvSpPr>
        <p:spPr bwMode="auto">
          <a:xfrm>
            <a:off x="6748463" y="4543425"/>
            <a:ext cx="0" cy="8191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45592" name="Line 120"/>
          <p:cNvSpPr>
            <a:spLocks noChangeShapeType="1"/>
          </p:cNvSpPr>
          <p:nvPr/>
        </p:nvSpPr>
        <p:spPr bwMode="auto">
          <a:xfrm flipH="1">
            <a:off x="5305425" y="1816100"/>
            <a:ext cx="0" cy="6175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45609" name="Text Box 137"/>
          <p:cNvSpPr txBox="1">
            <a:spLocks noChangeArrowheads="1"/>
          </p:cNvSpPr>
          <p:nvPr/>
        </p:nvSpPr>
        <p:spPr bwMode="auto">
          <a:xfrm>
            <a:off x="1038225" y="2505075"/>
            <a:ext cx="290464" cy="369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4</a:t>
            </a:r>
          </a:p>
        </p:txBody>
      </p:sp>
      <p:sp>
        <p:nvSpPr>
          <p:cNvPr id="745624" name="Text Box 152"/>
          <p:cNvSpPr txBox="1">
            <a:spLocks noChangeArrowheads="1"/>
          </p:cNvSpPr>
          <p:nvPr/>
        </p:nvSpPr>
        <p:spPr bwMode="auto">
          <a:xfrm>
            <a:off x="2600325" y="3684588"/>
            <a:ext cx="928688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ins</a:t>
            </a:r>
            <a:r>
              <a:rPr lang="en-US" sz="1400" b="1"/>
              <a:t>[</a:t>
            </a:r>
            <a:r>
              <a:rPr lang="en-US" sz="1200" b="1"/>
              <a:t>25-21</a:t>
            </a:r>
            <a:r>
              <a:rPr lang="en-US" sz="1400" b="1"/>
              <a:t>]</a:t>
            </a:r>
          </a:p>
        </p:txBody>
      </p:sp>
      <p:sp>
        <p:nvSpPr>
          <p:cNvPr id="745625" name="Text Box 153"/>
          <p:cNvSpPr txBox="1">
            <a:spLocks noChangeArrowheads="1"/>
          </p:cNvSpPr>
          <p:nvPr/>
        </p:nvSpPr>
        <p:spPr bwMode="auto">
          <a:xfrm>
            <a:off x="2600325" y="3975100"/>
            <a:ext cx="928688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ins</a:t>
            </a:r>
            <a:r>
              <a:rPr lang="en-US" sz="1400" b="1"/>
              <a:t>[</a:t>
            </a:r>
            <a:r>
              <a:rPr lang="en-US" sz="1200" b="1"/>
              <a:t>20-16</a:t>
            </a:r>
            <a:r>
              <a:rPr lang="en-US" sz="1400" b="1"/>
              <a:t>]</a:t>
            </a:r>
          </a:p>
        </p:txBody>
      </p:sp>
      <p:sp>
        <p:nvSpPr>
          <p:cNvPr id="745626" name="Text Box 154"/>
          <p:cNvSpPr txBox="1">
            <a:spLocks noChangeArrowheads="1"/>
          </p:cNvSpPr>
          <p:nvPr/>
        </p:nvSpPr>
        <p:spPr bwMode="auto">
          <a:xfrm>
            <a:off x="2600325" y="4529138"/>
            <a:ext cx="928688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ins</a:t>
            </a:r>
            <a:r>
              <a:rPr lang="en-US" sz="1400" b="1"/>
              <a:t>[</a:t>
            </a:r>
            <a:r>
              <a:rPr lang="en-US" sz="1200" b="1"/>
              <a:t>15-11</a:t>
            </a:r>
            <a:r>
              <a:rPr lang="en-US" sz="1400" b="1"/>
              <a:t>]</a:t>
            </a:r>
          </a:p>
        </p:txBody>
      </p:sp>
      <p:sp>
        <p:nvSpPr>
          <p:cNvPr id="745639" name="Rectangle 167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968375"/>
          </a:xfrm>
          <a:noFill/>
          <a:ln/>
        </p:spPr>
        <p:txBody>
          <a:bodyPr/>
          <a:lstStyle/>
          <a:p>
            <a:r>
              <a:rPr lang="en-US" b="1" i="1" u="sng" dirty="0">
                <a:solidFill>
                  <a:srgbClr val="FF0000"/>
                </a:solidFill>
              </a:rPr>
              <a:t>Adding “</a:t>
            </a:r>
            <a:r>
              <a:rPr lang="en-US" b="1" i="1" u="sng" dirty="0" err="1">
                <a:solidFill>
                  <a:srgbClr val="FF0000"/>
                </a:solidFill>
              </a:rPr>
              <a:t>sw</a:t>
            </a:r>
            <a:r>
              <a:rPr lang="en-US" b="1" i="1" u="sng" dirty="0">
                <a:solidFill>
                  <a:srgbClr val="FF0000"/>
                </a:solidFill>
              </a:rPr>
              <a:t>” instruction</a:t>
            </a:r>
          </a:p>
        </p:txBody>
      </p:sp>
      <p:grpSp>
        <p:nvGrpSpPr>
          <p:cNvPr id="4" name="Group 217"/>
          <p:cNvGrpSpPr>
            <a:grpSpLocks/>
          </p:cNvGrpSpPr>
          <p:nvPr/>
        </p:nvGrpSpPr>
        <p:grpSpPr bwMode="auto">
          <a:xfrm>
            <a:off x="5048250" y="4386263"/>
            <a:ext cx="755650" cy="1049337"/>
            <a:chOff x="3180" y="2763"/>
            <a:chExt cx="476" cy="661"/>
          </a:xfrm>
        </p:grpSpPr>
        <p:sp>
          <p:nvSpPr>
            <p:cNvPr id="745508" name="AutoShape 36"/>
            <p:cNvSpPr>
              <a:spLocks noChangeArrowheads="1"/>
            </p:cNvSpPr>
            <p:nvPr/>
          </p:nvSpPr>
          <p:spPr bwMode="auto">
            <a:xfrm>
              <a:off x="3545" y="2763"/>
              <a:ext cx="111" cy="38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2857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144" anchor="ctr"/>
            <a:lstStyle/>
            <a:p>
              <a:pPr algn="l"/>
              <a:r>
                <a:rPr lang="en-US" sz="1200" b="1"/>
                <a:t>0</a:t>
              </a:r>
            </a:p>
            <a:p>
              <a:pPr algn="l"/>
              <a:endParaRPr lang="en-US" sz="1200" b="1"/>
            </a:p>
            <a:p>
              <a:pPr algn="l"/>
              <a:r>
                <a:rPr lang="en-US" sz="1200" b="1"/>
                <a:t>1</a:t>
              </a:r>
            </a:p>
          </p:txBody>
        </p:sp>
        <p:sp>
          <p:nvSpPr>
            <p:cNvPr id="745544" name="Line 72"/>
            <p:cNvSpPr>
              <a:spLocks noChangeShapeType="1"/>
            </p:cNvSpPr>
            <p:nvPr/>
          </p:nvSpPr>
          <p:spPr bwMode="auto">
            <a:xfrm>
              <a:off x="3183" y="2832"/>
              <a:ext cx="36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45545" name="Line 73"/>
            <p:cNvSpPr>
              <a:spLocks noChangeShapeType="1"/>
            </p:cNvSpPr>
            <p:nvPr/>
          </p:nvSpPr>
          <p:spPr bwMode="auto">
            <a:xfrm>
              <a:off x="3411" y="3099"/>
              <a:ext cx="13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45591" name="Line 119"/>
            <p:cNvSpPr>
              <a:spLocks noChangeShapeType="1"/>
            </p:cNvSpPr>
            <p:nvPr/>
          </p:nvSpPr>
          <p:spPr bwMode="auto">
            <a:xfrm flipH="1" flipV="1">
              <a:off x="3180" y="3423"/>
              <a:ext cx="225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45674" name="Line 202"/>
            <p:cNvSpPr>
              <a:spLocks noChangeShapeType="1"/>
            </p:cNvSpPr>
            <p:nvPr/>
          </p:nvSpPr>
          <p:spPr bwMode="auto">
            <a:xfrm>
              <a:off x="3405" y="3086"/>
              <a:ext cx="0" cy="3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</p:grpSp>
      <p:sp>
        <p:nvSpPr>
          <p:cNvPr id="745676" name="Line 204"/>
          <p:cNvSpPr>
            <a:spLocks noChangeShapeType="1"/>
          </p:cNvSpPr>
          <p:nvPr/>
        </p:nvSpPr>
        <p:spPr bwMode="auto">
          <a:xfrm flipH="1" flipV="1">
            <a:off x="5299075" y="1260475"/>
            <a:ext cx="6350" cy="555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45679" name="Line 207"/>
          <p:cNvSpPr>
            <a:spLocks noChangeShapeType="1"/>
          </p:cNvSpPr>
          <p:nvPr/>
        </p:nvSpPr>
        <p:spPr bwMode="auto">
          <a:xfrm>
            <a:off x="6748463" y="5356225"/>
            <a:ext cx="0" cy="8493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45686" name="Line 214"/>
          <p:cNvSpPr>
            <a:spLocks noChangeShapeType="1"/>
          </p:cNvSpPr>
          <p:nvPr/>
        </p:nvSpPr>
        <p:spPr bwMode="auto">
          <a:xfrm>
            <a:off x="6753225" y="4543425"/>
            <a:ext cx="2524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45688" name="Line 216"/>
          <p:cNvSpPr>
            <a:spLocks noChangeShapeType="1"/>
          </p:cNvSpPr>
          <p:nvPr/>
        </p:nvSpPr>
        <p:spPr bwMode="auto">
          <a:xfrm>
            <a:off x="5053013" y="4706938"/>
            <a:ext cx="7508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grpSp>
        <p:nvGrpSpPr>
          <p:cNvPr id="5" name="Group 221"/>
          <p:cNvGrpSpPr>
            <a:grpSpLocks/>
          </p:cNvGrpSpPr>
          <p:nvPr/>
        </p:nvGrpSpPr>
        <p:grpSpPr bwMode="auto">
          <a:xfrm>
            <a:off x="2600325" y="4562475"/>
            <a:ext cx="2447925" cy="1243013"/>
            <a:chOff x="1638" y="2874"/>
            <a:chExt cx="1542" cy="783"/>
          </a:xfrm>
        </p:grpSpPr>
        <p:grpSp>
          <p:nvGrpSpPr>
            <p:cNvPr id="6" name="Group 218"/>
            <p:cNvGrpSpPr>
              <a:grpSpLocks/>
            </p:cNvGrpSpPr>
            <p:nvPr/>
          </p:nvGrpSpPr>
          <p:grpSpPr bwMode="auto">
            <a:xfrm>
              <a:off x="1638" y="3180"/>
              <a:ext cx="1542" cy="477"/>
              <a:chOff x="1638" y="3180"/>
              <a:chExt cx="1542" cy="477"/>
            </a:xfrm>
          </p:grpSpPr>
          <p:sp>
            <p:nvSpPr>
              <p:cNvPr id="745503" name="Oval 31"/>
              <p:cNvSpPr>
                <a:spLocks noChangeArrowheads="1"/>
              </p:cNvSpPr>
              <p:nvPr/>
            </p:nvSpPr>
            <p:spPr bwMode="auto">
              <a:xfrm rot="-5400000">
                <a:off x="2833" y="3311"/>
                <a:ext cx="477" cy="216"/>
              </a:xfrm>
              <a:prstGeom prst="ellipse">
                <a:avLst/>
              </a:prstGeom>
              <a:solidFill>
                <a:schemeClr val="bg1"/>
              </a:solidFill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sz="2000" b="1"/>
                  <a:t>sx</a:t>
                </a:r>
              </a:p>
            </p:txBody>
          </p:sp>
          <p:sp>
            <p:nvSpPr>
              <p:cNvPr id="745520" name="Line 48"/>
              <p:cNvSpPr>
                <a:spLocks noChangeShapeType="1"/>
              </p:cNvSpPr>
              <p:nvPr/>
            </p:nvSpPr>
            <p:spPr bwMode="auto">
              <a:xfrm>
                <a:off x="1656" y="3423"/>
                <a:ext cx="1305" cy="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b="1"/>
              </a:p>
            </p:txBody>
          </p:sp>
          <p:sp>
            <p:nvSpPr>
              <p:cNvPr id="745627" name="Text Box 155"/>
              <p:cNvSpPr txBox="1">
                <a:spLocks noChangeArrowheads="1"/>
              </p:cNvSpPr>
              <p:nvPr/>
            </p:nvSpPr>
            <p:spPr bwMode="auto">
              <a:xfrm>
                <a:off x="1638" y="3405"/>
                <a:ext cx="532" cy="212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600" b="1"/>
                  <a:t>ins</a:t>
                </a:r>
                <a:r>
                  <a:rPr lang="en-US" sz="1400" b="1"/>
                  <a:t>[</a:t>
                </a:r>
                <a:r>
                  <a:rPr lang="en-US" sz="1200" b="1"/>
                  <a:t>15-0</a:t>
                </a:r>
                <a:r>
                  <a:rPr lang="en-US" sz="1400" b="1"/>
                  <a:t>]</a:t>
                </a:r>
              </a:p>
            </p:txBody>
          </p:sp>
          <p:sp>
            <p:nvSpPr>
              <p:cNvPr id="745633" name="Line 161"/>
              <p:cNvSpPr>
                <a:spLocks noChangeShapeType="1"/>
              </p:cNvSpPr>
              <p:nvPr/>
            </p:nvSpPr>
            <p:spPr bwMode="auto">
              <a:xfrm flipH="1">
                <a:off x="2605" y="3374"/>
                <a:ext cx="39" cy="9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b="1"/>
              </a:p>
            </p:txBody>
          </p:sp>
          <p:sp>
            <p:nvSpPr>
              <p:cNvPr id="745634" name="Text Box 162"/>
              <p:cNvSpPr txBox="1">
                <a:spLocks noChangeArrowheads="1"/>
              </p:cNvSpPr>
              <p:nvPr/>
            </p:nvSpPr>
            <p:spPr bwMode="auto">
              <a:xfrm>
                <a:off x="2507" y="3188"/>
                <a:ext cx="235" cy="213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600" b="1"/>
                  <a:t>16</a:t>
                </a:r>
                <a:endParaRPr lang="en-US" sz="1400" b="1"/>
              </a:p>
            </p:txBody>
          </p:sp>
        </p:grpSp>
        <p:sp>
          <p:nvSpPr>
            <p:cNvPr id="745692" name="Line 220"/>
            <p:cNvSpPr>
              <a:spLocks noChangeShapeType="1"/>
            </p:cNvSpPr>
            <p:nvPr/>
          </p:nvSpPr>
          <p:spPr bwMode="auto">
            <a:xfrm>
              <a:off x="1656" y="2874"/>
              <a:ext cx="0" cy="54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456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456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45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7456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7456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7456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5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5686" grpId="0" animBg="1"/>
      <p:bldP spid="745688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714" name="Rectangle 2"/>
          <p:cNvSpPr>
            <a:spLocks noChangeArrowheads="1"/>
          </p:cNvSpPr>
          <p:nvPr/>
        </p:nvSpPr>
        <p:spPr bwMode="auto">
          <a:xfrm rot="-5400000">
            <a:off x="385763" y="4057650"/>
            <a:ext cx="781050" cy="285750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1"/>
              <a:t>PC</a:t>
            </a:r>
          </a:p>
        </p:txBody>
      </p:sp>
      <p:sp>
        <p:nvSpPr>
          <p:cNvPr id="755715" name="Rectangle 3"/>
          <p:cNvSpPr>
            <a:spLocks noChangeArrowheads="1"/>
          </p:cNvSpPr>
          <p:nvPr/>
        </p:nvSpPr>
        <p:spPr bwMode="auto">
          <a:xfrm>
            <a:off x="1243013" y="3867150"/>
            <a:ext cx="1066800" cy="1119188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  <a:p>
            <a:endParaRPr lang="en-US" b="1"/>
          </a:p>
          <a:p>
            <a:r>
              <a:rPr lang="en-US" sz="2000" b="1"/>
              <a:t>IM</a:t>
            </a:r>
          </a:p>
        </p:txBody>
      </p:sp>
      <p:sp>
        <p:nvSpPr>
          <p:cNvPr id="755716" name="Text Box 4"/>
          <p:cNvSpPr txBox="1">
            <a:spLocks noChangeArrowheads="1"/>
          </p:cNvSpPr>
          <p:nvPr/>
        </p:nvSpPr>
        <p:spPr bwMode="auto">
          <a:xfrm>
            <a:off x="995363" y="4021138"/>
            <a:ext cx="817562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/>
              <a:t>ad</a:t>
            </a:r>
          </a:p>
        </p:txBody>
      </p:sp>
      <p:sp>
        <p:nvSpPr>
          <p:cNvPr id="755717" name="Text Box 5"/>
          <p:cNvSpPr txBox="1">
            <a:spLocks noChangeArrowheads="1"/>
          </p:cNvSpPr>
          <p:nvPr/>
        </p:nvSpPr>
        <p:spPr bwMode="auto">
          <a:xfrm>
            <a:off x="1885950" y="4237038"/>
            <a:ext cx="50482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/>
              <a:t>ins</a:t>
            </a:r>
            <a:endParaRPr lang="en-US" sz="1400" b="1"/>
          </a:p>
        </p:txBody>
      </p:sp>
      <p:sp>
        <p:nvSpPr>
          <p:cNvPr id="755718" name="Rectangle 6"/>
          <p:cNvSpPr>
            <a:spLocks noChangeArrowheads="1"/>
          </p:cNvSpPr>
          <p:nvPr/>
        </p:nvSpPr>
        <p:spPr bwMode="auto">
          <a:xfrm>
            <a:off x="3986213" y="3862388"/>
            <a:ext cx="1066800" cy="1119187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  <a:p>
            <a:endParaRPr lang="en-US" b="1"/>
          </a:p>
          <a:p>
            <a:r>
              <a:rPr lang="en-US" b="1"/>
              <a:t>   </a:t>
            </a:r>
            <a:r>
              <a:rPr lang="en-US" sz="2000" b="1"/>
              <a:t>RF</a:t>
            </a:r>
          </a:p>
        </p:txBody>
      </p:sp>
      <p:sp>
        <p:nvSpPr>
          <p:cNvPr id="755719" name="Text Box 7"/>
          <p:cNvSpPr txBox="1">
            <a:spLocks noChangeArrowheads="1"/>
          </p:cNvSpPr>
          <p:nvPr/>
        </p:nvSpPr>
        <p:spPr bwMode="auto">
          <a:xfrm>
            <a:off x="3933825" y="3827463"/>
            <a:ext cx="75247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rad</a:t>
            </a:r>
            <a:r>
              <a:rPr lang="en-US" sz="1200" b="1"/>
              <a:t>1</a:t>
            </a:r>
          </a:p>
        </p:txBody>
      </p:sp>
      <p:sp>
        <p:nvSpPr>
          <p:cNvPr id="755720" name="Text Box 8"/>
          <p:cNvSpPr txBox="1">
            <a:spLocks noChangeArrowheads="1"/>
          </p:cNvSpPr>
          <p:nvPr/>
        </p:nvSpPr>
        <p:spPr bwMode="auto">
          <a:xfrm>
            <a:off x="3933825" y="4117975"/>
            <a:ext cx="679450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rad</a:t>
            </a:r>
            <a:r>
              <a:rPr lang="en-US" sz="1200" b="1"/>
              <a:t>2</a:t>
            </a:r>
          </a:p>
        </p:txBody>
      </p:sp>
      <p:sp>
        <p:nvSpPr>
          <p:cNvPr id="755721" name="Text Box 9"/>
          <p:cNvSpPr txBox="1">
            <a:spLocks noChangeArrowheads="1"/>
          </p:cNvSpPr>
          <p:nvPr/>
        </p:nvSpPr>
        <p:spPr bwMode="auto">
          <a:xfrm>
            <a:off x="3933825" y="4384675"/>
            <a:ext cx="70802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wad</a:t>
            </a:r>
          </a:p>
        </p:txBody>
      </p:sp>
      <p:sp>
        <p:nvSpPr>
          <p:cNvPr id="755722" name="Text Box 10"/>
          <p:cNvSpPr txBox="1">
            <a:spLocks noChangeArrowheads="1"/>
          </p:cNvSpPr>
          <p:nvPr/>
        </p:nvSpPr>
        <p:spPr bwMode="auto">
          <a:xfrm>
            <a:off x="3933825" y="4665663"/>
            <a:ext cx="77152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wd</a:t>
            </a:r>
          </a:p>
        </p:txBody>
      </p:sp>
      <p:sp>
        <p:nvSpPr>
          <p:cNvPr id="755723" name="Text Box 11"/>
          <p:cNvSpPr txBox="1">
            <a:spLocks noChangeArrowheads="1"/>
          </p:cNvSpPr>
          <p:nvPr/>
        </p:nvSpPr>
        <p:spPr bwMode="auto">
          <a:xfrm>
            <a:off x="4500563" y="3956050"/>
            <a:ext cx="617537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 b="1"/>
              <a:t>rd</a:t>
            </a:r>
            <a:r>
              <a:rPr lang="en-US" sz="1200" b="1"/>
              <a:t>1</a:t>
            </a:r>
          </a:p>
        </p:txBody>
      </p:sp>
      <p:sp>
        <p:nvSpPr>
          <p:cNvPr id="755724" name="Text Box 12"/>
          <p:cNvSpPr txBox="1">
            <a:spLocks noChangeArrowheads="1"/>
          </p:cNvSpPr>
          <p:nvPr/>
        </p:nvSpPr>
        <p:spPr bwMode="auto">
          <a:xfrm>
            <a:off x="4495800" y="4322763"/>
            <a:ext cx="617538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 b="1"/>
              <a:t>rd</a:t>
            </a:r>
            <a:r>
              <a:rPr lang="en-US" sz="1200" b="1"/>
              <a:t>2</a:t>
            </a:r>
          </a:p>
        </p:txBody>
      </p:sp>
      <p:sp>
        <p:nvSpPr>
          <p:cNvPr id="755725" name="Rectangle 13"/>
          <p:cNvSpPr>
            <a:spLocks noChangeArrowheads="1"/>
          </p:cNvSpPr>
          <p:nvPr/>
        </p:nvSpPr>
        <p:spPr bwMode="auto">
          <a:xfrm>
            <a:off x="7005638" y="4162425"/>
            <a:ext cx="1066800" cy="1119188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  <a:p>
            <a:r>
              <a:rPr lang="en-US" b="1"/>
              <a:t>DM</a:t>
            </a:r>
          </a:p>
        </p:txBody>
      </p:sp>
      <p:sp>
        <p:nvSpPr>
          <p:cNvPr id="755726" name="Text Box 14"/>
          <p:cNvSpPr txBox="1">
            <a:spLocks noChangeArrowheads="1"/>
          </p:cNvSpPr>
          <p:nvPr/>
        </p:nvSpPr>
        <p:spPr bwMode="auto">
          <a:xfrm>
            <a:off x="6972300" y="4370388"/>
            <a:ext cx="541338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ad</a:t>
            </a:r>
          </a:p>
        </p:txBody>
      </p:sp>
      <p:sp>
        <p:nvSpPr>
          <p:cNvPr id="755727" name="Text Box 15"/>
          <p:cNvSpPr txBox="1">
            <a:spLocks noChangeArrowheads="1"/>
          </p:cNvSpPr>
          <p:nvPr/>
        </p:nvSpPr>
        <p:spPr bwMode="auto">
          <a:xfrm>
            <a:off x="7643813" y="4356100"/>
            <a:ext cx="541337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/>
              <a:t>rd</a:t>
            </a:r>
          </a:p>
        </p:txBody>
      </p:sp>
      <p:sp>
        <p:nvSpPr>
          <p:cNvPr id="755728" name="Text Box 16"/>
          <p:cNvSpPr txBox="1">
            <a:spLocks noChangeArrowheads="1"/>
          </p:cNvSpPr>
          <p:nvPr/>
        </p:nvSpPr>
        <p:spPr bwMode="auto">
          <a:xfrm>
            <a:off x="6972300" y="4894263"/>
            <a:ext cx="636588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wd</a:t>
            </a:r>
          </a:p>
        </p:txBody>
      </p:sp>
      <p:sp>
        <p:nvSpPr>
          <p:cNvPr id="755729" name="Freeform 17"/>
          <p:cNvSpPr>
            <a:spLocks/>
          </p:cNvSpPr>
          <p:nvPr/>
        </p:nvSpPr>
        <p:spPr bwMode="auto">
          <a:xfrm>
            <a:off x="6018213" y="3956050"/>
            <a:ext cx="596900" cy="9429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27"/>
              </a:cxn>
              <a:cxn ang="0">
                <a:pos x="111" y="553"/>
              </a:cxn>
              <a:cxn ang="0">
                <a:pos x="0" y="671"/>
              </a:cxn>
              <a:cxn ang="0">
                <a:pos x="0" y="1098"/>
              </a:cxn>
              <a:cxn ang="0">
                <a:pos x="387" y="790"/>
              </a:cxn>
              <a:cxn ang="0">
                <a:pos x="387" y="308"/>
              </a:cxn>
              <a:cxn ang="0">
                <a:pos x="0" y="0"/>
              </a:cxn>
            </a:cxnLst>
            <a:rect l="0" t="0" r="r" b="b"/>
            <a:pathLst>
              <a:path w="388" h="1099">
                <a:moveTo>
                  <a:pt x="0" y="0"/>
                </a:moveTo>
                <a:lnTo>
                  <a:pt x="0" y="427"/>
                </a:lnTo>
                <a:lnTo>
                  <a:pt x="111" y="553"/>
                </a:lnTo>
                <a:lnTo>
                  <a:pt x="0" y="671"/>
                </a:lnTo>
                <a:lnTo>
                  <a:pt x="0" y="1098"/>
                </a:lnTo>
                <a:lnTo>
                  <a:pt x="387" y="790"/>
                </a:lnTo>
                <a:lnTo>
                  <a:pt x="387" y="308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 w="28575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5730" name="Text Box 18"/>
          <p:cNvSpPr txBox="1">
            <a:spLocks noChangeArrowheads="1"/>
          </p:cNvSpPr>
          <p:nvPr/>
        </p:nvSpPr>
        <p:spPr bwMode="auto">
          <a:xfrm rot="-5400000">
            <a:off x="5842001" y="4213225"/>
            <a:ext cx="965200" cy="39687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ALU</a:t>
            </a:r>
          </a:p>
        </p:txBody>
      </p:sp>
      <p:sp>
        <p:nvSpPr>
          <p:cNvPr id="755731" name="Freeform 19"/>
          <p:cNvSpPr>
            <a:spLocks/>
          </p:cNvSpPr>
          <p:nvPr/>
        </p:nvSpPr>
        <p:spPr bwMode="auto">
          <a:xfrm>
            <a:off x="1520825" y="1962150"/>
            <a:ext cx="596900" cy="9429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27"/>
              </a:cxn>
              <a:cxn ang="0">
                <a:pos x="111" y="553"/>
              </a:cxn>
              <a:cxn ang="0">
                <a:pos x="0" y="671"/>
              </a:cxn>
              <a:cxn ang="0">
                <a:pos x="0" y="1098"/>
              </a:cxn>
              <a:cxn ang="0">
                <a:pos x="387" y="790"/>
              </a:cxn>
              <a:cxn ang="0">
                <a:pos x="387" y="308"/>
              </a:cxn>
              <a:cxn ang="0">
                <a:pos x="0" y="0"/>
              </a:cxn>
            </a:cxnLst>
            <a:rect l="0" t="0" r="r" b="b"/>
            <a:pathLst>
              <a:path w="388" h="1099">
                <a:moveTo>
                  <a:pt x="0" y="0"/>
                </a:moveTo>
                <a:lnTo>
                  <a:pt x="0" y="427"/>
                </a:lnTo>
                <a:lnTo>
                  <a:pt x="111" y="553"/>
                </a:lnTo>
                <a:lnTo>
                  <a:pt x="0" y="671"/>
                </a:lnTo>
                <a:lnTo>
                  <a:pt x="0" y="1098"/>
                </a:lnTo>
                <a:lnTo>
                  <a:pt x="387" y="790"/>
                </a:lnTo>
                <a:lnTo>
                  <a:pt x="387" y="308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 w="28575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5732" name="Text Box 20"/>
          <p:cNvSpPr txBox="1">
            <a:spLocks noChangeArrowheads="1"/>
          </p:cNvSpPr>
          <p:nvPr/>
        </p:nvSpPr>
        <p:spPr bwMode="auto">
          <a:xfrm rot="-5400000">
            <a:off x="1572419" y="2228056"/>
            <a:ext cx="617538" cy="39687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+</a:t>
            </a:r>
          </a:p>
        </p:txBody>
      </p:sp>
      <p:sp>
        <p:nvSpPr>
          <p:cNvPr id="755733" name="Oval 21"/>
          <p:cNvSpPr>
            <a:spLocks noChangeArrowheads="1"/>
          </p:cNvSpPr>
          <p:nvPr/>
        </p:nvSpPr>
        <p:spPr bwMode="auto">
          <a:xfrm rot="-5400000">
            <a:off x="4498181" y="5255419"/>
            <a:ext cx="757238" cy="342900"/>
          </a:xfrm>
          <a:prstGeom prst="ellipse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b="1"/>
              <a:t>sx</a:t>
            </a:r>
          </a:p>
        </p:txBody>
      </p:sp>
      <p:sp>
        <p:nvSpPr>
          <p:cNvPr id="755734" name="AutoShape 22"/>
          <p:cNvSpPr>
            <a:spLocks noChangeArrowheads="1"/>
          </p:cNvSpPr>
          <p:nvPr/>
        </p:nvSpPr>
        <p:spPr bwMode="auto">
          <a:xfrm>
            <a:off x="5627688" y="4386263"/>
            <a:ext cx="176212" cy="61436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" anchor="ctr"/>
          <a:lstStyle/>
          <a:p>
            <a:pPr algn="l"/>
            <a:r>
              <a:rPr lang="en-US" sz="1200" b="1"/>
              <a:t>0</a:t>
            </a:r>
          </a:p>
          <a:p>
            <a:pPr algn="l"/>
            <a:endParaRPr lang="en-US" sz="1200" b="1"/>
          </a:p>
          <a:p>
            <a:pPr algn="l"/>
            <a:r>
              <a:rPr lang="en-US" sz="1200" b="1"/>
              <a:t>1</a:t>
            </a:r>
          </a:p>
        </p:txBody>
      </p:sp>
      <p:sp>
        <p:nvSpPr>
          <p:cNvPr id="755735" name="Line 23"/>
          <p:cNvSpPr>
            <a:spLocks noChangeShapeType="1"/>
          </p:cNvSpPr>
          <p:nvPr/>
        </p:nvSpPr>
        <p:spPr bwMode="auto">
          <a:xfrm>
            <a:off x="914400" y="4205288"/>
            <a:ext cx="3286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5736" name="Line 24"/>
          <p:cNvSpPr>
            <a:spLocks noChangeShapeType="1"/>
          </p:cNvSpPr>
          <p:nvPr/>
        </p:nvSpPr>
        <p:spPr bwMode="auto">
          <a:xfrm>
            <a:off x="1304925" y="2703513"/>
            <a:ext cx="2143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5737" name="Line 25"/>
          <p:cNvSpPr>
            <a:spLocks noChangeShapeType="1"/>
          </p:cNvSpPr>
          <p:nvPr/>
        </p:nvSpPr>
        <p:spPr bwMode="auto">
          <a:xfrm>
            <a:off x="1028700" y="2136775"/>
            <a:ext cx="4953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5738" name="Line 26"/>
          <p:cNvSpPr>
            <a:spLocks noChangeShapeType="1"/>
          </p:cNvSpPr>
          <p:nvPr/>
        </p:nvSpPr>
        <p:spPr bwMode="auto">
          <a:xfrm flipV="1">
            <a:off x="1023938" y="2117725"/>
            <a:ext cx="0" cy="20875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5739" name="Line 27"/>
          <p:cNvSpPr>
            <a:spLocks noChangeShapeType="1"/>
          </p:cNvSpPr>
          <p:nvPr/>
        </p:nvSpPr>
        <p:spPr bwMode="auto">
          <a:xfrm>
            <a:off x="490538" y="4210050"/>
            <a:ext cx="1428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5740" name="Line 28"/>
          <p:cNvSpPr>
            <a:spLocks noChangeShapeType="1"/>
          </p:cNvSpPr>
          <p:nvPr/>
        </p:nvSpPr>
        <p:spPr bwMode="auto">
          <a:xfrm flipH="1">
            <a:off x="495300" y="1254125"/>
            <a:ext cx="6350" cy="2951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5741" name="Line 29"/>
          <p:cNvSpPr>
            <a:spLocks noChangeShapeType="1"/>
          </p:cNvSpPr>
          <p:nvPr/>
        </p:nvSpPr>
        <p:spPr bwMode="auto">
          <a:xfrm>
            <a:off x="501650" y="1254125"/>
            <a:ext cx="48037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5742" name="Line 30"/>
          <p:cNvSpPr>
            <a:spLocks noChangeShapeType="1"/>
          </p:cNvSpPr>
          <p:nvPr/>
        </p:nvSpPr>
        <p:spPr bwMode="auto">
          <a:xfrm>
            <a:off x="2132013" y="2427288"/>
            <a:ext cx="31670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5743" name="Line 31"/>
          <p:cNvSpPr>
            <a:spLocks noChangeShapeType="1"/>
          </p:cNvSpPr>
          <p:nvPr/>
        </p:nvSpPr>
        <p:spPr bwMode="auto">
          <a:xfrm>
            <a:off x="5189538" y="5086350"/>
            <a:ext cx="18161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5744" name="Line 32"/>
          <p:cNvSpPr>
            <a:spLocks noChangeShapeType="1"/>
          </p:cNvSpPr>
          <p:nvPr/>
        </p:nvSpPr>
        <p:spPr bwMode="auto">
          <a:xfrm>
            <a:off x="2628900" y="5434013"/>
            <a:ext cx="2071688" cy="1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5745" name="Line 33"/>
          <p:cNvSpPr>
            <a:spLocks noChangeShapeType="1"/>
          </p:cNvSpPr>
          <p:nvPr/>
        </p:nvSpPr>
        <p:spPr bwMode="auto">
          <a:xfrm>
            <a:off x="3773488" y="6207125"/>
            <a:ext cx="29749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5746" name="Line 34"/>
          <p:cNvSpPr>
            <a:spLocks noChangeShapeType="1"/>
          </p:cNvSpPr>
          <p:nvPr/>
        </p:nvSpPr>
        <p:spPr bwMode="auto">
          <a:xfrm>
            <a:off x="2305050" y="4419600"/>
            <a:ext cx="3286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5747" name="Line 35"/>
          <p:cNvSpPr>
            <a:spLocks noChangeShapeType="1"/>
          </p:cNvSpPr>
          <p:nvPr/>
        </p:nvSpPr>
        <p:spPr bwMode="auto">
          <a:xfrm>
            <a:off x="2628900" y="4000500"/>
            <a:ext cx="0" cy="14430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5748" name="Line 36"/>
          <p:cNvSpPr>
            <a:spLocks noChangeShapeType="1"/>
          </p:cNvSpPr>
          <p:nvPr/>
        </p:nvSpPr>
        <p:spPr bwMode="auto">
          <a:xfrm>
            <a:off x="2628900" y="4000500"/>
            <a:ext cx="13573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5749" name="Line 37"/>
          <p:cNvSpPr>
            <a:spLocks noChangeShapeType="1"/>
          </p:cNvSpPr>
          <p:nvPr/>
        </p:nvSpPr>
        <p:spPr bwMode="auto">
          <a:xfrm>
            <a:off x="2628900" y="4286250"/>
            <a:ext cx="13573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grpSp>
        <p:nvGrpSpPr>
          <p:cNvPr id="2" name="Group 78"/>
          <p:cNvGrpSpPr>
            <a:grpSpLocks/>
          </p:cNvGrpSpPr>
          <p:nvPr/>
        </p:nvGrpSpPr>
        <p:grpSpPr bwMode="auto">
          <a:xfrm>
            <a:off x="2633663" y="4281488"/>
            <a:ext cx="1069975" cy="661987"/>
            <a:chOff x="1659" y="2697"/>
            <a:chExt cx="674" cy="417"/>
          </a:xfrm>
        </p:grpSpPr>
        <p:sp>
          <p:nvSpPr>
            <p:cNvPr id="755750" name="Line 38"/>
            <p:cNvSpPr>
              <a:spLocks noChangeShapeType="1"/>
            </p:cNvSpPr>
            <p:nvPr/>
          </p:nvSpPr>
          <p:spPr bwMode="auto">
            <a:xfrm>
              <a:off x="1659" y="3057"/>
              <a:ext cx="5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b="1"/>
            </a:p>
          </p:txBody>
        </p:sp>
        <p:grpSp>
          <p:nvGrpSpPr>
            <p:cNvPr id="3" name="Group 39"/>
            <p:cNvGrpSpPr>
              <a:grpSpLocks/>
            </p:cNvGrpSpPr>
            <p:nvPr/>
          </p:nvGrpSpPr>
          <p:grpSpPr bwMode="auto">
            <a:xfrm>
              <a:off x="2082" y="2697"/>
              <a:ext cx="251" cy="417"/>
              <a:chOff x="2082" y="2697"/>
              <a:chExt cx="251" cy="417"/>
            </a:xfrm>
          </p:grpSpPr>
          <p:sp>
            <p:nvSpPr>
              <p:cNvPr id="755752" name="AutoShape 40"/>
              <p:cNvSpPr>
                <a:spLocks noChangeArrowheads="1"/>
              </p:cNvSpPr>
              <p:nvPr/>
            </p:nvSpPr>
            <p:spPr bwMode="auto">
              <a:xfrm>
                <a:off x="2222" y="2730"/>
                <a:ext cx="111" cy="384"/>
              </a:xfrm>
              <a:prstGeom prst="roundRect">
                <a:avLst>
                  <a:gd name="adj" fmla="val 50000"/>
                </a:avLst>
              </a:prstGeom>
              <a:solidFill>
                <a:schemeClr val="bg1"/>
              </a:solidFill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lIns="9144" anchor="ctr"/>
              <a:lstStyle/>
              <a:p>
                <a:pPr algn="l"/>
                <a:r>
                  <a:rPr lang="en-US" sz="1200" b="1"/>
                  <a:t>0</a:t>
                </a:r>
              </a:p>
              <a:p>
                <a:pPr algn="l"/>
                <a:endParaRPr lang="en-US" sz="1200" b="1"/>
              </a:p>
              <a:p>
                <a:pPr algn="l"/>
                <a:r>
                  <a:rPr lang="en-US" sz="1200" b="1"/>
                  <a:t>1</a:t>
                </a:r>
              </a:p>
            </p:txBody>
          </p:sp>
          <p:sp>
            <p:nvSpPr>
              <p:cNvPr id="755753" name="Line 41"/>
              <p:cNvSpPr>
                <a:spLocks noChangeShapeType="1"/>
              </p:cNvSpPr>
              <p:nvPr/>
            </p:nvSpPr>
            <p:spPr bwMode="auto">
              <a:xfrm>
                <a:off x="2082" y="2697"/>
                <a:ext cx="0" cy="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oval" w="med" len="med"/>
                <a:tailEnd/>
              </a:ln>
              <a:effectLst/>
            </p:spPr>
            <p:txBody>
              <a:bodyPr/>
              <a:lstStyle/>
              <a:p>
                <a:endParaRPr lang="en-US" b="1"/>
              </a:p>
            </p:txBody>
          </p:sp>
          <p:sp>
            <p:nvSpPr>
              <p:cNvPr id="755754" name="Line 42"/>
              <p:cNvSpPr>
                <a:spLocks noChangeShapeType="1"/>
              </p:cNvSpPr>
              <p:nvPr/>
            </p:nvSpPr>
            <p:spPr bwMode="auto">
              <a:xfrm>
                <a:off x="2082" y="2787"/>
                <a:ext cx="141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b="1"/>
              </a:p>
            </p:txBody>
          </p:sp>
        </p:grpSp>
      </p:grpSp>
      <p:sp>
        <p:nvSpPr>
          <p:cNvPr id="755755" name="Line 43"/>
          <p:cNvSpPr>
            <a:spLocks noChangeShapeType="1"/>
          </p:cNvSpPr>
          <p:nvPr/>
        </p:nvSpPr>
        <p:spPr bwMode="auto">
          <a:xfrm>
            <a:off x="3705225" y="4562475"/>
            <a:ext cx="2809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5756" name="Line 44"/>
          <p:cNvSpPr>
            <a:spLocks noChangeShapeType="1"/>
          </p:cNvSpPr>
          <p:nvPr/>
        </p:nvSpPr>
        <p:spPr bwMode="auto">
          <a:xfrm>
            <a:off x="3767138" y="4852988"/>
            <a:ext cx="2190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5757" name="Line 45"/>
          <p:cNvSpPr>
            <a:spLocks noChangeShapeType="1"/>
          </p:cNvSpPr>
          <p:nvPr/>
        </p:nvSpPr>
        <p:spPr bwMode="auto">
          <a:xfrm>
            <a:off x="3771900" y="4848225"/>
            <a:ext cx="4763" cy="13573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5758" name="Line 46"/>
          <p:cNvSpPr>
            <a:spLocks noChangeShapeType="1"/>
          </p:cNvSpPr>
          <p:nvPr/>
        </p:nvSpPr>
        <p:spPr bwMode="auto">
          <a:xfrm>
            <a:off x="5053013" y="4138613"/>
            <a:ext cx="9667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5759" name="Line 47"/>
          <p:cNvSpPr>
            <a:spLocks noChangeShapeType="1"/>
          </p:cNvSpPr>
          <p:nvPr/>
        </p:nvSpPr>
        <p:spPr bwMode="auto">
          <a:xfrm>
            <a:off x="5053013" y="4495800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5760" name="Line 48"/>
          <p:cNvSpPr>
            <a:spLocks noChangeShapeType="1"/>
          </p:cNvSpPr>
          <p:nvPr/>
        </p:nvSpPr>
        <p:spPr bwMode="auto">
          <a:xfrm>
            <a:off x="5414963" y="4919663"/>
            <a:ext cx="209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5761" name="Line 49"/>
          <p:cNvSpPr>
            <a:spLocks noChangeShapeType="1"/>
          </p:cNvSpPr>
          <p:nvPr/>
        </p:nvSpPr>
        <p:spPr bwMode="auto">
          <a:xfrm flipV="1">
            <a:off x="5800725" y="4700588"/>
            <a:ext cx="219075" cy="47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5762" name="Line 50"/>
          <p:cNvSpPr>
            <a:spLocks noChangeShapeType="1"/>
          </p:cNvSpPr>
          <p:nvPr/>
        </p:nvSpPr>
        <p:spPr bwMode="auto">
          <a:xfrm>
            <a:off x="5200650" y="4495800"/>
            <a:ext cx="0" cy="5857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5763" name="Line 51"/>
          <p:cNvSpPr>
            <a:spLocks noChangeShapeType="1"/>
          </p:cNvSpPr>
          <p:nvPr/>
        </p:nvSpPr>
        <p:spPr bwMode="auto">
          <a:xfrm>
            <a:off x="6610350" y="4543425"/>
            <a:ext cx="4000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5764" name="Line 52"/>
          <p:cNvSpPr>
            <a:spLocks noChangeShapeType="1"/>
          </p:cNvSpPr>
          <p:nvPr/>
        </p:nvSpPr>
        <p:spPr bwMode="auto">
          <a:xfrm>
            <a:off x="6753225" y="4543425"/>
            <a:ext cx="0" cy="8191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5765" name="Line 53"/>
          <p:cNvSpPr>
            <a:spLocks noChangeShapeType="1"/>
          </p:cNvSpPr>
          <p:nvPr/>
        </p:nvSpPr>
        <p:spPr bwMode="auto">
          <a:xfrm flipH="1" flipV="1">
            <a:off x="5048250" y="5434013"/>
            <a:ext cx="357188" cy="1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5766" name="Line 54"/>
          <p:cNvSpPr>
            <a:spLocks noChangeShapeType="1"/>
          </p:cNvSpPr>
          <p:nvPr/>
        </p:nvSpPr>
        <p:spPr bwMode="auto">
          <a:xfrm flipH="1">
            <a:off x="5305425" y="1816100"/>
            <a:ext cx="0" cy="6175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5767" name="Text Box 55"/>
          <p:cNvSpPr txBox="1">
            <a:spLocks noChangeArrowheads="1"/>
          </p:cNvSpPr>
          <p:nvPr/>
        </p:nvSpPr>
        <p:spPr bwMode="auto">
          <a:xfrm>
            <a:off x="1038225" y="2505075"/>
            <a:ext cx="290464" cy="369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4</a:t>
            </a:r>
          </a:p>
        </p:txBody>
      </p:sp>
      <p:sp>
        <p:nvSpPr>
          <p:cNvPr id="755768" name="Text Box 56"/>
          <p:cNvSpPr txBox="1">
            <a:spLocks noChangeArrowheads="1"/>
          </p:cNvSpPr>
          <p:nvPr/>
        </p:nvSpPr>
        <p:spPr bwMode="auto">
          <a:xfrm>
            <a:off x="2600325" y="3684588"/>
            <a:ext cx="928688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ins</a:t>
            </a:r>
            <a:r>
              <a:rPr lang="en-US" sz="1400" b="1"/>
              <a:t>[</a:t>
            </a:r>
            <a:r>
              <a:rPr lang="en-US" sz="1200" b="1"/>
              <a:t>25-21</a:t>
            </a:r>
            <a:r>
              <a:rPr lang="en-US" sz="1400" b="1"/>
              <a:t>]</a:t>
            </a:r>
          </a:p>
        </p:txBody>
      </p:sp>
      <p:sp>
        <p:nvSpPr>
          <p:cNvPr id="755769" name="Text Box 57"/>
          <p:cNvSpPr txBox="1">
            <a:spLocks noChangeArrowheads="1"/>
          </p:cNvSpPr>
          <p:nvPr/>
        </p:nvSpPr>
        <p:spPr bwMode="auto">
          <a:xfrm>
            <a:off x="2600325" y="3975100"/>
            <a:ext cx="928688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ins</a:t>
            </a:r>
            <a:r>
              <a:rPr lang="en-US" sz="1400" b="1"/>
              <a:t>[</a:t>
            </a:r>
            <a:r>
              <a:rPr lang="en-US" sz="1200" b="1"/>
              <a:t>20-16</a:t>
            </a:r>
            <a:r>
              <a:rPr lang="en-US" sz="1400" b="1"/>
              <a:t>]</a:t>
            </a:r>
          </a:p>
        </p:txBody>
      </p:sp>
      <p:sp>
        <p:nvSpPr>
          <p:cNvPr id="755770" name="Text Box 58"/>
          <p:cNvSpPr txBox="1">
            <a:spLocks noChangeArrowheads="1"/>
          </p:cNvSpPr>
          <p:nvPr/>
        </p:nvSpPr>
        <p:spPr bwMode="auto">
          <a:xfrm>
            <a:off x="2600325" y="4529138"/>
            <a:ext cx="928688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ins</a:t>
            </a:r>
            <a:r>
              <a:rPr lang="en-US" sz="1400" b="1"/>
              <a:t>[</a:t>
            </a:r>
            <a:r>
              <a:rPr lang="en-US" sz="1200" b="1"/>
              <a:t>15-11</a:t>
            </a:r>
            <a:r>
              <a:rPr lang="en-US" sz="1400" b="1"/>
              <a:t>]</a:t>
            </a:r>
          </a:p>
        </p:txBody>
      </p:sp>
      <p:sp>
        <p:nvSpPr>
          <p:cNvPr id="755771" name="Text Box 59"/>
          <p:cNvSpPr txBox="1">
            <a:spLocks noChangeArrowheads="1"/>
          </p:cNvSpPr>
          <p:nvPr/>
        </p:nvSpPr>
        <p:spPr bwMode="auto">
          <a:xfrm>
            <a:off x="2600325" y="5405438"/>
            <a:ext cx="844550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ins</a:t>
            </a:r>
            <a:r>
              <a:rPr lang="en-US" sz="1400" b="1"/>
              <a:t>[</a:t>
            </a:r>
            <a:r>
              <a:rPr lang="en-US" sz="1200" b="1"/>
              <a:t>15-0</a:t>
            </a:r>
            <a:r>
              <a:rPr lang="en-US" sz="1400" b="1"/>
              <a:t>]</a:t>
            </a:r>
          </a:p>
        </p:txBody>
      </p:sp>
      <p:sp>
        <p:nvSpPr>
          <p:cNvPr id="755772" name="Line 60"/>
          <p:cNvSpPr>
            <a:spLocks noChangeShapeType="1"/>
          </p:cNvSpPr>
          <p:nvPr/>
        </p:nvSpPr>
        <p:spPr bwMode="auto">
          <a:xfrm flipH="1">
            <a:off x="4135438" y="5356225"/>
            <a:ext cx="61912" cy="1555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5773" name="Text Box 61"/>
          <p:cNvSpPr txBox="1">
            <a:spLocks noChangeArrowheads="1"/>
          </p:cNvSpPr>
          <p:nvPr/>
        </p:nvSpPr>
        <p:spPr bwMode="auto">
          <a:xfrm>
            <a:off x="3979863" y="5060950"/>
            <a:ext cx="373820" cy="33855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16</a:t>
            </a:r>
            <a:endParaRPr lang="en-US" sz="1400" b="1"/>
          </a:p>
        </p:txBody>
      </p:sp>
      <p:sp>
        <p:nvSpPr>
          <p:cNvPr id="755774" name="Rectangle 6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968375"/>
          </a:xfrm>
          <a:noFill/>
          <a:ln/>
        </p:spPr>
        <p:txBody>
          <a:bodyPr/>
          <a:lstStyle/>
          <a:p>
            <a:r>
              <a:rPr lang="en-US" b="1" i="1" u="sng" dirty="0">
                <a:solidFill>
                  <a:srgbClr val="FF0000"/>
                </a:solidFill>
              </a:rPr>
              <a:t>Adding “</a:t>
            </a:r>
            <a:r>
              <a:rPr lang="en-US" b="1" i="1" u="sng" dirty="0" err="1">
                <a:solidFill>
                  <a:srgbClr val="FF0000"/>
                </a:solidFill>
              </a:rPr>
              <a:t>lw</a:t>
            </a:r>
            <a:r>
              <a:rPr lang="en-US" b="1" i="1" u="sng" dirty="0">
                <a:solidFill>
                  <a:srgbClr val="FF0000"/>
                </a:solidFill>
              </a:rPr>
              <a:t>” instruction</a:t>
            </a:r>
          </a:p>
        </p:txBody>
      </p:sp>
      <p:sp>
        <p:nvSpPr>
          <p:cNvPr id="755775" name="Line 63"/>
          <p:cNvSpPr>
            <a:spLocks noChangeShapeType="1"/>
          </p:cNvSpPr>
          <p:nvPr/>
        </p:nvSpPr>
        <p:spPr bwMode="auto">
          <a:xfrm>
            <a:off x="5405438" y="4899025"/>
            <a:ext cx="0" cy="5365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5776" name="Line 64"/>
          <p:cNvSpPr>
            <a:spLocks noChangeShapeType="1"/>
          </p:cNvSpPr>
          <p:nvPr/>
        </p:nvSpPr>
        <p:spPr bwMode="auto">
          <a:xfrm flipH="1" flipV="1">
            <a:off x="5299075" y="1260475"/>
            <a:ext cx="6350" cy="555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grpSp>
        <p:nvGrpSpPr>
          <p:cNvPr id="4" name="Group 65"/>
          <p:cNvGrpSpPr>
            <a:grpSpLocks/>
          </p:cNvGrpSpPr>
          <p:nvPr/>
        </p:nvGrpSpPr>
        <p:grpSpPr bwMode="auto">
          <a:xfrm>
            <a:off x="6748463" y="4438650"/>
            <a:ext cx="1833562" cy="1768475"/>
            <a:chOff x="4251" y="2796"/>
            <a:chExt cx="1155" cy="1114"/>
          </a:xfrm>
        </p:grpSpPr>
        <p:sp>
          <p:nvSpPr>
            <p:cNvPr id="755778" name="AutoShape 66"/>
            <p:cNvSpPr>
              <a:spLocks noChangeArrowheads="1"/>
            </p:cNvSpPr>
            <p:nvPr/>
          </p:nvSpPr>
          <p:spPr bwMode="auto">
            <a:xfrm>
              <a:off x="5225" y="2796"/>
              <a:ext cx="111" cy="384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2857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144" anchor="ctr"/>
            <a:lstStyle/>
            <a:p>
              <a:pPr algn="l"/>
              <a:r>
                <a:rPr lang="en-US" sz="1200" b="1"/>
                <a:t>1</a:t>
              </a:r>
            </a:p>
            <a:p>
              <a:pPr algn="l"/>
              <a:endParaRPr lang="en-US" sz="1200" b="1"/>
            </a:p>
            <a:p>
              <a:pPr algn="l"/>
              <a:r>
                <a:rPr lang="en-US" sz="1200" b="1"/>
                <a:t>0</a:t>
              </a:r>
            </a:p>
          </p:txBody>
        </p:sp>
        <p:sp>
          <p:nvSpPr>
            <p:cNvPr id="755779" name="Line 67"/>
            <p:cNvSpPr>
              <a:spLocks noChangeShapeType="1"/>
            </p:cNvSpPr>
            <p:nvPr/>
          </p:nvSpPr>
          <p:spPr bwMode="auto">
            <a:xfrm>
              <a:off x="5403" y="2997"/>
              <a:ext cx="0" cy="9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55780" name="Line 68"/>
            <p:cNvSpPr>
              <a:spLocks noChangeShapeType="1"/>
            </p:cNvSpPr>
            <p:nvPr/>
          </p:nvSpPr>
          <p:spPr bwMode="auto">
            <a:xfrm flipV="1">
              <a:off x="5331" y="2997"/>
              <a:ext cx="72" cy="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55781" name="Line 69"/>
            <p:cNvSpPr>
              <a:spLocks noChangeShapeType="1"/>
            </p:cNvSpPr>
            <p:nvPr/>
          </p:nvSpPr>
          <p:spPr bwMode="auto">
            <a:xfrm>
              <a:off x="4251" y="3375"/>
              <a:ext cx="88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55782" name="Line 70"/>
            <p:cNvSpPr>
              <a:spLocks noChangeShapeType="1"/>
            </p:cNvSpPr>
            <p:nvPr/>
          </p:nvSpPr>
          <p:spPr bwMode="auto">
            <a:xfrm>
              <a:off x="5133" y="3129"/>
              <a:ext cx="0" cy="24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55783" name="Line 71"/>
            <p:cNvSpPr>
              <a:spLocks noChangeShapeType="1"/>
            </p:cNvSpPr>
            <p:nvPr/>
          </p:nvSpPr>
          <p:spPr bwMode="auto">
            <a:xfrm>
              <a:off x="5133" y="3129"/>
              <a:ext cx="8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55784" name="Line 72"/>
            <p:cNvSpPr>
              <a:spLocks noChangeShapeType="1"/>
            </p:cNvSpPr>
            <p:nvPr/>
          </p:nvSpPr>
          <p:spPr bwMode="auto">
            <a:xfrm flipV="1">
              <a:off x="5085" y="2859"/>
              <a:ext cx="138" cy="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55785" name="Line 73"/>
            <p:cNvSpPr>
              <a:spLocks noChangeShapeType="1"/>
            </p:cNvSpPr>
            <p:nvPr/>
          </p:nvSpPr>
          <p:spPr bwMode="auto">
            <a:xfrm>
              <a:off x="5331" y="2997"/>
              <a:ext cx="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55786" name="Line 74"/>
            <p:cNvSpPr>
              <a:spLocks noChangeShapeType="1"/>
            </p:cNvSpPr>
            <p:nvPr/>
          </p:nvSpPr>
          <p:spPr bwMode="auto">
            <a:xfrm>
              <a:off x="4251" y="3910"/>
              <a:ext cx="115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</p:grpSp>
      <p:sp>
        <p:nvSpPr>
          <p:cNvPr id="755787" name="Line 75"/>
          <p:cNvSpPr>
            <a:spLocks noChangeShapeType="1"/>
          </p:cNvSpPr>
          <p:nvPr/>
        </p:nvSpPr>
        <p:spPr bwMode="auto">
          <a:xfrm>
            <a:off x="6753225" y="5356225"/>
            <a:ext cx="0" cy="8493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5789" name="Line 77"/>
          <p:cNvSpPr>
            <a:spLocks noChangeShapeType="1"/>
          </p:cNvSpPr>
          <p:nvPr/>
        </p:nvSpPr>
        <p:spPr bwMode="auto">
          <a:xfrm>
            <a:off x="2628900" y="4562475"/>
            <a:ext cx="10747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7557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7557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7557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5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7557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7557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7557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5787" grpId="0" animBg="1"/>
      <p:bldP spid="755789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4690" name="Rectangle 2"/>
          <p:cNvSpPr>
            <a:spLocks noChangeArrowheads="1"/>
          </p:cNvSpPr>
          <p:nvPr/>
        </p:nvSpPr>
        <p:spPr bwMode="auto">
          <a:xfrm rot="-5400000">
            <a:off x="385763" y="4057650"/>
            <a:ext cx="781050" cy="285750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1"/>
              <a:t>PC</a:t>
            </a:r>
          </a:p>
        </p:txBody>
      </p:sp>
      <p:sp>
        <p:nvSpPr>
          <p:cNvPr id="754691" name="Rectangle 3"/>
          <p:cNvSpPr>
            <a:spLocks noChangeArrowheads="1"/>
          </p:cNvSpPr>
          <p:nvPr/>
        </p:nvSpPr>
        <p:spPr bwMode="auto">
          <a:xfrm>
            <a:off x="1243013" y="3867150"/>
            <a:ext cx="1066800" cy="1119188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  <a:p>
            <a:endParaRPr lang="en-US" b="1"/>
          </a:p>
          <a:p>
            <a:r>
              <a:rPr lang="en-US" sz="2000" b="1"/>
              <a:t>IM</a:t>
            </a:r>
          </a:p>
        </p:txBody>
      </p:sp>
      <p:sp>
        <p:nvSpPr>
          <p:cNvPr id="754692" name="Text Box 4"/>
          <p:cNvSpPr txBox="1">
            <a:spLocks noChangeArrowheads="1"/>
          </p:cNvSpPr>
          <p:nvPr/>
        </p:nvSpPr>
        <p:spPr bwMode="auto">
          <a:xfrm>
            <a:off x="995363" y="4021138"/>
            <a:ext cx="817562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/>
              <a:t>ad</a:t>
            </a:r>
          </a:p>
        </p:txBody>
      </p:sp>
      <p:sp>
        <p:nvSpPr>
          <p:cNvPr id="754693" name="Text Box 5"/>
          <p:cNvSpPr txBox="1">
            <a:spLocks noChangeArrowheads="1"/>
          </p:cNvSpPr>
          <p:nvPr/>
        </p:nvSpPr>
        <p:spPr bwMode="auto">
          <a:xfrm>
            <a:off x="1885950" y="4237038"/>
            <a:ext cx="50482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/>
              <a:t>ins</a:t>
            </a:r>
            <a:endParaRPr lang="en-US" sz="1400" b="1"/>
          </a:p>
        </p:txBody>
      </p:sp>
      <p:sp>
        <p:nvSpPr>
          <p:cNvPr id="754694" name="Rectangle 6"/>
          <p:cNvSpPr>
            <a:spLocks noChangeArrowheads="1"/>
          </p:cNvSpPr>
          <p:nvPr/>
        </p:nvSpPr>
        <p:spPr bwMode="auto">
          <a:xfrm>
            <a:off x="3986213" y="3862388"/>
            <a:ext cx="1066800" cy="1119187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  <a:p>
            <a:endParaRPr lang="en-US" b="1"/>
          </a:p>
          <a:p>
            <a:r>
              <a:rPr lang="en-US" b="1"/>
              <a:t>   </a:t>
            </a:r>
            <a:r>
              <a:rPr lang="en-US" sz="2000" b="1"/>
              <a:t>RF</a:t>
            </a:r>
          </a:p>
        </p:txBody>
      </p:sp>
      <p:sp>
        <p:nvSpPr>
          <p:cNvPr id="754695" name="Text Box 7"/>
          <p:cNvSpPr txBox="1">
            <a:spLocks noChangeArrowheads="1"/>
          </p:cNvSpPr>
          <p:nvPr/>
        </p:nvSpPr>
        <p:spPr bwMode="auto">
          <a:xfrm>
            <a:off x="3933825" y="3827463"/>
            <a:ext cx="75247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rad</a:t>
            </a:r>
            <a:r>
              <a:rPr lang="en-US" sz="1200" b="1"/>
              <a:t>1</a:t>
            </a:r>
          </a:p>
        </p:txBody>
      </p:sp>
      <p:sp>
        <p:nvSpPr>
          <p:cNvPr id="754696" name="Text Box 8"/>
          <p:cNvSpPr txBox="1">
            <a:spLocks noChangeArrowheads="1"/>
          </p:cNvSpPr>
          <p:nvPr/>
        </p:nvSpPr>
        <p:spPr bwMode="auto">
          <a:xfrm>
            <a:off x="3933825" y="4117975"/>
            <a:ext cx="679450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rad</a:t>
            </a:r>
            <a:r>
              <a:rPr lang="en-US" sz="1200" b="1"/>
              <a:t>2</a:t>
            </a:r>
          </a:p>
        </p:txBody>
      </p:sp>
      <p:sp>
        <p:nvSpPr>
          <p:cNvPr id="754697" name="Text Box 9"/>
          <p:cNvSpPr txBox="1">
            <a:spLocks noChangeArrowheads="1"/>
          </p:cNvSpPr>
          <p:nvPr/>
        </p:nvSpPr>
        <p:spPr bwMode="auto">
          <a:xfrm>
            <a:off x="3933825" y="4384675"/>
            <a:ext cx="70802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wad</a:t>
            </a:r>
          </a:p>
        </p:txBody>
      </p:sp>
      <p:sp>
        <p:nvSpPr>
          <p:cNvPr id="754698" name="Text Box 10"/>
          <p:cNvSpPr txBox="1">
            <a:spLocks noChangeArrowheads="1"/>
          </p:cNvSpPr>
          <p:nvPr/>
        </p:nvSpPr>
        <p:spPr bwMode="auto">
          <a:xfrm>
            <a:off x="3933825" y="4665663"/>
            <a:ext cx="77152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wd</a:t>
            </a:r>
          </a:p>
        </p:txBody>
      </p:sp>
      <p:sp>
        <p:nvSpPr>
          <p:cNvPr id="754699" name="Text Box 11"/>
          <p:cNvSpPr txBox="1">
            <a:spLocks noChangeArrowheads="1"/>
          </p:cNvSpPr>
          <p:nvPr/>
        </p:nvSpPr>
        <p:spPr bwMode="auto">
          <a:xfrm>
            <a:off x="4500563" y="3956050"/>
            <a:ext cx="617537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 b="1"/>
              <a:t>rd</a:t>
            </a:r>
            <a:r>
              <a:rPr lang="en-US" sz="1200" b="1"/>
              <a:t>1</a:t>
            </a:r>
          </a:p>
        </p:txBody>
      </p:sp>
      <p:sp>
        <p:nvSpPr>
          <p:cNvPr id="754700" name="Text Box 12"/>
          <p:cNvSpPr txBox="1">
            <a:spLocks noChangeArrowheads="1"/>
          </p:cNvSpPr>
          <p:nvPr/>
        </p:nvSpPr>
        <p:spPr bwMode="auto">
          <a:xfrm>
            <a:off x="4495800" y="4322763"/>
            <a:ext cx="617538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 b="1"/>
              <a:t>rd</a:t>
            </a:r>
            <a:r>
              <a:rPr lang="en-US" sz="1200" b="1"/>
              <a:t>2</a:t>
            </a:r>
          </a:p>
        </p:txBody>
      </p:sp>
      <p:sp>
        <p:nvSpPr>
          <p:cNvPr id="754701" name="Rectangle 13"/>
          <p:cNvSpPr>
            <a:spLocks noChangeArrowheads="1"/>
          </p:cNvSpPr>
          <p:nvPr/>
        </p:nvSpPr>
        <p:spPr bwMode="auto">
          <a:xfrm>
            <a:off x="7005638" y="4162425"/>
            <a:ext cx="1066800" cy="1119188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  <a:p>
            <a:r>
              <a:rPr lang="en-US" b="1"/>
              <a:t>DM</a:t>
            </a:r>
          </a:p>
        </p:txBody>
      </p:sp>
      <p:sp>
        <p:nvSpPr>
          <p:cNvPr id="754702" name="Text Box 14"/>
          <p:cNvSpPr txBox="1">
            <a:spLocks noChangeArrowheads="1"/>
          </p:cNvSpPr>
          <p:nvPr/>
        </p:nvSpPr>
        <p:spPr bwMode="auto">
          <a:xfrm>
            <a:off x="6972300" y="4370388"/>
            <a:ext cx="541338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ad</a:t>
            </a:r>
          </a:p>
        </p:txBody>
      </p:sp>
      <p:sp>
        <p:nvSpPr>
          <p:cNvPr id="754703" name="Text Box 15"/>
          <p:cNvSpPr txBox="1">
            <a:spLocks noChangeArrowheads="1"/>
          </p:cNvSpPr>
          <p:nvPr/>
        </p:nvSpPr>
        <p:spPr bwMode="auto">
          <a:xfrm>
            <a:off x="7643813" y="4356100"/>
            <a:ext cx="541337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/>
              <a:t>rd</a:t>
            </a:r>
          </a:p>
        </p:txBody>
      </p:sp>
      <p:sp>
        <p:nvSpPr>
          <p:cNvPr id="754704" name="Text Box 16"/>
          <p:cNvSpPr txBox="1">
            <a:spLocks noChangeArrowheads="1"/>
          </p:cNvSpPr>
          <p:nvPr/>
        </p:nvSpPr>
        <p:spPr bwMode="auto">
          <a:xfrm>
            <a:off x="6972300" y="4894263"/>
            <a:ext cx="636588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wd</a:t>
            </a:r>
          </a:p>
        </p:txBody>
      </p:sp>
      <p:sp>
        <p:nvSpPr>
          <p:cNvPr id="754705" name="Freeform 17"/>
          <p:cNvSpPr>
            <a:spLocks/>
          </p:cNvSpPr>
          <p:nvPr/>
        </p:nvSpPr>
        <p:spPr bwMode="auto">
          <a:xfrm>
            <a:off x="6018213" y="3956050"/>
            <a:ext cx="596900" cy="9429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27"/>
              </a:cxn>
              <a:cxn ang="0">
                <a:pos x="111" y="553"/>
              </a:cxn>
              <a:cxn ang="0">
                <a:pos x="0" y="671"/>
              </a:cxn>
              <a:cxn ang="0">
                <a:pos x="0" y="1098"/>
              </a:cxn>
              <a:cxn ang="0">
                <a:pos x="387" y="790"/>
              </a:cxn>
              <a:cxn ang="0">
                <a:pos x="387" y="308"/>
              </a:cxn>
              <a:cxn ang="0">
                <a:pos x="0" y="0"/>
              </a:cxn>
            </a:cxnLst>
            <a:rect l="0" t="0" r="r" b="b"/>
            <a:pathLst>
              <a:path w="388" h="1099">
                <a:moveTo>
                  <a:pt x="0" y="0"/>
                </a:moveTo>
                <a:lnTo>
                  <a:pt x="0" y="427"/>
                </a:lnTo>
                <a:lnTo>
                  <a:pt x="111" y="553"/>
                </a:lnTo>
                <a:lnTo>
                  <a:pt x="0" y="671"/>
                </a:lnTo>
                <a:lnTo>
                  <a:pt x="0" y="1098"/>
                </a:lnTo>
                <a:lnTo>
                  <a:pt x="387" y="790"/>
                </a:lnTo>
                <a:lnTo>
                  <a:pt x="387" y="308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 w="28575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4706" name="Text Box 18"/>
          <p:cNvSpPr txBox="1">
            <a:spLocks noChangeArrowheads="1"/>
          </p:cNvSpPr>
          <p:nvPr/>
        </p:nvSpPr>
        <p:spPr bwMode="auto">
          <a:xfrm rot="-5400000">
            <a:off x="5842001" y="4213225"/>
            <a:ext cx="965200" cy="39687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ALU</a:t>
            </a:r>
          </a:p>
        </p:txBody>
      </p:sp>
      <p:sp>
        <p:nvSpPr>
          <p:cNvPr id="754707" name="Freeform 19"/>
          <p:cNvSpPr>
            <a:spLocks/>
          </p:cNvSpPr>
          <p:nvPr/>
        </p:nvSpPr>
        <p:spPr bwMode="auto">
          <a:xfrm>
            <a:off x="1520825" y="1962150"/>
            <a:ext cx="596900" cy="9429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27"/>
              </a:cxn>
              <a:cxn ang="0">
                <a:pos x="111" y="553"/>
              </a:cxn>
              <a:cxn ang="0">
                <a:pos x="0" y="671"/>
              </a:cxn>
              <a:cxn ang="0">
                <a:pos x="0" y="1098"/>
              </a:cxn>
              <a:cxn ang="0">
                <a:pos x="387" y="790"/>
              </a:cxn>
              <a:cxn ang="0">
                <a:pos x="387" y="308"/>
              </a:cxn>
              <a:cxn ang="0">
                <a:pos x="0" y="0"/>
              </a:cxn>
            </a:cxnLst>
            <a:rect l="0" t="0" r="r" b="b"/>
            <a:pathLst>
              <a:path w="388" h="1099">
                <a:moveTo>
                  <a:pt x="0" y="0"/>
                </a:moveTo>
                <a:lnTo>
                  <a:pt x="0" y="427"/>
                </a:lnTo>
                <a:lnTo>
                  <a:pt x="111" y="553"/>
                </a:lnTo>
                <a:lnTo>
                  <a:pt x="0" y="671"/>
                </a:lnTo>
                <a:lnTo>
                  <a:pt x="0" y="1098"/>
                </a:lnTo>
                <a:lnTo>
                  <a:pt x="387" y="790"/>
                </a:lnTo>
                <a:lnTo>
                  <a:pt x="387" y="308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 w="28575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4708" name="Text Box 20"/>
          <p:cNvSpPr txBox="1">
            <a:spLocks noChangeArrowheads="1"/>
          </p:cNvSpPr>
          <p:nvPr/>
        </p:nvSpPr>
        <p:spPr bwMode="auto">
          <a:xfrm rot="-5400000">
            <a:off x="1572419" y="2228056"/>
            <a:ext cx="617538" cy="39687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+</a:t>
            </a:r>
          </a:p>
        </p:txBody>
      </p:sp>
      <p:sp>
        <p:nvSpPr>
          <p:cNvPr id="754709" name="Oval 21"/>
          <p:cNvSpPr>
            <a:spLocks noChangeArrowheads="1"/>
          </p:cNvSpPr>
          <p:nvPr/>
        </p:nvSpPr>
        <p:spPr bwMode="auto">
          <a:xfrm rot="-5400000">
            <a:off x="4498181" y="5255419"/>
            <a:ext cx="757238" cy="342900"/>
          </a:xfrm>
          <a:prstGeom prst="ellipse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b="1"/>
              <a:t>sx</a:t>
            </a:r>
          </a:p>
        </p:txBody>
      </p:sp>
      <p:sp>
        <p:nvSpPr>
          <p:cNvPr id="754710" name="AutoShape 22"/>
          <p:cNvSpPr>
            <a:spLocks noChangeArrowheads="1"/>
          </p:cNvSpPr>
          <p:nvPr/>
        </p:nvSpPr>
        <p:spPr bwMode="auto">
          <a:xfrm>
            <a:off x="3527425" y="4333875"/>
            <a:ext cx="176213" cy="6096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" anchor="ctr"/>
          <a:lstStyle/>
          <a:p>
            <a:pPr algn="l"/>
            <a:r>
              <a:rPr lang="en-US" sz="1200" b="1"/>
              <a:t>0</a:t>
            </a:r>
          </a:p>
          <a:p>
            <a:pPr algn="l"/>
            <a:endParaRPr lang="en-US" sz="1200" b="1"/>
          </a:p>
          <a:p>
            <a:pPr algn="l"/>
            <a:r>
              <a:rPr lang="en-US" sz="1200" b="1"/>
              <a:t>1</a:t>
            </a:r>
          </a:p>
        </p:txBody>
      </p:sp>
      <p:sp>
        <p:nvSpPr>
          <p:cNvPr id="754711" name="AutoShape 23"/>
          <p:cNvSpPr>
            <a:spLocks noChangeArrowheads="1"/>
          </p:cNvSpPr>
          <p:nvPr/>
        </p:nvSpPr>
        <p:spPr bwMode="auto">
          <a:xfrm>
            <a:off x="8294688" y="4438650"/>
            <a:ext cx="176212" cy="6096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" anchor="ctr"/>
          <a:lstStyle/>
          <a:p>
            <a:pPr algn="l"/>
            <a:r>
              <a:rPr lang="en-US" sz="1200" b="1"/>
              <a:t>1</a:t>
            </a:r>
          </a:p>
          <a:p>
            <a:pPr algn="l"/>
            <a:endParaRPr lang="en-US" sz="1200" b="1"/>
          </a:p>
          <a:p>
            <a:pPr algn="l"/>
            <a:r>
              <a:rPr lang="en-US" sz="1200" b="1"/>
              <a:t>0</a:t>
            </a:r>
          </a:p>
        </p:txBody>
      </p:sp>
      <p:sp>
        <p:nvSpPr>
          <p:cNvPr id="754712" name="AutoShape 24"/>
          <p:cNvSpPr>
            <a:spLocks noChangeArrowheads="1"/>
          </p:cNvSpPr>
          <p:nvPr/>
        </p:nvSpPr>
        <p:spPr bwMode="auto">
          <a:xfrm>
            <a:off x="5627688" y="4386263"/>
            <a:ext cx="176212" cy="61436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" anchor="ctr"/>
          <a:lstStyle/>
          <a:p>
            <a:pPr algn="l"/>
            <a:r>
              <a:rPr lang="en-US" sz="1200" b="1"/>
              <a:t>0</a:t>
            </a:r>
          </a:p>
          <a:p>
            <a:pPr algn="l"/>
            <a:endParaRPr lang="en-US" sz="1200" b="1"/>
          </a:p>
          <a:p>
            <a:pPr algn="l"/>
            <a:r>
              <a:rPr lang="en-US" sz="1200" b="1"/>
              <a:t>1</a:t>
            </a:r>
          </a:p>
        </p:txBody>
      </p:sp>
      <p:sp>
        <p:nvSpPr>
          <p:cNvPr id="754713" name="Line 25"/>
          <p:cNvSpPr>
            <a:spLocks noChangeShapeType="1"/>
          </p:cNvSpPr>
          <p:nvPr/>
        </p:nvSpPr>
        <p:spPr bwMode="auto">
          <a:xfrm>
            <a:off x="914400" y="4205288"/>
            <a:ext cx="3286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4714" name="Line 26"/>
          <p:cNvSpPr>
            <a:spLocks noChangeShapeType="1"/>
          </p:cNvSpPr>
          <p:nvPr/>
        </p:nvSpPr>
        <p:spPr bwMode="auto">
          <a:xfrm>
            <a:off x="1304925" y="2703513"/>
            <a:ext cx="2143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4715" name="Line 27"/>
          <p:cNvSpPr>
            <a:spLocks noChangeShapeType="1"/>
          </p:cNvSpPr>
          <p:nvPr/>
        </p:nvSpPr>
        <p:spPr bwMode="auto">
          <a:xfrm>
            <a:off x="1028700" y="2136775"/>
            <a:ext cx="4953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4716" name="Line 28"/>
          <p:cNvSpPr>
            <a:spLocks noChangeShapeType="1"/>
          </p:cNvSpPr>
          <p:nvPr/>
        </p:nvSpPr>
        <p:spPr bwMode="auto">
          <a:xfrm flipV="1">
            <a:off x="1023938" y="2117725"/>
            <a:ext cx="0" cy="20875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4717" name="Line 29"/>
          <p:cNvSpPr>
            <a:spLocks noChangeShapeType="1"/>
          </p:cNvSpPr>
          <p:nvPr/>
        </p:nvSpPr>
        <p:spPr bwMode="auto">
          <a:xfrm>
            <a:off x="490538" y="4210050"/>
            <a:ext cx="1428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4718" name="Line 30"/>
          <p:cNvSpPr>
            <a:spLocks noChangeShapeType="1"/>
          </p:cNvSpPr>
          <p:nvPr/>
        </p:nvSpPr>
        <p:spPr bwMode="auto">
          <a:xfrm flipH="1">
            <a:off x="495300" y="1254125"/>
            <a:ext cx="6350" cy="2951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4719" name="Line 31"/>
          <p:cNvSpPr>
            <a:spLocks noChangeShapeType="1"/>
          </p:cNvSpPr>
          <p:nvPr/>
        </p:nvSpPr>
        <p:spPr bwMode="auto">
          <a:xfrm>
            <a:off x="501650" y="1254125"/>
            <a:ext cx="48037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4720" name="Line 32"/>
          <p:cNvSpPr>
            <a:spLocks noChangeShapeType="1"/>
          </p:cNvSpPr>
          <p:nvPr/>
        </p:nvSpPr>
        <p:spPr bwMode="auto">
          <a:xfrm>
            <a:off x="2132013" y="2427288"/>
            <a:ext cx="31670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4721" name="Line 33"/>
          <p:cNvSpPr>
            <a:spLocks noChangeShapeType="1"/>
          </p:cNvSpPr>
          <p:nvPr/>
        </p:nvSpPr>
        <p:spPr bwMode="auto">
          <a:xfrm>
            <a:off x="5189538" y="5086350"/>
            <a:ext cx="18161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4722" name="Line 34"/>
          <p:cNvSpPr>
            <a:spLocks noChangeShapeType="1"/>
          </p:cNvSpPr>
          <p:nvPr/>
        </p:nvSpPr>
        <p:spPr bwMode="auto">
          <a:xfrm>
            <a:off x="2628900" y="5434013"/>
            <a:ext cx="2071688" cy="1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4723" name="Line 35"/>
          <p:cNvSpPr>
            <a:spLocks noChangeShapeType="1"/>
          </p:cNvSpPr>
          <p:nvPr/>
        </p:nvSpPr>
        <p:spPr bwMode="auto">
          <a:xfrm>
            <a:off x="3773488" y="6207125"/>
            <a:ext cx="47910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4724" name="Line 36"/>
          <p:cNvSpPr>
            <a:spLocks noChangeShapeType="1"/>
          </p:cNvSpPr>
          <p:nvPr/>
        </p:nvSpPr>
        <p:spPr bwMode="auto">
          <a:xfrm>
            <a:off x="2305050" y="4419600"/>
            <a:ext cx="3286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4725" name="Line 37"/>
          <p:cNvSpPr>
            <a:spLocks noChangeShapeType="1"/>
          </p:cNvSpPr>
          <p:nvPr/>
        </p:nvSpPr>
        <p:spPr bwMode="auto">
          <a:xfrm>
            <a:off x="2628900" y="4000500"/>
            <a:ext cx="0" cy="14430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4726" name="Line 38"/>
          <p:cNvSpPr>
            <a:spLocks noChangeShapeType="1"/>
          </p:cNvSpPr>
          <p:nvPr/>
        </p:nvSpPr>
        <p:spPr bwMode="auto">
          <a:xfrm>
            <a:off x="2628900" y="4000500"/>
            <a:ext cx="13573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4727" name="Line 39"/>
          <p:cNvSpPr>
            <a:spLocks noChangeShapeType="1"/>
          </p:cNvSpPr>
          <p:nvPr/>
        </p:nvSpPr>
        <p:spPr bwMode="auto">
          <a:xfrm>
            <a:off x="2628900" y="4286250"/>
            <a:ext cx="13573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4728" name="Line 40"/>
          <p:cNvSpPr>
            <a:spLocks noChangeShapeType="1"/>
          </p:cNvSpPr>
          <p:nvPr/>
        </p:nvSpPr>
        <p:spPr bwMode="auto">
          <a:xfrm>
            <a:off x="2633663" y="4852988"/>
            <a:ext cx="8953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4729" name="Line 41"/>
          <p:cNvSpPr>
            <a:spLocks noChangeShapeType="1"/>
          </p:cNvSpPr>
          <p:nvPr/>
        </p:nvSpPr>
        <p:spPr bwMode="auto">
          <a:xfrm>
            <a:off x="3305175" y="4281488"/>
            <a:ext cx="0" cy="1428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4730" name="Line 42"/>
          <p:cNvSpPr>
            <a:spLocks noChangeShapeType="1"/>
          </p:cNvSpPr>
          <p:nvPr/>
        </p:nvSpPr>
        <p:spPr bwMode="auto">
          <a:xfrm>
            <a:off x="3305175" y="4424363"/>
            <a:ext cx="2238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4731" name="Line 43"/>
          <p:cNvSpPr>
            <a:spLocks noChangeShapeType="1"/>
          </p:cNvSpPr>
          <p:nvPr/>
        </p:nvSpPr>
        <p:spPr bwMode="auto">
          <a:xfrm>
            <a:off x="3705225" y="4562475"/>
            <a:ext cx="2809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4732" name="Line 44"/>
          <p:cNvSpPr>
            <a:spLocks noChangeShapeType="1"/>
          </p:cNvSpPr>
          <p:nvPr/>
        </p:nvSpPr>
        <p:spPr bwMode="auto">
          <a:xfrm>
            <a:off x="3767138" y="4852988"/>
            <a:ext cx="2190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4733" name="Line 45"/>
          <p:cNvSpPr>
            <a:spLocks noChangeShapeType="1"/>
          </p:cNvSpPr>
          <p:nvPr/>
        </p:nvSpPr>
        <p:spPr bwMode="auto">
          <a:xfrm>
            <a:off x="3771900" y="4848225"/>
            <a:ext cx="4763" cy="13573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4734" name="Line 46"/>
          <p:cNvSpPr>
            <a:spLocks noChangeShapeType="1"/>
          </p:cNvSpPr>
          <p:nvPr/>
        </p:nvSpPr>
        <p:spPr bwMode="auto">
          <a:xfrm>
            <a:off x="5053013" y="4138613"/>
            <a:ext cx="9667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4735" name="Line 47"/>
          <p:cNvSpPr>
            <a:spLocks noChangeShapeType="1"/>
          </p:cNvSpPr>
          <p:nvPr/>
        </p:nvSpPr>
        <p:spPr bwMode="auto">
          <a:xfrm>
            <a:off x="5053013" y="4495800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4736" name="Line 48"/>
          <p:cNvSpPr>
            <a:spLocks noChangeShapeType="1"/>
          </p:cNvSpPr>
          <p:nvPr/>
        </p:nvSpPr>
        <p:spPr bwMode="auto">
          <a:xfrm>
            <a:off x="5414963" y="4919663"/>
            <a:ext cx="209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4737" name="Line 49"/>
          <p:cNvSpPr>
            <a:spLocks noChangeShapeType="1"/>
          </p:cNvSpPr>
          <p:nvPr/>
        </p:nvSpPr>
        <p:spPr bwMode="auto">
          <a:xfrm flipV="1">
            <a:off x="5800725" y="4700588"/>
            <a:ext cx="219075" cy="47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4738" name="Line 50"/>
          <p:cNvSpPr>
            <a:spLocks noChangeShapeType="1"/>
          </p:cNvSpPr>
          <p:nvPr/>
        </p:nvSpPr>
        <p:spPr bwMode="auto">
          <a:xfrm>
            <a:off x="5200650" y="4495800"/>
            <a:ext cx="0" cy="5857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4739" name="Line 51"/>
          <p:cNvSpPr>
            <a:spLocks noChangeShapeType="1"/>
          </p:cNvSpPr>
          <p:nvPr/>
        </p:nvSpPr>
        <p:spPr bwMode="auto">
          <a:xfrm>
            <a:off x="8577263" y="4757738"/>
            <a:ext cx="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4740" name="Line 52"/>
          <p:cNvSpPr>
            <a:spLocks noChangeShapeType="1"/>
          </p:cNvSpPr>
          <p:nvPr/>
        </p:nvSpPr>
        <p:spPr bwMode="auto">
          <a:xfrm flipV="1">
            <a:off x="8462963" y="4757738"/>
            <a:ext cx="114300" cy="47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4741" name="Line 53"/>
          <p:cNvSpPr>
            <a:spLocks noChangeShapeType="1"/>
          </p:cNvSpPr>
          <p:nvPr/>
        </p:nvSpPr>
        <p:spPr bwMode="auto">
          <a:xfrm>
            <a:off x="6610350" y="4543425"/>
            <a:ext cx="4000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4742" name="Line 54"/>
          <p:cNvSpPr>
            <a:spLocks noChangeShapeType="1"/>
          </p:cNvSpPr>
          <p:nvPr/>
        </p:nvSpPr>
        <p:spPr bwMode="auto">
          <a:xfrm>
            <a:off x="6753225" y="4543425"/>
            <a:ext cx="0" cy="8191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4743" name="Line 55"/>
          <p:cNvSpPr>
            <a:spLocks noChangeShapeType="1"/>
          </p:cNvSpPr>
          <p:nvPr/>
        </p:nvSpPr>
        <p:spPr bwMode="auto">
          <a:xfrm>
            <a:off x="6748463" y="5357813"/>
            <a:ext cx="140493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4744" name="Line 56"/>
          <p:cNvSpPr>
            <a:spLocks noChangeShapeType="1"/>
          </p:cNvSpPr>
          <p:nvPr/>
        </p:nvSpPr>
        <p:spPr bwMode="auto">
          <a:xfrm>
            <a:off x="8148638" y="4967288"/>
            <a:ext cx="0" cy="390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4745" name="Line 57"/>
          <p:cNvSpPr>
            <a:spLocks noChangeShapeType="1"/>
          </p:cNvSpPr>
          <p:nvPr/>
        </p:nvSpPr>
        <p:spPr bwMode="auto">
          <a:xfrm>
            <a:off x="8148638" y="4967288"/>
            <a:ext cx="138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4746" name="Line 58"/>
          <p:cNvSpPr>
            <a:spLocks noChangeShapeType="1"/>
          </p:cNvSpPr>
          <p:nvPr/>
        </p:nvSpPr>
        <p:spPr bwMode="auto">
          <a:xfrm flipV="1">
            <a:off x="8072438" y="4538663"/>
            <a:ext cx="219075" cy="47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4747" name="Line 59"/>
          <p:cNvSpPr>
            <a:spLocks noChangeShapeType="1"/>
          </p:cNvSpPr>
          <p:nvPr/>
        </p:nvSpPr>
        <p:spPr bwMode="auto">
          <a:xfrm>
            <a:off x="8462963" y="4757738"/>
            <a:ext cx="1190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4748" name="Line 60"/>
          <p:cNvSpPr>
            <a:spLocks noChangeShapeType="1"/>
          </p:cNvSpPr>
          <p:nvPr/>
        </p:nvSpPr>
        <p:spPr bwMode="auto">
          <a:xfrm flipH="1" flipV="1">
            <a:off x="5048250" y="5434013"/>
            <a:ext cx="357188" cy="1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4749" name="Line 61"/>
          <p:cNvSpPr>
            <a:spLocks noChangeShapeType="1"/>
          </p:cNvSpPr>
          <p:nvPr/>
        </p:nvSpPr>
        <p:spPr bwMode="auto">
          <a:xfrm flipH="1">
            <a:off x="5305425" y="1816100"/>
            <a:ext cx="0" cy="6175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4750" name="Text Box 62"/>
          <p:cNvSpPr txBox="1">
            <a:spLocks noChangeArrowheads="1"/>
          </p:cNvSpPr>
          <p:nvPr/>
        </p:nvSpPr>
        <p:spPr bwMode="auto">
          <a:xfrm>
            <a:off x="1038225" y="2505075"/>
            <a:ext cx="290464" cy="369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4</a:t>
            </a:r>
          </a:p>
        </p:txBody>
      </p:sp>
      <p:sp>
        <p:nvSpPr>
          <p:cNvPr id="754751" name="Text Box 63"/>
          <p:cNvSpPr txBox="1">
            <a:spLocks noChangeArrowheads="1"/>
          </p:cNvSpPr>
          <p:nvPr/>
        </p:nvSpPr>
        <p:spPr bwMode="auto">
          <a:xfrm>
            <a:off x="2600325" y="3684588"/>
            <a:ext cx="928688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ins</a:t>
            </a:r>
            <a:r>
              <a:rPr lang="en-US" sz="1400" b="1"/>
              <a:t>[</a:t>
            </a:r>
            <a:r>
              <a:rPr lang="en-US" sz="1200" b="1"/>
              <a:t>25-21</a:t>
            </a:r>
            <a:r>
              <a:rPr lang="en-US" sz="1400" b="1"/>
              <a:t>]</a:t>
            </a:r>
          </a:p>
        </p:txBody>
      </p:sp>
      <p:sp>
        <p:nvSpPr>
          <p:cNvPr id="754752" name="Text Box 64"/>
          <p:cNvSpPr txBox="1">
            <a:spLocks noChangeArrowheads="1"/>
          </p:cNvSpPr>
          <p:nvPr/>
        </p:nvSpPr>
        <p:spPr bwMode="auto">
          <a:xfrm>
            <a:off x="2600325" y="3975100"/>
            <a:ext cx="928688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ins</a:t>
            </a:r>
            <a:r>
              <a:rPr lang="en-US" sz="1400" b="1"/>
              <a:t>[</a:t>
            </a:r>
            <a:r>
              <a:rPr lang="en-US" sz="1200" b="1"/>
              <a:t>20-16</a:t>
            </a:r>
            <a:r>
              <a:rPr lang="en-US" sz="1400" b="1"/>
              <a:t>]</a:t>
            </a:r>
          </a:p>
        </p:txBody>
      </p:sp>
      <p:sp>
        <p:nvSpPr>
          <p:cNvPr id="754753" name="Text Box 65"/>
          <p:cNvSpPr txBox="1">
            <a:spLocks noChangeArrowheads="1"/>
          </p:cNvSpPr>
          <p:nvPr/>
        </p:nvSpPr>
        <p:spPr bwMode="auto">
          <a:xfrm>
            <a:off x="2600325" y="4529138"/>
            <a:ext cx="928688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ins</a:t>
            </a:r>
            <a:r>
              <a:rPr lang="en-US" sz="1400" b="1"/>
              <a:t>[</a:t>
            </a:r>
            <a:r>
              <a:rPr lang="en-US" sz="1200" b="1"/>
              <a:t>15-11</a:t>
            </a:r>
            <a:r>
              <a:rPr lang="en-US" sz="1400" b="1"/>
              <a:t>]</a:t>
            </a:r>
          </a:p>
        </p:txBody>
      </p:sp>
      <p:sp>
        <p:nvSpPr>
          <p:cNvPr id="754754" name="Text Box 66"/>
          <p:cNvSpPr txBox="1">
            <a:spLocks noChangeArrowheads="1"/>
          </p:cNvSpPr>
          <p:nvPr/>
        </p:nvSpPr>
        <p:spPr bwMode="auto">
          <a:xfrm>
            <a:off x="2600325" y="5405438"/>
            <a:ext cx="844550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ins</a:t>
            </a:r>
            <a:r>
              <a:rPr lang="en-US" sz="1400" b="1"/>
              <a:t>[</a:t>
            </a:r>
            <a:r>
              <a:rPr lang="en-US" sz="1200" b="1"/>
              <a:t>15-0</a:t>
            </a:r>
            <a:r>
              <a:rPr lang="en-US" sz="1400" b="1"/>
              <a:t>]</a:t>
            </a:r>
          </a:p>
        </p:txBody>
      </p:sp>
      <p:sp>
        <p:nvSpPr>
          <p:cNvPr id="754755" name="Line 67"/>
          <p:cNvSpPr>
            <a:spLocks noChangeShapeType="1"/>
          </p:cNvSpPr>
          <p:nvPr/>
        </p:nvSpPr>
        <p:spPr bwMode="auto">
          <a:xfrm flipH="1">
            <a:off x="4135438" y="5356225"/>
            <a:ext cx="61912" cy="1555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4756" name="Text Box 68"/>
          <p:cNvSpPr txBox="1">
            <a:spLocks noChangeArrowheads="1"/>
          </p:cNvSpPr>
          <p:nvPr/>
        </p:nvSpPr>
        <p:spPr bwMode="auto">
          <a:xfrm>
            <a:off x="3979863" y="5060950"/>
            <a:ext cx="373820" cy="33855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16</a:t>
            </a:r>
            <a:endParaRPr lang="en-US" sz="1400" b="1"/>
          </a:p>
        </p:txBody>
      </p:sp>
      <p:sp>
        <p:nvSpPr>
          <p:cNvPr id="754757" name="Rectangle 69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968375"/>
          </a:xfrm>
          <a:noFill/>
          <a:ln/>
        </p:spPr>
        <p:txBody>
          <a:bodyPr/>
          <a:lstStyle/>
          <a:p>
            <a:r>
              <a:rPr lang="en-US" b="1" i="1" u="sng" dirty="0">
                <a:solidFill>
                  <a:srgbClr val="FF0000"/>
                </a:solidFill>
              </a:rPr>
              <a:t>Adding “</a:t>
            </a:r>
            <a:r>
              <a:rPr lang="en-US" b="1" i="1" u="sng" dirty="0" err="1">
                <a:solidFill>
                  <a:srgbClr val="FF0000"/>
                </a:solidFill>
              </a:rPr>
              <a:t>beq</a:t>
            </a:r>
            <a:r>
              <a:rPr lang="en-US" b="1" i="1" u="sng" dirty="0">
                <a:solidFill>
                  <a:srgbClr val="FF0000"/>
                </a:solidFill>
              </a:rPr>
              <a:t>” instruction</a:t>
            </a:r>
          </a:p>
        </p:txBody>
      </p:sp>
      <p:sp>
        <p:nvSpPr>
          <p:cNvPr id="754758" name="Line 70"/>
          <p:cNvSpPr>
            <a:spLocks noChangeShapeType="1"/>
          </p:cNvSpPr>
          <p:nvPr/>
        </p:nvSpPr>
        <p:spPr bwMode="auto">
          <a:xfrm>
            <a:off x="5405438" y="4899025"/>
            <a:ext cx="0" cy="5365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4759" name="Line 71"/>
          <p:cNvSpPr>
            <a:spLocks noChangeShapeType="1"/>
          </p:cNvSpPr>
          <p:nvPr/>
        </p:nvSpPr>
        <p:spPr bwMode="auto">
          <a:xfrm flipH="1" flipV="1">
            <a:off x="5299075" y="1260475"/>
            <a:ext cx="6350" cy="555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grpSp>
        <p:nvGrpSpPr>
          <p:cNvPr id="2" name="Group 72"/>
          <p:cNvGrpSpPr>
            <a:grpSpLocks/>
          </p:cNvGrpSpPr>
          <p:nvPr/>
        </p:nvGrpSpPr>
        <p:grpSpPr bwMode="auto">
          <a:xfrm>
            <a:off x="5305425" y="1254125"/>
            <a:ext cx="2884488" cy="3665538"/>
            <a:chOff x="3342" y="790"/>
            <a:chExt cx="1817" cy="2309"/>
          </a:xfrm>
        </p:grpSpPr>
        <p:sp>
          <p:nvSpPr>
            <p:cNvPr id="754761" name="Line 73"/>
            <p:cNvSpPr>
              <a:spLocks noChangeShapeType="1"/>
            </p:cNvSpPr>
            <p:nvPr/>
          </p:nvSpPr>
          <p:spPr bwMode="auto">
            <a:xfrm>
              <a:off x="3342" y="1144"/>
              <a:ext cx="126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54762" name="Line 74"/>
            <p:cNvSpPr>
              <a:spLocks noChangeShapeType="1"/>
            </p:cNvSpPr>
            <p:nvPr/>
          </p:nvSpPr>
          <p:spPr bwMode="auto">
            <a:xfrm>
              <a:off x="4164" y="1473"/>
              <a:ext cx="4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54763" name="Line 75"/>
            <p:cNvSpPr>
              <a:spLocks noChangeShapeType="1"/>
            </p:cNvSpPr>
            <p:nvPr/>
          </p:nvSpPr>
          <p:spPr bwMode="auto">
            <a:xfrm>
              <a:off x="5159" y="790"/>
              <a:ext cx="0" cy="36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54764" name="Freeform 76"/>
            <p:cNvSpPr>
              <a:spLocks/>
            </p:cNvSpPr>
            <p:nvPr/>
          </p:nvSpPr>
          <p:spPr bwMode="auto">
            <a:xfrm>
              <a:off x="3791" y="1180"/>
              <a:ext cx="376" cy="59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7"/>
                </a:cxn>
                <a:cxn ang="0">
                  <a:pos x="111" y="553"/>
                </a:cxn>
                <a:cxn ang="0">
                  <a:pos x="0" y="671"/>
                </a:cxn>
                <a:cxn ang="0">
                  <a:pos x="0" y="1098"/>
                </a:cxn>
                <a:cxn ang="0">
                  <a:pos x="387" y="790"/>
                </a:cxn>
                <a:cxn ang="0">
                  <a:pos x="387" y="308"/>
                </a:cxn>
                <a:cxn ang="0">
                  <a:pos x="0" y="0"/>
                </a:cxn>
              </a:cxnLst>
              <a:rect l="0" t="0" r="r" b="b"/>
              <a:pathLst>
                <a:path w="388" h="1099">
                  <a:moveTo>
                    <a:pt x="0" y="0"/>
                  </a:moveTo>
                  <a:lnTo>
                    <a:pt x="0" y="427"/>
                  </a:lnTo>
                  <a:lnTo>
                    <a:pt x="111" y="553"/>
                  </a:lnTo>
                  <a:lnTo>
                    <a:pt x="0" y="671"/>
                  </a:lnTo>
                  <a:lnTo>
                    <a:pt x="0" y="1098"/>
                  </a:lnTo>
                  <a:lnTo>
                    <a:pt x="387" y="790"/>
                  </a:lnTo>
                  <a:lnTo>
                    <a:pt x="387" y="308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8575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54765" name="Text Box 77"/>
            <p:cNvSpPr txBox="1">
              <a:spLocks noChangeArrowheads="1"/>
            </p:cNvSpPr>
            <p:nvPr/>
          </p:nvSpPr>
          <p:spPr bwMode="auto">
            <a:xfrm rot="-5400000">
              <a:off x="3810" y="1351"/>
              <a:ext cx="389" cy="25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+</a:t>
              </a:r>
            </a:p>
          </p:txBody>
        </p:sp>
        <p:sp>
          <p:nvSpPr>
            <p:cNvPr id="754766" name="Oval 78"/>
            <p:cNvSpPr>
              <a:spLocks noChangeArrowheads="1"/>
            </p:cNvSpPr>
            <p:nvPr/>
          </p:nvSpPr>
          <p:spPr bwMode="auto">
            <a:xfrm rot="-5400000">
              <a:off x="3464" y="1564"/>
              <a:ext cx="294" cy="183"/>
            </a:xfrm>
            <a:prstGeom prst="ellipse">
              <a:avLst/>
            </a:prstGeom>
            <a:solidFill>
              <a:schemeClr val="bg1"/>
            </a:solidFill>
            <a:ln w="2857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000" b="1"/>
                <a:t>s</a:t>
              </a:r>
              <a:r>
                <a:rPr lang="en-US" sz="1400" b="1"/>
                <a:t>2</a:t>
              </a:r>
            </a:p>
          </p:txBody>
        </p:sp>
        <p:sp>
          <p:nvSpPr>
            <p:cNvPr id="754767" name="AutoShape 79"/>
            <p:cNvSpPr>
              <a:spLocks noChangeArrowheads="1"/>
            </p:cNvSpPr>
            <p:nvPr/>
          </p:nvSpPr>
          <p:spPr bwMode="auto">
            <a:xfrm>
              <a:off x="4613" y="1080"/>
              <a:ext cx="111" cy="45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2857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144" anchor="ctr"/>
            <a:lstStyle/>
            <a:p>
              <a:pPr algn="l"/>
              <a:r>
                <a:rPr lang="en-US" sz="1200" b="1"/>
                <a:t>0</a:t>
              </a:r>
            </a:p>
            <a:p>
              <a:pPr algn="l"/>
              <a:endParaRPr lang="en-US" sz="1200" b="1"/>
            </a:p>
            <a:p>
              <a:pPr algn="l"/>
              <a:r>
                <a:rPr lang="en-US" sz="1200" b="1"/>
                <a:t>1</a:t>
              </a:r>
            </a:p>
          </p:txBody>
        </p:sp>
        <p:sp>
          <p:nvSpPr>
            <p:cNvPr id="754768" name="Line 80"/>
            <p:cNvSpPr>
              <a:spLocks noChangeShapeType="1"/>
            </p:cNvSpPr>
            <p:nvPr/>
          </p:nvSpPr>
          <p:spPr bwMode="auto">
            <a:xfrm flipV="1">
              <a:off x="3342" y="1296"/>
              <a:ext cx="44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54769" name="Line 81"/>
            <p:cNvSpPr>
              <a:spLocks noChangeShapeType="1"/>
            </p:cNvSpPr>
            <p:nvPr/>
          </p:nvSpPr>
          <p:spPr bwMode="auto">
            <a:xfrm>
              <a:off x="3699" y="1656"/>
              <a:ext cx="9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54770" name="Line 82"/>
            <p:cNvSpPr>
              <a:spLocks noChangeShapeType="1"/>
            </p:cNvSpPr>
            <p:nvPr/>
          </p:nvSpPr>
          <p:spPr bwMode="auto">
            <a:xfrm>
              <a:off x="3405" y="1653"/>
              <a:ext cx="11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54771" name="Line 83"/>
            <p:cNvSpPr>
              <a:spLocks noChangeShapeType="1"/>
            </p:cNvSpPr>
            <p:nvPr/>
          </p:nvSpPr>
          <p:spPr bwMode="auto">
            <a:xfrm>
              <a:off x="3405" y="1647"/>
              <a:ext cx="0" cy="14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oval" w="med" len="med"/>
            </a:ln>
            <a:effectLst/>
          </p:spPr>
          <p:txBody>
            <a:bodyPr/>
            <a:lstStyle/>
            <a:p>
              <a:endParaRPr lang="en-US" b="1"/>
            </a:p>
          </p:txBody>
        </p:sp>
        <p:grpSp>
          <p:nvGrpSpPr>
            <p:cNvPr id="3" name="Group 84"/>
            <p:cNvGrpSpPr>
              <a:grpSpLocks/>
            </p:cNvGrpSpPr>
            <p:nvPr/>
          </p:nvGrpSpPr>
          <p:grpSpPr bwMode="auto">
            <a:xfrm>
              <a:off x="4724" y="1156"/>
              <a:ext cx="435" cy="152"/>
              <a:chOff x="4724" y="1156"/>
              <a:chExt cx="435" cy="152"/>
            </a:xfrm>
          </p:grpSpPr>
          <p:sp>
            <p:nvSpPr>
              <p:cNvPr id="754773" name="Line 85"/>
              <p:cNvSpPr>
                <a:spLocks noChangeShapeType="1"/>
              </p:cNvSpPr>
              <p:nvPr/>
            </p:nvSpPr>
            <p:spPr bwMode="auto">
              <a:xfrm>
                <a:off x="4724" y="1308"/>
                <a:ext cx="43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b="1"/>
              </a:p>
            </p:txBody>
          </p:sp>
          <p:sp>
            <p:nvSpPr>
              <p:cNvPr id="754774" name="Line 86"/>
              <p:cNvSpPr>
                <a:spLocks noChangeShapeType="1"/>
              </p:cNvSpPr>
              <p:nvPr/>
            </p:nvSpPr>
            <p:spPr bwMode="auto">
              <a:xfrm flipV="1">
                <a:off x="5159" y="1156"/>
                <a:ext cx="0" cy="15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b="1"/>
              </a:p>
            </p:txBody>
          </p:sp>
        </p:grpSp>
        <p:sp>
          <p:nvSpPr>
            <p:cNvPr id="754775" name="Line 87"/>
            <p:cNvSpPr>
              <a:spLocks noChangeShapeType="1"/>
            </p:cNvSpPr>
            <p:nvPr/>
          </p:nvSpPr>
          <p:spPr bwMode="auto">
            <a:xfrm>
              <a:off x="3342" y="794"/>
              <a:ext cx="181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7547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7547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7547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4759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666" name="Rectangle 2"/>
          <p:cNvSpPr>
            <a:spLocks noChangeArrowheads="1"/>
          </p:cNvSpPr>
          <p:nvPr/>
        </p:nvSpPr>
        <p:spPr bwMode="auto">
          <a:xfrm rot="-5400000">
            <a:off x="385763" y="4057650"/>
            <a:ext cx="781050" cy="285750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1"/>
              <a:t>PC</a:t>
            </a:r>
          </a:p>
        </p:txBody>
      </p:sp>
      <p:sp>
        <p:nvSpPr>
          <p:cNvPr id="753667" name="Rectangle 3"/>
          <p:cNvSpPr>
            <a:spLocks noChangeArrowheads="1"/>
          </p:cNvSpPr>
          <p:nvPr/>
        </p:nvSpPr>
        <p:spPr bwMode="auto">
          <a:xfrm>
            <a:off x="1243013" y="3867150"/>
            <a:ext cx="1066800" cy="1119188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  <a:p>
            <a:endParaRPr lang="en-US" b="1"/>
          </a:p>
          <a:p>
            <a:r>
              <a:rPr lang="en-US" sz="2000" b="1"/>
              <a:t>IM</a:t>
            </a:r>
          </a:p>
        </p:txBody>
      </p:sp>
      <p:sp>
        <p:nvSpPr>
          <p:cNvPr id="753668" name="Text Box 4"/>
          <p:cNvSpPr txBox="1">
            <a:spLocks noChangeArrowheads="1"/>
          </p:cNvSpPr>
          <p:nvPr/>
        </p:nvSpPr>
        <p:spPr bwMode="auto">
          <a:xfrm>
            <a:off x="995363" y="4021138"/>
            <a:ext cx="817562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/>
              <a:t>ad</a:t>
            </a:r>
          </a:p>
        </p:txBody>
      </p:sp>
      <p:sp>
        <p:nvSpPr>
          <p:cNvPr id="753669" name="Text Box 5"/>
          <p:cNvSpPr txBox="1">
            <a:spLocks noChangeArrowheads="1"/>
          </p:cNvSpPr>
          <p:nvPr/>
        </p:nvSpPr>
        <p:spPr bwMode="auto">
          <a:xfrm>
            <a:off x="1885950" y="4237038"/>
            <a:ext cx="50482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/>
              <a:t>ins</a:t>
            </a:r>
            <a:endParaRPr lang="en-US" sz="1400" b="1"/>
          </a:p>
        </p:txBody>
      </p:sp>
      <p:sp>
        <p:nvSpPr>
          <p:cNvPr id="753670" name="Rectangle 6"/>
          <p:cNvSpPr>
            <a:spLocks noChangeArrowheads="1"/>
          </p:cNvSpPr>
          <p:nvPr/>
        </p:nvSpPr>
        <p:spPr bwMode="auto">
          <a:xfrm>
            <a:off x="3986213" y="3862388"/>
            <a:ext cx="1066800" cy="1119187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  <a:p>
            <a:endParaRPr lang="en-US" b="1"/>
          </a:p>
          <a:p>
            <a:r>
              <a:rPr lang="en-US" b="1"/>
              <a:t>   </a:t>
            </a:r>
            <a:r>
              <a:rPr lang="en-US" sz="2000" b="1"/>
              <a:t>RF</a:t>
            </a:r>
          </a:p>
        </p:txBody>
      </p:sp>
      <p:sp>
        <p:nvSpPr>
          <p:cNvPr id="753671" name="Text Box 7"/>
          <p:cNvSpPr txBox="1">
            <a:spLocks noChangeArrowheads="1"/>
          </p:cNvSpPr>
          <p:nvPr/>
        </p:nvSpPr>
        <p:spPr bwMode="auto">
          <a:xfrm>
            <a:off x="3933825" y="3827463"/>
            <a:ext cx="75247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rad</a:t>
            </a:r>
            <a:r>
              <a:rPr lang="en-US" sz="1200" b="1"/>
              <a:t>1</a:t>
            </a:r>
          </a:p>
        </p:txBody>
      </p:sp>
      <p:sp>
        <p:nvSpPr>
          <p:cNvPr id="753672" name="Text Box 8"/>
          <p:cNvSpPr txBox="1">
            <a:spLocks noChangeArrowheads="1"/>
          </p:cNvSpPr>
          <p:nvPr/>
        </p:nvSpPr>
        <p:spPr bwMode="auto">
          <a:xfrm>
            <a:off x="3933825" y="4117975"/>
            <a:ext cx="679450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rad</a:t>
            </a:r>
            <a:r>
              <a:rPr lang="en-US" sz="1200" b="1"/>
              <a:t>2</a:t>
            </a:r>
          </a:p>
        </p:txBody>
      </p:sp>
      <p:sp>
        <p:nvSpPr>
          <p:cNvPr id="753673" name="Text Box 9"/>
          <p:cNvSpPr txBox="1">
            <a:spLocks noChangeArrowheads="1"/>
          </p:cNvSpPr>
          <p:nvPr/>
        </p:nvSpPr>
        <p:spPr bwMode="auto">
          <a:xfrm>
            <a:off x="3933825" y="4384675"/>
            <a:ext cx="70802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wad</a:t>
            </a:r>
          </a:p>
        </p:txBody>
      </p:sp>
      <p:sp>
        <p:nvSpPr>
          <p:cNvPr id="753674" name="Text Box 10"/>
          <p:cNvSpPr txBox="1">
            <a:spLocks noChangeArrowheads="1"/>
          </p:cNvSpPr>
          <p:nvPr/>
        </p:nvSpPr>
        <p:spPr bwMode="auto">
          <a:xfrm>
            <a:off x="3933825" y="4665663"/>
            <a:ext cx="77152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wd</a:t>
            </a:r>
          </a:p>
        </p:txBody>
      </p:sp>
      <p:sp>
        <p:nvSpPr>
          <p:cNvPr id="753675" name="Text Box 11"/>
          <p:cNvSpPr txBox="1">
            <a:spLocks noChangeArrowheads="1"/>
          </p:cNvSpPr>
          <p:nvPr/>
        </p:nvSpPr>
        <p:spPr bwMode="auto">
          <a:xfrm>
            <a:off x="4500563" y="3956050"/>
            <a:ext cx="617537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 b="1"/>
              <a:t>rd</a:t>
            </a:r>
            <a:r>
              <a:rPr lang="en-US" sz="1200" b="1"/>
              <a:t>1</a:t>
            </a:r>
          </a:p>
        </p:txBody>
      </p:sp>
      <p:sp>
        <p:nvSpPr>
          <p:cNvPr id="753676" name="Text Box 12"/>
          <p:cNvSpPr txBox="1">
            <a:spLocks noChangeArrowheads="1"/>
          </p:cNvSpPr>
          <p:nvPr/>
        </p:nvSpPr>
        <p:spPr bwMode="auto">
          <a:xfrm>
            <a:off x="4495800" y="4322763"/>
            <a:ext cx="617538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 b="1"/>
              <a:t>rd</a:t>
            </a:r>
            <a:r>
              <a:rPr lang="en-US" sz="1200" b="1"/>
              <a:t>2</a:t>
            </a:r>
          </a:p>
        </p:txBody>
      </p:sp>
      <p:sp>
        <p:nvSpPr>
          <p:cNvPr id="753677" name="Rectangle 13"/>
          <p:cNvSpPr>
            <a:spLocks noChangeArrowheads="1"/>
          </p:cNvSpPr>
          <p:nvPr/>
        </p:nvSpPr>
        <p:spPr bwMode="auto">
          <a:xfrm>
            <a:off x="7005638" y="4162425"/>
            <a:ext cx="1066800" cy="1119188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  <a:p>
            <a:r>
              <a:rPr lang="en-US" b="1"/>
              <a:t>DM</a:t>
            </a:r>
          </a:p>
        </p:txBody>
      </p:sp>
      <p:sp>
        <p:nvSpPr>
          <p:cNvPr id="753678" name="Text Box 14"/>
          <p:cNvSpPr txBox="1">
            <a:spLocks noChangeArrowheads="1"/>
          </p:cNvSpPr>
          <p:nvPr/>
        </p:nvSpPr>
        <p:spPr bwMode="auto">
          <a:xfrm>
            <a:off x="6972300" y="4370388"/>
            <a:ext cx="541338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ad</a:t>
            </a:r>
          </a:p>
        </p:txBody>
      </p:sp>
      <p:sp>
        <p:nvSpPr>
          <p:cNvPr id="753679" name="Text Box 15"/>
          <p:cNvSpPr txBox="1">
            <a:spLocks noChangeArrowheads="1"/>
          </p:cNvSpPr>
          <p:nvPr/>
        </p:nvSpPr>
        <p:spPr bwMode="auto">
          <a:xfrm>
            <a:off x="7643813" y="4356100"/>
            <a:ext cx="541337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/>
              <a:t>rd</a:t>
            </a:r>
          </a:p>
        </p:txBody>
      </p:sp>
      <p:sp>
        <p:nvSpPr>
          <p:cNvPr id="753680" name="Text Box 16"/>
          <p:cNvSpPr txBox="1">
            <a:spLocks noChangeArrowheads="1"/>
          </p:cNvSpPr>
          <p:nvPr/>
        </p:nvSpPr>
        <p:spPr bwMode="auto">
          <a:xfrm>
            <a:off x="6972300" y="4894263"/>
            <a:ext cx="636588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wd</a:t>
            </a:r>
          </a:p>
        </p:txBody>
      </p:sp>
      <p:sp>
        <p:nvSpPr>
          <p:cNvPr id="753681" name="Freeform 17"/>
          <p:cNvSpPr>
            <a:spLocks/>
          </p:cNvSpPr>
          <p:nvPr/>
        </p:nvSpPr>
        <p:spPr bwMode="auto">
          <a:xfrm>
            <a:off x="6018213" y="3956050"/>
            <a:ext cx="596900" cy="9429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27"/>
              </a:cxn>
              <a:cxn ang="0">
                <a:pos x="111" y="553"/>
              </a:cxn>
              <a:cxn ang="0">
                <a:pos x="0" y="671"/>
              </a:cxn>
              <a:cxn ang="0">
                <a:pos x="0" y="1098"/>
              </a:cxn>
              <a:cxn ang="0">
                <a:pos x="387" y="790"/>
              </a:cxn>
              <a:cxn ang="0">
                <a:pos x="387" y="308"/>
              </a:cxn>
              <a:cxn ang="0">
                <a:pos x="0" y="0"/>
              </a:cxn>
            </a:cxnLst>
            <a:rect l="0" t="0" r="r" b="b"/>
            <a:pathLst>
              <a:path w="388" h="1099">
                <a:moveTo>
                  <a:pt x="0" y="0"/>
                </a:moveTo>
                <a:lnTo>
                  <a:pt x="0" y="427"/>
                </a:lnTo>
                <a:lnTo>
                  <a:pt x="111" y="553"/>
                </a:lnTo>
                <a:lnTo>
                  <a:pt x="0" y="671"/>
                </a:lnTo>
                <a:lnTo>
                  <a:pt x="0" y="1098"/>
                </a:lnTo>
                <a:lnTo>
                  <a:pt x="387" y="790"/>
                </a:lnTo>
                <a:lnTo>
                  <a:pt x="387" y="308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 w="28575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3682" name="Text Box 18"/>
          <p:cNvSpPr txBox="1">
            <a:spLocks noChangeArrowheads="1"/>
          </p:cNvSpPr>
          <p:nvPr/>
        </p:nvSpPr>
        <p:spPr bwMode="auto">
          <a:xfrm rot="-5400000">
            <a:off x="5842001" y="4213225"/>
            <a:ext cx="965200" cy="39687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ALU</a:t>
            </a:r>
          </a:p>
        </p:txBody>
      </p:sp>
      <p:sp>
        <p:nvSpPr>
          <p:cNvPr id="753683" name="Freeform 19"/>
          <p:cNvSpPr>
            <a:spLocks/>
          </p:cNvSpPr>
          <p:nvPr/>
        </p:nvSpPr>
        <p:spPr bwMode="auto">
          <a:xfrm>
            <a:off x="6018213" y="1873250"/>
            <a:ext cx="596900" cy="9429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27"/>
              </a:cxn>
              <a:cxn ang="0">
                <a:pos x="111" y="553"/>
              </a:cxn>
              <a:cxn ang="0">
                <a:pos x="0" y="671"/>
              </a:cxn>
              <a:cxn ang="0">
                <a:pos x="0" y="1098"/>
              </a:cxn>
              <a:cxn ang="0">
                <a:pos x="387" y="790"/>
              </a:cxn>
              <a:cxn ang="0">
                <a:pos x="387" y="308"/>
              </a:cxn>
              <a:cxn ang="0">
                <a:pos x="0" y="0"/>
              </a:cxn>
            </a:cxnLst>
            <a:rect l="0" t="0" r="r" b="b"/>
            <a:pathLst>
              <a:path w="388" h="1099">
                <a:moveTo>
                  <a:pt x="0" y="0"/>
                </a:moveTo>
                <a:lnTo>
                  <a:pt x="0" y="427"/>
                </a:lnTo>
                <a:lnTo>
                  <a:pt x="111" y="553"/>
                </a:lnTo>
                <a:lnTo>
                  <a:pt x="0" y="671"/>
                </a:lnTo>
                <a:lnTo>
                  <a:pt x="0" y="1098"/>
                </a:lnTo>
                <a:lnTo>
                  <a:pt x="387" y="790"/>
                </a:lnTo>
                <a:lnTo>
                  <a:pt x="387" y="308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 w="28575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3684" name="Text Box 20"/>
          <p:cNvSpPr txBox="1">
            <a:spLocks noChangeArrowheads="1"/>
          </p:cNvSpPr>
          <p:nvPr/>
        </p:nvSpPr>
        <p:spPr bwMode="auto">
          <a:xfrm rot="-5400000">
            <a:off x="6049169" y="2143919"/>
            <a:ext cx="617537" cy="39687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+</a:t>
            </a:r>
          </a:p>
        </p:txBody>
      </p:sp>
      <p:sp>
        <p:nvSpPr>
          <p:cNvPr id="753685" name="Freeform 21"/>
          <p:cNvSpPr>
            <a:spLocks/>
          </p:cNvSpPr>
          <p:nvPr/>
        </p:nvSpPr>
        <p:spPr bwMode="auto">
          <a:xfrm>
            <a:off x="1520825" y="1962150"/>
            <a:ext cx="596900" cy="9429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27"/>
              </a:cxn>
              <a:cxn ang="0">
                <a:pos x="111" y="553"/>
              </a:cxn>
              <a:cxn ang="0">
                <a:pos x="0" y="671"/>
              </a:cxn>
              <a:cxn ang="0">
                <a:pos x="0" y="1098"/>
              </a:cxn>
              <a:cxn ang="0">
                <a:pos x="387" y="790"/>
              </a:cxn>
              <a:cxn ang="0">
                <a:pos x="387" y="308"/>
              </a:cxn>
              <a:cxn ang="0">
                <a:pos x="0" y="0"/>
              </a:cxn>
            </a:cxnLst>
            <a:rect l="0" t="0" r="r" b="b"/>
            <a:pathLst>
              <a:path w="388" h="1099">
                <a:moveTo>
                  <a:pt x="0" y="0"/>
                </a:moveTo>
                <a:lnTo>
                  <a:pt x="0" y="427"/>
                </a:lnTo>
                <a:lnTo>
                  <a:pt x="111" y="553"/>
                </a:lnTo>
                <a:lnTo>
                  <a:pt x="0" y="671"/>
                </a:lnTo>
                <a:lnTo>
                  <a:pt x="0" y="1098"/>
                </a:lnTo>
                <a:lnTo>
                  <a:pt x="387" y="790"/>
                </a:lnTo>
                <a:lnTo>
                  <a:pt x="387" y="308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 w="28575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3686" name="Text Box 22"/>
          <p:cNvSpPr txBox="1">
            <a:spLocks noChangeArrowheads="1"/>
          </p:cNvSpPr>
          <p:nvPr/>
        </p:nvSpPr>
        <p:spPr bwMode="auto">
          <a:xfrm rot="-5400000">
            <a:off x="1572419" y="2228056"/>
            <a:ext cx="617538" cy="39687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+</a:t>
            </a:r>
          </a:p>
        </p:txBody>
      </p:sp>
      <p:sp>
        <p:nvSpPr>
          <p:cNvPr id="753687" name="Oval 23"/>
          <p:cNvSpPr>
            <a:spLocks noChangeArrowheads="1"/>
          </p:cNvSpPr>
          <p:nvPr/>
        </p:nvSpPr>
        <p:spPr bwMode="auto">
          <a:xfrm rot="-5400000">
            <a:off x="5498306" y="2483645"/>
            <a:ext cx="466725" cy="290512"/>
          </a:xfrm>
          <a:prstGeom prst="ellipse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b="1"/>
              <a:t>s</a:t>
            </a:r>
            <a:r>
              <a:rPr lang="en-US" sz="1400" b="1"/>
              <a:t>2</a:t>
            </a:r>
          </a:p>
        </p:txBody>
      </p:sp>
      <p:sp>
        <p:nvSpPr>
          <p:cNvPr id="753688" name="Oval 24"/>
          <p:cNvSpPr>
            <a:spLocks noChangeArrowheads="1"/>
          </p:cNvSpPr>
          <p:nvPr/>
        </p:nvSpPr>
        <p:spPr bwMode="auto">
          <a:xfrm rot="-5400000">
            <a:off x="4498181" y="5255419"/>
            <a:ext cx="757238" cy="342900"/>
          </a:xfrm>
          <a:prstGeom prst="ellipse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b="1"/>
              <a:t>sx</a:t>
            </a:r>
          </a:p>
        </p:txBody>
      </p:sp>
      <p:sp>
        <p:nvSpPr>
          <p:cNvPr id="753689" name="AutoShape 25"/>
          <p:cNvSpPr>
            <a:spLocks noChangeArrowheads="1"/>
          </p:cNvSpPr>
          <p:nvPr/>
        </p:nvSpPr>
        <p:spPr bwMode="auto">
          <a:xfrm>
            <a:off x="3527425" y="4333875"/>
            <a:ext cx="176213" cy="6096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" anchor="ctr"/>
          <a:lstStyle/>
          <a:p>
            <a:pPr algn="l"/>
            <a:r>
              <a:rPr lang="en-US" sz="1200" b="1"/>
              <a:t>0</a:t>
            </a:r>
          </a:p>
          <a:p>
            <a:pPr algn="l"/>
            <a:endParaRPr lang="en-US" sz="1200" b="1"/>
          </a:p>
          <a:p>
            <a:pPr algn="l"/>
            <a:r>
              <a:rPr lang="en-US" sz="1200" b="1"/>
              <a:t>1</a:t>
            </a:r>
          </a:p>
        </p:txBody>
      </p:sp>
      <p:sp>
        <p:nvSpPr>
          <p:cNvPr id="753690" name="AutoShape 26"/>
          <p:cNvSpPr>
            <a:spLocks noChangeArrowheads="1"/>
          </p:cNvSpPr>
          <p:nvPr/>
        </p:nvSpPr>
        <p:spPr bwMode="auto">
          <a:xfrm>
            <a:off x="7323138" y="1714500"/>
            <a:ext cx="176212" cy="71913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" anchor="ctr"/>
          <a:lstStyle/>
          <a:p>
            <a:pPr algn="l"/>
            <a:r>
              <a:rPr lang="en-US" sz="1200" b="1"/>
              <a:t>0</a:t>
            </a:r>
          </a:p>
          <a:p>
            <a:pPr algn="l"/>
            <a:endParaRPr lang="en-US" sz="1200" b="1"/>
          </a:p>
          <a:p>
            <a:pPr algn="l"/>
            <a:r>
              <a:rPr lang="en-US" sz="1200" b="1"/>
              <a:t>1</a:t>
            </a:r>
          </a:p>
        </p:txBody>
      </p:sp>
      <p:sp>
        <p:nvSpPr>
          <p:cNvPr id="753691" name="AutoShape 27"/>
          <p:cNvSpPr>
            <a:spLocks noChangeArrowheads="1"/>
          </p:cNvSpPr>
          <p:nvPr/>
        </p:nvSpPr>
        <p:spPr bwMode="auto">
          <a:xfrm>
            <a:off x="8294688" y="4438650"/>
            <a:ext cx="176212" cy="6096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" anchor="ctr"/>
          <a:lstStyle/>
          <a:p>
            <a:pPr algn="l"/>
            <a:r>
              <a:rPr lang="en-US" sz="1200" b="1"/>
              <a:t>1</a:t>
            </a:r>
          </a:p>
          <a:p>
            <a:pPr algn="l"/>
            <a:endParaRPr lang="en-US" sz="1200" b="1"/>
          </a:p>
          <a:p>
            <a:pPr algn="l"/>
            <a:r>
              <a:rPr lang="en-US" sz="1200" b="1"/>
              <a:t>0</a:t>
            </a:r>
          </a:p>
        </p:txBody>
      </p:sp>
      <p:sp>
        <p:nvSpPr>
          <p:cNvPr id="753692" name="AutoShape 28"/>
          <p:cNvSpPr>
            <a:spLocks noChangeArrowheads="1"/>
          </p:cNvSpPr>
          <p:nvPr/>
        </p:nvSpPr>
        <p:spPr bwMode="auto">
          <a:xfrm>
            <a:off x="5627688" y="4386263"/>
            <a:ext cx="176212" cy="61436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" anchor="ctr"/>
          <a:lstStyle/>
          <a:p>
            <a:pPr algn="l"/>
            <a:r>
              <a:rPr lang="en-US" sz="1200" b="1"/>
              <a:t>0</a:t>
            </a:r>
          </a:p>
          <a:p>
            <a:pPr algn="l"/>
            <a:endParaRPr lang="en-US" sz="1200" b="1"/>
          </a:p>
          <a:p>
            <a:pPr algn="l"/>
            <a:r>
              <a:rPr lang="en-US" sz="1200" b="1"/>
              <a:t>1</a:t>
            </a:r>
          </a:p>
        </p:txBody>
      </p:sp>
      <p:sp>
        <p:nvSpPr>
          <p:cNvPr id="753693" name="Line 29"/>
          <p:cNvSpPr>
            <a:spLocks noChangeShapeType="1"/>
          </p:cNvSpPr>
          <p:nvPr/>
        </p:nvSpPr>
        <p:spPr bwMode="auto">
          <a:xfrm>
            <a:off x="914400" y="4205288"/>
            <a:ext cx="3286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3694" name="Line 30"/>
          <p:cNvSpPr>
            <a:spLocks noChangeShapeType="1"/>
          </p:cNvSpPr>
          <p:nvPr/>
        </p:nvSpPr>
        <p:spPr bwMode="auto">
          <a:xfrm>
            <a:off x="1304925" y="2703513"/>
            <a:ext cx="2143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3695" name="Line 31"/>
          <p:cNvSpPr>
            <a:spLocks noChangeShapeType="1"/>
          </p:cNvSpPr>
          <p:nvPr/>
        </p:nvSpPr>
        <p:spPr bwMode="auto">
          <a:xfrm>
            <a:off x="1028700" y="2136775"/>
            <a:ext cx="4953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3696" name="Line 32"/>
          <p:cNvSpPr>
            <a:spLocks noChangeShapeType="1"/>
          </p:cNvSpPr>
          <p:nvPr/>
        </p:nvSpPr>
        <p:spPr bwMode="auto">
          <a:xfrm flipV="1">
            <a:off x="1023938" y="2117725"/>
            <a:ext cx="0" cy="20875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3697" name="Line 33"/>
          <p:cNvSpPr>
            <a:spLocks noChangeShapeType="1"/>
          </p:cNvSpPr>
          <p:nvPr/>
        </p:nvSpPr>
        <p:spPr bwMode="auto">
          <a:xfrm>
            <a:off x="490538" y="4210050"/>
            <a:ext cx="1428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3698" name="Line 34"/>
          <p:cNvSpPr>
            <a:spLocks noChangeShapeType="1"/>
          </p:cNvSpPr>
          <p:nvPr/>
        </p:nvSpPr>
        <p:spPr bwMode="auto">
          <a:xfrm flipH="1">
            <a:off x="495300" y="1254125"/>
            <a:ext cx="6350" cy="2951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3699" name="Line 35"/>
          <p:cNvSpPr>
            <a:spLocks noChangeShapeType="1"/>
          </p:cNvSpPr>
          <p:nvPr/>
        </p:nvSpPr>
        <p:spPr bwMode="auto">
          <a:xfrm>
            <a:off x="501650" y="1254125"/>
            <a:ext cx="76882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3700" name="Line 36"/>
          <p:cNvSpPr>
            <a:spLocks noChangeShapeType="1"/>
          </p:cNvSpPr>
          <p:nvPr/>
        </p:nvSpPr>
        <p:spPr bwMode="auto">
          <a:xfrm>
            <a:off x="5305425" y="1816100"/>
            <a:ext cx="20097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3701" name="Line 37"/>
          <p:cNvSpPr>
            <a:spLocks noChangeShapeType="1"/>
          </p:cNvSpPr>
          <p:nvPr/>
        </p:nvSpPr>
        <p:spPr bwMode="auto">
          <a:xfrm>
            <a:off x="2132013" y="2427288"/>
            <a:ext cx="31670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3702" name="Line 38"/>
          <p:cNvSpPr>
            <a:spLocks noChangeShapeType="1"/>
          </p:cNvSpPr>
          <p:nvPr/>
        </p:nvSpPr>
        <p:spPr bwMode="auto">
          <a:xfrm>
            <a:off x="5189538" y="5086350"/>
            <a:ext cx="18161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3703" name="Line 39"/>
          <p:cNvSpPr>
            <a:spLocks noChangeShapeType="1"/>
          </p:cNvSpPr>
          <p:nvPr/>
        </p:nvSpPr>
        <p:spPr bwMode="auto">
          <a:xfrm>
            <a:off x="2628900" y="5434013"/>
            <a:ext cx="2071688" cy="1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3704" name="Line 40"/>
          <p:cNvSpPr>
            <a:spLocks noChangeShapeType="1"/>
          </p:cNvSpPr>
          <p:nvPr/>
        </p:nvSpPr>
        <p:spPr bwMode="auto">
          <a:xfrm>
            <a:off x="3773488" y="6207125"/>
            <a:ext cx="47910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3705" name="Line 41"/>
          <p:cNvSpPr>
            <a:spLocks noChangeShapeType="1"/>
          </p:cNvSpPr>
          <p:nvPr/>
        </p:nvSpPr>
        <p:spPr bwMode="auto">
          <a:xfrm flipV="1">
            <a:off x="5305425" y="2057400"/>
            <a:ext cx="7096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3706" name="Line 42"/>
          <p:cNvSpPr>
            <a:spLocks noChangeShapeType="1"/>
          </p:cNvSpPr>
          <p:nvPr/>
        </p:nvSpPr>
        <p:spPr bwMode="auto">
          <a:xfrm>
            <a:off x="6610350" y="2338388"/>
            <a:ext cx="7143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3707" name="Line 43"/>
          <p:cNvSpPr>
            <a:spLocks noChangeShapeType="1"/>
          </p:cNvSpPr>
          <p:nvPr/>
        </p:nvSpPr>
        <p:spPr bwMode="auto">
          <a:xfrm>
            <a:off x="5872163" y="2628900"/>
            <a:ext cx="14763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3708" name="Line 44"/>
          <p:cNvSpPr>
            <a:spLocks noChangeShapeType="1"/>
          </p:cNvSpPr>
          <p:nvPr/>
        </p:nvSpPr>
        <p:spPr bwMode="auto">
          <a:xfrm>
            <a:off x="5405438" y="2624138"/>
            <a:ext cx="1809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3709" name="Line 45"/>
          <p:cNvSpPr>
            <a:spLocks noChangeShapeType="1"/>
          </p:cNvSpPr>
          <p:nvPr/>
        </p:nvSpPr>
        <p:spPr bwMode="auto">
          <a:xfrm>
            <a:off x="8189913" y="1254125"/>
            <a:ext cx="0" cy="5810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3710" name="Line 46"/>
          <p:cNvSpPr>
            <a:spLocks noChangeShapeType="1"/>
          </p:cNvSpPr>
          <p:nvPr/>
        </p:nvSpPr>
        <p:spPr bwMode="auto">
          <a:xfrm>
            <a:off x="2305050" y="4419600"/>
            <a:ext cx="3286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3711" name="Line 47"/>
          <p:cNvSpPr>
            <a:spLocks noChangeShapeType="1"/>
          </p:cNvSpPr>
          <p:nvPr/>
        </p:nvSpPr>
        <p:spPr bwMode="auto">
          <a:xfrm>
            <a:off x="2628900" y="4000500"/>
            <a:ext cx="0" cy="14430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3712" name="Line 48"/>
          <p:cNvSpPr>
            <a:spLocks noChangeShapeType="1"/>
          </p:cNvSpPr>
          <p:nvPr/>
        </p:nvSpPr>
        <p:spPr bwMode="auto">
          <a:xfrm>
            <a:off x="2628900" y="4000500"/>
            <a:ext cx="13573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3713" name="Line 49"/>
          <p:cNvSpPr>
            <a:spLocks noChangeShapeType="1"/>
          </p:cNvSpPr>
          <p:nvPr/>
        </p:nvSpPr>
        <p:spPr bwMode="auto">
          <a:xfrm>
            <a:off x="2628900" y="4286250"/>
            <a:ext cx="13573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3714" name="Line 50"/>
          <p:cNvSpPr>
            <a:spLocks noChangeShapeType="1"/>
          </p:cNvSpPr>
          <p:nvPr/>
        </p:nvSpPr>
        <p:spPr bwMode="auto">
          <a:xfrm>
            <a:off x="2633663" y="4852988"/>
            <a:ext cx="8953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3715" name="Line 51"/>
          <p:cNvSpPr>
            <a:spLocks noChangeShapeType="1"/>
          </p:cNvSpPr>
          <p:nvPr/>
        </p:nvSpPr>
        <p:spPr bwMode="auto">
          <a:xfrm>
            <a:off x="3305175" y="4281488"/>
            <a:ext cx="0" cy="1428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3716" name="Line 52"/>
          <p:cNvSpPr>
            <a:spLocks noChangeShapeType="1"/>
          </p:cNvSpPr>
          <p:nvPr/>
        </p:nvSpPr>
        <p:spPr bwMode="auto">
          <a:xfrm>
            <a:off x="3305175" y="4424363"/>
            <a:ext cx="2238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3717" name="Line 53"/>
          <p:cNvSpPr>
            <a:spLocks noChangeShapeType="1"/>
          </p:cNvSpPr>
          <p:nvPr/>
        </p:nvSpPr>
        <p:spPr bwMode="auto">
          <a:xfrm>
            <a:off x="3705225" y="4562475"/>
            <a:ext cx="2809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3718" name="Line 54"/>
          <p:cNvSpPr>
            <a:spLocks noChangeShapeType="1"/>
          </p:cNvSpPr>
          <p:nvPr/>
        </p:nvSpPr>
        <p:spPr bwMode="auto">
          <a:xfrm>
            <a:off x="3767138" y="4852988"/>
            <a:ext cx="2190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3719" name="Line 55"/>
          <p:cNvSpPr>
            <a:spLocks noChangeShapeType="1"/>
          </p:cNvSpPr>
          <p:nvPr/>
        </p:nvSpPr>
        <p:spPr bwMode="auto">
          <a:xfrm>
            <a:off x="3771900" y="4848225"/>
            <a:ext cx="4763" cy="13573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3720" name="Line 56"/>
          <p:cNvSpPr>
            <a:spLocks noChangeShapeType="1"/>
          </p:cNvSpPr>
          <p:nvPr/>
        </p:nvSpPr>
        <p:spPr bwMode="auto">
          <a:xfrm>
            <a:off x="5053013" y="4138613"/>
            <a:ext cx="9667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3721" name="Line 57"/>
          <p:cNvSpPr>
            <a:spLocks noChangeShapeType="1"/>
          </p:cNvSpPr>
          <p:nvPr/>
        </p:nvSpPr>
        <p:spPr bwMode="auto">
          <a:xfrm>
            <a:off x="5053013" y="4495800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3722" name="Line 58"/>
          <p:cNvSpPr>
            <a:spLocks noChangeShapeType="1"/>
          </p:cNvSpPr>
          <p:nvPr/>
        </p:nvSpPr>
        <p:spPr bwMode="auto">
          <a:xfrm>
            <a:off x="5414963" y="4919663"/>
            <a:ext cx="209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3723" name="Line 59"/>
          <p:cNvSpPr>
            <a:spLocks noChangeShapeType="1"/>
          </p:cNvSpPr>
          <p:nvPr/>
        </p:nvSpPr>
        <p:spPr bwMode="auto">
          <a:xfrm flipV="1">
            <a:off x="5800725" y="4700588"/>
            <a:ext cx="219075" cy="47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3724" name="Line 60"/>
          <p:cNvSpPr>
            <a:spLocks noChangeShapeType="1"/>
          </p:cNvSpPr>
          <p:nvPr/>
        </p:nvSpPr>
        <p:spPr bwMode="auto">
          <a:xfrm>
            <a:off x="5200650" y="4495800"/>
            <a:ext cx="0" cy="5857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3725" name="Line 61"/>
          <p:cNvSpPr>
            <a:spLocks noChangeShapeType="1"/>
          </p:cNvSpPr>
          <p:nvPr/>
        </p:nvSpPr>
        <p:spPr bwMode="auto">
          <a:xfrm>
            <a:off x="8577263" y="4757738"/>
            <a:ext cx="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3726" name="Line 62"/>
          <p:cNvSpPr>
            <a:spLocks noChangeShapeType="1"/>
          </p:cNvSpPr>
          <p:nvPr/>
        </p:nvSpPr>
        <p:spPr bwMode="auto">
          <a:xfrm flipV="1">
            <a:off x="8462963" y="4757738"/>
            <a:ext cx="114300" cy="47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3727" name="Line 63"/>
          <p:cNvSpPr>
            <a:spLocks noChangeShapeType="1"/>
          </p:cNvSpPr>
          <p:nvPr/>
        </p:nvSpPr>
        <p:spPr bwMode="auto">
          <a:xfrm>
            <a:off x="6610350" y="4543425"/>
            <a:ext cx="4000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3728" name="Line 64"/>
          <p:cNvSpPr>
            <a:spLocks noChangeShapeType="1"/>
          </p:cNvSpPr>
          <p:nvPr/>
        </p:nvSpPr>
        <p:spPr bwMode="auto">
          <a:xfrm>
            <a:off x="6753225" y="4543425"/>
            <a:ext cx="0" cy="8191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3729" name="Line 65"/>
          <p:cNvSpPr>
            <a:spLocks noChangeShapeType="1"/>
          </p:cNvSpPr>
          <p:nvPr/>
        </p:nvSpPr>
        <p:spPr bwMode="auto">
          <a:xfrm>
            <a:off x="6748463" y="5357813"/>
            <a:ext cx="140493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3730" name="Line 66"/>
          <p:cNvSpPr>
            <a:spLocks noChangeShapeType="1"/>
          </p:cNvSpPr>
          <p:nvPr/>
        </p:nvSpPr>
        <p:spPr bwMode="auto">
          <a:xfrm>
            <a:off x="8148638" y="4967288"/>
            <a:ext cx="0" cy="390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3731" name="Line 67"/>
          <p:cNvSpPr>
            <a:spLocks noChangeShapeType="1"/>
          </p:cNvSpPr>
          <p:nvPr/>
        </p:nvSpPr>
        <p:spPr bwMode="auto">
          <a:xfrm>
            <a:off x="8148638" y="4967288"/>
            <a:ext cx="138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3732" name="Line 68"/>
          <p:cNvSpPr>
            <a:spLocks noChangeShapeType="1"/>
          </p:cNvSpPr>
          <p:nvPr/>
        </p:nvSpPr>
        <p:spPr bwMode="auto">
          <a:xfrm flipV="1">
            <a:off x="8072438" y="4538663"/>
            <a:ext cx="219075" cy="47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3733" name="Line 69"/>
          <p:cNvSpPr>
            <a:spLocks noChangeShapeType="1"/>
          </p:cNvSpPr>
          <p:nvPr/>
        </p:nvSpPr>
        <p:spPr bwMode="auto">
          <a:xfrm>
            <a:off x="8462963" y="4757738"/>
            <a:ext cx="1190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3734" name="Line 70"/>
          <p:cNvSpPr>
            <a:spLocks noChangeShapeType="1"/>
          </p:cNvSpPr>
          <p:nvPr/>
        </p:nvSpPr>
        <p:spPr bwMode="auto">
          <a:xfrm>
            <a:off x="5405438" y="2614613"/>
            <a:ext cx="0" cy="281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3735" name="Line 71"/>
          <p:cNvSpPr>
            <a:spLocks noChangeShapeType="1"/>
          </p:cNvSpPr>
          <p:nvPr/>
        </p:nvSpPr>
        <p:spPr bwMode="auto">
          <a:xfrm flipH="1" flipV="1">
            <a:off x="5048250" y="5434013"/>
            <a:ext cx="357188" cy="1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3736" name="Line 72"/>
          <p:cNvSpPr>
            <a:spLocks noChangeShapeType="1"/>
          </p:cNvSpPr>
          <p:nvPr/>
        </p:nvSpPr>
        <p:spPr bwMode="auto">
          <a:xfrm flipH="1">
            <a:off x="5305425" y="1816100"/>
            <a:ext cx="0" cy="6175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3737" name="Text Box 73"/>
          <p:cNvSpPr txBox="1">
            <a:spLocks noChangeArrowheads="1"/>
          </p:cNvSpPr>
          <p:nvPr/>
        </p:nvSpPr>
        <p:spPr bwMode="auto">
          <a:xfrm>
            <a:off x="1038225" y="2505075"/>
            <a:ext cx="290464" cy="369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4</a:t>
            </a:r>
          </a:p>
        </p:txBody>
      </p:sp>
      <p:sp>
        <p:nvSpPr>
          <p:cNvPr id="753738" name="Text Box 74"/>
          <p:cNvSpPr txBox="1">
            <a:spLocks noChangeArrowheads="1"/>
          </p:cNvSpPr>
          <p:nvPr/>
        </p:nvSpPr>
        <p:spPr bwMode="auto">
          <a:xfrm>
            <a:off x="2600325" y="3684588"/>
            <a:ext cx="928688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ins</a:t>
            </a:r>
            <a:r>
              <a:rPr lang="en-US" sz="1400" b="1"/>
              <a:t>[</a:t>
            </a:r>
            <a:r>
              <a:rPr lang="en-US" sz="1200" b="1"/>
              <a:t>25-21</a:t>
            </a:r>
            <a:r>
              <a:rPr lang="en-US" sz="1400" b="1"/>
              <a:t>]</a:t>
            </a:r>
          </a:p>
        </p:txBody>
      </p:sp>
      <p:sp>
        <p:nvSpPr>
          <p:cNvPr id="753739" name="Text Box 75"/>
          <p:cNvSpPr txBox="1">
            <a:spLocks noChangeArrowheads="1"/>
          </p:cNvSpPr>
          <p:nvPr/>
        </p:nvSpPr>
        <p:spPr bwMode="auto">
          <a:xfrm>
            <a:off x="2600325" y="3975100"/>
            <a:ext cx="928688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ins</a:t>
            </a:r>
            <a:r>
              <a:rPr lang="en-US" sz="1400" b="1"/>
              <a:t>[</a:t>
            </a:r>
            <a:r>
              <a:rPr lang="en-US" sz="1200" b="1"/>
              <a:t>20-16</a:t>
            </a:r>
            <a:r>
              <a:rPr lang="en-US" sz="1400" b="1"/>
              <a:t>]</a:t>
            </a:r>
          </a:p>
        </p:txBody>
      </p:sp>
      <p:sp>
        <p:nvSpPr>
          <p:cNvPr id="753740" name="Text Box 76"/>
          <p:cNvSpPr txBox="1">
            <a:spLocks noChangeArrowheads="1"/>
          </p:cNvSpPr>
          <p:nvPr/>
        </p:nvSpPr>
        <p:spPr bwMode="auto">
          <a:xfrm>
            <a:off x="2600325" y="4529138"/>
            <a:ext cx="928688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ins</a:t>
            </a:r>
            <a:r>
              <a:rPr lang="en-US" sz="1400" b="1"/>
              <a:t>[</a:t>
            </a:r>
            <a:r>
              <a:rPr lang="en-US" sz="1200" b="1"/>
              <a:t>15-11</a:t>
            </a:r>
            <a:r>
              <a:rPr lang="en-US" sz="1400" b="1"/>
              <a:t>]</a:t>
            </a:r>
          </a:p>
        </p:txBody>
      </p:sp>
      <p:sp>
        <p:nvSpPr>
          <p:cNvPr id="753741" name="Text Box 77"/>
          <p:cNvSpPr txBox="1">
            <a:spLocks noChangeArrowheads="1"/>
          </p:cNvSpPr>
          <p:nvPr/>
        </p:nvSpPr>
        <p:spPr bwMode="auto">
          <a:xfrm>
            <a:off x="2600325" y="5405438"/>
            <a:ext cx="844550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ins</a:t>
            </a:r>
            <a:r>
              <a:rPr lang="en-US" sz="1400" b="1"/>
              <a:t>[</a:t>
            </a:r>
            <a:r>
              <a:rPr lang="en-US" sz="1200" b="1"/>
              <a:t>15-0</a:t>
            </a:r>
            <a:r>
              <a:rPr lang="en-US" sz="1400" b="1"/>
              <a:t>]</a:t>
            </a:r>
          </a:p>
        </p:txBody>
      </p:sp>
      <p:grpSp>
        <p:nvGrpSpPr>
          <p:cNvPr id="2" name="Group 78"/>
          <p:cNvGrpSpPr>
            <a:grpSpLocks/>
          </p:cNvGrpSpPr>
          <p:nvPr/>
        </p:nvGrpSpPr>
        <p:grpSpPr bwMode="auto">
          <a:xfrm>
            <a:off x="2600325" y="1225550"/>
            <a:ext cx="5589588" cy="2774950"/>
            <a:chOff x="1638" y="772"/>
            <a:chExt cx="3521" cy="1748"/>
          </a:xfrm>
        </p:grpSpPr>
        <p:sp>
          <p:nvSpPr>
            <p:cNvPr id="753743" name="Line 79"/>
            <p:cNvSpPr>
              <a:spLocks noChangeShapeType="1"/>
            </p:cNvSpPr>
            <p:nvPr/>
          </p:nvSpPr>
          <p:spPr bwMode="auto">
            <a:xfrm>
              <a:off x="4725" y="1308"/>
              <a:ext cx="1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53744" name="AutoShape 80"/>
            <p:cNvSpPr>
              <a:spLocks noChangeArrowheads="1"/>
            </p:cNvSpPr>
            <p:nvPr/>
          </p:nvSpPr>
          <p:spPr bwMode="auto">
            <a:xfrm>
              <a:off x="4909" y="928"/>
              <a:ext cx="111" cy="45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2857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144" anchor="ctr"/>
            <a:lstStyle/>
            <a:p>
              <a:pPr algn="l"/>
              <a:r>
                <a:rPr lang="en-US" sz="1200" b="1"/>
                <a:t>0</a:t>
              </a:r>
            </a:p>
            <a:p>
              <a:pPr algn="l"/>
              <a:endParaRPr lang="en-US" sz="1200" b="1"/>
            </a:p>
            <a:p>
              <a:pPr algn="l"/>
              <a:r>
                <a:rPr lang="en-US" sz="1200" b="1"/>
                <a:t>1</a:t>
              </a:r>
            </a:p>
          </p:txBody>
        </p:sp>
        <p:sp>
          <p:nvSpPr>
            <p:cNvPr id="753745" name="Line 81"/>
            <p:cNvSpPr>
              <a:spLocks noChangeShapeType="1"/>
            </p:cNvSpPr>
            <p:nvPr/>
          </p:nvSpPr>
          <p:spPr bwMode="auto">
            <a:xfrm>
              <a:off x="5021" y="1164"/>
              <a:ext cx="13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53746" name="Oval 82"/>
            <p:cNvSpPr>
              <a:spLocks noChangeArrowheads="1"/>
            </p:cNvSpPr>
            <p:nvPr/>
          </p:nvSpPr>
          <p:spPr bwMode="auto">
            <a:xfrm rot="-5400000">
              <a:off x="2143" y="924"/>
              <a:ext cx="294" cy="183"/>
            </a:xfrm>
            <a:prstGeom prst="ellipse">
              <a:avLst/>
            </a:prstGeom>
            <a:solidFill>
              <a:schemeClr val="bg1"/>
            </a:solidFill>
            <a:ln w="2857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000" b="1"/>
                <a:t>s</a:t>
              </a:r>
              <a:r>
                <a:rPr lang="en-US" sz="1400" b="1"/>
                <a:t>2</a:t>
              </a:r>
            </a:p>
          </p:txBody>
        </p:sp>
        <p:sp>
          <p:nvSpPr>
            <p:cNvPr id="753747" name="Line 83"/>
            <p:cNvSpPr>
              <a:spLocks noChangeShapeType="1"/>
            </p:cNvSpPr>
            <p:nvPr/>
          </p:nvSpPr>
          <p:spPr bwMode="auto">
            <a:xfrm flipV="1">
              <a:off x="2386" y="1000"/>
              <a:ext cx="2510" cy="1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53748" name="Line 84"/>
            <p:cNvSpPr>
              <a:spLocks noChangeShapeType="1"/>
            </p:cNvSpPr>
            <p:nvPr/>
          </p:nvSpPr>
          <p:spPr bwMode="auto">
            <a:xfrm flipV="1">
              <a:off x="1656" y="1000"/>
              <a:ext cx="3" cy="152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53749" name="Line 85"/>
            <p:cNvSpPr>
              <a:spLocks noChangeShapeType="1"/>
            </p:cNvSpPr>
            <p:nvPr/>
          </p:nvSpPr>
          <p:spPr bwMode="auto">
            <a:xfrm>
              <a:off x="1656" y="1000"/>
              <a:ext cx="54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53750" name="Line 86"/>
            <p:cNvSpPr>
              <a:spLocks noChangeShapeType="1"/>
            </p:cNvSpPr>
            <p:nvPr/>
          </p:nvSpPr>
          <p:spPr bwMode="auto">
            <a:xfrm flipH="1">
              <a:off x="1826" y="1273"/>
              <a:ext cx="72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53751" name="Line 87"/>
            <p:cNvSpPr>
              <a:spLocks noChangeShapeType="1"/>
            </p:cNvSpPr>
            <p:nvPr/>
          </p:nvSpPr>
          <p:spPr bwMode="auto">
            <a:xfrm>
              <a:off x="2548" y="1008"/>
              <a:ext cx="0" cy="27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53752" name="Line 88"/>
            <p:cNvSpPr>
              <a:spLocks noChangeShapeType="1"/>
            </p:cNvSpPr>
            <p:nvPr/>
          </p:nvSpPr>
          <p:spPr bwMode="auto">
            <a:xfrm>
              <a:off x="1828" y="1264"/>
              <a:ext cx="6" cy="26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oval" w="med" len="med"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53753" name="Text Box 89"/>
            <p:cNvSpPr txBox="1">
              <a:spLocks noChangeArrowheads="1"/>
            </p:cNvSpPr>
            <p:nvPr/>
          </p:nvSpPr>
          <p:spPr bwMode="auto">
            <a:xfrm>
              <a:off x="1638" y="796"/>
              <a:ext cx="532" cy="21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b="1"/>
                <a:t>ins</a:t>
              </a:r>
              <a:r>
                <a:rPr lang="en-US" sz="1400" b="1"/>
                <a:t>[</a:t>
              </a:r>
              <a:r>
                <a:rPr lang="en-US" sz="1200" b="1"/>
                <a:t>25-0</a:t>
              </a:r>
              <a:r>
                <a:rPr lang="en-US" sz="1400" b="1"/>
                <a:t>]</a:t>
              </a:r>
            </a:p>
          </p:txBody>
        </p:sp>
        <p:sp>
          <p:nvSpPr>
            <p:cNvPr id="753754" name="Text Box 90"/>
            <p:cNvSpPr txBox="1">
              <a:spLocks noChangeArrowheads="1"/>
            </p:cNvSpPr>
            <p:nvPr/>
          </p:nvSpPr>
          <p:spPr bwMode="auto">
            <a:xfrm>
              <a:off x="1821" y="1256"/>
              <a:ext cx="671" cy="194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 b="1"/>
                <a:t>PC+4[</a:t>
              </a:r>
              <a:r>
                <a:rPr lang="en-US" sz="1200" b="1"/>
                <a:t>31-28</a:t>
              </a:r>
              <a:r>
                <a:rPr lang="en-US" sz="1400" b="1"/>
                <a:t>]</a:t>
              </a:r>
            </a:p>
          </p:txBody>
        </p:sp>
        <p:sp>
          <p:nvSpPr>
            <p:cNvPr id="753755" name="Text Box 91"/>
            <p:cNvSpPr txBox="1">
              <a:spLocks noChangeArrowheads="1"/>
            </p:cNvSpPr>
            <p:nvPr/>
          </p:nvSpPr>
          <p:spPr bwMode="auto">
            <a:xfrm>
              <a:off x="2650" y="982"/>
              <a:ext cx="468" cy="21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b="1"/>
                <a:t>ja</a:t>
              </a:r>
              <a:r>
                <a:rPr lang="en-US" sz="1400" b="1"/>
                <a:t>[</a:t>
              </a:r>
              <a:r>
                <a:rPr lang="en-US" sz="1200" b="1"/>
                <a:t>31-0</a:t>
              </a:r>
              <a:r>
                <a:rPr lang="en-US" sz="1400" b="1"/>
                <a:t>]</a:t>
              </a:r>
            </a:p>
          </p:txBody>
        </p:sp>
        <p:sp>
          <p:nvSpPr>
            <p:cNvPr id="753756" name="Line 92"/>
            <p:cNvSpPr>
              <a:spLocks noChangeShapeType="1"/>
            </p:cNvSpPr>
            <p:nvPr/>
          </p:nvSpPr>
          <p:spPr bwMode="auto">
            <a:xfrm flipH="1">
              <a:off x="2437" y="958"/>
              <a:ext cx="39" cy="9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53757" name="Text Box 93"/>
            <p:cNvSpPr txBox="1">
              <a:spLocks noChangeArrowheads="1"/>
            </p:cNvSpPr>
            <p:nvPr/>
          </p:nvSpPr>
          <p:spPr bwMode="auto">
            <a:xfrm>
              <a:off x="2339" y="772"/>
              <a:ext cx="235" cy="213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b="1"/>
                <a:t>28</a:t>
              </a:r>
              <a:endParaRPr lang="en-US" sz="1400" b="1"/>
            </a:p>
          </p:txBody>
        </p:sp>
      </p:grpSp>
      <p:sp>
        <p:nvSpPr>
          <p:cNvPr id="753758" name="Line 94"/>
          <p:cNvSpPr>
            <a:spLocks noChangeShapeType="1"/>
          </p:cNvSpPr>
          <p:nvPr/>
        </p:nvSpPr>
        <p:spPr bwMode="auto">
          <a:xfrm flipH="1">
            <a:off x="4135438" y="5356225"/>
            <a:ext cx="61912" cy="1555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3759" name="Text Box 95"/>
          <p:cNvSpPr txBox="1">
            <a:spLocks noChangeArrowheads="1"/>
          </p:cNvSpPr>
          <p:nvPr/>
        </p:nvSpPr>
        <p:spPr bwMode="auto">
          <a:xfrm>
            <a:off x="3979863" y="5060950"/>
            <a:ext cx="373820" cy="33855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16</a:t>
            </a:r>
            <a:endParaRPr lang="en-US" sz="1400" b="1"/>
          </a:p>
        </p:txBody>
      </p:sp>
      <p:sp>
        <p:nvSpPr>
          <p:cNvPr id="753760" name="Rectangle 96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968375"/>
          </a:xfrm>
          <a:noFill/>
          <a:ln/>
        </p:spPr>
        <p:txBody>
          <a:bodyPr/>
          <a:lstStyle/>
          <a:p>
            <a:r>
              <a:rPr lang="en-US" b="1" i="1" u="sng" dirty="0">
                <a:solidFill>
                  <a:srgbClr val="FF0000"/>
                </a:solidFill>
              </a:rPr>
              <a:t>Adding “j” instruction</a:t>
            </a:r>
          </a:p>
        </p:txBody>
      </p:sp>
      <p:grpSp>
        <p:nvGrpSpPr>
          <p:cNvPr id="3" name="Group 97"/>
          <p:cNvGrpSpPr>
            <a:grpSpLocks/>
          </p:cNvGrpSpPr>
          <p:nvPr/>
        </p:nvGrpSpPr>
        <p:grpSpPr bwMode="auto">
          <a:xfrm>
            <a:off x="7499350" y="1835150"/>
            <a:ext cx="690563" cy="241300"/>
            <a:chOff x="4724" y="1156"/>
            <a:chExt cx="435" cy="152"/>
          </a:xfrm>
        </p:grpSpPr>
        <p:sp>
          <p:nvSpPr>
            <p:cNvPr id="753762" name="Line 98"/>
            <p:cNvSpPr>
              <a:spLocks noChangeShapeType="1"/>
            </p:cNvSpPr>
            <p:nvPr/>
          </p:nvSpPr>
          <p:spPr bwMode="auto">
            <a:xfrm>
              <a:off x="4724" y="1308"/>
              <a:ext cx="43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53763" name="Line 99"/>
            <p:cNvSpPr>
              <a:spLocks noChangeShapeType="1"/>
            </p:cNvSpPr>
            <p:nvPr/>
          </p:nvSpPr>
          <p:spPr bwMode="auto">
            <a:xfrm flipV="1">
              <a:off x="5159" y="1156"/>
              <a:ext cx="0" cy="1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642" name="Rectangle 2"/>
          <p:cNvSpPr>
            <a:spLocks noChangeArrowheads="1"/>
          </p:cNvSpPr>
          <p:nvPr/>
        </p:nvSpPr>
        <p:spPr bwMode="auto">
          <a:xfrm rot="-5400000">
            <a:off x="385763" y="4057650"/>
            <a:ext cx="781050" cy="285750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1"/>
              <a:t>PC</a:t>
            </a:r>
          </a:p>
        </p:txBody>
      </p:sp>
      <p:sp>
        <p:nvSpPr>
          <p:cNvPr id="752643" name="Rectangle 3"/>
          <p:cNvSpPr>
            <a:spLocks noChangeArrowheads="1"/>
          </p:cNvSpPr>
          <p:nvPr/>
        </p:nvSpPr>
        <p:spPr bwMode="auto">
          <a:xfrm>
            <a:off x="1243013" y="3867150"/>
            <a:ext cx="1066800" cy="1119188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  <a:p>
            <a:endParaRPr lang="en-US" b="1"/>
          </a:p>
          <a:p>
            <a:r>
              <a:rPr lang="en-US" sz="2000" b="1"/>
              <a:t>IM</a:t>
            </a:r>
          </a:p>
        </p:txBody>
      </p:sp>
      <p:sp>
        <p:nvSpPr>
          <p:cNvPr id="752644" name="Text Box 4"/>
          <p:cNvSpPr txBox="1">
            <a:spLocks noChangeArrowheads="1"/>
          </p:cNvSpPr>
          <p:nvPr/>
        </p:nvSpPr>
        <p:spPr bwMode="auto">
          <a:xfrm>
            <a:off x="995363" y="4021138"/>
            <a:ext cx="817562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/>
              <a:t>ad</a:t>
            </a:r>
          </a:p>
        </p:txBody>
      </p:sp>
      <p:sp>
        <p:nvSpPr>
          <p:cNvPr id="752645" name="Text Box 5"/>
          <p:cNvSpPr txBox="1">
            <a:spLocks noChangeArrowheads="1"/>
          </p:cNvSpPr>
          <p:nvPr/>
        </p:nvSpPr>
        <p:spPr bwMode="auto">
          <a:xfrm>
            <a:off x="1885950" y="4237038"/>
            <a:ext cx="50482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/>
              <a:t>ins</a:t>
            </a:r>
            <a:endParaRPr lang="en-US" sz="1400" b="1"/>
          </a:p>
        </p:txBody>
      </p:sp>
      <p:sp>
        <p:nvSpPr>
          <p:cNvPr id="752646" name="Rectangle 6"/>
          <p:cNvSpPr>
            <a:spLocks noChangeArrowheads="1"/>
          </p:cNvSpPr>
          <p:nvPr/>
        </p:nvSpPr>
        <p:spPr bwMode="auto">
          <a:xfrm>
            <a:off x="3986213" y="3862388"/>
            <a:ext cx="1066800" cy="1119187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  <a:p>
            <a:endParaRPr lang="en-US" b="1"/>
          </a:p>
          <a:p>
            <a:r>
              <a:rPr lang="en-US" b="1"/>
              <a:t>   </a:t>
            </a:r>
            <a:r>
              <a:rPr lang="en-US" sz="2000" b="1"/>
              <a:t>RF</a:t>
            </a:r>
          </a:p>
        </p:txBody>
      </p:sp>
      <p:sp>
        <p:nvSpPr>
          <p:cNvPr id="752647" name="Text Box 7"/>
          <p:cNvSpPr txBox="1">
            <a:spLocks noChangeArrowheads="1"/>
          </p:cNvSpPr>
          <p:nvPr/>
        </p:nvSpPr>
        <p:spPr bwMode="auto">
          <a:xfrm>
            <a:off x="3933825" y="3827463"/>
            <a:ext cx="75247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rad</a:t>
            </a:r>
            <a:r>
              <a:rPr lang="en-US" sz="1200" b="1"/>
              <a:t>1</a:t>
            </a:r>
          </a:p>
        </p:txBody>
      </p:sp>
      <p:sp>
        <p:nvSpPr>
          <p:cNvPr id="752648" name="Text Box 8"/>
          <p:cNvSpPr txBox="1">
            <a:spLocks noChangeArrowheads="1"/>
          </p:cNvSpPr>
          <p:nvPr/>
        </p:nvSpPr>
        <p:spPr bwMode="auto">
          <a:xfrm>
            <a:off x="3933825" y="4117975"/>
            <a:ext cx="679450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rad</a:t>
            </a:r>
            <a:r>
              <a:rPr lang="en-US" sz="1200" b="1"/>
              <a:t>2</a:t>
            </a:r>
          </a:p>
        </p:txBody>
      </p:sp>
      <p:sp>
        <p:nvSpPr>
          <p:cNvPr id="752649" name="Text Box 9"/>
          <p:cNvSpPr txBox="1">
            <a:spLocks noChangeArrowheads="1"/>
          </p:cNvSpPr>
          <p:nvPr/>
        </p:nvSpPr>
        <p:spPr bwMode="auto">
          <a:xfrm>
            <a:off x="3933825" y="4384675"/>
            <a:ext cx="70802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wad</a:t>
            </a:r>
          </a:p>
        </p:txBody>
      </p:sp>
      <p:sp>
        <p:nvSpPr>
          <p:cNvPr id="752650" name="Text Box 10"/>
          <p:cNvSpPr txBox="1">
            <a:spLocks noChangeArrowheads="1"/>
          </p:cNvSpPr>
          <p:nvPr/>
        </p:nvSpPr>
        <p:spPr bwMode="auto">
          <a:xfrm>
            <a:off x="3933825" y="4665663"/>
            <a:ext cx="77152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wd</a:t>
            </a:r>
          </a:p>
        </p:txBody>
      </p:sp>
      <p:sp>
        <p:nvSpPr>
          <p:cNvPr id="752651" name="Text Box 11"/>
          <p:cNvSpPr txBox="1">
            <a:spLocks noChangeArrowheads="1"/>
          </p:cNvSpPr>
          <p:nvPr/>
        </p:nvSpPr>
        <p:spPr bwMode="auto">
          <a:xfrm>
            <a:off x="4500563" y="3956050"/>
            <a:ext cx="617537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 b="1"/>
              <a:t>rd</a:t>
            </a:r>
            <a:r>
              <a:rPr lang="en-US" sz="1200" b="1"/>
              <a:t>1</a:t>
            </a:r>
          </a:p>
        </p:txBody>
      </p:sp>
      <p:sp>
        <p:nvSpPr>
          <p:cNvPr id="752652" name="Text Box 12"/>
          <p:cNvSpPr txBox="1">
            <a:spLocks noChangeArrowheads="1"/>
          </p:cNvSpPr>
          <p:nvPr/>
        </p:nvSpPr>
        <p:spPr bwMode="auto">
          <a:xfrm>
            <a:off x="4495800" y="4322763"/>
            <a:ext cx="617538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 b="1"/>
              <a:t>rd</a:t>
            </a:r>
            <a:r>
              <a:rPr lang="en-US" sz="1200" b="1"/>
              <a:t>2</a:t>
            </a:r>
          </a:p>
        </p:txBody>
      </p:sp>
      <p:sp>
        <p:nvSpPr>
          <p:cNvPr id="752653" name="Rectangle 13"/>
          <p:cNvSpPr>
            <a:spLocks noChangeArrowheads="1"/>
          </p:cNvSpPr>
          <p:nvPr/>
        </p:nvSpPr>
        <p:spPr bwMode="auto">
          <a:xfrm>
            <a:off x="7005638" y="4162425"/>
            <a:ext cx="1066800" cy="1119188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  <a:p>
            <a:r>
              <a:rPr lang="en-US" b="1"/>
              <a:t>DM</a:t>
            </a:r>
          </a:p>
        </p:txBody>
      </p:sp>
      <p:sp>
        <p:nvSpPr>
          <p:cNvPr id="752654" name="Text Box 14"/>
          <p:cNvSpPr txBox="1">
            <a:spLocks noChangeArrowheads="1"/>
          </p:cNvSpPr>
          <p:nvPr/>
        </p:nvSpPr>
        <p:spPr bwMode="auto">
          <a:xfrm>
            <a:off x="6972300" y="4370388"/>
            <a:ext cx="541338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ad</a:t>
            </a:r>
          </a:p>
        </p:txBody>
      </p:sp>
      <p:sp>
        <p:nvSpPr>
          <p:cNvPr id="752655" name="Text Box 15"/>
          <p:cNvSpPr txBox="1">
            <a:spLocks noChangeArrowheads="1"/>
          </p:cNvSpPr>
          <p:nvPr/>
        </p:nvSpPr>
        <p:spPr bwMode="auto">
          <a:xfrm>
            <a:off x="7643813" y="4356100"/>
            <a:ext cx="541337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/>
              <a:t>rd</a:t>
            </a:r>
          </a:p>
        </p:txBody>
      </p:sp>
      <p:sp>
        <p:nvSpPr>
          <p:cNvPr id="752656" name="Text Box 16"/>
          <p:cNvSpPr txBox="1">
            <a:spLocks noChangeArrowheads="1"/>
          </p:cNvSpPr>
          <p:nvPr/>
        </p:nvSpPr>
        <p:spPr bwMode="auto">
          <a:xfrm>
            <a:off x="6972300" y="4894263"/>
            <a:ext cx="636588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wd</a:t>
            </a:r>
          </a:p>
        </p:txBody>
      </p:sp>
      <p:sp>
        <p:nvSpPr>
          <p:cNvPr id="752657" name="Freeform 17"/>
          <p:cNvSpPr>
            <a:spLocks/>
          </p:cNvSpPr>
          <p:nvPr/>
        </p:nvSpPr>
        <p:spPr bwMode="auto">
          <a:xfrm>
            <a:off x="6018213" y="3956050"/>
            <a:ext cx="596900" cy="9429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27"/>
              </a:cxn>
              <a:cxn ang="0">
                <a:pos x="111" y="553"/>
              </a:cxn>
              <a:cxn ang="0">
                <a:pos x="0" y="671"/>
              </a:cxn>
              <a:cxn ang="0">
                <a:pos x="0" y="1098"/>
              </a:cxn>
              <a:cxn ang="0">
                <a:pos x="387" y="790"/>
              </a:cxn>
              <a:cxn ang="0">
                <a:pos x="387" y="308"/>
              </a:cxn>
              <a:cxn ang="0">
                <a:pos x="0" y="0"/>
              </a:cxn>
            </a:cxnLst>
            <a:rect l="0" t="0" r="r" b="b"/>
            <a:pathLst>
              <a:path w="388" h="1099">
                <a:moveTo>
                  <a:pt x="0" y="0"/>
                </a:moveTo>
                <a:lnTo>
                  <a:pt x="0" y="427"/>
                </a:lnTo>
                <a:lnTo>
                  <a:pt x="111" y="553"/>
                </a:lnTo>
                <a:lnTo>
                  <a:pt x="0" y="671"/>
                </a:lnTo>
                <a:lnTo>
                  <a:pt x="0" y="1098"/>
                </a:lnTo>
                <a:lnTo>
                  <a:pt x="387" y="790"/>
                </a:lnTo>
                <a:lnTo>
                  <a:pt x="387" y="308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 w="28575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658" name="Text Box 18"/>
          <p:cNvSpPr txBox="1">
            <a:spLocks noChangeArrowheads="1"/>
          </p:cNvSpPr>
          <p:nvPr/>
        </p:nvSpPr>
        <p:spPr bwMode="auto">
          <a:xfrm rot="-5400000">
            <a:off x="5842001" y="4213225"/>
            <a:ext cx="965200" cy="39687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ALU</a:t>
            </a:r>
          </a:p>
        </p:txBody>
      </p:sp>
      <p:sp>
        <p:nvSpPr>
          <p:cNvPr id="752659" name="Freeform 19"/>
          <p:cNvSpPr>
            <a:spLocks/>
          </p:cNvSpPr>
          <p:nvPr/>
        </p:nvSpPr>
        <p:spPr bwMode="auto">
          <a:xfrm>
            <a:off x="6018213" y="1873250"/>
            <a:ext cx="596900" cy="9429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27"/>
              </a:cxn>
              <a:cxn ang="0">
                <a:pos x="111" y="553"/>
              </a:cxn>
              <a:cxn ang="0">
                <a:pos x="0" y="671"/>
              </a:cxn>
              <a:cxn ang="0">
                <a:pos x="0" y="1098"/>
              </a:cxn>
              <a:cxn ang="0">
                <a:pos x="387" y="790"/>
              </a:cxn>
              <a:cxn ang="0">
                <a:pos x="387" y="308"/>
              </a:cxn>
              <a:cxn ang="0">
                <a:pos x="0" y="0"/>
              </a:cxn>
            </a:cxnLst>
            <a:rect l="0" t="0" r="r" b="b"/>
            <a:pathLst>
              <a:path w="388" h="1099">
                <a:moveTo>
                  <a:pt x="0" y="0"/>
                </a:moveTo>
                <a:lnTo>
                  <a:pt x="0" y="427"/>
                </a:lnTo>
                <a:lnTo>
                  <a:pt x="111" y="553"/>
                </a:lnTo>
                <a:lnTo>
                  <a:pt x="0" y="671"/>
                </a:lnTo>
                <a:lnTo>
                  <a:pt x="0" y="1098"/>
                </a:lnTo>
                <a:lnTo>
                  <a:pt x="387" y="790"/>
                </a:lnTo>
                <a:lnTo>
                  <a:pt x="387" y="308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 w="28575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660" name="Text Box 20"/>
          <p:cNvSpPr txBox="1">
            <a:spLocks noChangeArrowheads="1"/>
          </p:cNvSpPr>
          <p:nvPr/>
        </p:nvSpPr>
        <p:spPr bwMode="auto">
          <a:xfrm rot="-5400000">
            <a:off x="6049169" y="2143919"/>
            <a:ext cx="617537" cy="39687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+</a:t>
            </a:r>
          </a:p>
        </p:txBody>
      </p:sp>
      <p:sp>
        <p:nvSpPr>
          <p:cNvPr id="752661" name="Freeform 21"/>
          <p:cNvSpPr>
            <a:spLocks/>
          </p:cNvSpPr>
          <p:nvPr/>
        </p:nvSpPr>
        <p:spPr bwMode="auto">
          <a:xfrm>
            <a:off x="1520825" y="1962150"/>
            <a:ext cx="596900" cy="9429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27"/>
              </a:cxn>
              <a:cxn ang="0">
                <a:pos x="111" y="553"/>
              </a:cxn>
              <a:cxn ang="0">
                <a:pos x="0" y="671"/>
              </a:cxn>
              <a:cxn ang="0">
                <a:pos x="0" y="1098"/>
              </a:cxn>
              <a:cxn ang="0">
                <a:pos x="387" y="790"/>
              </a:cxn>
              <a:cxn ang="0">
                <a:pos x="387" y="308"/>
              </a:cxn>
              <a:cxn ang="0">
                <a:pos x="0" y="0"/>
              </a:cxn>
            </a:cxnLst>
            <a:rect l="0" t="0" r="r" b="b"/>
            <a:pathLst>
              <a:path w="388" h="1099">
                <a:moveTo>
                  <a:pt x="0" y="0"/>
                </a:moveTo>
                <a:lnTo>
                  <a:pt x="0" y="427"/>
                </a:lnTo>
                <a:lnTo>
                  <a:pt x="111" y="553"/>
                </a:lnTo>
                <a:lnTo>
                  <a:pt x="0" y="671"/>
                </a:lnTo>
                <a:lnTo>
                  <a:pt x="0" y="1098"/>
                </a:lnTo>
                <a:lnTo>
                  <a:pt x="387" y="790"/>
                </a:lnTo>
                <a:lnTo>
                  <a:pt x="387" y="308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 w="28575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662" name="Text Box 22"/>
          <p:cNvSpPr txBox="1">
            <a:spLocks noChangeArrowheads="1"/>
          </p:cNvSpPr>
          <p:nvPr/>
        </p:nvSpPr>
        <p:spPr bwMode="auto">
          <a:xfrm rot="-5400000">
            <a:off x="1572419" y="2228056"/>
            <a:ext cx="617538" cy="39687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+</a:t>
            </a:r>
          </a:p>
        </p:txBody>
      </p:sp>
      <p:sp>
        <p:nvSpPr>
          <p:cNvPr id="752663" name="Oval 23"/>
          <p:cNvSpPr>
            <a:spLocks noChangeArrowheads="1"/>
          </p:cNvSpPr>
          <p:nvPr/>
        </p:nvSpPr>
        <p:spPr bwMode="auto">
          <a:xfrm rot="-5400000">
            <a:off x="5498306" y="2483645"/>
            <a:ext cx="466725" cy="290512"/>
          </a:xfrm>
          <a:prstGeom prst="ellipse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b="1"/>
              <a:t>s</a:t>
            </a:r>
            <a:r>
              <a:rPr lang="en-US" sz="1400" b="1"/>
              <a:t>2</a:t>
            </a:r>
          </a:p>
        </p:txBody>
      </p:sp>
      <p:sp>
        <p:nvSpPr>
          <p:cNvPr id="752664" name="Oval 24"/>
          <p:cNvSpPr>
            <a:spLocks noChangeArrowheads="1"/>
          </p:cNvSpPr>
          <p:nvPr/>
        </p:nvSpPr>
        <p:spPr bwMode="auto">
          <a:xfrm rot="-5400000">
            <a:off x="4498181" y="5255419"/>
            <a:ext cx="757238" cy="342900"/>
          </a:xfrm>
          <a:prstGeom prst="ellipse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b="1"/>
              <a:t>sx</a:t>
            </a:r>
          </a:p>
        </p:txBody>
      </p:sp>
      <p:sp>
        <p:nvSpPr>
          <p:cNvPr id="752665" name="AutoShape 25"/>
          <p:cNvSpPr>
            <a:spLocks noChangeArrowheads="1"/>
          </p:cNvSpPr>
          <p:nvPr/>
        </p:nvSpPr>
        <p:spPr bwMode="auto">
          <a:xfrm>
            <a:off x="3527425" y="4333875"/>
            <a:ext cx="176213" cy="6096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" anchor="ctr"/>
          <a:lstStyle/>
          <a:p>
            <a:pPr algn="l"/>
            <a:r>
              <a:rPr lang="en-US" sz="1200" b="1"/>
              <a:t>0</a:t>
            </a:r>
          </a:p>
          <a:p>
            <a:pPr algn="l"/>
            <a:endParaRPr lang="en-US" sz="1200" b="1"/>
          </a:p>
          <a:p>
            <a:pPr algn="l"/>
            <a:r>
              <a:rPr lang="en-US" sz="1200" b="1"/>
              <a:t>1</a:t>
            </a:r>
          </a:p>
        </p:txBody>
      </p:sp>
      <p:sp>
        <p:nvSpPr>
          <p:cNvPr id="752666" name="AutoShape 26"/>
          <p:cNvSpPr>
            <a:spLocks noChangeArrowheads="1"/>
          </p:cNvSpPr>
          <p:nvPr/>
        </p:nvSpPr>
        <p:spPr bwMode="auto">
          <a:xfrm>
            <a:off x="7323138" y="1714500"/>
            <a:ext cx="176212" cy="71913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" anchor="ctr"/>
          <a:lstStyle/>
          <a:p>
            <a:pPr algn="l"/>
            <a:r>
              <a:rPr lang="en-US" sz="1200" b="1"/>
              <a:t>0</a:t>
            </a:r>
          </a:p>
          <a:p>
            <a:pPr algn="l"/>
            <a:endParaRPr lang="en-US" sz="1200" b="1"/>
          </a:p>
          <a:p>
            <a:pPr algn="l"/>
            <a:r>
              <a:rPr lang="en-US" sz="1200" b="1"/>
              <a:t>1</a:t>
            </a:r>
          </a:p>
        </p:txBody>
      </p:sp>
      <p:sp>
        <p:nvSpPr>
          <p:cNvPr id="752667" name="AutoShape 27"/>
          <p:cNvSpPr>
            <a:spLocks noChangeArrowheads="1"/>
          </p:cNvSpPr>
          <p:nvPr/>
        </p:nvSpPr>
        <p:spPr bwMode="auto">
          <a:xfrm>
            <a:off x="8294688" y="4438650"/>
            <a:ext cx="176212" cy="6096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" anchor="ctr"/>
          <a:lstStyle/>
          <a:p>
            <a:pPr algn="l"/>
            <a:r>
              <a:rPr lang="en-US" sz="1200" b="1"/>
              <a:t>1</a:t>
            </a:r>
          </a:p>
          <a:p>
            <a:pPr algn="l"/>
            <a:endParaRPr lang="en-US" sz="1200" b="1"/>
          </a:p>
          <a:p>
            <a:pPr algn="l"/>
            <a:r>
              <a:rPr lang="en-US" sz="1200" b="1"/>
              <a:t>0</a:t>
            </a:r>
          </a:p>
        </p:txBody>
      </p:sp>
      <p:sp>
        <p:nvSpPr>
          <p:cNvPr id="752668" name="AutoShape 28"/>
          <p:cNvSpPr>
            <a:spLocks noChangeArrowheads="1"/>
          </p:cNvSpPr>
          <p:nvPr/>
        </p:nvSpPr>
        <p:spPr bwMode="auto">
          <a:xfrm>
            <a:off x="5627688" y="4386263"/>
            <a:ext cx="176212" cy="61436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" anchor="ctr"/>
          <a:lstStyle/>
          <a:p>
            <a:pPr algn="l"/>
            <a:r>
              <a:rPr lang="en-US" sz="1200" b="1"/>
              <a:t>0</a:t>
            </a:r>
          </a:p>
          <a:p>
            <a:pPr algn="l"/>
            <a:endParaRPr lang="en-US" sz="1200" b="1"/>
          </a:p>
          <a:p>
            <a:pPr algn="l"/>
            <a:r>
              <a:rPr lang="en-US" sz="1200" b="1"/>
              <a:t>1</a:t>
            </a:r>
          </a:p>
        </p:txBody>
      </p:sp>
      <p:sp>
        <p:nvSpPr>
          <p:cNvPr id="752669" name="Line 29"/>
          <p:cNvSpPr>
            <a:spLocks noChangeShapeType="1"/>
          </p:cNvSpPr>
          <p:nvPr/>
        </p:nvSpPr>
        <p:spPr bwMode="auto">
          <a:xfrm>
            <a:off x="914400" y="4205288"/>
            <a:ext cx="3286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670" name="Line 30"/>
          <p:cNvSpPr>
            <a:spLocks noChangeShapeType="1"/>
          </p:cNvSpPr>
          <p:nvPr/>
        </p:nvSpPr>
        <p:spPr bwMode="auto">
          <a:xfrm>
            <a:off x="1304925" y="2703513"/>
            <a:ext cx="2143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671" name="Line 31"/>
          <p:cNvSpPr>
            <a:spLocks noChangeShapeType="1"/>
          </p:cNvSpPr>
          <p:nvPr/>
        </p:nvSpPr>
        <p:spPr bwMode="auto">
          <a:xfrm>
            <a:off x="1028700" y="2136775"/>
            <a:ext cx="4953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672" name="Line 32"/>
          <p:cNvSpPr>
            <a:spLocks noChangeShapeType="1"/>
          </p:cNvSpPr>
          <p:nvPr/>
        </p:nvSpPr>
        <p:spPr bwMode="auto">
          <a:xfrm flipV="1">
            <a:off x="1023938" y="2117725"/>
            <a:ext cx="0" cy="20875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673" name="Line 33"/>
          <p:cNvSpPr>
            <a:spLocks noChangeShapeType="1"/>
          </p:cNvSpPr>
          <p:nvPr/>
        </p:nvSpPr>
        <p:spPr bwMode="auto">
          <a:xfrm>
            <a:off x="490538" y="4210050"/>
            <a:ext cx="1428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674" name="Line 34"/>
          <p:cNvSpPr>
            <a:spLocks noChangeShapeType="1"/>
          </p:cNvSpPr>
          <p:nvPr/>
        </p:nvSpPr>
        <p:spPr bwMode="auto">
          <a:xfrm flipH="1">
            <a:off x="495300" y="1254125"/>
            <a:ext cx="6350" cy="2951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675" name="Line 35"/>
          <p:cNvSpPr>
            <a:spLocks noChangeShapeType="1"/>
          </p:cNvSpPr>
          <p:nvPr/>
        </p:nvSpPr>
        <p:spPr bwMode="auto">
          <a:xfrm>
            <a:off x="501650" y="1254125"/>
            <a:ext cx="76882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676" name="Line 36"/>
          <p:cNvSpPr>
            <a:spLocks noChangeShapeType="1"/>
          </p:cNvSpPr>
          <p:nvPr/>
        </p:nvSpPr>
        <p:spPr bwMode="auto">
          <a:xfrm>
            <a:off x="5305425" y="1816100"/>
            <a:ext cx="20097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677" name="Line 37"/>
          <p:cNvSpPr>
            <a:spLocks noChangeShapeType="1"/>
          </p:cNvSpPr>
          <p:nvPr/>
        </p:nvSpPr>
        <p:spPr bwMode="auto">
          <a:xfrm>
            <a:off x="2132013" y="2427288"/>
            <a:ext cx="31670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678" name="Line 38"/>
          <p:cNvSpPr>
            <a:spLocks noChangeShapeType="1"/>
          </p:cNvSpPr>
          <p:nvPr/>
        </p:nvSpPr>
        <p:spPr bwMode="auto">
          <a:xfrm>
            <a:off x="5189538" y="5086350"/>
            <a:ext cx="18161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679" name="Line 39"/>
          <p:cNvSpPr>
            <a:spLocks noChangeShapeType="1"/>
          </p:cNvSpPr>
          <p:nvPr/>
        </p:nvSpPr>
        <p:spPr bwMode="auto">
          <a:xfrm>
            <a:off x="2628900" y="5434013"/>
            <a:ext cx="2071688" cy="1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680" name="Line 40"/>
          <p:cNvSpPr>
            <a:spLocks noChangeShapeType="1"/>
          </p:cNvSpPr>
          <p:nvPr/>
        </p:nvSpPr>
        <p:spPr bwMode="auto">
          <a:xfrm>
            <a:off x="3773488" y="6207125"/>
            <a:ext cx="47910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681" name="Line 41"/>
          <p:cNvSpPr>
            <a:spLocks noChangeShapeType="1"/>
          </p:cNvSpPr>
          <p:nvPr/>
        </p:nvSpPr>
        <p:spPr bwMode="auto">
          <a:xfrm flipV="1">
            <a:off x="5305425" y="2057400"/>
            <a:ext cx="7096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682" name="Line 42"/>
          <p:cNvSpPr>
            <a:spLocks noChangeShapeType="1"/>
          </p:cNvSpPr>
          <p:nvPr/>
        </p:nvSpPr>
        <p:spPr bwMode="auto">
          <a:xfrm>
            <a:off x="6610350" y="2338388"/>
            <a:ext cx="7143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683" name="Line 43"/>
          <p:cNvSpPr>
            <a:spLocks noChangeShapeType="1"/>
          </p:cNvSpPr>
          <p:nvPr/>
        </p:nvSpPr>
        <p:spPr bwMode="auto">
          <a:xfrm>
            <a:off x="5872163" y="2628900"/>
            <a:ext cx="14763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684" name="Line 44"/>
          <p:cNvSpPr>
            <a:spLocks noChangeShapeType="1"/>
          </p:cNvSpPr>
          <p:nvPr/>
        </p:nvSpPr>
        <p:spPr bwMode="auto">
          <a:xfrm>
            <a:off x="5405438" y="2624138"/>
            <a:ext cx="1809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685" name="Line 45"/>
          <p:cNvSpPr>
            <a:spLocks noChangeShapeType="1"/>
          </p:cNvSpPr>
          <p:nvPr/>
        </p:nvSpPr>
        <p:spPr bwMode="auto">
          <a:xfrm>
            <a:off x="8189913" y="1254125"/>
            <a:ext cx="0" cy="5810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686" name="Line 46"/>
          <p:cNvSpPr>
            <a:spLocks noChangeShapeType="1"/>
          </p:cNvSpPr>
          <p:nvPr/>
        </p:nvSpPr>
        <p:spPr bwMode="auto">
          <a:xfrm>
            <a:off x="7500938" y="2076450"/>
            <a:ext cx="2921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687" name="Line 47"/>
          <p:cNvSpPr>
            <a:spLocks noChangeShapeType="1"/>
          </p:cNvSpPr>
          <p:nvPr/>
        </p:nvSpPr>
        <p:spPr bwMode="auto">
          <a:xfrm>
            <a:off x="2305050" y="4419600"/>
            <a:ext cx="3286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688" name="Line 48"/>
          <p:cNvSpPr>
            <a:spLocks noChangeShapeType="1"/>
          </p:cNvSpPr>
          <p:nvPr/>
        </p:nvSpPr>
        <p:spPr bwMode="auto">
          <a:xfrm>
            <a:off x="2628900" y="4000500"/>
            <a:ext cx="0" cy="14430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689" name="Line 49"/>
          <p:cNvSpPr>
            <a:spLocks noChangeShapeType="1"/>
          </p:cNvSpPr>
          <p:nvPr/>
        </p:nvSpPr>
        <p:spPr bwMode="auto">
          <a:xfrm>
            <a:off x="2628900" y="4000500"/>
            <a:ext cx="13573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690" name="Line 50"/>
          <p:cNvSpPr>
            <a:spLocks noChangeShapeType="1"/>
          </p:cNvSpPr>
          <p:nvPr/>
        </p:nvSpPr>
        <p:spPr bwMode="auto">
          <a:xfrm>
            <a:off x="2628900" y="4286250"/>
            <a:ext cx="13573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691" name="Line 51"/>
          <p:cNvSpPr>
            <a:spLocks noChangeShapeType="1"/>
          </p:cNvSpPr>
          <p:nvPr/>
        </p:nvSpPr>
        <p:spPr bwMode="auto">
          <a:xfrm>
            <a:off x="2633663" y="4852988"/>
            <a:ext cx="8953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692" name="Line 52"/>
          <p:cNvSpPr>
            <a:spLocks noChangeShapeType="1"/>
          </p:cNvSpPr>
          <p:nvPr/>
        </p:nvSpPr>
        <p:spPr bwMode="auto">
          <a:xfrm>
            <a:off x="3305175" y="4281488"/>
            <a:ext cx="0" cy="1428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693" name="Line 53"/>
          <p:cNvSpPr>
            <a:spLocks noChangeShapeType="1"/>
          </p:cNvSpPr>
          <p:nvPr/>
        </p:nvSpPr>
        <p:spPr bwMode="auto">
          <a:xfrm>
            <a:off x="3305175" y="4424363"/>
            <a:ext cx="2238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694" name="Line 54"/>
          <p:cNvSpPr>
            <a:spLocks noChangeShapeType="1"/>
          </p:cNvSpPr>
          <p:nvPr/>
        </p:nvSpPr>
        <p:spPr bwMode="auto">
          <a:xfrm>
            <a:off x="3705225" y="4562475"/>
            <a:ext cx="2809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695" name="Line 55"/>
          <p:cNvSpPr>
            <a:spLocks noChangeShapeType="1"/>
          </p:cNvSpPr>
          <p:nvPr/>
        </p:nvSpPr>
        <p:spPr bwMode="auto">
          <a:xfrm>
            <a:off x="3767138" y="4852988"/>
            <a:ext cx="2190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696" name="Line 56"/>
          <p:cNvSpPr>
            <a:spLocks noChangeShapeType="1"/>
          </p:cNvSpPr>
          <p:nvPr/>
        </p:nvSpPr>
        <p:spPr bwMode="auto">
          <a:xfrm>
            <a:off x="3771900" y="4848225"/>
            <a:ext cx="4763" cy="13573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697" name="Line 57"/>
          <p:cNvSpPr>
            <a:spLocks noChangeShapeType="1"/>
          </p:cNvSpPr>
          <p:nvPr/>
        </p:nvSpPr>
        <p:spPr bwMode="auto">
          <a:xfrm>
            <a:off x="5053013" y="4138613"/>
            <a:ext cx="9667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698" name="Line 58"/>
          <p:cNvSpPr>
            <a:spLocks noChangeShapeType="1"/>
          </p:cNvSpPr>
          <p:nvPr/>
        </p:nvSpPr>
        <p:spPr bwMode="auto">
          <a:xfrm>
            <a:off x="5053013" y="4495800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699" name="Line 59"/>
          <p:cNvSpPr>
            <a:spLocks noChangeShapeType="1"/>
          </p:cNvSpPr>
          <p:nvPr/>
        </p:nvSpPr>
        <p:spPr bwMode="auto">
          <a:xfrm>
            <a:off x="5414963" y="4919663"/>
            <a:ext cx="209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700" name="Line 60"/>
          <p:cNvSpPr>
            <a:spLocks noChangeShapeType="1"/>
          </p:cNvSpPr>
          <p:nvPr/>
        </p:nvSpPr>
        <p:spPr bwMode="auto">
          <a:xfrm flipV="1">
            <a:off x="5800725" y="4700588"/>
            <a:ext cx="219075" cy="47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701" name="Line 61"/>
          <p:cNvSpPr>
            <a:spLocks noChangeShapeType="1"/>
          </p:cNvSpPr>
          <p:nvPr/>
        </p:nvSpPr>
        <p:spPr bwMode="auto">
          <a:xfrm>
            <a:off x="5200650" y="4495800"/>
            <a:ext cx="0" cy="5857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702" name="Line 62"/>
          <p:cNvSpPr>
            <a:spLocks noChangeShapeType="1"/>
          </p:cNvSpPr>
          <p:nvPr/>
        </p:nvSpPr>
        <p:spPr bwMode="auto">
          <a:xfrm>
            <a:off x="8577263" y="4757738"/>
            <a:ext cx="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703" name="Line 63"/>
          <p:cNvSpPr>
            <a:spLocks noChangeShapeType="1"/>
          </p:cNvSpPr>
          <p:nvPr/>
        </p:nvSpPr>
        <p:spPr bwMode="auto">
          <a:xfrm flipV="1">
            <a:off x="8462963" y="4757738"/>
            <a:ext cx="114300" cy="47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704" name="Line 64"/>
          <p:cNvSpPr>
            <a:spLocks noChangeShapeType="1"/>
          </p:cNvSpPr>
          <p:nvPr/>
        </p:nvSpPr>
        <p:spPr bwMode="auto">
          <a:xfrm>
            <a:off x="6610350" y="4543425"/>
            <a:ext cx="4000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705" name="Line 65"/>
          <p:cNvSpPr>
            <a:spLocks noChangeShapeType="1"/>
          </p:cNvSpPr>
          <p:nvPr/>
        </p:nvSpPr>
        <p:spPr bwMode="auto">
          <a:xfrm>
            <a:off x="6753225" y="4543425"/>
            <a:ext cx="0" cy="8191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706" name="Line 66"/>
          <p:cNvSpPr>
            <a:spLocks noChangeShapeType="1"/>
          </p:cNvSpPr>
          <p:nvPr/>
        </p:nvSpPr>
        <p:spPr bwMode="auto">
          <a:xfrm>
            <a:off x="6748463" y="5357813"/>
            <a:ext cx="140493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707" name="Line 67"/>
          <p:cNvSpPr>
            <a:spLocks noChangeShapeType="1"/>
          </p:cNvSpPr>
          <p:nvPr/>
        </p:nvSpPr>
        <p:spPr bwMode="auto">
          <a:xfrm>
            <a:off x="8148638" y="4967288"/>
            <a:ext cx="0" cy="390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708" name="Line 68"/>
          <p:cNvSpPr>
            <a:spLocks noChangeShapeType="1"/>
          </p:cNvSpPr>
          <p:nvPr/>
        </p:nvSpPr>
        <p:spPr bwMode="auto">
          <a:xfrm>
            <a:off x="8148638" y="4967288"/>
            <a:ext cx="138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709" name="Line 69"/>
          <p:cNvSpPr>
            <a:spLocks noChangeShapeType="1"/>
          </p:cNvSpPr>
          <p:nvPr/>
        </p:nvSpPr>
        <p:spPr bwMode="auto">
          <a:xfrm flipV="1">
            <a:off x="8072438" y="4538663"/>
            <a:ext cx="219075" cy="47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710" name="Line 70"/>
          <p:cNvSpPr>
            <a:spLocks noChangeShapeType="1"/>
          </p:cNvSpPr>
          <p:nvPr/>
        </p:nvSpPr>
        <p:spPr bwMode="auto">
          <a:xfrm>
            <a:off x="8462963" y="4757738"/>
            <a:ext cx="1190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711" name="Line 71"/>
          <p:cNvSpPr>
            <a:spLocks noChangeShapeType="1"/>
          </p:cNvSpPr>
          <p:nvPr/>
        </p:nvSpPr>
        <p:spPr bwMode="auto">
          <a:xfrm>
            <a:off x="5405438" y="2614613"/>
            <a:ext cx="0" cy="281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712" name="Line 72"/>
          <p:cNvSpPr>
            <a:spLocks noChangeShapeType="1"/>
          </p:cNvSpPr>
          <p:nvPr/>
        </p:nvSpPr>
        <p:spPr bwMode="auto">
          <a:xfrm flipH="1" flipV="1">
            <a:off x="5048250" y="5434013"/>
            <a:ext cx="357188" cy="1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713" name="Line 73"/>
          <p:cNvSpPr>
            <a:spLocks noChangeShapeType="1"/>
          </p:cNvSpPr>
          <p:nvPr/>
        </p:nvSpPr>
        <p:spPr bwMode="auto">
          <a:xfrm flipH="1">
            <a:off x="5305425" y="1816100"/>
            <a:ext cx="0" cy="6175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714" name="AutoShape 74"/>
          <p:cNvSpPr>
            <a:spLocks noChangeArrowheads="1"/>
          </p:cNvSpPr>
          <p:nvPr/>
        </p:nvSpPr>
        <p:spPr bwMode="auto">
          <a:xfrm>
            <a:off x="7793038" y="1473200"/>
            <a:ext cx="176212" cy="71913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" anchor="ctr"/>
          <a:lstStyle/>
          <a:p>
            <a:pPr algn="l"/>
            <a:r>
              <a:rPr lang="en-US" sz="1200" b="1"/>
              <a:t>0</a:t>
            </a:r>
          </a:p>
          <a:p>
            <a:pPr algn="l"/>
            <a:endParaRPr lang="en-US" sz="1200" b="1"/>
          </a:p>
          <a:p>
            <a:pPr algn="l"/>
            <a:r>
              <a:rPr lang="en-US" sz="1200" b="1"/>
              <a:t>1</a:t>
            </a:r>
          </a:p>
        </p:txBody>
      </p:sp>
      <p:sp>
        <p:nvSpPr>
          <p:cNvPr id="752715" name="Line 75"/>
          <p:cNvSpPr>
            <a:spLocks noChangeShapeType="1"/>
          </p:cNvSpPr>
          <p:nvPr/>
        </p:nvSpPr>
        <p:spPr bwMode="auto">
          <a:xfrm>
            <a:off x="7970838" y="1847850"/>
            <a:ext cx="2190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716" name="Oval 76"/>
          <p:cNvSpPr>
            <a:spLocks noChangeArrowheads="1"/>
          </p:cNvSpPr>
          <p:nvPr/>
        </p:nvSpPr>
        <p:spPr bwMode="auto">
          <a:xfrm rot="-5400000">
            <a:off x="3401219" y="1467644"/>
            <a:ext cx="466725" cy="290513"/>
          </a:xfrm>
          <a:prstGeom prst="ellipse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b="1"/>
              <a:t>s</a:t>
            </a:r>
            <a:r>
              <a:rPr lang="en-US" sz="1400" b="1"/>
              <a:t>2</a:t>
            </a:r>
          </a:p>
        </p:txBody>
      </p:sp>
      <p:sp>
        <p:nvSpPr>
          <p:cNvPr id="752717" name="Line 77"/>
          <p:cNvSpPr>
            <a:spLocks noChangeShapeType="1"/>
          </p:cNvSpPr>
          <p:nvPr/>
        </p:nvSpPr>
        <p:spPr bwMode="auto">
          <a:xfrm flipV="1">
            <a:off x="3787775" y="1587500"/>
            <a:ext cx="3984625" cy="222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718" name="Line 78"/>
          <p:cNvSpPr>
            <a:spLocks noChangeShapeType="1"/>
          </p:cNvSpPr>
          <p:nvPr/>
        </p:nvSpPr>
        <p:spPr bwMode="auto">
          <a:xfrm flipV="1">
            <a:off x="2628900" y="1587500"/>
            <a:ext cx="4763" cy="241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719" name="Line 79"/>
          <p:cNvSpPr>
            <a:spLocks noChangeShapeType="1"/>
          </p:cNvSpPr>
          <p:nvPr/>
        </p:nvSpPr>
        <p:spPr bwMode="auto">
          <a:xfrm>
            <a:off x="2628900" y="1587500"/>
            <a:ext cx="8604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720" name="Line 80"/>
          <p:cNvSpPr>
            <a:spLocks noChangeShapeType="1"/>
          </p:cNvSpPr>
          <p:nvPr/>
        </p:nvSpPr>
        <p:spPr bwMode="auto">
          <a:xfrm flipH="1">
            <a:off x="2898775" y="2020888"/>
            <a:ext cx="11461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721" name="Line 81"/>
          <p:cNvSpPr>
            <a:spLocks noChangeShapeType="1"/>
          </p:cNvSpPr>
          <p:nvPr/>
        </p:nvSpPr>
        <p:spPr bwMode="auto">
          <a:xfrm>
            <a:off x="4044950" y="1600200"/>
            <a:ext cx="0" cy="4333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722" name="Line 82"/>
          <p:cNvSpPr>
            <a:spLocks noChangeShapeType="1"/>
          </p:cNvSpPr>
          <p:nvPr/>
        </p:nvSpPr>
        <p:spPr bwMode="auto">
          <a:xfrm>
            <a:off x="2901950" y="2006600"/>
            <a:ext cx="9525" cy="4206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723" name="Text Box 83"/>
          <p:cNvSpPr txBox="1">
            <a:spLocks noChangeArrowheads="1"/>
          </p:cNvSpPr>
          <p:nvPr/>
        </p:nvSpPr>
        <p:spPr bwMode="auto">
          <a:xfrm>
            <a:off x="1038225" y="2505075"/>
            <a:ext cx="290464" cy="369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4</a:t>
            </a:r>
          </a:p>
        </p:txBody>
      </p:sp>
      <p:grpSp>
        <p:nvGrpSpPr>
          <p:cNvPr id="2" name="Group 84"/>
          <p:cNvGrpSpPr>
            <a:grpSpLocks/>
          </p:cNvGrpSpPr>
          <p:nvPr/>
        </p:nvGrpSpPr>
        <p:grpSpPr bwMode="auto">
          <a:xfrm>
            <a:off x="3163888" y="4940300"/>
            <a:ext cx="601662" cy="457200"/>
            <a:chOff x="1993" y="3112"/>
            <a:chExt cx="379" cy="288"/>
          </a:xfrm>
        </p:grpSpPr>
        <p:sp>
          <p:nvSpPr>
            <p:cNvPr id="752725" name="Line 85"/>
            <p:cNvSpPr>
              <a:spLocks noChangeShapeType="1"/>
            </p:cNvSpPr>
            <p:nvPr/>
          </p:nvSpPr>
          <p:spPr bwMode="auto">
            <a:xfrm>
              <a:off x="2274" y="3112"/>
              <a:ext cx="0" cy="72"/>
            </a:xfrm>
            <a:prstGeom prst="line">
              <a:avLst/>
            </a:prstGeom>
            <a:noFill/>
            <a:ln w="28575">
              <a:solidFill>
                <a:srgbClr val="EB75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52726" name="Text Box 86"/>
            <p:cNvSpPr txBox="1">
              <a:spLocks noChangeArrowheads="1"/>
            </p:cNvSpPr>
            <p:nvPr/>
          </p:nvSpPr>
          <p:spPr bwMode="auto">
            <a:xfrm>
              <a:off x="1993" y="3188"/>
              <a:ext cx="379" cy="21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EB7500"/>
                  </a:solidFill>
                </a:rPr>
                <a:t>Rdst</a:t>
              </a:r>
            </a:p>
          </p:txBody>
        </p:sp>
      </p:grpSp>
      <p:grpSp>
        <p:nvGrpSpPr>
          <p:cNvPr id="3" name="Group 87"/>
          <p:cNvGrpSpPr>
            <a:grpSpLocks/>
          </p:cNvGrpSpPr>
          <p:nvPr/>
        </p:nvGrpSpPr>
        <p:grpSpPr bwMode="auto">
          <a:xfrm>
            <a:off x="7588250" y="917575"/>
            <a:ext cx="511175" cy="555625"/>
            <a:chOff x="4780" y="578"/>
            <a:chExt cx="322" cy="350"/>
          </a:xfrm>
        </p:grpSpPr>
        <p:sp>
          <p:nvSpPr>
            <p:cNvPr id="752728" name="Line 88"/>
            <p:cNvSpPr>
              <a:spLocks noChangeShapeType="1"/>
            </p:cNvSpPr>
            <p:nvPr/>
          </p:nvSpPr>
          <p:spPr bwMode="auto">
            <a:xfrm>
              <a:off x="4959" y="875"/>
              <a:ext cx="0" cy="53"/>
            </a:xfrm>
            <a:prstGeom prst="line">
              <a:avLst/>
            </a:prstGeom>
            <a:noFill/>
            <a:ln w="28575">
              <a:solidFill>
                <a:srgbClr val="EB75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52729" name="Text Box 89"/>
            <p:cNvSpPr txBox="1">
              <a:spLocks noChangeArrowheads="1"/>
            </p:cNvSpPr>
            <p:nvPr/>
          </p:nvSpPr>
          <p:spPr bwMode="auto">
            <a:xfrm>
              <a:off x="4780" y="578"/>
              <a:ext cx="322" cy="21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EB7500"/>
                  </a:solidFill>
                </a:rPr>
                <a:t>jmp</a:t>
              </a:r>
            </a:p>
          </p:txBody>
        </p:sp>
      </p:grpSp>
      <p:grpSp>
        <p:nvGrpSpPr>
          <p:cNvPr id="4" name="Group 90"/>
          <p:cNvGrpSpPr>
            <a:grpSpLocks/>
          </p:cNvGrpSpPr>
          <p:nvPr/>
        </p:nvGrpSpPr>
        <p:grpSpPr bwMode="auto">
          <a:xfrm>
            <a:off x="6453188" y="3883025"/>
            <a:ext cx="311150" cy="422275"/>
            <a:chOff x="4065" y="2446"/>
            <a:chExt cx="196" cy="266"/>
          </a:xfrm>
        </p:grpSpPr>
        <p:sp>
          <p:nvSpPr>
            <p:cNvPr id="752731" name="Line 91"/>
            <p:cNvSpPr>
              <a:spLocks noChangeShapeType="1"/>
            </p:cNvSpPr>
            <p:nvPr/>
          </p:nvSpPr>
          <p:spPr bwMode="auto">
            <a:xfrm>
              <a:off x="4167" y="2712"/>
              <a:ext cx="87" cy="0"/>
            </a:xfrm>
            <a:prstGeom prst="line">
              <a:avLst/>
            </a:prstGeom>
            <a:noFill/>
            <a:ln w="28575">
              <a:solidFill>
                <a:srgbClr val="EB75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52732" name="Text Box 92"/>
            <p:cNvSpPr txBox="1">
              <a:spLocks noChangeArrowheads="1"/>
            </p:cNvSpPr>
            <p:nvPr/>
          </p:nvSpPr>
          <p:spPr bwMode="auto">
            <a:xfrm>
              <a:off x="4065" y="2446"/>
              <a:ext cx="196" cy="213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EB7500"/>
                  </a:solidFill>
                </a:rPr>
                <a:t>Z</a:t>
              </a:r>
            </a:p>
          </p:txBody>
        </p:sp>
      </p:grpSp>
      <p:grpSp>
        <p:nvGrpSpPr>
          <p:cNvPr id="5" name="Group 93"/>
          <p:cNvGrpSpPr>
            <a:grpSpLocks/>
          </p:cNvGrpSpPr>
          <p:nvPr/>
        </p:nvGrpSpPr>
        <p:grpSpPr bwMode="auto">
          <a:xfrm>
            <a:off x="7372357" y="5281618"/>
            <a:ext cx="504826" cy="500063"/>
            <a:chOff x="4644" y="3327"/>
            <a:chExt cx="318" cy="315"/>
          </a:xfrm>
        </p:grpSpPr>
        <p:sp>
          <p:nvSpPr>
            <p:cNvPr id="752734" name="Line 94"/>
            <p:cNvSpPr>
              <a:spLocks noChangeShapeType="1"/>
            </p:cNvSpPr>
            <p:nvPr/>
          </p:nvSpPr>
          <p:spPr bwMode="auto">
            <a:xfrm flipV="1">
              <a:off x="4776" y="3327"/>
              <a:ext cx="5" cy="96"/>
            </a:xfrm>
            <a:prstGeom prst="line">
              <a:avLst/>
            </a:prstGeom>
            <a:noFill/>
            <a:ln w="28575">
              <a:solidFill>
                <a:srgbClr val="EB75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52735" name="Text Box 95"/>
            <p:cNvSpPr txBox="1">
              <a:spLocks noChangeArrowheads="1"/>
            </p:cNvSpPr>
            <p:nvPr/>
          </p:nvSpPr>
          <p:spPr bwMode="auto">
            <a:xfrm>
              <a:off x="4644" y="3429"/>
              <a:ext cx="318" cy="213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EB7500"/>
                  </a:solidFill>
                </a:rPr>
                <a:t>MR</a:t>
              </a:r>
            </a:p>
          </p:txBody>
        </p:sp>
      </p:grpSp>
      <p:grpSp>
        <p:nvGrpSpPr>
          <p:cNvPr id="6" name="Group 96"/>
          <p:cNvGrpSpPr>
            <a:grpSpLocks/>
          </p:cNvGrpSpPr>
          <p:nvPr/>
        </p:nvGrpSpPr>
        <p:grpSpPr bwMode="auto">
          <a:xfrm>
            <a:off x="4522788" y="3587755"/>
            <a:ext cx="490537" cy="338138"/>
            <a:chOff x="2849" y="2260"/>
            <a:chExt cx="309" cy="213"/>
          </a:xfrm>
        </p:grpSpPr>
        <p:sp>
          <p:nvSpPr>
            <p:cNvPr id="752737" name="Line 97"/>
            <p:cNvSpPr>
              <a:spLocks noChangeShapeType="1"/>
            </p:cNvSpPr>
            <p:nvPr/>
          </p:nvSpPr>
          <p:spPr bwMode="auto">
            <a:xfrm>
              <a:off x="2850" y="2366"/>
              <a:ext cx="0" cy="68"/>
            </a:xfrm>
            <a:prstGeom prst="line">
              <a:avLst/>
            </a:prstGeom>
            <a:noFill/>
            <a:ln w="28575">
              <a:solidFill>
                <a:srgbClr val="EB75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52738" name="Text Box 98"/>
            <p:cNvSpPr txBox="1">
              <a:spLocks noChangeArrowheads="1"/>
            </p:cNvSpPr>
            <p:nvPr/>
          </p:nvSpPr>
          <p:spPr bwMode="auto">
            <a:xfrm>
              <a:off x="2849" y="2260"/>
              <a:ext cx="309" cy="213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EB7500"/>
                  </a:solidFill>
                </a:rPr>
                <a:t>RW</a:t>
              </a:r>
            </a:p>
          </p:txBody>
        </p:sp>
      </p:grpSp>
      <p:sp>
        <p:nvSpPr>
          <p:cNvPr id="752739" name="Text Box 99"/>
          <p:cNvSpPr txBox="1">
            <a:spLocks noChangeArrowheads="1"/>
          </p:cNvSpPr>
          <p:nvPr/>
        </p:nvSpPr>
        <p:spPr bwMode="auto">
          <a:xfrm>
            <a:off x="2600325" y="1263650"/>
            <a:ext cx="844550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ins</a:t>
            </a:r>
            <a:r>
              <a:rPr lang="en-US" sz="1400" b="1"/>
              <a:t>[</a:t>
            </a:r>
            <a:r>
              <a:rPr lang="en-US" sz="1200" b="1"/>
              <a:t>25-0</a:t>
            </a:r>
            <a:r>
              <a:rPr lang="en-US" sz="1400" b="1"/>
              <a:t>]</a:t>
            </a:r>
          </a:p>
        </p:txBody>
      </p:sp>
      <p:sp>
        <p:nvSpPr>
          <p:cNvPr id="752740" name="Text Box 100"/>
          <p:cNvSpPr txBox="1">
            <a:spLocks noChangeArrowheads="1"/>
          </p:cNvSpPr>
          <p:nvPr/>
        </p:nvSpPr>
        <p:spPr bwMode="auto">
          <a:xfrm>
            <a:off x="2600325" y="3684588"/>
            <a:ext cx="928688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ins</a:t>
            </a:r>
            <a:r>
              <a:rPr lang="en-US" sz="1400" b="1"/>
              <a:t>[</a:t>
            </a:r>
            <a:r>
              <a:rPr lang="en-US" sz="1200" b="1"/>
              <a:t>25-21</a:t>
            </a:r>
            <a:r>
              <a:rPr lang="en-US" sz="1400" b="1"/>
              <a:t>]</a:t>
            </a:r>
          </a:p>
        </p:txBody>
      </p:sp>
      <p:sp>
        <p:nvSpPr>
          <p:cNvPr id="752741" name="Text Box 101"/>
          <p:cNvSpPr txBox="1">
            <a:spLocks noChangeArrowheads="1"/>
          </p:cNvSpPr>
          <p:nvPr/>
        </p:nvSpPr>
        <p:spPr bwMode="auto">
          <a:xfrm>
            <a:off x="2600325" y="3975100"/>
            <a:ext cx="928688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ins</a:t>
            </a:r>
            <a:r>
              <a:rPr lang="en-US" sz="1400" b="1"/>
              <a:t>[</a:t>
            </a:r>
            <a:r>
              <a:rPr lang="en-US" sz="1200" b="1"/>
              <a:t>20-16</a:t>
            </a:r>
            <a:r>
              <a:rPr lang="en-US" sz="1400" b="1"/>
              <a:t>]</a:t>
            </a:r>
          </a:p>
        </p:txBody>
      </p:sp>
      <p:sp>
        <p:nvSpPr>
          <p:cNvPr id="752742" name="Text Box 102"/>
          <p:cNvSpPr txBox="1">
            <a:spLocks noChangeArrowheads="1"/>
          </p:cNvSpPr>
          <p:nvPr/>
        </p:nvSpPr>
        <p:spPr bwMode="auto">
          <a:xfrm>
            <a:off x="2600325" y="4529138"/>
            <a:ext cx="928688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ins</a:t>
            </a:r>
            <a:r>
              <a:rPr lang="en-US" sz="1400" b="1"/>
              <a:t>[</a:t>
            </a:r>
            <a:r>
              <a:rPr lang="en-US" sz="1200" b="1"/>
              <a:t>15-11</a:t>
            </a:r>
            <a:r>
              <a:rPr lang="en-US" sz="1400" b="1"/>
              <a:t>]</a:t>
            </a:r>
          </a:p>
        </p:txBody>
      </p:sp>
      <p:sp>
        <p:nvSpPr>
          <p:cNvPr id="752743" name="Text Box 103"/>
          <p:cNvSpPr txBox="1">
            <a:spLocks noChangeArrowheads="1"/>
          </p:cNvSpPr>
          <p:nvPr/>
        </p:nvSpPr>
        <p:spPr bwMode="auto">
          <a:xfrm>
            <a:off x="2600325" y="5405438"/>
            <a:ext cx="844550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ins</a:t>
            </a:r>
            <a:r>
              <a:rPr lang="en-US" sz="1400" b="1"/>
              <a:t>[</a:t>
            </a:r>
            <a:r>
              <a:rPr lang="en-US" sz="1200" b="1"/>
              <a:t>15-0</a:t>
            </a:r>
            <a:r>
              <a:rPr lang="en-US" sz="1400" b="1"/>
              <a:t>]</a:t>
            </a:r>
          </a:p>
        </p:txBody>
      </p:sp>
      <p:sp>
        <p:nvSpPr>
          <p:cNvPr id="752744" name="Text Box 104"/>
          <p:cNvSpPr txBox="1">
            <a:spLocks noChangeArrowheads="1"/>
          </p:cNvSpPr>
          <p:nvPr/>
        </p:nvSpPr>
        <p:spPr bwMode="auto">
          <a:xfrm>
            <a:off x="2890838" y="1993900"/>
            <a:ext cx="1064715" cy="307777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/>
              <a:t>PC+4[</a:t>
            </a:r>
            <a:r>
              <a:rPr lang="en-US" sz="1200" b="1"/>
              <a:t>31-28</a:t>
            </a:r>
            <a:r>
              <a:rPr lang="en-US" sz="1400" b="1"/>
              <a:t>]</a:t>
            </a:r>
          </a:p>
        </p:txBody>
      </p:sp>
      <p:sp>
        <p:nvSpPr>
          <p:cNvPr id="752745" name="Text Box 105"/>
          <p:cNvSpPr txBox="1">
            <a:spLocks noChangeArrowheads="1"/>
          </p:cNvSpPr>
          <p:nvPr/>
        </p:nvSpPr>
        <p:spPr bwMode="auto">
          <a:xfrm>
            <a:off x="4206875" y="1558925"/>
            <a:ext cx="742950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ja</a:t>
            </a:r>
            <a:r>
              <a:rPr lang="en-US" sz="1400" b="1"/>
              <a:t>[</a:t>
            </a:r>
            <a:r>
              <a:rPr lang="en-US" sz="1200" b="1"/>
              <a:t>31-0</a:t>
            </a:r>
            <a:r>
              <a:rPr lang="en-US" sz="1400" b="1"/>
              <a:t>]</a:t>
            </a:r>
          </a:p>
        </p:txBody>
      </p:sp>
      <p:sp>
        <p:nvSpPr>
          <p:cNvPr id="752746" name="Line 106"/>
          <p:cNvSpPr>
            <a:spLocks noChangeShapeType="1"/>
          </p:cNvSpPr>
          <p:nvPr/>
        </p:nvSpPr>
        <p:spPr bwMode="auto">
          <a:xfrm flipH="1">
            <a:off x="3868738" y="1520825"/>
            <a:ext cx="61912" cy="1555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747" name="Text Box 107"/>
          <p:cNvSpPr txBox="1">
            <a:spLocks noChangeArrowheads="1"/>
          </p:cNvSpPr>
          <p:nvPr/>
        </p:nvSpPr>
        <p:spPr bwMode="auto">
          <a:xfrm>
            <a:off x="3713163" y="1225550"/>
            <a:ext cx="373820" cy="33855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28</a:t>
            </a:r>
            <a:endParaRPr lang="en-US" sz="1400" b="1"/>
          </a:p>
        </p:txBody>
      </p:sp>
      <p:sp>
        <p:nvSpPr>
          <p:cNvPr id="752748" name="Line 108"/>
          <p:cNvSpPr>
            <a:spLocks noChangeShapeType="1"/>
          </p:cNvSpPr>
          <p:nvPr/>
        </p:nvSpPr>
        <p:spPr bwMode="auto">
          <a:xfrm flipH="1">
            <a:off x="4135438" y="5356225"/>
            <a:ext cx="61912" cy="1555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2749" name="Text Box 109"/>
          <p:cNvSpPr txBox="1">
            <a:spLocks noChangeArrowheads="1"/>
          </p:cNvSpPr>
          <p:nvPr/>
        </p:nvSpPr>
        <p:spPr bwMode="auto">
          <a:xfrm>
            <a:off x="3979863" y="5060950"/>
            <a:ext cx="373820" cy="33855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16</a:t>
            </a:r>
            <a:endParaRPr lang="en-US" sz="1400" b="1"/>
          </a:p>
        </p:txBody>
      </p:sp>
      <p:sp>
        <p:nvSpPr>
          <p:cNvPr id="752750" name="Rectangle 110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968375"/>
          </a:xfrm>
          <a:noFill/>
          <a:ln/>
        </p:spPr>
        <p:txBody>
          <a:bodyPr/>
          <a:lstStyle/>
          <a:p>
            <a:r>
              <a:rPr lang="en-US" b="1" i="1" u="sng" dirty="0">
                <a:solidFill>
                  <a:srgbClr val="FF0000"/>
                </a:solidFill>
              </a:rPr>
              <a:t>Control signals</a:t>
            </a:r>
          </a:p>
        </p:txBody>
      </p:sp>
      <p:grpSp>
        <p:nvGrpSpPr>
          <p:cNvPr id="7" name="Group 111"/>
          <p:cNvGrpSpPr>
            <a:grpSpLocks/>
          </p:cNvGrpSpPr>
          <p:nvPr/>
        </p:nvGrpSpPr>
        <p:grpSpPr bwMode="auto">
          <a:xfrm>
            <a:off x="7070725" y="3843344"/>
            <a:ext cx="561975" cy="338138"/>
            <a:chOff x="4454" y="2421"/>
            <a:chExt cx="354" cy="213"/>
          </a:xfrm>
        </p:grpSpPr>
        <p:sp>
          <p:nvSpPr>
            <p:cNvPr id="752752" name="Text Box 112"/>
            <p:cNvSpPr txBox="1">
              <a:spLocks noChangeArrowheads="1"/>
            </p:cNvSpPr>
            <p:nvPr/>
          </p:nvSpPr>
          <p:spPr bwMode="auto">
            <a:xfrm>
              <a:off x="4454" y="2421"/>
              <a:ext cx="354" cy="213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EB7500"/>
                  </a:solidFill>
                </a:rPr>
                <a:t>MW</a:t>
              </a:r>
            </a:p>
          </p:txBody>
        </p:sp>
        <p:sp>
          <p:nvSpPr>
            <p:cNvPr id="752753" name="Line 113"/>
            <p:cNvSpPr>
              <a:spLocks noChangeShapeType="1"/>
            </p:cNvSpPr>
            <p:nvPr/>
          </p:nvSpPr>
          <p:spPr bwMode="auto">
            <a:xfrm>
              <a:off x="4784" y="2544"/>
              <a:ext cx="0" cy="78"/>
            </a:xfrm>
            <a:prstGeom prst="line">
              <a:avLst/>
            </a:prstGeom>
            <a:noFill/>
            <a:ln w="28575">
              <a:solidFill>
                <a:srgbClr val="EB75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</p:grpSp>
      <p:grpSp>
        <p:nvGrpSpPr>
          <p:cNvPr id="8" name="Group 114"/>
          <p:cNvGrpSpPr>
            <a:grpSpLocks/>
          </p:cNvGrpSpPr>
          <p:nvPr/>
        </p:nvGrpSpPr>
        <p:grpSpPr bwMode="auto">
          <a:xfrm>
            <a:off x="5788025" y="4760907"/>
            <a:ext cx="793750" cy="396874"/>
            <a:chOff x="3646" y="2999"/>
            <a:chExt cx="500" cy="250"/>
          </a:xfrm>
        </p:grpSpPr>
        <p:sp>
          <p:nvSpPr>
            <p:cNvPr id="752755" name="Text Box 115"/>
            <p:cNvSpPr txBox="1">
              <a:spLocks noChangeArrowheads="1"/>
            </p:cNvSpPr>
            <p:nvPr/>
          </p:nvSpPr>
          <p:spPr bwMode="auto">
            <a:xfrm>
              <a:off x="3888" y="2999"/>
              <a:ext cx="258" cy="21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EB7500"/>
                  </a:solidFill>
                </a:rPr>
                <a:t>op</a:t>
              </a:r>
            </a:p>
          </p:txBody>
        </p:sp>
        <p:sp>
          <p:nvSpPr>
            <p:cNvPr id="752756" name="Line 116"/>
            <p:cNvSpPr>
              <a:spLocks noChangeShapeType="1"/>
            </p:cNvSpPr>
            <p:nvPr/>
          </p:nvSpPr>
          <p:spPr bwMode="auto">
            <a:xfrm flipH="1">
              <a:off x="3829" y="3107"/>
              <a:ext cx="98" cy="41"/>
            </a:xfrm>
            <a:prstGeom prst="line">
              <a:avLst/>
            </a:prstGeom>
            <a:noFill/>
            <a:ln w="12700">
              <a:solidFill>
                <a:srgbClr val="EB75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52757" name="Text Box 117"/>
            <p:cNvSpPr txBox="1">
              <a:spLocks noChangeArrowheads="1"/>
            </p:cNvSpPr>
            <p:nvPr/>
          </p:nvSpPr>
          <p:spPr bwMode="auto">
            <a:xfrm>
              <a:off x="3646" y="3036"/>
              <a:ext cx="176" cy="213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EB7500"/>
                  </a:solidFill>
                </a:rPr>
                <a:t>3</a:t>
              </a:r>
              <a:endParaRPr lang="en-US" sz="1400" b="1">
                <a:solidFill>
                  <a:srgbClr val="EB7500"/>
                </a:solidFill>
              </a:endParaRPr>
            </a:p>
          </p:txBody>
        </p:sp>
        <p:sp>
          <p:nvSpPr>
            <p:cNvPr id="752758" name="Line 118"/>
            <p:cNvSpPr>
              <a:spLocks noChangeShapeType="1"/>
            </p:cNvSpPr>
            <p:nvPr/>
          </p:nvSpPr>
          <p:spPr bwMode="auto">
            <a:xfrm>
              <a:off x="3879" y="3048"/>
              <a:ext cx="0" cy="200"/>
            </a:xfrm>
            <a:prstGeom prst="line">
              <a:avLst/>
            </a:prstGeom>
            <a:noFill/>
            <a:ln w="28575">
              <a:solidFill>
                <a:srgbClr val="EB75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</p:grpSp>
      <p:grpSp>
        <p:nvGrpSpPr>
          <p:cNvPr id="9" name="Group 119"/>
          <p:cNvGrpSpPr>
            <a:grpSpLocks/>
          </p:cNvGrpSpPr>
          <p:nvPr/>
        </p:nvGrpSpPr>
        <p:grpSpPr bwMode="auto">
          <a:xfrm>
            <a:off x="5716588" y="4113213"/>
            <a:ext cx="339725" cy="590550"/>
            <a:chOff x="3601" y="2591"/>
            <a:chExt cx="214" cy="372"/>
          </a:xfrm>
        </p:grpSpPr>
        <p:sp>
          <p:nvSpPr>
            <p:cNvPr id="752760" name="Text Box 120"/>
            <p:cNvSpPr txBox="1">
              <a:spLocks noChangeArrowheads="1"/>
            </p:cNvSpPr>
            <p:nvPr/>
          </p:nvSpPr>
          <p:spPr bwMode="auto">
            <a:xfrm rot="-5400000">
              <a:off x="3523" y="2671"/>
              <a:ext cx="372" cy="21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EB7500"/>
                  </a:solidFill>
                </a:rPr>
                <a:t>Asrc</a:t>
              </a:r>
            </a:p>
          </p:txBody>
        </p:sp>
        <p:sp>
          <p:nvSpPr>
            <p:cNvPr id="752761" name="Line 121"/>
            <p:cNvSpPr>
              <a:spLocks noChangeShapeType="1"/>
            </p:cNvSpPr>
            <p:nvPr/>
          </p:nvSpPr>
          <p:spPr bwMode="auto">
            <a:xfrm>
              <a:off x="3601" y="2681"/>
              <a:ext cx="0" cy="78"/>
            </a:xfrm>
            <a:prstGeom prst="line">
              <a:avLst/>
            </a:prstGeom>
            <a:noFill/>
            <a:ln w="28575">
              <a:solidFill>
                <a:srgbClr val="EB75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</p:grpSp>
      <p:grpSp>
        <p:nvGrpSpPr>
          <p:cNvPr id="10" name="Group 122"/>
          <p:cNvGrpSpPr>
            <a:grpSpLocks/>
          </p:cNvGrpSpPr>
          <p:nvPr/>
        </p:nvGrpSpPr>
        <p:grpSpPr bwMode="auto">
          <a:xfrm>
            <a:off x="7410457" y="2409829"/>
            <a:ext cx="550863" cy="338138"/>
            <a:chOff x="4668" y="1518"/>
            <a:chExt cx="347" cy="213"/>
          </a:xfrm>
        </p:grpSpPr>
        <p:sp>
          <p:nvSpPr>
            <p:cNvPr id="752763" name="Text Box 123"/>
            <p:cNvSpPr txBox="1">
              <a:spLocks noChangeArrowheads="1"/>
            </p:cNvSpPr>
            <p:nvPr/>
          </p:nvSpPr>
          <p:spPr bwMode="auto">
            <a:xfrm>
              <a:off x="4668" y="1518"/>
              <a:ext cx="347" cy="213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EB7500"/>
                  </a:solidFill>
                </a:rPr>
                <a:t>Psrc</a:t>
              </a:r>
            </a:p>
          </p:txBody>
        </p:sp>
        <p:sp>
          <p:nvSpPr>
            <p:cNvPr id="752764" name="Line 124"/>
            <p:cNvSpPr>
              <a:spLocks noChangeShapeType="1"/>
            </p:cNvSpPr>
            <p:nvPr/>
          </p:nvSpPr>
          <p:spPr bwMode="auto">
            <a:xfrm>
              <a:off x="4672" y="1522"/>
              <a:ext cx="0" cy="78"/>
            </a:xfrm>
            <a:prstGeom prst="line">
              <a:avLst/>
            </a:prstGeom>
            <a:noFill/>
            <a:ln w="28575">
              <a:solidFill>
                <a:srgbClr val="EB75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</p:grpSp>
      <p:grpSp>
        <p:nvGrpSpPr>
          <p:cNvPr id="11" name="Group 125"/>
          <p:cNvGrpSpPr>
            <a:grpSpLocks/>
          </p:cNvGrpSpPr>
          <p:nvPr/>
        </p:nvGrpSpPr>
        <p:grpSpPr bwMode="auto">
          <a:xfrm>
            <a:off x="8051800" y="3883025"/>
            <a:ext cx="336550" cy="612775"/>
            <a:chOff x="5072" y="2446"/>
            <a:chExt cx="212" cy="386"/>
          </a:xfrm>
        </p:grpSpPr>
        <p:sp>
          <p:nvSpPr>
            <p:cNvPr id="752766" name="Text Box 126"/>
            <p:cNvSpPr txBox="1">
              <a:spLocks noChangeArrowheads="1"/>
            </p:cNvSpPr>
            <p:nvPr/>
          </p:nvSpPr>
          <p:spPr bwMode="auto">
            <a:xfrm rot="-5400000">
              <a:off x="4985" y="2533"/>
              <a:ext cx="386" cy="21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EB7500"/>
                  </a:solidFill>
                </a:rPr>
                <a:t>M2R</a:t>
              </a:r>
            </a:p>
          </p:txBody>
        </p:sp>
        <p:sp>
          <p:nvSpPr>
            <p:cNvPr id="752767" name="Line 127"/>
            <p:cNvSpPr>
              <a:spLocks noChangeShapeType="1"/>
            </p:cNvSpPr>
            <p:nvPr/>
          </p:nvSpPr>
          <p:spPr bwMode="auto">
            <a:xfrm>
              <a:off x="5280" y="2712"/>
              <a:ext cx="0" cy="78"/>
            </a:xfrm>
            <a:prstGeom prst="line">
              <a:avLst/>
            </a:prstGeom>
            <a:noFill/>
            <a:ln w="28575">
              <a:solidFill>
                <a:srgbClr val="EB75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618" name="Rectangle 2"/>
          <p:cNvSpPr>
            <a:spLocks noChangeArrowheads="1"/>
          </p:cNvSpPr>
          <p:nvPr/>
        </p:nvSpPr>
        <p:spPr bwMode="auto">
          <a:xfrm rot="-5400000">
            <a:off x="385763" y="4057650"/>
            <a:ext cx="781050" cy="285750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1"/>
              <a:t>PC</a:t>
            </a:r>
          </a:p>
        </p:txBody>
      </p:sp>
      <p:sp>
        <p:nvSpPr>
          <p:cNvPr id="751619" name="Rectangle 3"/>
          <p:cNvSpPr>
            <a:spLocks noChangeArrowheads="1"/>
          </p:cNvSpPr>
          <p:nvPr/>
        </p:nvSpPr>
        <p:spPr bwMode="auto">
          <a:xfrm>
            <a:off x="1243013" y="3867150"/>
            <a:ext cx="1066800" cy="1119188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  <a:p>
            <a:endParaRPr lang="en-US" b="1"/>
          </a:p>
          <a:p>
            <a:r>
              <a:rPr lang="en-US" sz="2000" b="1"/>
              <a:t>IM</a:t>
            </a:r>
          </a:p>
        </p:txBody>
      </p:sp>
      <p:sp>
        <p:nvSpPr>
          <p:cNvPr id="751620" name="Text Box 4"/>
          <p:cNvSpPr txBox="1">
            <a:spLocks noChangeArrowheads="1"/>
          </p:cNvSpPr>
          <p:nvPr/>
        </p:nvSpPr>
        <p:spPr bwMode="auto">
          <a:xfrm>
            <a:off x="995363" y="4021138"/>
            <a:ext cx="817562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/>
              <a:t>ad</a:t>
            </a:r>
          </a:p>
        </p:txBody>
      </p:sp>
      <p:sp>
        <p:nvSpPr>
          <p:cNvPr id="751621" name="Text Box 5"/>
          <p:cNvSpPr txBox="1">
            <a:spLocks noChangeArrowheads="1"/>
          </p:cNvSpPr>
          <p:nvPr/>
        </p:nvSpPr>
        <p:spPr bwMode="auto">
          <a:xfrm>
            <a:off x="1885950" y="4237038"/>
            <a:ext cx="50482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/>
              <a:t>ins</a:t>
            </a:r>
            <a:endParaRPr lang="en-US" sz="1400" b="1"/>
          </a:p>
        </p:txBody>
      </p:sp>
      <p:sp>
        <p:nvSpPr>
          <p:cNvPr id="751622" name="Rectangle 6"/>
          <p:cNvSpPr>
            <a:spLocks noChangeArrowheads="1"/>
          </p:cNvSpPr>
          <p:nvPr/>
        </p:nvSpPr>
        <p:spPr bwMode="auto">
          <a:xfrm>
            <a:off x="3986213" y="3862388"/>
            <a:ext cx="1066800" cy="1119187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  <a:p>
            <a:endParaRPr lang="en-US" b="1"/>
          </a:p>
          <a:p>
            <a:r>
              <a:rPr lang="en-US" b="1"/>
              <a:t>   </a:t>
            </a:r>
            <a:r>
              <a:rPr lang="en-US" sz="2000" b="1"/>
              <a:t>RF</a:t>
            </a:r>
          </a:p>
        </p:txBody>
      </p:sp>
      <p:sp>
        <p:nvSpPr>
          <p:cNvPr id="751623" name="Text Box 7"/>
          <p:cNvSpPr txBox="1">
            <a:spLocks noChangeArrowheads="1"/>
          </p:cNvSpPr>
          <p:nvPr/>
        </p:nvSpPr>
        <p:spPr bwMode="auto">
          <a:xfrm>
            <a:off x="3933825" y="3827463"/>
            <a:ext cx="75247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rad</a:t>
            </a:r>
            <a:r>
              <a:rPr lang="en-US" sz="1200" b="1"/>
              <a:t>1</a:t>
            </a:r>
          </a:p>
        </p:txBody>
      </p:sp>
      <p:sp>
        <p:nvSpPr>
          <p:cNvPr id="751624" name="Text Box 8"/>
          <p:cNvSpPr txBox="1">
            <a:spLocks noChangeArrowheads="1"/>
          </p:cNvSpPr>
          <p:nvPr/>
        </p:nvSpPr>
        <p:spPr bwMode="auto">
          <a:xfrm>
            <a:off x="3933825" y="4117975"/>
            <a:ext cx="679450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rad</a:t>
            </a:r>
            <a:r>
              <a:rPr lang="en-US" sz="1200" b="1"/>
              <a:t>2</a:t>
            </a:r>
          </a:p>
        </p:txBody>
      </p:sp>
      <p:sp>
        <p:nvSpPr>
          <p:cNvPr id="751625" name="Text Box 9"/>
          <p:cNvSpPr txBox="1">
            <a:spLocks noChangeArrowheads="1"/>
          </p:cNvSpPr>
          <p:nvPr/>
        </p:nvSpPr>
        <p:spPr bwMode="auto">
          <a:xfrm>
            <a:off x="3933825" y="4384675"/>
            <a:ext cx="70802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wad</a:t>
            </a:r>
          </a:p>
        </p:txBody>
      </p:sp>
      <p:sp>
        <p:nvSpPr>
          <p:cNvPr id="751626" name="Text Box 10"/>
          <p:cNvSpPr txBox="1">
            <a:spLocks noChangeArrowheads="1"/>
          </p:cNvSpPr>
          <p:nvPr/>
        </p:nvSpPr>
        <p:spPr bwMode="auto">
          <a:xfrm>
            <a:off x="3933825" y="4665663"/>
            <a:ext cx="77152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wd</a:t>
            </a:r>
          </a:p>
        </p:txBody>
      </p:sp>
      <p:sp>
        <p:nvSpPr>
          <p:cNvPr id="751627" name="Text Box 11"/>
          <p:cNvSpPr txBox="1">
            <a:spLocks noChangeArrowheads="1"/>
          </p:cNvSpPr>
          <p:nvPr/>
        </p:nvSpPr>
        <p:spPr bwMode="auto">
          <a:xfrm>
            <a:off x="4500563" y="3956050"/>
            <a:ext cx="617537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 b="1"/>
              <a:t>rd</a:t>
            </a:r>
            <a:r>
              <a:rPr lang="en-US" sz="1200" b="1"/>
              <a:t>1</a:t>
            </a:r>
          </a:p>
        </p:txBody>
      </p:sp>
      <p:sp>
        <p:nvSpPr>
          <p:cNvPr id="751628" name="Text Box 12"/>
          <p:cNvSpPr txBox="1">
            <a:spLocks noChangeArrowheads="1"/>
          </p:cNvSpPr>
          <p:nvPr/>
        </p:nvSpPr>
        <p:spPr bwMode="auto">
          <a:xfrm>
            <a:off x="4495800" y="4322763"/>
            <a:ext cx="617538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 b="1"/>
              <a:t>rd</a:t>
            </a:r>
            <a:r>
              <a:rPr lang="en-US" sz="1200" b="1"/>
              <a:t>2</a:t>
            </a:r>
          </a:p>
        </p:txBody>
      </p:sp>
      <p:sp>
        <p:nvSpPr>
          <p:cNvPr id="751629" name="Rectangle 13"/>
          <p:cNvSpPr>
            <a:spLocks noChangeArrowheads="1"/>
          </p:cNvSpPr>
          <p:nvPr/>
        </p:nvSpPr>
        <p:spPr bwMode="auto">
          <a:xfrm>
            <a:off x="7005638" y="4162425"/>
            <a:ext cx="1066800" cy="1119188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  <a:p>
            <a:r>
              <a:rPr lang="en-US" b="1"/>
              <a:t>DM</a:t>
            </a:r>
          </a:p>
        </p:txBody>
      </p:sp>
      <p:sp>
        <p:nvSpPr>
          <p:cNvPr id="751630" name="Text Box 14"/>
          <p:cNvSpPr txBox="1">
            <a:spLocks noChangeArrowheads="1"/>
          </p:cNvSpPr>
          <p:nvPr/>
        </p:nvSpPr>
        <p:spPr bwMode="auto">
          <a:xfrm>
            <a:off x="6972300" y="4370388"/>
            <a:ext cx="541338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ad</a:t>
            </a:r>
          </a:p>
        </p:txBody>
      </p:sp>
      <p:sp>
        <p:nvSpPr>
          <p:cNvPr id="751631" name="Text Box 15"/>
          <p:cNvSpPr txBox="1">
            <a:spLocks noChangeArrowheads="1"/>
          </p:cNvSpPr>
          <p:nvPr/>
        </p:nvSpPr>
        <p:spPr bwMode="auto">
          <a:xfrm>
            <a:off x="7643813" y="4356100"/>
            <a:ext cx="541337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/>
              <a:t>rd</a:t>
            </a:r>
          </a:p>
        </p:txBody>
      </p:sp>
      <p:sp>
        <p:nvSpPr>
          <p:cNvPr id="751632" name="Text Box 16"/>
          <p:cNvSpPr txBox="1">
            <a:spLocks noChangeArrowheads="1"/>
          </p:cNvSpPr>
          <p:nvPr/>
        </p:nvSpPr>
        <p:spPr bwMode="auto">
          <a:xfrm>
            <a:off x="6972300" y="4894263"/>
            <a:ext cx="636588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wd</a:t>
            </a:r>
          </a:p>
        </p:txBody>
      </p:sp>
      <p:sp>
        <p:nvSpPr>
          <p:cNvPr id="751633" name="Freeform 17"/>
          <p:cNvSpPr>
            <a:spLocks/>
          </p:cNvSpPr>
          <p:nvPr/>
        </p:nvSpPr>
        <p:spPr bwMode="auto">
          <a:xfrm>
            <a:off x="6018213" y="3956050"/>
            <a:ext cx="596900" cy="9429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27"/>
              </a:cxn>
              <a:cxn ang="0">
                <a:pos x="111" y="553"/>
              </a:cxn>
              <a:cxn ang="0">
                <a:pos x="0" y="671"/>
              </a:cxn>
              <a:cxn ang="0">
                <a:pos x="0" y="1098"/>
              </a:cxn>
              <a:cxn ang="0">
                <a:pos x="387" y="790"/>
              </a:cxn>
              <a:cxn ang="0">
                <a:pos x="387" y="308"/>
              </a:cxn>
              <a:cxn ang="0">
                <a:pos x="0" y="0"/>
              </a:cxn>
            </a:cxnLst>
            <a:rect l="0" t="0" r="r" b="b"/>
            <a:pathLst>
              <a:path w="388" h="1099">
                <a:moveTo>
                  <a:pt x="0" y="0"/>
                </a:moveTo>
                <a:lnTo>
                  <a:pt x="0" y="427"/>
                </a:lnTo>
                <a:lnTo>
                  <a:pt x="111" y="553"/>
                </a:lnTo>
                <a:lnTo>
                  <a:pt x="0" y="671"/>
                </a:lnTo>
                <a:lnTo>
                  <a:pt x="0" y="1098"/>
                </a:lnTo>
                <a:lnTo>
                  <a:pt x="387" y="790"/>
                </a:lnTo>
                <a:lnTo>
                  <a:pt x="387" y="308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 w="28575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634" name="Text Box 18"/>
          <p:cNvSpPr txBox="1">
            <a:spLocks noChangeArrowheads="1"/>
          </p:cNvSpPr>
          <p:nvPr/>
        </p:nvSpPr>
        <p:spPr bwMode="auto">
          <a:xfrm rot="-5400000">
            <a:off x="5842001" y="4213225"/>
            <a:ext cx="965200" cy="39687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ALU</a:t>
            </a:r>
          </a:p>
        </p:txBody>
      </p:sp>
      <p:sp>
        <p:nvSpPr>
          <p:cNvPr id="751635" name="Freeform 19"/>
          <p:cNvSpPr>
            <a:spLocks/>
          </p:cNvSpPr>
          <p:nvPr/>
        </p:nvSpPr>
        <p:spPr bwMode="auto">
          <a:xfrm>
            <a:off x="6018213" y="1873250"/>
            <a:ext cx="596900" cy="9429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27"/>
              </a:cxn>
              <a:cxn ang="0">
                <a:pos x="111" y="553"/>
              </a:cxn>
              <a:cxn ang="0">
                <a:pos x="0" y="671"/>
              </a:cxn>
              <a:cxn ang="0">
                <a:pos x="0" y="1098"/>
              </a:cxn>
              <a:cxn ang="0">
                <a:pos x="387" y="790"/>
              </a:cxn>
              <a:cxn ang="0">
                <a:pos x="387" y="308"/>
              </a:cxn>
              <a:cxn ang="0">
                <a:pos x="0" y="0"/>
              </a:cxn>
            </a:cxnLst>
            <a:rect l="0" t="0" r="r" b="b"/>
            <a:pathLst>
              <a:path w="388" h="1099">
                <a:moveTo>
                  <a:pt x="0" y="0"/>
                </a:moveTo>
                <a:lnTo>
                  <a:pt x="0" y="427"/>
                </a:lnTo>
                <a:lnTo>
                  <a:pt x="111" y="553"/>
                </a:lnTo>
                <a:lnTo>
                  <a:pt x="0" y="671"/>
                </a:lnTo>
                <a:lnTo>
                  <a:pt x="0" y="1098"/>
                </a:lnTo>
                <a:lnTo>
                  <a:pt x="387" y="790"/>
                </a:lnTo>
                <a:lnTo>
                  <a:pt x="387" y="308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 w="28575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636" name="Text Box 20"/>
          <p:cNvSpPr txBox="1">
            <a:spLocks noChangeArrowheads="1"/>
          </p:cNvSpPr>
          <p:nvPr/>
        </p:nvSpPr>
        <p:spPr bwMode="auto">
          <a:xfrm rot="-5400000">
            <a:off x="6049169" y="2143919"/>
            <a:ext cx="617537" cy="39687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+</a:t>
            </a:r>
          </a:p>
        </p:txBody>
      </p:sp>
      <p:sp>
        <p:nvSpPr>
          <p:cNvPr id="751637" name="Freeform 21"/>
          <p:cNvSpPr>
            <a:spLocks/>
          </p:cNvSpPr>
          <p:nvPr/>
        </p:nvSpPr>
        <p:spPr bwMode="auto">
          <a:xfrm>
            <a:off x="1520825" y="1962150"/>
            <a:ext cx="596900" cy="9429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27"/>
              </a:cxn>
              <a:cxn ang="0">
                <a:pos x="111" y="553"/>
              </a:cxn>
              <a:cxn ang="0">
                <a:pos x="0" y="671"/>
              </a:cxn>
              <a:cxn ang="0">
                <a:pos x="0" y="1098"/>
              </a:cxn>
              <a:cxn ang="0">
                <a:pos x="387" y="790"/>
              </a:cxn>
              <a:cxn ang="0">
                <a:pos x="387" y="308"/>
              </a:cxn>
              <a:cxn ang="0">
                <a:pos x="0" y="0"/>
              </a:cxn>
            </a:cxnLst>
            <a:rect l="0" t="0" r="r" b="b"/>
            <a:pathLst>
              <a:path w="388" h="1099">
                <a:moveTo>
                  <a:pt x="0" y="0"/>
                </a:moveTo>
                <a:lnTo>
                  <a:pt x="0" y="427"/>
                </a:lnTo>
                <a:lnTo>
                  <a:pt x="111" y="553"/>
                </a:lnTo>
                <a:lnTo>
                  <a:pt x="0" y="671"/>
                </a:lnTo>
                <a:lnTo>
                  <a:pt x="0" y="1098"/>
                </a:lnTo>
                <a:lnTo>
                  <a:pt x="387" y="790"/>
                </a:lnTo>
                <a:lnTo>
                  <a:pt x="387" y="308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 w="28575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638" name="Text Box 22"/>
          <p:cNvSpPr txBox="1">
            <a:spLocks noChangeArrowheads="1"/>
          </p:cNvSpPr>
          <p:nvPr/>
        </p:nvSpPr>
        <p:spPr bwMode="auto">
          <a:xfrm rot="-5400000">
            <a:off x="1572419" y="2228056"/>
            <a:ext cx="617538" cy="39687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+</a:t>
            </a:r>
          </a:p>
        </p:txBody>
      </p:sp>
      <p:sp>
        <p:nvSpPr>
          <p:cNvPr id="751639" name="Oval 23"/>
          <p:cNvSpPr>
            <a:spLocks noChangeArrowheads="1"/>
          </p:cNvSpPr>
          <p:nvPr/>
        </p:nvSpPr>
        <p:spPr bwMode="auto">
          <a:xfrm rot="-5400000">
            <a:off x="5498306" y="2483645"/>
            <a:ext cx="466725" cy="290512"/>
          </a:xfrm>
          <a:prstGeom prst="ellipse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b="1"/>
              <a:t>s</a:t>
            </a:r>
            <a:r>
              <a:rPr lang="en-US" sz="1400" b="1"/>
              <a:t>2</a:t>
            </a:r>
          </a:p>
        </p:txBody>
      </p:sp>
      <p:sp>
        <p:nvSpPr>
          <p:cNvPr id="751640" name="Oval 24"/>
          <p:cNvSpPr>
            <a:spLocks noChangeArrowheads="1"/>
          </p:cNvSpPr>
          <p:nvPr/>
        </p:nvSpPr>
        <p:spPr bwMode="auto">
          <a:xfrm rot="-5400000">
            <a:off x="4498181" y="5255419"/>
            <a:ext cx="757238" cy="342900"/>
          </a:xfrm>
          <a:prstGeom prst="ellipse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b="1"/>
              <a:t>sx</a:t>
            </a:r>
          </a:p>
        </p:txBody>
      </p:sp>
      <p:sp>
        <p:nvSpPr>
          <p:cNvPr id="751641" name="AutoShape 25"/>
          <p:cNvSpPr>
            <a:spLocks noChangeArrowheads="1"/>
          </p:cNvSpPr>
          <p:nvPr/>
        </p:nvSpPr>
        <p:spPr bwMode="auto">
          <a:xfrm>
            <a:off x="3527425" y="4333875"/>
            <a:ext cx="176213" cy="6096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" anchor="ctr"/>
          <a:lstStyle/>
          <a:p>
            <a:pPr algn="l"/>
            <a:r>
              <a:rPr lang="en-US" sz="1200" b="1"/>
              <a:t>0</a:t>
            </a:r>
          </a:p>
          <a:p>
            <a:pPr algn="l"/>
            <a:endParaRPr lang="en-US" sz="1200" b="1"/>
          </a:p>
          <a:p>
            <a:pPr algn="l"/>
            <a:r>
              <a:rPr lang="en-US" sz="1200" b="1"/>
              <a:t>1</a:t>
            </a:r>
          </a:p>
        </p:txBody>
      </p:sp>
      <p:sp>
        <p:nvSpPr>
          <p:cNvPr id="751642" name="AutoShape 26"/>
          <p:cNvSpPr>
            <a:spLocks noChangeArrowheads="1"/>
          </p:cNvSpPr>
          <p:nvPr/>
        </p:nvSpPr>
        <p:spPr bwMode="auto">
          <a:xfrm>
            <a:off x="7323138" y="1714500"/>
            <a:ext cx="176212" cy="71913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" anchor="ctr"/>
          <a:lstStyle/>
          <a:p>
            <a:pPr algn="l"/>
            <a:r>
              <a:rPr lang="en-US" sz="1200" b="1"/>
              <a:t>0</a:t>
            </a:r>
          </a:p>
          <a:p>
            <a:pPr algn="l"/>
            <a:endParaRPr lang="en-US" sz="1200" b="1"/>
          </a:p>
          <a:p>
            <a:pPr algn="l"/>
            <a:r>
              <a:rPr lang="en-US" sz="1200" b="1"/>
              <a:t>1</a:t>
            </a:r>
          </a:p>
        </p:txBody>
      </p:sp>
      <p:sp>
        <p:nvSpPr>
          <p:cNvPr id="751643" name="AutoShape 27"/>
          <p:cNvSpPr>
            <a:spLocks noChangeArrowheads="1"/>
          </p:cNvSpPr>
          <p:nvPr/>
        </p:nvSpPr>
        <p:spPr bwMode="auto">
          <a:xfrm>
            <a:off x="8294688" y="4438650"/>
            <a:ext cx="176212" cy="6096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" anchor="ctr"/>
          <a:lstStyle/>
          <a:p>
            <a:pPr algn="l"/>
            <a:r>
              <a:rPr lang="en-US" sz="1200" b="1"/>
              <a:t>1</a:t>
            </a:r>
          </a:p>
          <a:p>
            <a:pPr algn="l"/>
            <a:endParaRPr lang="en-US" sz="1200" b="1"/>
          </a:p>
          <a:p>
            <a:pPr algn="l"/>
            <a:r>
              <a:rPr lang="en-US" sz="1200" b="1"/>
              <a:t>0</a:t>
            </a:r>
          </a:p>
        </p:txBody>
      </p:sp>
      <p:sp>
        <p:nvSpPr>
          <p:cNvPr id="751644" name="AutoShape 28"/>
          <p:cNvSpPr>
            <a:spLocks noChangeArrowheads="1"/>
          </p:cNvSpPr>
          <p:nvPr/>
        </p:nvSpPr>
        <p:spPr bwMode="auto">
          <a:xfrm>
            <a:off x="5627688" y="4386263"/>
            <a:ext cx="176212" cy="61436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" anchor="ctr"/>
          <a:lstStyle/>
          <a:p>
            <a:pPr algn="l"/>
            <a:r>
              <a:rPr lang="en-US" sz="1200" b="1"/>
              <a:t>0</a:t>
            </a:r>
          </a:p>
          <a:p>
            <a:pPr algn="l"/>
            <a:endParaRPr lang="en-US" sz="1200" b="1"/>
          </a:p>
          <a:p>
            <a:pPr algn="l"/>
            <a:r>
              <a:rPr lang="en-US" sz="1200" b="1"/>
              <a:t>1</a:t>
            </a:r>
          </a:p>
        </p:txBody>
      </p:sp>
      <p:sp>
        <p:nvSpPr>
          <p:cNvPr id="751645" name="Line 29"/>
          <p:cNvSpPr>
            <a:spLocks noChangeShapeType="1"/>
          </p:cNvSpPr>
          <p:nvPr/>
        </p:nvSpPr>
        <p:spPr bwMode="auto">
          <a:xfrm>
            <a:off x="914400" y="4205288"/>
            <a:ext cx="3286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646" name="Line 30"/>
          <p:cNvSpPr>
            <a:spLocks noChangeShapeType="1"/>
          </p:cNvSpPr>
          <p:nvPr/>
        </p:nvSpPr>
        <p:spPr bwMode="auto">
          <a:xfrm>
            <a:off x="1304925" y="2703513"/>
            <a:ext cx="2143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647" name="Line 31"/>
          <p:cNvSpPr>
            <a:spLocks noChangeShapeType="1"/>
          </p:cNvSpPr>
          <p:nvPr/>
        </p:nvSpPr>
        <p:spPr bwMode="auto">
          <a:xfrm>
            <a:off x="1028700" y="2136775"/>
            <a:ext cx="4953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648" name="Line 32"/>
          <p:cNvSpPr>
            <a:spLocks noChangeShapeType="1"/>
          </p:cNvSpPr>
          <p:nvPr/>
        </p:nvSpPr>
        <p:spPr bwMode="auto">
          <a:xfrm flipV="1">
            <a:off x="1023938" y="2117725"/>
            <a:ext cx="0" cy="20875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649" name="Line 33"/>
          <p:cNvSpPr>
            <a:spLocks noChangeShapeType="1"/>
          </p:cNvSpPr>
          <p:nvPr/>
        </p:nvSpPr>
        <p:spPr bwMode="auto">
          <a:xfrm>
            <a:off x="490538" y="4210050"/>
            <a:ext cx="1428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650" name="Line 34"/>
          <p:cNvSpPr>
            <a:spLocks noChangeShapeType="1"/>
          </p:cNvSpPr>
          <p:nvPr/>
        </p:nvSpPr>
        <p:spPr bwMode="auto">
          <a:xfrm flipH="1">
            <a:off x="495300" y="1254125"/>
            <a:ext cx="6350" cy="2951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651" name="Line 35"/>
          <p:cNvSpPr>
            <a:spLocks noChangeShapeType="1"/>
          </p:cNvSpPr>
          <p:nvPr/>
        </p:nvSpPr>
        <p:spPr bwMode="auto">
          <a:xfrm>
            <a:off x="501650" y="1254125"/>
            <a:ext cx="76882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652" name="Line 36"/>
          <p:cNvSpPr>
            <a:spLocks noChangeShapeType="1"/>
          </p:cNvSpPr>
          <p:nvPr/>
        </p:nvSpPr>
        <p:spPr bwMode="auto">
          <a:xfrm>
            <a:off x="5305425" y="1816100"/>
            <a:ext cx="20097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653" name="Line 37"/>
          <p:cNvSpPr>
            <a:spLocks noChangeShapeType="1"/>
          </p:cNvSpPr>
          <p:nvPr/>
        </p:nvSpPr>
        <p:spPr bwMode="auto">
          <a:xfrm>
            <a:off x="2132013" y="2427288"/>
            <a:ext cx="31670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654" name="Line 38"/>
          <p:cNvSpPr>
            <a:spLocks noChangeShapeType="1"/>
          </p:cNvSpPr>
          <p:nvPr/>
        </p:nvSpPr>
        <p:spPr bwMode="auto">
          <a:xfrm>
            <a:off x="5189538" y="5086350"/>
            <a:ext cx="18161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655" name="Line 39"/>
          <p:cNvSpPr>
            <a:spLocks noChangeShapeType="1"/>
          </p:cNvSpPr>
          <p:nvPr/>
        </p:nvSpPr>
        <p:spPr bwMode="auto">
          <a:xfrm>
            <a:off x="2628900" y="5434013"/>
            <a:ext cx="2071688" cy="1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656" name="Line 40"/>
          <p:cNvSpPr>
            <a:spLocks noChangeShapeType="1"/>
          </p:cNvSpPr>
          <p:nvPr/>
        </p:nvSpPr>
        <p:spPr bwMode="auto">
          <a:xfrm>
            <a:off x="3773488" y="6207125"/>
            <a:ext cx="47910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657" name="Line 41"/>
          <p:cNvSpPr>
            <a:spLocks noChangeShapeType="1"/>
          </p:cNvSpPr>
          <p:nvPr/>
        </p:nvSpPr>
        <p:spPr bwMode="auto">
          <a:xfrm flipV="1">
            <a:off x="5305425" y="2057400"/>
            <a:ext cx="7096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658" name="Line 42"/>
          <p:cNvSpPr>
            <a:spLocks noChangeShapeType="1"/>
          </p:cNvSpPr>
          <p:nvPr/>
        </p:nvSpPr>
        <p:spPr bwMode="auto">
          <a:xfrm>
            <a:off x="6610350" y="2338388"/>
            <a:ext cx="7143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659" name="Line 43"/>
          <p:cNvSpPr>
            <a:spLocks noChangeShapeType="1"/>
          </p:cNvSpPr>
          <p:nvPr/>
        </p:nvSpPr>
        <p:spPr bwMode="auto">
          <a:xfrm>
            <a:off x="5872163" y="2628900"/>
            <a:ext cx="14763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660" name="Line 44"/>
          <p:cNvSpPr>
            <a:spLocks noChangeShapeType="1"/>
          </p:cNvSpPr>
          <p:nvPr/>
        </p:nvSpPr>
        <p:spPr bwMode="auto">
          <a:xfrm>
            <a:off x="5405438" y="2624138"/>
            <a:ext cx="1809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661" name="Line 45"/>
          <p:cNvSpPr>
            <a:spLocks noChangeShapeType="1"/>
          </p:cNvSpPr>
          <p:nvPr/>
        </p:nvSpPr>
        <p:spPr bwMode="auto">
          <a:xfrm>
            <a:off x="8189913" y="1254125"/>
            <a:ext cx="0" cy="5810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662" name="Line 46"/>
          <p:cNvSpPr>
            <a:spLocks noChangeShapeType="1"/>
          </p:cNvSpPr>
          <p:nvPr/>
        </p:nvSpPr>
        <p:spPr bwMode="auto">
          <a:xfrm>
            <a:off x="7500938" y="2076450"/>
            <a:ext cx="2921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663" name="Line 47"/>
          <p:cNvSpPr>
            <a:spLocks noChangeShapeType="1"/>
          </p:cNvSpPr>
          <p:nvPr/>
        </p:nvSpPr>
        <p:spPr bwMode="auto">
          <a:xfrm>
            <a:off x="2305050" y="4419600"/>
            <a:ext cx="3286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664" name="Line 48"/>
          <p:cNvSpPr>
            <a:spLocks noChangeShapeType="1"/>
          </p:cNvSpPr>
          <p:nvPr/>
        </p:nvSpPr>
        <p:spPr bwMode="auto">
          <a:xfrm>
            <a:off x="2628900" y="4000500"/>
            <a:ext cx="0" cy="14430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665" name="Line 49"/>
          <p:cNvSpPr>
            <a:spLocks noChangeShapeType="1"/>
          </p:cNvSpPr>
          <p:nvPr/>
        </p:nvSpPr>
        <p:spPr bwMode="auto">
          <a:xfrm>
            <a:off x="2628900" y="4000500"/>
            <a:ext cx="13573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666" name="Line 50"/>
          <p:cNvSpPr>
            <a:spLocks noChangeShapeType="1"/>
          </p:cNvSpPr>
          <p:nvPr/>
        </p:nvSpPr>
        <p:spPr bwMode="auto">
          <a:xfrm>
            <a:off x="2628900" y="4286250"/>
            <a:ext cx="13573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667" name="Line 51"/>
          <p:cNvSpPr>
            <a:spLocks noChangeShapeType="1"/>
          </p:cNvSpPr>
          <p:nvPr/>
        </p:nvSpPr>
        <p:spPr bwMode="auto">
          <a:xfrm>
            <a:off x="2633663" y="4852988"/>
            <a:ext cx="8953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668" name="Line 52"/>
          <p:cNvSpPr>
            <a:spLocks noChangeShapeType="1"/>
          </p:cNvSpPr>
          <p:nvPr/>
        </p:nvSpPr>
        <p:spPr bwMode="auto">
          <a:xfrm>
            <a:off x="3305175" y="4281488"/>
            <a:ext cx="0" cy="1428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669" name="Line 53"/>
          <p:cNvSpPr>
            <a:spLocks noChangeShapeType="1"/>
          </p:cNvSpPr>
          <p:nvPr/>
        </p:nvSpPr>
        <p:spPr bwMode="auto">
          <a:xfrm>
            <a:off x="3305175" y="4424363"/>
            <a:ext cx="2238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670" name="Line 54"/>
          <p:cNvSpPr>
            <a:spLocks noChangeShapeType="1"/>
          </p:cNvSpPr>
          <p:nvPr/>
        </p:nvSpPr>
        <p:spPr bwMode="auto">
          <a:xfrm>
            <a:off x="3705225" y="4562475"/>
            <a:ext cx="2809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671" name="Line 55"/>
          <p:cNvSpPr>
            <a:spLocks noChangeShapeType="1"/>
          </p:cNvSpPr>
          <p:nvPr/>
        </p:nvSpPr>
        <p:spPr bwMode="auto">
          <a:xfrm>
            <a:off x="3767138" y="4852988"/>
            <a:ext cx="2190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672" name="Line 56"/>
          <p:cNvSpPr>
            <a:spLocks noChangeShapeType="1"/>
          </p:cNvSpPr>
          <p:nvPr/>
        </p:nvSpPr>
        <p:spPr bwMode="auto">
          <a:xfrm>
            <a:off x="3771900" y="4848225"/>
            <a:ext cx="4763" cy="13573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673" name="Line 57"/>
          <p:cNvSpPr>
            <a:spLocks noChangeShapeType="1"/>
          </p:cNvSpPr>
          <p:nvPr/>
        </p:nvSpPr>
        <p:spPr bwMode="auto">
          <a:xfrm>
            <a:off x="5053013" y="4138613"/>
            <a:ext cx="9667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674" name="Line 58"/>
          <p:cNvSpPr>
            <a:spLocks noChangeShapeType="1"/>
          </p:cNvSpPr>
          <p:nvPr/>
        </p:nvSpPr>
        <p:spPr bwMode="auto">
          <a:xfrm>
            <a:off x="5053013" y="4495800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675" name="Line 59"/>
          <p:cNvSpPr>
            <a:spLocks noChangeShapeType="1"/>
          </p:cNvSpPr>
          <p:nvPr/>
        </p:nvSpPr>
        <p:spPr bwMode="auto">
          <a:xfrm>
            <a:off x="5414963" y="4919663"/>
            <a:ext cx="209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676" name="Line 60"/>
          <p:cNvSpPr>
            <a:spLocks noChangeShapeType="1"/>
          </p:cNvSpPr>
          <p:nvPr/>
        </p:nvSpPr>
        <p:spPr bwMode="auto">
          <a:xfrm flipV="1">
            <a:off x="5800725" y="4700588"/>
            <a:ext cx="219075" cy="47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677" name="Line 61"/>
          <p:cNvSpPr>
            <a:spLocks noChangeShapeType="1"/>
          </p:cNvSpPr>
          <p:nvPr/>
        </p:nvSpPr>
        <p:spPr bwMode="auto">
          <a:xfrm>
            <a:off x="5200650" y="4495800"/>
            <a:ext cx="0" cy="5857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678" name="Line 62"/>
          <p:cNvSpPr>
            <a:spLocks noChangeShapeType="1"/>
          </p:cNvSpPr>
          <p:nvPr/>
        </p:nvSpPr>
        <p:spPr bwMode="auto">
          <a:xfrm>
            <a:off x="8577263" y="4757738"/>
            <a:ext cx="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679" name="Line 63"/>
          <p:cNvSpPr>
            <a:spLocks noChangeShapeType="1"/>
          </p:cNvSpPr>
          <p:nvPr/>
        </p:nvSpPr>
        <p:spPr bwMode="auto">
          <a:xfrm flipV="1">
            <a:off x="8462963" y="4757738"/>
            <a:ext cx="114300" cy="47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680" name="Line 64"/>
          <p:cNvSpPr>
            <a:spLocks noChangeShapeType="1"/>
          </p:cNvSpPr>
          <p:nvPr/>
        </p:nvSpPr>
        <p:spPr bwMode="auto">
          <a:xfrm>
            <a:off x="6610350" y="4543425"/>
            <a:ext cx="4000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681" name="Line 65"/>
          <p:cNvSpPr>
            <a:spLocks noChangeShapeType="1"/>
          </p:cNvSpPr>
          <p:nvPr/>
        </p:nvSpPr>
        <p:spPr bwMode="auto">
          <a:xfrm>
            <a:off x="6753225" y="4543425"/>
            <a:ext cx="0" cy="8191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682" name="Line 66"/>
          <p:cNvSpPr>
            <a:spLocks noChangeShapeType="1"/>
          </p:cNvSpPr>
          <p:nvPr/>
        </p:nvSpPr>
        <p:spPr bwMode="auto">
          <a:xfrm>
            <a:off x="6748463" y="5357813"/>
            <a:ext cx="140493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683" name="Line 67"/>
          <p:cNvSpPr>
            <a:spLocks noChangeShapeType="1"/>
          </p:cNvSpPr>
          <p:nvPr/>
        </p:nvSpPr>
        <p:spPr bwMode="auto">
          <a:xfrm>
            <a:off x="8148638" y="4967288"/>
            <a:ext cx="0" cy="390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684" name="Line 68"/>
          <p:cNvSpPr>
            <a:spLocks noChangeShapeType="1"/>
          </p:cNvSpPr>
          <p:nvPr/>
        </p:nvSpPr>
        <p:spPr bwMode="auto">
          <a:xfrm>
            <a:off x="8148638" y="4967288"/>
            <a:ext cx="138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685" name="Line 69"/>
          <p:cNvSpPr>
            <a:spLocks noChangeShapeType="1"/>
          </p:cNvSpPr>
          <p:nvPr/>
        </p:nvSpPr>
        <p:spPr bwMode="auto">
          <a:xfrm flipV="1">
            <a:off x="8072438" y="4538663"/>
            <a:ext cx="219075" cy="47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686" name="Line 70"/>
          <p:cNvSpPr>
            <a:spLocks noChangeShapeType="1"/>
          </p:cNvSpPr>
          <p:nvPr/>
        </p:nvSpPr>
        <p:spPr bwMode="auto">
          <a:xfrm>
            <a:off x="8462963" y="4757738"/>
            <a:ext cx="1190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687" name="Line 71"/>
          <p:cNvSpPr>
            <a:spLocks noChangeShapeType="1"/>
          </p:cNvSpPr>
          <p:nvPr/>
        </p:nvSpPr>
        <p:spPr bwMode="auto">
          <a:xfrm>
            <a:off x="3609975" y="4940300"/>
            <a:ext cx="0" cy="114300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grpSp>
        <p:nvGrpSpPr>
          <p:cNvPr id="2" name="Group 72"/>
          <p:cNvGrpSpPr>
            <a:grpSpLocks/>
          </p:cNvGrpSpPr>
          <p:nvPr/>
        </p:nvGrpSpPr>
        <p:grpSpPr bwMode="auto">
          <a:xfrm>
            <a:off x="2524125" y="2520950"/>
            <a:ext cx="1412875" cy="2540000"/>
            <a:chOff x="1590" y="1588"/>
            <a:chExt cx="890" cy="1600"/>
          </a:xfrm>
        </p:grpSpPr>
        <p:sp>
          <p:nvSpPr>
            <p:cNvPr id="751689" name="Line 73"/>
            <p:cNvSpPr>
              <a:spLocks noChangeShapeType="1"/>
            </p:cNvSpPr>
            <p:nvPr/>
          </p:nvSpPr>
          <p:spPr bwMode="auto">
            <a:xfrm flipV="1">
              <a:off x="1593" y="1592"/>
              <a:ext cx="887" cy="0"/>
            </a:xfrm>
            <a:prstGeom prst="line">
              <a:avLst/>
            </a:prstGeom>
            <a:noFill/>
            <a:ln w="28575">
              <a:solidFill>
                <a:srgbClr val="EB75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51690" name="Line 74"/>
            <p:cNvSpPr>
              <a:spLocks noChangeShapeType="1"/>
            </p:cNvSpPr>
            <p:nvPr/>
          </p:nvSpPr>
          <p:spPr bwMode="auto">
            <a:xfrm>
              <a:off x="1591" y="1588"/>
              <a:ext cx="0" cy="1596"/>
            </a:xfrm>
            <a:prstGeom prst="line">
              <a:avLst/>
            </a:prstGeom>
            <a:noFill/>
            <a:ln w="28575">
              <a:solidFill>
                <a:srgbClr val="EB75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51691" name="Line 75"/>
            <p:cNvSpPr>
              <a:spLocks noChangeShapeType="1"/>
            </p:cNvSpPr>
            <p:nvPr/>
          </p:nvSpPr>
          <p:spPr bwMode="auto">
            <a:xfrm>
              <a:off x="1590" y="3188"/>
              <a:ext cx="684" cy="0"/>
            </a:xfrm>
            <a:prstGeom prst="line">
              <a:avLst/>
            </a:prstGeom>
            <a:noFill/>
            <a:ln w="28575">
              <a:solidFill>
                <a:srgbClr val="EB75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51692" name="Line 76"/>
            <p:cNvSpPr>
              <a:spLocks noChangeShapeType="1"/>
            </p:cNvSpPr>
            <p:nvPr/>
          </p:nvSpPr>
          <p:spPr bwMode="auto">
            <a:xfrm>
              <a:off x="2478" y="1588"/>
              <a:ext cx="2" cy="95"/>
            </a:xfrm>
            <a:prstGeom prst="line">
              <a:avLst/>
            </a:prstGeom>
            <a:noFill/>
            <a:ln w="28575">
              <a:solidFill>
                <a:srgbClr val="EB75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51693" name="Line 77"/>
            <p:cNvSpPr>
              <a:spLocks noChangeShapeType="1"/>
            </p:cNvSpPr>
            <p:nvPr/>
          </p:nvSpPr>
          <p:spPr bwMode="auto">
            <a:xfrm flipH="1">
              <a:off x="2397" y="1683"/>
              <a:ext cx="81" cy="0"/>
            </a:xfrm>
            <a:prstGeom prst="line">
              <a:avLst/>
            </a:prstGeom>
            <a:noFill/>
            <a:ln w="28575">
              <a:solidFill>
                <a:srgbClr val="EB75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</p:grpSp>
      <p:sp>
        <p:nvSpPr>
          <p:cNvPr id="751694" name="Line 78"/>
          <p:cNvSpPr>
            <a:spLocks noChangeShapeType="1"/>
          </p:cNvSpPr>
          <p:nvPr/>
        </p:nvSpPr>
        <p:spPr bwMode="auto">
          <a:xfrm>
            <a:off x="3787775" y="3759200"/>
            <a:ext cx="739775" cy="0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695" name="Line 79"/>
          <p:cNvSpPr>
            <a:spLocks noChangeShapeType="1"/>
          </p:cNvSpPr>
          <p:nvPr/>
        </p:nvSpPr>
        <p:spPr bwMode="auto">
          <a:xfrm>
            <a:off x="4524375" y="3756025"/>
            <a:ext cx="0" cy="107950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696" name="Line 80"/>
          <p:cNvSpPr>
            <a:spLocks noChangeShapeType="1"/>
          </p:cNvSpPr>
          <p:nvPr/>
        </p:nvSpPr>
        <p:spPr bwMode="auto">
          <a:xfrm>
            <a:off x="6615113" y="4305300"/>
            <a:ext cx="138112" cy="0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grpSp>
        <p:nvGrpSpPr>
          <p:cNvPr id="3" name="Group 81"/>
          <p:cNvGrpSpPr>
            <a:grpSpLocks/>
          </p:cNvGrpSpPr>
          <p:nvPr/>
        </p:nvGrpSpPr>
        <p:grpSpPr bwMode="auto">
          <a:xfrm>
            <a:off x="3933825" y="3195638"/>
            <a:ext cx="4452938" cy="1238250"/>
            <a:chOff x="2478" y="2013"/>
            <a:chExt cx="2805" cy="780"/>
          </a:xfrm>
        </p:grpSpPr>
        <p:sp>
          <p:nvSpPr>
            <p:cNvPr id="751698" name="Line 82"/>
            <p:cNvSpPr>
              <a:spLocks noChangeShapeType="1"/>
            </p:cNvSpPr>
            <p:nvPr/>
          </p:nvSpPr>
          <p:spPr bwMode="auto">
            <a:xfrm>
              <a:off x="2478" y="2013"/>
              <a:ext cx="2805" cy="0"/>
            </a:xfrm>
            <a:prstGeom prst="line">
              <a:avLst/>
            </a:prstGeom>
            <a:noFill/>
            <a:ln w="28575">
              <a:solidFill>
                <a:srgbClr val="EB75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51699" name="Line 83"/>
            <p:cNvSpPr>
              <a:spLocks noChangeShapeType="1"/>
            </p:cNvSpPr>
            <p:nvPr/>
          </p:nvSpPr>
          <p:spPr bwMode="auto">
            <a:xfrm flipH="1">
              <a:off x="5280" y="2013"/>
              <a:ext cx="3" cy="780"/>
            </a:xfrm>
            <a:prstGeom prst="line">
              <a:avLst/>
            </a:prstGeom>
            <a:noFill/>
            <a:ln w="28575">
              <a:solidFill>
                <a:srgbClr val="EB75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</p:grpSp>
      <p:grpSp>
        <p:nvGrpSpPr>
          <p:cNvPr id="4" name="Group 84"/>
          <p:cNvGrpSpPr>
            <a:grpSpLocks/>
          </p:cNvGrpSpPr>
          <p:nvPr/>
        </p:nvGrpSpPr>
        <p:grpSpPr bwMode="auto">
          <a:xfrm>
            <a:off x="3900488" y="3471863"/>
            <a:ext cx="3689350" cy="690562"/>
            <a:chOff x="2457" y="2187"/>
            <a:chExt cx="2324" cy="435"/>
          </a:xfrm>
        </p:grpSpPr>
        <p:sp>
          <p:nvSpPr>
            <p:cNvPr id="751701" name="Line 85"/>
            <p:cNvSpPr>
              <a:spLocks noChangeShapeType="1"/>
            </p:cNvSpPr>
            <p:nvPr/>
          </p:nvSpPr>
          <p:spPr bwMode="auto">
            <a:xfrm>
              <a:off x="2457" y="2187"/>
              <a:ext cx="2319" cy="0"/>
            </a:xfrm>
            <a:prstGeom prst="line">
              <a:avLst/>
            </a:prstGeom>
            <a:noFill/>
            <a:ln w="28575">
              <a:solidFill>
                <a:srgbClr val="EB75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51702" name="Line 86"/>
            <p:cNvSpPr>
              <a:spLocks noChangeShapeType="1"/>
            </p:cNvSpPr>
            <p:nvPr/>
          </p:nvSpPr>
          <p:spPr bwMode="auto">
            <a:xfrm flipH="1">
              <a:off x="4781" y="2187"/>
              <a:ext cx="0" cy="435"/>
            </a:xfrm>
            <a:prstGeom prst="line">
              <a:avLst/>
            </a:prstGeom>
            <a:noFill/>
            <a:ln w="28575">
              <a:solidFill>
                <a:srgbClr val="EB75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</p:grpSp>
      <p:grpSp>
        <p:nvGrpSpPr>
          <p:cNvPr id="5" name="Group 87"/>
          <p:cNvGrpSpPr>
            <a:grpSpLocks/>
          </p:cNvGrpSpPr>
          <p:nvPr/>
        </p:nvGrpSpPr>
        <p:grpSpPr bwMode="auto">
          <a:xfrm>
            <a:off x="3871913" y="3614738"/>
            <a:ext cx="1843087" cy="769937"/>
            <a:chOff x="2439" y="2277"/>
            <a:chExt cx="1161" cy="485"/>
          </a:xfrm>
        </p:grpSpPr>
        <p:sp>
          <p:nvSpPr>
            <p:cNvPr id="751704" name="Line 88"/>
            <p:cNvSpPr>
              <a:spLocks noChangeShapeType="1"/>
            </p:cNvSpPr>
            <p:nvPr/>
          </p:nvSpPr>
          <p:spPr bwMode="auto">
            <a:xfrm>
              <a:off x="2439" y="2277"/>
              <a:ext cx="1161" cy="0"/>
            </a:xfrm>
            <a:prstGeom prst="line">
              <a:avLst/>
            </a:prstGeom>
            <a:noFill/>
            <a:ln w="28575">
              <a:solidFill>
                <a:srgbClr val="EB75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51705" name="Line 89"/>
            <p:cNvSpPr>
              <a:spLocks noChangeShapeType="1"/>
            </p:cNvSpPr>
            <p:nvPr/>
          </p:nvSpPr>
          <p:spPr bwMode="auto">
            <a:xfrm>
              <a:off x="3600" y="2277"/>
              <a:ext cx="0" cy="485"/>
            </a:xfrm>
            <a:prstGeom prst="line">
              <a:avLst/>
            </a:prstGeom>
            <a:noFill/>
            <a:ln w="28575">
              <a:solidFill>
                <a:srgbClr val="EB75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</p:grpSp>
      <p:grpSp>
        <p:nvGrpSpPr>
          <p:cNvPr id="6" name="Group 90"/>
          <p:cNvGrpSpPr>
            <a:grpSpLocks/>
          </p:cNvGrpSpPr>
          <p:nvPr/>
        </p:nvGrpSpPr>
        <p:grpSpPr bwMode="auto">
          <a:xfrm>
            <a:off x="3933825" y="3044825"/>
            <a:ext cx="4752975" cy="2389188"/>
            <a:chOff x="2478" y="1918"/>
            <a:chExt cx="2994" cy="1505"/>
          </a:xfrm>
        </p:grpSpPr>
        <p:sp>
          <p:nvSpPr>
            <p:cNvPr id="751707" name="Line 91"/>
            <p:cNvSpPr>
              <a:spLocks noChangeShapeType="1"/>
            </p:cNvSpPr>
            <p:nvPr/>
          </p:nvSpPr>
          <p:spPr bwMode="auto">
            <a:xfrm>
              <a:off x="2478" y="1918"/>
              <a:ext cx="2994" cy="0"/>
            </a:xfrm>
            <a:prstGeom prst="line">
              <a:avLst/>
            </a:prstGeom>
            <a:noFill/>
            <a:ln w="28575">
              <a:solidFill>
                <a:srgbClr val="EB75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51708" name="Line 92"/>
            <p:cNvSpPr>
              <a:spLocks noChangeShapeType="1"/>
            </p:cNvSpPr>
            <p:nvPr/>
          </p:nvSpPr>
          <p:spPr bwMode="auto">
            <a:xfrm>
              <a:off x="5472" y="1918"/>
              <a:ext cx="0" cy="1505"/>
            </a:xfrm>
            <a:prstGeom prst="line">
              <a:avLst/>
            </a:prstGeom>
            <a:noFill/>
            <a:ln w="28575">
              <a:solidFill>
                <a:srgbClr val="EB75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51709" name="Line 93"/>
            <p:cNvSpPr>
              <a:spLocks noChangeShapeType="1"/>
            </p:cNvSpPr>
            <p:nvPr/>
          </p:nvSpPr>
          <p:spPr bwMode="auto">
            <a:xfrm flipH="1">
              <a:off x="4776" y="3423"/>
              <a:ext cx="696" cy="0"/>
            </a:xfrm>
            <a:prstGeom prst="line">
              <a:avLst/>
            </a:prstGeom>
            <a:noFill/>
            <a:ln w="28575">
              <a:solidFill>
                <a:srgbClr val="EB75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</p:grpSp>
      <p:sp>
        <p:nvSpPr>
          <p:cNvPr id="751710" name="Line 94"/>
          <p:cNvSpPr>
            <a:spLocks noChangeShapeType="1"/>
          </p:cNvSpPr>
          <p:nvPr/>
        </p:nvSpPr>
        <p:spPr bwMode="auto">
          <a:xfrm flipV="1">
            <a:off x="7581900" y="5281613"/>
            <a:ext cx="7938" cy="152400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711" name="Line 95"/>
          <p:cNvSpPr>
            <a:spLocks noChangeShapeType="1"/>
          </p:cNvSpPr>
          <p:nvPr/>
        </p:nvSpPr>
        <p:spPr bwMode="auto">
          <a:xfrm>
            <a:off x="5405438" y="2614613"/>
            <a:ext cx="0" cy="281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712" name="Line 96"/>
          <p:cNvSpPr>
            <a:spLocks noChangeShapeType="1"/>
          </p:cNvSpPr>
          <p:nvPr/>
        </p:nvSpPr>
        <p:spPr bwMode="auto">
          <a:xfrm flipH="1" flipV="1">
            <a:off x="5048250" y="5434013"/>
            <a:ext cx="357188" cy="1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713" name="Line 97"/>
          <p:cNvSpPr>
            <a:spLocks noChangeShapeType="1"/>
          </p:cNvSpPr>
          <p:nvPr/>
        </p:nvSpPr>
        <p:spPr bwMode="auto">
          <a:xfrm flipH="1">
            <a:off x="5305425" y="1816100"/>
            <a:ext cx="0" cy="6175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714" name="AutoShape 98"/>
          <p:cNvSpPr>
            <a:spLocks noChangeArrowheads="1"/>
          </p:cNvSpPr>
          <p:nvPr/>
        </p:nvSpPr>
        <p:spPr bwMode="auto">
          <a:xfrm>
            <a:off x="7793038" y="1473200"/>
            <a:ext cx="176212" cy="71913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" anchor="ctr"/>
          <a:lstStyle/>
          <a:p>
            <a:pPr algn="l"/>
            <a:r>
              <a:rPr lang="en-US" sz="1200" b="1"/>
              <a:t>0</a:t>
            </a:r>
          </a:p>
          <a:p>
            <a:pPr algn="l"/>
            <a:endParaRPr lang="en-US" sz="1200" b="1"/>
          </a:p>
          <a:p>
            <a:pPr algn="l"/>
            <a:r>
              <a:rPr lang="en-US" sz="1200" b="1"/>
              <a:t>1</a:t>
            </a:r>
          </a:p>
        </p:txBody>
      </p:sp>
      <p:sp>
        <p:nvSpPr>
          <p:cNvPr id="751715" name="Line 99"/>
          <p:cNvSpPr>
            <a:spLocks noChangeShapeType="1"/>
          </p:cNvSpPr>
          <p:nvPr/>
        </p:nvSpPr>
        <p:spPr bwMode="auto">
          <a:xfrm>
            <a:off x="7970838" y="1847850"/>
            <a:ext cx="2190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716" name="Oval 100"/>
          <p:cNvSpPr>
            <a:spLocks noChangeArrowheads="1"/>
          </p:cNvSpPr>
          <p:nvPr/>
        </p:nvSpPr>
        <p:spPr bwMode="auto">
          <a:xfrm rot="-5400000">
            <a:off x="3401219" y="1467644"/>
            <a:ext cx="466725" cy="290513"/>
          </a:xfrm>
          <a:prstGeom prst="ellipse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b="1"/>
              <a:t>s</a:t>
            </a:r>
            <a:r>
              <a:rPr lang="en-US" sz="1400" b="1"/>
              <a:t>2</a:t>
            </a:r>
          </a:p>
        </p:txBody>
      </p:sp>
      <p:sp>
        <p:nvSpPr>
          <p:cNvPr id="751717" name="Line 101"/>
          <p:cNvSpPr>
            <a:spLocks noChangeShapeType="1"/>
          </p:cNvSpPr>
          <p:nvPr/>
        </p:nvSpPr>
        <p:spPr bwMode="auto">
          <a:xfrm flipV="1">
            <a:off x="3787775" y="1587500"/>
            <a:ext cx="3984625" cy="222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718" name="Line 102"/>
          <p:cNvSpPr>
            <a:spLocks noChangeShapeType="1"/>
          </p:cNvSpPr>
          <p:nvPr/>
        </p:nvSpPr>
        <p:spPr bwMode="auto">
          <a:xfrm flipV="1">
            <a:off x="2628900" y="1587500"/>
            <a:ext cx="4763" cy="241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719" name="Line 103"/>
          <p:cNvSpPr>
            <a:spLocks noChangeShapeType="1"/>
          </p:cNvSpPr>
          <p:nvPr/>
        </p:nvSpPr>
        <p:spPr bwMode="auto">
          <a:xfrm>
            <a:off x="2628900" y="1587500"/>
            <a:ext cx="8604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720" name="Line 104"/>
          <p:cNvSpPr>
            <a:spLocks noChangeShapeType="1"/>
          </p:cNvSpPr>
          <p:nvPr/>
        </p:nvSpPr>
        <p:spPr bwMode="auto">
          <a:xfrm flipH="1">
            <a:off x="2898775" y="2020888"/>
            <a:ext cx="11461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721" name="Line 105"/>
          <p:cNvSpPr>
            <a:spLocks noChangeShapeType="1"/>
          </p:cNvSpPr>
          <p:nvPr/>
        </p:nvSpPr>
        <p:spPr bwMode="auto">
          <a:xfrm>
            <a:off x="4044950" y="1600200"/>
            <a:ext cx="0" cy="4333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722" name="Line 106"/>
          <p:cNvSpPr>
            <a:spLocks noChangeShapeType="1"/>
          </p:cNvSpPr>
          <p:nvPr/>
        </p:nvSpPr>
        <p:spPr bwMode="auto">
          <a:xfrm>
            <a:off x="2901950" y="2006600"/>
            <a:ext cx="9525" cy="4206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endParaRPr lang="en-US" b="1"/>
          </a:p>
        </p:txBody>
      </p:sp>
      <p:grpSp>
        <p:nvGrpSpPr>
          <p:cNvPr id="7" name="Group 107"/>
          <p:cNvGrpSpPr>
            <a:grpSpLocks/>
          </p:cNvGrpSpPr>
          <p:nvPr/>
        </p:nvGrpSpPr>
        <p:grpSpPr bwMode="auto">
          <a:xfrm>
            <a:off x="3867150" y="1389063"/>
            <a:ext cx="4005263" cy="1382712"/>
            <a:chOff x="2436" y="875"/>
            <a:chExt cx="2523" cy="871"/>
          </a:xfrm>
        </p:grpSpPr>
        <p:sp>
          <p:nvSpPr>
            <p:cNvPr id="751724" name="Line 108"/>
            <p:cNvSpPr>
              <a:spLocks noChangeShapeType="1"/>
            </p:cNvSpPr>
            <p:nvPr/>
          </p:nvSpPr>
          <p:spPr bwMode="auto">
            <a:xfrm>
              <a:off x="2436" y="1746"/>
              <a:ext cx="699" cy="0"/>
            </a:xfrm>
            <a:prstGeom prst="line">
              <a:avLst/>
            </a:prstGeom>
            <a:noFill/>
            <a:ln w="28575">
              <a:solidFill>
                <a:srgbClr val="EB75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51725" name="Line 109"/>
            <p:cNvSpPr>
              <a:spLocks noChangeShapeType="1"/>
            </p:cNvSpPr>
            <p:nvPr/>
          </p:nvSpPr>
          <p:spPr bwMode="auto">
            <a:xfrm flipV="1">
              <a:off x="3135" y="875"/>
              <a:ext cx="0" cy="871"/>
            </a:xfrm>
            <a:prstGeom prst="line">
              <a:avLst/>
            </a:prstGeom>
            <a:noFill/>
            <a:ln w="28575">
              <a:solidFill>
                <a:srgbClr val="EB75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51726" name="Line 110"/>
            <p:cNvSpPr>
              <a:spLocks noChangeShapeType="1"/>
            </p:cNvSpPr>
            <p:nvPr/>
          </p:nvSpPr>
          <p:spPr bwMode="auto">
            <a:xfrm>
              <a:off x="3135" y="875"/>
              <a:ext cx="1824" cy="0"/>
            </a:xfrm>
            <a:prstGeom prst="line">
              <a:avLst/>
            </a:prstGeom>
            <a:noFill/>
            <a:ln w="28575">
              <a:solidFill>
                <a:srgbClr val="EB75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</p:grpSp>
      <p:sp>
        <p:nvSpPr>
          <p:cNvPr id="751727" name="Line 111"/>
          <p:cNvSpPr>
            <a:spLocks noChangeShapeType="1"/>
          </p:cNvSpPr>
          <p:nvPr/>
        </p:nvSpPr>
        <p:spPr bwMode="auto">
          <a:xfrm>
            <a:off x="7872413" y="1389063"/>
            <a:ext cx="0" cy="84137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728" name="Text Box 112"/>
          <p:cNvSpPr txBox="1">
            <a:spLocks noChangeArrowheads="1"/>
          </p:cNvSpPr>
          <p:nvPr/>
        </p:nvSpPr>
        <p:spPr bwMode="auto">
          <a:xfrm>
            <a:off x="1038225" y="2505075"/>
            <a:ext cx="290464" cy="369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4</a:t>
            </a:r>
          </a:p>
        </p:txBody>
      </p:sp>
      <p:sp>
        <p:nvSpPr>
          <p:cNvPr id="751729" name="Text Box 113"/>
          <p:cNvSpPr txBox="1">
            <a:spLocks noChangeArrowheads="1"/>
          </p:cNvSpPr>
          <p:nvPr/>
        </p:nvSpPr>
        <p:spPr bwMode="auto">
          <a:xfrm>
            <a:off x="3163888" y="5060950"/>
            <a:ext cx="601662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EB7500"/>
                </a:solidFill>
              </a:rPr>
              <a:t>Rdst</a:t>
            </a:r>
          </a:p>
        </p:txBody>
      </p:sp>
      <p:sp>
        <p:nvSpPr>
          <p:cNvPr id="751730" name="Text Box 114"/>
          <p:cNvSpPr txBox="1">
            <a:spLocks noChangeArrowheads="1"/>
          </p:cNvSpPr>
          <p:nvPr/>
        </p:nvSpPr>
        <p:spPr bwMode="auto">
          <a:xfrm>
            <a:off x="7588250" y="917575"/>
            <a:ext cx="511175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EB7500"/>
                </a:solidFill>
              </a:rPr>
              <a:t>jmp</a:t>
            </a:r>
          </a:p>
        </p:txBody>
      </p:sp>
      <p:sp>
        <p:nvSpPr>
          <p:cNvPr id="751731" name="Text Box 115"/>
          <p:cNvSpPr txBox="1">
            <a:spLocks noChangeArrowheads="1"/>
          </p:cNvSpPr>
          <p:nvPr/>
        </p:nvSpPr>
        <p:spPr bwMode="auto">
          <a:xfrm>
            <a:off x="7410450" y="2409825"/>
            <a:ext cx="550151" cy="33855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EB7500"/>
                </a:solidFill>
              </a:rPr>
              <a:t>Psrc</a:t>
            </a:r>
          </a:p>
        </p:txBody>
      </p:sp>
      <p:sp>
        <p:nvSpPr>
          <p:cNvPr id="751732" name="Text Box 116"/>
          <p:cNvSpPr txBox="1">
            <a:spLocks noChangeArrowheads="1"/>
          </p:cNvSpPr>
          <p:nvPr/>
        </p:nvSpPr>
        <p:spPr bwMode="auto">
          <a:xfrm>
            <a:off x="6453188" y="3883025"/>
            <a:ext cx="311304" cy="33855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EB7500"/>
                </a:solidFill>
              </a:rPr>
              <a:t>Z</a:t>
            </a:r>
          </a:p>
        </p:txBody>
      </p:sp>
      <p:grpSp>
        <p:nvGrpSpPr>
          <p:cNvPr id="8" name="Group 117"/>
          <p:cNvGrpSpPr>
            <a:grpSpLocks/>
          </p:cNvGrpSpPr>
          <p:nvPr/>
        </p:nvGrpSpPr>
        <p:grpSpPr bwMode="auto">
          <a:xfrm>
            <a:off x="3900488" y="2401888"/>
            <a:ext cx="3514725" cy="1903412"/>
            <a:chOff x="2457" y="1513"/>
            <a:chExt cx="2214" cy="1199"/>
          </a:xfrm>
        </p:grpSpPr>
        <p:grpSp>
          <p:nvGrpSpPr>
            <p:cNvPr id="9" name="Group 118"/>
            <p:cNvGrpSpPr>
              <a:grpSpLocks/>
            </p:cNvGrpSpPr>
            <p:nvPr/>
          </p:nvGrpSpPr>
          <p:grpSpPr bwMode="auto">
            <a:xfrm>
              <a:off x="2457" y="1533"/>
              <a:ext cx="2214" cy="1179"/>
              <a:chOff x="2457" y="1533"/>
              <a:chExt cx="2214" cy="1179"/>
            </a:xfrm>
          </p:grpSpPr>
          <p:sp>
            <p:nvSpPr>
              <p:cNvPr id="751735" name="AutoShape 119"/>
              <p:cNvSpPr>
                <a:spLocks noChangeArrowheads="1"/>
              </p:cNvSpPr>
              <p:nvPr/>
            </p:nvSpPr>
            <p:spPr bwMode="auto">
              <a:xfrm>
                <a:off x="4348" y="1704"/>
                <a:ext cx="203" cy="154"/>
              </a:xfrm>
              <a:prstGeom prst="flowChartDelay">
                <a:avLst/>
              </a:prstGeom>
              <a:solidFill>
                <a:schemeClr val="bg1"/>
              </a:solidFill>
              <a:ln w="28575" algn="ctr">
                <a:solidFill>
                  <a:srgbClr val="EB75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b="1"/>
              </a:p>
            </p:txBody>
          </p:sp>
          <p:sp>
            <p:nvSpPr>
              <p:cNvPr id="751736" name="Line 120"/>
              <p:cNvSpPr>
                <a:spLocks noChangeShapeType="1"/>
              </p:cNvSpPr>
              <p:nvPr/>
            </p:nvSpPr>
            <p:spPr bwMode="auto">
              <a:xfrm>
                <a:off x="2457" y="1827"/>
                <a:ext cx="1719" cy="0"/>
              </a:xfrm>
              <a:prstGeom prst="line">
                <a:avLst/>
              </a:prstGeom>
              <a:noFill/>
              <a:ln w="28575">
                <a:solidFill>
                  <a:srgbClr val="EB75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b="1"/>
              </a:p>
            </p:txBody>
          </p:sp>
          <p:sp>
            <p:nvSpPr>
              <p:cNvPr id="751737" name="Line 121"/>
              <p:cNvSpPr>
                <a:spLocks noChangeShapeType="1"/>
              </p:cNvSpPr>
              <p:nvPr/>
            </p:nvSpPr>
            <p:spPr bwMode="auto">
              <a:xfrm flipH="1">
                <a:off x="4176" y="1728"/>
                <a:ext cx="2" cy="99"/>
              </a:xfrm>
              <a:prstGeom prst="line">
                <a:avLst/>
              </a:prstGeom>
              <a:noFill/>
              <a:ln w="28575">
                <a:solidFill>
                  <a:srgbClr val="EB75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b="1"/>
              </a:p>
            </p:txBody>
          </p:sp>
          <p:sp>
            <p:nvSpPr>
              <p:cNvPr id="751738" name="Line 122"/>
              <p:cNvSpPr>
                <a:spLocks noChangeShapeType="1"/>
              </p:cNvSpPr>
              <p:nvPr/>
            </p:nvSpPr>
            <p:spPr bwMode="auto">
              <a:xfrm flipV="1">
                <a:off x="4176" y="1728"/>
                <a:ext cx="171" cy="0"/>
              </a:xfrm>
              <a:prstGeom prst="line">
                <a:avLst/>
              </a:prstGeom>
              <a:noFill/>
              <a:ln w="28575">
                <a:solidFill>
                  <a:srgbClr val="EB75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b="1"/>
              </a:p>
            </p:txBody>
          </p:sp>
          <p:sp>
            <p:nvSpPr>
              <p:cNvPr id="751739" name="Line 123"/>
              <p:cNvSpPr>
                <a:spLocks noChangeShapeType="1"/>
              </p:cNvSpPr>
              <p:nvPr/>
            </p:nvSpPr>
            <p:spPr bwMode="auto">
              <a:xfrm flipV="1">
                <a:off x="4554" y="1782"/>
                <a:ext cx="117" cy="0"/>
              </a:xfrm>
              <a:prstGeom prst="line">
                <a:avLst/>
              </a:prstGeom>
              <a:noFill/>
              <a:ln w="28575">
                <a:solidFill>
                  <a:srgbClr val="EB75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b="1"/>
              </a:p>
            </p:txBody>
          </p:sp>
          <p:sp>
            <p:nvSpPr>
              <p:cNvPr id="751740" name="Line 124"/>
              <p:cNvSpPr>
                <a:spLocks noChangeShapeType="1"/>
              </p:cNvSpPr>
              <p:nvPr/>
            </p:nvSpPr>
            <p:spPr bwMode="auto">
              <a:xfrm flipV="1">
                <a:off x="4671" y="1533"/>
                <a:ext cx="0" cy="249"/>
              </a:xfrm>
              <a:prstGeom prst="line">
                <a:avLst/>
              </a:prstGeom>
              <a:noFill/>
              <a:ln w="28575">
                <a:solidFill>
                  <a:srgbClr val="EB75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b="1"/>
              </a:p>
            </p:txBody>
          </p:sp>
          <p:sp>
            <p:nvSpPr>
              <p:cNvPr id="751741" name="Line 125"/>
              <p:cNvSpPr>
                <a:spLocks noChangeShapeType="1"/>
              </p:cNvSpPr>
              <p:nvPr/>
            </p:nvSpPr>
            <p:spPr bwMode="auto">
              <a:xfrm flipH="1" flipV="1">
                <a:off x="4251" y="1827"/>
                <a:ext cx="3" cy="885"/>
              </a:xfrm>
              <a:prstGeom prst="line">
                <a:avLst/>
              </a:prstGeom>
              <a:noFill/>
              <a:ln w="28575">
                <a:solidFill>
                  <a:srgbClr val="EB75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b="1"/>
              </a:p>
            </p:txBody>
          </p:sp>
          <p:sp>
            <p:nvSpPr>
              <p:cNvPr id="751742" name="Line 126"/>
              <p:cNvSpPr>
                <a:spLocks noChangeShapeType="1"/>
              </p:cNvSpPr>
              <p:nvPr/>
            </p:nvSpPr>
            <p:spPr bwMode="auto">
              <a:xfrm>
                <a:off x="4251" y="1827"/>
                <a:ext cx="96" cy="0"/>
              </a:xfrm>
              <a:prstGeom prst="line">
                <a:avLst/>
              </a:prstGeom>
              <a:noFill/>
              <a:ln w="28575">
                <a:solidFill>
                  <a:srgbClr val="EB75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b="1"/>
              </a:p>
            </p:txBody>
          </p:sp>
        </p:grpSp>
        <p:sp>
          <p:nvSpPr>
            <p:cNvPr id="751743" name="Text Box 127"/>
            <p:cNvSpPr txBox="1">
              <a:spLocks noChangeArrowheads="1"/>
            </p:cNvSpPr>
            <p:nvPr/>
          </p:nvSpPr>
          <p:spPr bwMode="auto">
            <a:xfrm>
              <a:off x="4154" y="1513"/>
              <a:ext cx="317" cy="213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EB7500"/>
                  </a:solidFill>
                </a:rPr>
                <a:t>brn</a:t>
              </a:r>
            </a:p>
          </p:txBody>
        </p:sp>
      </p:grpSp>
      <p:sp>
        <p:nvSpPr>
          <p:cNvPr id="751744" name="Text Box 128"/>
          <p:cNvSpPr txBox="1">
            <a:spLocks noChangeArrowheads="1"/>
          </p:cNvSpPr>
          <p:nvPr/>
        </p:nvSpPr>
        <p:spPr bwMode="auto">
          <a:xfrm>
            <a:off x="7372350" y="5443538"/>
            <a:ext cx="505267" cy="33855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EB7500"/>
                </a:solidFill>
              </a:rPr>
              <a:t>MR</a:t>
            </a:r>
          </a:p>
        </p:txBody>
      </p:sp>
      <p:sp>
        <p:nvSpPr>
          <p:cNvPr id="751745" name="Text Box 129"/>
          <p:cNvSpPr txBox="1">
            <a:spLocks noChangeArrowheads="1"/>
          </p:cNvSpPr>
          <p:nvPr/>
        </p:nvSpPr>
        <p:spPr bwMode="auto">
          <a:xfrm>
            <a:off x="7070725" y="3843338"/>
            <a:ext cx="561372" cy="33855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EB7500"/>
                </a:solidFill>
              </a:rPr>
              <a:t>MW</a:t>
            </a:r>
          </a:p>
        </p:txBody>
      </p:sp>
      <p:sp>
        <p:nvSpPr>
          <p:cNvPr id="751746" name="Text Box 130"/>
          <p:cNvSpPr txBox="1">
            <a:spLocks noChangeArrowheads="1"/>
          </p:cNvSpPr>
          <p:nvPr/>
        </p:nvSpPr>
        <p:spPr bwMode="auto">
          <a:xfrm rot="-5400000">
            <a:off x="7913687" y="4021138"/>
            <a:ext cx="612775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EB7500"/>
                </a:solidFill>
              </a:rPr>
              <a:t>M2R</a:t>
            </a:r>
          </a:p>
        </p:txBody>
      </p:sp>
      <p:sp>
        <p:nvSpPr>
          <p:cNvPr id="751747" name="Text Box 131"/>
          <p:cNvSpPr txBox="1">
            <a:spLocks noChangeArrowheads="1"/>
          </p:cNvSpPr>
          <p:nvPr/>
        </p:nvSpPr>
        <p:spPr bwMode="auto">
          <a:xfrm>
            <a:off x="6172200" y="4760913"/>
            <a:ext cx="409575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EB7500"/>
                </a:solidFill>
              </a:rPr>
              <a:t>op</a:t>
            </a:r>
          </a:p>
        </p:txBody>
      </p:sp>
      <p:sp>
        <p:nvSpPr>
          <p:cNvPr id="751748" name="Text Box 132"/>
          <p:cNvSpPr txBox="1">
            <a:spLocks noChangeArrowheads="1"/>
          </p:cNvSpPr>
          <p:nvPr/>
        </p:nvSpPr>
        <p:spPr bwMode="auto">
          <a:xfrm>
            <a:off x="4522788" y="3587750"/>
            <a:ext cx="490519" cy="33855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EB7500"/>
                </a:solidFill>
              </a:rPr>
              <a:t>RW</a:t>
            </a:r>
          </a:p>
        </p:txBody>
      </p:sp>
      <p:sp>
        <p:nvSpPr>
          <p:cNvPr id="751749" name="Text Box 133"/>
          <p:cNvSpPr txBox="1">
            <a:spLocks noChangeArrowheads="1"/>
          </p:cNvSpPr>
          <p:nvPr/>
        </p:nvSpPr>
        <p:spPr bwMode="auto">
          <a:xfrm rot="-5400000">
            <a:off x="5592763" y="4240213"/>
            <a:ext cx="590550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EB7500"/>
                </a:solidFill>
              </a:rPr>
              <a:t>Asrc</a:t>
            </a:r>
          </a:p>
        </p:txBody>
      </p:sp>
      <p:sp>
        <p:nvSpPr>
          <p:cNvPr id="751750" name="Text Box 134"/>
          <p:cNvSpPr txBox="1">
            <a:spLocks noChangeArrowheads="1"/>
          </p:cNvSpPr>
          <p:nvPr/>
        </p:nvSpPr>
        <p:spPr bwMode="auto">
          <a:xfrm>
            <a:off x="2600325" y="1263650"/>
            <a:ext cx="844550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ins</a:t>
            </a:r>
            <a:r>
              <a:rPr lang="en-US" sz="1400" b="1"/>
              <a:t>[</a:t>
            </a:r>
            <a:r>
              <a:rPr lang="en-US" sz="1200" b="1"/>
              <a:t>25-0</a:t>
            </a:r>
            <a:r>
              <a:rPr lang="en-US" sz="1400" b="1"/>
              <a:t>]</a:t>
            </a:r>
          </a:p>
        </p:txBody>
      </p:sp>
      <p:grpSp>
        <p:nvGrpSpPr>
          <p:cNvPr id="10" name="Group 135"/>
          <p:cNvGrpSpPr>
            <a:grpSpLocks/>
          </p:cNvGrpSpPr>
          <p:nvPr/>
        </p:nvGrpSpPr>
        <p:grpSpPr bwMode="auto">
          <a:xfrm>
            <a:off x="2600325" y="2614613"/>
            <a:ext cx="1333500" cy="1176337"/>
            <a:chOff x="1638" y="1647"/>
            <a:chExt cx="840" cy="741"/>
          </a:xfrm>
        </p:grpSpPr>
        <p:sp>
          <p:nvSpPr>
            <p:cNvPr id="751752" name="Oval 136"/>
            <p:cNvSpPr>
              <a:spLocks noChangeArrowheads="1"/>
            </p:cNvSpPr>
            <p:nvPr/>
          </p:nvSpPr>
          <p:spPr bwMode="auto">
            <a:xfrm rot="-5400000">
              <a:off x="1969" y="1880"/>
              <a:ext cx="741" cy="276"/>
            </a:xfrm>
            <a:prstGeom prst="ellipse">
              <a:avLst/>
            </a:prstGeom>
            <a:solidFill>
              <a:schemeClr val="bg1"/>
            </a:solidFill>
            <a:ln w="28575" algn="ctr">
              <a:solidFill>
                <a:srgbClr val="EB75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000" b="1">
                  <a:solidFill>
                    <a:srgbClr val="EB7500"/>
                  </a:solidFill>
                </a:rPr>
                <a:t>control</a:t>
              </a:r>
            </a:p>
          </p:txBody>
        </p:sp>
        <p:sp>
          <p:nvSpPr>
            <p:cNvPr id="751753" name="Line 137"/>
            <p:cNvSpPr>
              <a:spLocks noChangeShapeType="1"/>
            </p:cNvSpPr>
            <p:nvPr/>
          </p:nvSpPr>
          <p:spPr bwMode="auto">
            <a:xfrm>
              <a:off x="1656" y="2019"/>
              <a:ext cx="54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51754" name="Text Box 138"/>
            <p:cNvSpPr txBox="1">
              <a:spLocks noChangeArrowheads="1"/>
            </p:cNvSpPr>
            <p:nvPr/>
          </p:nvSpPr>
          <p:spPr bwMode="auto">
            <a:xfrm>
              <a:off x="1638" y="1812"/>
              <a:ext cx="585" cy="21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b="1"/>
                <a:t>ins</a:t>
              </a:r>
              <a:r>
                <a:rPr lang="en-US" sz="1400" b="1"/>
                <a:t>[</a:t>
              </a:r>
              <a:r>
                <a:rPr lang="en-US" sz="1200" b="1"/>
                <a:t>31-26</a:t>
              </a:r>
              <a:r>
                <a:rPr lang="en-US" sz="1400" b="1"/>
                <a:t>]</a:t>
              </a:r>
            </a:p>
          </p:txBody>
        </p:sp>
      </p:grpSp>
      <p:sp>
        <p:nvSpPr>
          <p:cNvPr id="751755" name="Text Box 139"/>
          <p:cNvSpPr txBox="1">
            <a:spLocks noChangeArrowheads="1"/>
          </p:cNvSpPr>
          <p:nvPr/>
        </p:nvSpPr>
        <p:spPr bwMode="auto">
          <a:xfrm>
            <a:off x="2600325" y="3684588"/>
            <a:ext cx="928688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ins</a:t>
            </a:r>
            <a:r>
              <a:rPr lang="en-US" sz="1400" b="1"/>
              <a:t>[</a:t>
            </a:r>
            <a:r>
              <a:rPr lang="en-US" sz="1200" b="1"/>
              <a:t>25-21</a:t>
            </a:r>
            <a:r>
              <a:rPr lang="en-US" sz="1400" b="1"/>
              <a:t>]</a:t>
            </a:r>
          </a:p>
        </p:txBody>
      </p:sp>
      <p:sp>
        <p:nvSpPr>
          <p:cNvPr id="751756" name="Text Box 140"/>
          <p:cNvSpPr txBox="1">
            <a:spLocks noChangeArrowheads="1"/>
          </p:cNvSpPr>
          <p:nvPr/>
        </p:nvSpPr>
        <p:spPr bwMode="auto">
          <a:xfrm>
            <a:off x="2600325" y="3975100"/>
            <a:ext cx="928688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ins</a:t>
            </a:r>
            <a:r>
              <a:rPr lang="en-US" sz="1400" b="1"/>
              <a:t>[</a:t>
            </a:r>
            <a:r>
              <a:rPr lang="en-US" sz="1200" b="1"/>
              <a:t>20-16</a:t>
            </a:r>
            <a:r>
              <a:rPr lang="en-US" sz="1400" b="1"/>
              <a:t>]</a:t>
            </a:r>
          </a:p>
        </p:txBody>
      </p:sp>
      <p:sp>
        <p:nvSpPr>
          <p:cNvPr id="751757" name="Text Box 141"/>
          <p:cNvSpPr txBox="1">
            <a:spLocks noChangeArrowheads="1"/>
          </p:cNvSpPr>
          <p:nvPr/>
        </p:nvSpPr>
        <p:spPr bwMode="auto">
          <a:xfrm>
            <a:off x="2600325" y="4529138"/>
            <a:ext cx="928688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ins</a:t>
            </a:r>
            <a:r>
              <a:rPr lang="en-US" sz="1400" b="1"/>
              <a:t>[</a:t>
            </a:r>
            <a:r>
              <a:rPr lang="en-US" sz="1200" b="1"/>
              <a:t>15-11</a:t>
            </a:r>
            <a:r>
              <a:rPr lang="en-US" sz="1400" b="1"/>
              <a:t>]</a:t>
            </a:r>
          </a:p>
        </p:txBody>
      </p:sp>
      <p:sp>
        <p:nvSpPr>
          <p:cNvPr id="751758" name="Text Box 142"/>
          <p:cNvSpPr txBox="1">
            <a:spLocks noChangeArrowheads="1"/>
          </p:cNvSpPr>
          <p:nvPr/>
        </p:nvSpPr>
        <p:spPr bwMode="auto">
          <a:xfrm>
            <a:off x="2600325" y="5405438"/>
            <a:ext cx="844550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ins</a:t>
            </a:r>
            <a:r>
              <a:rPr lang="en-US" sz="1400" b="1"/>
              <a:t>[</a:t>
            </a:r>
            <a:r>
              <a:rPr lang="en-US" sz="1200" b="1"/>
              <a:t>15-0</a:t>
            </a:r>
            <a:r>
              <a:rPr lang="en-US" sz="1400" b="1"/>
              <a:t>]</a:t>
            </a:r>
          </a:p>
        </p:txBody>
      </p:sp>
      <p:grpSp>
        <p:nvGrpSpPr>
          <p:cNvPr id="11" name="Group 143"/>
          <p:cNvGrpSpPr>
            <a:grpSpLocks/>
          </p:cNvGrpSpPr>
          <p:nvPr/>
        </p:nvGrpSpPr>
        <p:grpSpPr bwMode="auto">
          <a:xfrm>
            <a:off x="2601913" y="4848225"/>
            <a:ext cx="3556000" cy="1109663"/>
            <a:chOff x="1639" y="3054"/>
            <a:chExt cx="2240" cy="699"/>
          </a:xfrm>
        </p:grpSpPr>
        <p:sp>
          <p:nvSpPr>
            <p:cNvPr id="751760" name="Line 144"/>
            <p:cNvSpPr>
              <a:spLocks noChangeShapeType="1"/>
            </p:cNvSpPr>
            <p:nvPr/>
          </p:nvSpPr>
          <p:spPr bwMode="auto">
            <a:xfrm>
              <a:off x="3804" y="3513"/>
              <a:ext cx="75" cy="0"/>
            </a:xfrm>
            <a:prstGeom prst="line">
              <a:avLst/>
            </a:prstGeom>
            <a:noFill/>
            <a:ln w="28575">
              <a:solidFill>
                <a:srgbClr val="EB75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grpSp>
          <p:nvGrpSpPr>
            <p:cNvPr id="12" name="Group 145"/>
            <p:cNvGrpSpPr>
              <a:grpSpLocks/>
            </p:cNvGrpSpPr>
            <p:nvPr/>
          </p:nvGrpSpPr>
          <p:grpSpPr bwMode="auto">
            <a:xfrm>
              <a:off x="1639" y="3054"/>
              <a:ext cx="2240" cy="699"/>
              <a:chOff x="1639" y="3054"/>
              <a:chExt cx="2240" cy="699"/>
            </a:xfrm>
          </p:grpSpPr>
          <p:sp>
            <p:nvSpPr>
              <p:cNvPr id="751762" name="Oval 146"/>
              <p:cNvSpPr>
                <a:spLocks noChangeArrowheads="1"/>
              </p:cNvSpPr>
              <p:nvPr/>
            </p:nvSpPr>
            <p:spPr bwMode="auto">
              <a:xfrm rot="-5400000">
                <a:off x="3450" y="3396"/>
                <a:ext cx="477" cy="231"/>
              </a:xfrm>
              <a:prstGeom prst="ellipse">
                <a:avLst/>
              </a:prstGeom>
              <a:solidFill>
                <a:schemeClr val="bg1"/>
              </a:solidFill>
              <a:ln w="28575" algn="ctr">
                <a:solidFill>
                  <a:srgbClr val="EB75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sz="2000" b="1">
                    <a:solidFill>
                      <a:srgbClr val="EB7500"/>
                    </a:solidFill>
                  </a:rPr>
                  <a:t>Actrl</a:t>
                </a:r>
              </a:p>
            </p:txBody>
          </p:sp>
          <p:sp>
            <p:nvSpPr>
              <p:cNvPr id="751763" name="Line 147"/>
              <p:cNvSpPr>
                <a:spLocks noChangeShapeType="1"/>
              </p:cNvSpPr>
              <p:nvPr/>
            </p:nvSpPr>
            <p:spPr bwMode="auto">
              <a:xfrm flipV="1">
                <a:off x="1656" y="3729"/>
                <a:ext cx="1827" cy="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b="1"/>
              </a:p>
            </p:txBody>
          </p:sp>
          <p:sp>
            <p:nvSpPr>
              <p:cNvPr id="751764" name="Line 148"/>
              <p:cNvSpPr>
                <a:spLocks noChangeShapeType="1"/>
              </p:cNvSpPr>
              <p:nvPr/>
            </p:nvSpPr>
            <p:spPr bwMode="auto">
              <a:xfrm>
                <a:off x="1658" y="3423"/>
                <a:ext cx="0" cy="309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oval" w="med" len="med"/>
                <a:tailEnd/>
              </a:ln>
              <a:effectLst/>
            </p:spPr>
            <p:txBody>
              <a:bodyPr/>
              <a:lstStyle/>
              <a:p>
                <a:endParaRPr lang="en-US" b="1"/>
              </a:p>
            </p:txBody>
          </p:sp>
          <p:sp>
            <p:nvSpPr>
              <p:cNvPr id="751765" name="Line 149"/>
              <p:cNvSpPr>
                <a:spLocks noChangeShapeType="1"/>
              </p:cNvSpPr>
              <p:nvPr/>
            </p:nvSpPr>
            <p:spPr bwMode="auto">
              <a:xfrm>
                <a:off x="3480" y="3510"/>
                <a:ext cx="0" cy="22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b="1"/>
              </a:p>
            </p:txBody>
          </p:sp>
          <p:sp>
            <p:nvSpPr>
              <p:cNvPr id="751766" name="Line 150"/>
              <p:cNvSpPr>
                <a:spLocks noChangeShapeType="1"/>
              </p:cNvSpPr>
              <p:nvPr/>
            </p:nvSpPr>
            <p:spPr bwMode="auto">
              <a:xfrm>
                <a:off x="3480" y="3513"/>
                <a:ext cx="93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b="1"/>
              </a:p>
            </p:txBody>
          </p:sp>
          <p:sp>
            <p:nvSpPr>
              <p:cNvPr id="751767" name="Line 151"/>
              <p:cNvSpPr>
                <a:spLocks noChangeShapeType="1"/>
              </p:cNvSpPr>
              <p:nvPr/>
            </p:nvSpPr>
            <p:spPr bwMode="auto">
              <a:xfrm flipV="1">
                <a:off x="3879" y="3054"/>
                <a:ext cx="0" cy="459"/>
              </a:xfrm>
              <a:prstGeom prst="line">
                <a:avLst/>
              </a:prstGeom>
              <a:noFill/>
              <a:ln w="28575">
                <a:solidFill>
                  <a:srgbClr val="EB75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b="1"/>
              </a:p>
            </p:txBody>
          </p:sp>
          <p:sp>
            <p:nvSpPr>
              <p:cNvPr id="751768" name="Text Box 152"/>
              <p:cNvSpPr txBox="1">
                <a:spLocks noChangeArrowheads="1"/>
              </p:cNvSpPr>
              <p:nvPr/>
            </p:nvSpPr>
            <p:spPr bwMode="auto">
              <a:xfrm>
                <a:off x="1639" y="3541"/>
                <a:ext cx="479" cy="212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600" b="1"/>
                  <a:t>ins</a:t>
                </a:r>
                <a:r>
                  <a:rPr lang="en-US" sz="1400" b="1"/>
                  <a:t>[</a:t>
                </a:r>
                <a:r>
                  <a:rPr lang="en-US" sz="1200" b="1"/>
                  <a:t>5-0</a:t>
                </a:r>
                <a:r>
                  <a:rPr lang="en-US" sz="1400" b="1"/>
                  <a:t>]</a:t>
                </a:r>
              </a:p>
            </p:txBody>
          </p:sp>
        </p:grpSp>
      </p:grpSp>
      <p:sp>
        <p:nvSpPr>
          <p:cNvPr id="751769" name="Text Box 153"/>
          <p:cNvSpPr txBox="1">
            <a:spLocks noChangeArrowheads="1"/>
          </p:cNvSpPr>
          <p:nvPr/>
        </p:nvSpPr>
        <p:spPr bwMode="auto">
          <a:xfrm>
            <a:off x="2890838" y="1993900"/>
            <a:ext cx="1064715" cy="307777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/>
              <a:t>PC+4[</a:t>
            </a:r>
            <a:r>
              <a:rPr lang="en-US" sz="1200" b="1"/>
              <a:t>31-28</a:t>
            </a:r>
            <a:r>
              <a:rPr lang="en-US" sz="1400" b="1"/>
              <a:t>]</a:t>
            </a:r>
          </a:p>
        </p:txBody>
      </p:sp>
      <p:sp>
        <p:nvSpPr>
          <p:cNvPr id="751770" name="Text Box 154"/>
          <p:cNvSpPr txBox="1">
            <a:spLocks noChangeArrowheads="1"/>
          </p:cNvSpPr>
          <p:nvPr/>
        </p:nvSpPr>
        <p:spPr bwMode="auto">
          <a:xfrm>
            <a:off x="4206875" y="1558925"/>
            <a:ext cx="742950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ja</a:t>
            </a:r>
            <a:r>
              <a:rPr lang="en-US" sz="1400" b="1"/>
              <a:t>[</a:t>
            </a:r>
            <a:r>
              <a:rPr lang="en-US" sz="1200" b="1"/>
              <a:t>31-0</a:t>
            </a:r>
            <a:r>
              <a:rPr lang="en-US" sz="1400" b="1"/>
              <a:t>]</a:t>
            </a:r>
          </a:p>
        </p:txBody>
      </p:sp>
      <p:sp>
        <p:nvSpPr>
          <p:cNvPr id="751771" name="Line 155"/>
          <p:cNvSpPr>
            <a:spLocks noChangeShapeType="1"/>
          </p:cNvSpPr>
          <p:nvPr/>
        </p:nvSpPr>
        <p:spPr bwMode="auto">
          <a:xfrm flipH="1">
            <a:off x="3868738" y="1520825"/>
            <a:ext cx="61912" cy="1555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772" name="Text Box 156"/>
          <p:cNvSpPr txBox="1">
            <a:spLocks noChangeArrowheads="1"/>
          </p:cNvSpPr>
          <p:nvPr/>
        </p:nvSpPr>
        <p:spPr bwMode="auto">
          <a:xfrm>
            <a:off x="3713163" y="1225550"/>
            <a:ext cx="373820" cy="33855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28</a:t>
            </a:r>
            <a:endParaRPr lang="en-US" sz="1400" b="1"/>
          </a:p>
        </p:txBody>
      </p:sp>
      <p:sp>
        <p:nvSpPr>
          <p:cNvPr id="751773" name="Line 157"/>
          <p:cNvSpPr>
            <a:spLocks noChangeShapeType="1"/>
          </p:cNvSpPr>
          <p:nvPr/>
        </p:nvSpPr>
        <p:spPr bwMode="auto">
          <a:xfrm flipH="1">
            <a:off x="4135438" y="5356225"/>
            <a:ext cx="61912" cy="1555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774" name="Text Box 158"/>
          <p:cNvSpPr txBox="1">
            <a:spLocks noChangeArrowheads="1"/>
          </p:cNvSpPr>
          <p:nvPr/>
        </p:nvSpPr>
        <p:spPr bwMode="auto">
          <a:xfrm>
            <a:off x="3979863" y="5060950"/>
            <a:ext cx="373820" cy="33855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16</a:t>
            </a:r>
            <a:endParaRPr lang="en-US" sz="1400" b="1"/>
          </a:p>
        </p:txBody>
      </p:sp>
      <p:grpSp>
        <p:nvGrpSpPr>
          <p:cNvPr id="13" name="Group 159"/>
          <p:cNvGrpSpPr>
            <a:grpSpLocks/>
          </p:cNvGrpSpPr>
          <p:nvPr/>
        </p:nvGrpSpPr>
        <p:grpSpPr bwMode="auto">
          <a:xfrm>
            <a:off x="3937000" y="3333750"/>
            <a:ext cx="2466975" cy="2868613"/>
            <a:chOff x="2480" y="2100"/>
            <a:chExt cx="1554" cy="1807"/>
          </a:xfrm>
        </p:grpSpPr>
        <p:sp>
          <p:nvSpPr>
            <p:cNvPr id="751776" name="Line 160"/>
            <p:cNvSpPr>
              <a:spLocks noChangeShapeType="1"/>
            </p:cNvSpPr>
            <p:nvPr/>
          </p:nvSpPr>
          <p:spPr bwMode="auto">
            <a:xfrm flipV="1">
              <a:off x="2480" y="2100"/>
              <a:ext cx="862" cy="0"/>
            </a:xfrm>
            <a:prstGeom prst="line">
              <a:avLst/>
            </a:prstGeom>
            <a:noFill/>
            <a:ln w="28575">
              <a:solidFill>
                <a:srgbClr val="EB75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51777" name="Line 161"/>
            <p:cNvSpPr>
              <a:spLocks noChangeShapeType="1"/>
            </p:cNvSpPr>
            <p:nvPr/>
          </p:nvSpPr>
          <p:spPr bwMode="auto">
            <a:xfrm>
              <a:off x="3342" y="2100"/>
              <a:ext cx="0" cy="1740"/>
            </a:xfrm>
            <a:prstGeom prst="line">
              <a:avLst/>
            </a:prstGeom>
            <a:noFill/>
            <a:ln w="28575">
              <a:solidFill>
                <a:srgbClr val="EB75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51778" name="Line 162"/>
            <p:cNvSpPr>
              <a:spLocks noChangeShapeType="1"/>
            </p:cNvSpPr>
            <p:nvPr/>
          </p:nvSpPr>
          <p:spPr bwMode="auto">
            <a:xfrm>
              <a:off x="3342" y="3840"/>
              <a:ext cx="357" cy="0"/>
            </a:xfrm>
            <a:prstGeom prst="line">
              <a:avLst/>
            </a:prstGeom>
            <a:noFill/>
            <a:ln w="28575">
              <a:solidFill>
                <a:srgbClr val="EB75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51779" name="Line 163"/>
            <p:cNvSpPr>
              <a:spLocks noChangeShapeType="1"/>
            </p:cNvSpPr>
            <p:nvPr/>
          </p:nvSpPr>
          <p:spPr bwMode="auto">
            <a:xfrm flipV="1">
              <a:off x="3702" y="3750"/>
              <a:ext cx="0" cy="90"/>
            </a:xfrm>
            <a:prstGeom prst="line">
              <a:avLst/>
            </a:prstGeom>
            <a:noFill/>
            <a:ln w="28575">
              <a:solidFill>
                <a:srgbClr val="EB75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51780" name="Text Box 164"/>
            <p:cNvSpPr txBox="1">
              <a:spLocks noChangeArrowheads="1"/>
            </p:cNvSpPr>
            <p:nvPr/>
          </p:nvSpPr>
          <p:spPr bwMode="auto">
            <a:xfrm>
              <a:off x="3712" y="3695"/>
              <a:ext cx="322" cy="21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EB7500"/>
                  </a:solidFill>
                </a:rPr>
                <a:t>opc</a:t>
              </a:r>
            </a:p>
          </p:txBody>
        </p:sp>
        <p:sp>
          <p:nvSpPr>
            <p:cNvPr id="751781" name="Line 165"/>
            <p:cNvSpPr>
              <a:spLocks noChangeShapeType="1"/>
            </p:cNvSpPr>
            <p:nvPr/>
          </p:nvSpPr>
          <p:spPr bwMode="auto">
            <a:xfrm flipH="1">
              <a:off x="3533" y="3790"/>
              <a:ext cx="39" cy="98"/>
            </a:xfrm>
            <a:prstGeom prst="line">
              <a:avLst/>
            </a:prstGeom>
            <a:noFill/>
            <a:ln w="12700">
              <a:solidFill>
                <a:srgbClr val="EB75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51782" name="Text Box 166"/>
            <p:cNvSpPr txBox="1">
              <a:spLocks noChangeArrowheads="1"/>
            </p:cNvSpPr>
            <p:nvPr/>
          </p:nvSpPr>
          <p:spPr bwMode="auto">
            <a:xfrm>
              <a:off x="3454" y="3612"/>
              <a:ext cx="176" cy="213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EB7500"/>
                  </a:solidFill>
                </a:rPr>
                <a:t>2</a:t>
              </a:r>
              <a:endParaRPr lang="en-US" sz="1400" b="1">
                <a:solidFill>
                  <a:srgbClr val="EB7500"/>
                </a:solidFill>
              </a:endParaRPr>
            </a:p>
          </p:txBody>
        </p:sp>
      </p:grpSp>
      <p:sp>
        <p:nvSpPr>
          <p:cNvPr id="751783" name="Line 167"/>
          <p:cNvSpPr>
            <a:spLocks noChangeShapeType="1"/>
          </p:cNvSpPr>
          <p:nvPr/>
        </p:nvSpPr>
        <p:spPr bwMode="auto">
          <a:xfrm flipH="1">
            <a:off x="6078538" y="4932363"/>
            <a:ext cx="155575" cy="65087"/>
          </a:xfrm>
          <a:prstGeom prst="line">
            <a:avLst/>
          </a:prstGeom>
          <a:noFill/>
          <a:ln w="12700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784" name="Text Box 168"/>
          <p:cNvSpPr txBox="1">
            <a:spLocks noChangeArrowheads="1"/>
          </p:cNvSpPr>
          <p:nvPr/>
        </p:nvSpPr>
        <p:spPr bwMode="auto">
          <a:xfrm>
            <a:off x="5788025" y="4819650"/>
            <a:ext cx="279244" cy="33855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EB7500"/>
                </a:solidFill>
              </a:rPr>
              <a:t>3</a:t>
            </a:r>
            <a:endParaRPr lang="en-US" sz="1400" b="1">
              <a:solidFill>
                <a:srgbClr val="EB7500"/>
              </a:solidFill>
            </a:endParaRPr>
          </a:p>
        </p:txBody>
      </p:sp>
      <p:sp>
        <p:nvSpPr>
          <p:cNvPr id="751785" name="Rectangle 169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968375"/>
          </a:xfrm>
          <a:noFill/>
          <a:ln/>
        </p:spPr>
        <p:txBody>
          <a:bodyPr/>
          <a:lstStyle/>
          <a:p>
            <a:r>
              <a:rPr lang="en-US" b="1" i="1" u="sng" dirty="0" err="1">
                <a:solidFill>
                  <a:srgbClr val="FF0000"/>
                </a:solidFill>
              </a:rPr>
              <a:t>Datapath</a:t>
            </a:r>
            <a:r>
              <a:rPr lang="en-US" b="1" i="1" u="sng" dirty="0">
                <a:solidFill>
                  <a:srgbClr val="FF0000"/>
                </a:solidFill>
              </a:rPr>
              <a:t> + Control</a:t>
            </a:r>
          </a:p>
        </p:txBody>
      </p:sp>
      <p:sp>
        <p:nvSpPr>
          <p:cNvPr id="751786" name="Line 170"/>
          <p:cNvSpPr>
            <a:spLocks noChangeShapeType="1"/>
          </p:cNvSpPr>
          <p:nvPr/>
        </p:nvSpPr>
        <p:spPr bwMode="auto">
          <a:xfrm>
            <a:off x="7594600" y="4038600"/>
            <a:ext cx="0" cy="123825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787" name="Line 171"/>
          <p:cNvSpPr>
            <a:spLocks noChangeShapeType="1"/>
          </p:cNvSpPr>
          <p:nvPr/>
        </p:nvSpPr>
        <p:spPr bwMode="auto">
          <a:xfrm>
            <a:off x="6157913" y="4838700"/>
            <a:ext cx="0" cy="317500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788" name="Line 172"/>
          <p:cNvSpPr>
            <a:spLocks noChangeShapeType="1"/>
          </p:cNvSpPr>
          <p:nvPr/>
        </p:nvSpPr>
        <p:spPr bwMode="auto">
          <a:xfrm>
            <a:off x="5716588" y="4256088"/>
            <a:ext cx="0" cy="123825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789" name="Line 173"/>
          <p:cNvSpPr>
            <a:spLocks noChangeShapeType="1"/>
          </p:cNvSpPr>
          <p:nvPr/>
        </p:nvSpPr>
        <p:spPr bwMode="auto">
          <a:xfrm>
            <a:off x="7416800" y="2416175"/>
            <a:ext cx="0" cy="123825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751790" name="Line 174"/>
          <p:cNvSpPr>
            <a:spLocks noChangeShapeType="1"/>
          </p:cNvSpPr>
          <p:nvPr/>
        </p:nvSpPr>
        <p:spPr bwMode="auto">
          <a:xfrm>
            <a:off x="8382000" y="4305300"/>
            <a:ext cx="0" cy="123825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516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516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51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169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b="1" i="1" u="sng" dirty="0">
                <a:solidFill>
                  <a:srgbClr val="C00000"/>
                </a:solidFill>
              </a:rPr>
              <a:t>Hardware abstraction</a:t>
            </a:r>
          </a:p>
        </p:txBody>
      </p:sp>
      <p:sp>
        <p:nvSpPr>
          <p:cNvPr id="195587" name="Rectangle 3"/>
          <p:cNvSpPr>
            <a:spLocks noChangeArrowheads="1"/>
          </p:cNvSpPr>
          <p:nvPr/>
        </p:nvSpPr>
        <p:spPr bwMode="auto">
          <a:xfrm>
            <a:off x="6810375" y="3048000"/>
            <a:ext cx="909638" cy="914400"/>
          </a:xfrm>
          <a:prstGeom prst="rect">
            <a:avLst/>
          </a:prstGeom>
          <a:noFill/>
          <a:ln w="2857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>
                <a:latin typeface="Helvetica" pitchFamily="34" charset="0"/>
              </a:rPr>
              <a:t>Main</a:t>
            </a:r>
          </a:p>
          <a:p>
            <a:pPr algn="ctr"/>
            <a:r>
              <a:rPr lang="en-US" sz="1600" b="1">
                <a:latin typeface="Helvetica" pitchFamily="34" charset="0"/>
              </a:rPr>
              <a:t>memory</a:t>
            </a:r>
          </a:p>
        </p:txBody>
      </p:sp>
      <p:sp>
        <p:nvSpPr>
          <p:cNvPr id="195588" name="AutoShape 4"/>
          <p:cNvSpPr>
            <a:spLocks noChangeArrowheads="1"/>
          </p:cNvSpPr>
          <p:nvPr/>
        </p:nvSpPr>
        <p:spPr bwMode="auto">
          <a:xfrm>
            <a:off x="5286375" y="3200400"/>
            <a:ext cx="1492250" cy="533400"/>
          </a:xfrm>
          <a:prstGeom prst="leftRightArrow">
            <a:avLst>
              <a:gd name="adj1" fmla="val 50000"/>
              <a:gd name="adj2" fmla="val 55952"/>
            </a:avLst>
          </a:prstGeom>
          <a:noFill/>
          <a:ln w="2857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5589" name="Rectangle 5"/>
          <p:cNvSpPr>
            <a:spLocks noChangeArrowheads="1"/>
          </p:cNvSpPr>
          <p:nvPr/>
        </p:nvSpPr>
        <p:spPr bwMode="auto">
          <a:xfrm>
            <a:off x="4371975" y="3232150"/>
            <a:ext cx="909638" cy="577850"/>
          </a:xfrm>
          <a:prstGeom prst="rect">
            <a:avLst/>
          </a:prstGeom>
          <a:noFill/>
          <a:ln w="2857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>
                <a:latin typeface="Helvetica" pitchFamily="34" charset="0"/>
              </a:rPr>
              <a:t>bridge</a:t>
            </a:r>
          </a:p>
        </p:txBody>
      </p:sp>
      <p:sp>
        <p:nvSpPr>
          <p:cNvPr id="195590" name="AutoShape 6"/>
          <p:cNvSpPr>
            <a:spLocks noChangeArrowheads="1"/>
          </p:cNvSpPr>
          <p:nvPr/>
        </p:nvSpPr>
        <p:spPr bwMode="auto">
          <a:xfrm>
            <a:off x="2914650" y="3200400"/>
            <a:ext cx="1452563" cy="533400"/>
          </a:xfrm>
          <a:prstGeom prst="leftRightArrow">
            <a:avLst>
              <a:gd name="adj1" fmla="val 50000"/>
              <a:gd name="adj2" fmla="val 54464"/>
            </a:avLst>
          </a:prstGeom>
          <a:noFill/>
          <a:ln w="2857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5591" name="Rectangle 7"/>
          <p:cNvSpPr>
            <a:spLocks noChangeArrowheads="1"/>
          </p:cNvSpPr>
          <p:nvPr/>
        </p:nvSpPr>
        <p:spPr bwMode="auto">
          <a:xfrm>
            <a:off x="1014413" y="3232150"/>
            <a:ext cx="1873250" cy="577850"/>
          </a:xfrm>
          <a:prstGeom prst="rect">
            <a:avLst/>
          </a:prstGeom>
          <a:noFill/>
          <a:ln w="2857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>
                <a:latin typeface="Helvetica" pitchFamily="34" charset="0"/>
              </a:rPr>
              <a:t>Bus interface</a:t>
            </a:r>
          </a:p>
        </p:txBody>
      </p:sp>
      <p:sp>
        <p:nvSpPr>
          <p:cNvPr id="195592" name="Rectangle 8"/>
          <p:cNvSpPr>
            <a:spLocks noChangeArrowheads="1"/>
          </p:cNvSpPr>
          <p:nvPr/>
        </p:nvSpPr>
        <p:spPr bwMode="auto">
          <a:xfrm>
            <a:off x="1930400" y="1905000"/>
            <a:ext cx="684213" cy="152400"/>
          </a:xfrm>
          <a:prstGeom prst="rect">
            <a:avLst/>
          </a:prstGeom>
          <a:noFill/>
          <a:ln w="2857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5593" name="Rectangle 9"/>
          <p:cNvSpPr>
            <a:spLocks noChangeArrowheads="1"/>
          </p:cNvSpPr>
          <p:nvPr/>
        </p:nvSpPr>
        <p:spPr bwMode="auto">
          <a:xfrm>
            <a:off x="1930400" y="2057400"/>
            <a:ext cx="684213" cy="152400"/>
          </a:xfrm>
          <a:prstGeom prst="rect">
            <a:avLst/>
          </a:prstGeom>
          <a:noFill/>
          <a:ln w="2857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5594" name="Rectangle 10"/>
          <p:cNvSpPr>
            <a:spLocks noChangeArrowheads="1"/>
          </p:cNvSpPr>
          <p:nvPr/>
        </p:nvSpPr>
        <p:spPr bwMode="auto">
          <a:xfrm>
            <a:off x="1930400" y="2209800"/>
            <a:ext cx="684213" cy="152400"/>
          </a:xfrm>
          <a:prstGeom prst="rect">
            <a:avLst/>
          </a:prstGeom>
          <a:noFill/>
          <a:ln w="2857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5595" name="Rectangle 11"/>
          <p:cNvSpPr>
            <a:spLocks noChangeArrowheads="1"/>
          </p:cNvSpPr>
          <p:nvPr/>
        </p:nvSpPr>
        <p:spPr bwMode="auto">
          <a:xfrm>
            <a:off x="1930400" y="2362200"/>
            <a:ext cx="684213" cy="152400"/>
          </a:xfrm>
          <a:prstGeom prst="rect">
            <a:avLst/>
          </a:prstGeom>
          <a:noFill/>
          <a:ln w="2857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5596" name="Rectangle 12"/>
          <p:cNvSpPr>
            <a:spLocks noChangeArrowheads="1"/>
          </p:cNvSpPr>
          <p:nvPr/>
        </p:nvSpPr>
        <p:spPr bwMode="auto">
          <a:xfrm>
            <a:off x="1930400" y="2514600"/>
            <a:ext cx="684213" cy="152400"/>
          </a:xfrm>
          <a:prstGeom prst="rect">
            <a:avLst/>
          </a:prstGeom>
          <a:noFill/>
          <a:ln w="2857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5597" name="AutoShape 13"/>
          <p:cNvSpPr>
            <a:spLocks noChangeArrowheads="1"/>
          </p:cNvSpPr>
          <p:nvPr/>
        </p:nvSpPr>
        <p:spPr bwMode="auto">
          <a:xfrm>
            <a:off x="2703513" y="1905000"/>
            <a:ext cx="444500" cy="381000"/>
          </a:xfrm>
          <a:prstGeom prst="rightArrow">
            <a:avLst>
              <a:gd name="adj1" fmla="val 50000"/>
              <a:gd name="adj2" fmla="val 29167"/>
            </a:avLst>
          </a:prstGeom>
          <a:noFill/>
          <a:ln w="2857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5598" name="AutoShape 14"/>
          <p:cNvSpPr>
            <a:spLocks noChangeArrowheads="1"/>
          </p:cNvSpPr>
          <p:nvPr/>
        </p:nvSpPr>
        <p:spPr bwMode="auto">
          <a:xfrm flipH="1">
            <a:off x="2614613" y="2286000"/>
            <a:ext cx="444500" cy="381000"/>
          </a:xfrm>
          <a:prstGeom prst="rightArrow">
            <a:avLst>
              <a:gd name="adj1" fmla="val 50000"/>
              <a:gd name="adj2" fmla="val 29167"/>
            </a:avLst>
          </a:prstGeom>
          <a:noFill/>
          <a:ln w="2857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5599" name="Rectangle 15"/>
          <p:cNvSpPr>
            <a:spLocks noChangeArrowheads="1"/>
          </p:cNvSpPr>
          <p:nvPr/>
        </p:nvSpPr>
        <p:spPr bwMode="auto">
          <a:xfrm>
            <a:off x="3148013" y="1752600"/>
            <a:ext cx="533400" cy="1066800"/>
          </a:xfrm>
          <a:prstGeom prst="rect">
            <a:avLst/>
          </a:prstGeom>
          <a:noFill/>
          <a:ln w="2857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>
                <a:latin typeface="Helvetica" pitchFamily="34" charset="0"/>
              </a:rPr>
              <a:t>ALU</a:t>
            </a:r>
          </a:p>
        </p:txBody>
      </p:sp>
      <p:sp>
        <p:nvSpPr>
          <p:cNvPr id="195600" name="Text Box 16"/>
          <p:cNvSpPr txBox="1">
            <a:spLocks noChangeArrowheads="1"/>
          </p:cNvSpPr>
          <p:nvPr/>
        </p:nvSpPr>
        <p:spPr bwMode="auto">
          <a:xfrm>
            <a:off x="1616075" y="1584325"/>
            <a:ext cx="1349375" cy="3365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pitchFamily="34" charset="0"/>
              </a:rPr>
              <a:t>Register file</a:t>
            </a:r>
          </a:p>
        </p:txBody>
      </p:sp>
      <p:sp>
        <p:nvSpPr>
          <p:cNvPr id="195601" name="AutoShape 17"/>
          <p:cNvSpPr>
            <a:spLocks noChangeArrowheads="1"/>
          </p:cNvSpPr>
          <p:nvPr/>
        </p:nvSpPr>
        <p:spPr bwMode="auto">
          <a:xfrm>
            <a:off x="2005013" y="2743200"/>
            <a:ext cx="609600" cy="457200"/>
          </a:xfrm>
          <a:prstGeom prst="upDownArrow">
            <a:avLst>
              <a:gd name="adj1" fmla="val 50000"/>
              <a:gd name="adj2" fmla="val 20000"/>
            </a:avLst>
          </a:prstGeom>
          <a:noFill/>
          <a:ln w="2857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5602" name="Rectangle 18"/>
          <p:cNvSpPr>
            <a:spLocks noChangeArrowheads="1"/>
          </p:cNvSpPr>
          <p:nvPr/>
        </p:nvSpPr>
        <p:spPr bwMode="auto">
          <a:xfrm>
            <a:off x="914400" y="1524000"/>
            <a:ext cx="2971800" cy="2438400"/>
          </a:xfrm>
          <a:prstGeom prst="rect">
            <a:avLst/>
          </a:prstGeom>
          <a:noFill/>
          <a:ln w="28575" cap="rnd">
            <a:solidFill>
              <a:srgbClr val="993300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5603" name="Text Box 19"/>
          <p:cNvSpPr txBox="1">
            <a:spLocks noChangeArrowheads="1"/>
          </p:cNvSpPr>
          <p:nvPr/>
        </p:nvSpPr>
        <p:spPr bwMode="auto">
          <a:xfrm>
            <a:off x="212725" y="2047875"/>
            <a:ext cx="611188" cy="3365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b="1" dirty="0">
                <a:latin typeface="Helvetica" pitchFamily="34" charset="0"/>
              </a:rPr>
              <a:t>CPU</a:t>
            </a:r>
          </a:p>
        </p:txBody>
      </p:sp>
      <p:sp>
        <p:nvSpPr>
          <p:cNvPr id="195604" name="Text Box 20"/>
          <p:cNvSpPr txBox="1">
            <a:spLocks noChangeArrowheads="1"/>
          </p:cNvSpPr>
          <p:nvPr/>
        </p:nvSpPr>
        <p:spPr bwMode="auto">
          <a:xfrm>
            <a:off x="3786188" y="2514600"/>
            <a:ext cx="1335623" cy="338554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pitchFamily="34" charset="0"/>
              </a:rPr>
              <a:t>System bus</a:t>
            </a:r>
          </a:p>
        </p:txBody>
      </p:sp>
      <p:sp>
        <p:nvSpPr>
          <p:cNvPr id="195605" name="Line 21"/>
          <p:cNvSpPr>
            <a:spLocks noChangeShapeType="1"/>
          </p:cNvSpPr>
          <p:nvPr/>
        </p:nvSpPr>
        <p:spPr bwMode="auto">
          <a:xfrm flipH="1">
            <a:off x="3681413" y="2819400"/>
            <a:ext cx="685800" cy="457200"/>
          </a:xfrm>
          <a:prstGeom prst="line">
            <a:avLst/>
          </a:prstGeom>
          <a:noFill/>
          <a:ln w="28575">
            <a:solidFill>
              <a:srgbClr val="993300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5606" name="Text Box 22"/>
          <p:cNvSpPr txBox="1">
            <a:spLocks noChangeArrowheads="1"/>
          </p:cNvSpPr>
          <p:nvPr/>
        </p:nvSpPr>
        <p:spPr bwMode="auto">
          <a:xfrm>
            <a:off x="5322888" y="2514600"/>
            <a:ext cx="1393331" cy="338554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pitchFamily="34" charset="0"/>
              </a:rPr>
              <a:t>Memory bus</a:t>
            </a:r>
          </a:p>
        </p:txBody>
      </p:sp>
      <p:sp>
        <p:nvSpPr>
          <p:cNvPr id="195607" name="Line 23"/>
          <p:cNvSpPr>
            <a:spLocks noChangeShapeType="1"/>
          </p:cNvSpPr>
          <p:nvPr/>
        </p:nvSpPr>
        <p:spPr bwMode="auto">
          <a:xfrm>
            <a:off x="5967413" y="2819400"/>
            <a:ext cx="0" cy="457200"/>
          </a:xfrm>
          <a:prstGeom prst="line">
            <a:avLst/>
          </a:prstGeom>
          <a:noFill/>
          <a:ln w="28575">
            <a:solidFill>
              <a:srgbClr val="993300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5608" name="AutoShape 24"/>
          <p:cNvSpPr>
            <a:spLocks noChangeArrowheads="1"/>
          </p:cNvSpPr>
          <p:nvPr/>
        </p:nvSpPr>
        <p:spPr bwMode="auto">
          <a:xfrm>
            <a:off x="4595813" y="3810000"/>
            <a:ext cx="495300" cy="533400"/>
          </a:xfrm>
          <a:prstGeom prst="upArrow">
            <a:avLst>
              <a:gd name="adj1" fmla="val 36667"/>
              <a:gd name="adj2" fmla="val 34900"/>
            </a:avLst>
          </a:prstGeom>
          <a:noFill/>
          <a:ln w="2857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5609" name="AutoShape 25"/>
          <p:cNvSpPr>
            <a:spLocks noChangeArrowheads="1"/>
          </p:cNvSpPr>
          <p:nvPr/>
        </p:nvSpPr>
        <p:spPr bwMode="auto">
          <a:xfrm flipV="1">
            <a:off x="5700713" y="4433888"/>
            <a:ext cx="495300" cy="685800"/>
          </a:xfrm>
          <a:prstGeom prst="upArrow">
            <a:avLst>
              <a:gd name="adj1" fmla="val 36667"/>
              <a:gd name="adj2" fmla="val 44872"/>
            </a:avLst>
          </a:prstGeom>
          <a:noFill/>
          <a:ln w="2857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5610" name="Rectangle 26"/>
          <p:cNvSpPr>
            <a:spLocks noChangeArrowheads="1"/>
          </p:cNvSpPr>
          <p:nvPr/>
        </p:nvSpPr>
        <p:spPr bwMode="auto">
          <a:xfrm>
            <a:off x="5281613" y="5157788"/>
            <a:ext cx="1295400" cy="520700"/>
          </a:xfrm>
          <a:prstGeom prst="rect">
            <a:avLst/>
          </a:prstGeom>
          <a:noFill/>
          <a:ln w="2857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>
                <a:latin typeface="Helvetica" pitchFamily="34" charset="0"/>
              </a:rPr>
              <a:t>Disk </a:t>
            </a:r>
          </a:p>
          <a:p>
            <a:pPr algn="ctr"/>
            <a:r>
              <a:rPr lang="en-US" sz="1600" b="1">
                <a:latin typeface="Helvetica" pitchFamily="34" charset="0"/>
              </a:rPr>
              <a:t>controller</a:t>
            </a:r>
          </a:p>
        </p:txBody>
      </p:sp>
      <p:sp>
        <p:nvSpPr>
          <p:cNvPr id="195611" name="AutoShape 27"/>
          <p:cNvSpPr>
            <a:spLocks noChangeArrowheads="1"/>
          </p:cNvSpPr>
          <p:nvPr/>
        </p:nvSpPr>
        <p:spPr bwMode="auto">
          <a:xfrm flipV="1">
            <a:off x="3370263" y="4433888"/>
            <a:ext cx="495300" cy="685800"/>
          </a:xfrm>
          <a:prstGeom prst="upArrow">
            <a:avLst>
              <a:gd name="adj1" fmla="val 36667"/>
              <a:gd name="adj2" fmla="val 44872"/>
            </a:avLst>
          </a:prstGeom>
          <a:noFill/>
          <a:ln w="2857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5612" name="Rectangle 28"/>
          <p:cNvSpPr>
            <a:spLocks noChangeArrowheads="1"/>
          </p:cNvSpPr>
          <p:nvPr/>
        </p:nvSpPr>
        <p:spPr bwMode="auto">
          <a:xfrm>
            <a:off x="2951163" y="5157788"/>
            <a:ext cx="1295400" cy="520700"/>
          </a:xfrm>
          <a:prstGeom prst="rect">
            <a:avLst/>
          </a:prstGeom>
          <a:noFill/>
          <a:ln w="2857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>
                <a:latin typeface="Helvetica" pitchFamily="34" charset="0"/>
              </a:rPr>
              <a:t>Graphics</a:t>
            </a:r>
          </a:p>
          <a:p>
            <a:pPr algn="ctr"/>
            <a:r>
              <a:rPr lang="en-US" sz="1600" b="1">
                <a:latin typeface="Helvetica" pitchFamily="34" charset="0"/>
              </a:rPr>
              <a:t>adapter</a:t>
            </a:r>
          </a:p>
        </p:txBody>
      </p:sp>
      <p:sp>
        <p:nvSpPr>
          <p:cNvPr id="195613" name="AutoShape 29"/>
          <p:cNvSpPr>
            <a:spLocks noChangeArrowheads="1"/>
          </p:cNvSpPr>
          <p:nvPr/>
        </p:nvSpPr>
        <p:spPr bwMode="auto">
          <a:xfrm flipV="1">
            <a:off x="1693863" y="4433888"/>
            <a:ext cx="495300" cy="685800"/>
          </a:xfrm>
          <a:prstGeom prst="upArrow">
            <a:avLst>
              <a:gd name="adj1" fmla="val 36667"/>
              <a:gd name="adj2" fmla="val 44872"/>
            </a:avLst>
          </a:prstGeom>
          <a:noFill/>
          <a:ln w="2857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5614" name="Rectangle 30"/>
          <p:cNvSpPr>
            <a:spLocks noChangeArrowheads="1"/>
          </p:cNvSpPr>
          <p:nvPr/>
        </p:nvSpPr>
        <p:spPr bwMode="auto">
          <a:xfrm>
            <a:off x="1350963" y="5145088"/>
            <a:ext cx="1143000" cy="520700"/>
          </a:xfrm>
          <a:prstGeom prst="rect">
            <a:avLst/>
          </a:prstGeom>
          <a:noFill/>
          <a:ln w="2857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>
                <a:latin typeface="Helvetica" pitchFamily="34" charset="0"/>
              </a:rPr>
              <a:t>USB</a:t>
            </a:r>
          </a:p>
          <a:p>
            <a:pPr algn="ctr"/>
            <a:r>
              <a:rPr lang="en-US" sz="1600" b="1">
                <a:latin typeface="Helvetica" pitchFamily="34" charset="0"/>
              </a:rPr>
              <a:t>controller</a:t>
            </a:r>
          </a:p>
        </p:txBody>
      </p:sp>
      <p:sp>
        <p:nvSpPr>
          <p:cNvPr id="195615" name="Line 31"/>
          <p:cNvSpPr>
            <a:spLocks noChangeShapeType="1"/>
          </p:cNvSpPr>
          <p:nvPr/>
        </p:nvSpPr>
        <p:spPr bwMode="auto">
          <a:xfrm>
            <a:off x="1579563" y="5678488"/>
            <a:ext cx="0" cy="304800"/>
          </a:xfrm>
          <a:prstGeom prst="line">
            <a:avLst/>
          </a:prstGeom>
          <a:noFill/>
          <a:ln w="28575">
            <a:solidFill>
              <a:srgbClr val="993300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5616" name="Line 32"/>
          <p:cNvSpPr>
            <a:spLocks noChangeShapeType="1"/>
          </p:cNvSpPr>
          <p:nvPr/>
        </p:nvSpPr>
        <p:spPr bwMode="auto">
          <a:xfrm>
            <a:off x="2341563" y="5678488"/>
            <a:ext cx="0" cy="304800"/>
          </a:xfrm>
          <a:prstGeom prst="line">
            <a:avLst/>
          </a:prstGeom>
          <a:noFill/>
          <a:ln w="28575">
            <a:solidFill>
              <a:srgbClr val="993300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5617" name="Text Box 33"/>
          <p:cNvSpPr txBox="1">
            <a:spLocks noChangeArrowheads="1"/>
          </p:cNvSpPr>
          <p:nvPr/>
        </p:nvSpPr>
        <p:spPr bwMode="auto">
          <a:xfrm>
            <a:off x="914400" y="5892800"/>
            <a:ext cx="833882" cy="338554"/>
          </a:xfrm>
          <a:prstGeom prst="rect">
            <a:avLst/>
          </a:prstGeom>
          <a:noFill/>
          <a:ln w="2857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pitchFamily="34" charset="0"/>
              </a:rPr>
              <a:t>Mouse</a:t>
            </a:r>
          </a:p>
        </p:txBody>
      </p:sp>
      <p:sp>
        <p:nvSpPr>
          <p:cNvPr id="195618" name="Text Box 34"/>
          <p:cNvSpPr txBox="1">
            <a:spLocks noChangeArrowheads="1"/>
          </p:cNvSpPr>
          <p:nvPr/>
        </p:nvSpPr>
        <p:spPr bwMode="auto">
          <a:xfrm>
            <a:off x="1903413" y="5892800"/>
            <a:ext cx="1128835" cy="338554"/>
          </a:xfrm>
          <a:prstGeom prst="rect">
            <a:avLst/>
          </a:prstGeom>
          <a:noFill/>
          <a:ln w="2857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pitchFamily="34" charset="0"/>
              </a:rPr>
              <a:t>Keyboard</a:t>
            </a:r>
          </a:p>
        </p:txBody>
      </p:sp>
      <p:sp>
        <p:nvSpPr>
          <p:cNvPr id="195619" name="Line 35"/>
          <p:cNvSpPr>
            <a:spLocks noChangeShapeType="1"/>
          </p:cNvSpPr>
          <p:nvPr/>
        </p:nvSpPr>
        <p:spPr bwMode="auto">
          <a:xfrm>
            <a:off x="3636963" y="5678488"/>
            <a:ext cx="0" cy="304800"/>
          </a:xfrm>
          <a:prstGeom prst="line">
            <a:avLst/>
          </a:prstGeom>
          <a:noFill/>
          <a:ln w="28575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5620" name="Text Box 36"/>
          <p:cNvSpPr txBox="1">
            <a:spLocks noChangeArrowheads="1"/>
          </p:cNvSpPr>
          <p:nvPr/>
        </p:nvSpPr>
        <p:spPr bwMode="auto">
          <a:xfrm>
            <a:off x="3146425" y="5892800"/>
            <a:ext cx="914033" cy="338554"/>
          </a:xfrm>
          <a:prstGeom prst="rect">
            <a:avLst/>
          </a:prstGeom>
          <a:noFill/>
          <a:ln w="2857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pitchFamily="34" charset="0"/>
              </a:rPr>
              <a:t>Display</a:t>
            </a:r>
          </a:p>
        </p:txBody>
      </p:sp>
      <p:sp>
        <p:nvSpPr>
          <p:cNvPr id="195621" name="Line 37"/>
          <p:cNvSpPr>
            <a:spLocks noChangeShapeType="1"/>
          </p:cNvSpPr>
          <p:nvPr/>
        </p:nvSpPr>
        <p:spPr bwMode="auto">
          <a:xfrm>
            <a:off x="5942013" y="5678488"/>
            <a:ext cx="1587" cy="265112"/>
          </a:xfrm>
          <a:prstGeom prst="line">
            <a:avLst/>
          </a:prstGeom>
          <a:noFill/>
          <a:ln w="28575">
            <a:solidFill>
              <a:srgbClr val="9933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5622" name="AutoShape 38"/>
          <p:cNvSpPr>
            <a:spLocks noChangeArrowheads="1"/>
          </p:cNvSpPr>
          <p:nvPr/>
        </p:nvSpPr>
        <p:spPr bwMode="auto">
          <a:xfrm>
            <a:off x="5637213" y="5943600"/>
            <a:ext cx="609600" cy="609600"/>
          </a:xfrm>
          <a:prstGeom prst="can">
            <a:avLst>
              <a:gd name="adj" fmla="val 25000"/>
            </a:avLst>
          </a:prstGeom>
          <a:noFill/>
          <a:ln w="28575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>
                <a:latin typeface="Helvetica" pitchFamily="34" charset="0"/>
              </a:rPr>
              <a:t>Disk</a:t>
            </a:r>
          </a:p>
        </p:txBody>
      </p:sp>
      <p:sp>
        <p:nvSpPr>
          <p:cNvPr id="195623" name="AutoShape 39"/>
          <p:cNvSpPr>
            <a:spLocks noChangeArrowheads="1"/>
          </p:cNvSpPr>
          <p:nvPr/>
        </p:nvSpPr>
        <p:spPr bwMode="auto">
          <a:xfrm>
            <a:off x="785813" y="4217988"/>
            <a:ext cx="7277100" cy="393700"/>
          </a:xfrm>
          <a:prstGeom prst="leftRightArrow">
            <a:avLst>
              <a:gd name="adj1" fmla="val 48611"/>
              <a:gd name="adj2" fmla="val 95500"/>
            </a:avLst>
          </a:prstGeom>
          <a:solidFill>
            <a:schemeClr val="bg1"/>
          </a:solidFill>
          <a:ln w="2857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5624" name="Rectangle 40"/>
          <p:cNvSpPr>
            <a:spLocks noChangeArrowheads="1"/>
          </p:cNvSpPr>
          <p:nvPr/>
        </p:nvSpPr>
        <p:spPr bwMode="auto">
          <a:xfrm>
            <a:off x="1862138" y="4387850"/>
            <a:ext cx="166687" cy="152400"/>
          </a:xfrm>
          <a:prstGeom prst="rect">
            <a:avLst/>
          </a:prstGeom>
          <a:solidFill>
            <a:schemeClr val="bg1"/>
          </a:solidFill>
          <a:ln w="2857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5625" name="Rectangle 41"/>
          <p:cNvSpPr>
            <a:spLocks noChangeArrowheads="1"/>
          </p:cNvSpPr>
          <p:nvPr/>
        </p:nvSpPr>
        <p:spPr bwMode="auto">
          <a:xfrm>
            <a:off x="3538538" y="4378325"/>
            <a:ext cx="166687" cy="152400"/>
          </a:xfrm>
          <a:prstGeom prst="rect">
            <a:avLst/>
          </a:prstGeom>
          <a:solidFill>
            <a:schemeClr val="bg1"/>
          </a:solidFill>
          <a:ln w="2857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5626" name="Rectangle 42"/>
          <p:cNvSpPr>
            <a:spLocks noChangeArrowheads="1"/>
          </p:cNvSpPr>
          <p:nvPr/>
        </p:nvSpPr>
        <p:spPr bwMode="auto">
          <a:xfrm>
            <a:off x="5872163" y="4368800"/>
            <a:ext cx="161925" cy="152400"/>
          </a:xfrm>
          <a:prstGeom prst="rect">
            <a:avLst/>
          </a:prstGeom>
          <a:solidFill>
            <a:schemeClr val="bg1"/>
          </a:solidFill>
          <a:ln w="2857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5627" name="Text Box 43"/>
          <p:cNvSpPr txBox="1">
            <a:spLocks noChangeArrowheads="1"/>
          </p:cNvSpPr>
          <p:nvPr/>
        </p:nvSpPr>
        <p:spPr bwMode="auto">
          <a:xfrm>
            <a:off x="4459288" y="4522788"/>
            <a:ext cx="874712" cy="3365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pitchFamily="34" charset="0"/>
              </a:rPr>
              <a:t>I/O bus</a:t>
            </a:r>
          </a:p>
        </p:txBody>
      </p:sp>
      <p:sp>
        <p:nvSpPr>
          <p:cNvPr id="195628" name="Rectangle 44"/>
          <p:cNvSpPr>
            <a:spLocks noChangeArrowheads="1"/>
          </p:cNvSpPr>
          <p:nvPr/>
        </p:nvSpPr>
        <p:spPr bwMode="auto">
          <a:xfrm>
            <a:off x="4762500" y="4306888"/>
            <a:ext cx="161925" cy="152400"/>
          </a:xfrm>
          <a:prstGeom prst="rect">
            <a:avLst/>
          </a:prstGeom>
          <a:solidFill>
            <a:schemeClr val="bg1"/>
          </a:solidFill>
          <a:ln w="2857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5629" name="Rectangle 45"/>
          <p:cNvSpPr>
            <a:spLocks noChangeArrowheads="1"/>
          </p:cNvSpPr>
          <p:nvPr/>
        </p:nvSpPr>
        <p:spPr bwMode="auto">
          <a:xfrm>
            <a:off x="6653213" y="4230688"/>
            <a:ext cx="127000" cy="406400"/>
          </a:xfrm>
          <a:prstGeom prst="rect">
            <a:avLst/>
          </a:prstGeom>
          <a:solidFill>
            <a:schemeClr val="bg1"/>
          </a:solidFill>
          <a:ln w="2857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5630" name="Rectangle 46"/>
          <p:cNvSpPr>
            <a:spLocks noChangeArrowheads="1"/>
          </p:cNvSpPr>
          <p:nvPr/>
        </p:nvSpPr>
        <p:spPr bwMode="auto">
          <a:xfrm>
            <a:off x="6958013" y="4230688"/>
            <a:ext cx="127000" cy="406400"/>
          </a:xfrm>
          <a:prstGeom prst="rect">
            <a:avLst/>
          </a:prstGeom>
          <a:solidFill>
            <a:schemeClr val="bg1"/>
          </a:solidFill>
          <a:ln w="2857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5631" name="Rectangle 47"/>
          <p:cNvSpPr>
            <a:spLocks noChangeArrowheads="1"/>
          </p:cNvSpPr>
          <p:nvPr/>
        </p:nvSpPr>
        <p:spPr bwMode="auto">
          <a:xfrm>
            <a:off x="7262813" y="4230688"/>
            <a:ext cx="127000" cy="406400"/>
          </a:xfrm>
          <a:prstGeom prst="rect">
            <a:avLst/>
          </a:prstGeom>
          <a:solidFill>
            <a:schemeClr val="bg1"/>
          </a:solidFill>
          <a:ln w="2857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5632" name="Text Box 48"/>
          <p:cNvSpPr txBox="1">
            <a:spLocks noChangeArrowheads="1"/>
          </p:cNvSpPr>
          <p:nvPr/>
        </p:nvSpPr>
        <p:spPr bwMode="auto">
          <a:xfrm>
            <a:off x="6638925" y="4611688"/>
            <a:ext cx="2155825" cy="10699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b="1">
                <a:latin typeface="Helvetica" pitchFamily="34" charset="0"/>
              </a:rPr>
              <a:t>Expansion slots for</a:t>
            </a:r>
          </a:p>
          <a:p>
            <a:r>
              <a:rPr lang="en-US" sz="1600" b="1">
                <a:latin typeface="Helvetica" pitchFamily="34" charset="0"/>
              </a:rPr>
              <a:t>other devices such</a:t>
            </a:r>
          </a:p>
          <a:p>
            <a:r>
              <a:rPr lang="en-US" sz="1600" b="1">
                <a:latin typeface="Helvetica" pitchFamily="34" charset="0"/>
              </a:rPr>
              <a:t>as network adapters</a:t>
            </a:r>
          </a:p>
          <a:p>
            <a:endParaRPr lang="en-US" sz="1600" b="1">
              <a:latin typeface="Helvetica" pitchFamily="34" charset="0"/>
            </a:endParaRPr>
          </a:p>
        </p:txBody>
      </p:sp>
      <p:sp>
        <p:nvSpPr>
          <p:cNvPr id="195634" name="Rectangle 50"/>
          <p:cNvSpPr>
            <a:spLocks noChangeArrowheads="1"/>
          </p:cNvSpPr>
          <p:nvPr/>
        </p:nvSpPr>
        <p:spPr bwMode="auto">
          <a:xfrm>
            <a:off x="1014413" y="2133600"/>
            <a:ext cx="762000" cy="304800"/>
          </a:xfrm>
          <a:prstGeom prst="rect">
            <a:avLst/>
          </a:prstGeom>
          <a:noFill/>
          <a:ln w="2857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 dirty="0">
                <a:latin typeface="Helvetica" pitchFamily="34" charset="0"/>
              </a:rPr>
              <a:t>PC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>
                <a:solidFill>
                  <a:srgbClr val="FF0000"/>
                </a:solidFill>
              </a:rPr>
              <a:t>Analyzing </a:t>
            </a:r>
            <a:r>
              <a:rPr lang="en-US" b="1" i="1" u="sng" dirty="0" smtClean="0">
                <a:solidFill>
                  <a:srgbClr val="FF0000"/>
                </a:solidFill>
              </a:rPr>
              <a:t> performance</a:t>
            </a:r>
            <a:endParaRPr lang="en-US" b="1" i="1" u="sng" dirty="0">
              <a:solidFill>
                <a:srgbClr val="FF0000"/>
              </a:solidFill>
            </a:endParaRPr>
          </a:p>
        </p:txBody>
      </p:sp>
      <p:sp>
        <p:nvSpPr>
          <p:cNvPr id="78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447800"/>
            <a:ext cx="7772400" cy="5029200"/>
          </a:xfrm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3200" dirty="0">
                <a:solidFill>
                  <a:srgbClr val="996600"/>
                </a:solidFill>
              </a:rPr>
              <a:t>Component delays</a:t>
            </a:r>
          </a:p>
          <a:p>
            <a:pPr>
              <a:lnSpc>
                <a:spcPct val="90000"/>
              </a:lnSpc>
            </a:pPr>
            <a:r>
              <a:rPr lang="en-US" sz="3600" dirty="0"/>
              <a:t>Register					0</a:t>
            </a:r>
          </a:p>
          <a:p>
            <a:pPr>
              <a:lnSpc>
                <a:spcPct val="90000"/>
              </a:lnSpc>
            </a:pPr>
            <a:r>
              <a:rPr lang="en-US" sz="3600" dirty="0"/>
              <a:t>Adder					t</a:t>
            </a:r>
            <a:r>
              <a:rPr lang="en-US" sz="3600" baseline="-25000" dirty="0"/>
              <a:t>+</a:t>
            </a:r>
          </a:p>
          <a:p>
            <a:pPr>
              <a:lnSpc>
                <a:spcPct val="90000"/>
              </a:lnSpc>
            </a:pPr>
            <a:r>
              <a:rPr lang="en-US" sz="3600" dirty="0"/>
              <a:t>ALU					</a:t>
            </a:r>
            <a:r>
              <a:rPr lang="en-US" sz="3600" dirty="0" err="1"/>
              <a:t>t</a:t>
            </a:r>
            <a:r>
              <a:rPr lang="en-US" sz="3600" baseline="-25000" dirty="0" err="1"/>
              <a:t>A</a:t>
            </a:r>
            <a:endParaRPr lang="en-US" sz="3600" dirty="0"/>
          </a:p>
          <a:p>
            <a:pPr>
              <a:lnSpc>
                <a:spcPct val="90000"/>
              </a:lnSpc>
            </a:pPr>
            <a:r>
              <a:rPr lang="en-US" sz="3600" dirty="0"/>
              <a:t>Multiplexer				0</a:t>
            </a:r>
          </a:p>
          <a:p>
            <a:pPr>
              <a:lnSpc>
                <a:spcPct val="90000"/>
              </a:lnSpc>
            </a:pPr>
            <a:r>
              <a:rPr lang="en-US" sz="3600" dirty="0"/>
              <a:t>Register file				</a:t>
            </a:r>
            <a:r>
              <a:rPr lang="en-US" sz="3600" dirty="0" err="1"/>
              <a:t>t</a:t>
            </a:r>
            <a:r>
              <a:rPr lang="en-US" sz="3600" baseline="-25000" dirty="0" err="1"/>
              <a:t>R</a:t>
            </a:r>
            <a:endParaRPr lang="en-US" sz="3600" dirty="0"/>
          </a:p>
          <a:p>
            <a:pPr>
              <a:lnSpc>
                <a:spcPct val="90000"/>
              </a:lnSpc>
            </a:pPr>
            <a:r>
              <a:rPr lang="en-US" sz="3600" dirty="0"/>
              <a:t>Program memory			</a:t>
            </a:r>
            <a:r>
              <a:rPr lang="en-US" sz="3600" dirty="0" err="1"/>
              <a:t>t</a:t>
            </a:r>
            <a:r>
              <a:rPr lang="en-US" sz="3600" baseline="-25000" dirty="0" err="1"/>
              <a:t>I</a:t>
            </a:r>
            <a:endParaRPr lang="en-US" sz="3600" dirty="0"/>
          </a:p>
          <a:p>
            <a:pPr>
              <a:lnSpc>
                <a:spcPct val="90000"/>
              </a:lnSpc>
            </a:pPr>
            <a:r>
              <a:rPr lang="en-US" sz="3600" dirty="0"/>
              <a:t>Data memory				</a:t>
            </a:r>
            <a:r>
              <a:rPr lang="en-US" sz="3600" dirty="0" err="1"/>
              <a:t>t</a:t>
            </a:r>
            <a:r>
              <a:rPr lang="en-US" sz="3600" baseline="-25000" dirty="0" err="1"/>
              <a:t>M</a:t>
            </a:r>
            <a:endParaRPr lang="en-US" sz="3600" dirty="0"/>
          </a:p>
          <a:p>
            <a:pPr>
              <a:lnSpc>
                <a:spcPct val="90000"/>
              </a:lnSpc>
            </a:pPr>
            <a:r>
              <a:rPr lang="en-US" sz="3600" dirty="0"/>
              <a:t>Bit manipulation components	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7459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8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7772400" cy="1143000"/>
          </a:xfrm>
          <a:noFill/>
          <a:ln/>
        </p:spPr>
        <p:txBody>
          <a:bodyPr/>
          <a:lstStyle/>
          <a:p>
            <a:r>
              <a:rPr lang="en-US" b="1" i="1" u="sng" dirty="0">
                <a:solidFill>
                  <a:srgbClr val="FF0000"/>
                </a:solidFill>
              </a:rPr>
              <a:t>Delay for {add, sub, and, or, </a:t>
            </a:r>
            <a:r>
              <a:rPr lang="en-US" b="1" i="1" u="sng" dirty="0" err="1">
                <a:solidFill>
                  <a:srgbClr val="FF0000"/>
                </a:solidFill>
              </a:rPr>
              <a:t>slt</a:t>
            </a:r>
            <a:r>
              <a:rPr lang="en-US" b="1" i="1" u="sng" dirty="0">
                <a:solidFill>
                  <a:srgbClr val="FF0000"/>
                </a:solidFill>
              </a:rPr>
              <a:t>}</a:t>
            </a:r>
          </a:p>
        </p:txBody>
      </p:sp>
      <p:graphicFrame>
        <p:nvGraphicFramePr>
          <p:cNvPr id="788533" name="Rectangle 53"/>
          <p:cNvGraphicFramePr>
            <a:graphicFrameLocks/>
          </p:cNvGraphicFramePr>
          <p:nvPr>
            <p:ph sz="half" idx="1"/>
          </p:nvPr>
        </p:nvGraphicFramePr>
        <p:xfrm>
          <a:off x="457200" y="2571750"/>
          <a:ext cx="4038600" cy="2692400"/>
        </p:xfrm>
        <a:graphic>
          <a:graphicData uri="http://schemas.openxmlformats.org/presentationml/2006/ole">
            <p:oleObj spid="_x0000_s1026" name="Equation" r:id="rId3" imgW="0" imgH="0" progId="Equation.3">
              <p:embed/>
            </p:oleObj>
          </a:graphicData>
        </a:graphic>
      </p:graphicFrame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490538" y="1254125"/>
            <a:ext cx="6262687" cy="4953000"/>
            <a:chOff x="309" y="790"/>
            <a:chExt cx="3945" cy="3120"/>
          </a:xfrm>
        </p:grpSpPr>
        <p:sp>
          <p:nvSpPr>
            <p:cNvPr id="788484" name="Rectangle 4"/>
            <p:cNvSpPr>
              <a:spLocks noChangeArrowheads="1"/>
            </p:cNvSpPr>
            <p:nvPr/>
          </p:nvSpPr>
          <p:spPr bwMode="auto">
            <a:xfrm rot="-5400000">
              <a:off x="243" y="2556"/>
              <a:ext cx="492" cy="180"/>
            </a:xfrm>
            <a:prstGeom prst="rect">
              <a:avLst/>
            </a:prstGeom>
            <a:solidFill>
              <a:schemeClr val="bg1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 b="1"/>
                <a:t>PC</a:t>
              </a:r>
            </a:p>
          </p:txBody>
        </p:sp>
        <p:sp>
          <p:nvSpPr>
            <p:cNvPr id="788485" name="Rectangle 5"/>
            <p:cNvSpPr>
              <a:spLocks noChangeArrowheads="1"/>
            </p:cNvSpPr>
            <p:nvPr/>
          </p:nvSpPr>
          <p:spPr bwMode="auto">
            <a:xfrm>
              <a:off x="783" y="2436"/>
              <a:ext cx="672" cy="705"/>
            </a:xfrm>
            <a:prstGeom prst="rect">
              <a:avLst/>
            </a:prstGeom>
            <a:solidFill>
              <a:schemeClr val="bg1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  <a:p>
              <a:endParaRPr lang="en-US" b="1"/>
            </a:p>
            <a:p>
              <a:r>
                <a:rPr lang="en-US" sz="2000" b="1"/>
                <a:t>IM</a:t>
              </a:r>
            </a:p>
          </p:txBody>
        </p:sp>
        <p:sp>
          <p:nvSpPr>
            <p:cNvPr id="788486" name="Text Box 6"/>
            <p:cNvSpPr txBox="1">
              <a:spLocks noChangeArrowheads="1"/>
            </p:cNvSpPr>
            <p:nvPr/>
          </p:nvSpPr>
          <p:spPr bwMode="auto">
            <a:xfrm>
              <a:off x="627" y="2533"/>
              <a:ext cx="515" cy="212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ad</a:t>
              </a:r>
            </a:p>
          </p:txBody>
        </p:sp>
        <p:sp>
          <p:nvSpPr>
            <p:cNvPr id="788487" name="Text Box 7"/>
            <p:cNvSpPr txBox="1">
              <a:spLocks noChangeArrowheads="1"/>
            </p:cNvSpPr>
            <p:nvPr/>
          </p:nvSpPr>
          <p:spPr bwMode="auto">
            <a:xfrm>
              <a:off x="1188" y="2669"/>
              <a:ext cx="318" cy="212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ins</a:t>
              </a:r>
              <a:endParaRPr lang="en-US" sz="1400" b="1"/>
            </a:p>
          </p:txBody>
        </p:sp>
        <p:sp>
          <p:nvSpPr>
            <p:cNvPr id="788488" name="Rectangle 8"/>
            <p:cNvSpPr>
              <a:spLocks noChangeArrowheads="1"/>
            </p:cNvSpPr>
            <p:nvPr/>
          </p:nvSpPr>
          <p:spPr bwMode="auto">
            <a:xfrm>
              <a:off x="2511" y="2433"/>
              <a:ext cx="672" cy="705"/>
            </a:xfrm>
            <a:prstGeom prst="rect">
              <a:avLst/>
            </a:prstGeom>
            <a:solidFill>
              <a:schemeClr val="bg1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  <a:p>
              <a:endParaRPr lang="en-US" b="1"/>
            </a:p>
            <a:p>
              <a:r>
                <a:rPr lang="en-US" b="1"/>
                <a:t>   </a:t>
              </a:r>
              <a:r>
                <a:rPr lang="en-US" sz="2000" b="1"/>
                <a:t>RF</a:t>
              </a:r>
            </a:p>
          </p:txBody>
        </p:sp>
        <p:sp>
          <p:nvSpPr>
            <p:cNvPr id="788489" name="Text Box 9"/>
            <p:cNvSpPr txBox="1">
              <a:spLocks noChangeArrowheads="1"/>
            </p:cNvSpPr>
            <p:nvPr/>
          </p:nvSpPr>
          <p:spPr bwMode="auto">
            <a:xfrm>
              <a:off x="2478" y="2411"/>
              <a:ext cx="474" cy="212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1600" b="1"/>
                <a:t>rad</a:t>
              </a:r>
              <a:r>
                <a:rPr lang="en-US" sz="1200" b="1"/>
                <a:t>1</a:t>
              </a:r>
            </a:p>
          </p:txBody>
        </p:sp>
        <p:sp>
          <p:nvSpPr>
            <p:cNvPr id="788490" name="Text Box 10"/>
            <p:cNvSpPr txBox="1">
              <a:spLocks noChangeArrowheads="1"/>
            </p:cNvSpPr>
            <p:nvPr/>
          </p:nvSpPr>
          <p:spPr bwMode="auto">
            <a:xfrm>
              <a:off x="2478" y="2594"/>
              <a:ext cx="428" cy="212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1600" b="1"/>
                <a:t>rad</a:t>
              </a:r>
              <a:r>
                <a:rPr lang="en-US" sz="1200" b="1"/>
                <a:t>2</a:t>
              </a:r>
            </a:p>
          </p:txBody>
        </p:sp>
        <p:sp>
          <p:nvSpPr>
            <p:cNvPr id="788491" name="Text Box 11"/>
            <p:cNvSpPr txBox="1">
              <a:spLocks noChangeArrowheads="1"/>
            </p:cNvSpPr>
            <p:nvPr/>
          </p:nvSpPr>
          <p:spPr bwMode="auto">
            <a:xfrm>
              <a:off x="2478" y="2762"/>
              <a:ext cx="446" cy="212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1600" b="1"/>
                <a:t>wad</a:t>
              </a:r>
            </a:p>
          </p:txBody>
        </p:sp>
        <p:sp>
          <p:nvSpPr>
            <p:cNvPr id="788492" name="Text Box 12"/>
            <p:cNvSpPr txBox="1">
              <a:spLocks noChangeArrowheads="1"/>
            </p:cNvSpPr>
            <p:nvPr/>
          </p:nvSpPr>
          <p:spPr bwMode="auto">
            <a:xfrm>
              <a:off x="2478" y="2939"/>
              <a:ext cx="486" cy="212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1600" b="1"/>
                <a:t>wd</a:t>
              </a:r>
            </a:p>
          </p:txBody>
        </p:sp>
        <p:sp>
          <p:nvSpPr>
            <p:cNvPr id="788493" name="Text Box 13"/>
            <p:cNvSpPr txBox="1">
              <a:spLocks noChangeArrowheads="1"/>
            </p:cNvSpPr>
            <p:nvPr/>
          </p:nvSpPr>
          <p:spPr bwMode="auto">
            <a:xfrm>
              <a:off x="2835" y="2492"/>
              <a:ext cx="389" cy="212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1600" b="1"/>
                <a:t>rd</a:t>
              </a:r>
              <a:r>
                <a:rPr lang="en-US" sz="1200" b="1"/>
                <a:t>1</a:t>
              </a:r>
            </a:p>
          </p:txBody>
        </p:sp>
        <p:sp>
          <p:nvSpPr>
            <p:cNvPr id="788494" name="Text Box 14"/>
            <p:cNvSpPr txBox="1">
              <a:spLocks noChangeArrowheads="1"/>
            </p:cNvSpPr>
            <p:nvPr/>
          </p:nvSpPr>
          <p:spPr bwMode="auto">
            <a:xfrm>
              <a:off x="2832" y="2723"/>
              <a:ext cx="389" cy="212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1600" b="1"/>
                <a:t>rd</a:t>
              </a:r>
              <a:r>
                <a:rPr lang="en-US" sz="1200" b="1"/>
                <a:t>2</a:t>
              </a:r>
            </a:p>
          </p:txBody>
        </p:sp>
        <p:sp>
          <p:nvSpPr>
            <p:cNvPr id="788495" name="Freeform 15"/>
            <p:cNvSpPr>
              <a:spLocks/>
            </p:cNvSpPr>
            <p:nvPr/>
          </p:nvSpPr>
          <p:spPr bwMode="auto">
            <a:xfrm>
              <a:off x="3791" y="2492"/>
              <a:ext cx="376" cy="59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7"/>
                </a:cxn>
                <a:cxn ang="0">
                  <a:pos x="111" y="553"/>
                </a:cxn>
                <a:cxn ang="0">
                  <a:pos x="0" y="671"/>
                </a:cxn>
                <a:cxn ang="0">
                  <a:pos x="0" y="1098"/>
                </a:cxn>
                <a:cxn ang="0">
                  <a:pos x="387" y="790"/>
                </a:cxn>
                <a:cxn ang="0">
                  <a:pos x="387" y="308"/>
                </a:cxn>
                <a:cxn ang="0">
                  <a:pos x="0" y="0"/>
                </a:cxn>
              </a:cxnLst>
              <a:rect l="0" t="0" r="r" b="b"/>
              <a:pathLst>
                <a:path w="388" h="1099">
                  <a:moveTo>
                    <a:pt x="0" y="0"/>
                  </a:moveTo>
                  <a:lnTo>
                    <a:pt x="0" y="427"/>
                  </a:lnTo>
                  <a:lnTo>
                    <a:pt x="111" y="553"/>
                  </a:lnTo>
                  <a:lnTo>
                    <a:pt x="0" y="671"/>
                  </a:lnTo>
                  <a:lnTo>
                    <a:pt x="0" y="1098"/>
                  </a:lnTo>
                  <a:lnTo>
                    <a:pt x="387" y="790"/>
                  </a:lnTo>
                  <a:lnTo>
                    <a:pt x="387" y="308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8575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88496" name="Text Box 16"/>
            <p:cNvSpPr txBox="1">
              <a:spLocks noChangeArrowheads="1"/>
            </p:cNvSpPr>
            <p:nvPr/>
          </p:nvSpPr>
          <p:spPr bwMode="auto">
            <a:xfrm rot="-5400000">
              <a:off x="3680" y="2654"/>
              <a:ext cx="608" cy="25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ALU</a:t>
              </a:r>
            </a:p>
          </p:txBody>
        </p:sp>
        <p:sp>
          <p:nvSpPr>
            <p:cNvPr id="788497" name="Line 17"/>
            <p:cNvSpPr>
              <a:spLocks noChangeShapeType="1"/>
            </p:cNvSpPr>
            <p:nvPr/>
          </p:nvSpPr>
          <p:spPr bwMode="auto">
            <a:xfrm>
              <a:off x="576" y="2649"/>
              <a:ext cx="20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88498" name="Line 18"/>
            <p:cNvSpPr>
              <a:spLocks noChangeShapeType="1"/>
            </p:cNvSpPr>
            <p:nvPr/>
          </p:nvSpPr>
          <p:spPr bwMode="auto">
            <a:xfrm>
              <a:off x="2377" y="3910"/>
              <a:ext cx="187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88499" name="Line 19"/>
            <p:cNvSpPr>
              <a:spLocks noChangeShapeType="1"/>
            </p:cNvSpPr>
            <p:nvPr/>
          </p:nvSpPr>
          <p:spPr bwMode="auto">
            <a:xfrm>
              <a:off x="1452" y="2784"/>
              <a:ext cx="20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88500" name="Line 20"/>
            <p:cNvSpPr>
              <a:spLocks noChangeShapeType="1"/>
            </p:cNvSpPr>
            <p:nvPr/>
          </p:nvSpPr>
          <p:spPr bwMode="auto">
            <a:xfrm>
              <a:off x="1656" y="2520"/>
              <a:ext cx="3" cy="35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88501" name="Line 21"/>
            <p:cNvSpPr>
              <a:spLocks noChangeShapeType="1"/>
            </p:cNvSpPr>
            <p:nvPr/>
          </p:nvSpPr>
          <p:spPr bwMode="auto">
            <a:xfrm>
              <a:off x="1656" y="2520"/>
              <a:ext cx="85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88502" name="Line 22"/>
            <p:cNvSpPr>
              <a:spLocks noChangeShapeType="1"/>
            </p:cNvSpPr>
            <p:nvPr/>
          </p:nvSpPr>
          <p:spPr bwMode="auto">
            <a:xfrm>
              <a:off x="1656" y="2700"/>
              <a:ext cx="85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88503" name="Line 23"/>
            <p:cNvSpPr>
              <a:spLocks noChangeShapeType="1"/>
            </p:cNvSpPr>
            <p:nvPr/>
          </p:nvSpPr>
          <p:spPr bwMode="auto">
            <a:xfrm>
              <a:off x="1659" y="2874"/>
              <a:ext cx="6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88504" name="Line 24"/>
            <p:cNvSpPr>
              <a:spLocks noChangeShapeType="1"/>
            </p:cNvSpPr>
            <p:nvPr/>
          </p:nvSpPr>
          <p:spPr bwMode="auto">
            <a:xfrm>
              <a:off x="2334" y="2874"/>
              <a:ext cx="17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88505" name="Line 25"/>
            <p:cNvSpPr>
              <a:spLocks noChangeShapeType="1"/>
            </p:cNvSpPr>
            <p:nvPr/>
          </p:nvSpPr>
          <p:spPr bwMode="auto">
            <a:xfrm>
              <a:off x="2373" y="3057"/>
              <a:ext cx="13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88506" name="Line 26"/>
            <p:cNvSpPr>
              <a:spLocks noChangeShapeType="1"/>
            </p:cNvSpPr>
            <p:nvPr/>
          </p:nvSpPr>
          <p:spPr bwMode="auto">
            <a:xfrm>
              <a:off x="2376" y="3054"/>
              <a:ext cx="3" cy="85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88507" name="Line 27"/>
            <p:cNvSpPr>
              <a:spLocks noChangeShapeType="1"/>
            </p:cNvSpPr>
            <p:nvPr/>
          </p:nvSpPr>
          <p:spPr bwMode="auto">
            <a:xfrm>
              <a:off x="3183" y="2607"/>
              <a:ext cx="60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88508" name="Line 28"/>
            <p:cNvSpPr>
              <a:spLocks noChangeShapeType="1"/>
            </p:cNvSpPr>
            <p:nvPr/>
          </p:nvSpPr>
          <p:spPr bwMode="auto">
            <a:xfrm flipV="1">
              <a:off x="3654" y="2961"/>
              <a:ext cx="138" cy="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88509" name="Line 29"/>
            <p:cNvSpPr>
              <a:spLocks noChangeShapeType="1"/>
            </p:cNvSpPr>
            <p:nvPr/>
          </p:nvSpPr>
          <p:spPr bwMode="auto">
            <a:xfrm>
              <a:off x="4164" y="2862"/>
              <a:ext cx="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88510" name="Line 30"/>
            <p:cNvSpPr>
              <a:spLocks noChangeShapeType="1"/>
            </p:cNvSpPr>
            <p:nvPr/>
          </p:nvSpPr>
          <p:spPr bwMode="auto">
            <a:xfrm>
              <a:off x="4251" y="2862"/>
              <a:ext cx="0" cy="5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grpSp>
          <p:nvGrpSpPr>
            <p:cNvPr id="3" name="Group 31"/>
            <p:cNvGrpSpPr>
              <a:grpSpLocks/>
            </p:cNvGrpSpPr>
            <p:nvPr/>
          </p:nvGrpSpPr>
          <p:grpSpPr bwMode="auto">
            <a:xfrm>
              <a:off x="645" y="1236"/>
              <a:ext cx="689" cy="1413"/>
              <a:chOff x="645" y="1236"/>
              <a:chExt cx="689" cy="1413"/>
            </a:xfrm>
          </p:grpSpPr>
          <p:grpSp>
            <p:nvGrpSpPr>
              <p:cNvPr id="4" name="Group 32"/>
              <p:cNvGrpSpPr>
                <a:grpSpLocks/>
              </p:cNvGrpSpPr>
              <p:nvPr/>
            </p:nvGrpSpPr>
            <p:grpSpPr bwMode="auto">
              <a:xfrm>
                <a:off x="645" y="1236"/>
                <a:ext cx="689" cy="1413"/>
                <a:chOff x="645" y="1236"/>
                <a:chExt cx="689" cy="1413"/>
              </a:xfrm>
            </p:grpSpPr>
            <p:sp>
              <p:nvSpPr>
                <p:cNvPr id="788513" name="Freeform 33"/>
                <p:cNvSpPr>
                  <a:spLocks/>
                </p:cNvSpPr>
                <p:nvPr/>
              </p:nvSpPr>
              <p:spPr bwMode="auto">
                <a:xfrm>
                  <a:off x="958" y="1236"/>
                  <a:ext cx="376" cy="594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427"/>
                    </a:cxn>
                    <a:cxn ang="0">
                      <a:pos x="111" y="553"/>
                    </a:cxn>
                    <a:cxn ang="0">
                      <a:pos x="0" y="671"/>
                    </a:cxn>
                    <a:cxn ang="0">
                      <a:pos x="0" y="1098"/>
                    </a:cxn>
                    <a:cxn ang="0">
                      <a:pos x="387" y="790"/>
                    </a:cxn>
                    <a:cxn ang="0">
                      <a:pos x="387" y="30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388" h="1099">
                      <a:moveTo>
                        <a:pt x="0" y="0"/>
                      </a:moveTo>
                      <a:lnTo>
                        <a:pt x="0" y="427"/>
                      </a:lnTo>
                      <a:lnTo>
                        <a:pt x="111" y="553"/>
                      </a:lnTo>
                      <a:lnTo>
                        <a:pt x="0" y="671"/>
                      </a:lnTo>
                      <a:lnTo>
                        <a:pt x="0" y="1098"/>
                      </a:lnTo>
                      <a:lnTo>
                        <a:pt x="387" y="790"/>
                      </a:lnTo>
                      <a:lnTo>
                        <a:pt x="387" y="308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/>
                </a:solidFill>
                <a:ln w="28575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788514" name="Text Box 34"/>
                <p:cNvSpPr txBox="1">
                  <a:spLocks noChangeArrowheads="1"/>
                </p:cNvSpPr>
                <p:nvPr/>
              </p:nvSpPr>
              <p:spPr bwMode="auto">
                <a:xfrm rot="-5400000">
                  <a:off x="990" y="1404"/>
                  <a:ext cx="389" cy="250"/>
                </a:xfrm>
                <a:prstGeom prst="rect">
                  <a:avLst/>
                </a:prstGeom>
                <a:noFill/>
                <a:ln w="28575" algn="ctr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000" b="1"/>
                    <a:t>+</a:t>
                  </a:r>
                </a:p>
              </p:txBody>
            </p:sp>
            <p:sp>
              <p:nvSpPr>
                <p:cNvPr id="788515" name="Line 35"/>
                <p:cNvSpPr>
                  <a:spLocks noChangeShapeType="1"/>
                </p:cNvSpPr>
                <p:nvPr/>
              </p:nvSpPr>
              <p:spPr bwMode="auto">
                <a:xfrm>
                  <a:off x="822" y="1703"/>
                  <a:ext cx="13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788516" name="Line 36"/>
                <p:cNvSpPr>
                  <a:spLocks noChangeShapeType="1"/>
                </p:cNvSpPr>
                <p:nvPr/>
              </p:nvSpPr>
              <p:spPr bwMode="auto">
                <a:xfrm>
                  <a:off x="648" y="1346"/>
                  <a:ext cx="312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788517" name="Line 37"/>
                <p:cNvSpPr>
                  <a:spLocks noChangeShapeType="1"/>
                </p:cNvSpPr>
                <p:nvPr/>
              </p:nvSpPr>
              <p:spPr bwMode="auto">
                <a:xfrm flipV="1">
                  <a:off x="645" y="1334"/>
                  <a:ext cx="0" cy="1315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oval" w="med" len="med"/>
                  <a:tailEnd/>
                </a:ln>
                <a:effectLst/>
              </p:spPr>
              <p:txBody>
                <a:bodyPr/>
                <a:lstStyle/>
                <a:p>
                  <a:endParaRPr lang="en-US" b="1"/>
                </a:p>
              </p:txBody>
            </p:sp>
          </p:grpSp>
          <p:sp>
            <p:nvSpPr>
              <p:cNvPr id="788518" name="Text Box 38"/>
              <p:cNvSpPr txBox="1">
                <a:spLocks noChangeArrowheads="1"/>
              </p:cNvSpPr>
              <p:nvPr/>
            </p:nvSpPr>
            <p:spPr bwMode="auto">
              <a:xfrm>
                <a:off x="654" y="1578"/>
                <a:ext cx="183" cy="233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b="1"/>
                  <a:t>4</a:t>
                </a:r>
              </a:p>
            </p:txBody>
          </p:sp>
        </p:grpSp>
        <p:sp>
          <p:nvSpPr>
            <p:cNvPr id="788519" name="Text Box 39"/>
            <p:cNvSpPr txBox="1">
              <a:spLocks noChangeArrowheads="1"/>
            </p:cNvSpPr>
            <p:nvPr/>
          </p:nvSpPr>
          <p:spPr bwMode="auto">
            <a:xfrm>
              <a:off x="1638" y="2321"/>
              <a:ext cx="585" cy="21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b="1"/>
                <a:t>ins</a:t>
              </a:r>
              <a:r>
                <a:rPr lang="en-US" sz="1400" b="1"/>
                <a:t>[</a:t>
              </a:r>
              <a:r>
                <a:rPr lang="en-US" sz="1200" b="1"/>
                <a:t>25-21</a:t>
              </a:r>
              <a:r>
                <a:rPr lang="en-US" sz="1400" b="1"/>
                <a:t>]</a:t>
              </a:r>
            </a:p>
          </p:txBody>
        </p:sp>
        <p:sp>
          <p:nvSpPr>
            <p:cNvPr id="788520" name="Text Box 40"/>
            <p:cNvSpPr txBox="1">
              <a:spLocks noChangeArrowheads="1"/>
            </p:cNvSpPr>
            <p:nvPr/>
          </p:nvSpPr>
          <p:spPr bwMode="auto">
            <a:xfrm>
              <a:off x="1638" y="2504"/>
              <a:ext cx="585" cy="21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b="1"/>
                <a:t>ins</a:t>
              </a:r>
              <a:r>
                <a:rPr lang="en-US" sz="1400" b="1"/>
                <a:t>[</a:t>
              </a:r>
              <a:r>
                <a:rPr lang="en-US" sz="1200" b="1"/>
                <a:t>20-16</a:t>
              </a:r>
              <a:r>
                <a:rPr lang="en-US" sz="1400" b="1"/>
                <a:t>]</a:t>
              </a:r>
            </a:p>
          </p:txBody>
        </p:sp>
        <p:sp>
          <p:nvSpPr>
            <p:cNvPr id="788521" name="Text Box 41"/>
            <p:cNvSpPr txBox="1">
              <a:spLocks noChangeArrowheads="1"/>
            </p:cNvSpPr>
            <p:nvPr/>
          </p:nvSpPr>
          <p:spPr bwMode="auto">
            <a:xfrm>
              <a:off x="1638" y="2853"/>
              <a:ext cx="585" cy="21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b="1"/>
                <a:t>ins</a:t>
              </a:r>
              <a:r>
                <a:rPr lang="en-US" sz="1400" b="1"/>
                <a:t>[</a:t>
              </a:r>
              <a:r>
                <a:rPr lang="en-US" sz="1200" b="1"/>
                <a:t>15-11</a:t>
              </a:r>
              <a:r>
                <a:rPr lang="en-US" sz="1400" b="1"/>
                <a:t>]</a:t>
              </a:r>
            </a:p>
          </p:txBody>
        </p:sp>
        <p:grpSp>
          <p:nvGrpSpPr>
            <p:cNvPr id="5" name="Group 42"/>
            <p:cNvGrpSpPr>
              <a:grpSpLocks/>
            </p:cNvGrpSpPr>
            <p:nvPr/>
          </p:nvGrpSpPr>
          <p:grpSpPr bwMode="auto">
            <a:xfrm>
              <a:off x="309" y="790"/>
              <a:ext cx="3033" cy="1862"/>
              <a:chOff x="309" y="790"/>
              <a:chExt cx="3033" cy="1862"/>
            </a:xfrm>
          </p:grpSpPr>
          <p:grpSp>
            <p:nvGrpSpPr>
              <p:cNvPr id="6" name="Group 43"/>
              <p:cNvGrpSpPr>
                <a:grpSpLocks/>
              </p:cNvGrpSpPr>
              <p:nvPr/>
            </p:nvGrpSpPr>
            <p:grpSpPr bwMode="auto">
              <a:xfrm>
                <a:off x="309" y="790"/>
                <a:ext cx="3033" cy="1862"/>
                <a:chOff x="309" y="790"/>
                <a:chExt cx="3033" cy="1862"/>
              </a:xfrm>
            </p:grpSpPr>
            <p:sp>
              <p:nvSpPr>
                <p:cNvPr id="788524" name="Line 44"/>
                <p:cNvSpPr>
                  <a:spLocks noChangeShapeType="1"/>
                </p:cNvSpPr>
                <p:nvPr/>
              </p:nvSpPr>
              <p:spPr bwMode="auto">
                <a:xfrm>
                  <a:off x="309" y="2652"/>
                  <a:ext cx="9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788525" name="Line 45"/>
                <p:cNvSpPr>
                  <a:spLocks noChangeShapeType="1"/>
                </p:cNvSpPr>
                <p:nvPr/>
              </p:nvSpPr>
              <p:spPr bwMode="auto">
                <a:xfrm flipH="1">
                  <a:off x="312" y="790"/>
                  <a:ext cx="4" cy="1859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788526" name="Line 46"/>
                <p:cNvSpPr>
                  <a:spLocks noChangeShapeType="1"/>
                </p:cNvSpPr>
                <p:nvPr/>
              </p:nvSpPr>
              <p:spPr bwMode="auto">
                <a:xfrm>
                  <a:off x="316" y="790"/>
                  <a:ext cx="302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788527" name="Line 47"/>
                <p:cNvSpPr>
                  <a:spLocks noChangeShapeType="1"/>
                </p:cNvSpPr>
                <p:nvPr/>
              </p:nvSpPr>
              <p:spPr bwMode="auto">
                <a:xfrm>
                  <a:off x="1343" y="1529"/>
                  <a:ext cx="199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788528" name="Line 48"/>
                <p:cNvSpPr>
                  <a:spLocks noChangeShapeType="1"/>
                </p:cNvSpPr>
                <p:nvPr/>
              </p:nvSpPr>
              <p:spPr bwMode="auto">
                <a:xfrm flipH="1">
                  <a:off x="3342" y="1144"/>
                  <a:ext cx="0" cy="389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b="1"/>
                </a:p>
              </p:txBody>
            </p:sp>
          </p:grpSp>
          <p:sp>
            <p:nvSpPr>
              <p:cNvPr id="788529" name="Line 49"/>
              <p:cNvSpPr>
                <a:spLocks noChangeShapeType="1"/>
              </p:cNvSpPr>
              <p:nvPr/>
            </p:nvSpPr>
            <p:spPr bwMode="auto">
              <a:xfrm flipH="1" flipV="1">
                <a:off x="3338" y="794"/>
                <a:ext cx="4" cy="35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b="1"/>
              </a:p>
            </p:txBody>
          </p:sp>
        </p:grpSp>
        <p:sp>
          <p:nvSpPr>
            <p:cNvPr id="788530" name="Line 50"/>
            <p:cNvSpPr>
              <a:spLocks noChangeShapeType="1"/>
            </p:cNvSpPr>
            <p:nvPr/>
          </p:nvSpPr>
          <p:spPr bwMode="auto">
            <a:xfrm>
              <a:off x="4251" y="3374"/>
              <a:ext cx="0" cy="53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88531" name="Line 51"/>
            <p:cNvSpPr>
              <a:spLocks noChangeShapeType="1"/>
            </p:cNvSpPr>
            <p:nvPr/>
          </p:nvSpPr>
          <p:spPr bwMode="auto">
            <a:xfrm>
              <a:off x="3183" y="2965"/>
              <a:ext cx="47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</p:grpSp>
      <p:graphicFrame>
        <p:nvGraphicFramePr>
          <p:cNvPr id="788535" name="Object 55"/>
          <p:cNvGraphicFramePr>
            <a:graphicFrameLocks noChangeAspect="1"/>
          </p:cNvGraphicFramePr>
          <p:nvPr>
            <p:ph sz="half" idx="2"/>
          </p:nvPr>
        </p:nvGraphicFramePr>
        <p:xfrm>
          <a:off x="4914900" y="2513013"/>
          <a:ext cx="3336925" cy="1208087"/>
        </p:xfrm>
        <a:graphic>
          <a:graphicData uri="http://schemas.openxmlformats.org/presentationml/2006/ole">
            <p:oleObj spid="_x0000_s1027" name="Equation" r:id="rId4" imgW="1333440" imgH="482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968375"/>
          </a:xfrm>
          <a:noFill/>
          <a:ln/>
        </p:spPr>
        <p:txBody>
          <a:bodyPr/>
          <a:lstStyle/>
          <a:p>
            <a:r>
              <a:rPr lang="en-US" b="1" i="1" u="sng" dirty="0">
                <a:solidFill>
                  <a:srgbClr val="FF0000"/>
                </a:solidFill>
              </a:rPr>
              <a:t>Delay for {</a:t>
            </a:r>
            <a:r>
              <a:rPr lang="en-US" b="1" i="1" u="sng" dirty="0" err="1">
                <a:solidFill>
                  <a:srgbClr val="FF0000"/>
                </a:solidFill>
              </a:rPr>
              <a:t>sw</a:t>
            </a:r>
            <a:r>
              <a:rPr lang="en-US" b="1" i="1" u="sng" dirty="0">
                <a:solidFill>
                  <a:srgbClr val="FF0000"/>
                </a:solidFill>
              </a:rPr>
              <a:t>}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490538" y="1254125"/>
            <a:ext cx="7694612" cy="4551363"/>
            <a:chOff x="309" y="790"/>
            <a:chExt cx="4847" cy="2867"/>
          </a:xfrm>
        </p:grpSpPr>
        <p:sp>
          <p:nvSpPr>
            <p:cNvPr id="789508" name="Rectangle 4"/>
            <p:cNvSpPr>
              <a:spLocks noChangeArrowheads="1"/>
            </p:cNvSpPr>
            <p:nvPr/>
          </p:nvSpPr>
          <p:spPr bwMode="auto">
            <a:xfrm rot="-5400000">
              <a:off x="243" y="2556"/>
              <a:ext cx="492" cy="180"/>
            </a:xfrm>
            <a:prstGeom prst="rect">
              <a:avLst/>
            </a:prstGeom>
            <a:solidFill>
              <a:schemeClr val="bg1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 b="1"/>
                <a:t>PC</a:t>
              </a:r>
            </a:p>
          </p:txBody>
        </p:sp>
        <p:sp>
          <p:nvSpPr>
            <p:cNvPr id="789509" name="Rectangle 5"/>
            <p:cNvSpPr>
              <a:spLocks noChangeArrowheads="1"/>
            </p:cNvSpPr>
            <p:nvPr/>
          </p:nvSpPr>
          <p:spPr bwMode="auto">
            <a:xfrm>
              <a:off x="783" y="2436"/>
              <a:ext cx="672" cy="705"/>
            </a:xfrm>
            <a:prstGeom prst="rect">
              <a:avLst/>
            </a:prstGeom>
            <a:solidFill>
              <a:schemeClr val="bg1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  <a:p>
              <a:endParaRPr lang="en-US" b="1"/>
            </a:p>
            <a:p>
              <a:r>
                <a:rPr lang="en-US" sz="2000" b="1"/>
                <a:t>IM</a:t>
              </a:r>
            </a:p>
          </p:txBody>
        </p:sp>
        <p:sp>
          <p:nvSpPr>
            <p:cNvPr id="789510" name="Text Box 6"/>
            <p:cNvSpPr txBox="1">
              <a:spLocks noChangeArrowheads="1"/>
            </p:cNvSpPr>
            <p:nvPr/>
          </p:nvSpPr>
          <p:spPr bwMode="auto">
            <a:xfrm>
              <a:off x="627" y="2533"/>
              <a:ext cx="515" cy="212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ad</a:t>
              </a:r>
            </a:p>
          </p:txBody>
        </p:sp>
        <p:sp>
          <p:nvSpPr>
            <p:cNvPr id="789511" name="Text Box 7"/>
            <p:cNvSpPr txBox="1">
              <a:spLocks noChangeArrowheads="1"/>
            </p:cNvSpPr>
            <p:nvPr/>
          </p:nvSpPr>
          <p:spPr bwMode="auto">
            <a:xfrm>
              <a:off x="1188" y="2669"/>
              <a:ext cx="318" cy="212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ins</a:t>
              </a:r>
              <a:endParaRPr lang="en-US" sz="1400" b="1"/>
            </a:p>
          </p:txBody>
        </p:sp>
        <p:sp>
          <p:nvSpPr>
            <p:cNvPr id="789512" name="Rectangle 8"/>
            <p:cNvSpPr>
              <a:spLocks noChangeArrowheads="1"/>
            </p:cNvSpPr>
            <p:nvPr/>
          </p:nvSpPr>
          <p:spPr bwMode="auto">
            <a:xfrm>
              <a:off x="2511" y="2433"/>
              <a:ext cx="672" cy="705"/>
            </a:xfrm>
            <a:prstGeom prst="rect">
              <a:avLst/>
            </a:prstGeom>
            <a:solidFill>
              <a:schemeClr val="bg1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  <a:p>
              <a:endParaRPr lang="en-US" b="1"/>
            </a:p>
            <a:p>
              <a:r>
                <a:rPr lang="en-US" b="1"/>
                <a:t>   </a:t>
              </a:r>
              <a:r>
                <a:rPr lang="en-US" sz="2000" b="1"/>
                <a:t>RF</a:t>
              </a:r>
            </a:p>
          </p:txBody>
        </p:sp>
        <p:sp>
          <p:nvSpPr>
            <p:cNvPr id="789513" name="Text Box 9"/>
            <p:cNvSpPr txBox="1">
              <a:spLocks noChangeArrowheads="1"/>
            </p:cNvSpPr>
            <p:nvPr/>
          </p:nvSpPr>
          <p:spPr bwMode="auto">
            <a:xfrm>
              <a:off x="2478" y="2411"/>
              <a:ext cx="474" cy="212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1600" b="1"/>
                <a:t>rad</a:t>
              </a:r>
              <a:r>
                <a:rPr lang="en-US" sz="1200" b="1"/>
                <a:t>1</a:t>
              </a:r>
            </a:p>
          </p:txBody>
        </p:sp>
        <p:sp>
          <p:nvSpPr>
            <p:cNvPr id="789514" name="Text Box 10"/>
            <p:cNvSpPr txBox="1">
              <a:spLocks noChangeArrowheads="1"/>
            </p:cNvSpPr>
            <p:nvPr/>
          </p:nvSpPr>
          <p:spPr bwMode="auto">
            <a:xfrm>
              <a:off x="2478" y="2594"/>
              <a:ext cx="428" cy="212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1600" b="1"/>
                <a:t>rad</a:t>
              </a:r>
              <a:r>
                <a:rPr lang="en-US" sz="1200" b="1"/>
                <a:t>2</a:t>
              </a:r>
            </a:p>
          </p:txBody>
        </p:sp>
        <p:sp>
          <p:nvSpPr>
            <p:cNvPr id="789515" name="Text Box 11"/>
            <p:cNvSpPr txBox="1">
              <a:spLocks noChangeArrowheads="1"/>
            </p:cNvSpPr>
            <p:nvPr/>
          </p:nvSpPr>
          <p:spPr bwMode="auto">
            <a:xfrm>
              <a:off x="2478" y="2762"/>
              <a:ext cx="446" cy="212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1600" b="1"/>
                <a:t>wad</a:t>
              </a:r>
            </a:p>
          </p:txBody>
        </p:sp>
        <p:sp>
          <p:nvSpPr>
            <p:cNvPr id="789516" name="Text Box 12"/>
            <p:cNvSpPr txBox="1">
              <a:spLocks noChangeArrowheads="1"/>
            </p:cNvSpPr>
            <p:nvPr/>
          </p:nvSpPr>
          <p:spPr bwMode="auto">
            <a:xfrm>
              <a:off x="2478" y="2939"/>
              <a:ext cx="486" cy="212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1600" b="1"/>
                <a:t>wd</a:t>
              </a:r>
            </a:p>
          </p:txBody>
        </p:sp>
        <p:sp>
          <p:nvSpPr>
            <p:cNvPr id="789517" name="Text Box 13"/>
            <p:cNvSpPr txBox="1">
              <a:spLocks noChangeArrowheads="1"/>
            </p:cNvSpPr>
            <p:nvPr/>
          </p:nvSpPr>
          <p:spPr bwMode="auto">
            <a:xfrm>
              <a:off x="2835" y="2492"/>
              <a:ext cx="389" cy="212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1600" b="1"/>
                <a:t>rd</a:t>
              </a:r>
              <a:r>
                <a:rPr lang="en-US" sz="1200" b="1"/>
                <a:t>1</a:t>
              </a:r>
            </a:p>
          </p:txBody>
        </p:sp>
        <p:sp>
          <p:nvSpPr>
            <p:cNvPr id="789518" name="Text Box 14"/>
            <p:cNvSpPr txBox="1">
              <a:spLocks noChangeArrowheads="1"/>
            </p:cNvSpPr>
            <p:nvPr/>
          </p:nvSpPr>
          <p:spPr bwMode="auto">
            <a:xfrm>
              <a:off x="2832" y="2723"/>
              <a:ext cx="389" cy="212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1600" b="1"/>
                <a:t>rd</a:t>
              </a:r>
              <a:r>
                <a:rPr lang="en-US" sz="1200" b="1"/>
                <a:t>2</a:t>
              </a:r>
            </a:p>
          </p:txBody>
        </p:sp>
        <p:grpSp>
          <p:nvGrpSpPr>
            <p:cNvPr id="3" name="Group 15"/>
            <p:cNvGrpSpPr>
              <a:grpSpLocks/>
            </p:cNvGrpSpPr>
            <p:nvPr/>
          </p:nvGrpSpPr>
          <p:grpSpPr bwMode="auto">
            <a:xfrm>
              <a:off x="4392" y="2622"/>
              <a:ext cx="764" cy="705"/>
              <a:chOff x="4392" y="2622"/>
              <a:chExt cx="764" cy="705"/>
            </a:xfrm>
          </p:grpSpPr>
          <p:sp>
            <p:nvSpPr>
              <p:cNvPr id="789520" name="Rectangle 16"/>
              <p:cNvSpPr>
                <a:spLocks noChangeArrowheads="1"/>
              </p:cNvSpPr>
              <p:nvPr/>
            </p:nvSpPr>
            <p:spPr bwMode="auto">
              <a:xfrm>
                <a:off x="4413" y="2622"/>
                <a:ext cx="672" cy="705"/>
              </a:xfrm>
              <a:prstGeom prst="rect">
                <a:avLst/>
              </a:prstGeom>
              <a:solidFill>
                <a:schemeClr val="bg1"/>
              </a:solidFill>
              <a:ln w="2857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b="1"/>
              </a:p>
              <a:p>
                <a:r>
                  <a:rPr lang="en-US" b="1"/>
                  <a:t>DM</a:t>
                </a:r>
              </a:p>
            </p:txBody>
          </p:sp>
          <p:sp>
            <p:nvSpPr>
              <p:cNvPr id="789521" name="Text Box 17"/>
              <p:cNvSpPr txBox="1">
                <a:spLocks noChangeArrowheads="1"/>
              </p:cNvSpPr>
              <p:nvPr/>
            </p:nvSpPr>
            <p:spPr bwMode="auto">
              <a:xfrm>
                <a:off x="4392" y="2753"/>
                <a:ext cx="341" cy="212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 b="1"/>
                  <a:t>ad</a:t>
                </a:r>
              </a:p>
            </p:txBody>
          </p:sp>
          <p:sp>
            <p:nvSpPr>
              <p:cNvPr id="789522" name="Text Box 18"/>
              <p:cNvSpPr txBox="1">
                <a:spLocks noChangeArrowheads="1"/>
              </p:cNvSpPr>
              <p:nvPr/>
            </p:nvSpPr>
            <p:spPr bwMode="auto">
              <a:xfrm>
                <a:off x="4815" y="2744"/>
                <a:ext cx="341" cy="212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rd</a:t>
                </a:r>
              </a:p>
            </p:txBody>
          </p:sp>
          <p:sp>
            <p:nvSpPr>
              <p:cNvPr id="789523" name="Text Box 19"/>
              <p:cNvSpPr txBox="1">
                <a:spLocks noChangeArrowheads="1"/>
              </p:cNvSpPr>
              <p:nvPr/>
            </p:nvSpPr>
            <p:spPr bwMode="auto">
              <a:xfrm>
                <a:off x="4392" y="3083"/>
                <a:ext cx="401" cy="212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 b="1"/>
                  <a:t>wd</a:t>
                </a:r>
              </a:p>
            </p:txBody>
          </p:sp>
        </p:grpSp>
        <p:sp>
          <p:nvSpPr>
            <p:cNvPr id="789524" name="Freeform 20"/>
            <p:cNvSpPr>
              <a:spLocks/>
            </p:cNvSpPr>
            <p:nvPr/>
          </p:nvSpPr>
          <p:spPr bwMode="auto">
            <a:xfrm>
              <a:off x="3791" y="2492"/>
              <a:ext cx="376" cy="59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7"/>
                </a:cxn>
                <a:cxn ang="0">
                  <a:pos x="111" y="553"/>
                </a:cxn>
                <a:cxn ang="0">
                  <a:pos x="0" y="671"/>
                </a:cxn>
                <a:cxn ang="0">
                  <a:pos x="0" y="1098"/>
                </a:cxn>
                <a:cxn ang="0">
                  <a:pos x="387" y="790"/>
                </a:cxn>
                <a:cxn ang="0">
                  <a:pos x="387" y="308"/>
                </a:cxn>
                <a:cxn ang="0">
                  <a:pos x="0" y="0"/>
                </a:cxn>
              </a:cxnLst>
              <a:rect l="0" t="0" r="r" b="b"/>
              <a:pathLst>
                <a:path w="388" h="1099">
                  <a:moveTo>
                    <a:pt x="0" y="0"/>
                  </a:moveTo>
                  <a:lnTo>
                    <a:pt x="0" y="427"/>
                  </a:lnTo>
                  <a:lnTo>
                    <a:pt x="111" y="553"/>
                  </a:lnTo>
                  <a:lnTo>
                    <a:pt x="0" y="671"/>
                  </a:lnTo>
                  <a:lnTo>
                    <a:pt x="0" y="1098"/>
                  </a:lnTo>
                  <a:lnTo>
                    <a:pt x="387" y="790"/>
                  </a:lnTo>
                  <a:lnTo>
                    <a:pt x="387" y="308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8575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89525" name="Text Box 21"/>
            <p:cNvSpPr txBox="1">
              <a:spLocks noChangeArrowheads="1"/>
            </p:cNvSpPr>
            <p:nvPr/>
          </p:nvSpPr>
          <p:spPr bwMode="auto">
            <a:xfrm rot="-5400000">
              <a:off x="3680" y="2654"/>
              <a:ext cx="608" cy="25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ALU</a:t>
              </a:r>
            </a:p>
          </p:txBody>
        </p:sp>
        <p:sp>
          <p:nvSpPr>
            <p:cNvPr id="789526" name="Freeform 22"/>
            <p:cNvSpPr>
              <a:spLocks/>
            </p:cNvSpPr>
            <p:nvPr/>
          </p:nvSpPr>
          <p:spPr bwMode="auto">
            <a:xfrm>
              <a:off x="958" y="1236"/>
              <a:ext cx="376" cy="59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7"/>
                </a:cxn>
                <a:cxn ang="0">
                  <a:pos x="111" y="553"/>
                </a:cxn>
                <a:cxn ang="0">
                  <a:pos x="0" y="671"/>
                </a:cxn>
                <a:cxn ang="0">
                  <a:pos x="0" y="1098"/>
                </a:cxn>
                <a:cxn ang="0">
                  <a:pos x="387" y="790"/>
                </a:cxn>
                <a:cxn ang="0">
                  <a:pos x="387" y="308"/>
                </a:cxn>
                <a:cxn ang="0">
                  <a:pos x="0" y="0"/>
                </a:cxn>
              </a:cxnLst>
              <a:rect l="0" t="0" r="r" b="b"/>
              <a:pathLst>
                <a:path w="388" h="1099">
                  <a:moveTo>
                    <a:pt x="0" y="0"/>
                  </a:moveTo>
                  <a:lnTo>
                    <a:pt x="0" y="427"/>
                  </a:lnTo>
                  <a:lnTo>
                    <a:pt x="111" y="553"/>
                  </a:lnTo>
                  <a:lnTo>
                    <a:pt x="0" y="671"/>
                  </a:lnTo>
                  <a:lnTo>
                    <a:pt x="0" y="1098"/>
                  </a:lnTo>
                  <a:lnTo>
                    <a:pt x="387" y="790"/>
                  </a:lnTo>
                  <a:lnTo>
                    <a:pt x="387" y="308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8575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89527" name="Text Box 23"/>
            <p:cNvSpPr txBox="1">
              <a:spLocks noChangeArrowheads="1"/>
            </p:cNvSpPr>
            <p:nvPr/>
          </p:nvSpPr>
          <p:spPr bwMode="auto">
            <a:xfrm rot="-5400000">
              <a:off x="990" y="1404"/>
              <a:ext cx="389" cy="25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+</a:t>
              </a:r>
            </a:p>
          </p:txBody>
        </p:sp>
        <p:sp>
          <p:nvSpPr>
            <p:cNvPr id="789528" name="Line 24"/>
            <p:cNvSpPr>
              <a:spLocks noChangeShapeType="1"/>
            </p:cNvSpPr>
            <p:nvPr/>
          </p:nvSpPr>
          <p:spPr bwMode="auto">
            <a:xfrm>
              <a:off x="576" y="2649"/>
              <a:ext cx="20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89529" name="Line 25"/>
            <p:cNvSpPr>
              <a:spLocks noChangeShapeType="1"/>
            </p:cNvSpPr>
            <p:nvPr/>
          </p:nvSpPr>
          <p:spPr bwMode="auto">
            <a:xfrm>
              <a:off x="822" y="1703"/>
              <a:ext cx="13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89530" name="Line 26"/>
            <p:cNvSpPr>
              <a:spLocks noChangeShapeType="1"/>
            </p:cNvSpPr>
            <p:nvPr/>
          </p:nvSpPr>
          <p:spPr bwMode="auto">
            <a:xfrm>
              <a:off x="648" y="1346"/>
              <a:ext cx="31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89531" name="Line 27"/>
            <p:cNvSpPr>
              <a:spLocks noChangeShapeType="1"/>
            </p:cNvSpPr>
            <p:nvPr/>
          </p:nvSpPr>
          <p:spPr bwMode="auto">
            <a:xfrm flipV="1">
              <a:off x="645" y="1334"/>
              <a:ext cx="0" cy="131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89532" name="Line 28"/>
            <p:cNvSpPr>
              <a:spLocks noChangeShapeType="1"/>
            </p:cNvSpPr>
            <p:nvPr/>
          </p:nvSpPr>
          <p:spPr bwMode="auto">
            <a:xfrm>
              <a:off x="309" y="2652"/>
              <a:ext cx="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89533" name="Line 29"/>
            <p:cNvSpPr>
              <a:spLocks noChangeShapeType="1"/>
            </p:cNvSpPr>
            <p:nvPr/>
          </p:nvSpPr>
          <p:spPr bwMode="auto">
            <a:xfrm flipH="1">
              <a:off x="312" y="790"/>
              <a:ext cx="4" cy="185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89534" name="Line 30"/>
            <p:cNvSpPr>
              <a:spLocks noChangeShapeType="1"/>
            </p:cNvSpPr>
            <p:nvPr/>
          </p:nvSpPr>
          <p:spPr bwMode="auto">
            <a:xfrm>
              <a:off x="316" y="790"/>
              <a:ext cx="302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89535" name="Line 31"/>
            <p:cNvSpPr>
              <a:spLocks noChangeShapeType="1"/>
            </p:cNvSpPr>
            <p:nvPr/>
          </p:nvSpPr>
          <p:spPr bwMode="auto">
            <a:xfrm>
              <a:off x="1343" y="1529"/>
              <a:ext cx="199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89536" name="Line 32"/>
            <p:cNvSpPr>
              <a:spLocks noChangeShapeType="1"/>
            </p:cNvSpPr>
            <p:nvPr/>
          </p:nvSpPr>
          <p:spPr bwMode="auto">
            <a:xfrm>
              <a:off x="1452" y="2784"/>
              <a:ext cx="20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oval" w="med" len="med"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89537" name="Line 33"/>
            <p:cNvSpPr>
              <a:spLocks noChangeShapeType="1"/>
            </p:cNvSpPr>
            <p:nvPr/>
          </p:nvSpPr>
          <p:spPr bwMode="auto">
            <a:xfrm>
              <a:off x="1656" y="2520"/>
              <a:ext cx="3" cy="35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89538" name="Line 34"/>
            <p:cNvSpPr>
              <a:spLocks noChangeShapeType="1"/>
            </p:cNvSpPr>
            <p:nvPr/>
          </p:nvSpPr>
          <p:spPr bwMode="auto">
            <a:xfrm>
              <a:off x="1656" y="2520"/>
              <a:ext cx="85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89539" name="Line 35"/>
            <p:cNvSpPr>
              <a:spLocks noChangeShapeType="1"/>
            </p:cNvSpPr>
            <p:nvPr/>
          </p:nvSpPr>
          <p:spPr bwMode="auto">
            <a:xfrm>
              <a:off x="1656" y="2700"/>
              <a:ext cx="85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89540" name="Line 36"/>
            <p:cNvSpPr>
              <a:spLocks noChangeShapeType="1"/>
            </p:cNvSpPr>
            <p:nvPr/>
          </p:nvSpPr>
          <p:spPr bwMode="auto">
            <a:xfrm>
              <a:off x="3183" y="2607"/>
              <a:ext cx="60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89541" name="Line 37"/>
            <p:cNvSpPr>
              <a:spLocks noChangeShapeType="1"/>
            </p:cNvSpPr>
            <p:nvPr/>
          </p:nvSpPr>
          <p:spPr bwMode="auto">
            <a:xfrm flipV="1">
              <a:off x="3405" y="2961"/>
              <a:ext cx="38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89542" name="Line 38"/>
            <p:cNvSpPr>
              <a:spLocks noChangeShapeType="1"/>
            </p:cNvSpPr>
            <p:nvPr/>
          </p:nvSpPr>
          <p:spPr bwMode="auto">
            <a:xfrm>
              <a:off x="3269" y="3204"/>
              <a:ext cx="1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89543" name="Line 39"/>
            <p:cNvSpPr>
              <a:spLocks noChangeShapeType="1"/>
            </p:cNvSpPr>
            <p:nvPr/>
          </p:nvSpPr>
          <p:spPr bwMode="auto">
            <a:xfrm>
              <a:off x="3276" y="2832"/>
              <a:ext cx="0" cy="3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89544" name="Line 40"/>
            <p:cNvSpPr>
              <a:spLocks noChangeShapeType="1"/>
            </p:cNvSpPr>
            <p:nvPr/>
          </p:nvSpPr>
          <p:spPr bwMode="auto">
            <a:xfrm>
              <a:off x="4164" y="2862"/>
              <a:ext cx="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89545" name="Line 41"/>
            <p:cNvSpPr>
              <a:spLocks noChangeShapeType="1"/>
            </p:cNvSpPr>
            <p:nvPr/>
          </p:nvSpPr>
          <p:spPr bwMode="auto">
            <a:xfrm flipH="1">
              <a:off x="3342" y="1144"/>
              <a:ext cx="0" cy="38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89546" name="Text Box 42"/>
            <p:cNvSpPr txBox="1">
              <a:spLocks noChangeArrowheads="1"/>
            </p:cNvSpPr>
            <p:nvPr/>
          </p:nvSpPr>
          <p:spPr bwMode="auto">
            <a:xfrm>
              <a:off x="654" y="1578"/>
              <a:ext cx="183" cy="233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b="1"/>
                <a:t>4</a:t>
              </a:r>
            </a:p>
          </p:txBody>
        </p:sp>
        <p:sp>
          <p:nvSpPr>
            <p:cNvPr id="789547" name="Text Box 43"/>
            <p:cNvSpPr txBox="1">
              <a:spLocks noChangeArrowheads="1"/>
            </p:cNvSpPr>
            <p:nvPr/>
          </p:nvSpPr>
          <p:spPr bwMode="auto">
            <a:xfrm>
              <a:off x="1638" y="2321"/>
              <a:ext cx="585" cy="21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b="1"/>
                <a:t>ins</a:t>
              </a:r>
              <a:r>
                <a:rPr lang="en-US" sz="1400" b="1"/>
                <a:t>[</a:t>
              </a:r>
              <a:r>
                <a:rPr lang="en-US" sz="1200" b="1"/>
                <a:t>25-21</a:t>
              </a:r>
              <a:r>
                <a:rPr lang="en-US" sz="1400" b="1"/>
                <a:t>]</a:t>
              </a:r>
            </a:p>
          </p:txBody>
        </p:sp>
        <p:sp>
          <p:nvSpPr>
            <p:cNvPr id="789548" name="Text Box 44"/>
            <p:cNvSpPr txBox="1">
              <a:spLocks noChangeArrowheads="1"/>
            </p:cNvSpPr>
            <p:nvPr/>
          </p:nvSpPr>
          <p:spPr bwMode="auto">
            <a:xfrm>
              <a:off x="1638" y="2504"/>
              <a:ext cx="585" cy="21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b="1"/>
                <a:t>ins</a:t>
              </a:r>
              <a:r>
                <a:rPr lang="en-US" sz="1400" b="1"/>
                <a:t>[</a:t>
              </a:r>
              <a:r>
                <a:rPr lang="en-US" sz="1200" b="1"/>
                <a:t>20-16</a:t>
              </a:r>
              <a:r>
                <a:rPr lang="en-US" sz="1400" b="1"/>
                <a:t>]</a:t>
              </a:r>
            </a:p>
          </p:txBody>
        </p:sp>
        <p:sp>
          <p:nvSpPr>
            <p:cNvPr id="789549" name="Line 45"/>
            <p:cNvSpPr>
              <a:spLocks noChangeShapeType="1"/>
            </p:cNvSpPr>
            <p:nvPr/>
          </p:nvSpPr>
          <p:spPr bwMode="auto">
            <a:xfrm flipH="1" flipV="1">
              <a:off x="3180" y="3423"/>
              <a:ext cx="225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89550" name="Line 46"/>
            <p:cNvSpPr>
              <a:spLocks noChangeShapeType="1"/>
            </p:cNvSpPr>
            <p:nvPr/>
          </p:nvSpPr>
          <p:spPr bwMode="auto">
            <a:xfrm>
              <a:off x="3405" y="2956"/>
              <a:ext cx="0" cy="4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89551" name="Line 47"/>
            <p:cNvSpPr>
              <a:spLocks noChangeShapeType="1"/>
            </p:cNvSpPr>
            <p:nvPr/>
          </p:nvSpPr>
          <p:spPr bwMode="auto">
            <a:xfrm flipH="1" flipV="1">
              <a:off x="3338" y="794"/>
              <a:ext cx="4" cy="3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89552" name="Line 48"/>
            <p:cNvSpPr>
              <a:spLocks noChangeShapeType="1"/>
            </p:cNvSpPr>
            <p:nvPr/>
          </p:nvSpPr>
          <p:spPr bwMode="auto">
            <a:xfrm>
              <a:off x="4254" y="2862"/>
              <a:ext cx="1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b="1"/>
            </a:p>
          </p:txBody>
        </p:sp>
        <p:grpSp>
          <p:nvGrpSpPr>
            <p:cNvPr id="4" name="Group 49"/>
            <p:cNvGrpSpPr>
              <a:grpSpLocks/>
            </p:cNvGrpSpPr>
            <p:nvPr/>
          </p:nvGrpSpPr>
          <p:grpSpPr bwMode="auto">
            <a:xfrm>
              <a:off x="1638" y="3180"/>
              <a:ext cx="1542" cy="477"/>
              <a:chOff x="1638" y="3180"/>
              <a:chExt cx="1542" cy="477"/>
            </a:xfrm>
          </p:grpSpPr>
          <p:sp>
            <p:nvSpPr>
              <p:cNvPr id="789554" name="Oval 50"/>
              <p:cNvSpPr>
                <a:spLocks noChangeArrowheads="1"/>
              </p:cNvSpPr>
              <p:nvPr/>
            </p:nvSpPr>
            <p:spPr bwMode="auto">
              <a:xfrm rot="-5400000">
                <a:off x="2833" y="3311"/>
                <a:ext cx="477" cy="216"/>
              </a:xfrm>
              <a:prstGeom prst="ellipse">
                <a:avLst/>
              </a:prstGeom>
              <a:solidFill>
                <a:schemeClr val="bg1"/>
              </a:solidFill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sz="2000" b="1"/>
                  <a:t>sx</a:t>
                </a:r>
              </a:p>
            </p:txBody>
          </p:sp>
          <p:sp>
            <p:nvSpPr>
              <p:cNvPr id="789555" name="Line 51"/>
              <p:cNvSpPr>
                <a:spLocks noChangeShapeType="1"/>
              </p:cNvSpPr>
              <p:nvPr/>
            </p:nvSpPr>
            <p:spPr bwMode="auto">
              <a:xfrm>
                <a:off x="1656" y="3423"/>
                <a:ext cx="1305" cy="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b="1"/>
              </a:p>
            </p:txBody>
          </p:sp>
          <p:sp>
            <p:nvSpPr>
              <p:cNvPr id="789556" name="Text Box 52"/>
              <p:cNvSpPr txBox="1">
                <a:spLocks noChangeArrowheads="1"/>
              </p:cNvSpPr>
              <p:nvPr/>
            </p:nvSpPr>
            <p:spPr bwMode="auto">
              <a:xfrm>
                <a:off x="1638" y="3405"/>
                <a:ext cx="532" cy="212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600" b="1"/>
                  <a:t>ins</a:t>
                </a:r>
                <a:r>
                  <a:rPr lang="en-US" sz="1400" b="1"/>
                  <a:t>[</a:t>
                </a:r>
                <a:r>
                  <a:rPr lang="en-US" sz="1200" b="1"/>
                  <a:t>15-0</a:t>
                </a:r>
                <a:r>
                  <a:rPr lang="en-US" sz="1400" b="1"/>
                  <a:t>]</a:t>
                </a:r>
              </a:p>
            </p:txBody>
          </p:sp>
          <p:sp>
            <p:nvSpPr>
              <p:cNvPr id="789557" name="Line 53"/>
              <p:cNvSpPr>
                <a:spLocks noChangeShapeType="1"/>
              </p:cNvSpPr>
              <p:nvPr/>
            </p:nvSpPr>
            <p:spPr bwMode="auto">
              <a:xfrm flipH="1">
                <a:off x="2605" y="3374"/>
                <a:ext cx="39" cy="9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b="1"/>
              </a:p>
            </p:txBody>
          </p:sp>
          <p:sp>
            <p:nvSpPr>
              <p:cNvPr id="789558" name="Text Box 54"/>
              <p:cNvSpPr txBox="1">
                <a:spLocks noChangeArrowheads="1"/>
              </p:cNvSpPr>
              <p:nvPr/>
            </p:nvSpPr>
            <p:spPr bwMode="auto">
              <a:xfrm>
                <a:off x="2507" y="3188"/>
                <a:ext cx="235" cy="213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600" b="1"/>
                  <a:t>16</a:t>
                </a:r>
                <a:endParaRPr lang="en-US" sz="1400" b="1"/>
              </a:p>
            </p:txBody>
          </p:sp>
        </p:grpSp>
        <p:sp>
          <p:nvSpPr>
            <p:cNvPr id="789559" name="Line 55"/>
            <p:cNvSpPr>
              <a:spLocks noChangeShapeType="1"/>
            </p:cNvSpPr>
            <p:nvPr/>
          </p:nvSpPr>
          <p:spPr bwMode="auto">
            <a:xfrm>
              <a:off x="1656" y="2874"/>
              <a:ext cx="0" cy="54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789560" name="Line 56"/>
            <p:cNvSpPr>
              <a:spLocks noChangeShapeType="1"/>
            </p:cNvSpPr>
            <p:nvPr/>
          </p:nvSpPr>
          <p:spPr bwMode="auto">
            <a:xfrm>
              <a:off x="3183" y="2832"/>
              <a:ext cx="9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</p:grpSp>
      <p:graphicFrame>
        <p:nvGraphicFramePr>
          <p:cNvPr id="789561" name="Object 57"/>
          <p:cNvGraphicFramePr>
            <a:graphicFrameLocks noChangeAspect="1"/>
          </p:cNvGraphicFramePr>
          <p:nvPr>
            <p:ph idx="1"/>
          </p:nvPr>
        </p:nvGraphicFramePr>
        <p:xfrm>
          <a:off x="4705350" y="2471738"/>
          <a:ext cx="3479800" cy="1258887"/>
        </p:xfrm>
        <a:graphic>
          <a:graphicData uri="http://schemas.openxmlformats.org/presentationml/2006/ole">
            <p:oleObj spid="_x0000_s2050" name="Equation" r:id="rId3" imgW="1333440" imgH="482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i="1" u="sng" dirty="0">
                <a:solidFill>
                  <a:srgbClr val="C00000"/>
                </a:solidFill>
              </a:rPr>
              <a:t>Clock period in single cycle design</a:t>
            </a:r>
          </a:p>
        </p:txBody>
      </p:sp>
      <p:sp>
        <p:nvSpPr>
          <p:cNvPr id="797705" name="Rectangle 9"/>
          <p:cNvSpPr>
            <a:spLocks noChangeArrowheads="1"/>
          </p:cNvSpPr>
          <p:nvPr/>
        </p:nvSpPr>
        <p:spPr bwMode="auto">
          <a:xfrm>
            <a:off x="5143500" y="1784350"/>
            <a:ext cx="995363" cy="488950"/>
          </a:xfrm>
          <a:prstGeom prst="rect">
            <a:avLst/>
          </a:prstGeom>
          <a:solidFill>
            <a:srgbClr val="FFFFCC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/>
              <a:t>t</a:t>
            </a:r>
            <a:r>
              <a:rPr lang="en-US" sz="2400" baseline="-25000"/>
              <a:t>R</a:t>
            </a:r>
          </a:p>
        </p:txBody>
      </p:sp>
      <p:sp>
        <p:nvSpPr>
          <p:cNvPr id="797710" name="Rectangle 14"/>
          <p:cNvSpPr>
            <a:spLocks noChangeArrowheads="1"/>
          </p:cNvSpPr>
          <p:nvPr/>
        </p:nvSpPr>
        <p:spPr bwMode="auto">
          <a:xfrm>
            <a:off x="6311900" y="2389188"/>
            <a:ext cx="995363" cy="488950"/>
          </a:xfrm>
          <a:prstGeom prst="rect">
            <a:avLst/>
          </a:prstGeom>
          <a:solidFill>
            <a:srgbClr val="FFFFCC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/>
              <a:t>t</a:t>
            </a:r>
            <a:r>
              <a:rPr lang="en-US" sz="2400" baseline="-25000"/>
              <a:t>R</a:t>
            </a:r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5143500" y="2389188"/>
            <a:ext cx="1168400" cy="1098550"/>
            <a:chOff x="2704" y="1505"/>
            <a:chExt cx="552" cy="692"/>
          </a:xfrm>
        </p:grpSpPr>
        <p:sp>
          <p:nvSpPr>
            <p:cNvPr id="797709" name="Rectangle 13"/>
            <p:cNvSpPr>
              <a:spLocks noChangeArrowheads="1"/>
            </p:cNvSpPr>
            <p:nvPr/>
          </p:nvSpPr>
          <p:spPr bwMode="auto">
            <a:xfrm>
              <a:off x="2704" y="1505"/>
              <a:ext cx="552" cy="308"/>
            </a:xfrm>
            <a:prstGeom prst="rect">
              <a:avLst/>
            </a:prstGeom>
            <a:solidFill>
              <a:srgbClr val="CCEC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400"/>
                <a:t>t</a:t>
              </a:r>
              <a:r>
                <a:rPr lang="en-US" sz="2400" baseline="-25000"/>
                <a:t>M</a:t>
              </a:r>
            </a:p>
          </p:txBody>
        </p:sp>
        <p:sp>
          <p:nvSpPr>
            <p:cNvPr id="797714" name="Rectangle 18"/>
            <p:cNvSpPr>
              <a:spLocks noChangeArrowheads="1"/>
            </p:cNvSpPr>
            <p:nvPr/>
          </p:nvSpPr>
          <p:spPr bwMode="auto">
            <a:xfrm>
              <a:off x="2704" y="1889"/>
              <a:ext cx="552" cy="308"/>
            </a:xfrm>
            <a:prstGeom prst="rect">
              <a:avLst/>
            </a:prstGeom>
            <a:solidFill>
              <a:srgbClr val="CCEC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400"/>
                <a:t>t</a:t>
              </a:r>
              <a:r>
                <a:rPr lang="en-US" sz="2400" baseline="-25000"/>
                <a:t>M</a:t>
              </a:r>
            </a:p>
          </p:txBody>
        </p:sp>
      </p:grpSp>
      <p:grpSp>
        <p:nvGrpSpPr>
          <p:cNvPr id="3" name="Group 49"/>
          <p:cNvGrpSpPr>
            <a:grpSpLocks/>
          </p:cNvGrpSpPr>
          <p:nvPr/>
        </p:nvGrpSpPr>
        <p:grpSpPr bwMode="auto">
          <a:xfrm>
            <a:off x="3044825" y="1779588"/>
            <a:ext cx="995363" cy="2317750"/>
            <a:chOff x="1918" y="1121"/>
            <a:chExt cx="332" cy="1460"/>
          </a:xfrm>
        </p:grpSpPr>
        <p:sp>
          <p:nvSpPr>
            <p:cNvPr id="797701" name="Rectangle 5"/>
            <p:cNvSpPr>
              <a:spLocks noChangeArrowheads="1"/>
            </p:cNvSpPr>
            <p:nvPr/>
          </p:nvSpPr>
          <p:spPr bwMode="auto">
            <a:xfrm>
              <a:off x="1918" y="1121"/>
              <a:ext cx="332" cy="308"/>
            </a:xfrm>
            <a:prstGeom prst="rect">
              <a:avLst/>
            </a:prstGeom>
            <a:solidFill>
              <a:srgbClr val="FFFFCC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400"/>
                <a:t>t</a:t>
              </a:r>
              <a:r>
                <a:rPr lang="en-US" sz="2400" baseline="-25000"/>
                <a:t>R</a:t>
              </a:r>
            </a:p>
          </p:txBody>
        </p:sp>
        <p:sp>
          <p:nvSpPr>
            <p:cNvPr id="797707" name="Rectangle 11"/>
            <p:cNvSpPr>
              <a:spLocks noChangeArrowheads="1"/>
            </p:cNvSpPr>
            <p:nvPr/>
          </p:nvSpPr>
          <p:spPr bwMode="auto">
            <a:xfrm>
              <a:off x="1918" y="1505"/>
              <a:ext cx="332" cy="308"/>
            </a:xfrm>
            <a:prstGeom prst="rect">
              <a:avLst/>
            </a:prstGeom>
            <a:solidFill>
              <a:srgbClr val="FFFFCC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400"/>
                <a:t>t</a:t>
              </a:r>
              <a:r>
                <a:rPr lang="en-US" sz="2400" baseline="-25000"/>
                <a:t>R</a:t>
              </a:r>
            </a:p>
          </p:txBody>
        </p:sp>
        <p:sp>
          <p:nvSpPr>
            <p:cNvPr id="797712" name="Rectangle 16"/>
            <p:cNvSpPr>
              <a:spLocks noChangeArrowheads="1"/>
            </p:cNvSpPr>
            <p:nvPr/>
          </p:nvSpPr>
          <p:spPr bwMode="auto">
            <a:xfrm>
              <a:off x="1918" y="1889"/>
              <a:ext cx="332" cy="308"/>
            </a:xfrm>
            <a:prstGeom prst="rect">
              <a:avLst/>
            </a:prstGeom>
            <a:solidFill>
              <a:srgbClr val="FFFFCC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400"/>
                <a:t>t</a:t>
              </a:r>
              <a:r>
                <a:rPr lang="en-US" sz="2400" baseline="-25000"/>
                <a:t>R</a:t>
              </a:r>
            </a:p>
          </p:txBody>
        </p:sp>
        <p:sp>
          <p:nvSpPr>
            <p:cNvPr id="797717" name="Rectangle 21"/>
            <p:cNvSpPr>
              <a:spLocks noChangeArrowheads="1"/>
            </p:cNvSpPr>
            <p:nvPr/>
          </p:nvSpPr>
          <p:spPr bwMode="auto">
            <a:xfrm>
              <a:off x="1918" y="2273"/>
              <a:ext cx="332" cy="308"/>
            </a:xfrm>
            <a:prstGeom prst="rect">
              <a:avLst/>
            </a:prstGeom>
            <a:solidFill>
              <a:srgbClr val="FFFFCC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400"/>
                <a:t>t</a:t>
              </a:r>
              <a:r>
                <a:rPr lang="en-US" sz="2400" baseline="-25000"/>
                <a:t>R</a:t>
              </a:r>
            </a:p>
          </p:txBody>
        </p:sp>
      </p:grpSp>
      <p:sp>
        <p:nvSpPr>
          <p:cNvPr id="797702" name="Rectangle 6"/>
          <p:cNvSpPr>
            <a:spLocks noChangeArrowheads="1"/>
          </p:cNvSpPr>
          <p:nvPr/>
        </p:nvSpPr>
        <p:spPr bwMode="auto">
          <a:xfrm>
            <a:off x="4040188" y="1782763"/>
            <a:ext cx="1103312" cy="488950"/>
          </a:xfrm>
          <a:prstGeom prst="rect">
            <a:avLst/>
          </a:prstGeom>
          <a:solidFill>
            <a:srgbClr val="CCFFCC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/>
              <a:t>t</a:t>
            </a:r>
            <a:r>
              <a:rPr lang="en-US" sz="2400" baseline="-25000"/>
              <a:t>A</a:t>
            </a:r>
          </a:p>
        </p:txBody>
      </p:sp>
      <p:sp>
        <p:nvSpPr>
          <p:cNvPr id="797708" name="Rectangle 12"/>
          <p:cNvSpPr>
            <a:spLocks noChangeArrowheads="1"/>
          </p:cNvSpPr>
          <p:nvPr/>
        </p:nvSpPr>
        <p:spPr bwMode="auto">
          <a:xfrm>
            <a:off x="4040188" y="2392363"/>
            <a:ext cx="1103312" cy="488950"/>
          </a:xfrm>
          <a:prstGeom prst="rect">
            <a:avLst/>
          </a:prstGeom>
          <a:solidFill>
            <a:srgbClr val="CCFFCC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/>
              <a:t>t</a:t>
            </a:r>
            <a:r>
              <a:rPr lang="en-US" sz="2400" baseline="-25000"/>
              <a:t>A</a:t>
            </a:r>
          </a:p>
        </p:txBody>
      </p:sp>
      <p:sp>
        <p:nvSpPr>
          <p:cNvPr id="797713" name="Rectangle 17"/>
          <p:cNvSpPr>
            <a:spLocks noChangeArrowheads="1"/>
          </p:cNvSpPr>
          <p:nvPr/>
        </p:nvSpPr>
        <p:spPr bwMode="auto">
          <a:xfrm>
            <a:off x="4040188" y="2994025"/>
            <a:ext cx="1103312" cy="488950"/>
          </a:xfrm>
          <a:prstGeom prst="rect">
            <a:avLst/>
          </a:prstGeom>
          <a:solidFill>
            <a:srgbClr val="CCFFCC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/>
              <a:t>t</a:t>
            </a:r>
            <a:r>
              <a:rPr lang="en-US" sz="2400" baseline="-25000"/>
              <a:t>A</a:t>
            </a:r>
          </a:p>
        </p:txBody>
      </p:sp>
      <p:sp>
        <p:nvSpPr>
          <p:cNvPr id="797718" name="Rectangle 22"/>
          <p:cNvSpPr>
            <a:spLocks noChangeArrowheads="1"/>
          </p:cNvSpPr>
          <p:nvPr/>
        </p:nvSpPr>
        <p:spPr bwMode="auto">
          <a:xfrm>
            <a:off x="4040188" y="3611563"/>
            <a:ext cx="1103312" cy="485775"/>
          </a:xfrm>
          <a:prstGeom prst="rect">
            <a:avLst/>
          </a:prstGeom>
          <a:solidFill>
            <a:srgbClr val="CCFFCC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/>
              <a:t>t</a:t>
            </a:r>
            <a:r>
              <a:rPr lang="en-US" sz="2400" baseline="-25000"/>
              <a:t>A</a:t>
            </a:r>
          </a:p>
        </p:txBody>
      </p:sp>
      <p:sp>
        <p:nvSpPr>
          <p:cNvPr id="797722" name="Rectangle 26"/>
          <p:cNvSpPr>
            <a:spLocks noChangeArrowheads="1"/>
          </p:cNvSpPr>
          <p:nvPr/>
        </p:nvSpPr>
        <p:spPr bwMode="auto">
          <a:xfrm>
            <a:off x="3044825" y="4094163"/>
            <a:ext cx="1165225" cy="492125"/>
          </a:xfrm>
          <a:prstGeom prst="rect">
            <a:avLst/>
          </a:prstGeom>
          <a:solidFill>
            <a:srgbClr val="FFCCFF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/>
              <a:t>t</a:t>
            </a:r>
            <a:r>
              <a:rPr lang="en-US" sz="2400" baseline="-25000"/>
              <a:t>+</a:t>
            </a:r>
          </a:p>
        </p:txBody>
      </p:sp>
      <p:sp>
        <p:nvSpPr>
          <p:cNvPr id="797723" name="Rectangle 27"/>
          <p:cNvSpPr>
            <a:spLocks noChangeArrowheads="1"/>
          </p:cNvSpPr>
          <p:nvPr/>
        </p:nvSpPr>
        <p:spPr bwMode="auto">
          <a:xfrm>
            <a:off x="3044825" y="4589463"/>
            <a:ext cx="1165225" cy="488950"/>
          </a:xfrm>
          <a:prstGeom prst="rect">
            <a:avLst/>
          </a:prstGeom>
          <a:solidFill>
            <a:srgbClr val="FFCCFF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/>
              <a:t>t</a:t>
            </a:r>
            <a:r>
              <a:rPr lang="en-US" sz="2400" baseline="-25000"/>
              <a:t>+</a:t>
            </a:r>
          </a:p>
        </p:txBody>
      </p:sp>
      <p:sp>
        <p:nvSpPr>
          <p:cNvPr id="797700" name="Rectangle 4"/>
          <p:cNvSpPr>
            <a:spLocks noChangeArrowheads="1"/>
          </p:cNvSpPr>
          <p:nvPr/>
        </p:nvSpPr>
        <p:spPr bwMode="auto">
          <a:xfrm>
            <a:off x="1879600" y="1779588"/>
            <a:ext cx="1165225" cy="488950"/>
          </a:xfrm>
          <a:prstGeom prst="rect">
            <a:avLst/>
          </a:prstGeom>
          <a:solidFill>
            <a:srgbClr val="CCECFF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/>
              <a:t>t</a:t>
            </a:r>
            <a:r>
              <a:rPr lang="en-US" sz="2400" baseline="-25000"/>
              <a:t>I</a:t>
            </a:r>
          </a:p>
        </p:txBody>
      </p:sp>
      <p:sp>
        <p:nvSpPr>
          <p:cNvPr id="797706" name="Rectangle 10"/>
          <p:cNvSpPr>
            <a:spLocks noChangeArrowheads="1"/>
          </p:cNvSpPr>
          <p:nvPr/>
        </p:nvSpPr>
        <p:spPr bwMode="auto">
          <a:xfrm>
            <a:off x="1879600" y="2389188"/>
            <a:ext cx="1165225" cy="488950"/>
          </a:xfrm>
          <a:prstGeom prst="rect">
            <a:avLst/>
          </a:prstGeom>
          <a:solidFill>
            <a:srgbClr val="CCECFF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/>
              <a:t>t</a:t>
            </a:r>
            <a:r>
              <a:rPr lang="en-US" sz="2400" baseline="-25000"/>
              <a:t>I</a:t>
            </a:r>
          </a:p>
        </p:txBody>
      </p:sp>
      <p:sp>
        <p:nvSpPr>
          <p:cNvPr id="797711" name="Rectangle 15"/>
          <p:cNvSpPr>
            <a:spLocks noChangeArrowheads="1"/>
          </p:cNvSpPr>
          <p:nvPr/>
        </p:nvSpPr>
        <p:spPr bwMode="auto">
          <a:xfrm>
            <a:off x="1879600" y="2998788"/>
            <a:ext cx="1165225" cy="488950"/>
          </a:xfrm>
          <a:prstGeom prst="rect">
            <a:avLst/>
          </a:prstGeom>
          <a:solidFill>
            <a:srgbClr val="CCECFF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/>
              <a:t>t</a:t>
            </a:r>
            <a:r>
              <a:rPr lang="en-US" sz="2400" baseline="-25000"/>
              <a:t>I</a:t>
            </a:r>
          </a:p>
        </p:txBody>
      </p:sp>
      <p:sp>
        <p:nvSpPr>
          <p:cNvPr id="797716" name="Rectangle 20"/>
          <p:cNvSpPr>
            <a:spLocks noChangeArrowheads="1"/>
          </p:cNvSpPr>
          <p:nvPr/>
        </p:nvSpPr>
        <p:spPr bwMode="auto">
          <a:xfrm>
            <a:off x="1879600" y="3608388"/>
            <a:ext cx="1165225" cy="488950"/>
          </a:xfrm>
          <a:prstGeom prst="rect">
            <a:avLst/>
          </a:prstGeom>
          <a:solidFill>
            <a:srgbClr val="CCECFF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/>
              <a:t>t</a:t>
            </a:r>
            <a:r>
              <a:rPr lang="en-US" sz="2400" baseline="-25000"/>
              <a:t>I</a:t>
            </a:r>
          </a:p>
        </p:txBody>
      </p:sp>
      <p:sp>
        <p:nvSpPr>
          <p:cNvPr id="797721" name="Rectangle 25"/>
          <p:cNvSpPr>
            <a:spLocks noChangeArrowheads="1"/>
          </p:cNvSpPr>
          <p:nvPr/>
        </p:nvSpPr>
        <p:spPr bwMode="auto">
          <a:xfrm>
            <a:off x="1879600" y="4094163"/>
            <a:ext cx="1165225" cy="488950"/>
          </a:xfrm>
          <a:prstGeom prst="rect">
            <a:avLst/>
          </a:prstGeom>
          <a:solidFill>
            <a:srgbClr val="FFCCFF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/>
              <a:t>t</a:t>
            </a:r>
            <a:r>
              <a:rPr lang="en-US" sz="2400" baseline="-25000"/>
              <a:t>+</a:t>
            </a:r>
          </a:p>
        </p:txBody>
      </p:sp>
      <p:sp>
        <p:nvSpPr>
          <p:cNvPr id="797725" name="Rectangle 29"/>
          <p:cNvSpPr>
            <a:spLocks noChangeArrowheads="1"/>
          </p:cNvSpPr>
          <p:nvPr/>
        </p:nvSpPr>
        <p:spPr bwMode="auto">
          <a:xfrm>
            <a:off x="1879600" y="4586288"/>
            <a:ext cx="1165225" cy="492125"/>
          </a:xfrm>
          <a:prstGeom prst="rect">
            <a:avLst/>
          </a:prstGeom>
          <a:solidFill>
            <a:srgbClr val="CCECFF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/>
              <a:t>t</a:t>
            </a:r>
            <a:r>
              <a:rPr lang="en-US" sz="2400" baseline="-25000"/>
              <a:t>I</a:t>
            </a:r>
          </a:p>
        </p:txBody>
      </p:sp>
      <p:sp>
        <p:nvSpPr>
          <p:cNvPr id="797726" name="Rectangle 30"/>
          <p:cNvSpPr>
            <a:spLocks noChangeArrowheads="1"/>
          </p:cNvSpPr>
          <p:nvPr/>
        </p:nvSpPr>
        <p:spPr bwMode="auto">
          <a:xfrm>
            <a:off x="1879600" y="5265738"/>
            <a:ext cx="1165225" cy="488950"/>
          </a:xfrm>
          <a:prstGeom prst="rect">
            <a:avLst/>
          </a:prstGeom>
          <a:solidFill>
            <a:srgbClr val="FFCCFF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/>
              <a:t>t</a:t>
            </a:r>
            <a:r>
              <a:rPr lang="en-US" sz="2400" baseline="-25000"/>
              <a:t>+</a:t>
            </a:r>
          </a:p>
        </p:txBody>
      </p:sp>
      <p:sp>
        <p:nvSpPr>
          <p:cNvPr id="797727" name="Rectangle 31"/>
          <p:cNvSpPr>
            <a:spLocks noChangeArrowheads="1"/>
          </p:cNvSpPr>
          <p:nvPr/>
        </p:nvSpPr>
        <p:spPr bwMode="auto">
          <a:xfrm>
            <a:off x="1879600" y="5722938"/>
            <a:ext cx="1165225" cy="488950"/>
          </a:xfrm>
          <a:prstGeom prst="rect">
            <a:avLst/>
          </a:prstGeom>
          <a:solidFill>
            <a:srgbClr val="CCECFF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/>
              <a:t>t</a:t>
            </a:r>
            <a:r>
              <a:rPr lang="en-US" sz="2400" baseline="-25000"/>
              <a:t>I</a:t>
            </a:r>
          </a:p>
        </p:txBody>
      </p:sp>
      <p:grpSp>
        <p:nvGrpSpPr>
          <p:cNvPr id="4" name="Group 44"/>
          <p:cNvGrpSpPr>
            <a:grpSpLocks/>
          </p:cNvGrpSpPr>
          <p:nvPr/>
        </p:nvGrpSpPr>
        <p:grpSpPr bwMode="auto">
          <a:xfrm>
            <a:off x="544513" y="1782763"/>
            <a:ext cx="1201737" cy="4441825"/>
            <a:chOff x="231" y="1123"/>
            <a:chExt cx="757" cy="2798"/>
          </a:xfrm>
        </p:grpSpPr>
        <p:sp>
          <p:nvSpPr>
            <p:cNvPr id="797729" name="Text Box 33"/>
            <p:cNvSpPr txBox="1">
              <a:spLocks noChangeArrowheads="1"/>
            </p:cNvSpPr>
            <p:nvPr/>
          </p:nvSpPr>
          <p:spPr bwMode="auto">
            <a:xfrm>
              <a:off x="231" y="1123"/>
              <a:ext cx="757" cy="288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/>
                <a:t>R-class</a:t>
              </a:r>
            </a:p>
          </p:txBody>
        </p:sp>
        <p:sp>
          <p:nvSpPr>
            <p:cNvPr id="797730" name="Text Box 34"/>
            <p:cNvSpPr txBox="1">
              <a:spLocks noChangeArrowheads="1"/>
            </p:cNvSpPr>
            <p:nvPr/>
          </p:nvSpPr>
          <p:spPr bwMode="auto">
            <a:xfrm>
              <a:off x="461" y="1525"/>
              <a:ext cx="298" cy="288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/>
                <a:t>lw</a:t>
              </a:r>
            </a:p>
          </p:txBody>
        </p:sp>
        <p:sp>
          <p:nvSpPr>
            <p:cNvPr id="797731" name="Text Box 35"/>
            <p:cNvSpPr txBox="1">
              <a:spLocks noChangeArrowheads="1"/>
            </p:cNvSpPr>
            <p:nvPr/>
          </p:nvSpPr>
          <p:spPr bwMode="auto">
            <a:xfrm>
              <a:off x="434" y="1909"/>
              <a:ext cx="351" cy="288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/>
                <a:t>sw</a:t>
              </a:r>
            </a:p>
          </p:txBody>
        </p:sp>
        <p:sp>
          <p:nvSpPr>
            <p:cNvPr id="797732" name="Text Box 36"/>
            <p:cNvSpPr txBox="1">
              <a:spLocks noChangeArrowheads="1"/>
            </p:cNvSpPr>
            <p:nvPr/>
          </p:nvSpPr>
          <p:spPr bwMode="auto">
            <a:xfrm>
              <a:off x="392" y="2581"/>
              <a:ext cx="437" cy="288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/>
                <a:t>beq</a:t>
              </a:r>
            </a:p>
          </p:txBody>
        </p:sp>
        <p:sp>
          <p:nvSpPr>
            <p:cNvPr id="797733" name="Text Box 37"/>
            <p:cNvSpPr txBox="1">
              <a:spLocks noChangeArrowheads="1"/>
            </p:cNvSpPr>
            <p:nvPr/>
          </p:nvSpPr>
          <p:spPr bwMode="auto">
            <a:xfrm>
              <a:off x="530" y="3465"/>
              <a:ext cx="159" cy="288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/>
                <a:t>j</a:t>
              </a:r>
            </a:p>
          </p:txBody>
        </p:sp>
        <p:sp>
          <p:nvSpPr>
            <p:cNvPr id="797734" name="AutoShape 38"/>
            <p:cNvSpPr>
              <a:spLocks/>
            </p:cNvSpPr>
            <p:nvPr/>
          </p:nvSpPr>
          <p:spPr bwMode="auto">
            <a:xfrm>
              <a:off x="829" y="2273"/>
              <a:ext cx="159" cy="928"/>
            </a:xfrm>
            <a:prstGeom prst="leftBrace">
              <a:avLst>
                <a:gd name="adj1" fmla="val 48637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7735" name="AutoShape 39"/>
            <p:cNvSpPr>
              <a:spLocks/>
            </p:cNvSpPr>
            <p:nvPr/>
          </p:nvSpPr>
          <p:spPr bwMode="auto">
            <a:xfrm>
              <a:off x="829" y="3301"/>
              <a:ext cx="159" cy="620"/>
            </a:xfrm>
            <a:prstGeom prst="leftBrace">
              <a:avLst>
                <a:gd name="adj1" fmla="val 32495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97736" name="Line 40"/>
          <p:cNvSpPr>
            <a:spLocks noChangeShapeType="1"/>
          </p:cNvSpPr>
          <p:nvPr/>
        </p:nvSpPr>
        <p:spPr bwMode="auto">
          <a:xfrm>
            <a:off x="1879600" y="1577975"/>
            <a:ext cx="54276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97737" name="Text Box 41"/>
          <p:cNvSpPr txBox="1">
            <a:spLocks noChangeArrowheads="1"/>
          </p:cNvSpPr>
          <p:nvPr/>
        </p:nvSpPr>
        <p:spPr bwMode="auto">
          <a:xfrm>
            <a:off x="7392988" y="1323975"/>
            <a:ext cx="1033462" cy="8223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clock</a:t>
            </a:r>
          </a:p>
          <a:p>
            <a:r>
              <a:rPr lang="en-US" sz="2400"/>
              <a:t>period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i="1" u="sng" dirty="0">
                <a:solidFill>
                  <a:srgbClr val="C00000"/>
                </a:solidFill>
              </a:rPr>
              <a:t>Clock period in multi-cycle design</a:t>
            </a:r>
          </a:p>
        </p:txBody>
      </p:sp>
      <p:sp>
        <p:nvSpPr>
          <p:cNvPr id="798723" name="Rectangle 3"/>
          <p:cNvSpPr>
            <a:spLocks noChangeArrowheads="1"/>
          </p:cNvSpPr>
          <p:nvPr/>
        </p:nvSpPr>
        <p:spPr bwMode="auto">
          <a:xfrm>
            <a:off x="5372100" y="1960563"/>
            <a:ext cx="995363" cy="482600"/>
          </a:xfrm>
          <a:prstGeom prst="rect">
            <a:avLst/>
          </a:prstGeom>
          <a:solidFill>
            <a:srgbClr val="FFFFCC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/>
              <a:t>t</a:t>
            </a:r>
            <a:r>
              <a:rPr lang="en-US" sz="2400" baseline="-25000"/>
              <a:t>R</a:t>
            </a:r>
          </a:p>
        </p:txBody>
      </p:sp>
      <p:sp>
        <p:nvSpPr>
          <p:cNvPr id="798724" name="Rectangle 4"/>
          <p:cNvSpPr>
            <a:spLocks noChangeArrowheads="1"/>
          </p:cNvSpPr>
          <p:nvPr/>
        </p:nvSpPr>
        <p:spPr bwMode="auto">
          <a:xfrm>
            <a:off x="6540500" y="2516188"/>
            <a:ext cx="995363" cy="488950"/>
          </a:xfrm>
          <a:prstGeom prst="rect">
            <a:avLst/>
          </a:prstGeom>
          <a:solidFill>
            <a:srgbClr val="FFFFCC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/>
              <a:t>t</a:t>
            </a:r>
            <a:r>
              <a:rPr lang="en-US" sz="2400" baseline="-25000"/>
              <a:t>R</a:t>
            </a:r>
          </a:p>
        </p:txBody>
      </p:sp>
      <p:sp>
        <p:nvSpPr>
          <p:cNvPr id="798726" name="Rectangle 6"/>
          <p:cNvSpPr>
            <a:spLocks noChangeArrowheads="1"/>
          </p:cNvSpPr>
          <p:nvPr/>
        </p:nvSpPr>
        <p:spPr bwMode="auto">
          <a:xfrm>
            <a:off x="5372100" y="2516188"/>
            <a:ext cx="1168400" cy="488950"/>
          </a:xfrm>
          <a:prstGeom prst="rect">
            <a:avLst/>
          </a:prstGeom>
          <a:solidFill>
            <a:srgbClr val="CCECFF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/>
              <a:t>t</a:t>
            </a:r>
            <a:r>
              <a:rPr lang="en-US" sz="2400" baseline="-25000"/>
              <a:t>M</a:t>
            </a:r>
          </a:p>
        </p:txBody>
      </p:sp>
      <p:sp>
        <p:nvSpPr>
          <p:cNvPr id="798727" name="Rectangle 7"/>
          <p:cNvSpPr>
            <a:spLocks noChangeArrowheads="1"/>
          </p:cNvSpPr>
          <p:nvPr/>
        </p:nvSpPr>
        <p:spPr bwMode="auto">
          <a:xfrm>
            <a:off x="5372100" y="3100388"/>
            <a:ext cx="1168400" cy="488950"/>
          </a:xfrm>
          <a:prstGeom prst="rect">
            <a:avLst/>
          </a:prstGeom>
          <a:solidFill>
            <a:srgbClr val="CCECFF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/>
              <a:t>t</a:t>
            </a:r>
            <a:r>
              <a:rPr lang="en-US" sz="2400" baseline="-25000"/>
              <a:t>M</a:t>
            </a:r>
          </a:p>
        </p:txBody>
      </p:sp>
      <p:sp>
        <p:nvSpPr>
          <p:cNvPr id="798729" name="Rectangle 9"/>
          <p:cNvSpPr>
            <a:spLocks noChangeArrowheads="1"/>
          </p:cNvSpPr>
          <p:nvPr/>
        </p:nvSpPr>
        <p:spPr bwMode="auto">
          <a:xfrm>
            <a:off x="3044825" y="1957388"/>
            <a:ext cx="995363" cy="488950"/>
          </a:xfrm>
          <a:prstGeom prst="rect">
            <a:avLst/>
          </a:prstGeom>
          <a:solidFill>
            <a:srgbClr val="FFFFCC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/>
              <a:t>t</a:t>
            </a:r>
            <a:r>
              <a:rPr lang="en-US" sz="2400" baseline="-25000"/>
              <a:t>R</a:t>
            </a:r>
          </a:p>
        </p:txBody>
      </p:sp>
      <p:sp>
        <p:nvSpPr>
          <p:cNvPr id="798730" name="Rectangle 10"/>
          <p:cNvSpPr>
            <a:spLocks noChangeArrowheads="1"/>
          </p:cNvSpPr>
          <p:nvPr/>
        </p:nvSpPr>
        <p:spPr bwMode="auto">
          <a:xfrm>
            <a:off x="3044825" y="2516188"/>
            <a:ext cx="995363" cy="488950"/>
          </a:xfrm>
          <a:prstGeom prst="rect">
            <a:avLst/>
          </a:prstGeom>
          <a:solidFill>
            <a:srgbClr val="FFFFCC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/>
              <a:t>t</a:t>
            </a:r>
            <a:r>
              <a:rPr lang="en-US" sz="2400" baseline="-25000"/>
              <a:t>R</a:t>
            </a:r>
          </a:p>
        </p:txBody>
      </p:sp>
      <p:sp>
        <p:nvSpPr>
          <p:cNvPr id="798731" name="Rectangle 11"/>
          <p:cNvSpPr>
            <a:spLocks noChangeArrowheads="1"/>
          </p:cNvSpPr>
          <p:nvPr/>
        </p:nvSpPr>
        <p:spPr bwMode="auto">
          <a:xfrm>
            <a:off x="3044825" y="3100388"/>
            <a:ext cx="995363" cy="488950"/>
          </a:xfrm>
          <a:prstGeom prst="rect">
            <a:avLst/>
          </a:prstGeom>
          <a:solidFill>
            <a:srgbClr val="FFFFCC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/>
              <a:t>t</a:t>
            </a:r>
            <a:r>
              <a:rPr lang="en-US" sz="2400" baseline="-25000"/>
              <a:t>R</a:t>
            </a:r>
          </a:p>
        </p:txBody>
      </p:sp>
      <p:sp>
        <p:nvSpPr>
          <p:cNvPr id="798732" name="Rectangle 12"/>
          <p:cNvSpPr>
            <a:spLocks noChangeArrowheads="1"/>
          </p:cNvSpPr>
          <p:nvPr/>
        </p:nvSpPr>
        <p:spPr bwMode="auto">
          <a:xfrm>
            <a:off x="3044825" y="3671888"/>
            <a:ext cx="995363" cy="492125"/>
          </a:xfrm>
          <a:prstGeom prst="rect">
            <a:avLst/>
          </a:prstGeom>
          <a:solidFill>
            <a:srgbClr val="FFFFCC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/>
              <a:t>t</a:t>
            </a:r>
            <a:r>
              <a:rPr lang="en-US" sz="2400" baseline="-25000"/>
              <a:t>R</a:t>
            </a:r>
          </a:p>
        </p:txBody>
      </p:sp>
      <p:sp>
        <p:nvSpPr>
          <p:cNvPr id="798733" name="Rectangle 13"/>
          <p:cNvSpPr>
            <a:spLocks noChangeArrowheads="1"/>
          </p:cNvSpPr>
          <p:nvPr/>
        </p:nvSpPr>
        <p:spPr bwMode="auto">
          <a:xfrm>
            <a:off x="4205288" y="1957388"/>
            <a:ext cx="1103312" cy="484187"/>
          </a:xfrm>
          <a:prstGeom prst="rect">
            <a:avLst/>
          </a:prstGeom>
          <a:solidFill>
            <a:srgbClr val="CCFFCC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/>
              <a:t>t</a:t>
            </a:r>
            <a:r>
              <a:rPr lang="en-US" sz="2400" baseline="-25000"/>
              <a:t>A</a:t>
            </a:r>
          </a:p>
        </p:txBody>
      </p:sp>
      <p:sp>
        <p:nvSpPr>
          <p:cNvPr id="798734" name="Rectangle 14"/>
          <p:cNvSpPr>
            <a:spLocks noChangeArrowheads="1"/>
          </p:cNvSpPr>
          <p:nvPr/>
        </p:nvSpPr>
        <p:spPr bwMode="auto">
          <a:xfrm>
            <a:off x="4205288" y="2516188"/>
            <a:ext cx="1103312" cy="492125"/>
          </a:xfrm>
          <a:prstGeom prst="rect">
            <a:avLst/>
          </a:prstGeom>
          <a:solidFill>
            <a:srgbClr val="CCFFCC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/>
              <a:t>t</a:t>
            </a:r>
            <a:r>
              <a:rPr lang="en-US" sz="2400" baseline="-25000"/>
              <a:t>A</a:t>
            </a:r>
          </a:p>
        </p:txBody>
      </p:sp>
      <p:sp>
        <p:nvSpPr>
          <p:cNvPr id="798735" name="Rectangle 15"/>
          <p:cNvSpPr>
            <a:spLocks noChangeArrowheads="1"/>
          </p:cNvSpPr>
          <p:nvPr/>
        </p:nvSpPr>
        <p:spPr bwMode="auto">
          <a:xfrm>
            <a:off x="4205288" y="3103563"/>
            <a:ext cx="1103312" cy="485775"/>
          </a:xfrm>
          <a:prstGeom prst="rect">
            <a:avLst/>
          </a:prstGeom>
          <a:solidFill>
            <a:srgbClr val="CCFFCC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/>
              <a:t>t</a:t>
            </a:r>
            <a:r>
              <a:rPr lang="en-US" sz="2400" baseline="-25000"/>
              <a:t>A</a:t>
            </a:r>
          </a:p>
        </p:txBody>
      </p:sp>
      <p:sp>
        <p:nvSpPr>
          <p:cNvPr id="798736" name="Rectangle 16"/>
          <p:cNvSpPr>
            <a:spLocks noChangeArrowheads="1"/>
          </p:cNvSpPr>
          <p:nvPr/>
        </p:nvSpPr>
        <p:spPr bwMode="auto">
          <a:xfrm>
            <a:off x="4205288" y="3675063"/>
            <a:ext cx="1103312" cy="488950"/>
          </a:xfrm>
          <a:prstGeom prst="rect">
            <a:avLst/>
          </a:prstGeom>
          <a:solidFill>
            <a:srgbClr val="CCFFCC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/>
              <a:t>t</a:t>
            </a:r>
            <a:r>
              <a:rPr lang="en-US" sz="2400" baseline="-25000"/>
              <a:t>A</a:t>
            </a:r>
          </a:p>
        </p:txBody>
      </p:sp>
      <p:sp>
        <p:nvSpPr>
          <p:cNvPr id="798738" name="Rectangle 18"/>
          <p:cNvSpPr>
            <a:spLocks noChangeArrowheads="1"/>
          </p:cNvSpPr>
          <p:nvPr/>
        </p:nvSpPr>
        <p:spPr bwMode="auto">
          <a:xfrm>
            <a:off x="3044825" y="4164013"/>
            <a:ext cx="1165225" cy="488950"/>
          </a:xfrm>
          <a:prstGeom prst="rect">
            <a:avLst/>
          </a:prstGeom>
          <a:solidFill>
            <a:srgbClr val="FFCCFF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/>
              <a:t>t</a:t>
            </a:r>
            <a:r>
              <a:rPr lang="en-US" sz="2400" baseline="-25000"/>
              <a:t>+</a:t>
            </a:r>
          </a:p>
        </p:txBody>
      </p:sp>
      <p:sp>
        <p:nvSpPr>
          <p:cNvPr id="798739" name="Rectangle 19"/>
          <p:cNvSpPr>
            <a:spLocks noChangeArrowheads="1"/>
          </p:cNvSpPr>
          <p:nvPr/>
        </p:nvSpPr>
        <p:spPr bwMode="auto">
          <a:xfrm>
            <a:off x="3044825" y="4659313"/>
            <a:ext cx="1165225" cy="488950"/>
          </a:xfrm>
          <a:prstGeom prst="rect">
            <a:avLst/>
          </a:prstGeom>
          <a:solidFill>
            <a:srgbClr val="FFCCFF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/>
              <a:t>t</a:t>
            </a:r>
            <a:r>
              <a:rPr lang="en-US" sz="2400" baseline="-25000"/>
              <a:t>+</a:t>
            </a:r>
          </a:p>
        </p:txBody>
      </p:sp>
      <p:sp>
        <p:nvSpPr>
          <p:cNvPr id="798741" name="Rectangle 21"/>
          <p:cNvSpPr>
            <a:spLocks noChangeArrowheads="1"/>
          </p:cNvSpPr>
          <p:nvPr/>
        </p:nvSpPr>
        <p:spPr bwMode="auto">
          <a:xfrm>
            <a:off x="1879600" y="1957388"/>
            <a:ext cx="1165225" cy="488950"/>
          </a:xfrm>
          <a:prstGeom prst="rect">
            <a:avLst/>
          </a:prstGeom>
          <a:solidFill>
            <a:srgbClr val="CCECFF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/>
              <a:t>t</a:t>
            </a:r>
            <a:r>
              <a:rPr lang="en-US" sz="2400" baseline="-25000"/>
              <a:t>I</a:t>
            </a:r>
          </a:p>
        </p:txBody>
      </p:sp>
      <p:sp>
        <p:nvSpPr>
          <p:cNvPr id="798742" name="Rectangle 22"/>
          <p:cNvSpPr>
            <a:spLocks noChangeArrowheads="1"/>
          </p:cNvSpPr>
          <p:nvPr/>
        </p:nvSpPr>
        <p:spPr bwMode="auto">
          <a:xfrm>
            <a:off x="1879600" y="2516188"/>
            <a:ext cx="1165225" cy="488950"/>
          </a:xfrm>
          <a:prstGeom prst="rect">
            <a:avLst/>
          </a:prstGeom>
          <a:solidFill>
            <a:srgbClr val="CCECFF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/>
              <a:t>t</a:t>
            </a:r>
            <a:r>
              <a:rPr lang="en-US" sz="2400" baseline="-25000"/>
              <a:t>I</a:t>
            </a:r>
          </a:p>
        </p:txBody>
      </p:sp>
      <p:sp>
        <p:nvSpPr>
          <p:cNvPr id="798743" name="Rectangle 23"/>
          <p:cNvSpPr>
            <a:spLocks noChangeArrowheads="1"/>
          </p:cNvSpPr>
          <p:nvPr/>
        </p:nvSpPr>
        <p:spPr bwMode="auto">
          <a:xfrm>
            <a:off x="1879600" y="3100388"/>
            <a:ext cx="1165225" cy="488950"/>
          </a:xfrm>
          <a:prstGeom prst="rect">
            <a:avLst/>
          </a:prstGeom>
          <a:solidFill>
            <a:srgbClr val="CCECFF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/>
              <a:t>t</a:t>
            </a:r>
            <a:r>
              <a:rPr lang="en-US" sz="2400" baseline="-25000"/>
              <a:t>I</a:t>
            </a:r>
          </a:p>
        </p:txBody>
      </p:sp>
      <p:sp>
        <p:nvSpPr>
          <p:cNvPr id="798744" name="Rectangle 24"/>
          <p:cNvSpPr>
            <a:spLocks noChangeArrowheads="1"/>
          </p:cNvSpPr>
          <p:nvPr/>
        </p:nvSpPr>
        <p:spPr bwMode="auto">
          <a:xfrm>
            <a:off x="1879600" y="3671888"/>
            <a:ext cx="1165225" cy="492125"/>
          </a:xfrm>
          <a:prstGeom prst="rect">
            <a:avLst/>
          </a:prstGeom>
          <a:solidFill>
            <a:srgbClr val="CCECFF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/>
              <a:t>t</a:t>
            </a:r>
            <a:r>
              <a:rPr lang="en-US" sz="2400" baseline="-25000"/>
              <a:t>I</a:t>
            </a:r>
          </a:p>
        </p:txBody>
      </p:sp>
      <p:sp>
        <p:nvSpPr>
          <p:cNvPr id="798745" name="Rectangle 25"/>
          <p:cNvSpPr>
            <a:spLocks noChangeArrowheads="1"/>
          </p:cNvSpPr>
          <p:nvPr/>
        </p:nvSpPr>
        <p:spPr bwMode="auto">
          <a:xfrm>
            <a:off x="1879600" y="4164013"/>
            <a:ext cx="1165225" cy="490537"/>
          </a:xfrm>
          <a:prstGeom prst="rect">
            <a:avLst/>
          </a:prstGeom>
          <a:solidFill>
            <a:srgbClr val="FFCCFF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/>
              <a:t>t</a:t>
            </a:r>
            <a:r>
              <a:rPr lang="en-US" sz="2400" baseline="-25000"/>
              <a:t>+</a:t>
            </a:r>
          </a:p>
        </p:txBody>
      </p:sp>
      <p:sp>
        <p:nvSpPr>
          <p:cNvPr id="798746" name="Rectangle 26"/>
          <p:cNvSpPr>
            <a:spLocks noChangeArrowheads="1"/>
          </p:cNvSpPr>
          <p:nvPr/>
        </p:nvSpPr>
        <p:spPr bwMode="auto">
          <a:xfrm>
            <a:off x="1879600" y="4656138"/>
            <a:ext cx="1165225" cy="488950"/>
          </a:xfrm>
          <a:prstGeom prst="rect">
            <a:avLst/>
          </a:prstGeom>
          <a:solidFill>
            <a:srgbClr val="CCECFF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/>
              <a:t>t</a:t>
            </a:r>
            <a:r>
              <a:rPr lang="en-US" sz="2400" baseline="-25000"/>
              <a:t>I</a:t>
            </a:r>
          </a:p>
        </p:txBody>
      </p:sp>
      <p:sp>
        <p:nvSpPr>
          <p:cNvPr id="798747" name="Rectangle 27"/>
          <p:cNvSpPr>
            <a:spLocks noChangeArrowheads="1"/>
          </p:cNvSpPr>
          <p:nvPr/>
        </p:nvSpPr>
        <p:spPr bwMode="auto">
          <a:xfrm>
            <a:off x="1879600" y="5240338"/>
            <a:ext cx="1165225" cy="488950"/>
          </a:xfrm>
          <a:prstGeom prst="rect">
            <a:avLst/>
          </a:prstGeom>
          <a:solidFill>
            <a:srgbClr val="FFCCFF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/>
              <a:t>t</a:t>
            </a:r>
            <a:r>
              <a:rPr lang="en-US" sz="2400" baseline="-25000"/>
              <a:t>+</a:t>
            </a:r>
          </a:p>
        </p:txBody>
      </p:sp>
      <p:sp>
        <p:nvSpPr>
          <p:cNvPr id="798748" name="Rectangle 28"/>
          <p:cNvSpPr>
            <a:spLocks noChangeArrowheads="1"/>
          </p:cNvSpPr>
          <p:nvPr/>
        </p:nvSpPr>
        <p:spPr bwMode="auto">
          <a:xfrm>
            <a:off x="1879600" y="5722938"/>
            <a:ext cx="1165225" cy="488950"/>
          </a:xfrm>
          <a:prstGeom prst="rect">
            <a:avLst/>
          </a:prstGeom>
          <a:solidFill>
            <a:srgbClr val="CCECFF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/>
              <a:t>t</a:t>
            </a:r>
            <a:r>
              <a:rPr lang="en-US" sz="2400" baseline="-25000"/>
              <a:t>I</a:t>
            </a:r>
          </a:p>
        </p:txBody>
      </p:sp>
      <p:sp>
        <p:nvSpPr>
          <p:cNvPr id="798750" name="Text Box 30"/>
          <p:cNvSpPr txBox="1">
            <a:spLocks noChangeArrowheads="1"/>
          </p:cNvSpPr>
          <p:nvPr/>
        </p:nvSpPr>
        <p:spPr bwMode="auto">
          <a:xfrm>
            <a:off x="544513" y="1960563"/>
            <a:ext cx="1201737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R-class</a:t>
            </a:r>
          </a:p>
        </p:txBody>
      </p:sp>
      <p:sp>
        <p:nvSpPr>
          <p:cNvPr id="798751" name="Text Box 31"/>
          <p:cNvSpPr txBox="1">
            <a:spLocks noChangeArrowheads="1"/>
          </p:cNvSpPr>
          <p:nvPr/>
        </p:nvSpPr>
        <p:spPr bwMode="auto">
          <a:xfrm>
            <a:off x="909638" y="2547938"/>
            <a:ext cx="473075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lw</a:t>
            </a:r>
          </a:p>
        </p:txBody>
      </p:sp>
      <p:sp>
        <p:nvSpPr>
          <p:cNvPr id="798752" name="Text Box 32"/>
          <p:cNvSpPr txBox="1">
            <a:spLocks noChangeArrowheads="1"/>
          </p:cNvSpPr>
          <p:nvPr/>
        </p:nvSpPr>
        <p:spPr bwMode="auto">
          <a:xfrm>
            <a:off x="866775" y="3132138"/>
            <a:ext cx="557213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sw</a:t>
            </a:r>
          </a:p>
        </p:txBody>
      </p:sp>
      <p:sp>
        <p:nvSpPr>
          <p:cNvPr id="798753" name="Text Box 33"/>
          <p:cNvSpPr txBox="1">
            <a:spLocks noChangeArrowheads="1"/>
          </p:cNvSpPr>
          <p:nvPr/>
        </p:nvSpPr>
        <p:spPr bwMode="auto">
          <a:xfrm>
            <a:off x="800100" y="4160838"/>
            <a:ext cx="693738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beq</a:t>
            </a:r>
          </a:p>
        </p:txBody>
      </p:sp>
      <p:sp>
        <p:nvSpPr>
          <p:cNvPr id="798754" name="Text Box 34"/>
          <p:cNvSpPr txBox="1">
            <a:spLocks noChangeArrowheads="1"/>
          </p:cNvSpPr>
          <p:nvPr/>
        </p:nvSpPr>
        <p:spPr bwMode="auto">
          <a:xfrm>
            <a:off x="1019175" y="5500688"/>
            <a:ext cx="252413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j</a:t>
            </a:r>
          </a:p>
        </p:txBody>
      </p:sp>
      <p:sp>
        <p:nvSpPr>
          <p:cNvPr id="798755" name="AutoShape 35"/>
          <p:cNvSpPr>
            <a:spLocks/>
          </p:cNvSpPr>
          <p:nvPr/>
        </p:nvSpPr>
        <p:spPr bwMode="auto">
          <a:xfrm>
            <a:off x="1493838" y="3671888"/>
            <a:ext cx="252412" cy="1473200"/>
          </a:xfrm>
          <a:prstGeom prst="leftBrace">
            <a:avLst>
              <a:gd name="adj1" fmla="val 48637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8756" name="AutoShape 36"/>
          <p:cNvSpPr>
            <a:spLocks/>
          </p:cNvSpPr>
          <p:nvPr/>
        </p:nvSpPr>
        <p:spPr bwMode="auto">
          <a:xfrm>
            <a:off x="1493838" y="5240338"/>
            <a:ext cx="252412" cy="984250"/>
          </a:xfrm>
          <a:prstGeom prst="leftBrace">
            <a:avLst>
              <a:gd name="adj1" fmla="val 32495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8757" name="Line 37"/>
          <p:cNvSpPr>
            <a:spLocks noChangeShapeType="1"/>
          </p:cNvSpPr>
          <p:nvPr/>
        </p:nvSpPr>
        <p:spPr bwMode="auto">
          <a:xfrm>
            <a:off x="1879600" y="1577975"/>
            <a:ext cx="54276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98758" name="Text Box 38"/>
          <p:cNvSpPr txBox="1">
            <a:spLocks noChangeArrowheads="1"/>
          </p:cNvSpPr>
          <p:nvPr/>
        </p:nvSpPr>
        <p:spPr bwMode="auto">
          <a:xfrm>
            <a:off x="7150100" y="1698625"/>
            <a:ext cx="1033463" cy="8223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clock</a:t>
            </a:r>
          </a:p>
          <a:p>
            <a:r>
              <a:rPr lang="en-US" sz="2400"/>
              <a:t>period</a:t>
            </a:r>
          </a:p>
        </p:txBody>
      </p:sp>
      <p:grpSp>
        <p:nvGrpSpPr>
          <p:cNvPr id="2" name="Group 60"/>
          <p:cNvGrpSpPr>
            <a:grpSpLocks/>
          </p:cNvGrpSpPr>
          <p:nvPr/>
        </p:nvGrpSpPr>
        <p:grpSpPr bwMode="auto">
          <a:xfrm>
            <a:off x="1879600" y="1660525"/>
            <a:ext cx="1165225" cy="233363"/>
            <a:chOff x="1184" y="1086"/>
            <a:chExt cx="734" cy="147"/>
          </a:xfrm>
        </p:grpSpPr>
        <p:sp>
          <p:nvSpPr>
            <p:cNvPr id="798759" name="Line 39"/>
            <p:cNvSpPr>
              <a:spLocks noChangeShapeType="1"/>
            </p:cNvSpPr>
            <p:nvPr/>
          </p:nvSpPr>
          <p:spPr bwMode="auto">
            <a:xfrm>
              <a:off x="1184" y="1086"/>
              <a:ext cx="0" cy="14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98760" name="Line 40"/>
            <p:cNvSpPr>
              <a:spLocks noChangeShapeType="1"/>
            </p:cNvSpPr>
            <p:nvPr/>
          </p:nvSpPr>
          <p:spPr bwMode="auto">
            <a:xfrm>
              <a:off x="1184" y="1153"/>
              <a:ext cx="7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98761" name="Line 41"/>
            <p:cNvSpPr>
              <a:spLocks noChangeShapeType="1"/>
            </p:cNvSpPr>
            <p:nvPr/>
          </p:nvSpPr>
          <p:spPr bwMode="auto">
            <a:xfrm>
              <a:off x="1918" y="1086"/>
              <a:ext cx="0" cy="14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61"/>
          <p:cNvGrpSpPr>
            <a:grpSpLocks/>
          </p:cNvGrpSpPr>
          <p:nvPr/>
        </p:nvGrpSpPr>
        <p:grpSpPr bwMode="auto">
          <a:xfrm>
            <a:off x="3044825" y="1660525"/>
            <a:ext cx="1165225" cy="233363"/>
            <a:chOff x="1184" y="1086"/>
            <a:chExt cx="734" cy="147"/>
          </a:xfrm>
        </p:grpSpPr>
        <p:sp>
          <p:nvSpPr>
            <p:cNvPr id="798782" name="Line 62"/>
            <p:cNvSpPr>
              <a:spLocks noChangeShapeType="1"/>
            </p:cNvSpPr>
            <p:nvPr/>
          </p:nvSpPr>
          <p:spPr bwMode="auto">
            <a:xfrm>
              <a:off x="1184" y="1086"/>
              <a:ext cx="0" cy="14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98783" name="Line 63"/>
            <p:cNvSpPr>
              <a:spLocks noChangeShapeType="1"/>
            </p:cNvSpPr>
            <p:nvPr/>
          </p:nvSpPr>
          <p:spPr bwMode="auto">
            <a:xfrm>
              <a:off x="1184" y="1153"/>
              <a:ext cx="7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98784" name="Line 64"/>
            <p:cNvSpPr>
              <a:spLocks noChangeShapeType="1"/>
            </p:cNvSpPr>
            <p:nvPr/>
          </p:nvSpPr>
          <p:spPr bwMode="auto">
            <a:xfrm>
              <a:off x="1918" y="1086"/>
              <a:ext cx="0" cy="14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65"/>
          <p:cNvGrpSpPr>
            <a:grpSpLocks/>
          </p:cNvGrpSpPr>
          <p:nvPr/>
        </p:nvGrpSpPr>
        <p:grpSpPr bwMode="auto">
          <a:xfrm>
            <a:off x="4210050" y="1660525"/>
            <a:ext cx="1165225" cy="233363"/>
            <a:chOff x="1184" y="1086"/>
            <a:chExt cx="734" cy="147"/>
          </a:xfrm>
        </p:grpSpPr>
        <p:sp>
          <p:nvSpPr>
            <p:cNvPr id="798786" name="Line 66"/>
            <p:cNvSpPr>
              <a:spLocks noChangeShapeType="1"/>
            </p:cNvSpPr>
            <p:nvPr/>
          </p:nvSpPr>
          <p:spPr bwMode="auto">
            <a:xfrm>
              <a:off x="1184" y="1086"/>
              <a:ext cx="0" cy="14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98787" name="Line 67"/>
            <p:cNvSpPr>
              <a:spLocks noChangeShapeType="1"/>
            </p:cNvSpPr>
            <p:nvPr/>
          </p:nvSpPr>
          <p:spPr bwMode="auto">
            <a:xfrm>
              <a:off x="1184" y="1153"/>
              <a:ext cx="7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98788" name="Line 68"/>
            <p:cNvSpPr>
              <a:spLocks noChangeShapeType="1"/>
            </p:cNvSpPr>
            <p:nvPr/>
          </p:nvSpPr>
          <p:spPr bwMode="auto">
            <a:xfrm>
              <a:off x="1918" y="1086"/>
              <a:ext cx="0" cy="14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69"/>
          <p:cNvGrpSpPr>
            <a:grpSpLocks/>
          </p:cNvGrpSpPr>
          <p:nvPr/>
        </p:nvGrpSpPr>
        <p:grpSpPr bwMode="auto">
          <a:xfrm>
            <a:off x="5375275" y="1660525"/>
            <a:ext cx="1165225" cy="233363"/>
            <a:chOff x="1184" y="1086"/>
            <a:chExt cx="734" cy="147"/>
          </a:xfrm>
        </p:grpSpPr>
        <p:sp>
          <p:nvSpPr>
            <p:cNvPr id="798790" name="Line 70"/>
            <p:cNvSpPr>
              <a:spLocks noChangeShapeType="1"/>
            </p:cNvSpPr>
            <p:nvPr/>
          </p:nvSpPr>
          <p:spPr bwMode="auto">
            <a:xfrm>
              <a:off x="1184" y="1086"/>
              <a:ext cx="0" cy="14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98791" name="Line 71"/>
            <p:cNvSpPr>
              <a:spLocks noChangeShapeType="1"/>
            </p:cNvSpPr>
            <p:nvPr/>
          </p:nvSpPr>
          <p:spPr bwMode="auto">
            <a:xfrm>
              <a:off x="1184" y="1153"/>
              <a:ext cx="7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98792" name="Line 72"/>
            <p:cNvSpPr>
              <a:spLocks noChangeShapeType="1"/>
            </p:cNvSpPr>
            <p:nvPr/>
          </p:nvSpPr>
          <p:spPr bwMode="auto">
            <a:xfrm>
              <a:off x="1918" y="1086"/>
              <a:ext cx="0" cy="14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73"/>
          <p:cNvGrpSpPr>
            <a:grpSpLocks/>
          </p:cNvGrpSpPr>
          <p:nvPr/>
        </p:nvGrpSpPr>
        <p:grpSpPr bwMode="auto">
          <a:xfrm>
            <a:off x="6540500" y="1660525"/>
            <a:ext cx="1165225" cy="233363"/>
            <a:chOff x="1184" y="1086"/>
            <a:chExt cx="734" cy="147"/>
          </a:xfrm>
        </p:grpSpPr>
        <p:sp>
          <p:nvSpPr>
            <p:cNvPr id="798794" name="Line 74"/>
            <p:cNvSpPr>
              <a:spLocks noChangeShapeType="1"/>
            </p:cNvSpPr>
            <p:nvPr/>
          </p:nvSpPr>
          <p:spPr bwMode="auto">
            <a:xfrm>
              <a:off x="1184" y="1086"/>
              <a:ext cx="0" cy="14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98795" name="Line 75"/>
            <p:cNvSpPr>
              <a:spLocks noChangeShapeType="1"/>
            </p:cNvSpPr>
            <p:nvPr/>
          </p:nvSpPr>
          <p:spPr bwMode="auto">
            <a:xfrm>
              <a:off x="1184" y="1153"/>
              <a:ext cx="7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98796" name="Line 76"/>
            <p:cNvSpPr>
              <a:spLocks noChangeShapeType="1"/>
            </p:cNvSpPr>
            <p:nvPr/>
          </p:nvSpPr>
          <p:spPr bwMode="auto">
            <a:xfrm>
              <a:off x="1918" y="1086"/>
              <a:ext cx="0" cy="14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>
                <a:solidFill>
                  <a:srgbClr val="C00000"/>
                </a:solidFill>
              </a:rPr>
              <a:t>Cycle time and CPI</a:t>
            </a:r>
          </a:p>
        </p:txBody>
      </p:sp>
      <p:sp>
        <p:nvSpPr>
          <p:cNvPr id="829444" name="Line 4"/>
          <p:cNvSpPr>
            <a:spLocks noChangeShapeType="1"/>
          </p:cNvSpPr>
          <p:nvPr/>
        </p:nvSpPr>
        <p:spPr bwMode="auto">
          <a:xfrm>
            <a:off x="1803400" y="5254625"/>
            <a:ext cx="5524500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US" sz="2000" b="1"/>
          </a:p>
        </p:txBody>
      </p:sp>
      <p:sp>
        <p:nvSpPr>
          <p:cNvPr id="829445" name="Line 5"/>
          <p:cNvSpPr>
            <a:spLocks noChangeShapeType="1"/>
          </p:cNvSpPr>
          <p:nvPr/>
        </p:nvSpPr>
        <p:spPr bwMode="auto">
          <a:xfrm flipV="1">
            <a:off x="1803400" y="2047875"/>
            <a:ext cx="0" cy="320675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US" sz="2000" b="1"/>
          </a:p>
        </p:txBody>
      </p:sp>
      <p:sp>
        <p:nvSpPr>
          <p:cNvPr id="829446" name="Text Box 6"/>
          <p:cNvSpPr txBox="1">
            <a:spLocks noChangeArrowheads="1"/>
          </p:cNvSpPr>
          <p:nvPr/>
        </p:nvSpPr>
        <p:spPr bwMode="auto">
          <a:xfrm>
            <a:off x="3805238" y="5180013"/>
            <a:ext cx="2190600" cy="64633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b="1" dirty="0"/>
              <a:t>cycle time</a:t>
            </a:r>
          </a:p>
        </p:txBody>
      </p:sp>
      <p:sp>
        <p:nvSpPr>
          <p:cNvPr id="829447" name="Text Box 7"/>
          <p:cNvSpPr txBox="1">
            <a:spLocks noChangeArrowheads="1"/>
          </p:cNvSpPr>
          <p:nvPr/>
        </p:nvSpPr>
        <p:spPr bwMode="auto">
          <a:xfrm>
            <a:off x="2111375" y="5349875"/>
            <a:ext cx="1111202" cy="5847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002060"/>
                </a:solidFill>
              </a:rPr>
              <a:t>short</a:t>
            </a:r>
          </a:p>
        </p:txBody>
      </p:sp>
      <p:sp>
        <p:nvSpPr>
          <p:cNvPr id="829448" name="Text Box 8"/>
          <p:cNvSpPr txBox="1">
            <a:spLocks noChangeArrowheads="1"/>
          </p:cNvSpPr>
          <p:nvPr/>
        </p:nvSpPr>
        <p:spPr bwMode="auto">
          <a:xfrm>
            <a:off x="6121400" y="5349875"/>
            <a:ext cx="968535" cy="5847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002060"/>
                </a:solidFill>
              </a:rPr>
              <a:t>long</a:t>
            </a:r>
          </a:p>
        </p:txBody>
      </p:sp>
      <p:sp>
        <p:nvSpPr>
          <p:cNvPr id="829449" name="Text Box 9"/>
          <p:cNvSpPr txBox="1">
            <a:spLocks noChangeArrowheads="1"/>
          </p:cNvSpPr>
          <p:nvPr/>
        </p:nvSpPr>
        <p:spPr bwMode="auto">
          <a:xfrm>
            <a:off x="858838" y="4303713"/>
            <a:ext cx="828047" cy="5847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002060"/>
                </a:solidFill>
              </a:rPr>
              <a:t>low</a:t>
            </a:r>
          </a:p>
        </p:txBody>
      </p:sp>
      <p:sp>
        <p:nvSpPr>
          <p:cNvPr id="829450" name="Text Box 10"/>
          <p:cNvSpPr txBox="1">
            <a:spLocks noChangeArrowheads="1"/>
          </p:cNvSpPr>
          <p:nvPr/>
        </p:nvSpPr>
        <p:spPr bwMode="auto">
          <a:xfrm>
            <a:off x="785813" y="2243138"/>
            <a:ext cx="976549" cy="5847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</a:rPr>
              <a:t>high</a:t>
            </a:r>
          </a:p>
        </p:txBody>
      </p:sp>
      <p:sp>
        <p:nvSpPr>
          <p:cNvPr id="829451" name="Text Box 11"/>
          <p:cNvSpPr txBox="1">
            <a:spLocks noChangeArrowheads="1"/>
          </p:cNvSpPr>
          <p:nvPr/>
        </p:nvSpPr>
        <p:spPr bwMode="auto">
          <a:xfrm>
            <a:off x="928688" y="3189288"/>
            <a:ext cx="886781" cy="64633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b="1" dirty="0"/>
              <a:t>CPI</a:t>
            </a:r>
          </a:p>
        </p:txBody>
      </p:sp>
      <p:sp>
        <p:nvSpPr>
          <p:cNvPr id="829452" name="Text Box 12"/>
          <p:cNvSpPr txBox="1">
            <a:spLocks noChangeArrowheads="1"/>
          </p:cNvSpPr>
          <p:nvPr/>
        </p:nvSpPr>
        <p:spPr bwMode="auto">
          <a:xfrm>
            <a:off x="5240338" y="3962400"/>
            <a:ext cx="1951816" cy="954107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C00000"/>
                </a:solidFill>
              </a:rPr>
              <a:t>single cycle</a:t>
            </a:r>
          </a:p>
          <a:p>
            <a:r>
              <a:rPr lang="en-US" sz="2800" b="1">
                <a:solidFill>
                  <a:srgbClr val="C00000"/>
                </a:solidFill>
              </a:rPr>
              <a:t>design</a:t>
            </a:r>
          </a:p>
        </p:txBody>
      </p:sp>
      <p:sp>
        <p:nvSpPr>
          <p:cNvPr id="829453" name="Text Box 13"/>
          <p:cNvSpPr txBox="1">
            <a:spLocks noChangeArrowheads="1"/>
          </p:cNvSpPr>
          <p:nvPr/>
        </p:nvSpPr>
        <p:spPr bwMode="auto">
          <a:xfrm>
            <a:off x="2419350" y="3962400"/>
            <a:ext cx="1651414" cy="954107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C00000"/>
                </a:solidFill>
              </a:rPr>
              <a:t>pipelined</a:t>
            </a:r>
          </a:p>
          <a:p>
            <a:r>
              <a:rPr lang="en-US" sz="2800" b="1">
                <a:solidFill>
                  <a:srgbClr val="C00000"/>
                </a:solidFill>
              </a:rPr>
              <a:t>design</a:t>
            </a:r>
          </a:p>
        </p:txBody>
      </p:sp>
      <p:sp>
        <p:nvSpPr>
          <p:cNvPr id="829454" name="Text Box 14"/>
          <p:cNvSpPr txBox="1">
            <a:spLocks noChangeArrowheads="1"/>
          </p:cNvSpPr>
          <p:nvPr/>
        </p:nvSpPr>
        <p:spPr bwMode="auto">
          <a:xfrm>
            <a:off x="2274888" y="2170113"/>
            <a:ext cx="1929054" cy="954107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multi-cycle</a:t>
            </a:r>
          </a:p>
          <a:p>
            <a:r>
              <a:rPr lang="en-US" sz="2800" b="1" dirty="0">
                <a:solidFill>
                  <a:srgbClr val="C00000"/>
                </a:solidFill>
              </a:rPr>
              <a:t>design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04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42900"/>
            <a:ext cx="8229600" cy="968375"/>
          </a:xfrm>
        </p:spPr>
        <p:txBody>
          <a:bodyPr/>
          <a:lstStyle/>
          <a:p>
            <a:r>
              <a:rPr lang="en-US" b="1" i="1" u="sng" dirty="0" err="1">
                <a:solidFill>
                  <a:srgbClr val="C00000"/>
                </a:solidFill>
              </a:rPr>
              <a:t>PIpelined</a:t>
            </a:r>
            <a:r>
              <a:rPr lang="en-US" b="1" i="1" u="sng" dirty="0">
                <a:solidFill>
                  <a:srgbClr val="C00000"/>
                </a:solidFill>
              </a:rPr>
              <a:t> </a:t>
            </a:r>
            <a:r>
              <a:rPr lang="en-US" b="1" i="1" u="sng" dirty="0" err="1">
                <a:solidFill>
                  <a:srgbClr val="C00000"/>
                </a:solidFill>
              </a:rPr>
              <a:t>datapath</a:t>
            </a:r>
            <a:r>
              <a:rPr lang="en-US" b="1" i="1" u="sng" dirty="0">
                <a:solidFill>
                  <a:srgbClr val="C00000"/>
                </a:solidFill>
              </a:rPr>
              <a:t> (abstract)</a:t>
            </a:r>
          </a:p>
        </p:txBody>
      </p:sp>
      <p:sp>
        <p:nvSpPr>
          <p:cNvPr id="830467" name="Rectangle 3"/>
          <p:cNvSpPr>
            <a:spLocks noChangeArrowheads="1"/>
          </p:cNvSpPr>
          <p:nvPr/>
        </p:nvSpPr>
        <p:spPr bwMode="auto">
          <a:xfrm rot="-5400000">
            <a:off x="382588" y="4064000"/>
            <a:ext cx="781050" cy="285750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1"/>
              <a:t>PC</a:t>
            </a:r>
          </a:p>
        </p:txBody>
      </p:sp>
      <p:sp>
        <p:nvSpPr>
          <p:cNvPr id="830468" name="Rectangle 4"/>
          <p:cNvSpPr>
            <a:spLocks noChangeArrowheads="1"/>
          </p:cNvSpPr>
          <p:nvPr/>
        </p:nvSpPr>
        <p:spPr bwMode="auto">
          <a:xfrm>
            <a:off x="1239838" y="3873500"/>
            <a:ext cx="1066800" cy="1119188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  <a:p>
            <a:endParaRPr lang="en-US" b="1"/>
          </a:p>
          <a:p>
            <a:r>
              <a:rPr lang="en-US" sz="2000" b="1"/>
              <a:t>IM</a:t>
            </a:r>
          </a:p>
        </p:txBody>
      </p:sp>
      <p:sp>
        <p:nvSpPr>
          <p:cNvPr id="830469" name="Text Box 5"/>
          <p:cNvSpPr txBox="1">
            <a:spLocks noChangeArrowheads="1"/>
          </p:cNvSpPr>
          <p:nvPr/>
        </p:nvSpPr>
        <p:spPr bwMode="auto">
          <a:xfrm>
            <a:off x="992188" y="4027488"/>
            <a:ext cx="817562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/>
              <a:t>ad</a:t>
            </a:r>
          </a:p>
        </p:txBody>
      </p:sp>
      <p:sp>
        <p:nvSpPr>
          <p:cNvPr id="830470" name="Text Box 6"/>
          <p:cNvSpPr txBox="1">
            <a:spLocks noChangeArrowheads="1"/>
          </p:cNvSpPr>
          <p:nvPr/>
        </p:nvSpPr>
        <p:spPr bwMode="auto">
          <a:xfrm>
            <a:off x="1882775" y="4243388"/>
            <a:ext cx="50482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/>
              <a:t>ins</a:t>
            </a:r>
            <a:endParaRPr lang="en-US" sz="1400" b="1"/>
          </a:p>
        </p:txBody>
      </p:sp>
      <p:sp>
        <p:nvSpPr>
          <p:cNvPr id="830471" name="Rectangle 7"/>
          <p:cNvSpPr>
            <a:spLocks noChangeArrowheads="1"/>
          </p:cNvSpPr>
          <p:nvPr/>
        </p:nvSpPr>
        <p:spPr bwMode="auto">
          <a:xfrm>
            <a:off x="3144838" y="3868738"/>
            <a:ext cx="1066800" cy="1119187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  <a:p>
            <a:endParaRPr lang="en-US" b="1"/>
          </a:p>
          <a:p>
            <a:r>
              <a:rPr lang="en-US" b="1"/>
              <a:t>   </a:t>
            </a:r>
            <a:r>
              <a:rPr lang="en-US" sz="2000" b="1"/>
              <a:t>RF</a:t>
            </a:r>
          </a:p>
        </p:txBody>
      </p:sp>
      <p:sp>
        <p:nvSpPr>
          <p:cNvPr id="830472" name="Text Box 8"/>
          <p:cNvSpPr txBox="1">
            <a:spLocks noChangeArrowheads="1"/>
          </p:cNvSpPr>
          <p:nvPr/>
        </p:nvSpPr>
        <p:spPr bwMode="auto">
          <a:xfrm>
            <a:off x="3092450" y="3833813"/>
            <a:ext cx="75247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rad</a:t>
            </a:r>
            <a:endParaRPr lang="en-US" sz="1200" b="1"/>
          </a:p>
        </p:txBody>
      </p:sp>
      <p:sp>
        <p:nvSpPr>
          <p:cNvPr id="830473" name="Text Box 9"/>
          <p:cNvSpPr txBox="1">
            <a:spLocks noChangeArrowheads="1"/>
          </p:cNvSpPr>
          <p:nvPr/>
        </p:nvSpPr>
        <p:spPr bwMode="auto">
          <a:xfrm>
            <a:off x="3092450" y="4391025"/>
            <a:ext cx="70802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wad</a:t>
            </a:r>
          </a:p>
        </p:txBody>
      </p:sp>
      <p:sp>
        <p:nvSpPr>
          <p:cNvPr id="830474" name="Text Box 10"/>
          <p:cNvSpPr txBox="1">
            <a:spLocks noChangeArrowheads="1"/>
          </p:cNvSpPr>
          <p:nvPr/>
        </p:nvSpPr>
        <p:spPr bwMode="auto">
          <a:xfrm>
            <a:off x="3092450" y="4672013"/>
            <a:ext cx="77152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wd</a:t>
            </a:r>
          </a:p>
        </p:txBody>
      </p:sp>
      <p:sp>
        <p:nvSpPr>
          <p:cNvPr id="830475" name="Text Box 11"/>
          <p:cNvSpPr txBox="1">
            <a:spLocks noChangeArrowheads="1"/>
          </p:cNvSpPr>
          <p:nvPr/>
        </p:nvSpPr>
        <p:spPr bwMode="auto">
          <a:xfrm>
            <a:off x="3659188" y="3962400"/>
            <a:ext cx="617537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 b="1"/>
              <a:t>rd</a:t>
            </a:r>
            <a:r>
              <a:rPr lang="en-US" sz="1200" b="1"/>
              <a:t>1</a:t>
            </a:r>
          </a:p>
        </p:txBody>
      </p:sp>
      <p:sp>
        <p:nvSpPr>
          <p:cNvPr id="830476" name="Text Box 12"/>
          <p:cNvSpPr txBox="1">
            <a:spLocks noChangeArrowheads="1"/>
          </p:cNvSpPr>
          <p:nvPr/>
        </p:nvSpPr>
        <p:spPr bwMode="auto">
          <a:xfrm>
            <a:off x="3654425" y="4329113"/>
            <a:ext cx="617538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 b="1"/>
              <a:t>rd</a:t>
            </a:r>
            <a:r>
              <a:rPr lang="en-US" sz="1200" b="1"/>
              <a:t>2</a:t>
            </a:r>
          </a:p>
        </p:txBody>
      </p:sp>
      <p:sp>
        <p:nvSpPr>
          <p:cNvPr id="830477" name="Rectangle 13"/>
          <p:cNvSpPr>
            <a:spLocks noChangeArrowheads="1"/>
          </p:cNvSpPr>
          <p:nvPr/>
        </p:nvSpPr>
        <p:spPr bwMode="auto">
          <a:xfrm>
            <a:off x="6646863" y="4168775"/>
            <a:ext cx="1066800" cy="1119188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  <a:p>
            <a:r>
              <a:rPr lang="en-US" b="1"/>
              <a:t>DM</a:t>
            </a:r>
          </a:p>
        </p:txBody>
      </p:sp>
      <p:sp>
        <p:nvSpPr>
          <p:cNvPr id="830478" name="Text Box 14"/>
          <p:cNvSpPr txBox="1">
            <a:spLocks noChangeArrowheads="1"/>
          </p:cNvSpPr>
          <p:nvPr/>
        </p:nvSpPr>
        <p:spPr bwMode="auto">
          <a:xfrm>
            <a:off x="6613525" y="4376738"/>
            <a:ext cx="541338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ad</a:t>
            </a:r>
          </a:p>
        </p:txBody>
      </p:sp>
      <p:sp>
        <p:nvSpPr>
          <p:cNvPr id="830479" name="Text Box 15"/>
          <p:cNvSpPr txBox="1">
            <a:spLocks noChangeArrowheads="1"/>
          </p:cNvSpPr>
          <p:nvPr/>
        </p:nvSpPr>
        <p:spPr bwMode="auto">
          <a:xfrm>
            <a:off x="7285038" y="4362450"/>
            <a:ext cx="541337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/>
              <a:t>rd</a:t>
            </a:r>
          </a:p>
        </p:txBody>
      </p:sp>
      <p:sp>
        <p:nvSpPr>
          <p:cNvPr id="830480" name="Text Box 16"/>
          <p:cNvSpPr txBox="1">
            <a:spLocks noChangeArrowheads="1"/>
          </p:cNvSpPr>
          <p:nvPr/>
        </p:nvSpPr>
        <p:spPr bwMode="auto">
          <a:xfrm>
            <a:off x="6613525" y="4900613"/>
            <a:ext cx="636588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wd</a:t>
            </a:r>
          </a:p>
        </p:txBody>
      </p:sp>
      <p:sp>
        <p:nvSpPr>
          <p:cNvPr id="830481" name="Freeform 17"/>
          <p:cNvSpPr>
            <a:spLocks/>
          </p:cNvSpPr>
          <p:nvPr/>
        </p:nvSpPr>
        <p:spPr bwMode="auto">
          <a:xfrm>
            <a:off x="5367338" y="3962400"/>
            <a:ext cx="596900" cy="9429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27"/>
              </a:cxn>
              <a:cxn ang="0">
                <a:pos x="111" y="553"/>
              </a:cxn>
              <a:cxn ang="0">
                <a:pos x="0" y="671"/>
              </a:cxn>
              <a:cxn ang="0">
                <a:pos x="0" y="1098"/>
              </a:cxn>
              <a:cxn ang="0">
                <a:pos x="387" y="790"/>
              </a:cxn>
              <a:cxn ang="0">
                <a:pos x="387" y="308"/>
              </a:cxn>
              <a:cxn ang="0">
                <a:pos x="0" y="0"/>
              </a:cxn>
            </a:cxnLst>
            <a:rect l="0" t="0" r="r" b="b"/>
            <a:pathLst>
              <a:path w="388" h="1099">
                <a:moveTo>
                  <a:pt x="0" y="0"/>
                </a:moveTo>
                <a:lnTo>
                  <a:pt x="0" y="427"/>
                </a:lnTo>
                <a:lnTo>
                  <a:pt x="111" y="553"/>
                </a:lnTo>
                <a:lnTo>
                  <a:pt x="0" y="671"/>
                </a:lnTo>
                <a:lnTo>
                  <a:pt x="0" y="1098"/>
                </a:lnTo>
                <a:lnTo>
                  <a:pt x="387" y="790"/>
                </a:lnTo>
                <a:lnTo>
                  <a:pt x="387" y="308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 w="28575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0482" name="Text Box 18"/>
          <p:cNvSpPr txBox="1">
            <a:spLocks noChangeArrowheads="1"/>
          </p:cNvSpPr>
          <p:nvPr/>
        </p:nvSpPr>
        <p:spPr bwMode="auto">
          <a:xfrm rot="-5400000">
            <a:off x="5191126" y="4219575"/>
            <a:ext cx="965200" cy="39687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ALU</a:t>
            </a:r>
          </a:p>
        </p:txBody>
      </p:sp>
      <p:sp>
        <p:nvSpPr>
          <p:cNvPr id="830483" name="Freeform 19"/>
          <p:cNvSpPr>
            <a:spLocks/>
          </p:cNvSpPr>
          <p:nvPr/>
        </p:nvSpPr>
        <p:spPr bwMode="auto">
          <a:xfrm>
            <a:off x="5380038" y="2565400"/>
            <a:ext cx="596900" cy="9429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27"/>
              </a:cxn>
              <a:cxn ang="0">
                <a:pos x="111" y="553"/>
              </a:cxn>
              <a:cxn ang="0">
                <a:pos x="0" y="671"/>
              </a:cxn>
              <a:cxn ang="0">
                <a:pos x="0" y="1098"/>
              </a:cxn>
              <a:cxn ang="0">
                <a:pos x="387" y="790"/>
              </a:cxn>
              <a:cxn ang="0">
                <a:pos x="387" y="308"/>
              </a:cxn>
              <a:cxn ang="0">
                <a:pos x="0" y="0"/>
              </a:cxn>
            </a:cxnLst>
            <a:rect l="0" t="0" r="r" b="b"/>
            <a:pathLst>
              <a:path w="388" h="1099">
                <a:moveTo>
                  <a:pt x="0" y="0"/>
                </a:moveTo>
                <a:lnTo>
                  <a:pt x="0" y="427"/>
                </a:lnTo>
                <a:lnTo>
                  <a:pt x="111" y="553"/>
                </a:lnTo>
                <a:lnTo>
                  <a:pt x="0" y="671"/>
                </a:lnTo>
                <a:lnTo>
                  <a:pt x="0" y="1098"/>
                </a:lnTo>
                <a:lnTo>
                  <a:pt x="387" y="790"/>
                </a:lnTo>
                <a:lnTo>
                  <a:pt x="387" y="308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 w="28575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0484" name="Text Box 20"/>
          <p:cNvSpPr txBox="1">
            <a:spLocks noChangeArrowheads="1"/>
          </p:cNvSpPr>
          <p:nvPr/>
        </p:nvSpPr>
        <p:spPr bwMode="auto">
          <a:xfrm rot="-5400000">
            <a:off x="5410994" y="2836069"/>
            <a:ext cx="617537" cy="39687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+</a:t>
            </a:r>
          </a:p>
        </p:txBody>
      </p:sp>
      <p:sp>
        <p:nvSpPr>
          <p:cNvPr id="830485" name="Freeform 21"/>
          <p:cNvSpPr>
            <a:spLocks/>
          </p:cNvSpPr>
          <p:nvPr/>
        </p:nvSpPr>
        <p:spPr bwMode="auto">
          <a:xfrm>
            <a:off x="1517650" y="2260600"/>
            <a:ext cx="596900" cy="9429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27"/>
              </a:cxn>
              <a:cxn ang="0">
                <a:pos x="111" y="553"/>
              </a:cxn>
              <a:cxn ang="0">
                <a:pos x="0" y="671"/>
              </a:cxn>
              <a:cxn ang="0">
                <a:pos x="0" y="1098"/>
              </a:cxn>
              <a:cxn ang="0">
                <a:pos x="387" y="790"/>
              </a:cxn>
              <a:cxn ang="0">
                <a:pos x="387" y="308"/>
              </a:cxn>
              <a:cxn ang="0">
                <a:pos x="0" y="0"/>
              </a:cxn>
            </a:cxnLst>
            <a:rect l="0" t="0" r="r" b="b"/>
            <a:pathLst>
              <a:path w="388" h="1099">
                <a:moveTo>
                  <a:pt x="0" y="0"/>
                </a:moveTo>
                <a:lnTo>
                  <a:pt x="0" y="427"/>
                </a:lnTo>
                <a:lnTo>
                  <a:pt x="111" y="553"/>
                </a:lnTo>
                <a:lnTo>
                  <a:pt x="0" y="671"/>
                </a:lnTo>
                <a:lnTo>
                  <a:pt x="0" y="1098"/>
                </a:lnTo>
                <a:lnTo>
                  <a:pt x="387" y="790"/>
                </a:lnTo>
                <a:lnTo>
                  <a:pt x="387" y="308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 w="28575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0486" name="Text Box 22"/>
          <p:cNvSpPr txBox="1">
            <a:spLocks noChangeArrowheads="1"/>
          </p:cNvSpPr>
          <p:nvPr/>
        </p:nvSpPr>
        <p:spPr bwMode="auto">
          <a:xfrm rot="-5400000">
            <a:off x="1569244" y="2526506"/>
            <a:ext cx="617538" cy="39687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+</a:t>
            </a:r>
          </a:p>
        </p:txBody>
      </p:sp>
      <p:sp>
        <p:nvSpPr>
          <p:cNvPr id="830487" name="Line 23"/>
          <p:cNvSpPr>
            <a:spLocks noChangeShapeType="1"/>
          </p:cNvSpPr>
          <p:nvPr/>
        </p:nvSpPr>
        <p:spPr bwMode="auto">
          <a:xfrm>
            <a:off x="911225" y="4211638"/>
            <a:ext cx="3286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0488" name="Line 24"/>
          <p:cNvSpPr>
            <a:spLocks noChangeShapeType="1"/>
          </p:cNvSpPr>
          <p:nvPr/>
        </p:nvSpPr>
        <p:spPr bwMode="auto">
          <a:xfrm>
            <a:off x="1301750" y="3001963"/>
            <a:ext cx="2143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0489" name="Line 25"/>
          <p:cNvSpPr>
            <a:spLocks noChangeShapeType="1"/>
          </p:cNvSpPr>
          <p:nvPr/>
        </p:nvSpPr>
        <p:spPr bwMode="auto">
          <a:xfrm>
            <a:off x="1025525" y="2449513"/>
            <a:ext cx="4953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0490" name="Line 26"/>
          <p:cNvSpPr>
            <a:spLocks noChangeShapeType="1"/>
          </p:cNvSpPr>
          <p:nvPr/>
        </p:nvSpPr>
        <p:spPr bwMode="auto">
          <a:xfrm flipV="1">
            <a:off x="1020763" y="2435225"/>
            <a:ext cx="0" cy="17764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0491" name="Line 27"/>
          <p:cNvSpPr>
            <a:spLocks noChangeShapeType="1"/>
          </p:cNvSpPr>
          <p:nvPr/>
        </p:nvSpPr>
        <p:spPr bwMode="auto">
          <a:xfrm>
            <a:off x="487363" y="4216400"/>
            <a:ext cx="1428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0492" name="Line 28"/>
          <p:cNvSpPr>
            <a:spLocks noChangeShapeType="1"/>
          </p:cNvSpPr>
          <p:nvPr/>
        </p:nvSpPr>
        <p:spPr bwMode="auto">
          <a:xfrm flipH="1">
            <a:off x="492125" y="1895475"/>
            <a:ext cx="6350" cy="2316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0493" name="Line 29"/>
          <p:cNvSpPr>
            <a:spLocks noChangeShapeType="1"/>
          </p:cNvSpPr>
          <p:nvPr/>
        </p:nvSpPr>
        <p:spPr bwMode="auto">
          <a:xfrm>
            <a:off x="498475" y="1895475"/>
            <a:ext cx="61880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0494" name="Line 30"/>
          <p:cNvSpPr>
            <a:spLocks noChangeShapeType="1"/>
          </p:cNvSpPr>
          <p:nvPr/>
        </p:nvSpPr>
        <p:spPr bwMode="auto">
          <a:xfrm>
            <a:off x="4946650" y="2419350"/>
            <a:ext cx="17399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0495" name="Line 31"/>
          <p:cNvSpPr>
            <a:spLocks noChangeShapeType="1"/>
          </p:cNvSpPr>
          <p:nvPr/>
        </p:nvSpPr>
        <p:spPr bwMode="auto">
          <a:xfrm>
            <a:off x="2128838" y="2738438"/>
            <a:ext cx="32385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0496" name="Line 32"/>
          <p:cNvSpPr>
            <a:spLocks noChangeShapeType="1"/>
          </p:cNvSpPr>
          <p:nvPr/>
        </p:nvSpPr>
        <p:spPr bwMode="auto">
          <a:xfrm>
            <a:off x="4638675" y="5092700"/>
            <a:ext cx="20081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0497" name="Line 33"/>
          <p:cNvSpPr>
            <a:spLocks noChangeShapeType="1"/>
          </p:cNvSpPr>
          <p:nvPr/>
        </p:nvSpPr>
        <p:spPr bwMode="auto">
          <a:xfrm>
            <a:off x="2625725" y="5440363"/>
            <a:ext cx="22399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0498" name="Line 34"/>
          <p:cNvSpPr>
            <a:spLocks noChangeShapeType="1"/>
          </p:cNvSpPr>
          <p:nvPr/>
        </p:nvSpPr>
        <p:spPr bwMode="auto">
          <a:xfrm>
            <a:off x="2913063" y="6213475"/>
            <a:ext cx="52927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0500" name="Line 36"/>
          <p:cNvSpPr>
            <a:spLocks noChangeShapeType="1"/>
          </p:cNvSpPr>
          <p:nvPr/>
        </p:nvSpPr>
        <p:spPr bwMode="auto">
          <a:xfrm flipV="1">
            <a:off x="5976938" y="3033713"/>
            <a:ext cx="7096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0501" name="Line 37"/>
          <p:cNvSpPr>
            <a:spLocks noChangeShapeType="1"/>
          </p:cNvSpPr>
          <p:nvPr/>
        </p:nvSpPr>
        <p:spPr bwMode="auto">
          <a:xfrm>
            <a:off x="4856163" y="3316288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0502" name="Line 38"/>
          <p:cNvSpPr>
            <a:spLocks noChangeShapeType="1"/>
          </p:cNvSpPr>
          <p:nvPr/>
        </p:nvSpPr>
        <p:spPr bwMode="auto">
          <a:xfrm flipH="1">
            <a:off x="6686550" y="1895475"/>
            <a:ext cx="0" cy="11350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0503" name="Line 39"/>
          <p:cNvSpPr>
            <a:spLocks noChangeShapeType="1"/>
          </p:cNvSpPr>
          <p:nvPr/>
        </p:nvSpPr>
        <p:spPr bwMode="auto">
          <a:xfrm>
            <a:off x="2301875" y="4425950"/>
            <a:ext cx="3286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0504" name="Line 40"/>
          <p:cNvSpPr>
            <a:spLocks noChangeShapeType="1"/>
          </p:cNvSpPr>
          <p:nvPr/>
        </p:nvSpPr>
        <p:spPr bwMode="auto">
          <a:xfrm>
            <a:off x="2625725" y="4006850"/>
            <a:ext cx="0" cy="14430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0505" name="Line 41"/>
          <p:cNvSpPr>
            <a:spLocks noChangeShapeType="1"/>
          </p:cNvSpPr>
          <p:nvPr/>
        </p:nvSpPr>
        <p:spPr bwMode="auto">
          <a:xfrm>
            <a:off x="2625725" y="4006850"/>
            <a:ext cx="5064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0506" name="Line 42"/>
          <p:cNvSpPr>
            <a:spLocks noChangeShapeType="1"/>
          </p:cNvSpPr>
          <p:nvPr/>
        </p:nvSpPr>
        <p:spPr bwMode="auto">
          <a:xfrm>
            <a:off x="2630488" y="4573588"/>
            <a:ext cx="5143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0507" name="Line 43"/>
          <p:cNvSpPr>
            <a:spLocks noChangeShapeType="1"/>
          </p:cNvSpPr>
          <p:nvPr/>
        </p:nvSpPr>
        <p:spPr bwMode="auto">
          <a:xfrm>
            <a:off x="2913063" y="4859338"/>
            <a:ext cx="2190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0508" name="Line 44"/>
          <p:cNvSpPr>
            <a:spLocks noChangeShapeType="1"/>
          </p:cNvSpPr>
          <p:nvPr/>
        </p:nvSpPr>
        <p:spPr bwMode="auto">
          <a:xfrm>
            <a:off x="2930525" y="4854575"/>
            <a:ext cx="4763" cy="13573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0509" name="Line 45"/>
          <p:cNvSpPr>
            <a:spLocks noChangeShapeType="1"/>
          </p:cNvSpPr>
          <p:nvPr/>
        </p:nvSpPr>
        <p:spPr bwMode="auto">
          <a:xfrm>
            <a:off x="4211638" y="4144963"/>
            <a:ext cx="1155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0510" name="Line 46"/>
          <p:cNvSpPr>
            <a:spLocks noChangeShapeType="1"/>
          </p:cNvSpPr>
          <p:nvPr/>
        </p:nvSpPr>
        <p:spPr bwMode="auto">
          <a:xfrm>
            <a:off x="4211638" y="4502150"/>
            <a:ext cx="7667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0511" name="Line 47"/>
          <p:cNvSpPr>
            <a:spLocks noChangeShapeType="1"/>
          </p:cNvSpPr>
          <p:nvPr/>
        </p:nvSpPr>
        <p:spPr bwMode="auto">
          <a:xfrm>
            <a:off x="4856163" y="4719638"/>
            <a:ext cx="5254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0512" name="Line 48"/>
          <p:cNvSpPr>
            <a:spLocks noChangeShapeType="1"/>
          </p:cNvSpPr>
          <p:nvPr/>
        </p:nvSpPr>
        <p:spPr bwMode="auto">
          <a:xfrm>
            <a:off x="4638675" y="4502150"/>
            <a:ext cx="0" cy="5857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0513" name="Line 49"/>
          <p:cNvSpPr>
            <a:spLocks noChangeShapeType="1"/>
          </p:cNvSpPr>
          <p:nvPr/>
        </p:nvSpPr>
        <p:spPr bwMode="auto">
          <a:xfrm>
            <a:off x="8205788" y="4545013"/>
            <a:ext cx="12700" cy="16668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0514" name="Line 50"/>
          <p:cNvSpPr>
            <a:spLocks noChangeShapeType="1"/>
          </p:cNvSpPr>
          <p:nvPr/>
        </p:nvSpPr>
        <p:spPr bwMode="auto">
          <a:xfrm>
            <a:off x="5976938" y="4545013"/>
            <a:ext cx="674687" cy="47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0515" name="Line 51"/>
          <p:cNvSpPr>
            <a:spLocks noChangeShapeType="1"/>
          </p:cNvSpPr>
          <p:nvPr/>
        </p:nvSpPr>
        <p:spPr bwMode="auto">
          <a:xfrm>
            <a:off x="6394450" y="4549775"/>
            <a:ext cx="0" cy="8191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0516" name="Line 52"/>
          <p:cNvSpPr>
            <a:spLocks noChangeShapeType="1"/>
          </p:cNvSpPr>
          <p:nvPr/>
        </p:nvSpPr>
        <p:spPr bwMode="auto">
          <a:xfrm>
            <a:off x="6389688" y="5364163"/>
            <a:ext cx="140493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0517" name="Line 53"/>
          <p:cNvSpPr>
            <a:spLocks noChangeShapeType="1"/>
          </p:cNvSpPr>
          <p:nvPr/>
        </p:nvSpPr>
        <p:spPr bwMode="auto">
          <a:xfrm>
            <a:off x="7789863" y="4973638"/>
            <a:ext cx="0" cy="390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0518" name="Line 54"/>
          <p:cNvSpPr>
            <a:spLocks noChangeShapeType="1"/>
          </p:cNvSpPr>
          <p:nvPr/>
        </p:nvSpPr>
        <p:spPr bwMode="auto">
          <a:xfrm>
            <a:off x="7789863" y="4973638"/>
            <a:ext cx="4159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0519" name="Line 55"/>
          <p:cNvSpPr>
            <a:spLocks noChangeShapeType="1"/>
          </p:cNvSpPr>
          <p:nvPr/>
        </p:nvSpPr>
        <p:spPr bwMode="auto">
          <a:xfrm flipV="1">
            <a:off x="7713663" y="4545013"/>
            <a:ext cx="492125" cy="47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0520" name="Line 56"/>
          <p:cNvSpPr>
            <a:spLocks noChangeShapeType="1"/>
          </p:cNvSpPr>
          <p:nvPr/>
        </p:nvSpPr>
        <p:spPr bwMode="auto">
          <a:xfrm flipH="1">
            <a:off x="4856163" y="3316288"/>
            <a:ext cx="9525" cy="21240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0521" name="Line 57"/>
          <p:cNvSpPr>
            <a:spLocks noChangeShapeType="1"/>
          </p:cNvSpPr>
          <p:nvPr/>
        </p:nvSpPr>
        <p:spPr bwMode="auto">
          <a:xfrm flipH="1">
            <a:off x="4940300" y="2406650"/>
            <a:ext cx="6350" cy="3190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0522" name="Text Box 58"/>
          <p:cNvSpPr txBox="1">
            <a:spLocks noChangeArrowheads="1"/>
          </p:cNvSpPr>
          <p:nvPr/>
        </p:nvSpPr>
        <p:spPr bwMode="auto">
          <a:xfrm>
            <a:off x="1035050" y="2803525"/>
            <a:ext cx="290464" cy="369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4</a:t>
            </a:r>
          </a:p>
        </p:txBody>
      </p:sp>
      <p:sp>
        <p:nvSpPr>
          <p:cNvPr id="830523" name="Line 59"/>
          <p:cNvSpPr>
            <a:spLocks noChangeShapeType="1"/>
          </p:cNvSpPr>
          <p:nvPr/>
        </p:nvSpPr>
        <p:spPr bwMode="auto">
          <a:xfrm>
            <a:off x="4978400" y="4502150"/>
            <a:ext cx="385763" cy="1635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0524" name="Rectangle 60"/>
          <p:cNvSpPr>
            <a:spLocks noChangeArrowheads="1"/>
          </p:cNvSpPr>
          <p:nvPr/>
        </p:nvSpPr>
        <p:spPr bwMode="auto">
          <a:xfrm>
            <a:off x="2387600" y="2260600"/>
            <a:ext cx="136525" cy="3611563"/>
          </a:xfrm>
          <a:prstGeom prst="rect">
            <a:avLst/>
          </a:prstGeom>
          <a:solidFill>
            <a:schemeClr val="folHlink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830525" name="Rectangle 61"/>
          <p:cNvSpPr>
            <a:spLocks noChangeArrowheads="1"/>
          </p:cNvSpPr>
          <p:nvPr/>
        </p:nvSpPr>
        <p:spPr bwMode="auto">
          <a:xfrm>
            <a:off x="4356100" y="2260600"/>
            <a:ext cx="136525" cy="3611563"/>
          </a:xfrm>
          <a:prstGeom prst="rect">
            <a:avLst/>
          </a:prstGeom>
          <a:solidFill>
            <a:schemeClr val="folHlink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830526" name="Rectangle 62"/>
          <p:cNvSpPr>
            <a:spLocks noChangeArrowheads="1"/>
          </p:cNvSpPr>
          <p:nvPr/>
        </p:nvSpPr>
        <p:spPr bwMode="auto">
          <a:xfrm>
            <a:off x="6134100" y="2260600"/>
            <a:ext cx="136525" cy="3611563"/>
          </a:xfrm>
          <a:prstGeom prst="rect">
            <a:avLst/>
          </a:prstGeom>
          <a:solidFill>
            <a:schemeClr val="folHlink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830527" name="Rectangle 63"/>
          <p:cNvSpPr>
            <a:spLocks noChangeArrowheads="1"/>
          </p:cNvSpPr>
          <p:nvPr/>
        </p:nvSpPr>
        <p:spPr bwMode="auto">
          <a:xfrm>
            <a:off x="7912100" y="2260600"/>
            <a:ext cx="136525" cy="3611563"/>
          </a:xfrm>
          <a:prstGeom prst="rect">
            <a:avLst/>
          </a:prstGeom>
          <a:solidFill>
            <a:schemeClr val="folHlink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830528" name="Text Box 64"/>
          <p:cNvSpPr txBox="1">
            <a:spLocks noChangeArrowheads="1"/>
          </p:cNvSpPr>
          <p:nvPr/>
        </p:nvSpPr>
        <p:spPr bwMode="auto">
          <a:xfrm>
            <a:off x="1266825" y="1217613"/>
            <a:ext cx="500063" cy="5191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996600"/>
                </a:solidFill>
              </a:rPr>
              <a:t>IF</a:t>
            </a:r>
          </a:p>
        </p:txBody>
      </p:sp>
      <p:sp>
        <p:nvSpPr>
          <p:cNvPr id="830529" name="Text Box 65"/>
          <p:cNvSpPr txBox="1">
            <a:spLocks noChangeArrowheads="1"/>
          </p:cNvSpPr>
          <p:nvPr/>
        </p:nvSpPr>
        <p:spPr bwMode="auto">
          <a:xfrm>
            <a:off x="3292475" y="1217613"/>
            <a:ext cx="574196" cy="52322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996600"/>
                </a:solidFill>
              </a:rPr>
              <a:t>ID</a:t>
            </a:r>
          </a:p>
        </p:txBody>
      </p:sp>
      <p:sp>
        <p:nvSpPr>
          <p:cNvPr id="830530" name="Text Box 66"/>
          <p:cNvSpPr txBox="1">
            <a:spLocks noChangeArrowheads="1"/>
          </p:cNvSpPr>
          <p:nvPr/>
        </p:nvSpPr>
        <p:spPr bwMode="auto">
          <a:xfrm>
            <a:off x="5087938" y="1217613"/>
            <a:ext cx="606256" cy="52322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996600"/>
                </a:solidFill>
              </a:rPr>
              <a:t>EX</a:t>
            </a:r>
          </a:p>
        </p:txBody>
      </p:sp>
      <p:sp>
        <p:nvSpPr>
          <p:cNvPr id="830531" name="Text Box 67"/>
          <p:cNvSpPr txBox="1">
            <a:spLocks noChangeArrowheads="1"/>
          </p:cNvSpPr>
          <p:nvPr/>
        </p:nvSpPr>
        <p:spPr bwMode="auto">
          <a:xfrm>
            <a:off x="6554788" y="1217613"/>
            <a:ext cx="976312" cy="5191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996600"/>
                </a:solidFill>
              </a:rPr>
              <a:t>Mem</a:t>
            </a:r>
          </a:p>
        </p:txBody>
      </p:sp>
      <p:sp>
        <p:nvSpPr>
          <p:cNvPr id="830532" name="Text Box 68"/>
          <p:cNvSpPr txBox="1">
            <a:spLocks noChangeArrowheads="1"/>
          </p:cNvSpPr>
          <p:nvPr/>
        </p:nvSpPr>
        <p:spPr bwMode="auto">
          <a:xfrm>
            <a:off x="7908925" y="1217613"/>
            <a:ext cx="755650" cy="5191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996600"/>
                </a:solidFill>
              </a:rPr>
              <a:t>WB</a:t>
            </a:r>
          </a:p>
        </p:txBody>
      </p:sp>
      <p:sp>
        <p:nvSpPr>
          <p:cNvPr id="830533" name="Text Box 69"/>
          <p:cNvSpPr txBox="1">
            <a:spLocks noChangeArrowheads="1"/>
          </p:cNvSpPr>
          <p:nvPr/>
        </p:nvSpPr>
        <p:spPr bwMode="auto">
          <a:xfrm>
            <a:off x="2097088" y="1874838"/>
            <a:ext cx="814647" cy="40011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IF/ID</a:t>
            </a:r>
          </a:p>
        </p:txBody>
      </p:sp>
      <p:sp>
        <p:nvSpPr>
          <p:cNvPr id="830534" name="Text Box 70"/>
          <p:cNvSpPr txBox="1">
            <a:spLocks noChangeArrowheads="1"/>
          </p:cNvSpPr>
          <p:nvPr/>
        </p:nvSpPr>
        <p:spPr bwMode="auto">
          <a:xfrm>
            <a:off x="3932238" y="1874838"/>
            <a:ext cx="901209" cy="40011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ID/EX</a:t>
            </a:r>
          </a:p>
        </p:txBody>
      </p:sp>
      <p:sp>
        <p:nvSpPr>
          <p:cNvPr id="830535" name="Text Box 71"/>
          <p:cNvSpPr txBox="1">
            <a:spLocks noChangeArrowheads="1"/>
          </p:cNvSpPr>
          <p:nvPr/>
        </p:nvSpPr>
        <p:spPr bwMode="auto">
          <a:xfrm>
            <a:off x="5573713" y="1874838"/>
            <a:ext cx="1181734" cy="40011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EX/Mem</a:t>
            </a:r>
          </a:p>
        </p:txBody>
      </p:sp>
      <p:sp>
        <p:nvSpPr>
          <p:cNvPr id="830536" name="Text Box 72"/>
          <p:cNvSpPr txBox="1">
            <a:spLocks noChangeArrowheads="1"/>
          </p:cNvSpPr>
          <p:nvPr/>
        </p:nvSpPr>
        <p:spPr bwMode="auto">
          <a:xfrm>
            <a:off x="7297738" y="1874838"/>
            <a:ext cx="1273105" cy="40011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Mem/WB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14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42900"/>
            <a:ext cx="8229600" cy="968375"/>
          </a:xfrm>
        </p:spPr>
        <p:txBody>
          <a:bodyPr/>
          <a:lstStyle/>
          <a:p>
            <a:r>
              <a:rPr lang="en-US" sz="4000" b="1" i="1" u="sng" dirty="0">
                <a:solidFill>
                  <a:srgbClr val="C00000"/>
                </a:solidFill>
              </a:rPr>
              <a:t>Fetch new instruction every cycle</a:t>
            </a:r>
          </a:p>
        </p:txBody>
      </p:sp>
      <p:sp>
        <p:nvSpPr>
          <p:cNvPr id="831491" name="Rectangle 3"/>
          <p:cNvSpPr>
            <a:spLocks noChangeArrowheads="1"/>
          </p:cNvSpPr>
          <p:nvPr/>
        </p:nvSpPr>
        <p:spPr bwMode="auto">
          <a:xfrm rot="-5400000">
            <a:off x="382588" y="4064000"/>
            <a:ext cx="781050" cy="285750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1"/>
              <a:t>PC</a:t>
            </a:r>
          </a:p>
        </p:txBody>
      </p:sp>
      <p:sp>
        <p:nvSpPr>
          <p:cNvPr id="831492" name="Rectangle 4"/>
          <p:cNvSpPr>
            <a:spLocks noChangeArrowheads="1"/>
          </p:cNvSpPr>
          <p:nvPr/>
        </p:nvSpPr>
        <p:spPr bwMode="auto">
          <a:xfrm>
            <a:off x="1239838" y="3873500"/>
            <a:ext cx="1066800" cy="1119188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  <a:p>
            <a:endParaRPr lang="en-US" b="1"/>
          </a:p>
          <a:p>
            <a:r>
              <a:rPr lang="en-US" sz="2000" b="1"/>
              <a:t>IM</a:t>
            </a:r>
          </a:p>
        </p:txBody>
      </p:sp>
      <p:sp>
        <p:nvSpPr>
          <p:cNvPr id="831493" name="Text Box 5"/>
          <p:cNvSpPr txBox="1">
            <a:spLocks noChangeArrowheads="1"/>
          </p:cNvSpPr>
          <p:nvPr/>
        </p:nvSpPr>
        <p:spPr bwMode="auto">
          <a:xfrm>
            <a:off x="992188" y="4027488"/>
            <a:ext cx="817562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/>
              <a:t>ad</a:t>
            </a:r>
          </a:p>
        </p:txBody>
      </p:sp>
      <p:sp>
        <p:nvSpPr>
          <p:cNvPr id="831494" name="Text Box 6"/>
          <p:cNvSpPr txBox="1">
            <a:spLocks noChangeArrowheads="1"/>
          </p:cNvSpPr>
          <p:nvPr/>
        </p:nvSpPr>
        <p:spPr bwMode="auto">
          <a:xfrm>
            <a:off x="1882775" y="4243388"/>
            <a:ext cx="50482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/>
              <a:t>ins</a:t>
            </a:r>
            <a:endParaRPr lang="en-US" sz="1400" b="1"/>
          </a:p>
        </p:txBody>
      </p:sp>
      <p:sp>
        <p:nvSpPr>
          <p:cNvPr id="831495" name="Rectangle 7"/>
          <p:cNvSpPr>
            <a:spLocks noChangeArrowheads="1"/>
          </p:cNvSpPr>
          <p:nvPr/>
        </p:nvSpPr>
        <p:spPr bwMode="auto">
          <a:xfrm>
            <a:off x="3144838" y="3868738"/>
            <a:ext cx="1066800" cy="1119187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  <a:p>
            <a:endParaRPr lang="en-US" b="1"/>
          </a:p>
          <a:p>
            <a:r>
              <a:rPr lang="en-US" b="1"/>
              <a:t>   </a:t>
            </a:r>
            <a:r>
              <a:rPr lang="en-US" sz="2000" b="1"/>
              <a:t>RF</a:t>
            </a:r>
          </a:p>
        </p:txBody>
      </p:sp>
      <p:sp>
        <p:nvSpPr>
          <p:cNvPr id="831496" name="Text Box 8"/>
          <p:cNvSpPr txBox="1">
            <a:spLocks noChangeArrowheads="1"/>
          </p:cNvSpPr>
          <p:nvPr/>
        </p:nvSpPr>
        <p:spPr bwMode="auto">
          <a:xfrm>
            <a:off x="3092450" y="3833813"/>
            <a:ext cx="75247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rad</a:t>
            </a:r>
            <a:endParaRPr lang="en-US" sz="1200" b="1"/>
          </a:p>
        </p:txBody>
      </p:sp>
      <p:sp>
        <p:nvSpPr>
          <p:cNvPr id="831497" name="Text Box 9"/>
          <p:cNvSpPr txBox="1">
            <a:spLocks noChangeArrowheads="1"/>
          </p:cNvSpPr>
          <p:nvPr/>
        </p:nvSpPr>
        <p:spPr bwMode="auto">
          <a:xfrm>
            <a:off x="3092450" y="4391025"/>
            <a:ext cx="70802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wad</a:t>
            </a:r>
          </a:p>
        </p:txBody>
      </p:sp>
      <p:sp>
        <p:nvSpPr>
          <p:cNvPr id="831498" name="Text Box 10"/>
          <p:cNvSpPr txBox="1">
            <a:spLocks noChangeArrowheads="1"/>
          </p:cNvSpPr>
          <p:nvPr/>
        </p:nvSpPr>
        <p:spPr bwMode="auto">
          <a:xfrm>
            <a:off x="3092450" y="4672013"/>
            <a:ext cx="77152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wd</a:t>
            </a:r>
          </a:p>
        </p:txBody>
      </p:sp>
      <p:sp>
        <p:nvSpPr>
          <p:cNvPr id="831499" name="Text Box 11"/>
          <p:cNvSpPr txBox="1">
            <a:spLocks noChangeArrowheads="1"/>
          </p:cNvSpPr>
          <p:nvPr/>
        </p:nvSpPr>
        <p:spPr bwMode="auto">
          <a:xfrm>
            <a:off x="3659188" y="3962400"/>
            <a:ext cx="617537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 b="1"/>
              <a:t>rd</a:t>
            </a:r>
            <a:r>
              <a:rPr lang="en-US" sz="1200" b="1"/>
              <a:t>1</a:t>
            </a:r>
          </a:p>
        </p:txBody>
      </p:sp>
      <p:sp>
        <p:nvSpPr>
          <p:cNvPr id="831500" name="Text Box 12"/>
          <p:cNvSpPr txBox="1">
            <a:spLocks noChangeArrowheads="1"/>
          </p:cNvSpPr>
          <p:nvPr/>
        </p:nvSpPr>
        <p:spPr bwMode="auto">
          <a:xfrm>
            <a:off x="3654425" y="4329113"/>
            <a:ext cx="617538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 b="1"/>
              <a:t>rd</a:t>
            </a:r>
            <a:r>
              <a:rPr lang="en-US" sz="1200" b="1"/>
              <a:t>2</a:t>
            </a:r>
          </a:p>
        </p:txBody>
      </p:sp>
      <p:sp>
        <p:nvSpPr>
          <p:cNvPr id="831501" name="Rectangle 13"/>
          <p:cNvSpPr>
            <a:spLocks noChangeArrowheads="1"/>
          </p:cNvSpPr>
          <p:nvPr/>
        </p:nvSpPr>
        <p:spPr bwMode="auto">
          <a:xfrm>
            <a:off x="6646863" y="4168775"/>
            <a:ext cx="1066800" cy="1119188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  <a:p>
            <a:r>
              <a:rPr lang="en-US" b="1"/>
              <a:t>DM</a:t>
            </a:r>
          </a:p>
        </p:txBody>
      </p:sp>
      <p:sp>
        <p:nvSpPr>
          <p:cNvPr id="831502" name="Text Box 14"/>
          <p:cNvSpPr txBox="1">
            <a:spLocks noChangeArrowheads="1"/>
          </p:cNvSpPr>
          <p:nvPr/>
        </p:nvSpPr>
        <p:spPr bwMode="auto">
          <a:xfrm>
            <a:off x="6613525" y="4376738"/>
            <a:ext cx="541338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ad</a:t>
            </a:r>
          </a:p>
        </p:txBody>
      </p:sp>
      <p:sp>
        <p:nvSpPr>
          <p:cNvPr id="831503" name="Text Box 15"/>
          <p:cNvSpPr txBox="1">
            <a:spLocks noChangeArrowheads="1"/>
          </p:cNvSpPr>
          <p:nvPr/>
        </p:nvSpPr>
        <p:spPr bwMode="auto">
          <a:xfrm>
            <a:off x="7285038" y="4362450"/>
            <a:ext cx="541337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/>
              <a:t>rd</a:t>
            </a:r>
          </a:p>
        </p:txBody>
      </p:sp>
      <p:sp>
        <p:nvSpPr>
          <p:cNvPr id="831504" name="Text Box 16"/>
          <p:cNvSpPr txBox="1">
            <a:spLocks noChangeArrowheads="1"/>
          </p:cNvSpPr>
          <p:nvPr/>
        </p:nvSpPr>
        <p:spPr bwMode="auto">
          <a:xfrm>
            <a:off x="6613525" y="4900613"/>
            <a:ext cx="636588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wd</a:t>
            </a:r>
          </a:p>
        </p:txBody>
      </p:sp>
      <p:sp>
        <p:nvSpPr>
          <p:cNvPr id="831505" name="Freeform 17"/>
          <p:cNvSpPr>
            <a:spLocks/>
          </p:cNvSpPr>
          <p:nvPr/>
        </p:nvSpPr>
        <p:spPr bwMode="auto">
          <a:xfrm>
            <a:off x="5367338" y="3962400"/>
            <a:ext cx="596900" cy="9429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27"/>
              </a:cxn>
              <a:cxn ang="0">
                <a:pos x="111" y="553"/>
              </a:cxn>
              <a:cxn ang="0">
                <a:pos x="0" y="671"/>
              </a:cxn>
              <a:cxn ang="0">
                <a:pos x="0" y="1098"/>
              </a:cxn>
              <a:cxn ang="0">
                <a:pos x="387" y="790"/>
              </a:cxn>
              <a:cxn ang="0">
                <a:pos x="387" y="308"/>
              </a:cxn>
              <a:cxn ang="0">
                <a:pos x="0" y="0"/>
              </a:cxn>
            </a:cxnLst>
            <a:rect l="0" t="0" r="r" b="b"/>
            <a:pathLst>
              <a:path w="388" h="1099">
                <a:moveTo>
                  <a:pt x="0" y="0"/>
                </a:moveTo>
                <a:lnTo>
                  <a:pt x="0" y="427"/>
                </a:lnTo>
                <a:lnTo>
                  <a:pt x="111" y="553"/>
                </a:lnTo>
                <a:lnTo>
                  <a:pt x="0" y="671"/>
                </a:lnTo>
                <a:lnTo>
                  <a:pt x="0" y="1098"/>
                </a:lnTo>
                <a:lnTo>
                  <a:pt x="387" y="790"/>
                </a:lnTo>
                <a:lnTo>
                  <a:pt x="387" y="308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 w="28575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1506" name="Text Box 18"/>
          <p:cNvSpPr txBox="1">
            <a:spLocks noChangeArrowheads="1"/>
          </p:cNvSpPr>
          <p:nvPr/>
        </p:nvSpPr>
        <p:spPr bwMode="auto">
          <a:xfrm rot="-5400000">
            <a:off x="5191126" y="4219575"/>
            <a:ext cx="965200" cy="39687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ALU</a:t>
            </a:r>
          </a:p>
        </p:txBody>
      </p:sp>
      <p:sp>
        <p:nvSpPr>
          <p:cNvPr id="831507" name="Freeform 19"/>
          <p:cNvSpPr>
            <a:spLocks/>
          </p:cNvSpPr>
          <p:nvPr/>
        </p:nvSpPr>
        <p:spPr bwMode="auto">
          <a:xfrm>
            <a:off x="5380038" y="2565400"/>
            <a:ext cx="596900" cy="9429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27"/>
              </a:cxn>
              <a:cxn ang="0">
                <a:pos x="111" y="553"/>
              </a:cxn>
              <a:cxn ang="0">
                <a:pos x="0" y="671"/>
              </a:cxn>
              <a:cxn ang="0">
                <a:pos x="0" y="1098"/>
              </a:cxn>
              <a:cxn ang="0">
                <a:pos x="387" y="790"/>
              </a:cxn>
              <a:cxn ang="0">
                <a:pos x="387" y="308"/>
              </a:cxn>
              <a:cxn ang="0">
                <a:pos x="0" y="0"/>
              </a:cxn>
            </a:cxnLst>
            <a:rect l="0" t="0" r="r" b="b"/>
            <a:pathLst>
              <a:path w="388" h="1099">
                <a:moveTo>
                  <a:pt x="0" y="0"/>
                </a:moveTo>
                <a:lnTo>
                  <a:pt x="0" y="427"/>
                </a:lnTo>
                <a:lnTo>
                  <a:pt x="111" y="553"/>
                </a:lnTo>
                <a:lnTo>
                  <a:pt x="0" y="671"/>
                </a:lnTo>
                <a:lnTo>
                  <a:pt x="0" y="1098"/>
                </a:lnTo>
                <a:lnTo>
                  <a:pt x="387" y="790"/>
                </a:lnTo>
                <a:lnTo>
                  <a:pt x="387" y="308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 w="28575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1508" name="Text Box 20"/>
          <p:cNvSpPr txBox="1">
            <a:spLocks noChangeArrowheads="1"/>
          </p:cNvSpPr>
          <p:nvPr/>
        </p:nvSpPr>
        <p:spPr bwMode="auto">
          <a:xfrm rot="-5400000">
            <a:off x="5410994" y="2836069"/>
            <a:ext cx="617537" cy="39687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+</a:t>
            </a:r>
          </a:p>
        </p:txBody>
      </p:sp>
      <p:sp>
        <p:nvSpPr>
          <p:cNvPr id="831509" name="Freeform 21"/>
          <p:cNvSpPr>
            <a:spLocks/>
          </p:cNvSpPr>
          <p:nvPr/>
        </p:nvSpPr>
        <p:spPr bwMode="auto">
          <a:xfrm>
            <a:off x="1517650" y="2260600"/>
            <a:ext cx="596900" cy="9429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27"/>
              </a:cxn>
              <a:cxn ang="0">
                <a:pos x="111" y="553"/>
              </a:cxn>
              <a:cxn ang="0">
                <a:pos x="0" y="671"/>
              </a:cxn>
              <a:cxn ang="0">
                <a:pos x="0" y="1098"/>
              </a:cxn>
              <a:cxn ang="0">
                <a:pos x="387" y="790"/>
              </a:cxn>
              <a:cxn ang="0">
                <a:pos x="387" y="308"/>
              </a:cxn>
              <a:cxn ang="0">
                <a:pos x="0" y="0"/>
              </a:cxn>
            </a:cxnLst>
            <a:rect l="0" t="0" r="r" b="b"/>
            <a:pathLst>
              <a:path w="388" h="1099">
                <a:moveTo>
                  <a:pt x="0" y="0"/>
                </a:moveTo>
                <a:lnTo>
                  <a:pt x="0" y="427"/>
                </a:lnTo>
                <a:lnTo>
                  <a:pt x="111" y="553"/>
                </a:lnTo>
                <a:lnTo>
                  <a:pt x="0" y="671"/>
                </a:lnTo>
                <a:lnTo>
                  <a:pt x="0" y="1098"/>
                </a:lnTo>
                <a:lnTo>
                  <a:pt x="387" y="790"/>
                </a:lnTo>
                <a:lnTo>
                  <a:pt x="387" y="308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 w="28575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1510" name="Text Box 22"/>
          <p:cNvSpPr txBox="1">
            <a:spLocks noChangeArrowheads="1"/>
          </p:cNvSpPr>
          <p:nvPr/>
        </p:nvSpPr>
        <p:spPr bwMode="auto">
          <a:xfrm rot="-5400000">
            <a:off x="1569244" y="2526506"/>
            <a:ext cx="617538" cy="39687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+</a:t>
            </a:r>
          </a:p>
        </p:txBody>
      </p:sp>
      <p:sp>
        <p:nvSpPr>
          <p:cNvPr id="831511" name="Line 23"/>
          <p:cNvSpPr>
            <a:spLocks noChangeShapeType="1"/>
          </p:cNvSpPr>
          <p:nvPr/>
        </p:nvSpPr>
        <p:spPr bwMode="auto">
          <a:xfrm>
            <a:off x="911225" y="4211638"/>
            <a:ext cx="3286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1512" name="Line 24"/>
          <p:cNvSpPr>
            <a:spLocks noChangeShapeType="1"/>
          </p:cNvSpPr>
          <p:nvPr/>
        </p:nvSpPr>
        <p:spPr bwMode="auto">
          <a:xfrm>
            <a:off x="1301750" y="3001963"/>
            <a:ext cx="2143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1513" name="Line 25"/>
          <p:cNvSpPr>
            <a:spLocks noChangeShapeType="1"/>
          </p:cNvSpPr>
          <p:nvPr/>
        </p:nvSpPr>
        <p:spPr bwMode="auto">
          <a:xfrm>
            <a:off x="1025525" y="2449513"/>
            <a:ext cx="4953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1514" name="Line 26"/>
          <p:cNvSpPr>
            <a:spLocks noChangeShapeType="1"/>
          </p:cNvSpPr>
          <p:nvPr/>
        </p:nvSpPr>
        <p:spPr bwMode="auto">
          <a:xfrm flipV="1">
            <a:off x="1020763" y="2435225"/>
            <a:ext cx="0" cy="17764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1515" name="Line 27"/>
          <p:cNvSpPr>
            <a:spLocks noChangeShapeType="1"/>
          </p:cNvSpPr>
          <p:nvPr/>
        </p:nvSpPr>
        <p:spPr bwMode="auto">
          <a:xfrm>
            <a:off x="487363" y="4216400"/>
            <a:ext cx="1428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1516" name="Line 28"/>
          <p:cNvSpPr>
            <a:spLocks noChangeShapeType="1"/>
          </p:cNvSpPr>
          <p:nvPr/>
        </p:nvSpPr>
        <p:spPr bwMode="auto">
          <a:xfrm flipH="1">
            <a:off x="492125" y="1730375"/>
            <a:ext cx="6350" cy="24812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1517" name="Line 29"/>
          <p:cNvSpPr>
            <a:spLocks noChangeShapeType="1"/>
          </p:cNvSpPr>
          <p:nvPr/>
        </p:nvSpPr>
        <p:spPr bwMode="auto">
          <a:xfrm>
            <a:off x="498475" y="1730375"/>
            <a:ext cx="61880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1519" name="Line 31"/>
          <p:cNvSpPr>
            <a:spLocks noChangeShapeType="1"/>
          </p:cNvSpPr>
          <p:nvPr/>
        </p:nvSpPr>
        <p:spPr bwMode="auto">
          <a:xfrm>
            <a:off x="2128838" y="2738438"/>
            <a:ext cx="32385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1520" name="Line 32"/>
          <p:cNvSpPr>
            <a:spLocks noChangeShapeType="1"/>
          </p:cNvSpPr>
          <p:nvPr/>
        </p:nvSpPr>
        <p:spPr bwMode="auto">
          <a:xfrm>
            <a:off x="4638675" y="5092700"/>
            <a:ext cx="20081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1521" name="Line 33"/>
          <p:cNvSpPr>
            <a:spLocks noChangeShapeType="1"/>
          </p:cNvSpPr>
          <p:nvPr/>
        </p:nvSpPr>
        <p:spPr bwMode="auto">
          <a:xfrm>
            <a:off x="2625725" y="5440363"/>
            <a:ext cx="22399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1522" name="Line 34"/>
          <p:cNvSpPr>
            <a:spLocks noChangeShapeType="1"/>
          </p:cNvSpPr>
          <p:nvPr/>
        </p:nvSpPr>
        <p:spPr bwMode="auto">
          <a:xfrm>
            <a:off x="2913063" y="6213475"/>
            <a:ext cx="52927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1523" name="Line 35"/>
          <p:cNvSpPr>
            <a:spLocks noChangeShapeType="1"/>
          </p:cNvSpPr>
          <p:nvPr/>
        </p:nvSpPr>
        <p:spPr bwMode="auto">
          <a:xfrm flipV="1">
            <a:off x="5976938" y="3033713"/>
            <a:ext cx="7096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1524" name="Line 36"/>
          <p:cNvSpPr>
            <a:spLocks noChangeShapeType="1"/>
          </p:cNvSpPr>
          <p:nvPr/>
        </p:nvSpPr>
        <p:spPr bwMode="auto">
          <a:xfrm>
            <a:off x="4856163" y="3316288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1525" name="Line 37"/>
          <p:cNvSpPr>
            <a:spLocks noChangeShapeType="1"/>
          </p:cNvSpPr>
          <p:nvPr/>
        </p:nvSpPr>
        <p:spPr bwMode="auto">
          <a:xfrm flipH="1">
            <a:off x="6686550" y="1736725"/>
            <a:ext cx="0" cy="12938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1526" name="Line 38"/>
          <p:cNvSpPr>
            <a:spLocks noChangeShapeType="1"/>
          </p:cNvSpPr>
          <p:nvPr/>
        </p:nvSpPr>
        <p:spPr bwMode="auto">
          <a:xfrm>
            <a:off x="2301875" y="4425950"/>
            <a:ext cx="3286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1527" name="Line 39"/>
          <p:cNvSpPr>
            <a:spLocks noChangeShapeType="1"/>
          </p:cNvSpPr>
          <p:nvPr/>
        </p:nvSpPr>
        <p:spPr bwMode="auto">
          <a:xfrm>
            <a:off x="2625725" y="4006850"/>
            <a:ext cx="0" cy="14430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1528" name="Line 40"/>
          <p:cNvSpPr>
            <a:spLocks noChangeShapeType="1"/>
          </p:cNvSpPr>
          <p:nvPr/>
        </p:nvSpPr>
        <p:spPr bwMode="auto">
          <a:xfrm>
            <a:off x="2625725" y="4006850"/>
            <a:ext cx="5064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1529" name="Line 41"/>
          <p:cNvSpPr>
            <a:spLocks noChangeShapeType="1"/>
          </p:cNvSpPr>
          <p:nvPr/>
        </p:nvSpPr>
        <p:spPr bwMode="auto">
          <a:xfrm>
            <a:off x="2630488" y="4573588"/>
            <a:ext cx="5143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1530" name="Line 42"/>
          <p:cNvSpPr>
            <a:spLocks noChangeShapeType="1"/>
          </p:cNvSpPr>
          <p:nvPr/>
        </p:nvSpPr>
        <p:spPr bwMode="auto">
          <a:xfrm>
            <a:off x="2913063" y="4859338"/>
            <a:ext cx="2190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1531" name="Line 43"/>
          <p:cNvSpPr>
            <a:spLocks noChangeShapeType="1"/>
          </p:cNvSpPr>
          <p:nvPr/>
        </p:nvSpPr>
        <p:spPr bwMode="auto">
          <a:xfrm>
            <a:off x="2930525" y="4854575"/>
            <a:ext cx="4763" cy="13573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1532" name="Line 44"/>
          <p:cNvSpPr>
            <a:spLocks noChangeShapeType="1"/>
          </p:cNvSpPr>
          <p:nvPr/>
        </p:nvSpPr>
        <p:spPr bwMode="auto">
          <a:xfrm>
            <a:off x="4211638" y="4144963"/>
            <a:ext cx="1155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1533" name="Line 45"/>
          <p:cNvSpPr>
            <a:spLocks noChangeShapeType="1"/>
          </p:cNvSpPr>
          <p:nvPr/>
        </p:nvSpPr>
        <p:spPr bwMode="auto">
          <a:xfrm>
            <a:off x="4211638" y="4502150"/>
            <a:ext cx="7667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1534" name="Line 46"/>
          <p:cNvSpPr>
            <a:spLocks noChangeShapeType="1"/>
          </p:cNvSpPr>
          <p:nvPr/>
        </p:nvSpPr>
        <p:spPr bwMode="auto">
          <a:xfrm>
            <a:off x="4856163" y="4719638"/>
            <a:ext cx="5254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1535" name="Line 47"/>
          <p:cNvSpPr>
            <a:spLocks noChangeShapeType="1"/>
          </p:cNvSpPr>
          <p:nvPr/>
        </p:nvSpPr>
        <p:spPr bwMode="auto">
          <a:xfrm>
            <a:off x="4638675" y="4502150"/>
            <a:ext cx="0" cy="5857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1536" name="Line 48"/>
          <p:cNvSpPr>
            <a:spLocks noChangeShapeType="1"/>
          </p:cNvSpPr>
          <p:nvPr/>
        </p:nvSpPr>
        <p:spPr bwMode="auto">
          <a:xfrm>
            <a:off x="8205788" y="4545013"/>
            <a:ext cx="12700" cy="16668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1537" name="Line 49"/>
          <p:cNvSpPr>
            <a:spLocks noChangeShapeType="1"/>
          </p:cNvSpPr>
          <p:nvPr/>
        </p:nvSpPr>
        <p:spPr bwMode="auto">
          <a:xfrm>
            <a:off x="5976938" y="4545013"/>
            <a:ext cx="674687" cy="47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1538" name="Line 50"/>
          <p:cNvSpPr>
            <a:spLocks noChangeShapeType="1"/>
          </p:cNvSpPr>
          <p:nvPr/>
        </p:nvSpPr>
        <p:spPr bwMode="auto">
          <a:xfrm>
            <a:off x="6394450" y="4549775"/>
            <a:ext cx="0" cy="8191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1539" name="Line 51"/>
          <p:cNvSpPr>
            <a:spLocks noChangeShapeType="1"/>
          </p:cNvSpPr>
          <p:nvPr/>
        </p:nvSpPr>
        <p:spPr bwMode="auto">
          <a:xfrm>
            <a:off x="6389688" y="5364163"/>
            <a:ext cx="140493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1540" name="Line 52"/>
          <p:cNvSpPr>
            <a:spLocks noChangeShapeType="1"/>
          </p:cNvSpPr>
          <p:nvPr/>
        </p:nvSpPr>
        <p:spPr bwMode="auto">
          <a:xfrm>
            <a:off x="7789863" y="4973638"/>
            <a:ext cx="0" cy="390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1541" name="Line 53"/>
          <p:cNvSpPr>
            <a:spLocks noChangeShapeType="1"/>
          </p:cNvSpPr>
          <p:nvPr/>
        </p:nvSpPr>
        <p:spPr bwMode="auto">
          <a:xfrm>
            <a:off x="7789863" y="4973638"/>
            <a:ext cx="4159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1542" name="Line 54"/>
          <p:cNvSpPr>
            <a:spLocks noChangeShapeType="1"/>
          </p:cNvSpPr>
          <p:nvPr/>
        </p:nvSpPr>
        <p:spPr bwMode="auto">
          <a:xfrm flipV="1">
            <a:off x="7713663" y="4545013"/>
            <a:ext cx="492125" cy="47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1543" name="Line 55"/>
          <p:cNvSpPr>
            <a:spLocks noChangeShapeType="1"/>
          </p:cNvSpPr>
          <p:nvPr/>
        </p:nvSpPr>
        <p:spPr bwMode="auto">
          <a:xfrm flipH="1">
            <a:off x="4856163" y="3316288"/>
            <a:ext cx="9525" cy="21240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1545" name="Text Box 57"/>
          <p:cNvSpPr txBox="1">
            <a:spLocks noChangeArrowheads="1"/>
          </p:cNvSpPr>
          <p:nvPr/>
        </p:nvSpPr>
        <p:spPr bwMode="auto">
          <a:xfrm>
            <a:off x="1035050" y="2803525"/>
            <a:ext cx="290464" cy="369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4</a:t>
            </a:r>
          </a:p>
        </p:txBody>
      </p:sp>
      <p:sp>
        <p:nvSpPr>
          <p:cNvPr id="831546" name="Line 58"/>
          <p:cNvSpPr>
            <a:spLocks noChangeShapeType="1"/>
          </p:cNvSpPr>
          <p:nvPr/>
        </p:nvSpPr>
        <p:spPr bwMode="auto">
          <a:xfrm>
            <a:off x="4978400" y="4502150"/>
            <a:ext cx="385763" cy="1635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1547" name="Rectangle 59"/>
          <p:cNvSpPr>
            <a:spLocks noChangeArrowheads="1"/>
          </p:cNvSpPr>
          <p:nvPr/>
        </p:nvSpPr>
        <p:spPr bwMode="auto">
          <a:xfrm>
            <a:off x="2387600" y="2260600"/>
            <a:ext cx="136525" cy="3611563"/>
          </a:xfrm>
          <a:prstGeom prst="rect">
            <a:avLst/>
          </a:prstGeom>
          <a:solidFill>
            <a:schemeClr val="folHlink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831548" name="Rectangle 60"/>
          <p:cNvSpPr>
            <a:spLocks noChangeArrowheads="1"/>
          </p:cNvSpPr>
          <p:nvPr/>
        </p:nvSpPr>
        <p:spPr bwMode="auto">
          <a:xfrm>
            <a:off x="4356100" y="2260600"/>
            <a:ext cx="136525" cy="3611563"/>
          </a:xfrm>
          <a:prstGeom prst="rect">
            <a:avLst/>
          </a:prstGeom>
          <a:solidFill>
            <a:schemeClr val="folHlink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831549" name="Rectangle 61"/>
          <p:cNvSpPr>
            <a:spLocks noChangeArrowheads="1"/>
          </p:cNvSpPr>
          <p:nvPr/>
        </p:nvSpPr>
        <p:spPr bwMode="auto">
          <a:xfrm>
            <a:off x="6134100" y="2260600"/>
            <a:ext cx="136525" cy="3611563"/>
          </a:xfrm>
          <a:prstGeom prst="rect">
            <a:avLst/>
          </a:prstGeom>
          <a:solidFill>
            <a:schemeClr val="folHlink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831550" name="Rectangle 62"/>
          <p:cNvSpPr>
            <a:spLocks noChangeArrowheads="1"/>
          </p:cNvSpPr>
          <p:nvPr/>
        </p:nvSpPr>
        <p:spPr bwMode="auto">
          <a:xfrm>
            <a:off x="7912100" y="2260600"/>
            <a:ext cx="136525" cy="3611563"/>
          </a:xfrm>
          <a:prstGeom prst="rect">
            <a:avLst/>
          </a:prstGeom>
          <a:solidFill>
            <a:schemeClr val="folHlink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831551" name="Text Box 63"/>
          <p:cNvSpPr txBox="1">
            <a:spLocks noChangeArrowheads="1"/>
          </p:cNvSpPr>
          <p:nvPr/>
        </p:nvSpPr>
        <p:spPr bwMode="auto">
          <a:xfrm>
            <a:off x="1266825" y="1217613"/>
            <a:ext cx="500063" cy="5191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996600"/>
                </a:solidFill>
              </a:rPr>
              <a:t>IF</a:t>
            </a:r>
          </a:p>
        </p:txBody>
      </p:sp>
      <p:sp>
        <p:nvSpPr>
          <p:cNvPr id="831552" name="Text Box 64"/>
          <p:cNvSpPr txBox="1">
            <a:spLocks noChangeArrowheads="1"/>
          </p:cNvSpPr>
          <p:nvPr/>
        </p:nvSpPr>
        <p:spPr bwMode="auto">
          <a:xfrm>
            <a:off x="3292475" y="1217613"/>
            <a:ext cx="539750" cy="5191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996600"/>
                </a:solidFill>
              </a:rPr>
              <a:t>ID</a:t>
            </a:r>
          </a:p>
        </p:txBody>
      </p:sp>
      <p:sp>
        <p:nvSpPr>
          <p:cNvPr id="831553" name="Text Box 65"/>
          <p:cNvSpPr txBox="1">
            <a:spLocks noChangeArrowheads="1"/>
          </p:cNvSpPr>
          <p:nvPr/>
        </p:nvSpPr>
        <p:spPr bwMode="auto">
          <a:xfrm>
            <a:off x="5087938" y="1217613"/>
            <a:ext cx="657225" cy="5191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996600"/>
                </a:solidFill>
              </a:rPr>
              <a:t>EX</a:t>
            </a:r>
          </a:p>
        </p:txBody>
      </p:sp>
      <p:sp>
        <p:nvSpPr>
          <p:cNvPr id="831554" name="Text Box 66"/>
          <p:cNvSpPr txBox="1">
            <a:spLocks noChangeArrowheads="1"/>
          </p:cNvSpPr>
          <p:nvPr/>
        </p:nvSpPr>
        <p:spPr bwMode="auto">
          <a:xfrm>
            <a:off x="6554788" y="1217613"/>
            <a:ext cx="976312" cy="5191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996600"/>
                </a:solidFill>
              </a:rPr>
              <a:t>Mem</a:t>
            </a:r>
          </a:p>
        </p:txBody>
      </p:sp>
      <p:sp>
        <p:nvSpPr>
          <p:cNvPr id="831555" name="Text Box 67"/>
          <p:cNvSpPr txBox="1">
            <a:spLocks noChangeArrowheads="1"/>
          </p:cNvSpPr>
          <p:nvPr/>
        </p:nvSpPr>
        <p:spPr bwMode="auto">
          <a:xfrm>
            <a:off x="7908925" y="1217613"/>
            <a:ext cx="755650" cy="5191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996600"/>
                </a:solidFill>
              </a:rPr>
              <a:t>WB</a:t>
            </a:r>
          </a:p>
        </p:txBody>
      </p:sp>
      <p:sp>
        <p:nvSpPr>
          <p:cNvPr id="831556" name="Text Box 68"/>
          <p:cNvSpPr txBox="1">
            <a:spLocks noChangeArrowheads="1"/>
          </p:cNvSpPr>
          <p:nvPr/>
        </p:nvSpPr>
        <p:spPr bwMode="auto">
          <a:xfrm>
            <a:off x="2198688" y="1874838"/>
            <a:ext cx="814647" cy="40011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IF/ID</a:t>
            </a:r>
          </a:p>
        </p:txBody>
      </p:sp>
      <p:sp>
        <p:nvSpPr>
          <p:cNvPr id="831557" name="Text Box 69"/>
          <p:cNvSpPr txBox="1">
            <a:spLocks noChangeArrowheads="1"/>
          </p:cNvSpPr>
          <p:nvPr/>
        </p:nvSpPr>
        <p:spPr bwMode="auto">
          <a:xfrm>
            <a:off x="3932238" y="1874838"/>
            <a:ext cx="901209" cy="40011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ID/EX</a:t>
            </a:r>
          </a:p>
        </p:txBody>
      </p:sp>
      <p:sp>
        <p:nvSpPr>
          <p:cNvPr id="831558" name="Text Box 70"/>
          <p:cNvSpPr txBox="1">
            <a:spLocks noChangeArrowheads="1"/>
          </p:cNvSpPr>
          <p:nvPr/>
        </p:nvSpPr>
        <p:spPr bwMode="auto">
          <a:xfrm>
            <a:off x="5573713" y="1874838"/>
            <a:ext cx="1181734" cy="40011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EX/Mem</a:t>
            </a:r>
          </a:p>
        </p:txBody>
      </p:sp>
      <p:sp>
        <p:nvSpPr>
          <p:cNvPr id="831559" name="Text Box 71"/>
          <p:cNvSpPr txBox="1">
            <a:spLocks noChangeArrowheads="1"/>
          </p:cNvSpPr>
          <p:nvPr/>
        </p:nvSpPr>
        <p:spPr bwMode="auto">
          <a:xfrm>
            <a:off x="7297738" y="1874838"/>
            <a:ext cx="1273105" cy="40011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Mem/WB</a:t>
            </a:r>
          </a:p>
        </p:txBody>
      </p:sp>
      <p:sp>
        <p:nvSpPr>
          <p:cNvPr id="831560" name="Line 72"/>
          <p:cNvSpPr>
            <a:spLocks noChangeShapeType="1"/>
          </p:cNvSpPr>
          <p:nvPr/>
        </p:nvSpPr>
        <p:spPr bwMode="auto">
          <a:xfrm flipH="1">
            <a:off x="498475" y="2073275"/>
            <a:ext cx="17399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831561" name="Line 73"/>
          <p:cNvSpPr>
            <a:spLocks noChangeShapeType="1"/>
          </p:cNvSpPr>
          <p:nvPr/>
        </p:nvSpPr>
        <p:spPr bwMode="auto">
          <a:xfrm flipV="1">
            <a:off x="2238375" y="2073275"/>
            <a:ext cx="0" cy="6524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Line 2"/>
          <p:cNvSpPr>
            <a:spLocks noChangeShapeType="1"/>
          </p:cNvSpPr>
          <p:nvPr/>
        </p:nvSpPr>
        <p:spPr bwMode="auto">
          <a:xfrm>
            <a:off x="4211638" y="1879600"/>
            <a:ext cx="4248150" cy="0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19" name="Line 3"/>
          <p:cNvSpPr>
            <a:spLocks noChangeShapeType="1"/>
          </p:cNvSpPr>
          <p:nvPr/>
        </p:nvSpPr>
        <p:spPr bwMode="auto">
          <a:xfrm>
            <a:off x="4211638" y="5624513"/>
            <a:ext cx="8937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20" name="Line 4"/>
          <p:cNvSpPr>
            <a:spLocks noChangeShapeType="1"/>
          </p:cNvSpPr>
          <p:nvPr/>
        </p:nvSpPr>
        <p:spPr bwMode="auto">
          <a:xfrm>
            <a:off x="3305175" y="5811838"/>
            <a:ext cx="46037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21" name="Line 5"/>
          <p:cNvSpPr>
            <a:spLocks noChangeShapeType="1"/>
          </p:cNvSpPr>
          <p:nvPr/>
        </p:nvSpPr>
        <p:spPr bwMode="auto">
          <a:xfrm>
            <a:off x="4035425" y="5440363"/>
            <a:ext cx="7588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22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342900"/>
            <a:ext cx="8229600" cy="968375"/>
          </a:xfrm>
        </p:spPr>
        <p:txBody>
          <a:bodyPr/>
          <a:lstStyle/>
          <a:p>
            <a:r>
              <a:rPr lang="en-US"/>
              <a:t>Pipelined  processor design</a:t>
            </a:r>
            <a:endParaRPr lang="en-US" sz="3200"/>
          </a:p>
        </p:txBody>
      </p:sp>
      <p:sp>
        <p:nvSpPr>
          <p:cNvPr id="265223" name="Rectangle 7"/>
          <p:cNvSpPr>
            <a:spLocks noChangeArrowheads="1"/>
          </p:cNvSpPr>
          <p:nvPr/>
        </p:nvSpPr>
        <p:spPr bwMode="auto">
          <a:xfrm rot="-5400000">
            <a:off x="382588" y="4064000"/>
            <a:ext cx="781050" cy="285750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/>
              <a:t>PC</a:t>
            </a:r>
          </a:p>
        </p:txBody>
      </p:sp>
      <p:sp>
        <p:nvSpPr>
          <p:cNvPr id="265224" name="Rectangle 8"/>
          <p:cNvSpPr>
            <a:spLocks noChangeArrowheads="1"/>
          </p:cNvSpPr>
          <p:nvPr/>
        </p:nvSpPr>
        <p:spPr bwMode="auto">
          <a:xfrm>
            <a:off x="1239838" y="3873500"/>
            <a:ext cx="1066800" cy="1119188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  <a:p>
            <a:pPr algn="ctr"/>
            <a:endParaRPr lang="en-US"/>
          </a:p>
          <a:p>
            <a:pPr algn="ctr"/>
            <a:r>
              <a:rPr lang="en-US" sz="2000"/>
              <a:t>IM</a:t>
            </a:r>
          </a:p>
        </p:txBody>
      </p:sp>
      <p:sp>
        <p:nvSpPr>
          <p:cNvPr id="265225" name="Text Box 9"/>
          <p:cNvSpPr txBox="1">
            <a:spLocks noChangeArrowheads="1"/>
          </p:cNvSpPr>
          <p:nvPr/>
        </p:nvSpPr>
        <p:spPr bwMode="auto">
          <a:xfrm>
            <a:off x="992188" y="4027488"/>
            <a:ext cx="817562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/>
              <a:t>ad</a:t>
            </a:r>
          </a:p>
        </p:txBody>
      </p:sp>
      <p:sp>
        <p:nvSpPr>
          <p:cNvPr id="265226" name="Text Box 10"/>
          <p:cNvSpPr txBox="1">
            <a:spLocks noChangeArrowheads="1"/>
          </p:cNvSpPr>
          <p:nvPr/>
        </p:nvSpPr>
        <p:spPr bwMode="auto">
          <a:xfrm>
            <a:off x="1882775" y="4243388"/>
            <a:ext cx="50482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/>
              <a:t>ins</a:t>
            </a:r>
            <a:endParaRPr lang="en-US" sz="1400"/>
          </a:p>
        </p:txBody>
      </p:sp>
      <p:sp>
        <p:nvSpPr>
          <p:cNvPr id="265227" name="Rectangle 11"/>
          <p:cNvSpPr>
            <a:spLocks noChangeArrowheads="1"/>
          </p:cNvSpPr>
          <p:nvPr/>
        </p:nvSpPr>
        <p:spPr bwMode="auto">
          <a:xfrm>
            <a:off x="3144838" y="3868738"/>
            <a:ext cx="1066800" cy="1119187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  <a:p>
            <a:pPr algn="ctr"/>
            <a:endParaRPr lang="en-US"/>
          </a:p>
          <a:p>
            <a:pPr algn="ctr"/>
            <a:r>
              <a:rPr lang="en-US"/>
              <a:t>   </a:t>
            </a:r>
            <a:r>
              <a:rPr lang="en-US" sz="2000"/>
              <a:t>RF</a:t>
            </a:r>
          </a:p>
        </p:txBody>
      </p:sp>
      <p:sp>
        <p:nvSpPr>
          <p:cNvPr id="265228" name="Text Box 12"/>
          <p:cNvSpPr txBox="1">
            <a:spLocks noChangeArrowheads="1"/>
          </p:cNvSpPr>
          <p:nvPr/>
        </p:nvSpPr>
        <p:spPr bwMode="auto">
          <a:xfrm>
            <a:off x="3092450" y="3810000"/>
            <a:ext cx="75247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rad</a:t>
            </a:r>
            <a:r>
              <a:rPr lang="en-US" sz="1200"/>
              <a:t>1</a:t>
            </a:r>
            <a:endParaRPr lang="en-US" sz="900"/>
          </a:p>
        </p:txBody>
      </p:sp>
      <p:sp>
        <p:nvSpPr>
          <p:cNvPr id="265229" name="Text Box 13"/>
          <p:cNvSpPr txBox="1">
            <a:spLocks noChangeArrowheads="1"/>
          </p:cNvSpPr>
          <p:nvPr/>
        </p:nvSpPr>
        <p:spPr bwMode="auto">
          <a:xfrm>
            <a:off x="3092450" y="4362450"/>
            <a:ext cx="70802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wad</a:t>
            </a:r>
          </a:p>
        </p:txBody>
      </p:sp>
      <p:sp>
        <p:nvSpPr>
          <p:cNvPr id="265230" name="Text Box 14"/>
          <p:cNvSpPr txBox="1">
            <a:spLocks noChangeArrowheads="1"/>
          </p:cNvSpPr>
          <p:nvPr/>
        </p:nvSpPr>
        <p:spPr bwMode="auto">
          <a:xfrm>
            <a:off x="3092450" y="4700588"/>
            <a:ext cx="77152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wd</a:t>
            </a:r>
          </a:p>
        </p:txBody>
      </p:sp>
      <p:sp>
        <p:nvSpPr>
          <p:cNvPr id="265231" name="Text Box 15"/>
          <p:cNvSpPr txBox="1">
            <a:spLocks noChangeArrowheads="1"/>
          </p:cNvSpPr>
          <p:nvPr/>
        </p:nvSpPr>
        <p:spPr bwMode="auto">
          <a:xfrm>
            <a:off x="3659188" y="3962400"/>
            <a:ext cx="617537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/>
              <a:t>rd</a:t>
            </a:r>
            <a:r>
              <a:rPr lang="en-US" sz="1200"/>
              <a:t>1</a:t>
            </a:r>
          </a:p>
        </p:txBody>
      </p:sp>
      <p:sp>
        <p:nvSpPr>
          <p:cNvPr id="265232" name="Text Box 16"/>
          <p:cNvSpPr txBox="1">
            <a:spLocks noChangeArrowheads="1"/>
          </p:cNvSpPr>
          <p:nvPr/>
        </p:nvSpPr>
        <p:spPr bwMode="auto">
          <a:xfrm>
            <a:off x="3654425" y="4329113"/>
            <a:ext cx="617538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/>
              <a:t>rd</a:t>
            </a:r>
            <a:r>
              <a:rPr lang="en-US" sz="1200"/>
              <a:t>2</a:t>
            </a:r>
          </a:p>
        </p:txBody>
      </p:sp>
      <p:sp>
        <p:nvSpPr>
          <p:cNvPr id="265233" name="Rectangle 17"/>
          <p:cNvSpPr>
            <a:spLocks noChangeArrowheads="1"/>
          </p:cNvSpPr>
          <p:nvPr/>
        </p:nvSpPr>
        <p:spPr bwMode="auto">
          <a:xfrm>
            <a:off x="6646863" y="4168775"/>
            <a:ext cx="1066800" cy="1119188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  <a:p>
            <a:pPr algn="ctr"/>
            <a:r>
              <a:rPr lang="en-US"/>
              <a:t>DM</a:t>
            </a:r>
          </a:p>
        </p:txBody>
      </p:sp>
      <p:sp>
        <p:nvSpPr>
          <p:cNvPr id="265234" name="Text Box 18"/>
          <p:cNvSpPr txBox="1">
            <a:spLocks noChangeArrowheads="1"/>
          </p:cNvSpPr>
          <p:nvPr/>
        </p:nvSpPr>
        <p:spPr bwMode="auto">
          <a:xfrm>
            <a:off x="6613525" y="4376738"/>
            <a:ext cx="541338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ad</a:t>
            </a:r>
          </a:p>
        </p:txBody>
      </p:sp>
      <p:sp>
        <p:nvSpPr>
          <p:cNvPr id="265235" name="Text Box 19"/>
          <p:cNvSpPr txBox="1">
            <a:spLocks noChangeArrowheads="1"/>
          </p:cNvSpPr>
          <p:nvPr/>
        </p:nvSpPr>
        <p:spPr bwMode="auto">
          <a:xfrm>
            <a:off x="7285038" y="4362450"/>
            <a:ext cx="541337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/>
              <a:t>rd</a:t>
            </a:r>
          </a:p>
        </p:txBody>
      </p:sp>
      <p:sp>
        <p:nvSpPr>
          <p:cNvPr id="265236" name="Text Box 20"/>
          <p:cNvSpPr txBox="1">
            <a:spLocks noChangeArrowheads="1"/>
          </p:cNvSpPr>
          <p:nvPr/>
        </p:nvSpPr>
        <p:spPr bwMode="auto">
          <a:xfrm>
            <a:off x="6613525" y="4900613"/>
            <a:ext cx="636588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wd</a:t>
            </a:r>
          </a:p>
        </p:txBody>
      </p:sp>
      <p:sp>
        <p:nvSpPr>
          <p:cNvPr id="265237" name="Freeform 21"/>
          <p:cNvSpPr>
            <a:spLocks/>
          </p:cNvSpPr>
          <p:nvPr/>
        </p:nvSpPr>
        <p:spPr bwMode="auto">
          <a:xfrm>
            <a:off x="5367338" y="3962400"/>
            <a:ext cx="596900" cy="9429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27"/>
              </a:cxn>
              <a:cxn ang="0">
                <a:pos x="111" y="553"/>
              </a:cxn>
              <a:cxn ang="0">
                <a:pos x="0" y="671"/>
              </a:cxn>
              <a:cxn ang="0">
                <a:pos x="0" y="1098"/>
              </a:cxn>
              <a:cxn ang="0">
                <a:pos x="387" y="790"/>
              </a:cxn>
              <a:cxn ang="0">
                <a:pos x="387" y="308"/>
              </a:cxn>
              <a:cxn ang="0">
                <a:pos x="0" y="0"/>
              </a:cxn>
            </a:cxnLst>
            <a:rect l="0" t="0" r="r" b="b"/>
            <a:pathLst>
              <a:path w="388" h="1099">
                <a:moveTo>
                  <a:pt x="0" y="0"/>
                </a:moveTo>
                <a:lnTo>
                  <a:pt x="0" y="427"/>
                </a:lnTo>
                <a:lnTo>
                  <a:pt x="111" y="553"/>
                </a:lnTo>
                <a:lnTo>
                  <a:pt x="0" y="671"/>
                </a:lnTo>
                <a:lnTo>
                  <a:pt x="0" y="1098"/>
                </a:lnTo>
                <a:lnTo>
                  <a:pt x="387" y="790"/>
                </a:lnTo>
                <a:lnTo>
                  <a:pt x="387" y="308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 w="28575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38" name="Text Box 22"/>
          <p:cNvSpPr txBox="1">
            <a:spLocks noChangeArrowheads="1"/>
          </p:cNvSpPr>
          <p:nvPr/>
        </p:nvSpPr>
        <p:spPr bwMode="auto">
          <a:xfrm rot="-5400000">
            <a:off x="5191126" y="4219575"/>
            <a:ext cx="965200" cy="39687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ALU</a:t>
            </a:r>
          </a:p>
        </p:txBody>
      </p:sp>
      <p:sp>
        <p:nvSpPr>
          <p:cNvPr id="265239" name="Freeform 23"/>
          <p:cNvSpPr>
            <a:spLocks/>
          </p:cNvSpPr>
          <p:nvPr/>
        </p:nvSpPr>
        <p:spPr bwMode="auto">
          <a:xfrm>
            <a:off x="5380038" y="2857500"/>
            <a:ext cx="596900" cy="9429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27"/>
              </a:cxn>
              <a:cxn ang="0">
                <a:pos x="111" y="553"/>
              </a:cxn>
              <a:cxn ang="0">
                <a:pos x="0" y="671"/>
              </a:cxn>
              <a:cxn ang="0">
                <a:pos x="0" y="1098"/>
              </a:cxn>
              <a:cxn ang="0">
                <a:pos x="387" y="790"/>
              </a:cxn>
              <a:cxn ang="0">
                <a:pos x="387" y="308"/>
              </a:cxn>
              <a:cxn ang="0">
                <a:pos x="0" y="0"/>
              </a:cxn>
            </a:cxnLst>
            <a:rect l="0" t="0" r="r" b="b"/>
            <a:pathLst>
              <a:path w="388" h="1099">
                <a:moveTo>
                  <a:pt x="0" y="0"/>
                </a:moveTo>
                <a:lnTo>
                  <a:pt x="0" y="427"/>
                </a:lnTo>
                <a:lnTo>
                  <a:pt x="111" y="553"/>
                </a:lnTo>
                <a:lnTo>
                  <a:pt x="0" y="671"/>
                </a:lnTo>
                <a:lnTo>
                  <a:pt x="0" y="1098"/>
                </a:lnTo>
                <a:lnTo>
                  <a:pt x="387" y="790"/>
                </a:lnTo>
                <a:lnTo>
                  <a:pt x="387" y="308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 w="28575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40" name="Text Box 24"/>
          <p:cNvSpPr txBox="1">
            <a:spLocks noChangeArrowheads="1"/>
          </p:cNvSpPr>
          <p:nvPr/>
        </p:nvSpPr>
        <p:spPr bwMode="auto">
          <a:xfrm rot="-5400000">
            <a:off x="5410994" y="3128169"/>
            <a:ext cx="617537" cy="39687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+</a:t>
            </a:r>
          </a:p>
        </p:txBody>
      </p:sp>
      <p:sp>
        <p:nvSpPr>
          <p:cNvPr id="265241" name="Freeform 25"/>
          <p:cNvSpPr>
            <a:spLocks/>
          </p:cNvSpPr>
          <p:nvPr/>
        </p:nvSpPr>
        <p:spPr bwMode="auto">
          <a:xfrm>
            <a:off x="1517650" y="2552700"/>
            <a:ext cx="596900" cy="9429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27"/>
              </a:cxn>
              <a:cxn ang="0">
                <a:pos x="111" y="553"/>
              </a:cxn>
              <a:cxn ang="0">
                <a:pos x="0" y="671"/>
              </a:cxn>
              <a:cxn ang="0">
                <a:pos x="0" y="1098"/>
              </a:cxn>
              <a:cxn ang="0">
                <a:pos x="387" y="790"/>
              </a:cxn>
              <a:cxn ang="0">
                <a:pos x="387" y="308"/>
              </a:cxn>
              <a:cxn ang="0">
                <a:pos x="0" y="0"/>
              </a:cxn>
            </a:cxnLst>
            <a:rect l="0" t="0" r="r" b="b"/>
            <a:pathLst>
              <a:path w="388" h="1099">
                <a:moveTo>
                  <a:pt x="0" y="0"/>
                </a:moveTo>
                <a:lnTo>
                  <a:pt x="0" y="427"/>
                </a:lnTo>
                <a:lnTo>
                  <a:pt x="111" y="553"/>
                </a:lnTo>
                <a:lnTo>
                  <a:pt x="0" y="671"/>
                </a:lnTo>
                <a:lnTo>
                  <a:pt x="0" y="1098"/>
                </a:lnTo>
                <a:lnTo>
                  <a:pt x="387" y="790"/>
                </a:lnTo>
                <a:lnTo>
                  <a:pt x="387" y="308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 w="28575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42" name="Text Box 26"/>
          <p:cNvSpPr txBox="1">
            <a:spLocks noChangeArrowheads="1"/>
          </p:cNvSpPr>
          <p:nvPr/>
        </p:nvSpPr>
        <p:spPr bwMode="auto">
          <a:xfrm rot="-5400000">
            <a:off x="1569244" y="2818606"/>
            <a:ext cx="617538" cy="39687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+</a:t>
            </a:r>
          </a:p>
        </p:txBody>
      </p:sp>
      <p:sp>
        <p:nvSpPr>
          <p:cNvPr id="265243" name="Line 27"/>
          <p:cNvSpPr>
            <a:spLocks noChangeShapeType="1"/>
          </p:cNvSpPr>
          <p:nvPr/>
        </p:nvSpPr>
        <p:spPr bwMode="auto">
          <a:xfrm>
            <a:off x="911225" y="4211638"/>
            <a:ext cx="3286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44" name="Line 28"/>
          <p:cNvSpPr>
            <a:spLocks noChangeShapeType="1"/>
          </p:cNvSpPr>
          <p:nvPr/>
        </p:nvSpPr>
        <p:spPr bwMode="auto">
          <a:xfrm>
            <a:off x="1301750" y="3294063"/>
            <a:ext cx="2143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45" name="Line 29"/>
          <p:cNvSpPr>
            <a:spLocks noChangeShapeType="1"/>
          </p:cNvSpPr>
          <p:nvPr/>
        </p:nvSpPr>
        <p:spPr bwMode="auto">
          <a:xfrm>
            <a:off x="1025525" y="2741613"/>
            <a:ext cx="4953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46" name="Line 30"/>
          <p:cNvSpPr>
            <a:spLocks noChangeShapeType="1"/>
          </p:cNvSpPr>
          <p:nvPr/>
        </p:nvSpPr>
        <p:spPr bwMode="auto">
          <a:xfrm flipV="1">
            <a:off x="1020763" y="2741613"/>
            <a:ext cx="4762" cy="14700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47" name="Line 31"/>
          <p:cNvSpPr>
            <a:spLocks noChangeShapeType="1"/>
          </p:cNvSpPr>
          <p:nvPr/>
        </p:nvSpPr>
        <p:spPr bwMode="auto">
          <a:xfrm>
            <a:off x="487363" y="4216400"/>
            <a:ext cx="1428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48" name="Line 32"/>
          <p:cNvSpPr>
            <a:spLocks noChangeShapeType="1"/>
          </p:cNvSpPr>
          <p:nvPr/>
        </p:nvSpPr>
        <p:spPr bwMode="auto">
          <a:xfrm>
            <a:off x="492125" y="1747838"/>
            <a:ext cx="0" cy="2463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49" name="Line 33"/>
          <p:cNvSpPr>
            <a:spLocks noChangeShapeType="1"/>
          </p:cNvSpPr>
          <p:nvPr/>
        </p:nvSpPr>
        <p:spPr bwMode="auto">
          <a:xfrm>
            <a:off x="955675" y="1577975"/>
            <a:ext cx="51022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50" name="Line 34"/>
          <p:cNvSpPr>
            <a:spLocks noChangeShapeType="1"/>
          </p:cNvSpPr>
          <p:nvPr/>
        </p:nvSpPr>
        <p:spPr bwMode="auto">
          <a:xfrm>
            <a:off x="2128838" y="3030538"/>
            <a:ext cx="32385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51" name="Line 35"/>
          <p:cNvSpPr>
            <a:spLocks noChangeShapeType="1"/>
          </p:cNvSpPr>
          <p:nvPr/>
        </p:nvSpPr>
        <p:spPr bwMode="auto">
          <a:xfrm>
            <a:off x="4638675" y="5092700"/>
            <a:ext cx="20081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52" name="Line 36"/>
          <p:cNvSpPr>
            <a:spLocks noChangeShapeType="1"/>
          </p:cNvSpPr>
          <p:nvPr/>
        </p:nvSpPr>
        <p:spPr bwMode="auto">
          <a:xfrm>
            <a:off x="2625725" y="5440363"/>
            <a:ext cx="10715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53" name="Line 37"/>
          <p:cNvSpPr>
            <a:spLocks noChangeShapeType="1"/>
          </p:cNvSpPr>
          <p:nvPr/>
        </p:nvSpPr>
        <p:spPr bwMode="auto">
          <a:xfrm flipV="1">
            <a:off x="2930525" y="6211888"/>
            <a:ext cx="5630863" cy="1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54" name="Line 38"/>
          <p:cNvSpPr>
            <a:spLocks noChangeShapeType="1"/>
          </p:cNvSpPr>
          <p:nvPr/>
        </p:nvSpPr>
        <p:spPr bwMode="auto">
          <a:xfrm flipV="1">
            <a:off x="5976938" y="3325813"/>
            <a:ext cx="809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55" name="Line 39"/>
          <p:cNvSpPr>
            <a:spLocks noChangeShapeType="1"/>
          </p:cNvSpPr>
          <p:nvPr/>
        </p:nvSpPr>
        <p:spPr bwMode="auto">
          <a:xfrm>
            <a:off x="5237163" y="3608388"/>
            <a:ext cx="15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56" name="Line 40"/>
          <p:cNvSpPr>
            <a:spLocks noChangeShapeType="1"/>
          </p:cNvSpPr>
          <p:nvPr/>
        </p:nvSpPr>
        <p:spPr bwMode="auto">
          <a:xfrm flipH="1">
            <a:off x="6048375" y="1565275"/>
            <a:ext cx="0" cy="17573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57" name="Line 41"/>
          <p:cNvSpPr>
            <a:spLocks noChangeShapeType="1"/>
          </p:cNvSpPr>
          <p:nvPr/>
        </p:nvSpPr>
        <p:spPr bwMode="auto">
          <a:xfrm>
            <a:off x="2301875" y="4425950"/>
            <a:ext cx="3286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58" name="Line 42"/>
          <p:cNvSpPr>
            <a:spLocks noChangeShapeType="1"/>
          </p:cNvSpPr>
          <p:nvPr/>
        </p:nvSpPr>
        <p:spPr bwMode="auto">
          <a:xfrm>
            <a:off x="2625725" y="2303463"/>
            <a:ext cx="0" cy="36988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59" name="Line 43"/>
          <p:cNvSpPr>
            <a:spLocks noChangeShapeType="1"/>
          </p:cNvSpPr>
          <p:nvPr/>
        </p:nvSpPr>
        <p:spPr bwMode="auto">
          <a:xfrm>
            <a:off x="2625725" y="4006850"/>
            <a:ext cx="5064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60" name="Line 44"/>
          <p:cNvSpPr>
            <a:spLocks noChangeShapeType="1"/>
          </p:cNvSpPr>
          <p:nvPr/>
        </p:nvSpPr>
        <p:spPr bwMode="auto">
          <a:xfrm>
            <a:off x="2625725" y="6002338"/>
            <a:ext cx="4905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61" name="Line 45"/>
          <p:cNvSpPr>
            <a:spLocks noChangeShapeType="1"/>
          </p:cNvSpPr>
          <p:nvPr/>
        </p:nvSpPr>
        <p:spPr bwMode="auto">
          <a:xfrm>
            <a:off x="2913063" y="4906963"/>
            <a:ext cx="2190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62" name="Line 46"/>
          <p:cNvSpPr>
            <a:spLocks noChangeShapeType="1"/>
          </p:cNvSpPr>
          <p:nvPr/>
        </p:nvSpPr>
        <p:spPr bwMode="auto">
          <a:xfrm>
            <a:off x="2930525" y="4900613"/>
            <a:ext cx="4763" cy="13112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63" name="Line 47"/>
          <p:cNvSpPr>
            <a:spLocks noChangeShapeType="1"/>
          </p:cNvSpPr>
          <p:nvPr/>
        </p:nvSpPr>
        <p:spPr bwMode="auto">
          <a:xfrm>
            <a:off x="4211638" y="4144963"/>
            <a:ext cx="1155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64" name="Line 48"/>
          <p:cNvSpPr>
            <a:spLocks noChangeShapeType="1"/>
          </p:cNvSpPr>
          <p:nvPr/>
        </p:nvSpPr>
        <p:spPr bwMode="auto">
          <a:xfrm>
            <a:off x="4211638" y="4502150"/>
            <a:ext cx="83343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65" name="Line 49"/>
          <p:cNvSpPr>
            <a:spLocks noChangeShapeType="1"/>
          </p:cNvSpPr>
          <p:nvPr/>
        </p:nvSpPr>
        <p:spPr bwMode="auto">
          <a:xfrm>
            <a:off x="4779963" y="4872038"/>
            <a:ext cx="2762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66" name="Line 50"/>
          <p:cNvSpPr>
            <a:spLocks noChangeShapeType="1"/>
          </p:cNvSpPr>
          <p:nvPr/>
        </p:nvSpPr>
        <p:spPr bwMode="auto">
          <a:xfrm>
            <a:off x="4638675" y="4502150"/>
            <a:ext cx="0" cy="5857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67" name="Line 51"/>
          <p:cNvSpPr>
            <a:spLocks noChangeShapeType="1"/>
          </p:cNvSpPr>
          <p:nvPr/>
        </p:nvSpPr>
        <p:spPr bwMode="auto">
          <a:xfrm>
            <a:off x="8561388" y="4727575"/>
            <a:ext cx="0" cy="14843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68" name="Line 52"/>
          <p:cNvSpPr>
            <a:spLocks noChangeShapeType="1"/>
          </p:cNvSpPr>
          <p:nvPr/>
        </p:nvSpPr>
        <p:spPr bwMode="auto">
          <a:xfrm>
            <a:off x="5976938" y="4545013"/>
            <a:ext cx="674687" cy="47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69" name="Line 53"/>
          <p:cNvSpPr>
            <a:spLocks noChangeShapeType="1"/>
          </p:cNvSpPr>
          <p:nvPr/>
        </p:nvSpPr>
        <p:spPr bwMode="auto">
          <a:xfrm>
            <a:off x="6394450" y="4549775"/>
            <a:ext cx="0" cy="8191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70" name="Line 54"/>
          <p:cNvSpPr>
            <a:spLocks noChangeShapeType="1"/>
          </p:cNvSpPr>
          <p:nvPr/>
        </p:nvSpPr>
        <p:spPr bwMode="auto">
          <a:xfrm>
            <a:off x="6389688" y="5364163"/>
            <a:ext cx="140493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71" name="Line 55"/>
          <p:cNvSpPr>
            <a:spLocks noChangeShapeType="1"/>
          </p:cNvSpPr>
          <p:nvPr/>
        </p:nvSpPr>
        <p:spPr bwMode="auto">
          <a:xfrm>
            <a:off x="7789863" y="4973638"/>
            <a:ext cx="0" cy="390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72" name="Line 56"/>
          <p:cNvSpPr>
            <a:spLocks noChangeShapeType="1"/>
          </p:cNvSpPr>
          <p:nvPr/>
        </p:nvSpPr>
        <p:spPr bwMode="auto">
          <a:xfrm>
            <a:off x="7789863" y="4973638"/>
            <a:ext cx="4159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73" name="Line 57"/>
          <p:cNvSpPr>
            <a:spLocks noChangeShapeType="1"/>
          </p:cNvSpPr>
          <p:nvPr/>
        </p:nvSpPr>
        <p:spPr bwMode="auto">
          <a:xfrm flipV="1">
            <a:off x="7713663" y="4545013"/>
            <a:ext cx="492125" cy="47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74" name="Line 58"/>
          <p:cNvSpPr>
            <a:spLocks noChangeShapeType="1"/>
          </p:cNvSpPr>
          <p:nvPr/>
        </p:nvSpPr>
        <p:spPr bwMode="auto">
          <a:xfrm flipH="1">
            <a:off x="4784725" y="3608388"/>
            <a:ext cx="9525" cy="18319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75" name="Text Box 59"/>
          <p:cNvSpPr txBox="1">
            <a:spLocks noChangeArrowheads="1"/>
          </p:cNvSpPr>
          <p:nvPr/>
        </p:nvSpPr>
        <p:spPr bwMode="auto">
          <a:xfrm>
            <a:off x="1035050" y="3095625"/>
            <a:ext cx="311150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/>
              <a:t>4</a:t>
            </a:r>
          </a:p>
        </p:txBody>
      </p:sp>
      <p:sp>
        <p:nvSpPr>
          <p:cNvPr id="265276" name="Line 60"/>
          <p:cNvSpPr>
            <a:spLocks noChangeShapeType="1"/>
          </p:cNvSpPr>
          <p:nvPr/>
        </p:nvSpPr>
        <p:spPr bwMode="auto">
          <a:xfrm>
            <a:off x="5237163" y="4699000"/>
            <a:ext cx="1317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77" name="Line 61"/>
          <p:cNvSpPr>
            <a:spLocks noChangeShapeType="1"/>
          </p:cNvSpPr>
          <p:nvPr/>
        </p:nvSpPr>
        <p:spPr bwMode="auto">
          <a:xfrm flipH="1">
            <a:off x="955675" y="1920875"/>
            <a:ext cx="1282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78" name="Line 62"/>
          <p:cNvSpPr>
            <a:spLocks noChangeShapeType="1"/>
          </p:cNvSpPr>
          <p:nvPr/>
        </p:nvSpPr>
        <p:spPr bwMode="auto">
          <a:xfrm flipV="1">
            <a:off x="2238375" y="1920875"/>
            <a:ext cx="0" cy="10969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79" name="AutoShape 63"/>
          <p:cNvSpPr>
            <a:spLocks noChangeArrowheads="1"/>
          </p:cNvSpPr>
          <p:nvPr/>
        </p:nvSpPr>
        <p:spPr bwMode="auto">
          <a:xfrm>
            <a:off x="3128963" y="5513388"/>
            <a:ext cx="176212" cy="6096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" anchor="ctr"/>
          <a:lstStyle/>
          <a:p>
            <a:r>
              <a:rPr lang="en-US" sz="1200"/>
              <a:t>0</a:t>
            </a:r>
          </a:p>
          <a:p>
            <a:endParaRPr lang="en-US" sz="1200"/>
          </a:p>
          <a:p>
            <a:r>
              <a:rPr lang="en-US" sz="1200"/>
              <a:t>1</a:t>
            </a:r>
          </a:p>
        </p:txBody>
      </p:sp>
      <p:sp>
        <p:nvSpPr>
          <p:cNvPr id="265280" name="AutoShape 64"/>
          <p:cNvSpPr>
            <a:spLocks noChangeArrowheads="1"/>
          </p:cNvSpPr>
          <p:nvPr/>
        </p:nvSpPr>
        <p:spPr bwMode="auto">
          <a:xfrm>
            <a:off x="8193088" y="4438650"/>
            <a:ext cx="176212" cy="6096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" anchor="ctr"/>
          <a:lstStyle/>
          <a:p>
            <a:r>
              <a:rPr lang="en-US" sz="1200"/>
              <a:t>1</a:t>
            </a:r>
          </a:p>
          <a:p>
            <a:endParaRPr lang="en-US" sz="1200"/>
          </a:p>
          <a:p>
            <a:r>
              <a:rPr lang="en-US" sz="1200"/>
              <a:t>0</a:t>
            </a:r>
          </a:p>
        </p:txBody>
      </p:sp>
      <p:sp>
        <p:nvSpPr>
          <p:cNvPr id="265281" name="AutoShape 65"/>
          <p:cNvSpPr>
            <a:spLocks noChangeArrowheads="1"/>
          </p:cNvSpPr>
          <p:nvPr/>
        </p:nvSpPr>
        <p:spPr bwMode="auto">
          <a:xfrm>
            <a:off x="5056188" y="4386263"/>
            <a:ext cx="176212" cy="61436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" anchor="ctr"/>
          <a:lstStyle/>
          <a:p>
            <a:r>
              <a:rPr lang="en-US" sz="1200"/>
              <a:t>0</a:t>
            </a:r>
          </a:p>
          <a:p>
            <a:endParaRPr lang="en-US" sz="1200"/>
          </a:p>
          <a:p>
            <a:r>
              <a:rPr lang="en-US" sz="1200"/>
              <a:t>1</a:t>
            </a:r>
          </a:p>
        </p:txBody>
      </p:sp>
      <p:sp>
        <p:nvSpPr>
          <p:cNvPr id="265282" name="Oval 66"/>
          <p:cNvSpPr>
            <a:spLocks noChangeArrowheads="1"/>
          </p:cNvSpPr>
          <p:nvPr/>
        </p:nvSpPr>
        <p:spPr bwMode="auto">
          <a:xfrm rot="-5400000">
            <a:off x="4858544" y="3463131"/>
            <a:ext cx="466725" cy="290513"/>
          </a:xfrm>
          <a:prstGeom prst="ellipse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/>
              <a:t>s</a:t>
            </a:r>
            <a:r>
              <a:rPr lang="en-US" sz="1400"/>
              <a:t>2</a:t>
            </a:r>
          </a:p>
        </p:txBody>
      </p:sp>
      <p:sp>
        <p:nvSpPr>
          <p:cNvPr id="265283" name="Oval 67"/>
          <p:cNvSpPr>
            <a:spLocks noChangeArrowheads="1"/>
          </p:cNvSpPr>
          <p:nvPr/>
        </p:nvSpPr>
        <p:spPr bwMode="auto">
          <a:xfrm rot="-5400000">
            <a:off x="3586163" y="5254625"/>
            <a:ext cx="565150" cy="342900"/>
          </a:xfrm>
          <a:prstGeom prst="ellipse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/>
              <a:t>sx</a:t>
            </a:r>
          </a:p>
        </p:txBody>
      </p:sp>
      <p:sp>
        <p:nvSpPr>
          <p:cNvPr id="265284" name="AutoShape 68"/>
          <p:cNvSpPr>
            <a:spLocks noChangeArrowheads="1"/>
          </p:cNvSpPr>
          <p:nvPr/>
        </p:nvSpPr>
        <p:spPr bwMode="auto">
          <a:xfrm>
            <a:off x="779463" y="1390650"/>
            <a:ext cx="176212" cy="71913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" anchor="ctr"/>
          <a:lstStyle/>
          <a:p>
            <a:r>
              <a:rPr lang="en-US" sz="1200"/>
              <a:t>1</a:t>
            </a:r>
          </a:p>
          <a:p>
            <a:endParaRPr lang="en-US" sz="1200"/>
          </a:p>
          <a:p>
            <a:r>
              <a:rPr lang="en-US" sz="1200"/>
              <a:t>0</a:t>
            </a:r>
          </a:p>
        </p:txBody>
      </p:sp>
      <p:sp>
        <p:nvSpPr>
          <p:cNvPr id="265285" name="Line 69"/>
          <p:cNvSpPr>
            <a:spLocks noChangeShapeType="1"/>
          </p:cNvSpPr>
          <p:nvPr/>
        </p:nvSpPr>
        <p:spPr bwMode="auto">
          <a:xfrm flipH="1">
            <a:off x="498475" y="1747838"/>
            <a:ext cx="2809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86" name="Line 70"/>
          <p:cNvSpPr>
            <a:spLocks noChangeShapeType="1"/>
          </p:cNvSpPr>
          <p:nvPr/>
        </p:nvSpPr>
        <p:spPr bwMode="auto">
          <a:xfrm flipH="1">
            <a:off x="8370888" y="4745038"/>
            <a:ext cx="177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87" name="Line 71"/>
          <p:cNvSpPr>
            <a:spLocks noChangeShapeType="1"/>
          </p:cNvSpPr>
          <p:nvPr/>
        </p:nvSpPr>
        <p:spPr bwMode="auto">
          <a:xfrm>
            <a:off x="4779963" y="3608388"/>
            <a:ext cx="1666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88" name="Text Box 72"/>
          <p:cNvSpPr txBox="1">
            <a:spLocks noChangeArrowheads="1"/>
          </p:cNvSpPr>
          <p:nvPr/>
        </p:nvSpPr>
        <p:spPr bwMode="auto">
          <a:xfrm>
            <a:off x="3095625" y="4024313"/>
            <a:ext cx="75247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rad</a:t>
            </a:r>
            <a:r>
              <a:rPr lang="en-US" sz="1200"/>
              <a:t>2</a:t>
            </a:r>
            <a:endParaRPr lang="en-US" sz="900"/>
          </a:p>
        </p:txBody>
      </p:sp>
      <p:sp>
        <p:nvSpPr>
          <p:cNvPr id="265289" name="Line 73"/>
          <p:cNvSpPr>
            <a:spLocks noChangeShapeType="1"/>
          </p:cNvSpPr>
          <p:nvPr/>
        </p:nvSpPr>
        <p:spPr bwMode="auto">
          <a:xfrm>
            <a:off x="2630488" y="4159250"/>
            <a:ext cx="5064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90" name="Line 74"/>
          <p:cNvSpPr>
            <a:spLocks noChangeShapeType="1"/>
          </p:cNvSpPr>
          <p:nvPr/>
        </p:nvSpPr>
        <p:spPr bwMode="auto">
          <a:xfrm>
            <a:off x="2771775" y="4545013"/>
            <a:ext cx="3651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91" name="Line 75"/>
          <p:cNvSpPr>
            <a:spLocks noChangeShapeType="1"/>
          </p:cNvSpPr>
          <p:nvPr/>
        </p:nvSpPr>
        <p:spPr bwMode="auto">
          <a:xfrm>
            <a:off x="2625725" y="5624513"/>
            <a:ext cx="4905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92" name="Line 76"/>
          <p:cNvSpPr>
            <a:spLocks noChangeShapeType="1"/>
          </p:cNvSpPr>
          <p:nvPr/>
        </p:nvSpPr>
        <p:spPr bwMode="auto">
          <a:xfrm>
            <a:off x="8048625" y="5811838"/>
            <a:ext cx="2190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93" name="Line 77"/>
          <p:cNvSpPr>
            <a:spLocks noChangeShapeType="1"/>
          </p:cNvSpPr>
          <p:nvPr/>
        </p:nvSpPr>
        <p:spPr bwMode="auto">
          <a:xfrm>
            <a:off x="8267700" y="5811838"/>
            <a:ext cx="0" cy="5508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94" name="Line 78"/>
          <p:cNvSpPr>
            <a:spLocks noChangeShapeType="1"/>
          </p:cNvSpPr>
          <p:nvPr/>
        </p:nvSpPr>
        <p:spPr bwMode="auto">
          <a:xfrm flipH="1">
            <a:off x="2771775" y="6362700"/>
            <a:ext cx="54959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95" name="Line 79"/>
          <p:cNvSpPr>
            <a:spLocks noChangeShapeType="1"/>
          </p:cNvSpPr>
          <p:nvPr/>
        </p:nvSpPr>
        <p:spPr bwMode="auto">
          <a:xfrm flipV="1">
            <a:off x="2771775" y="4549775"/>
            <a:ext cx="0" cy="1812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96" name="Line 80"/>
          <p:cNvSpPr>
            <a:spLocks noChangeShapeType="1"/>
          </p:cNvSpPr>
          <p:nvPr/>
        </p:nvSpPr>
        <p:spPr bwMode="auto">
          <a:xfrm>
            <a:off x="4211638" y="2143125"/>
            <a:ext cx="1387475" cy="0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97" name="Line 81"/>
          <p:cNvSpPr>
            <a:spLocks noChangeShapeType="1"/>
          </p:cNvSpPr>
          <p:nvPr/>
        </p:nvSpPr>
        <p:spPr bwMode="auto">
          <a:xfrm>
            <a:off x="6527800" y="2432050"/>
            <a:ext cx="0" cy="3052763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98" name="Line 82"/>
          <p:cNvSpPr>
            <a:spLocks noChangeShapeType="1"/>
          </p:cNvSpPr>
          <p:nvPr/>
        </p:nvSpPr>
        <p:spPr bwMode="auto">
          <a:xfrm flipH="1">
            <a:off x="6515100" y="5484813"/>
            <a:ext cx="425450" cy="0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99" name="AutoShape 83"/>
          <p:cNvSpPr>
            <a:spLocks noChangeArrowheads="1"/>
          </p:cNvSpPr>
          <p:nvPr/>
        </p:nvSpPr>
        <p:spPr bwMode="auto">
          <a:xfrm flipH="1">
            <a:off x="5065713" y="1133475"/>
            <a:ext cx="322262" cy="244475"/>
          </a:xfrm>
          <a:prstGeom prst="flowChartDelay">
            <a:avLst/>
          </a:prstGeom>
          <a:solidFill>
            <a:schemeClr val="bg1"/>
          </a:solidFill>
          <a:ln w="28575" algn="ctr">
            <a:solidFill>
              <a:srgbClr val="EB75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5300" name="Line 84"/>
          <p:cNvSpPr>
            <a:spLocks noChangeShapeType="1"/>
          </p:cNvSpPr>
          <p:nvPr/>
        </p:nvSpPr>
        <p:spPr bwMode="auto">
          <a:xfrm>
            <a:off x="4211638" y="1998663"/>
            <a:ext cx="4056062" cy="0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01" name="Line 85"/>
          <p:cNvSpPr>
            <a:spLocks noChangeShapeType="1"/>
          </p:cNvSpPr>
          <p:nvPr/>
        </p:nvSpPr>
        <p:spPr bwMode="auto">
          <a:xfrm flipV="1">
            <a:off x="5397500" y="1174750"/>
            <a:ext cx="714375" cy="0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02" name="Line 86"/>
          <p:cNvSpPr>
            <a:spLocks noChangeShapeType="1"/>
          </p:cNvSpPr>
          <p:nvPr/>
        </p:nvSpPr>
        <p:spPr bwMode="auto">
          <a:xfrm flipV="1">
            <a:off x="6111875" y="1174750"/>
            <a:ext cx="0" cy="2667000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03" name="Oval 87"/>
          <p:cNvSpPr>
            <a:spLocks noChangeArrowheads="1"/>
          </p:cNvSpPr>
          <p:nvPr/>
        </p:nvSpPr>
        <p:spPr bwMode="auto">
          <a:xfrm rot="-5400000">
            <a:off x="2529681" y="2082007"/>
            <a:ext cx="1176337" cy="438150"/>
          </a:xfrm>
          <a:prstGeom prst="ellipse">
            <a:avLst/>
          </a:prstGeom>
          <a:solidFill>
            <a:schemeClr val="bg1"/>
          </a:solidFill>
          <a:ln w="28575" algn="ctr">
            <a:solidFill>
              <a:srgbClr val="EB75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solidFill>
                  <a:srgbClr val="EB7500"/>
                </a:solidFill>
              </a:rPr>
              <a:t>control</a:t>
            </a:r>
          </a:p>
        </p:txBody>
      </p:sp>
      <p:sp>
        <p:nvSpPr>
          <p:cNvPr id="265304" name="Line 88"/>
          <p:cNvSpPr>
            <a:spLocks noChangeShapeType="1"/>
          </p:cNvSpPr>
          <p:nvPr/>
        </p:nvSpPr>
        <p:spPr bwMode="auto">
          <a:xfrm flipV="1">
            <a:off x="2617788" y="2300288"/>
            <a:ext cx="282575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05" name="Line 89"/>
          <p:cNvSpPr>
            <a:spLocks noChangeShapeType="1"/>
          </p:cNvSpPr>
          <p:nvPr/>
        </p:nvSpPr>
        <p:spPr bwMode="auto">
          <a:xfrm flipV="1">
            <a:off x="4211638" y="2432050"/>
            <a:ext cx="2316162" cy="0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06" name="Line 90"/>
          <p:cNvSpPr>
            <a:spLocks noChangeShapeType="1"/>
          </p:cNvSpPr>
          <p:nvPr/>
        </p:nvSpPr>
        <p:spPr bwMode="auto">
          <a:xfrm>
            <a:off x="4708525" y="2586038"/>
            <a:ext cx="0" cy="1376362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07" name="Line 91"/>
          <p:cNvSpPr>
            <a:spLocks noChangeShapeType="1"/>
          </p:cNvSpPr>
          <p:nvPr/>
        </p:nvSpPr>
        <p:spPr bwMode="auto">
          <a:xfrm>
            <a:off x="4556125" y="5905500"/>
            <a:ext cx="871538" cy="0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08" name="Line 92"/>
          <p:cNvSpPr>
            <a:spLocks noChangeShapeType="1"/>
          </p:cNvSpPr>
          <p:nvPr/>
        </p:nvSpPr>
        <p:spPr bwMode="auto">
          <a:xfrm flipV="1">
            <a:off x="5432425" y="5762625"/>
            <a:ext cx="0" cy="142875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09" name="Line 93"/>
          <p:cNvSpPr>
            <a:spLocks noChangeShapeType="1"/>
          </p:cNvSpPr>
          <p:nvPr/>
        </p:nvSpPr>
        <p:spPr bwMode="auto">
          <a:xfrm flipV="1">
            <a:off x="2690813" y="3263900"/>
            <a:ext cx="646112" cy="0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10" name="Line 94"/>
          <p:cNvSpPr>
            <a:spLocks noChangeShapeType="1"/>
          </p:cNvSpPr>
          <p:nvPr/>
        </p:nvSpPr>
        <p:spPr bwMode="auto">
          <a:xfrm>
            <a:off x="2690813" y="3263900"/>
            <a:ext cx="0" cy="2036763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11" name="Line 95"/>
          <p:cNvSpPr>
            <a:spLocks noChangeShapeType="1"/>
          </p:cNvSpPr>
          <p:nvPr/>
        </p:nvSpPr>
        <p:spPr bwMode="auto">
          <a:xfrm>
            <a:off x="2690813" y="5289550"/>
            <a:ext cx="512762" cy="0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12" name="Line 96"/>
          <p:cNvSpPr>
            <a:spLocks noChangeShapeType="1"/>
          </p:cNvSpPr>
          <p:nvPr/>
        </p:nvSpPr>
        <p:spPr bwMode="auto">
          <a:xfrm>
            <a:off x="3324225" y="2851150"/>
            <a:ext cx="3175" cy="412750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13" name="Line 97"/>
          <p:cNvSpPr>
            <a:spLocks noChangeShapeType="1"/>
          </p:cNvSpPr>
          <p:nvPr/>
        </p:nvSpPr>
        <p:spPr bwMode="auto">
          <a:xfrm flipH="1">
            <a:off x="3195638" y="2849563"/>
            <a:ext cx="128587" cy="0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14" name="Line 98"/>
          <p:cNvSpPr>
            <a:spLocks noChangeShapeType="1"/>
          </p:cNvSpPr>
          <p:nvPr/>
        </p:nvSpPr>
        <p:spPr bwMode="auto">
          <a:xfrm>
            <a:off x="3203575" y="5287963"/>
            <a:ext cx="0" cy="225425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15" name="Line 99"/>
          <p:cNvSpPr>
            <a:spLocks noChangeShapeType="1"/>
          </p:cNvSpPr>
          <p:nvPr/>
        </p:nvSpPr>
        <p:spPr bwMode="auto">
          <a:xfrm>
            <a:off x="4211638" y="2733675"/>
            <a:ext cx="344487" cy="0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16" name="Line 100"/>
          <p:cNvSpPr>
            <a:spLocks noChangeShapeType="1"/>
          </p:cNvSpPr>
          <p:nvPr/>
        </p:nvSpPr>
        <p:spPr bwMode="auto">
          <a:xfrm flipH="1">
            <a:off x="5143500" y="3962400"/>
            <a:ext cx="6350" cy="434975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17" name="Line 101"/>
          <p:cNvSpPr>
            <a:spLocks noChangeShapeType="1"/>
          </p:cNvSpPr>
          <p:nvPr/>
        </p:nvSpPr>
        <p:spPr bwMode="auto">
          <a:xfrm>
            <a:off x="4556125" y="2733675"/>
            <a:ext cx="0" cy="3171825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18" name="Line 102"/>
          <p:cNvSpPr>
            <a:spLocks noChangeShapeType="1"/>
          </p:cNvSpPr>
          <p:nvPr/>
        </p:nvSpPr>
        <p:spPr bwMode="auto">
          <a:xfrm>
            <a:off x="4708525" y="3962400"/>
            <a:ext cx="441325" cy="0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19" name="Line 103"/>
          <p:cNvSpPr>
            <a:spLocks noChangeShapeType="1"/>
          </p:cNvSpPr>
          <p:nvPr/>
        </p:nvSpPr>
        <p:spPr bwMode="auto">
          <a:xfrm>
            <a:off x="4211638" y="2586038"/>
            <a:ext cx="496887" cy="0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20" name="Line 104"/>
          <p:cNvSpPr>
            <a:spLocks noChangeShapeType="1"/>
          </p:cNvSpPr>
          <p:nvPr/>
        </p:nvSpPr>
        <p:spPr bwMode="auto">
          <a:xfrm>
            <a:off x="4211638" y="2300288"/>
            <a:ext cx="2752725" cy="0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21" name="Line 105"/>
          <p:cNvSpPr>
            <a:spLocks noChangeShapeType="1"/>
          </p:cNvSpPr>
          <p:nvPr/>
        </p:nvSpPr>
        <p:spPr bwMode="auto">
          <a:xfrm>
            <a:off x="6964363" y="2303463"/>
            <a:ext cx="0" cy="1889125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22" name="Line 106"/>
          <p:cNvSpPr>
            <a:spLocks noChangeShapeType="1"/>
          </p:cNvSpPr>
          <p:nvPr/>
        </p:nvSpPr>
        <p:spPr bwMode="auto">
          <a:xfrm>
            <a:off x="5619750" y="5449888"/>
            <a:ext cx="119063" cy="0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23" name="Oval 107"/>
          <p:cNvSpPr>
            <a:spLocks noChangeArrowheads="1"/>
          </p:cNvSpPr>
          <p:nvPr/>
        </p:nvSpPr>
        <p:spPr bwMode="auto">
          <a:xfrm rot="-16200000">
            <a:off x="5126831" y="5269707"/>
            <a:ext cx="619125" cy="366712"/>
          </a:xfrm>
          <a:prstGeom prst="ellipse">
            <a:avLst/>
          </a:prstGeom>
          <a:solidFill>
            <a:schemeClr val="bg1"/>
          </a:solidFill>
          <a:ln w="28575" algn="ctr">
            <a:solidFill>
              <a:srgbClr val="EB7500"/>
            </a:solidFill>
            <a:round/>
            <a:headEnd/>
            <a:tailEnd/>
          </a:ln>
          <a:effectLst/>
        </p:spPr>
        <p:txBody>
          <a:bodyPr rot="10800000" wrap="none" anchor="ctr"/>
          <a:lstStyle/>
          <a:p>
            <a:pPr algn="ctr"/>
            <a:r>
              <a:rPr lang="en-US">
                <a:solidFill>
                  <a:srgbClr val="EB7500"/>
                </a:solidFill>
              </a:rPr>
              <a:t>Actrl</a:t>
            </a:r>
          </a:p>
        </p:txBody>
      </p:sp>
      <p:sp>
        <p:nvSpPr>
          <p:cNvPr id="265324" name="Line 108"/>
          <p:cNvSpPr>
            <a:spLocks noChangeShapeType="1"/>
          </p:cNvSpPr>
          <p:nvPr/>
        </p:nvSpPr>
        <p:spPr bwMode="auto">
          <a:xfrm flipV="1">
            <a:off x="2628900" y="6491288"/>
            <a:ext cx="1600200" cy="47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25" name="Line 109"/>
          <p:cNvSpPr>
            <a:spLocks noChangeShapeType="1"/>
          </p:cNvSpPr>
          <p:nvPr/>
        </p:nvSpPr>
        <p:spPr bwMode="auto">
          <a:xfrm>
            <a:off x="2632075" y="6005513"/>
            <a:ext cx="0" cy="4905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26" name="Line 110"/>
          <p:cNvSpPr>
            <a:spLocks noChangeShapeType="1"/>
          </p:cNvSpPr>
          <p:nvPr/>
        </p:nvSpPr>
        <p:spPr bwMode="auto">
          <a:xfrm>
            <a:off x="4224338" y="5629275"/>
            <a:ext cx="0" cy="8667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27" name="Line 111"/>
          <p:cNvSpPr>
            <a:spLocks noChangeShapeType="1"/>
          </p:cNvSpPr>
          <p:nvPr/>
        </p:nvSpPr>
        <p:spPr bwMode="auto">
          <a:xfrm>
            <a:off x="5105400" y="5462588"/>
            <a:ext cx="1476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28" name="Line 112"/>
          <p:cNvSpPr>
            <a:spLocks noChangeShapeType="1"/>
          </p:cNvSpPr>
          <p:nvPr/>
        </p:nvSpPr>
        <p:spPr bwMode="auto">
          <a:xfrm flipV="1">
            <a:off x="5738813" y="4721225"/>
            <a:ext cx="0" cy="728663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29" name="Line 113"/>
          <p:cNvSpPr>
            <a:spLocks noChangeShapeType="1"/>
          </p:cNvSpPr>
          <p:nvPr/>
        </p:nvSpPr>
        <p:spPr bwMode="auto">
          <a:xfrm flipV="1">
            <a:off x="6940550" y="5287963"/>
            <a:ext cx="0" cy="196850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30" name="Line 114"/>
          <p:cNvSpPr>
            <a:spLocks noChangeShapeType="1"/>
          </p:cNvSpPr>
          <p:nvPr/>
        </p:nvSpPr>
        <p:spPr bwMode="auto">
          <a:xfrm>
            <a:off x="8267700" y="1998663"/>
            <a:ext cx="0" cy="2439987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31" name="Line 115"/>
          <p:cNvSpPr>
            <a:spLocks noChangeShapeType="1"/>
          </p:cNvSpPr>
          <p:nvPr/>
        </p:nvSpPr>
        <p:spPr bwMode="auto">
          <a:xfrm flipH="1">
            <a:off x="5738813" y="3841750"/>
            <a:ext cx="373062" cy="0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32" name="Line 116"/>
          <p:cNvSpPr>
            <a:spLocks noChangeShapeType="1"/>
          </p:cNvSpPr>
          <p:nvPr/>
        </p:nvSpPr>
        <p:spPr bwMode="auto">
          <a:xfrm>
            <a:off x="5738813" y="3841750"/>
            <a:ext cx="0" cy="303213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33" name="Line 117"/>
          <p:cNvSpPr>
            <a:spLocks noChangeShapeType="1"/>
          </p:cNvSpPr>
          <p:nvPr/>
        </p:nvSpPr>
        <p:spPr bwMode="auto">
          <a:xfrm>
            <a:off x="873125" y="1258888"/>
            <a:ext cx="0" cy="117475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34" name="Line 118"/>
          <p:cNvSpPr>
            <a:spLocks noChangeShapeType="1"/>
          </p:cNvSpPr>
          <p:nvPr/>
        </p:nvSpPr>
        <p:spPr bwMode="auto">
          <a:xfrm>
            <a:off x="873125" y="1265238"/>
            <a:ext cx="4171950" cy="0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35" name="Rectangle 119"/>
          <p:cNvSpPr>
            <a:spLocks noChangeArrowheads="1"/>
          </p:cNvSpPr>
          <p:nvPr/>
        </p:nvSpPr>
        <p:spPr bwMode="auto">
          <a:xfrm>
            <a:off x="2387600" y="1692275"/>
            <a:ext cx="136525" cy="4179888"/>
          </a:xfrm>
          <a:prstGeom prst="rect">
            <a:avLst/>
          </a:prstGeom>
          <a:solidFill>
            <a:schemeClr val="folHlink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5336" name="Rectangle 120"/>
          <p:cNvSpPr>
            <a:spLocks noChangeArrowheads="1"/>
          </p:cNvSpPr>
          <p:nvPr/>
        </p:nvSpPr>
        <p:spPr bwMode="auto">
          <a:xfrm>
            <a:off x="4356100" y="1692275"/>
            <a:ext cx="136525" cy="4179888"/>
          </a:xfrm>
          <a:prstGeom prst="rect">
            <a:avLst/>
          </a:prstGeom>
          <a:solidFill>
            <a:schemeClr val="folHlink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5337" name="Rectangle 121"/>
          <p:cNvSpPr>
            <a:spLocks noChangeArrowheads="1"/>
          </p:cNvSpPr>
          <p:nvPr/>
        </p:nvSpPr>
        <p:spPr bwMode="auto">
          <a:xfrm>
            <a:off x="6172200" y="1692275"/>
            <a:ext cx="136525" cy="4179888"/>
          </a:xfrm>
          <a:prstGeom prst="rect">
            <a:avLst/>
          </a:prstGeom>
          <a:solidFill>
            <a:schemeClr val="folHlink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5338" name="Rectangle 122"/>
          <p:cNvSpPr>
            <a:spLocks noChangeArrowheads="1"/>
          </p:cNvSpPr>
          <p:nvPr/>
        </p:nvSpPr>
        <p:spPr bwMode="auto">
          <a:xfrm>
            <a:off x="7912100" y="1692275"/>
            <a:ext cx="136525" cy="4179888"/>
          </a:xfrm>
          <a:prstGeom prst="rect">
            <a:avLst/>
          </a:prstGeom>
          <a:solidFill>
            <a:schemeClr val="folHlink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5339" name="Line 123"/>
          <p:cNvSpPr>
            <a:spLocks noChangeShapeType="1"/>
          </p:cNvSpPr>
          <p:nvPr/>
        </p:nvSpPr>
        <p:spPr bwMode="auto">
          <a:xfrm flipV="1">
            <a:off x="5105400" y="5449888"/>
            <a:ext cx="0" cy="1841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40" name="AutoShape 124"/>
          <p:cNvSpPr>
            <a:spLocks noChangeArrowheads="1"/>
          </p:cNvSpPr>
          <p:nvPr/>
        </p:nvSpPr>
        <p:spPr bwMode="auto">
          <a:xfrm>
            <a:off x="3773488" y="2198688"/>
            <a:ext cx="176212" cy="649287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" anchor="ctr"/>
          <a:lstStyle/>
          <a:p>
            <a:r>
              <a:rPr lang="en-US" sz="1200"/>
              <a:t>0</a:t>
            </a:r>
          </a:p>
          <a:p>
            <a:endParaRPr lang="en-US" sz="1200"/>
          </a:p>
          <a:p>
            <a:r>
              <a:rPr lang="en-US" sz="1200"/>
              <a:t>1</a:t>
            </a:r>
          </a:p>
        </p:txBody>
      </p:sp>
      <p:sp>
        <p:nvSpPr>
          <p:cNvPr id="265341" name="Line 125"/>
          <p:cNvSpPr>
            <a:spLocks noChangeShapeType="1"/>
          </p:cNvSpPr>
          <p:nvPr/>
        </p:nvSpPr>
        <p:spPr bwMode="auto">
          <a:xfrm flipV="1">
            <a:off x="4211638" y="1879600"/>
            <a:ext cx="0" cy="854075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42" name="Line 126"/>
          <p:cNvSpPr>
            <a:spLocks noChangeShapeType="1"/>
          </p:cNvSpPr>
          <p:nvPr/>
        </p:nvSpPr>
        <p:spPr bwMode="auto">
          <a:xfrm>
            <a:off x="3336925" y="2300288"/>
            <a:ext cx="436563" cy="0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43" name="Line 127"/>
          <p:cNvSpPr>
            <a:spLocks noChangeShapeType="1"/>
          </p:cNvSpPr>
          <p:nvPr/>
        </p:nvSpPr>
        <p:spPr bwMode="auto">
          <a:xfrm>
            <a:off x="3949700" y="2516188"/>
            <a:ext cx="255588" cy="0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44" name="Line 128"/>
          <p:cNvSpPr>
            <a:spLocks noChangeShapeType="1"/>
          </p:cNvSpPr>
          <p:nvPr/>
        </p:nvSpPr>
        <p:spPr bwMode="auto">
          <a:xfrm>
            <a:off x="3556000" y="2757488"/>
            <a:ext cx="217488" cy="0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45" name="Text Box 129"/>
          <p:cNvSpPr txBox="1">
            <a:spLocks noChangeArrowheads="1"/>
          </p:cNvSpPr>
          <p:nvPr/>
        </p:nvSpPr>
        <p:spPr bwMode="auto">
          <a:xfrm>
            <a:off x="3308350" y="2613025"/>
            <a:ext cx="311150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EB7500"/>
                </a:solidFill>
              </a:rPr>
              <a:t>0</a:t>
            </a:r>
          </a:p>
        </p:txBody>
      </p:sp>
      <p:sp>
        <p:nvSpPr>
          <p:cNvPr id="265346" name="Line 130"/>
          <p:cNvSpPr>
            <a:spLocks noChangeShapeType="1"/>
          </p:cNvSpPr>
          <p:nvPr/>
        </p:nvSpPr>
        <p:spPr bwMode="auto">
          <a:xfrm flipH="1" flipV="1">
            <a:off x="3844925" y="2019300"/>
            <a:ext cx="3175" cy="169863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47" name="Text Box 131"/>
          <p:cNvSpPr txBox="1">
            <a:spLocks noChangeArrowheads="1"/>
          </p:cNvSpPr>
          <p:nvPr/>
        </p:nvSpPr>
        <p:spPr bwMode="auto">
          <a:xfrm>
            <a:off x="3362325" y="1730375"/>
            <a:ext cx="869950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EB7500"/>
                </a:solidFill>
              </a:rPr>
              <a:t>bubble</a:t>
            </a:r>
          </a:p>
        </p:txBody>
      </p:sp>
      <p:sp>
        <p:nvSpPr>
          <p:cNvPr id="265348" name="Line 132"/>
          <p:cNvSpPr>
            <a:spLocks noChangeShapeType="1"/>
          </p:cNvSpPr>
          <p:nvPr/>
        </p:nvSpPr>
        <p:spPr bwMode="auto">
          <a:xfrm flipV="1">
            <a:off x="2438400" y="1390650"/>
            <a:ext cx="0" cy="301625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49" name="Line 133"/>
          <p:cNvSpPr>
            <a:spLocks noChangeShapeType="1"/>
          </p:cNvSpPr>
          <p:nvPr/>
        </p:nvSpPr>
        <p:spPr bwMode="auto">
          <a:xfrm flipH="1">
            <a:off x="2098675" y="1390650"/>
            <a:ext cx="339725" cy="0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50" name="Text Box 134"/>
          <p:cNvSpPr txBox="1">
            <a:spLocks noChangeArrowheads="1"/>
          </p:cNvSpPr>
          <p:nvPr/>
        </p:nvSpPr>
        <p:spPr bwMode="auto">
          <a:xfrm>
            <a:off x="1292225" y="1222375"/>
            <a:ext cx="844550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EB7500"/>
                </a:solidFill>
              </a:rPr>
              <a:t>IF/IDw</a:t>
            </a:r>
          </a:p>
        </p:txBody>
      </p:sp>
      <p:sp>
        <p:nvSpPr>
          <p:cNvPr id="265351" name="Text Box 135"/>
          <p:cNvSpPr txBox="1">
            <a:spLocks noChangeArrowheads="1"/>
          </p:cNvSpPr>
          <p:nvPr/>
        </p:nvSpPr>
        <p:spPr bwMode="auto">
          <a:xfrm>
            <a:off x="454025" y="4905375"/>
            <a:ext cx="666750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EB7500"/>
                </a:solidFill>
              </a:rPr>
              <a:t>PCw</a:t>
            </a:r>
          </a:p>
        </p:txBody>
      </p:sp>
      <p:sp>
        <p:nvSpPr>
          <p:cNvPr id="265352" name="Line 136"/>
          <p:cNvSpPr>
            <a:spLocks noChangeShapeType="1"/>
          </p:cNvSpPr>
          <p:nvPr/>
        </p:nvSpPr>
        <p:spPr bwMode="auto">
          <a:xfrm>
            <a:off x="3517900" y="4984750"/>
            <a:ext cx="4763" cy="1006475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53" name="Line 137"/>
          <p:cNvSpPr>
            <a:spLocks noChangeShapeType="1"/>
          </p:cNvSpPr>
          <p:nvPr/>
        </p:nvSpPr>
        <p:spPr bwMode="auto">
          <a:xfrm>
            <a:off x="3517900" y="5991225"/>
            <a:ext cx="4940300" cy="14288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54" name="Line 138"/>
          <p:cNvSpPr>
            <a:spLocks noChangeShapeType="1"/>
          </p:cNvSpPr>
          <p:nvPr/>
        </p:nvSpPr>
        <p:spPr bwMode="auto">
          <a:xfrm>
            <a:off x="8458200" y="1879600"/>
            <a:ext cx="1588" cy="4122738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55" name="Line 139"/>
          <p:cNvSpPr>
            <a:spLocks noChangeShapeType="1"/>
          </p:cNvSpPr>
          <p:nvPr/>
        </p:nvSpPr>
        <p:spPr bwMode="auto">
          <a:xfrm>
            <a:off x="777875" y="4597400"/>
            <a:ext cx="0" cy="373063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56" name="Text Box 140"/>
          <p:cNvSpPr txBox="1">
            <a:spLocks noChangeArrowheads="1"/>
          </p:cNvSpPr>
          <p:nvPr/>
        </p:nvSpPr>
        <p:spPr bwMode="auto">
          <a:xfrm>
            <a:off x="971550" y="5514975"/>
            <a:ext cx="1130300" cy="91598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EB7500"/>
                </a:solidFill>
              </a:rPr>
              <a:t>PCw=0</a:t>
            </a:r>
          </a:p>
          <a:p>
            <a:pPr algn="ctr"/>
            <a:r>
              <a:rPr lang="en-US">
                <a:solidFill>
                  <a:srgbClr val="EB7500"/>
                </a:solidFill>
              </a:rPr>
              <a:t>IF/IDw=0</a:t>
            </a:r>
          </a:p>
          <a:p>
            <a:pPr algn="ctr"/>
            <a:r>
              <a:rPr lang="en-US">
                <a:solidFill>
                  <a:srgbClr val="EB7500"/>
                </a:solidFill>
              </a:rPr>
              <a:t>bubble=1</a:t>
            </a:r>
          </a:p>
        </p:txBody>
      </p:sp>
      <p:sp>
        <p:nvSpPr>
          <p:cNvPr id="265357" name="Line 141"/>
          <p:cNvSpPr>
            <a:spLocks noChangeShapeType="1"/>
          </p:cNvSpPr>
          <p:nvPr/>
        </p:nvSpPr>
        <p:spPr bwMode="auto">
          <a:xfrm flipV="1">
            <a:off x="5599113" y="1322388"/>
            <a:ext cx="0" cy="820737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58" name="Line 142"/>
          <p:cNvSpPr>
            <a:spLocks noChangeShapeType="1"/>
          </p:cNvSpPr>
          <p:nvPr/>
        </p:nvSpPr>
        <p:spPr bwMode="auto">
          <a:xfrm flipV="1">
            <a:off x="5387975" y="1335088"/>
            <a:ext cx="211138" cy="0"/>
          </a:xfrm>
          <a:prstGeom prst="line">
            <a:avLst/>
          </a:prstGeom>
          <a:noFill/>
          <a:ln w="28575">
            <a:solidFill>
              <a:srgbClr val="EB75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59" name="Line 143"/>
          <p:cNvSpPr>
            <a:spLocks noChangeShapeType="1"/>
          </p:cNvSpPr>
          <p:nvPr/>
        </p:nvSpPr>
        <p:spPr bwMode="auto">
          <a:xfrm flipV="1">
            <a:off x="2717800" y="1265238"/>
            <a:ext cx="0" cy="503237"/>
          </a:xfrm>
          <a:prstGeom prst="line">
            <a:avLst/>
          </a:prstGeom>
          <a:noFill/>
          <a:ln w="28575">
            <a:solidFill>
              <a:srgbClr val="009999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60" name="Line 144"/>
          <p:cNvSpPr>
            <a:spLocks noChangeShapeType="1"/>
          </p:cNvSpPr>
          <p:nvPr/>
        </p:nvSpPr>
        <p:spPr bwMode="auto">
          <a:xfrm flipV="1">
            <a:off x="2511425" y="1768475"/>
            <a:ext cx="211138" cy="0"/>
          </a:xfrm>
          <a:prstGeom prst="line">
            <a:avLst/>
          </a:prstGeom>
          <a:noFill/>
          <a:ln w="28575">
            <a:solidFill>
              <a:srgbClr val="0099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61" name="Line 145"/>
          <p:cNvSpPr>
            <a:spLocks noChangeShapeType="1"/>
          </p:cNvSpPr>
          <p:nvPr/>
        </p:nvSpPr>
        <p:spPr bwMode="auto">
          <a:xfrm flipV="1">
            <a:off x="4686300" y="1265238"/>
            <a:ext cx="0" cy="503237"/>
          </a:xfrm>
          <a:prstGeom prst="line">
            <a:avLst/>
          </a:prstGeom>
          <a:noFill/>
          <a:ln w="28575">
            <a:solidFill>
              <a:srgbClr val="009999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62" name="Line 146"/>
          <p:cNvSpPr>
            <a:spLocks noChangeShapeType="1"/>
          </p:cNvSpPr>
          <p:nvPr/>
        </p:nvSpPr>
        <p:spPr bwMode="auto">
          <a:xfrm flipV="1">
            <a:off x="4479925" y="1768475"/>
            <a:ext cx="211138" cy="0"/>
          </a:xfrm>
          <a:prstGeom prst="line">
            <a:avLst/>
          </a:prstGeom>
          <a:noFill/>
          <a:ln w="28575">
            <a:solidFill>
              <a:srgbClr val="0099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63" name="Text Box 147"/>
          <p:cNvSpPr txBox="1">
            <a:spLocks noChangeArrowheads="1"/>
          </p:cNvSpPr>
          <p:nvPr/>
        </p:nvSpPr>
        <p:spPr bwMode="auto">
          <a:xfrm>
            <a:off x="3384550" y="1239838"/>
            <a:ext cx="666750" cy="3667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009999"/>
                </a:solidFill>
              </a:rPr>
              <a:t>flush</a:t>
            </a:r>
          </a:p>
        </p:txBody>
      </p:sp>
      <p:sp>
        <p:nvSpPr>
          <p:cNvPr id="265364" name="Line 148"/>
          <p:cNvSpPr>
            <a:spLocks noChangeShapeType="1"/>
          </p:cNvSpPr>
          <p:nvPr/>
        </p:nvSpPr>
        <p:spPr bwMode="auto">
          <a:xfrm>
            <a:off x="4013200" y="1428750"/>
            <a:ext cx="479425" cy="0"/>
          </a:xfrm>
          <a:prstGeom prst="line">
            <a:avLst/>
          </a:prstGeom>
          <a:noFill/>
          <a:ln w="12700">
            <a:solidFill>
              <a:srgbClr val="009999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365" name="Line 149"/>
          <p:cNvSpPr>
            <a:spLocks noChangeShapeType="1"/>
          </p:cNvSpPr>
          <p:nvPr/>
        </p:nvSpPr>
        <p:spPr bwMode="auto">
          <a:xfrm flipH="1">
            <a:off x="2921000" y="1428750"/>
            <a:ext cx="479425" cy="0"/>
          </a:xfrm>
          <a:prstGeom prst="line">
            <a:avLst/>
          </a:prstGeom>
          <a:noFill/>
          <a:ln w="12700">
            <a:solidFill>
              <a:srgbClr val="009999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2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>
                <a:solidFill>
                  <a:srgbClr val="C00000"/>
                </a:solidFill>
              </a:rPr>
              <a:t>Graphical representation </a:t>
            </a:r>
          </a:p>
        </p:txBody>
      </p:sp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2871788" y="2482851"/>
            <a:ext cx="4400550" cy="965200"/>
            <a:chOff x="1889" y="1116"/>
            <a:chExt cx="2772" cy="608"/>
          </a:xfrm>
        </p:grpSpPr>
        <p:sp>
          <p:nvSpPr>
            <p:cNvPr id="832516" name="Rectangle 4"/>
            <p:cNvSpPr>
              <a:spLocks noChangeArrowheads="1"/>
            </p:cNvSpPr>
            <p:nvPr/>
          </p:nvSpPr>
          <p:spPr bwMode="auto">
            <a:xfrm>
              <a:off x="1889" y="1245"/>
              <a:ext cx="364" cy="357"/>
            </a:xfrm>
            <a:prstGeom prst="rect">
              <a:avLst/>
            </a:prstGeom>
            <a:solidFill>
              <a:schemeClr val="bg1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000" b="1"/>
                <a:t>IM</a:t>
              </a:r>
            </a:p>
          </p:txBody>
        </p:sp>
        <p:sp>
          <p:nvSpPr>
            <p:cNvPr id="832518" name="Rectangle 6"/>
            <p:cNvSpPr>
              <a:spLocks noChangeArrowheads="1"/>
            </p:cNvSpPr>
            <p:nvPr/>
          </p:nvSpPr>
          <p:spPr bwMode="auto">
            <a:xfrm>
              <a:off x="2589" y="1246"/>
              <a:ext cx="364" cy="354"/>
            </a:xfrm>
            <a:prstGeom prst="rect">
              <a:avLst/>
            </a:prstGeom>
            <a:solidFill>
              <a:schemeClr val="bg1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000" b="1"/>
                <a:t>RF</a:t>
              </a:r>
            </a:p>
          </p:txBody>
        </p:sp>
        <p:sp>
          <p:nvSpPr>
            <p:cNvPr id="832524" name="Rectangle 12"/>
            <p:cNvSpPr>
              <a:spLocks noChangeArrowheads="1"/>
            </p:cNvSpPr>
            <p:nvPr/>
          </p:nvSpPr>
          <p:spPr bwMode="auto">
            <a:xfrm>
              <a:off x="3691" y="1245"/>
              <a:ext cx="364" cy="358"/>
            </a:xfrm>
            <a:prstGeom prst="rect">
              <a:avLst/>
            </a:prstGeom>
            <a:solidFill>
              <a:schemeClr val="bg1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b="1"/>
                <a:t>DM</a:t>
              </a:r>
            </a:p>
          </p:txBody>
        </p:sp>
        <p:sp>
          <p:nvSpPr>
            <p:cNvPr id="832528" name="Freeform 16"/>
            <p:cNvSpPr>
              <a:spLocks/>
            </p:cNvSpPr>
            <p:nvPr/>
          </p:nvSpPr>
          <p:spPr bwMode="auto">
            <a:xfrm>
              <a:off x="3133" y="1154"/>
              <a:ext cx="299" cy="56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7"/>
                </a:cxn>
                <a:cxn ang="0">
                  <a:pos x="111" y="553"/>
                </a:cxn>
                <a:cxn ang="0">
                  <a:pos x="0" y="671"/>
                </a:cxn>
                <a:cxn ang="0">
                  <a:pos x="0" y="1098"/>
                </a:cxn>
                <a:cxn ang="0">
                  <a:pos x="387" y="790"/>
                </a:cxn>
                <a:cxn ang="0">
                  <a:pos x="387" y="308"/>
                </a:cxn>
                <a:cxn ang="0">
                  <a:pos x="0" y="0"/>
                </a:cxn>
              </a:cxnLst>
              <a:rect l="0" t="0" r="r" b="b"/>
              <a:pathLst>
                <a:path w="388" h="1099">
                  <a:moveTo>
                    <a:pt x="0" y="0"/>
                  </a:moveTo>
                  <a:lnTo>
                    <a:pt x="0" y="427"/>
                  </a:lnTo>
                  <a:lnTo>
                    <a:pt x="111" y="553"/>
                  </a:lnTo>
                  <a:lnTo>
                    <a:pt x="0" y="671"/>
                  </a:lnTo>
                  <a:lnTo>
                    <a:pt x="0" y="1098"/>
                  </a:lnTo>
                  <a:lnTo>
                    <a:pt x="387" y="790"/>
                  </a:lnTo>
                  <a:lnTo>
                    <a:pt x="387" y="308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8575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832529" name="Text Box 17"/>
            <p:cNvSpPr txBox="1">
              <a:spLocks noChangeArrowheads="1"/>
            </p:cNvSpPr>
            <p:nvPr/>
          </p:nvSpPr>
          <p:spPr bwMode="auto">
            <a:xfrm rot="16200000">
              <a:off x="2997" y="1303"/>
              <a:ext cx="608" cy="233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ALU</a:t>
              </a:r>
            </a:p>
          </p:txBody>
        </p:sp>
        <p:sp>
          <p:nvSpPr>
            <p:cNvPr id="832535" name="Line 23"/>
            <p:cNvSpPr>
              <a:spLocks noChangeShapeType="1"/>
            </p:cNvSpPr>
            <p:nvPr/>
          </p:nvSpPr>
          <p:spPr bwMode="auto">
            <a:xfrm>
              <a:off x="2265" y="1425"/>
              <a:ext cx="32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832536" name="Line 24"/>
            <p:cNvSpPr>
              <a:spLocks noChangeShapeType="1"/>
            </p:cNvSpPr>
            <p:nvPr/>
          </p:nvSpPr>
          <p:spPr bwMode="auto">
            <a:xfrm>
              <a:off x="2451" y="1313"/>
              <a:ext cx="13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832537" name="Line 25"/>
            <p:cNvSpPr>
              <a:spLocks noChangeShapeType="1"/>
            </p:cNvSpPr>
            <p:nvPr/>
          </p:nvSpPr>
          <p:spPr bwMode="auto">
            <a:xfrm>
              <a:off x="2948" y="1313"/>
              <a:ext cx="18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832539" name="Line 27"/>
            <p:cNvSpPr>
              <a:spLocks noChangeShapeType="1"/>
            </p:cNvSpPr>
            <p:nvPr/>
          </p:nvSpPr>
          <p:spPr bwMode="auto">
            <a:xfrm>
              <a:off x="2948" y="1555"/>
              <a:ext cx="19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832541" name="Line 29"/>
            <p:cNvSpPr>
              <a:spLocks noChangeShapeType="1"/>
            </p:cNvSpPr>
            <p:nvPr/>
          </p:nvSpPr>
          <p:spPr bwMode="auto">
            <a:xfrm>
              <a:off x="3432" y="1415"/>
              <a:ext cx="24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832542" name="Line 30"/>
            <p:cNvSpPr>
              <a:spLocks noChangeShapeType="1"/>
            </p:cNvSpPr>
            <p:nvPr/>
          </p:nvSpPr>
          <p:spPr bwMode="auto">
            <a:xfrm>
              <a:off x="3553" y="1428"/>
              <a:ext cx="0" cy="2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832543" name="Line 31"/>
            <p:cNvSpPr>
              <a:spLocks noChangeShapeType="1"/>
            </p:cNvSpPr>
            <p:nvPr/>
          </p:nvSpPr>
          <p:spPr bwMode="auto">
            <a:xfrm>
              <a:off x="3558" y="1700"/>
              <a:ext cx="60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832544" name="Line 32"/>
            <p:cNvSpPr>
              <a:spLocks noChangeShapeType="1"/>
            </p:cNvSpPr>
            <p:nvPr/>
          </p:nvSpPr>
          <p:spPr bwMode="auto">
            <a:xfrm flipH="1">
              <a:off x="4166" y="1428"/>
              <a:ext cx="131" cy="2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832546" name="Line 34"/>
            <p:cNvSpPr>
              <a:spLocks noChangeShapeType="1"/>
            </p:cNvSpPr>
            <p:nvPr/>
          </p:nvSpPr>
          <p:spPr bwMode="auto">
            <a:xfrm flipV="1">
              <a:off x="4055" y="1431"/>
              <a:ext cx="24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832549" name="Rectangle 37"/>
            <p:cNvSpPr>
              <a:spLocks noChangeArrowheads="1"/>
            </p:cNvSpPr>
            <p:nvPr/>
          </p:nvSpPr>
          <p:spPr bwMode="auto">
            <a:xfrm>
              <a:off x="4297" y="1246"/>
              <a:ext cx="364" cy="354"/>
            </a:xfrm>
            <a:prstGeom prst="rect">
              <a:avLst/>
            </a:prstGeom>
            <a:solidFill>
              <a:schemeClr val="bg1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000" b="1"/>
                <a:t>RF</a:t>
              </a:r>
            </a:p>
          </p:txBody>
        </p:sp>
        <p:sp>
          <p:nvSpPr>
            <p:cNvPr id="832550" name="Line 38"/>
            <p:cNvSpPr>
              <a:spLocks noChangeShapeType="1"/>
            </p:cNvSpPr>
            <p:nvPr/>
          </p:nvSpPr>
          <p:spPr bwMode="auto">
            <a:xfrm>
              <a:off x="2451" y="1313"/>
              <a:ext cx="0" cy="11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</p:grpSp>
      <p:sp>
        <p:nvSpPr>
          <p:cNvPr id="832637" name="Text Box 125"/>
          <p:cNvSpPr txBox="1">
            <a:spLocks noChangeArrowheads="1"/>
          </p:cNvSpPr>
          <p:nvPr/>
        </p:nvSpPr>
        <p:spPr bwMode="auto">
          <a:xfrm>
            <a:off x="3244850" y="1625600"/>
            <a:ext cx="2207656" cy="46166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5 stage pipeline</a:t>
            </a:r>
          </a:p>
        </p:txBody>
      </p:sp>
      <p:sp>
        <p:nvSpPr>
          <p:cNvPr id="832642" name="Rectangle 130"/>
          <p:cNvSpPr>
            <a:spLocks noChangeArrowheads="1"/>
          </p:cNvSpPr>
          <p:nvPr/>
        </p:nvSpPr>
        <p:spPr bwMode="auto">
          <a:xfrm>
            <a:off x="2871788" y="4144963"/>
            <a:ext cx="892175" cy="436562"/>
          </a:xfrm>
          <a:prstGeom prst="rect">
            <a:avLst/>
          </a:prstGeom>
          <a:solidFill>
            <a:srgbClr val="CCECFF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b="1"/>
              <a:t>IF</a:t>
            </a:r>
          </a:p>
        </p:txBody>
      </p:sp>
      <p:sp>
        <p:nvSpPr>
          <p:cNvPr id="832643" name="Rectangle 131"/>
          <p:cNvSpPr>
            <a:spLocks noChangeArrowheads="1"/>
          </p:cNvSpPr>
          <p:nvPr/>
        </p:nvSpPr>
        <p:spPr bwMode="auto">
          <a:xfrm>
            <a:off x="3763963" y="4144963"/>
            <a:ext cx="892175" cy="436562"/>
          </a:xfrm>
          <a:prstGeom prst="rect">
            <a:avLst/>
          </a:prstGeom>
          <a:solidFill>
            <a:srgbClr val="CCECFF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b="1"/>
              <a:t>ID</a:t>
            </a:r>
          </a:p>
        </p:txBody>
      </p:sp>
      <p:sp>
        <p:nvSpPr>
          <p:cNvPr id="832644" name="Rectangle 132"/>
          <p:cNvSpPr>
            <a:spLocks noChangeArrowheads="1"/>
          </p:cNvSpPr>
          <p:nvPr/>
        </p:nvSpPr>
        <p:spPr bwMode="auto">
          <a:xfrm>
            <a:off x="4643438" y="4144963"/>
            <a:ext cx="892175" cy="436562"/>
          </a:xfrm>
          <a:prstGeom prst="rect">
            <a:avLst/>
          </a:prstGeom>
          <a:solidFill>
            <a:srgbClr val="CCECFF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b="1"/>
              <a:t>EX</a:t>
            </a:r>
          </a:p>
        </p:txBody>
      </p:sp>
      <p:sp>
        <p:nvSpPr>
          <p:cNvPr id="832645" name="Rectangle 133"/>
          <p:cNvSpPr>
            <a:spLocks noChangeArrowheads="1"/>
          </p:cNvSpPr>
          <p:nvPr/>
        </p:nvSpPr>
        <p:spPr bwMode="auto">
          <a:xfrm>
            <a:off x="5535613" y="4144963"/>
            <a:ext cx="892175" cy="436562"/>
          </a:xfrm>
          <a:prstGeom prst="rect">
            <a:avLst/>
          </a:prstGeom>
          <a:solidFill>
            <a:srgbClr val="CCECFF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b="1"/>
              <a:t>Mem</a:t>
            </a:r>
          </a:p>
        </p:txBody>
      </p:sp>
      <p:sp>
        <p:nvSpPr>
          <p:cNvPr id="832646" name="Rectangle 134"/>
          <p:cNvSpPr>
            <a:spLocks noChangeArrowheads="1"/>
          </p:cNvSpPr>
          <p:nvPr/>
        </p:nvSpPr>
        <p:spPr bwMode="auto">
          <a:xfrm>
            <a:off x="6427788" y="4144963"/>
            <a:ext cx="892175" cy="436562"/>
          </a:xfrm>
          <a:prstGeom prst="rect">
            <a:avLst/>
          </a:prstGeom>
          <a:solidFill>
            <a:srgbClr val="CCECFF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b="1"/>
              <a:t>WB</a:t>
            </a:r>
          </a:p>
        </p:txBody>
      </p:sp>
      <p:sp>
        <p:nvSpPr>
          <p:cNvPr id="832647" name="Text Box 135"/>
          <p:cNvSpPr txBox="1">
            <a:spLocks noChangeArrowheads="1"/>
          </p:cNvSpPr>
          <p:nvPr/>
        </p:nvSpPr>
        <p:spPr bwMode="auto">
          <a:xfrm>
            <a:off x="1279525" y="2744788"/>
            <a:ext cx="957313" cy="46166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stages</a:t>
            </a:r>
          </a:p>
        </p:txBody>
      </p:sp>
      <p:sp>
        <p:nvSpPr>
          <p:cNvPr id="832648" name="Text Box 136"/>
          <p:cNvSpPr txBox="1">
            <a:spLocks noChangeArrowheads="1"/>
          </p:cNvSpPr>
          <p:nvPr/>
        </p:nvSpPr>
        <p:spPr bwMode="auto">
          <a:xfrm>
            <a:off x="1400175" y="4144963"/>
            <a:ext cx="1117614" cy="46166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actions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>
                <a:solidFill>
                  <a:srgbClr val="C00000"/>
                </a:solidFill>
              </a:rPr>
              <a:t>Hardware/software interface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381000" y="1401763"/>
            <a:ext cx="8451130" cy="2789237"/>
            <a:chOff x="517525" y="1858963"/>
            <a:chExt cx="7989651" cy="4541837"/>
          </a:xfrm>
        </p:grpSpPr>
        <p:sp>
          <p:nvSpPr>
            <p:cNvPr id="224260" name="Rectangle 4"/>
            <p:cNvSpPr>
              <a:spLocks noChangeArrowheads="1"/>
            </p:cNvSpPr>
            <p:nvPr/>
          </p:nvSpPr>
          <p:spPr bwMode="auto">
            <a:xfrm>
              <a:off x="3200400" y="1905000"/>
              <a:ext cx="2971800" cy="449580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24261" name="Line 5"/>
            <p:cNvSpPr>
              <a:spLocks noChangeShapeType="1"/>
            </p:cNvSpPr>
            <p:nvPr/>
          </p:nvSpPr>
          <p:spPr bwMode="auto">
            <a:xfrm>
              <a:off x="533400" y="4038600"/>
              <a:ext cx="60198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4262" name="Text Box 6"/>
            <p:cNvSpPr txBox="1">
              <a:spLocks noChangeArrowheads="1"/>
            </p:cNvSpPr>
            <p:nvPr/>
          </p:nvSpPr>
          <p:spPr bwMode="auto">
            <a:xfrm>
              <a:off x="517525" y="2454275"/>
              <a:ext cx="1717675" cy="5794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3200"/>
                <a:t>software</a:t>
              </a:r>
            </a:p>
          </p:txBody>
        </p:sp>
        <p:sp>
          <p:nvSpPr>
            <p:cNvPr id="224263" name="Text Box 7"/>
            <p:cNvSpPr txBox="1">
              <a:spLocks noChangeArrowheads="1"/>
            </p:cNvSpPr>
            <p:nvPr/>
          </p:nvSpPr>
          <p:spPr bwMode="auto">
            <a:xfrm>
              <a:off x="533400" y="5022850"/>
              <a:ext cx="1874838" cy="5794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3200"/>
                <a:t>hardware</a:t>
              </a:r>
            </a:p>
          </p:txBody>
        </p:sp>
        <p:sp>
          <p:nvSpPr>
            <p:cNvPr id="224265" name="Text Box 9"/>
            <p:cNvSpPr txBox="1">
              <a:spLocks noChangeArrowheads="1"/>
            </p:cNvSpPr>
            <p:nvPr/>
          </p:nvSpPr>
          <p:spPr bwMode="auto">
            <a:xfrm>
              <a:off x="4267200" y="1858963"/>
              <a:ext cx="954088" cy="57943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3200"/>
                <a:t>C++</a:t>
              </a:r>
            </a:p>
          </p:txBody>
        </p:sp>
        <p:sp>
          <p:nvSpPr>
            <p:cNvPr id="224266" name="Text Box 10"/>
            <p:cNvSpPr txBox="1">
              <a:spLocks noChangeArrowheads="1"/>
            </p:cNvSpPr>
            <p:nvPr/>
          </p:nvSpPr>
          <p:spPr bwMode="auto">
            <a:xfrm>
              <a:off x="3848100" y="3276600"/>
              <a:ext cx="1717675" cy="5794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3200"/>
                <a:t>m/c instr</a:t>
              </a:r>
            </a:p>
          </p:txBody>
        </p:sp>
        <p:sp>
          <p:nvSpPr>
            <p:cNvPr id="224267" name="Text Box 11"/>
            <p:cNvSpPr txBox="1">
              <a:spLocks noChangeArrowheads="1"/>
            </p:cNvSpPr>
            <p:nvPr/>
          </p:nvSpPr>
          <p:spPr bwMode="auto">
            <a:xfrm>
              <a:off x="3657600" y="4114800"/>
              <a:ext cx="2095500" cy="5794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3200" dirty="0" err="1"/>
                <a:t>reg</a:t>
              </a:r>
              <a:r>
                <a:rPr lang="en-US" sz="3200" dirty="0"/>
                <a:t>, adder</a:t>
              </a:r>
            </a:p>
          </p:txBody>
        </p:sp>
        <p:sp>
          <p:nvSpPr>
            <p:cNvPr id="224268" name="Text Box 12"/>
            <p:cNvSpPr txBox="1">
              <a:spLocks noChangeArrowheads="1"/>
            </p:cNvSpPr>
            <p:nvPr/>
          </p:nvSpPr>
          <p:spPr bwMode="auto">
            <a:xfrm>
              <a:off x="3657600" y="5284082"/>
              <a:ext cx="1720536" cy="58477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3200" dirty="0"/>
                <a:t>transistors</a:t>
              </a:r>
            </a:p>
          </p:txBody>
        </p:sp>
        <p:sp>
          <p:nvSpPr>
            <p:cNvPr id="224269" name="AutoShape 13"/>
            <p:cNvSpPr>
              <a:spLocks/>
            </p:cNvSpPr>
            <p:nvPr/>
          </p:nvSpPr>
          <p:spPr bwMode="auto">
            <a:xfrm>
              <a:off x="6439736" y="3733801"/>
              <a:ext cx="304800" cy="685800"/>
            </a:xfrm>
            <a:prstGeom prst="rightBrace">
              <a:avLst>
                <a:gd name="adj1" fmla="val 18750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4270" name="Text Box 14"/>
            <p:cNvSpPr txBox="1">
              <a:spLocks noChangeArrowheads="1"/>
            </p:cNvSpPr>
            <p:nvPr/>
          </p:nvSpPr>
          <p:spPr bwMode="auto">
            <a:xfrm>
              <a:off x="6727893" y="3546965"/>
              <a:ext cx="1779283" cy="95221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3200" dirty="0" smtClean="0"/>
                <a:t>Arch. focus</a:t>
              </a:r>
              <a:endParaRPr lang="en-US" sz="3200" dirty="0"/>
            </a:p>
          </p:txBody>
        </p:sp>
      </p:grpSp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228600" y="4267200"/>
            <a:ext cx="8686800" cy="23622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Instruction set architecture</a:t>
            </a:r>
          </a:p>
          <a:p>
            <a:pPr marL="548640" marR="0" lvl="1" indent="-228600" algn="l" defTabSz="914400" rtl="0" eaLnBrk="1" fontAlgn="auto" latinLnBrk="0" hangingPunct="1">
              <a:lnSpc>
                <a:spcPct val="100000"/>
              </a:lnSpc>
              <a:spcBef>
                <a:spcPts val="37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Lowest level visible to a programmer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Micro architecture</a:t>
            </a:r>
          </a:p>
          <a:p>
            <a:pPr marL="548640" marR="0" lvl="1" indent="-228600" algn="l" defTabSz="914400" rtl="0" eaLnBrk="1" fontAlgn="auto" latinLnBrk="0" hangingPunct="1">
              <a:lnSpc>
                <a:spcPct val="100000"/>
              </a:lnSpc>
              <a:spcBef>
                <a:spcPts val="37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Fills the gap between instructions and logic modules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1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>
                <a:solidFill>
                  <a:srgbClr val="C00000"/>
                </a:solidFill>
              </a:rPr>
              <a:t>Usage of stages by instructions 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2998788" y="1847850"/>
            <a:ext cx="4400550" cy="965200"/>
            <a:chOff x="1889" y="1116"/>
            <a:chExt cx="2772" cy="608"/>
          </a:xfrm>
        </p:grpSpPr>
        <p:sp>
          <p:nvSpPr>
            <p:cNvPr id="841749" name="Rectangle 21"/>
            <p:cNvSpPr>
              <a:spLocks noChangeArrowheads="1"/>
            </p:cNvSpPr>
            <p:nvPr/>
          </p:nvSpPr>
          <p:spPr bwMode="auto">
            <a:xfrm>
              <a:off x="1889" y="1245"/>
              <a:ext cx="364" cy="357"/>
            </a:xfrm>
            <a:prstGeom prst="rect">
              <a:avLst/>
            </a:prstGeom>
            <a:solidFill>
              <a:schemeClr val="bg1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000"/>
                <a:t>IM</a:t>
              </a:r>
            </a:p>
          </p:txBody>
        </p:sp>
        <p:sp>
          <p:nvSpPr>
            <p:cNvPr id="841750" name="Rectangle 22"/>
            <p:cNvSpPr>
              <a:spLocks noChangeArrowheads="1"/>
            </p:cNvSpPr>
            <p:nvPr/>
          </p:nvSpPr>
          <p:spPr bwMode="auto">
            <a:xfrm>
              <a:off x="2589" y="1246"/>
              <a:ext cx="364" cy="354"/>
            </a:xfrm>
            <a:prstGeom prst="rect">
              <a:avLst/>
            </a:prstGeom>
            <a:solidFill>
              <a:schemeClr val="bg1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000" dirty="0"/>
                <a:t>RF</a:t>
              </a:r>
            </a:p>
          </p:txBody>
        </p:sp>
        <p:sp>
          <p:nvSpPr>
            <p:cNvPr id="841751" name="Rectangle 23"/>
            <p:cNvSpPr>
              <a:spLocks noChangeArrowheads="1"/>
            </p:cNvSpPr>
            <p:nvPr/>
          </p:nvSpPr>
          <p:spPr bwMode="auto">
            <a:xfrm>
              <a:off x="3691" y="1245"/>
              <a:ext cx="364" cy="358"/>
            </a:xfrm>
            <a:prstGeom prst="rect">
              <a:avLst/>
            </a:prstGeom>
            <a:solidFill>
              <a:schemeClr val="bg1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/>
                <a:t>DM</a:t>
              </a:r>
            </a:p>
          </p:txBody>
        </p:sp>
        <p:sp>
          <p:nvSpPr>
            <p:cNvPr id="841752" name="Freeform 24"/>
            <p:cNvSpPr>
              <a:spLocks/>
            </p:cNvSpPr>
            <p:nvPr/>
          </p:nvSpPr>
          <p:spPr bwMode="auto">
            <a:xfrm>
              <a:off x="3133" y="1154"/>
              <a:ext cx="299" cy="56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7"/>
                </a:cxn>
                <a:cxn ang="0">
                  <a:pos x="111" y="553"/>
                </a:cxn>
                <a:cxn ang="0">
                  <a:pos x="0" y="671"/>
                </a:cxn>
                <a:cxn ang="0">
                  <a:pos x="0" y="1098"/>
                </a:cxn>
                <a:cxn ang="0">
                  <a:pos x="387" y="790"/>
                </a:cxn>
                <a:cxn ang="0">
                  <a:pos x="387" y="308"/>
                </a:cxn>
                <a:cxn ang="0">
                  <a:pos x="0" y="0"/>
                </a:cxn>
              </a:cxnLst>
              <a:rect l="0" t="0" r="r" b="b"/>
              <a:pathLst>
                <a:path w="388" h="1099">
                  <a:moveTo>
                    <a:pt x="0" y="0"/>
                  </a:moveTo>
                  <a:lnTo>
                    <a:pt x="0" y="427"/>
                  </a:lnTo>
                  <a:lnTo>
                    <a:pt x="111" y="553"/>
                  </a:lnTo>
                  <a:lnTo>
                    <a:pt x="0" y="671"/>
                  </a:lnTo>
                  <a:lnTo>
                    <a:pt x="0" y="1098"/>
                  </a:lnTo>
                  <a:lnTo>
                    <a:pt x="387" y="790"/>
                  </a:lnTo>
                  <a:lnTo>
                    <a:pt x="387" y="308"/>
                  </a:lnTo>
                  <a:lnTo>
                    <a:pt x="0" y="0"/>
                  </a:lnTo>
                </a:path>
              </a:pathLst>
            </a:custGeom>
            <a:solidFill>
              <a:srgbClr val="CCECFF">
                <a:alpha val="50000"/>
              </a:srgbClr>
            </a:solidFill>
            <a:ln w="28575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41753" name="Text Box 25"/>
            <p:cNvSpPr txBox="1">
              <a:spLocks noChangeArrowheads="1"/>
            </p:cNvSpPr>
            <p:nvPr/>
          </p:nvSpPr>
          <p:spPr bwMode="auto">
            <a:xfrm rot="-5400000">
              <a:off x="2997" y="1304"/>
              <a:ext cx="608" cy="231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ALU</a:t>
              </a:r>
            </a:p>
          </p:txBody>
        </p:sp>
        <p:sp>
          <p:nvSpPr>
            <p:cNvPr id="841754" name="Line 26"/>
            <p:cNvSpPr>
              <a:spLocks noChangeShapeType="1"/>
            </p:cNvSpPr>
            <p:nvPr/>
          </p:nvSpPr>
          <p:spPr bwMode="auto">
            <a:xfrm>
              <a:off x="2265" y="1425"/>
              <a:ext cx="32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41755" name="Line 27"/>
            <p:cNvSpPr>
              <a:spLocks noChangeShapeType="1"/>
            </p:cNvSpPr>
            <p:nvPr/>
          </p:nvSpPr>
          <p:spPr bwMode="auto">
            <a:xfrm>
              <a:off x="2451" y="1313"/>
              <a:ext cx="13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41756" name="Line 28"/>
            <p:cNvSpPr>
              <a:spLocks noChangeShapeType="1"/>
            </p:cNvSpPr>
            <p:nvPr/>
          </p:nvSpPr>
          <p:spPr bwMode="auto">
            <a:xfrm>
              <a:off x="2948" y="1313"/>
              <a:ext cx="18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41757" name="Line 29"/>
            <p:cNvSpPr>
              <a:spLocks noChangeShapeType="1"/>
            </p:cNvSpPr>
            <p:nvPr/>
          </p:nvSpPr>
          <p:spPr bwMode="auto">
            <a:xfrm>
              <a:off x="2948" y="1555"/>
              <a:ext cx="19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41758" name="Line 30"/>
            <p:cNvSpPr>
              <a:spLocks noChangeShapeType="1"/>
            </p:cNvSpPr>
            <p:nvPr/>
          </p:nvSpPr>
          <p:spPr bwMode="auto">
            <a:xfrm>
              <a:off x="3432" y="1415"/>
              <a:ext cx="24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41759" name="Line 31"/>
            <p:cNvSpPr>
              <a:spLocks noChangeShapeType="1"/>
            </p:cNvSpPr>
            <p:nvPr/>
          </p:nvSpPr>
          <p:spPr bwMode="auto">
            <a:xfrm>
              <a:off x="3553" y="1428"/>
              <a:ext cx="0" cy="2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41760" name="Line 32"/>
            <p:cNvSpPr>
              <a:spLocks noChangeShapeType="1"/>
            </p:cNvSpPr>
            <p:nvPr/>
          </p:nvSpPr>
          <p:spPr bwMode="auto">
            <a:xfrm>
              <a:off x="3558" y="1700"/>
              <a:ext cx="60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41761" name="Line 33"/>
            <p:cNvSpPr>
              <a:spLocks noChangeShapeType="1"/>
            </p:cNvSpPr>
            <p:nvPr/>
          </p:nvSpPr>
          <p:spPr bwMode="auto">
            <a:xfrm flipH="1">
              <a:off x="4166" y="1428"/>
              <a:ext cx="131" cy="2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41762" name="Line 34"/>
            <p:cNvSpPr>
              <a:spLocks noChangeShapeType="1"/>
            </p:cNvSpPr>
            <p:nvPr/>
          </p:nvSpPr>
          <p:spPr bwMode="auto">
            <a:xfrm flipV="1">
              <a:off x="4055" y="1431"/>
              <a:ext cx="24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41763" name="Rectangle 35"/>
            <p:cNvSpPr>
              <a:spLocks noChangeArrowheads="1"/>
            </p:cNvSpPr>
            <p:nvPr/>
          </p:nvSpPr>
          <p:spPr bwMode="auto">
            <a:xfrm>
              <a:off x="4297" y="1246"/>
              <a:ext cx="364" cy="354"/>
            </a:xfrm>
            <a:prstGeom prst="rect">
              <a:avLst/>
            </a:prstGeom>
            <a:solidFill>
              <a:schemeClr val="bg1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000"/>
                <a:t>RF</a:t>
              </a:r>
            </a:p>
          </p:txBody>
        </p:sp>
        <p:sp>
          <p:nvSpPr>
            <p:cNvPr id="841764" name="Line 36"/>
            <p:cNvSpPr>
              <a:spLocks noChangeShapeType="1"/>
            </p:cNvSpPr>
            <p:nvPr/>
          </p:nvSpPr>
          <p:spPr bwMode="auto">
            <a:xfrm>
              <a:off x="2451" y="1313"/>
              <a:ext cx="0" cy="11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41765" name="Rectangle 37"/>
          <p:cNvSpPr>
            <a:spLocks noChangeArrowheads="1"/>
          </p:cNvSpPr>
          <p:nvPr/>
        </p:nvSpPr>
        <p:spPr bwMode="auto">
          <a:xfrm>
            <a:off x="3297238" y="2052638"/>
            <a:ext cx="279400" cy="563562"/>
          </a:xfrm>
          <a:prstGeom prst="rect">
            <a:avLst/>
          </a:prstGeom>
          <a:solidFill>
            <a:srgbClr val="CCECFF">
              <a:alpha val="50000"/>
            </a:srgbClr>
          </a:solidFill>
          <a:ln w="127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1766" name="Rectangle 38"/>
          <p:cNvSpPr>
            <a:spLocks noChangeArrowheads="1"/>
          </p:cNvSpPr>
          <p:nvPr/>
        </p:nvSpPr>
        <p:spPr bwMode="auto">
          <a:xfrm>
            <a:off x="4400550" y="2039938"/>
            <a:ext cx="279400" cy="563562"/>
          </a:xfrm>
          <a:prstGeom prst="rect">
            <a:avLst/>
          </a:prstGeom>
          <a:solidFill>
            <a:srgbClr val="CCECFF">
              <a:alpha val="50000"/>
            </a:srgbClr>
          </a:solidFill>
          <a:ln w="127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1767" name="Rectangle 39"/>
          <p:cNvSpPr>
            <a:spLocks noChangeArrowheads="1"/>
          </p:cNvSpPr>
          <p:nvPr/>
        </p:nvSpPr>
        <p:spPr bwMode="auto">
          <a:xfrm>
            <a:off x="6157913" y="2039938"/>
            <a:ext cx="279400" cy="563562"/>
          </a:xfrm>
          <a:prstGeom prst="rect">
            <a:avLst/>
          </a:prstGeom>
          <a:solidFill>
            <a:srgbClr val="CCECFF">
              <a:alpha val="50000"/>
            </a:srgbClr>
          </a:solidFill>
          <a:ln w="127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1768" name="Rectangle 40"/>
          <p:cNvSpPr>
            <a:spLocks noChangeArrowheads="1"/>
          </p:cNvSpPr>
          <p:nvPr/>
        </p:nvSpPr>
        <p:spPr bwMode="auto">
          <a:xfrm>
            <a:off x="6821488" y="2065338"/>
            <a:ext cx="279400" cy="563562"/>
          </a:xfrm>
          <a:prstGeom prst="rect">
            <a:avLst/>
          </a:prstGeom>
          <a:solidFill>
            <a:srgbClr val="CCECFF">
              <a:alpha val="50000"/>
            </a:srgbClr>
          </a:solidFill>
          <a:ln w="127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3011488" y="2825750"/>
            <a:ext cx="4400550" cy="965200"/>
            <a:chOff x="1889" y="1116"/>
            <a:chExt cx="2772" cy="608"/>
          </a:xfrm>
        </p:grpSpPr>
        <p:sp>
          <p:nvSpPr>
            <p:cNvPr id="841770" name="Rectangle 42"/>
            <p:cNvSpPr>
              <a:spLocks noChangeArrowheads="1"/>
            </p:cNvSpPr>
            <p:nvPr/>
          </p:nvSpPr>
          <p:spPr bwMode="auto">
            <a:xfrm>
              <a:off x="1889" y="1245"/>
              <a:ext cx="364" cy="357"/>
            </a:xfrm>
            <a:prstGeom prst="rect">
              <a:avLst/>
            </a:prstGeom>
            <a:solidFill>
              <a:schemeClr val="bg1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000"/>
                <a:t>IM</a:t>
              </a:r>
            </a:p>
          </p:txBody>
        </p:sp>
        <p:sp>
          <p:nvSpPr>
            <p:cNvPr id="841771" name="Rectangle 43"/>
            <p:cNvSpPr>
              <a:spLocks noChangeArrowheads="1"/>
            </p:cNvSpPr>
            <p:nvPr/>
          </p:nvSpPr>
          <p:spPr bwMode="auto">
            <a:xfrm>
              <a:off x="2589" y="1246"/>
              <a:ext cx="364" cy="354"/>
            </a:xfrm>
            <a:prstGeom prst="rect">
              <a:avLst/>
            </a:prstGeom>
            <a:solidFill>
              <a:schemeClr val="bg1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000"/>
                <a:t>RF</a:t>
              </a:r>
            </a:p>
          </p:txBody>
        </p:sp>
        <p:sp>
          <p:nvSpPr>
            <p:cNvPr id="841772" name="Rectangle 44"/>
            <p:cNvSpPr>
              <a:spLocks noChangeArrowheads="1"/>
            </p:cNvSpPr>
            <p:nvPr/>
          </p:nvSpPr>
          <p:spPr bwMode="auto">
            <a:xfrm>
              <a:off x="3691" y="1245"/>
              <a:ext cx="364" cy="358"/>
            </a:xfrm>
            <a:prstGeom prst="rect">
              <a:avLst/>
            </a:prstGeom>
            <a:solidFill>
              <a:schemeClr val="bg1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/>
                <a:t>DM</a:t>
              </a:r>
            </a:p>
          </p:txBody>
        </p:sp>
        <p:sp>
          <p:nvSpPr>
            <p:cNvPr id="841773" name="Freeform 45"/>
            <p:cNvSpPr>
              <a:spLocks/>
            </p:cNvSpPr>
            <p:nvPr/>
          </p:nvSpPr>
          <p:spPr bwMode="auto">
            <a:xfrm>
              <a:off x="3133" y="1154"/>
              <a:ext cx="299" cy="56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7"/>
                </a:cxn>
                <a:cxn ang="0">
                  <a:pos x="111" y="553"/>
                </a:cxn>
                <a:cxn ang="0">
                  <a:pos x="0" y="671"/>
                </a:cxn>
                <a:cxn ang="0">
                  <a:pos x="0" y="1098"/>
                </a:cxn>
                <a:cxn ang="0">
                  <a:pos x="387" y="790"/>
                </a:cxn>
                <a:cxn ang="0">
                  <a:pos x="387" y="308"/>
                </a:cxn>
                <a:cxn ang="0">
                  <a:pos x="0" y="0"/>
                </a:cxn>
              </a:cxnLst>
              <a:rect l="0" t="0" r="r" b="b"/>
              <a:pathLst>
                <a:path w="388" h="1099">
                  <a:moveTo>
                    <a:pt x="0" y="0"/>
                  </a:moveTo>
                  <a:lnTo>
                    <a:pt x="0" y="427"/>
                  </a:lnTo>
                  <a:lnTo>
                    <a:pt x="111" y="553"/>
                  </a:lnTo>
                  <a:lnTo>
                    <a:pt x="0" y="671"/>
                  </a:lnTo>
                  <a:lnTo>
                    <a:pt x="0" y="1098"/>
                  </a:lnTo>
                  <a:lnTo>
                    <a:pt x="387" y="790"/>
                  </a:lnTo>
                  <a:lnTo>
                    <a:pt x="387" y="308"/>
                  </a:lnTo>
                  <a:lnTo>
                    <a:pt x="0" y="0"/>
                  </a:lnTo>
                </a:path>
              </a:pathLst>
            </a:custGeom>
            <a:solidFill>
              <a:srgbClr val="CCECFF">
                <a:alpha val="50000"/>
              </a:srgbClr>
            </a:solidFill>
            <a:ln w="28575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41774" name="Text Box 46"/>
            <p:cNvSpPr txBox="1">
              <a:spLocks noChangeArrowheads="1"/>
            </p:cNvSpPr>
            <p:nvPr/>
          </p:nvSpPr>
          <p:spPr bwMode="auto">
            <a:xfrm rot="-5400000">
              <a:off x="2997" y="1304"/>
              <a:ext cx="608" cy="231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ALU</a:t>
              </a:r>
            </a:p>
          </p:txBody>
        </p:sp>
        <p:sp>
          <p:nvSpPr>
            <p:cNvPr id="841775" name="Line 47"/>
            <p:cNvSpPr>
              <a:spLocks noChangeShapeType="1"/>
            </p:cNvSpPr>
            <p:nvPr/>
          </p:nvSpPr>
          <p:spPr bwMode="auto">
            <a:xfrm>
              <a:off x="2265" y="1425"/>
              <a:ext cx="32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41776" name="Line 48"/>
            <p:cNvSpPr>
              <a:spLocks noChangeShapeType="1"/>
            </p:cNvSpPr>
            <p:nvPr/>
          </p:nvSpPr>
          <p:spPr bwMode="auto">
            <a:xfrm>
              <a:off x="2451" y="1313"/>
              <a:ext cx="13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41777" name="Line 49"/>
            <p:cNvSpPr>
              <a:spLocks noChangeShapeType="1"/>
            </p:cNvSpPr>
            <p:nvPr/>
          </p:nvSpPr>
          <p:spPr bwMode="auto">
            <a:xfrm>
              <a:off x="2948" y="1313"/>
              <a:ext cx="18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41778" name="Line 50"/>
            <p:cNvSpPr>
              <a:spLocks noChangeShapeType="1"/>
            </p:cNvSpPr>
            <p:nvPr/>
          </p:nvSpPr>
          <p:spPr bwMode="auto">
            <a:xfrm>
              <a:off x="2948" y="1555"/>
              <a:ext cx="19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41779" name="Line 51"/>
            <p:cNvSpPr>
              <a:spLocks noChangeShapeType="1"/>
            </p:cNvSpPr>
            <p:nvPr/>
          </p:nvSpPr>
          <p:spPr bwMode="auto">
            <a:xfrm>
              <a:off x="3432" y="1415"/>
              <a:ext cx="24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41780" name="Line 52"/>
            <p:cNvSpPr>
              <a:spLocks noChangeShapeType="1"/>
            </p:cNvSpPr>
            <p:nvPr/>
          </p:nvSpPr>
          <p:spPr bwMode="auto">
            <a:xfrm>
              <a:off x="3553" y="1428"/>
              <a:ext cx="0" cy="2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41781" name="Line 53"/>
            <p:cNvSpPr>
              <a:spLocks noChangeShapeType="1"/>
            </p:cNvSpPr>
            <p:nvPr/>
          </p:nvSpPr>
          <p:spPr bwMode="auto">
            <a:xfrm>
              <a:off x="3558" y="1700"/>
              <a:ext cx="60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41782" name="Line 54"/>
            <p:cNvSpPr>
              <a:spLocks noChangeShapeType="1"/>
            </p:cNvSpPr>
            <p:nvPr/>
          </p:nvSpPr>
          <p:spPr bwMode="auto">
            <a:xfrm flipH="1">
              <a:off x="4166" y="1428"/>
              <a:ext cx="131" cy="2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41783" name="Line 55"/>
            <p:cNvSpPr>
              <a:spLocks noChangeShapeType="1"/>
            </p:cNvSpPr>
            <p:nvPr/>
          </p:nvSpPr>
          <p:spPr bwMode="auto">
            <a:xfrm flipV="1">
              <a:off x="4055" y="1431"/>
              <a:ext cx="24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41784" name="Rectangle 56"/>
            <p:cNvSpPr>
              <a:spLocks noChangeArrowheads="1"/>
            </p:cNvSpPr>
            <p:nvPr/>
          </p:nvSpPr>
          <p:spPr bwMode="auto">
            <a:xfrm>
              <a:off x="4297" y="1246"/>
              <a:ext cx="364" cy="354"/>
            </a:xfrm>
            <a:prstGeom prst="rect">
              <a:avLst/>
            </a:prstGeom>
            <a:solidFill>
              <a:schemeClr val="bg1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000"/>
                <a:t>RF</a:t>
              </a:r>
            </a:p>
          </p:txBody>
        </p:sp>
        <p:sp>
          <p:nvSpPr>
            <p:cNvPr id="841785" name="Line 57"/>
            <p:cNvSpPr>
              <a:spLocks noChangeShapeType="1"/>
            </p:cNvSpPr>
            <p:nvPr/>
          </p:nvSpPr>
          <p:spPr bwMode="auto">
            <a:xfrm>
              <a:off x="2451" y="1313"/>
              <a:ext cx="0" cy="11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41786" name="Rectangle 58"/>
          <p:cNvSpPr>
            <a:spLocks noChangeArrowheads="1"/>
          </p:cNvSpPr>
          <p:nvPr/>
        </p:nvSpPr>
        <p:spPr bwMode="auto">
          <a:xfrm>
            <a:off x="3309938" y="3030538"/>
            <a:ext cx="279400" cy="563562"/>
          </a:xfrm>
          <a:prstGeom prst="rect">
            <a:avLst/>
          </a:prstGeom>
          <a:solidFill>
            <a:srgbClr val="CCECFF">
              <a:alpha val="50000"/>
            </a:srgbClr>
          </a:solidFill>
          <a:ln w="127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1787" name="Rectangle 59"/>
          <p:cNvSpPr>
            <a:spLocks noChangeArrowheads="1"/>
          </p:cNvSpPr>
          <p:nvPr/>
        </p:nvSpPr>
        <p:spPr bwMode="auto">
          <a:xfrm>
            <a:off x="4413250" y="3017838"/>
            <a:ext cx="279400" cy="563562"/>
          </a:xfrm>
          <a:prstGeom prst="rect">
            <a:avLst/>
          </a:prstGeom>
          <a:solidFill>
            <a:srgbClr val="CCECFF">
              <a:alpha val="50000"/>
            </a:srgbClr>
          </a:solidFill>
          <a:ln w="127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1788" name="Rectangle 60"/>
          <p:cNvSpPr>
            <a:spLocks noChangeArrowheads="1"/>
          </p:cNvSpPr>
          <p:nvPr/>
        </p:nvSpPr>
        <p:spPr bwMode="auto">
          <a:xfrm>
            <a:off x="5865813" y="3017838"/>
            <a:ext cx="279400" cy="563562"/>
          </a:xfrm>
          <a:prstGeom prst="rect">
            <a:avLst/>
          </a:prstGeom>
          <a:solidFill>
            <a:srgbClr val="CCECFF">
              <a:alpha val="50000"/>
            </a:srgbClr>
          </a:solidFill>
          <a:ln w="127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61"/>
          <p:cNvGrpSpPr>
            <a:grpSpLocks/>
          </p:cNvGrpSpPr>
          <p:nvPr/>
        </p:nvGrpSpPr>
        <p:grpSpPr bwMode="auto">
          <a:xfrm>
            <a:off x="3024188" y="3829050"/>
            <a:ext cx="4400550" cy="965200"/>
            <a:chOff x="1889" y="1116"/>
            <a:chExt cx="2772" cy="608"/>
          </a:xfrm>
        </p:grpSpPr>
        <p:sp>
          <p:nvSpPr>
            <p:cNvPr id="841790" name="Rectangle 62"/>
            <p:cNvSpPr>
              <a:spLocks noChangeArrowheads="1"/>
            </p:cNvSpPr>
            <p:nvPr/>
          </p:nvSpPr>
          <p:spPr bwMode="auto">
            <a:xfrm>
              <a:off x="1889" y="1245"/>
              <a:ext cx="364" cy="357"/>
            </a:xfrm>
            <a:prstGeom prst="rect">
              <a:avLst/>
            </a:prstGeom>
            <a:solidFill>
              <a:schemeClr val="bg1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000"/>
                <a:t>IM</a:t>
              </a:r>
            </a:p>
          </p:txBody>
        </p:sp>
        <p:sp>
          <p:nvSpPr>
            <p:cNvPr id="841791" name="Rectangle 63"/>
            <p:cNvSpPr>
              <a:spLocks noChangeArrowheads="1"/>
            </p:cNvSpPr>
            <p:nvPr/>
          </p:nvSpPr>
          <p:spPr bwMode="auto">
            <a:xfrm>
              <a:off x="2589" y="1246"/>
              <a:ext cx="364" cy="354"/>
            </a:xfrm>
            <a:prstGeom prst="rect">
              <a:avLst/>
            </a:prstGeom>
            <a:solidFill>
              <a:schemeClr val="bg1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000"/>
                <a:t>RF</a:t>
              </a:r>
            </a:p>
          </p:txBody>
        </p:sp>
        <p:sp>
          <p:nvSpPr>
            <p:cNvPr id="841792" name="Rectangle 64"/>
            <p:cNvSpPr>
              <a:spLocks noChangeArrowheads="1"/>
            </p:cNvSpPr>
            <p:nvPr/>
          </p:nvSpPr>
          <p:spPr bwMode="auto">
            <a:xfrm>
              <a:off x="3691" y="1245"/>
              <a:ext cx="364" cy="358"/>
            </a:xfrm>
            <a:prstGeom prst="rect">
              <a:avLst/>
            </a:prstGeom>
            <a:solidFill>
              <a:schemeClr val="bg1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/>
                <a:t>DM</a:t>
              </a:r>
            </a:p>
          </p:txBody>
        </p:sp>
        <p:sp>
          <p:nvSpPr>
            <p:cNvPr id="841793" name="Freeform 65"/>
            <p:cNvSpPr>
              <a:spLocks/>
            </p:cNvSpPr>
            <p:nvPr/>
          </p:nvSpPr>
          <p:spPr bwMode="auto">
            <a:xfrm>
              <a:off x="3133" y="1154"/>
              <a:ext cx="299" cy="56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7"/>
                </a:cxn>
                <a:cxn ang="0">
                  <a:pos x="111" y="553"/>
                </a:cxn>
                <a:cxn ang="0">
                  <a:pos x="0" y="671"/>
                </a:cxn>
                <a:cxn ang="0">
                  <a:pos x="0" y="1098"/>
                </a:cxn>
                <a:cxn ang="0">
                  <a:pos x="387" y="790"/>
                </a:cxn>
                <a:cxn ang="0">
                  <a:pos x="387" y="308"/>
                </a:cxn>
                <a:cxn ang="0">
                  <a:pos x="0" y="0"/>
                </a:cxn>
              </a:cxnLst>
              <a:rect l="0" t="0" r="r" b="b"/>
              <a:pathLst>
                <a:path w="388" h="1099">
                  <a:moveTo>
                    <a:pt x="0" y="0"/>
                  </a:moveTo>
                  <a:lnTo>
                    <a:pt x="0" y="427"/>
                  </a:lnTo>
                  <a:lnTo>
                    <a:pt x="111" y="553"/>
                  </a:lnTo>
                  <a:lnTo>
                    <a:pt x="0" y="671"/>
                  </a:lnTo>
                  <a:lnTo>
                    <a:pt x="0" y="1098"/>
                  </a:lnTo>
                  <a:lnTo>
                    <a:pt x="387" y="790"/>
                  </a:lnTo>
                  <a:lnTo>
                    <a:pt x="387" y="308"/>
                  </a:lnTo>
                  <a:lnTo>
                    <a:pt x="0" y="0"/>
                  </a:lnTo>
                </a:path>
              </a:pathLst>
            </a:custGeom>
            <a:solidFill>
              <a:srgbClr val="CCECFF">
                <a:alpha val="50000"/>
              </a:srgbClr>
            </a:solidFill>
            <a:ln w="28575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41794" name="Text Box 66"/>
            <p:cNvSpPr txBox="1">
              <a:spLocks noChangeArrowheads="1"/>
            </p:cNvSpPr>
            <p:nvPr/>
          </p:nvSpPr>
          <p:spPr bwMode="auto">
            <a:xfrm rot="-5400000">
              <a:off x="2997" y="1304"/>
              <a:ext cx="608" cy="231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ALU</a:t>
              </a:r>
            </a:p>
          </p:txBody>
        </p:sp>
        <p:sp>
          <p:nvSpPr>
            <p:cNvPr id="841795" name="Line 67"/>
            <p:cNvSpPr>
              <a:spLocks noChangeShapeType="1"/>
            </p:cNvSpPr>
            <p:nvPr/>
          </p:nvSpPr>
          <p:spPr bwMode="auto">
            <a:xfrm>
              <a:off x="2265" y="1425"/>
              <a:ext cx="32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41796" name="Line 68"/>
            <p:cNvSpPr>
              <a:spLocks noChangeShapeType="1"/>
            </p:cNvSpPr>
            <p:nvPr/>
          </p:nvSpPr>
          <p:spPr bwMode="auto">
            <a:xfrm>
              <a:off x="2451" y="1313"/>
              <a:ext cx="13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41797" name="Line 69"/>
            <p:cNvSpPr>
              <a:spLocks noChangeShapeType="1"/>
            </p:cNvSpPr>
            <p:nvPr/>
          </p:nvSpPr>
          <p:spPr bwMode="auto">
            <a:xfrm>
              <a:off x="2948" y="1313"/>
              <a:ext cx="18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41798" name="Line 70"/>
            <p:cNvSpPr>
              <a:spLocks noChangeShapeType="1"/>
            </p:cNvSpPr>
            <p:nvPr/>
          </p:nvSpPr>
          <p:spPr bwMode="auto">
            <a:xfrm>
              <a:off x="2948" y="1555"/>
              <a:ext cx="19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41799" name="Line 71"/>
            <p:cNvSpPr>
              <a:spLocks noChangeShapeType="1"/>
            </p:cNvSpPr>
            <p:nvPr/>
          </p:nvSpPr>
          <p:spPr bwMode="auto">
            <a:xfrm>
              <a:off x="3432" y="1415"/>
              <a:ext cx="24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41800" name="Line 72"/>
            <p:cNvSpPr>
              <a:spLocks noChangeShapeType="1"/>
            </p:cNvSpPr>
            <p:nvPr/>
          </p:nvSpPr>
          <p:spPr bwMode="auto">
            <a:xfrm>
              <a:off x="3553" y="1428"/>
              <a:ext cx="0" cy="2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41801" name="Line 73"/>
            <p:cNvSpPr>
              <a:spLocks noChangeShapeType="1"/>
            </p:cNvSpPr>
            <p:nvPr/>
          </p:nvSpPr>
          <p:spPr bwMode="auto">
            <a:xfrm>
              <a:off x="3558" y="1700"/>
              <a:ext cx="60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41802" name="Line 74"/>
            <p:cNvSpPr>
              <a:spLocks noChangeShapeType="1"/>
            </p:cNvSpPr>
            <p:nvPr/>
          </p:nvSpPr>
          <p:spPr bwMode="auto">
            <a:xfrm flipH="1">
              <a:off x="4166" y="1428"/>
              <a:ext cx="131" cy="2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41803" name="Line 75"/>
            <p:cNvSpPr>
              <a:spLocks noChangeShapeType="1"/>
            </p:cNvSpPr>
            <p:nvPr/>
          </p:nvSpPr>
          <p:spPr bwMode="auto">
            <a:xfrm flipV="1">
              <a:off x="4055" y="1431"/>
              <a:ext cx="24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41804" name="Rectangle 76"/>
            <p:cNvSpPr>
              <a:spLocks noChangeArrowheads="1"/>
            </p:cNvSpPr>
            <p:nvPr/>
          </p:nvSpPr>
          <p:spPr bwMode="auto">
            <a:xfrm>
              <a:off x="4297" y="1246"/>
              <a:ext cx="364" cy="354"/>
            </a:xfrm>
            <a:prstGeom prst="rect">
              <a:avLst/>
            </a:prstGeom>
            <a:solidFill>
              <a:schemeClr val="bg1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000"/>
                <a:t>RF</a:t>
              </a:r>
            </a:p>
          </p:txBody>
        </p:sp>
        <p:sp>
          <p:nvSpPr>
            <p:cNvPr id="841805" name="Line 77"/>
            <p:cNvSpPr>
              <a:spLocks noChangeShapeType="1"/>
            </p:cNvSpPr>
            <p:nvPr/>
          </p:nvSpPr>
          <p:spPr bwMode="auto">
            <a:xfrm>
              <a:off x="2451" y="1313"/>
              <a:ext cx="0" cy="11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41806" name="Rectangle 78"/>
          <p:cNvSpPr>
            <a:spLocks noChangeArrowheads="1"/>
          </p:cNvSpPr>
          <p:nvPr/>
        </p:nvSpPr>
        <p:spPr bwMode="auto">
          <a:xfrm>
            <a:off x="3322638" y="4033838"/>
            <a:ext cx="279400" cy="563562"/>
          </a:xfrm>
          <a:prstGeom prst="rect">
            <a:avLst/>
          </a:prstGeom>
          <a:solidFill>
            <a:srgbClr val="CCECFF">
              <a:alpha val="50000"/>
            </a:srgbClr>
          </a:solidFill>
          <a:ln w="127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1807" name="Rectangle 79"/>
          <p:cNvSpPr>
            <a:spLocks noChangeArrowheads="1"/>
          </p:cNvSpPr>
          <p:nvPr/>
        </p:nvSpPr>
        <p:spPr bwMode="auto">
          <a:xfrm>
            <a:off x="4425950" y="4021138"/>
            <a:ext cx="279400" cy="563562"/>
          </a:xfrm>
          <a:prstGeom prst="rect">
            <a:avLst/>
          </a:prstGeom>
          <a:solidFill>
            <a:srgbClr val="CCECFF">
              <a:alpha val="50000"/>
            </a:srgbClr>
          </a:solidFill>
          <a:ln w="127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1808" name="Rectangle 80"/>
          <p:cNvSpPr>
            <a:spLocks noChangeArrowheads="1"/>
          </p:cNvSpPr>
          <p:nvPr/>
        </p:nvSpPr>
        <p:spPr bwMode="auto">
          <a:xfrm>
            <a:off x="6846888" y="4046538"/>
            <a:ext cx="279400" cy="563562"/>
          </a:xfrm>
          <a:prstGeom prst="rect">
            <a:avLst/>
          </a:prstGeom>
          <a:solidFill>
            <a:srgbClr val="CCECFF">
              <a:alpha val="50000"/>
            </a:srgbClr>
          </a:solidFill>
          <a:ln w="127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81"/>
          <p:cNvGrpSpPr>
            <a:grpSpLocks/>
          </p:cNvGrpSpPr>
          <p:nvPr/>
        </p:nvGrpSpPr>
        <p:grpSpPr bwMode="auto">
          <a:xfrm>
            <a:off x="3024188" y="4819650"/>
            <a:ext cx="4400550" cy="965200"/>
            <a:chOff x="1889" y="1116"/>
            <a:chExt cx="2772" cy="608"/>
          </a:xfrm>
        </p:grpSpPr>
        <p:sp>
          <p:nvSpPr>
            <p:cNvPr id="841810" name="Rectangle 82"/>
            <p:cNvSpPr>
              <a:spLocks noChangeArrowheads="1"/>
            </p:cNvSpPr>
            <p:nvPr/>
          </p:nvSpPr>
          <p:spPr bwMode="auto">
            <a:xfrm>
              <a:off x="1889" y="1245"/>
              <a:ext cx="364" cy="357"/>
            </a:xfrm>
            <a:prstGeom prst="rect">
              <a:avLst/>
            </a:prstGeom>
            <a:solidFill>
              <a:schemeClr val="bg1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000"/>
                <a:t>IM</a:t>
              </a:r>
            </a:p>
          </p:txBody>
        </p:sp>
        <p:sp>
          <p:nvSpPr>
            <p:cNvPr id="841811" name="Rectangle 83"/>
            <p:cNvSpPr>
              <a:spLocks noChangeArrowheads="1"/>
            </p:cNvSpPr>
            <p:nvPr/>
          </p:nvSpPr>
          <p:spPr bwMode="auto">
            <a:xfrm>
              <a:off x="2589" y="1246"/>
              <a:ext cx="364" cy="354"/>
            </a:xfrm>
            <a:prstGeom prst="rect">
              <a:avLst/>
            </a:prstGeom>
            <a:solidFill>
              <a:schemeClr val="bg1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000"/>
                <a:t>RF</a:t>
              </a:r>
            </a:p>
          </p:txBody>
        </p:sp>
        <p:sp>
          <p:nvSpPr>
            <p:cNvPr id="841812" name="Rectangle 84"/>
            <p:cNvSpPr>
              <a:spLocks noChangeArrowheads="1"/>
            </p:cNvSpPr>
            <p:nvPr/>
          </p:nvSpPr>
          <p:spPr bwMode="auto">
            <a:xfrm>
              <a:off x="3691" y="1245"/>
              <a:ext cx="364" cy="358"/>
            </a:xfrm>
            <a:prstGeom prst="rect">
              <a:avLst/>
            </a:prstGeom>
            <a:solidFill>
              <a:schemeClr val="bg1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/>
                <a:t>DM</a:t>
              </a:r>
            </a:p>
          </p:txBody>
        </p:sp>
        <p:sp>
          <p:nvSpPr>
            <p:cNvPr id="841813" name="Freeform 85"/>
            <p:cNvSpPr>
              <a:spLocks/>
            </p:cNvSpPr>
            <p:nvPr/>
          </p:nvSpPr>
          <p:spPr bwMode="auto">
            <a:xfrm>
              <a:off x="3133" y="1154"/>
              <a:ext cx="299" cy="56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7"/>
                </a:cxn>
                <a:cxn ang="0">
                  <a:pos x="111" y="553"/>
                </a:cxn>
                <a:cxn ang="0">
                  <a:pos x="0" y="671"/>
                </a:cxn>
                <a:cxn ang="0">
                  <a:pos x="0" y="1098"/>
                </a:cxn>
                <a:cxn ang="0">
                  <a:pos x="387" y="790"/>
                </a:cxn>
                <a:cxn ang="0">
                  <a:pos x="387" y="308"/>
                </a:cxn>
                <a:cxn ang="0">
                  <a:pos x="0" y="0"/>
                </a:cxn>
              </a:cxnLst>
              <a:rect l="0" t="0" r="r" b="b"/>
              <a:pathLst>
                <a:path w="388" h="1099">
                  <a:moveTo>
                    <a:pt x="0" y="0"/>
                  </a:moveTo>
                  <a:lnTo>
                    <a:pt x="0" y="427"/>
                  </a:lnTo>
                  <a:lnTo>
                    <a:pt x="111" y="553"/>
                  </a:lnTo>
                  <a:lnTo>
                    <a:pt x="0" y="671"/>
                  </a:lnTo>
                  <a:lnTo>
                    <a:pt x="0" y="1098"/>
                  </a:lnTo>
                  <a:lnTo>
                    <a:pt x="387" y="790"/>
                  </a:lnTo>
                  <a:lnTo>
                    <a:pt x="387" y="308"/>
                  </a:lnTo>
                  <a:lnTo>
                    <a:pt x="0" y="0"/>
                  </a:lnTo>
                </a:path>
              </a:pathLst>
            </a:custGeom>
            <a:solidFill>
              <a:srgbClr val="CCECFF">
                <a:alpha val="50000"/>
              </a:srgbClr>
            </a:solidFill>
            <a:ln w="28575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41814" name="Text Box 86"/>
            <p:cNvSpPr txBox="1">
              <a:spLocks noChangeArrowheads="1"/>
            </p:cNvSpPr>
            <p:nvPr/>
          </p:nvSpPr>
          <p:spPr bwMode="auto">
            <a:xfrm rot="-5400000">
              <a:off x="2997" y="1304"/>
              <a:ext cx="608" cy="231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ALU</a:t>
              </a:r>
            </a:p>
          </p:txBody>
        </p:sp>
        <p:sp>
          <p:nvSpPr>
            <p:cNvPr id="841815" name="Line 87"/>
            <p:cNvSpPr>
              <a:spLocks noChangeShapeType="1"/>
            </p:cNvSpPr>
            <p:nvPr/>
          </p:nvSpPr>
          <p:spPr bwMode="auto">
            <a:xfrm>
              <a:off x="2265" y="1425"/>
              <a:ext cx="32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41816" name="Line 88"/>
            <p:cNvSpPr>
              <a:spLocks noChangeShapeType="1"/>
            </p:cNvSpPr>
            <p:nvPr/>
          </p:nvSpPr>
          <p:spPr bwMode="auto">
            <a:xfrm>
              <a:off x="2451" y="1313"/>
              <a:ext cx="13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41817" name="Line 89"/>
            <p:cNvSpPr>
              <a:spLocks noChangeShapeType="1"/>
            </p:cNvSpPr>
            <p:nvPr/>
          </p:nvSpPr>
          <p:spPr bwMode="auto">
            <a:xfrm>
              <a:off x="2948" y="1313"/>
              <a:ext cx="18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41818" name="Line 90"/>
            <p:cNvSpPr>
              <a:spLocks noChangeShapeType="1"/>
            </p:cNvSpPr>
            <p:nvPr/>
          </p:nvSpPr>
          <p:spPr bwMode="auto">
            <a:xfrm>
              <a:off x="2948" y="1555"/>
              <a:ext cx="19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41819" name="Line 91"/>
            <p:cNvSpPr>
              <a:spLocks noChangeShapeType="1"/>
            </p:cNvSpPr>
            <p:nvPr/>
          </p:nvSpPr>
          <p:spPr bwMode="auto">
            <a:xfrm>
              <a:off x="3432" y="1415"/>
              <a:ext cx="24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41820" name="Line 92"/>
            <p:cNvSpPr>
              <a:spLocks noChangeShapeType="1"/>
            </p:cNvSpPr>
            <p:nvPr/>
          </p:nvSpPr>
          <p:spPr bwMode="auto">
            <a:xfrm>
              <a:off x="3553" y="1428"/>
              <a:ext cx="0" cy="2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41821" name="Line 93"/>
            <p:cNvSpPr>
              <a:spLocks noChangeShapeType="1"/>
            </p:cNvSpPr>
            <p:nvPr/>
          </p:nvSpPr>
          <p:spPr bwMode="auto">
            <a:xfrm>
              <a:off x="3558" y="1700"/>
              <a:ext cx="60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41822" name="Line 94"/>
            <p:cNvSpPr>
              <a:spLocks noChangeShapeType="1"/>
            </p:cNvSpPr>
            <p:nvPr/>
          </p:nvSpPr>
          <p:spPr bwMode="auto">
            <a:xfrm flipH="1">
              <a:off x="4166" y="1428"/>
              <a:ext cx="131" cy="2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41823" name="Line 95"/>
            <p:cNvSpPr>
              <a:spLocks noChangeShapeType="1"/>
            </p:cNvSpPr>
            <p:nvPr/>
          </p:nvSpPr>
          <p:spPr bwMode="auto">
            <a:xfrm flipV="1">
              <a:off x="4055" y="1431"/>
              <a:ext cx="24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41824" name="Rectangle 96"/>
            <p:cNvSpPr>
              <a:spLocks noChangeArrowheads="1"/>
            </p:cNvSpPr>
            <p:nvPr/>
          </p:nvSpPr>
          <p:spPr bwMode="auto">
            <a:xfrm>
              <a:off x="4297" y="1246"/>
              <a:ext cx="364" cy="354"/>
            </a:xfrm>
            <a:prstGeom prst="rect">
              <a:avLst/>
            </a:prstGeom>
            <a:solidFill>
              <a:schemeClr val="bg1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000"/>
                <a:t>RF</a:t>
              </a:r>
            </a:p>
          </p:txBody>
        </p:sp>
        <p:sp>
          <p:nvSpPr>
            <p:cNvPr id="841825" name="Line 97"/>
            <p:cNvSpPr>
              <a:spLocks noChangeShapeType="1"/>
            </p:cNvSpPr>
            <p:nvPr/>
          </p:nvSpPr>
          <p:spPr bwMode="auto">
            <a:xfrm>
              <a:off x="2451" y="1313"/>
              <a:ext cx="0" cy="11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41826" name="Rectangle 98"/>
          <p:cNvSpPr>
            <a:spLocks noChangeArrowheads="1"/>
          </p:cNvSpPr>
          <p:nvPr/>
        </p:nvSpPr>
        <p:spPr bwMode="auto">
          <a:xfrm>
            <a:off x="3322638" y="5024438"/>
            <a:ext cx="279400" cy="563562"/>
          </a:xfrm>
          <a:prstGeom prst="rect">
            <a:avLst/>
          </a:prstGeom>
          <a:solidFill>
            <a:srgbClr val="CCECFF">
              <a:alpha val="50000"/>
            </a:srgbClr>
          </a:solidFill>
          <a:ln w="127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1827" name="Rectangle 99"/>
          <p:cNvSpPr>
            <a:spLocks noChangeArrowheads="1"/>
          </p:cNvSpPr>
          <p:nvPr/>
        </p:nvSpPr>
        <p:spPr bwMode="auto">
          <a:xfrm>
            <a:off x="4425950" y="5011738"/>
            <a:ext cx="279400" cy="563562"/>
          </a:xfrm>
          <a:prstGeom prst="rect">
            <a:avLst/>
          </a:prstGeom>
          <a:solidFill>
            <a:srgbClr val="CCECFF">
              <a:alpha val="50000"/>
            </a:srgbClr>
          </a:solidFill>
          <a:ln w="127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1829" name="Text Box 101"/>
          <p:cNvSpPr txBox="1">
            <a:spLocks noChangeArrowheads="1"/>
          </p:cNvSpPr>
          <p:nvPr/>
        </p:nvSpPr>
        <p:spPr bwMode="auto">
          <a:xfrm>
            <a:off x="1865313" y="2095500"/>
            <a:ext cx="473075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lw</a:t>
            </a:r>
          </a:p>
        </p:txBody>
      </p:sp>
      <p:sp>
        <p:nvSpPr>
          <p:cNvPr id="841830" name="Text Box 102"/>
          <p:cNvSpPr txBox="1">
            <a:spLocks noChangeArrowheads="1"/>
          </p:cNvSpPr>
          <p:nvPr/>
        </p:nvSpPr>
        <p:spPr bwMode="auto">
          <a:xfrm>
            <a:off x="1824038" y="3082925"/>
            <a:ext cx="557212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sw</a:t>
            </a:r>
          </a:p>
        </p:txBody>
      </p:sp>
      <p:sp>
        <p:nvSpPr>
          <p:cNvPr id="841831" name="Text Box 103"/>
          <p:cNvSpPr txBox="1">
            <a:spLocks noChangeArrowheads="1"/>
          </p:cNvSpPr>
          <p:nvPr/>
        </p:nvSpPr>
        <p:spPr bwMode="auto">
          <a:xfrm>
            <a:off x="1755775" y="4070350"/>
            <a:ext cx="693738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add</a:t>
            </a:r>
          </a:p>
        </p:txBody>
      </p:sp>
      <p:sp>
        <p:nvSpPr>
          <p:cNvPr id="841832" name="Text Box 104"/>
          <p:cNvSpPr txBox="1">
            <a:spLocks noChangeArrowheads="1"/>
          </p:cNvSpPr>
          <p:nvPr/>
        </p:nvSpPr>
        <p:spPr bwMode="auto">
          <a:xfrm>
            <a:off x="1755775" y="5059363"/>
            <a:ext cx="693738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beq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>
                <a:solidFill>
                  <a:srgbClr val="C00000"/>
                </a:solidFill>
              </a:rPr>
              <a:t>Pipelining</a:t>
            </a:r>
          </a:p>
        </p:txBody>
      </p:sp>
      <p:sp>
        <p:nvSpPr>
          <p:cNvPr id="44035" name="Line 3"/>
          <p:cNvSpPr>
            <a:spLocks noChangeShapeType="1"/>
          </p:cNvSpPr>
          <p:nvPr/>
        </p:nvSpPr>
        <p:spPr bwMode="auto">
          <a:xfrm>
            <a:off x="1981200" y="37719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36" name="Line 4"/>
          <p:cNvSpPr>
            <a:spLocks noChangeShapeType="1"/>
          </p:cNvSpPr>
          <p:nvPr/>
        </p:nvSpPr>
        <p:spPr bwMode="auto">
          <a:xfrm>
            <a:off x="2819400" y="37719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>
            <a:off x="3657600" y="37719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38" name="Line 6"/>
          <p:cNvSpPr>
            <a:spLocks noChangeShapeType="1"/>
          </p:cNvSpPr>
          <p:nvPr/>
        </p:nvSpPr>
        <p:spPr bwMode="auto">
          <a:xfrm>
            <a:off x="4495800" y="37719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39" name="Line 7"/>
          <p:cNvSpPr>
            <a:spLocks noChangeShapeType="1"/>
          </p:cNvSpPr>
          <p:nvPr/>
        </p:nvSpPr>
        <p:spPr bwMode="auto">
          <a:xfrm>
            <a:off x="5334000" y="37719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40" name="Line 8"/>
          <p:cNvSpPr>
            <a:spLocks noChangeShapeType="1"/>
          </p:cNvSpPr>
          <p:nvPr/>
        </p:nvSpPr>
        <p:spPr bwMode="auto">
          <a:xfrm>
            <a:off x="6172200" y="37719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41" name="Line 9"/>
          <p:cNvSpPr>
            <a:spLocks noChangeShapeType="1"/>
          </p:cNvSpPr>
          <p:nvPr/>
        </p:nvSpPr>
        <p:spPr bwMode="auto">
          <a:xfrm>
            <a:off x="7010400" y="37719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42" name="Line 10"/>
          <p:cNvSpPr>
            <a:spLocks noChangeShapeType="1"/>
          </p:cNvSpPr>
          <p:nvPr/>
        </p:nvSpPr>
        <p:spPr bwMode="auto">
          <a:xfrm>
            <a:off x="1981200" y="4000500"/>
            <a:ext cx="50482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43" name="Text Box 11"/>
          <p:cNvSpPr txBox="1">
            <a:spLocks noChangeArrowheads="1"/>
          </p:cNvSpPr>
          <p:nvPr/>
        </p:nvSpPr>
        <p:spPr bwMode="auto">
          <a:xfrm>
            <a:off x="2133600" y="4457700"/>
            <a:ext cx="495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en-US" sz="2000" b="1" dirty="0"/>
              <a:t>IF        </a:t>
            </a:r>
            <a:r>
              <a:rPr lang="en-US" sz="2000" b="1" dirty="0" smtClean="0"/>
              <a:t>   </a:t>
            </a:r>
            <a:r>
              <a:rPr lang="en-US" sz="2000" b="1" dirty="0"/>
              <a:t>D       </a:t>
            </a:r>
            <a:r>
              <a:rPr lang="en-US" sz="2000" b="1" dirty="0" smtClean="0"/>
              <a:t>       RF      </a:t>
            </a:r>
            <a:r>
              <a:rPr lang="en-US" sz="2000" b="1" dirty="0"/>
              <a:t>EX/AG   </a:t>
            </a:r>
            <a:r>
              <a:rPr lang="en-US" sz="2000" b="1" dirty="0" smtClean="0"/>
              <a:t>   M      </a:t>
            </a:r>
            <a:r>
              <a:rPr lang="en-US" sz="2000" b="1" dirty="0"/>
              <a:t>WB</a:t>
            </a:r>
          </a:p>
        </p:txBody>
      </p:sp>
      <p:sp>
        <p:nvSpPr>
          <p:cNvPr id="44044" name="Text Box 12"/>
          <p:cNvSpPr txBox="1">
            <a:spLocks noChangeArrowheads="1"/>
          </p:cNvSpPr>
          <p:nvPr/>
        </p:nvSpPr>
        <p:spPr bwMode="auto">
          <a:xfrm>
            <a:off x="1036638" y="5557838"/>
            <a:ext cx="538339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buFontTx/>
              <a:buChar char="•"/>
            </a:pPr>
            <a:r>
              <a:rPr lang="en-US" sz="3200" dirty="0"/>
              <a:t> </a:t>
            </a:r>
            <a:r>
              <a:rPr lang="en-US" sz="3200" dirty="0" smtClean="0"/>
              <a:t>Faster </a:t>
            </a:r>
            <a:r>
              <a:rPr lang="en-US" sz="3200" dirty="0"/>
              <a:t>throughput with pipelining</a:t>
            </a:r>
            <a:endParaRPr lang="en-US" dirty="0"/>
          </a:p>
        </p:txBody>
      </p:sp>
      <p:sp>
        <p:nvSpPr>
          <p:cNvPr id="44045" name="Text Box 13"/>
          <p:cNvSpPr txBox="1">
            <a:spLocks noChangeArrowheads="1"/>
          </p:cNvSpPr>
          <p:nvPr/>
        </p:nvSpPr>
        <p:spPr bwMode="auto">
          <a:xfrm>
            <a:off x="1036638" y="1371600"/>
            <a:ext cx="725487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l"/>
            <a:r>
              <a:rPr lang="en-US" sz="3200" dirty="0"/>
              <a:t>Simple </a:t>
            </a:r>
            <a:r>
              <a:rPr lang="en-US" sz="3200" dirty="0" err="1"/>
              <a:t>multicycle</a:t>
            </a:r>
            <a:r>
              <a:rPr lang="en-US" sz="3200" dirty="0"/>
              <a:t> design :</a:t>
            </a:r>
          </a:p>
          <a:p>
            <a:pPr algn="l">
              <a:buFontTx/>
              <a:buChar char="•"/>
            </a:pPr>
            <a:r>
              <a:rPr lang="en-US" sz="3200" dirty="0"/>
              <a:t> </a:t>
            </a:r>
            <a:r>
              <a:rPr lang="en-US" sz="3200" dirty="0" smtClean="0"/>
              <a:t>R</a:t>
            </a:r>
            <a:r>
              <a:rPr lang="en-US" sz="3200" dirty="0" smtClean="0"/>
              <a:t>esource </a:t>
            </a:r>
            <a:r>
              <a:rPr lang="en-US" sz="3200" dirty="0"/>
              <a:t>sharing across cycles </a:t>
            </a:r>
          </a:p>
          <a:p>
            <a:pPr algn="l">
              <a:buFontTx/>
              <a:buChar char="•"/>
            </a:pPr>
            <a:r>
              <a:rPr lang="en-US" sz="3200" dirty="0"/>
              <a:t> </a:t>
            </a:r>
            <a:r>
              <a:rPr lang="en-US" sz="3200" dirty="0" smtClean="0"/>
              <a:t>All </a:t>
            </a:r>
            <a:r>
              <a:rPr lang="en-US" sz="3200" dirty="0"/>
              <a:t>instructions may not take same cycles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4" grpId="0" autoUpdateAnimBg="0"/>
      <p:bldP spid="44045" grpId="0" build="p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85725"/>
            <a:ext cx="8445500" cy="1143000"/>
          </a:xfrm>
        </p:spPr>
        <p:txBody>
          <a:bodyPr/>
          <a:lstStyle/>
          <a:p>
            <a:pPr algn="l"/>
            <a:r>
              <a:rPr lang="en-US" b="1" i="1" u="sng" dirty="0">
                <a:solidFill>
                  <a:srgbClr val="C00000"/>
                </a:solidFill>
              </a:rPr>
              <a:t>Degree of overlap         Depth</a:t>
            </a:r>
          </a:p>
        </p:txBody>
      </p:sp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533400" y="1606550"/>
            <a:ext cx="2895600" cy="1066800"/>
          </a:xfrm>
          <a:prstGeom prst="rect">
            <a:avLst/>
          </a:prstGeom>
          <a:solidFill>
            <a:srgbClr val="66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762000" y="1835150"/>
            <a:ext cx="1143000" cy="152400"/>
            <a:chOff x="480" y="1536"/>
            <a:chExt cx="720" cy="96"/>
          </a:xfrm>
        </p:grpSpPr>
        <p:sp>
          <p:nvSpPr>
            <p:cNvPr id="54277" name="Line 5"/>
            <p:cNvSpPr>
              <a:spLocks noChangeShapeType="1"/>
            </p:cNvSpPr>
            <p:nvPr/>
          </p:nvSpPr>
          <p:spPr bwMode="auto">
            <a:xfrm>
              <a:off x="480" y="1584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54278" name="Line 6"/>
            <p:cNvSpPr>
              <a:spLocks noChangeShapeType="1"/>
            </p:cNvSpPr>
            <p:nvPr/>
          </p:nvSpPr>
          <p:spPr bwMode="auto">
            <a:xfrm>
              <a:off x="480" y="153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54279" name="Line 7"/>
            <p:cNvSpPr>
              <a:spLocks noChangeShapeType="1"/>
            </p:cNvSpPr>
            <p:nvPr/>
          </p:nvSpPr>
          <p:spPr bwMode="auto">
            <a:xfrm>
              <a:off x="624" y="153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54280" name="Line 8"/>
            <p:cNvSpPr>
              <a:spLocks noChangeShapeType="1"/>
            </p:cNvSpPr>
            <p:nvPr/>
          </p:nvSpPr>
          <p:spPr bwMode="auto">
            <a:xfrm>
              <a:off x="768" y="153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54281" name="Line 9"/>
            <p:cNvSpPr>
              <a:spLocks noChangeShapeType="1"/>
            </p:cNvSpPr>
            <p:nvPr/>
          </p:nvSpPr>
          <p:spPr bwMode="auto">
            <a:xfrm>
              <a:off x="912" y="153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54282" name="Line 10"/>
            <p:cNvSpPr>
              <a:spLocks noChangeShapeType="1"/>
            </p:cNvSpPr>
            <p:nvPr/>
          </p:nvSpPr>
          <p:spPr bwMode="auto">
            <a:xfrm>
              <a:off x="1056" y="153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54283" name="Line 11"/>
            <p:cNvSpPr>
              <a:spLocks noChangeShapeType="1"/>
            </p:cNvSpPr>
            <p:nvPr/>
          </p:nvSpPr>
          <p:spPr bwMode="auto">
            <a:xfrm>
              <a:off x="1200" y="153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1905000" y="2216150"/>
            <a:ext cx="1143000" cy="152400"/>
            <a:chOff x="480" y="1536"/>
            <a:chExt cx="720" cy="96"/>
          </a:xfrm>
        </p:grpSpPr>
        <p:sp>
          <p:nvSpPr>
            <p:cNvPr id="54285" name="Line 13"/>
            <p:cNvSpPr>
              <a:spLocks noChangeShapeType="1"/>
            </p:cNvSpPr>
            <p:nvPr/>
          </p:nvSpPr>
          <p:spPr bwMode="auto">
            <a:xfrm>
              <a:off x="480" y="1584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54286" name="Line 14"/>
            <p:cNvSpPr>
              <a:spLocks noChangeShapeType="1"/>
            </p:cNvSpPr>
            <p:nvPr/>
          </p:nvSpPr>
          <p:spPr bwMode="auto">
            <a:xfrm>
              <a:off x="480" y="153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54287" name="Line 15"/>
            <p:cNvSpPr>
              <a:spLocks noChangeShapeType="1"/>
            </p:cNvSpPr>
            <p:nvPr/>
          </p:nvSpPr>
          <p:spPr bwMode="auto">
            <a:xfrm>
              <a:off x="624" y="153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54288" name="Line 16"/>
            <p:cNvSpPr>
              <a:spLocks noChangeShapeType="1"/>
            </p:cNvSpPr>
            <p:nvPr/>
          </p:nvSpPr>
          <p:spPr bwMode="auto">
            <a:xfrm>
              <a:off x="768" y="153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54289" name="Line 17"/>
            <p:cNvSpPr>
              <a:spLocks noChangeShapeType="1"/>
            </p:cNvSpPr>
            <p:nvPr/>
          </p:nvSpPr>
          <p:spPr bwMode="auto">
            <a:xfrm>
              <a:off x="912" y="153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54290" name="Line 18"/>
            <p:cNvSpPr>
              <a:spLocks noChangeShapeType="1"/>
            </p:cNvSpPr>
            <p:nvPr/>
          </p:nvSpPr>
          <p:spPr bwMode="auto">
            <a:xfrm>
              <a:off x="1056" y="153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54291" name="Line 19"/>
            <p:cNvSpPr>
              <a:spLocks noChangeShapeType="1"/>
            </p:cNvSpPr>
            <p:nvPr/>
          </p:nvSpPr>
          <p:spPr bwMode="auto">
            <a:xfrm>
              <a:off x="1200" y="153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</p:grpSp>
      <p:sp>
        <p:nvSpPr>
          <p:cNvPr id="54292" name="Rectangle 20"/>
          <p:cNvSpPr>
            <a:spLocks noChangeArrowheads="1"/>
          </p:cNvSpPr>
          <p:nvPr/>
        </p:nvSpPr>
        <p:spPr bwMode="auto">
          <a:xfrm>
            <a:off x="533400" y="3206750"/>
            <a:ext cx="2895600" cy="1066800"/>
          </a:xfrm>
          <a:prstGeom prst="rect">
            <a:avLst/>
          </a:prstGeom>
          <a:solidFill>
            <a:srgbClr val="66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762000" y="3435350"/>
            <a:ext cx="1143000" cy="152400"/>
            <a:chOff x="480" y="1536"/>
            <a:chExt cx="720" cy="96"/>
          </a:xfrm>
        </p:grpSpPr>
        <p:sp>
          <p:nvSpPr>
            <p:cNvPr id="54294" name="Line 22"/>
            <p:cNvSpPr>
              <a:spLocks noChangeShapeType="1"/>
            </p:cNvSpPr>
            <p:nvPr/>
          </p:nvSpPr>
          <p:spPr bwMode="auto">
            <a:xfrm>
              <a:off x="480" y="1584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54295" name="Line 23"/>
            <p:cNvSpPr>
              <a:spLocks noChangeShapeType="1"/>
            </p:cNvSpPr>
            <p:nvPr/>
          </p:nvSpPr>
          <p:spPr bwMode="auto">
            <a:xfrm>
              <a:off x="480" y="153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54296" name="Line 24"/>
            <p:cNvSpPr>
              <a:spLocks noChangeShapeType="1"/>
            </p:cNvSpPr>
            <p:nvPr/>
          </p:nvSpPr>
          <p:spPr bwMode="auto">
            <a:xfrm>
              <a:off x="624" y="153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54297" name="Line 25"/>
            <p:cNvSpPr>
              <a:spLocks noChangeShapeType="1"/>
            </p:cNvSpPr>
            <p:nvPr/>
          </p:nvSpPr>
          <p:spPr bwMode="auto">
            <a:xfrm>
              <a:off x="768" y="153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54298" name="Line 26"/>
            <p:cNvSpPr>
              <a:spLocks noChangeShapeType="1"/>
            </p:cNvSpPr>
            <p:nvPr/>
          </p:nvSpPr>
          <p:spPr bwMode="auto">
            <a:xfrm>
              <a:off x="912" y="153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54299" name="Line 27"/>
            <p:cNvSpPr>
              <a:spLocks noChangeShapeType="1"/>
            </p:cNvSpPr>
            <p:nvPr/>
          </p:nvSpPr>
          <p:spPr bwMode="auto">
            <a:xfrm>
              <a:off x="1056" y="153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54300" name="Line 28"/>
            <p:cNvSpPr>
              <a:spLocks noChangeShapeType="1"/>
            </p:cNvSpPr>
            <p:nvPr/>
          </p:nvSpPr>
          <p:spPr bwMode="auto">
            <a:xfrm>
              <a:off x="1200" y="153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</p:grpSp>
      <p:grpSp>
        <p:nvGrpSpPr>
          <p:cNvPr id="5" name="Group 29"/>
          <p:cNvGrpSpPr>
            <a:grpSpLocks/>
          </p:cNvGrpSpPr>
          <p:nvPr/>
        </p:nvGrpSpPr>
        <p:grpSpPr bwMode="auto">
          <a:xfrm>
            <a:off x="1447800" y="3816350"/>
            <a:ext cx="1143000" cy="152400"/>
            <a:chOff x="480" y="1536"/>
            <a:chExt cx="720" cy="96"/>
          </a:xfrm>
        </p:grpSpPr>
        <p:sp>
          <p:nvSpPr>
            <p:cNvPr id="54302" name="Line 30"/>
            <p:cNvSpPr>
              <a:spLocks noChangeShapeType="1"/>
            </p:cNvSpPr>
            <p:nvPr/>
          </p:nvSpPr>
          <p:spPr bwMode="auto">
            <a:xfrm>
              <a:off x="480" y="1584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54303" name="Line 31"/>
            <p:cNvSpPr>
              <a:spLocks noChangeShapeType="1"/>
            </p:cNvSpPr>
            <p:nvPr/>
          </p:nvSpPr>
          <p:spPr bwMode="auto">
            <a:xfrm>
              <a:off x="480" y="153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54304" name="Line 32"/>
            <p:cNvSpPr>
              <a:spLocks noChangeShapeType="1"/>
            </p:cNvSpPr>
            <p:nvPr/>
          </p:nvSpPr>
          <p:spPr bwMode="auto">
            <a:xfrm>
              <a:off x="624" y="153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54305" name="Line 33"/>
            <p:cNvSpPr>
              <a:spLocks noChangeShapeType="1"/>
            </p:cNvSpPr>
            <p:nvPr/>
          </p:nvSpPr>
          <p:spPr bwMode="auto">
            <a:xfrm>
              <a:off x="768" y="153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54306" name="Line 34"/>
            <p:cNvSpPr>
              <a:spLocks noChangeShapeType="1"/>
            </p:cNvSpPr>
            <p:nvPr/>
          </p:nvSpPr>
          <p:spPr bwMode="auto">
            <a:xfrm>
              <a:off x="912" y="153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54307" name="Line 35"/>
            <p:cNvSpPr>
              <a:spLocks noChangeShapeType="1"/>
            </p:cNvSpPr>
            <p:nvPr/>
          </p:nvSpPr>
          <p:spPr bwMode="auto">
            <a:xfrm>
              <a:off x="1056" y="153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54308" name="Line 36"/>
            <p:cNvSpPr>
              <a:spLocks noChangeShapeType="1"/>
            </p:cNvSpPr>
            <p:nvPr/>
          </p:nvSpPr>
          <p:spPr bwMode="auto">
            <a:xfrm>
              <a:off x="1200" y="153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</p:grpSp>
      <p:sp>
        <p:nvSpPr>
          <p:cNvPr id="54309" name="Rectangle 37"/>
          <p:cNvSpPr>
            <a:spLocks noChangeArrowheads="1"/>
          </p:cNvSpPr>
          <p:nvPr/>
        </p:nvSpPr>
        <p:spPr bwMode="auto">
          <a:xfrm>
            <a:off x="533400" y="4883150"/>
            <a:ext cx="2895600" cy="1066800"/>
          </a:xfrm>
          <a:prstGeom prst="rect">
            <a:avLst/>
          </a:prstGeom>
          <a:solidFill>
            <a:srgbClr val="66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grpSp>
        <p:nvGrpSpPr>
          <p:cNvPr id="6" name="Group 38"/>
          <p:cNvGrpSpPr>
            <a:grpSpLocks/>
          </p:cNvGrpSpPr>
          <p:nvPr/>
        </p:nvGrpSpPr>
        <p:grpSpPr bwMode="auto">
          <a:xfrm>
            <a:off x="762000" y="5111750"/>
            <a:ext cx="1143000" cy="152400"/>
            <a:chOff x="480" y="1536"/>
            <a:chExt cx="720" cy="96"/>
          </a:xfrm>
        </p:grpSpPr>
        <p:sp>
          <p:nvSpPr>
            <p:cNvPr id="54311" name="Line 39"/>
            <p:cNvSpPr>
              <a:spLocks noChangeShapeType="1"/>
            </p:cNvSpPr>
            <p:nvPr/>
          </p:nvSpPr>
          <p:spPr bwMode="auto">
            <a:xfrm>
              <a:off x="480" y="1584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54312" name="Line 40"/>
            <p:cNvSpPr>
              <a:spLocks noChangeShapeType="1"/>
            </p:cNvSpPr>
            <p:nvPr/>
          </p:nvSpPr>
          <p:spPr bwMode="auto">
            <a:xfrm>
              <a:off x="480" y="153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54313" name="Line 41"/>
            <p:cNvSpPr>
              <a:spLocks noChangeShapeType="1"/>
            </p:cNvSpPr>
            <p:nvPr/>
          </p:nvSpPr>
          <p:spPr bwMode="auto">
            <a:xfrm>
              <a:off x="624" y="153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54314" name="Line 42"/>
            <p:cNvSpPr>
              <a:spLocks noChangeShapeType="1"/>
            </p:cNvSpPr>
            <p:nvPr/>
          </p:nvSpPr>
          <p:spPr bwMode="auto">
            <a:xfrm>
              <a:off x="768" y="153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54315" name="Line 43"/>
            <p:cNvSpPr>
              <a:spLocks noChangeShapeType="1"/>
            </p:cNvSpPr>
            <p:nvPr/>
          </p:nvSpPr>
          <p:spPr bwMode="auto">
            <a:xfrm>
              <a:off x="912" y="153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54316" name="Line 44"/>
            <p:cNvSpPr>
              <a:spLocks noChangeShapeType="1"/>
            </p:cNvSpPr>
            <p:nvPr/>
          </p:nvSpPr>
          <p:spPr bwMode="auto">
            <a:xfrm>
              <a:off x="1056" y="153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54317" name="Line 45"/>
            <p:cNvSpPr>
              <a:spLocks noChangeShapeType="1"/>
            </p:cNvSpPr>
            <p:nvPr/>
          </p:nvSpPr>
          <p:spPr bwMode="auto">
            <a:xfrm>
              <a:off x="1200" y="153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</p:grpSp>
      <p:grpSp>
        <p:nvGrpSpPr>
          <p:cNvPr id="7" name="Group 46"/>
          <p:cNvGrpSpPr>
            <a:grpSpLocks/>
          </p:cNvGrpSpPr>
          <p:nvPr/>
        </p:nvGrpSpPr>
        <p:grpSpPr bwMode="auto">
          <a:xfrm>
            <a:off x="990600" y="5492750"/>
            <a:ext cx="1143000" cy="152400"/>
            <a:chOff x="480" y="1536"/>
            <a:chExt cx="720" cy="96"/>
          </a:xfrm>
        </p:grpSpPr>
        <p:sp>
          <p:nvSpPr>
            <p:cNvPr id="54319" name="Line 47"/>
            <p:cNvSpPr>
              <a:spLocks noChangeShapeType="1"/>
            </p:cNvSpPr>
            <p:nvPr/>
          </p:nvSpPr>
          <p:spPr bwMode="auto">
            <a:xfrm>
              <a:off x="480" y="1584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54320" name="Line 48"/>
            <p:cNvSpPr>
              <a:spLocks noChangeShapeType="1"/>
            </p:cNvSpPr>
            <p:nvPr/>
          </p:nvSpPr>
          <p:spPr bwMode="auto">
            <a:xfrm>
              <a:off x="480" y="153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54321" name="Line 49"/>
            <p:cNvSpPr>
              <a:spLocks noChangeShapeType="1"/>
            </p:cNvSpPr>
            <p:nvPr/>
          </p:nvSpPr>
          <p:spPr bwMode="auto">
            <a:xfrm>
              <a:off x="624" y="153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54322" name="Line 50"/>
            <p:cNvSpPr>
              <a:spLocks noChangeShapeType="1"/>
            </p:cNvSpPr>
            <p:nvPr/>
          </p:nvSpPr>
          <p:spPr bwMode="auto">
            <a:xfrm>
              <a:off x="768" y="153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54323" name="Line 51"/>
            <p:cNvSpPr>
              <a:spLocks noChangeShapeType="1"/>
            </p:cNvSpPr>
            <p:nvPr/>
          </p:nvSpPr>
          <p:spPr bwMode="auto">
            <a:xfrm>
              <a:off x="912" y="153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54324" name="Line 52"/>
            <p:cNvSpPr>
              <a:spLocks noChangeShapeType="1"/>
            </p:cNvSpPr>
            <p:nvPr/>
          </p:nvSpPr>
          <p:spPr bwMode="auto">
            <a:xfrm>
              <a:off x="1056" y="153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54325" name="Line 53"/>
            <p:cNvSpPr>
              <a:spLocks noChangeShapeType="1"/>
            </p:cNvSpPr>
            <p:nvPr/>
          </p:nvSpPr>
          <p:spPr bwMode="auto">
            <a:xfrm>
              <a:off x="1200" y="153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</p:grpSp>
      <p:sp>
        <p:nvSpPr>
          <p:cNvPr id="54378" name="Text Box 106"/>
          <p:cNvSpPr txBox="1">
            <a:spLocks noChangeArrowheads="1"/>
          </p:cNvSpPr>
          <p:nvPr/>
        </p:nvSpPr>
        <p:spPr bwMode="auto">
          <a:xfrm>
            <a:off x="1282700" y="1149350"/>
            <a:ext cx="73751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b="1"/>
              <a:t>Serial</a:t>
            </a:r>
          </a:p>
        </p:txBody>
      </p:sp>
      <p:sp>
        <p:nvSpPr>
          <p:cNvPr id="54379" name="Text Box 107"/>
          <p:cNvSpPr txBox="1">
            <a:spLocks noChangeArrowheads="1"/>
          </p:cNvSpPr>
          <p:nvPr/>
        </p:nvSpPr>
        <p:spPr bwMode="auto">
          <a:xfrm>
            <a:off x="1214438" y="2790825"/>
            <a:ext cx="133716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b="1"/>
              <a:t>Overlapped</a:t>
            </a:r>
          </a:p>
        </p:txBody>
      </p:sp>
      <p:sp>
        <p:nvSpPr>
          <p:cNvPr id="54380" name="Text Box 108"/>
          <p:cNvSpPr txBox="1">
            <a:spLocks noChangeArrowheads="1"/>
          </p:cNvSpPr>
          <p:nvPr/>
        </p:nvSpPr>
        <p:spPr bwMode="auto">
          <a:xfrm>
            <a:off x="1409700" y="4467225"/>
            <a:ext cx="11224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b="1"/>
              <a:t>Pipelined</a:t>
            </a:r>
          </a:p>
        </p:txBody>
      </p:sp>
      <p:sp>
        <p:nvSpPr>
          <p:cNvPr id="54385" name="Rectangle 113"/>
          <p:cNvSpPr>
            <a:spLocks noChangeArrowheads="1"/>
          </p:cNvSpPr>
          <p:nvPr/>
        </p:nvSpPr>
        <p:spPr bwMode="auto">
          <a:xfrm>
            <a:off x="4953000" y="1606550"/>
            <a:ext cx="3540125" cy="167005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386" name="Text Box 114"/>
          <p:cNvSpPr txBox="1">
            <a:spLocks noChangeArrowheads="1"/>
          </p:cNvSpPr>
          <p:nvPr/>
        </p:nvSpPr>
        <p:spPr bwMode="auto">
          <a:xfrm>
            <a:off x="6159500" y="1190625"/>
            <a:ext cx="9536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b="1"/>
              <a:t>Shallow</a:t>
            </a:r>
          </a:p>
        </p:txBody>
      </p:sp>
      <p:sp>
        <p:nvSpPr>
          <p:cNvPr id="54420" name="Line 148"/>
          <p:cNvSpPr>
            <a:spLocks noChangeShapeType="1"/>
          </p:cNvSpPr>
          <p:nvPr/>
        </p:nvSpPr>
        <p:spPr bwMode="auto">
          <a:xfrm>
            <a:off x="5321300" y="1911350"/>
            <a:ext cx="9096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21" name="Line 149"/>
          <p:cNvSpPr>
            <a:spLocks noChangeShapeType="1"/>
          </p:cNvSpPr>
          <p:nvPr/>
        </p:nvSpPr>
        <p:spPr bwMode="auto">
          <a:xfrm>
            <a:off x="5321300" y="183515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22" name="Line 150"/>
          <p:cNvSpPr>
            <a:spLocks noChangeShapeType="1"/>
          </p:cNvSpPr>
          <p:nvPr/>
        </p:nvSpPr>
        <p:spPr bwMode="auto">
          <a:xfrm>
            <a:off x="5549900" y="183515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23" name="Line 151"/>
          <p:cNvSpPr>
            <a:spLocks noChangeShapeType="1"/>
          </p:cNvSpPr>
          <p:nvPr/>
        </p:nvSpPr>
        <p:spPr bwMode="auto">
          <a:xfrm>
            <a:off x="5778500" y="183515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24" name="Line 152"/>
          <p:cNvSpPr>
            <a:spLocks noChangeShapeType="1"/>
          </p:cNvSpPr>
          <p:nvPr/>
        </p:nvSpPr>
        <p:spPr bwMode="auto">
          <a:xfrm>
            <a:off x="6007100" y="183515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25" name="Line 153"/>
          <p:cNvSpPr>
            <a:spLocks noChangeShapeType="1"/>
          </p:cNvSpPr>
          <p:nvPr/>
        </p:nvSpPr>
        <p:spPr bwMode="auto">
          <a:xfrm>
            <a:off x="6235700" y="183515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28" name="Line 156"/>
          <p:cNvSpPr>
            <a:spLocks noChangeShapeType="1"/>
          </p:cNvSpPr>
          <p:nvPr/>
        </p:nvSpPr>
        <p:spPr bwMode="auto">
          <a:xfrm flipV="1">
            <a:off x="5549900" y="2279650"/>
            <a:ext cx="909638" cy="12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29" name="Line 157"/>
          <p:cNvSpPr>
            <a:spLocks noChangeShapeType="1"/>
          </p:cNvSpPr>
          <p:nvPr/>
        </p:nvSpPr>
        <p:spPr bwMode="auto">
          <a:xfrm>
            <a:off x="5549900" y="221615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30" name="Line 158"/>
          <p:cNvSpPr>
            <a:spLocks noChangeShapeType="1"/>
          </p:cNvSpPr>
          <p:nvPr/>
        </p:nvSpPr>
        <p:spPr bwMode="auto">
          <a:xfrm>
            <a:off x="5778500" y="221615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31" name="Line 159"/>
          <p:cNvSpPr>
            <a:spLocks noChangeShapeType="1"/>
          </p:cNvSpPr>
          <p:nvPr/>
        </p:nvSpPr>
        <p:spPr bwMode="auto">
          <a:xfrm>
            <a:off x="6007100" y="221615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32" name="Line 160"/>
          <p:cNvSpPr>
            <a:spLocks noChangeShapeType="1"/>
          </p:cNvSpPr>
          <p:nvPr/>
        </p:nvSpPr>
        <p:spPr bwMode="auto">
          <a:xfrm>
            <a:off x="6235700" y="221615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33" name="Line 161"/>
          <p:cNvSpPr>
            <a:spLocks noChangeShapeType="1"/>
          </p:cNvSpPr>
          <p:nvPr/>
        </p:nvSpPr>
        <p:spPr bwMode="auto">
          <a:xfrm>
            <a:off x="6464300" y="221615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36" name="Line 164"/>
          <p:cNvSpPr>
            <a:spLocks noChangeShapeType="1"/>
          </p:cNvSpPr>
          <p:nvPr/>
        </p:nvSpPr>
        <p:spPr bwMode="auto">
          <a:xfrm flipV="1">
            <a:off x="5791200" y="2617788"/>
            <a:ext cx="909638" cy="4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37" name="Line 165"/>
          <p:cNvSpPr>
            <a:spLocks noChangeShapeType="1"/>
          </p:cNvSpPr>
          <p:nvPr/>
        </p:nvSpPr>
        <p:spPr bwMode="auto">
          <a:xfrm>
            <a:off x="5791200" y="254635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38" name="Line 166"/>
          <p:cNvSpPr>
            <a:spLocks noChangeShapeType="1"/>
          </p:cNvSpPr>
          <p:nvPr/>
        </p:nvSpPr>
        <p:spPr bwMode="auto">
          <a:xfrm>
            <a:off x="6019800" y="254635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39" name="Line 167"/>
          <p:cNvSpPr>
            <a:spLocks noChangeShapeType="1"/>
          </p:cNvSpPr>
          <p:nvPr/>
        </p:nvSpPr>
        <p:spPr bwMode="auto">
          <a:xfrm>
            <a:off x="6248400" y="254635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40" name="Line 168"/>
          <p:cNvSpPr>
            <a:spLocks noChangeShapeType="1"/>
          </p:cNvSpPr>
          <p:nvPr/>
        </p:nvSpPr>
        <p:spPr bwMode="auto">
          <a:xfrm>
            <a:off x="6477000" y="254635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41" name="Line 169"/>
          <p:cNvSpPr>
            <a:spLocks noChangeShapeType="1"/>
          </p:cNvSpPr>
          <p:nvPr/>
        </p:nvSpPr>
        <p:spPr bwMode="auto">
          <a:xfrm>
            <a:off x="6705600" y="254635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42" name="Line 170"/>
          <p:cNvSpPr>
            <a:spLocks noChangeShapeType="1"/>
          </p:cNvSpPr>
          <p:nvPr/>
        </p:nvSpPr>
        <p:spPr bwMode="auto">
          <a:xfrm>
            <a:off x="6019800" y="3003550"/>
            <a:ext cx="919163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43" name="Line 171"/>
          <p:cNvSpPr>
            <a:spLocks noChangeShapeType="1"/>
          </p:cNvSpPr>
          <p:nvPr/>
        </p:nvSpPr>
        <p:spPr bwMode="auto">
          <a:xfrm>
            <a:off x="6019800" y="292735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44" name="Line 172"/>
          <p:cNvSpPr>
            <a:spLocks noChangeShapeType="1"/>
          </p:cNvSpPr>
          <p:nvPr/>
        </p:nvSpPr>
        <p:spPr bwMode="auto">
          <a:xfrm>
            <a:off x="6248400" y="292735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45" name="Line 173"/>
          <p:cNvSpPr>
            <a:spLocks noChangeShapeType="1"/>
          </p:cNvSpPr>
          <p:nvPr/>
        </p:nvSpPr>
        <p:spPr bwMode="auto">
          <a:xfrm>
            <a:off x="6477000" y="292735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46" name="Line 174"/>
          <p:cNvSpPr>
            <a:spLocks noChangeShapeType="1"/>
          </p:cNvSpPr>
          <p:nvPr/>
        </p:nvSpPr>
        <p:spPr bwMode="auto">
          <a:xfrm>
            <a:off x="6705600" y="292735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47" name="Line 175"/>
          <p:cNvSpPr>
            <a:spLocks noChangeShapeType="1"/>
          </p:cNvSpPr>
          <p:nvPr/>
        </p:nvSpPr>
        <p:spPr bwMode="auto">
          <a:xfrm>
            <a:off x="6934200" y="292735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48" name="Rectangle 176"/>
          <p:cNvSpPr>
            <a:spLocks noChangeArrowheads="1"/>
          </p:cNvSpPr>
          <p:nvPr/>
        </p:nvSpPr>
        <p:spPr bwMode="auto">
          <a:xfrm>
            <a:off x="4953000" y="4260850"/>
            <a:ext cx="3554413" cy="167005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49" name="Text Box 177"/>
          <p:cNvSpPr txBox="1">
            <a:spLocks noChangeArrowheads="1"/>
          </p:cNvSpPr>
          <p:nvPr/>
        </p:nvSpPr>
        <p:spPr bwMode="auto">
          <a:xfrm>
            <a:off x="6362700" y="3844925"/>
            <a:ext cx="70083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b="1"/>
              <a:t>Deep</a:t>
            </a:r>
          </a:p>
        </p:txBody>
      </p:sp>
      <p:sp>
        <p:nvSpPr>
          <p:cNvPr id="54450" name="Line 178"/>
          <p:cNvSpPr>
            <a:spLocks noChangeShapeType="1"/>
          </p:cNvSpPr>
          <p:nvPr/>
        </p:nvSpPr>
        <p:spPr bwMode="auto">
          <a:xfrm>
            <a:off x="5321300" y="4565650"/>
            <a:ext cx="2047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51" name="Line 179"/>
          <p:cNvSpPr>
            <a:spLocks noChangeShapeType="1"/>
          </p:cNvSpPr>
          <p:nvPr/>
        </p:nvSpPr>
        <p:spPr bwMode="auto">
          <a:xfrm>
            <a:off x="5321300" y="448945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52" name="Line 180"/>
          <p:cNvSpPr>
            <a:spLocks noChangeShapeType="1"/>
          </p:cNvSpPr>
          <p:nvPr/>
        </p:nvSpPr>
        <p:spPr bwMode="auto">
          <a:xfrm>
            <a:off x="5549900" y="448945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53" name="Line 181"/>
          <p:cNvSpPr>
            <a:spLocks noChangeShapeType="1"/>
          </p:cNvSpPr>
          <p:nvPr/>
        </p:nvSpPr>
        <p:spPr bwMode="auto">
          <a:xfrm>
            <a:off x="5778500" y="448945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54" name="Line 182"/>
          <p:cNvSpPr>
            <a:spLocks noChangeShapeType="1"/>
          </p:cNvSpPr>
          <p:nvPr/>
        </p:nvSpPr>
        <p:spPr bwMode="auto">
          <a:xfrm>
            <a:off x="6007100" y="448945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55" name="Line 183"/>
          <p:cNvSpPr>
            <a:spLocks noChangeShapeType="1"/>
          </p:cNvSpPr>
          <p:nvPr/>
        </p:nvSpPr>
        <p:spPr bwMode="auto">
          <a:xfrm>
            <a:off x="6235700" y="448945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75" name="Line 203"/>
          <p:cNvSpPr>
            <a:spLocks noChangeShapeType="1"/>
          </p:cNvSpPr>
          <p:nvPr/>
        </p:nvSpPr>
        <p:spPr bwMode="auto">
          <a:xfrm>
            <a:off x="6459538" y="448945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76" name="Line 204"/>
          <p:cNvSpPr>
            <a:spLocks noChangeShapeType="1"/>
          </p:cNvSpPr>
          <p:nvPr/>
        </p:nvSpPr>
        <p:spPr bwMode="auto">
          <a:xfrm>
            <a:off x="6688138" y="448945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77" name="Line 205"/>
          <p:cNvSpPr>
            <a:spLocks noChangeShapeType="1"/>
          </p:cNvSpPr>
          <p:nvPr/>
        </p:nvSpPr>
        <p:spPr bwMode="auto">
          <a:xfrm>
            <a:off x="6916738" y="448945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78" name="Line 206"/>
          <p:cNvSpPr>
            <a:spLocks noChangeShapeType="1"/>
          </p:cNvSpPr>
          <p:nvPr/>
        </p:nvSpPr>
        <p:spPr bwMode="auto">
          <a:xfrm>
            <a:off x="7145338" y="448945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79" name="Line 207"/>
          <p:cNvSpPr>
            <a:spLocks noChangeShapeType="1"/>
          </p:cNvSpPr>
          <p:nvPr/>
        </p:nvSpPr>
        <p:spPr bwMode="auto">
          <a:xfrm>
            <a:off x="7373938" y="448945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80" name="Line 208"/>
          <p:cNvSpPr>
            <a:spLocks noChangeShapeType="1"/>
          </p:cNvSpPr>
          <p:nvPr/>
        </p:nvSpPr>
        <p:spPr bwMode="auto">
          <a:xfrm>
            <a:off x="5549900" y="4803775"/>
            <a:ext cx="2047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81" name="Line 209"/>
          <p:cNvSpPr>
            <a:spLocks noChangeShapeType="1"/>
          </p:cNvSpPr>
          <p:nvPr/>
        </p:nvSpPr>
        <p:spPr bwMode="auto">
          <a:xfrm>
            <a:off x="5549900" y="47275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82" name="Line 210"/>
          <p:cNvSpPr>
            <a:spLocks noChangeShapeType="1"/>
          </p:cNvSpPr>
          <p:nvPr/>
        </p:nvSpPr>
        <p:spPr bwMode="auto">
          <a:xfrm>
            <a:off x="5778500" y="47275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83" name="Line 211"/>
          <p:cNvSpPr>
            <a:spLocks noChangeShapeType="1"/>
          </p:cNvSpPr>
          <p:nvPr/>
        </p:nvSpPr>
        <p:spPr bwMode="auto">
          <a:xfrm>
            <a:off x="6007100" y="47275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84" name="Line 212"/>
          <p:cNvSpPr>
            <a:spLocks noChangeShapeType="1"/>
          </p:cNvSpPr>
          <p:nvPr/>
        </p:nvSpPr>
        <p:spPr bwMode="auto">
          <a:xfrm>
            <a:off x="6235700" y="47275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85" name="Line 213"/>
          <p:cNvSpPr>
            <a:spLocks noChangeShapeType="1"/>
          </p:cNvSpPr>
          <p:nvPr/>
        </p:nvSpPr>
        <p:spPr bwMode="auto">
          <a:xfrm>
            <a:off x="6464300" y="47275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86" name="Line 214"/>
          <p:cNvSpPr>
            <a:spLocks noChangeShapeType="1"/>
          </p:cNvSpPr>
          <p:nvPr/>
        </p:nvSpPr>
        <p:spPr bwMode="auto">
          <a:xfrm>
            <a:off x="6688138" y="47275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87" name="Line 215"/>
          <p:cNvSpPr>
            <a:spLocks noChangeShapeType="1"/>
          </p:cNvSpPr>
          <p:nvPr/>
        </p:nvSpPr>
        <p:spPr bwMode="auto">
          <a:xfrm>
            <a:off x="6916738" y="47275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88" name="Line 216"/>
          <p:cNvSpPr>
            <a:spLocks noChangeShapeType="1"/>
          </p:cNvSpPr>
          <p:nvPr/>
        </p:nvSpPr>
        <p:spPr bwMode="auto">
          <a:xfrm>
            <a:off x="7145338" y="47275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89" name="Line 217"/>
          <p:cNvSpPr>
            <a:spLocks noChangeShapeType="1"/>
          </p:cNvSpPr>
          <p:nvPr/>
        </p:nvSpPr>
        <p:spPr bwMode="auto">
          <a:xfrm>
            <a:off x="7373938" y="47275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90" name="Line 218"/>
          <p:cNvSpPr>
            <a:spLocks noChangeShapeType="1"/>
          </p:cNvSpPr>
          <p:nvPr/>
        </p:nvSpPr>
        <p:spPr bwMode="auto">
          <a:xfrm>
            <a:off x="7602538" y="47275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91" name="Line 219"/>
          <p:cNvSpPr>
            <a:spLocks noChangeShapeType="1"/>
          </p:cNvSpPr>
          <p:nvPr/>
        </p:nvSpPr>
        <p:spPr bwMode="auto">
          <a:xfrm>
            <a:off x="5778500" y="5037138"/>
            <a:ext cx="2047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92" name="Line 220"/>
          <p:cNvSpPr>
            <a:spLocks noChangeShapeType="1"/>
          </p:cNvSpPr>
          <p:nvPr/>
        </p:nvSpPr>
        <p:spPr bwMode="auto">
          <a:xfrm>
            <a:off x="5778500" y="496093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93" name="Line 221"/>
          <p:cNvSpPr>
            <a:spLocks noChangeShapeType="1"/>
          </p:cNvSpPr>
          <p:nvPr/>
        </p:nvSpPr>
        <p:spPr bwMode="auto">
          <a:xfrm>
            <a:off x="6007100" y="496093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94" name="Line 222"/>
          <p:cNvSpPr>
            <a:spLocks noChangeShapeType="1"/>
          </p:cNvSpPr>
          <p:nvPr/>
        </p:nvSpPr>
        <p:spPr bwMode="auto">
          <a:xfrm>
            <a:off x="6235700" y="496093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95" name="Line 223"/>
          <p:cNvSpPr>
            <a:spLocks noChangeShapeType="1"/>
          </p:cNvSpPr>
          <p:nvPr/>
        </p:nvSpPr>
        <p:spPr bwMode="auto">
          <a:xfrm>
            <a:off x="6464300" y="496093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96" name="Line 224"/>
          <p:cNvSpPr>
            <a:spLocks noChangeShapeType="1"/>
          </p:cNvSpPr>
          <p:nvPr/>
        </p:nvSpPr>
        <p:spPr bwMode="auto">
          <a:xfrm>
            <a:off x="6692900" y="496093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97" name="Line 225"/>
          <p:cNvSpPr>
            <a:spLocks noChangeShapeType="1"/>
          </p:cNvSpPr>
          <p:nvPr/>
        </p:nvSpPr>
        <p:spPr bwMode="auto">
          <a:xfrm>
            <a:off x="6916738" y="496093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98" name="Line 226"/>
          <p:cNvSpPr>
            <a:spLocks noChangeShapeType="1"/>
          </p:cNvSpPr>
          <p:nvPr/>
        </p:nvSpPr>
        <p:spPr bwMode="auto">
          <a:xfrm>
            <a:off x="7145338" y="496093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499" name="Line 227"/>
          <p:cNvSpPr>
            <a:spLocks noChangeShapeType="1"/>
          </p:cNvSpPr>
          <p:nvPr/>
        </p:nvSpPr>
        <p:spPr bwMode="auto">
          <a:xfrm>
            <a:off x="7373938" y="496093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500" name="Line 228"/>
          <p:cNvSpPr>
            <a:spLocks noChangeShapeType="1"/>
          </p:cNvSpPr>
          <p:nvPr/>
        </p:nvSpPr>
        <p:spPr bwMode="auto">
          <a:xfrm>
            <a:off x="7602538" y="496093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501" name="Line 229"/>
          <p:cNvSpPr>
            <a:spLocks noChangeShapeType="1"/>
          </p:cNvSpPr>
          <p:nvPr/>
        </p:nvSpPr>
        <p:spPr bwMode="auto">
          <a:xfrm>
            <a:off x="7831138" y="496093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502" name="Line 230"/>
          <p:cNvSpPr>
            <a:spLocks noChangeShapeType="1"/>
          </p:cNvSpPr>
          <p:nvPr/>
        </p:nvSpPr>
        <p:spPr bwMode="auto">
          <a:xfrm>
            <a:off x="6007100" y="5275263"/>
            <a:ext cx="2047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503" name="Line 231"/>
          <p:cNvSpPr>
            <a:spLocks noChangeShapeType="1"/>
          </p:cNvSpPr>
          <p:nvPr/>
        </p:nvSpPr>
        <p:spPr bwMode="auto">
          <a:xfrm>
            <a:off x="6007100" y="5199063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504" name="Line 232"/>
          <p:cNvSpPr>
            <a:spLocks noChangeShapeType="1"/>
          </p:cNvSpPr>
          <p:nvPr/>
        </p:nvSpPr>
        <p:spPr bwMode="auto">
          <a:xfrm>
            <a:off x="6235700" y="5199063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505" name="Line 233"/>
          <p:cNvSpPr>
            <a:spLocks noChangeShapeType="1"/>
          </p:cNvSpPr>
          <p:nvPr/>
        </p:nvSpPr>
        <p:spPr bwMode="auto">
          <a:xfrm>
            <a:off x="6464300" y="5199063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506" name="Line 234"/>
          <p:cNvSpPr>
            <a:spLocks noChangeShapeType="1"/>
          </p:cNvSpPr>
          <p:nvPr/>
        </p:nvSpPr>
        <p:spPr bwMode="auto">
          <a:xfrm>
            <a:off x="6692900" y="5199063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507" name="Line 235"/>
          <p:cNvSpPr>
            <a:spLocks noChangeShapeType="1"/>
          </p:cNvSpPr>
          <p:nvPr/>
        </p:nvSpPr>
        <p:spPr bwMode="auto">
          <a:xfrm>
            <a:off x="6921500" y="5199063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508" name="Line 236"/>
          <p:cNvSpPr>
            <a:spLocks noChangeShapeType="1"/>
          </p:cNvSpPr>
          <p:nvPr/>
        </p:nvSpPr>
        <p:spPr bwMode="auto">
          <a:xfrm>
            <a:off x="7145338" y="5199063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509" name="Line 237"/>
          <p:cNvSpPr>
            <a:spLocks noChangeShapeType="1"/>
          </p:cNvSpPr>
          <p:nvPr/>
        </p:nvSpPr>
        <p:spPr bwMode="auto">
          <a:xfrm>
            <a:off x="7373938" y="5199063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510" name="Line 238"/>
          <p:cNvSpPr>
            <a:spLocks noChangeShapeType="1"/>
          </p:cNvSpPr>
          <p:nvPr/>
        </p:nvSpPr>
        <p:spPr bwMode="auto">
          <a:xfrm>
            <a:off x="7602538" y="5199063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511" name="Line 239"/>
          <p:cNvSpPr>
            <a:spLocks noChangeShapeType="1"/>
          </p:cNvSpPr>
          <p:nvPr/>
        </p:nvSpPr>
        <p:spPr bwMode="auto">
          <a:xfrm>
            <a:off x="7831138" y="5199063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512" name="Line 240"/>
          <p:cNvSpPr>
            <a:spLocks noChangeShapeType="1"/>
          </p:cNvSpPr>
          <p:nvPr/>
        </p:nvSpPr>
        <p:spPr bwMode="auto">
          <a:xfrm>
            <a:off x="8059738" y="5199063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513" name="Line 241"/>
          <p:cNvSpPr>
            <a:spLocks noChangeShapeType="1"/>
          </p:cNvSpPr>
          <p:nvPr/>
        </p:nvSpPr>
        <p:spPr bwMode="auto">
          <a:xfrm>
            <a:off x="6235700" y="5513388"/>
            <a:ext cx="2047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514" name="Line 242"/>
          <p:cNvSpPr>
            <a:spLocks noChangeShapeType="1"/>
          </p:cNvSpPr>
          <p:nvPr/>
        </p:nvSpPr>
        <p:spPr bwMode="auto">
          <a:xfrm>
            <a:off x="6235700" y="543718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515" name="Line 243"/>
          <p:cNvSpPr>
            <a:spLocks noChangeShapeType="1"/>
          </p:cNvSpPr>
          <p:nvPr/>
        </p:nvSpPr>
        <p:spPr bwMode="auto">
          <a:xfrm>
            <a:off x="6464300" y="543718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516" name="Line 244"/>
          <p:cNvSpPr>
            <a:spLocks noChangeShapeType="1"/>
          </p:cNvSpPr>
          <p:nvPr/>
        </p:nvSpPr>
        <p:spPr bwMode="auto">
          <a:xfrm>
            <a:off x="6692900" y="543718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517" name="Line 245"/>
          <p:cNvSpPr>
            <a:spLocks noChangeShapeType="1"/>
          </p:cNvSpPr>
          <p:nvPr/>
        </p:nvSpPr>
        <p:spPr bwMode="auto">
          <a:xfrm>
            <a:off x="6921500" y="543718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518" name="Line 246"/>
          <p:cNvSpPr>
            <a:spLocks noChangeShapeType="1"/>
          </p:cNvSpPr>
          <p:nvPr/>
        </p:nvSpPr>
        <p:spPr bwMode="auto">
          <a:xfrm>
            <a:off x="7150100" y="543718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519" name="Line 247"/>
          <p:cNvSpPr>
            <a:spLocks noChangeShapeType="1"/>
          </p:cNvSpPr>
          <p:nvPr/>
        </p:nvSpPr>
        <p:spPr bwMode="auto">
          <a:xfrm>
            <a:off x="7373938" y="543718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520" name="Line 248"/>
          <p:cNvSpPr>
            <a:spLocks noChangeShapeType="1"/>
          </p:cNvSpPr>
          <p:nvPr/>
        </p:nvSpPr>
        <p:spPr bwMode="auto">
          <a:xfrm>
            <a:off x="7602538" y="543718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521" name="Line 249"/>
          <p:cNvSpPr>
            <a:spLocks noChangeShapeType="1"/>
          </p:cNvSpPr>
          <p:nvPr/>
        </p:nvSpPr>
        <p:spPr bwMode="auto">
          <a:xfrm>
            <a:off x="7831138" y="543718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522" name="Line 250"/>
          <p:cNvSpPr>
            <a:spLocks noChangeShapeType="1"/>
          </p:cNvSpPr>
          <p:nvPr/>
        </p:nvSpPr>
        <p:spPr bwMode="auto">
          <a:xfrm>
            <a:off x="8059738" y="543718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4523" name="Line 251"/>
          <p:cNvSpPr>
            <a:spLocks noChangeShapeType="1"/>
          </p:cNvSpPr>
          <p:nvPr/>
        </p:nvSpPr>
        <p:spPr bwMode="auto">
          <a:xfrm>
            <a:off x="8288338" y="543718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07950"/>
            <a:ext cx="7772400" cy="1143000"/>
          </a:xfrm>
        </p:spPr>
        <p:txBody>
          <a:bodyPr/>
          <a:lstStyle/>
          <a:p>
            <a:r>
              <a:rPr lang="en-US" b="1" i="1" u="sng" dirty="0">
                <a:solidFill>
                  <a:srgbClr val="C00000"/>
                </a:solidFill>
              </a:rPr>
              <a:t>Hazards in Pipelining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574800"/>
            <a:ext cx="8824913" cy="4826000"/>
          </a:xfrm>
        </p:spPr>
        <p:txBody>
          <a:bodyPr>
            <a:normAutofit/>
          </a:bodyPr>
          <a:lstStyle/>
          <a:p>
            <a:r>
              <a:rPr lang="en-US" sz="3200" b="1" dirty="0"/>
              <a:t>Procedural dependencies =&gt; Control hazards</a:t>
            </a:r>
          </a:p>
          <a:p>
            <a:pPr lvl="1"/>
            <a:r>
              <a:rPr lang="en-US" sz="3200" b="1" dirty="0" err="1" smtClean="0"/>
              <a:t>cond</a:t>
            </a:r>
            <a:r>
              <a:rPr lang="en-US" sz="3200" b="1" dirty="0" smtClean="0"/>
              <a:t> </a:t>
            </a:r>
            <a:r>
              <a:rPr lang="en-US" sz="3200" b="1" dirty="0"/>
              <a:t>and </a:t>
            </a:r>
            <a:r>
              <a:rPr lang="en-US" sz="3200" b="1" dirty="0" err="1" smtClean="0"/>
              <a:t>uncond</a:t>
            </a:r>
            <a:r>
              <a:rPr lang="en-US" sz="3200" b="1" dirty="0" smtClean="0"/>
              <a:t> </a:t>
            </a:r>
            <a:r>
              <a:rPr lang="en-US" sz="3200" b="1" dirty="0"/>
              <a:t>branches, calls/returns</a:t>
            </a:r>
          </a:p>
          <a:p>
            <a:r>
              <a:rPr lang="en-US" sz="3200" b="1" dirty="0"/>
              <a:t>Data dependencies =&gt; Data hazards</a:t>
            </a:r>
          </a:p>
          <a:p>
            <a:pPr lvl="1"/>
            <a:r>
              <a:rPr lang="en-US" sz="3200" b="1" dirty="0"/>
              <a:t>RAW (read after write)</a:t>
            </a:r>
          </a:p>
          <a:p>
            <a:pPr lvl="1"/>
            <a:r>
              <a:rPr lang="en-US" sz="3200" b="1" dirty="0"/>
              <a:t>WAR (write after read)</a:t>
            </a:r>
          </a:p>
          <a:p>
            <a:pPr lvl="1"/>
            <a:r>
              <a:rPr lang="en-US" sz="3200" b="1" dirty="0"/>
              <a:t>WAW (write after write)</a:t>
            </a:r>
          </a:p>
          <a:p>
            <a:r>
              <a:rPr lang="en-US" sz="3200" b="1" dirty="0"/>
              <a:t>Resource conflicts =&gt; Structural hazards</a:t>
            </a:r>
          </a:p>
          <a:p>
            <a:pPr lvl="1"/>
            <a:r>
              <a:rPr lang="en-US" sz="3200" b="1" dirty="0"/>
              <a:t>use of same resource in different stages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247650" y="139700"/>
            <a:ext cx="8616950" cy="1143000"/>
          </a:xfrm>
        </p:spPr>
        <p:txBody>
          <a:bodyPr/>
          <a:lstStyle/>
          <a:p>
            <a:r>
              <a:rPr lang="en-US" b="1" i="1" u="sng" dirty="0">
                <a:solidFill>
                  <a:srgbClr val="C00000"/>
                </a:solidFill>
              </a:rPr>
              <a:t>Data Hazards</a:t>
            </a:r>
          </a:p>
        </p:txBody>
      </p:sp>
      <p:sp>
        <p:nvSpPr>
          <p:cNvPr id="104451" name="Line 3"/>
          <p:cNvSpPr>
            <a:spLocks noChangeShapeType="1"/>
          </p:cNvSpPr>
          <p:nvPr/>
        </p:nvSpPr>
        <p:spPr bwMode="auto">
          <a:xfrm>
            <a:off x="1739900" y="2592388"/>
            <a:ext cx="42719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4452" name="Line 4"/>
          <p:cNvSpPr>
            <a:spLocks noChangeShapeType="1"/>
          </p:cNvSpPr>
          <p:nvPr/>
        </p:nvSpPr>
        <p:spPr bwMode="auto">
          <a:xfrm>
            <a:off x="1739900" y="23637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4453" name="Line 5"/>
          <p:cNvSpPr>
            <a:spLocks noChangeShapeType="1"/>
          </p:cNvSpPr>
          <p:nvPr/>
        </p:nvSpPr>
        <p:spPr bwMode="auto">
          <a:xfrm>
            <a:off x="2349500" y="23637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4454" name="Line 6"/>
          <p:cNvSpPr>
            <a:spLocks noChangeShapeType="1"/>
          </p:cNvSpPr>
          <p:nvPr/>
        </p:nvSpPr>
        <p:spPr bwMode="auto">
          <a:xfrm>
            <a:off x="2959100" y="23637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4455" name="Line 7"/>
          <p:cNvSpPr>
            <a:spLocks noChangeShapeType="1"/>
          </p:cNvSpPr>
          <p:nvPr/>
        </p:nvSpPr>
        <p:spPr bwMode="auto">
          <a:xfrm>
            <a:off x="3568700" y="23637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4456" name="Line 8"/>
          <p:cNvSpPr>
            <a:spLocks noChangeShapeType="1"/>
          </p:cNvSpPr>
          <p:nvPr/>
        </p:nvSpPr>
        <p:spPr bwMode="auto">
          <a:xfrm>
            <a:off x="4178300" y="23637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4457" name="Line 9"/>
          <p:cNvSpPr>
            <a:spLocks noChangeShapeType="1"/>
          </p:cNvSpPr>
          <p:nvPr/>
        </p:nvSpPr>
        <p:spPr bwMode="auto">
          <a:xfrm>
            <a:off x="4787900" y="23637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4458" name="Line 10"/>
          <p:cNvSpPr>
            <a:spLocks noChangeShapeType="1"/>
          </p:cNvSpPr>
          <p:nvPr/>
        </p:nvSpPr>
        <p:spPr bwMode="auto">
          <a:xfrm>
            <a:off x="5397500" y="23637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4459" name="Line 11"/>
          <p:cNvSpPr>
            <a:spLocks noChangeShapeType="1"/>
          </p:cNvSpPr>
          <p:nvPr/>
        </p:nvSpPr>
        <p:spPr bwMode="auto">
          <a:xfrm>
            <a:off x="6007100" y="23637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4460" name="Line 12"/>
          <p:cNvSpPr>
            <a:spLocks noChangeShapeType="1"/>
          </p:cNvSpPr>
          <p:nvPr/>
        </p:nvSpPr>
        <p:spPr bwMode="auto">
          <a:xfrm>
            <a:off x="3540125" y="5983288"/>
            <a:ext cx="1827213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4461" name="Text Box 13"/>
          <p:cNvSpPr txBox="1">
            <a:spLocks noChangeArrowheads="1"/>
          </p:cNvSpPr>
          <p:nvPr/>
        </p:nvSpPr>
        <p:spPr bwMode="auto">
          <a:xfrm>
            <a:off x="3735388" y="5538788"/>
            <a:ext cx="11657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b="1">
                <a:solidFill>
                  <a:srgbClr val="990000"/>
                </a:solidFill>
                <a:latin typeface="Arial" charset="0"/>
              </a:rPr>
              <a:t>delay = 3</a:t>
            </a:r>
            <a:endParaRPr lang="en-US" b="1"/>
          </a:p>
        </p:txBody>
      </p:sp>
      <p:sp>
        <p:nvSpPr>
          <p:cNvPr id="104462" name="Text Box 14"/>
          <p:cNvSpPr txBox="1">
            <a:spLocks noChangeArrowheads="1"/>
          </p:cNvSpPr>
          <p:nvPr/>
        </p:nvSpPr>
        <p:spPr bwMode="auto">
          <a:xfrm>
            <a:off x="225425" y="2109788"/>
            <a:ext cx="151163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/>
              <a:t>previous</a:t>
            </a:r>
          </a:p>
          <a:p>
            <a:r>
              <a:rPr lang="en-US" sz="2800" b="1"/>
              <a:t>instr</a:t>
            </a:r>
            <a:endParaRPr lang="en-US" b="1"/>
          </a:p>
        </p:txBody>
      </p:sp>
      <p:sp>
        <p:nvSpPr>
          <p:cNvPr id="104463" name="Text Box 15"/>
          <p:cNvSpPr txBox="1">
            <a:spLocks noChangeArrowheads="1"/>
          </p:cNvSpPr>
          <p:nvPr/>
        </p:nvSpPr>
        <p:spPr bwMode="auto">
          <a:xfrm>
            <a:off x="334963" y="3430588"/>
            <a:ext cx="1351139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/>
              <a:t>current</a:t>
            </a:r>
          </a:p>
          <a:p>
            <a:r>
              <a:rPr lang="en-US" sz="2800" b="1"/>
              <a:t>instr</a:t>
            </a:r>
            <a:endParaRPr lang="en-US" b="1"/>
          </a:p>
        </p:txBody>
      </p:sp>
      <p:sp>
        <p:nvSpPr>
          <p:cNvPr id="104465" name="Text Box 17"/>
          <p:cNvSpPr txBox="1">
            <a:spLocks noChangeArrowheads="1"/>
          </p:cNvSpPr>
          <p:nvPr/>
        </p:nvSpPr>
        <p:spPr bwMode="auto">
          <a:xfrm>
            <a:off x="4362450" y="1595438"/>
            <a:ext cx="18814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6699FF"/>
                </a:solidFill>
              </a:rPr>
              <a:t>read</a:t>
            </a:r>
            <a:r>
              <a:rPr lang="en-US" sz="2800" b="1"/>
              <a:t>/write</a:t>
            </a:r>
            <a:endParaRPr lang="en-US" b="1"/>
          </a:p>
        </p:txBody>
      </p:sp>
      <p:sp>
        <p:nvSpPr>
          <p:cNvPr id="104468" name="Line 20"/>
          <p:cNvSpPr>
            <a:spLocks noChangeShapeType="1"/>
          </p:cNvSpPr>
          <p:nvPr/>
        </p:nvSpPr>
        <p:spPr bwMode="auto">
          <a:xfrm>
            <a:off x="3844925" y="3317875"/>
            <a:ext cx="0" cy="3762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4471" name="Line 23"/>
          <p:cNvSpPr>
            <a:spLocks noChangeShapeType="1"/>
          </p:cNvSpPr>
          <p:nvPr/>
        </p:nvSpPr>
        <p:spPr bwMode="auto">
          <a:xfrm>
            <a:off x="5100638" y="2038350"/>
            <a:ext cx="0" cy="3222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4472" name="Line 24"/>
          <p:cNvSpPr>
            <a:spLocks noChangeShapeType="1"/>
          </p:cNvSpPr>
          <p:nvPr/>
        </p:nvSpPr>
        <p:spPr bwMode="auto">
          <a:xfrm>
            <a:off x="2349500" y="3913188"/>
            <a:ext cx="42719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4473" name="Line 25"/>
          <p:cNvSpPr>
            <a:spLocks noChangeShapeType="1"/>
          </p:cNvSpPr>
          <p:nvPr/>
        </p:nvSpPr>
        <p:spPr bwMode="auto">
          <a:xfrm>
            <a:off x="2349500" y="36845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4474" name="Line 26"/>
          <p:cNvSpPr>
            <a:spLocks noChangeShapeType="1"/>
          </p:cNvSpPr>
          <p:nvPr/>
        </p:nvSpPr>
        <p:spPr bwMode="auto">
          <a:xfrm>
            <a:off x="2959100" y="36845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4475" name="Line 27"/>
          <p:cNvSpPr>
            <a:spLocks noChangeShapeType="1"/>
          </p:cNvSpPr>
          <p:nvPr/>
        </p:nvSpPr>
        <p:spPr bwMode="auto">
          <a:xfrm>
            <a:off x="3568700" y="36845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4476" name="Line 28"/>
          <p:cNvSpPr>
            <a:spLocks noChangeShapeType="1"/>
          </p:cNvSpPr>
          <p:nvPr/>
        </p:nvSpPr>
        <p:spPr bwMode="auto">
          <a:xfrm>
            <a:off x="4178300" y="36845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4477" name="Line 29"/>
          <p:cNvSpPr>
            <a:spLocks noChangeShapeType="1"/>
          </p:cNvSpPr>
          <p:nvPr/>
        </p:nvSpPr>
        <p:spPr bwMode="auto">
          <a:xfrm>
            <a:off x="4787900" y="36845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4478" name="Line 30"/>
          <p:cNvSpPr>
            <a:spLocks noChangeShapeType="1"/>
          </p:cNvSpPr>
          <p:nvPr/>
        </p:nvSpPr>
        <p:spPr bwMode="auto">
          <a:xfrm>
            <a:off x="5397500" y="36845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4479" name="Line 31"/>
          <p:cNvSpPr>
            <a:spLocks noChangeShapeType="1"/>
          </p:cNvSpPr>
          <p:nvPr/>
        </p:nvSpPr>
        <p:spPr bwMode="auto">
          <a:xfrm>
            <a:off x="6007100" y="36845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4480" name="Line 32"/>
          <p:cNvSpPr>
            <a:spLocks noChangeShapeType="1"/>
          </p:cNvSpPr>
          <p:nvPr/>
        </p:nvSpPr>
        <p:spPr bwMode="auto">
          <a:xfrm>
            <a:off x="6616700" y="36845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4494" name="Text Box 46"/>
          <p:cNvSpPr txBox="1">
            <a:spLocks noChangeArrowheads="1"/>
          </p:cNvSpPr>
          <p:nvPr/>
        </p:nvSpPr>
        <p:spPr bwMode="auto">
          <a:xfrm>
            <a:off x="3067050" y="2916238"/>
            <a:ext cx="18814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/>
              <a:t>read/</a:t>
            </a:r>
            <a:r>
              <a:rPr lang="en-US" sz="2800" b="1">
                <a:solidFill>
                  <a:srgbClr val="6699FF"/>
                </a:solidFill>
              </a:rPr>
              <a:t>write</a:t>
            </a:r>
            <a:endParaRPr lang="en-US" b="1">
              <a:solidFill>
                <a:srgbClr val="6699FF"/>
              </a:solidFill>
            </a:endParaRPr>
          </a:p>
        </p:txBody>
      </p:sp>
      <p:sp>
        <p:nvSpPr>
          <p:cNvPr id="104496" name="Line 48"/>
          <p:cNvSpPr>
            <a:spLocks noChangeShapeType="1"/>
          </p:cNvSpPr>
          <p:nvPr/>
        </p:nvSpPr>
        <p:spPr bwMode="auto">
          <a:xfrm>
            <a:off x="5686425" y="4270375"/>
            <a:ext cx="0" cy="376238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 type="none" w="sm" len="sm"/>
            <a:tailEnd type="triangl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4497" name="Line 49"/>
          <p:cNvSpPr>
            <a:spLocks noChangeShapeType="1"/>
          </p:cNvSpPr>
          <p:nvPr/>
        </p:nvSpPr>
        <p:spPr bwMode="auto">
          <a:xfrm>
            <a:off x="4191000" y="4865688"/>
            <a:ext cx="42719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4498" name="Line 50"/>
          <p:cNvSpPr>
            <a:spLocks noChangeShapeType="1"/>
          </p:cNvSpPr>
          <p:nvPr/>
        </p:nvSpPr>
        <p:spPr bwMode="auto">
          <a:xfrm>
            <a:off x="4191000" y="46370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4499" name="Line 51"/>
          <p:cNvSpPr>
            <a:spLocks noChangeShapeType="1"/>
          </p:cNvSpPr>
          <p:nvPr/>
        </p:nvSpPr>
        <p:spPr bwMode="auto">
          <a:xfrm>
            <a:off x="4800600" y="46370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4500" name="Line 52"/>
          <p:cNvSpPr>
            <a:spLocks noChangeShapeType="1"/>
          </p:cNvSpPr>
          <p:nvPr/>
        </p:nvSpPr>
        <p:spPr bwMode="auto">
          <a:xfrm>
            <a:off x="5410200" y="46370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4501" name="Line 53"/>
          <p:cNvSpPr>
            <a:spLocks noChangeShapeType="1"/>
          </p:cNvSpPr>
          <p:nvPr/>
        </p:nvSpPr>
        <p:spPr bwMode="auto">
          <a:xfrm>
            <a:off x="6019800" y="46370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4502" name="Line 54"/>
          <p:cNvSpPr>
            <a:spLocks noChangeShapeType="1"/>
          </p:cNvSpPr>
          <p:nvPr/>
        </p:nvSpPr>
        <p:spPr bwMode="auto">
          <a:xfrm>
            <a:off x="6629400" y="46370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4503" name="Line 55"/>
          <p:cNvSpPr>
            <a:spLocks noChangeShapeType="1"/>
          </p:cNvSpPr>
          <p:nvPr/>
        </p:nvSpPr>
        <p:spPr bwMode="auto">
          <a:xfrm>
            <a:off x="7239000" y="46370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4504" name="Line 56"/>
          <p:cNvSpPr>
            <a:spLocks noChangeShapeType="1"/>
          </p:cNvSpPr>
          <p:nvPr/>
        </p:nvSpPr>
        <p:spPr bwMode="auto">
          <a:xfrm>
            <a:off x="7848600" y="46370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4505" name="Line 57"/>
          <p:cNvSpPr>
            <a:spLocks noChangeShapeType="1"/>
          </p:cNvSpPr>
          <p:nvPr/>
        </p:nvSpPr>
        <p:spPr bwMode="auto">
          <a:xfrm>
            <a:off x="8458200" y="46370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b="1" i="1" u="sng" dirty="0">
                <a:solidFill>
                  <a:srgbClr val="FF0000"/>
                </a:solidFill>
              </a:rPr>
              <a:t>Structural Hazards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70063"/>
            <a:ext cx="4381500" cy="4325937"/>
          </a:xfrm>
        </p:spPr>
        <p:txBody>
          <a:bodyPr/>
          <a:lstStyle/>
          <a:p>
            <a:r>
              <a:rPr lang="en-US" sz="2400" b="1" dirty="0"/>
              <a:t>Use of a hardware resource in more than one cycle </a:t>
            </a:r>
          </a:p>
          <a:p>
            <a:endParaRPr lang="en-US" sz="2400" b="1" dirty="0"/>
          </a:p>
          <a:p>
            <a:endParaRPr lang="en-US" sz="2400" b="1" dirty="0"/>
          </a:p>
          <a:p>
            <a:r>
              <a:rPr lang="en-US" sz="2400" b="1" dirty="0"/>
              <a:t>Different sequences of resource usage by different instructions</a:t>
            </a:r>
          </a:p>
          <a:p>
            <a:endParaRPr lang="en-US" sz="2400" b="1" dirty="0"/>
          </a:p>
          <a:p>
            <a:r>
              <a:rPr lang="en-US" sz="2400" b="1" dirty="0"/>
              <a:t>Non-pipelined multi-cycle resources</a:t>
            </a:r>
          </a:p>
          <a:p>
            <a:endParaRPr lang="en-US" sz="2800" b="1" dirty="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575300" y="1804988"/>
            <a:ext cx="1854200" cy="665162"/>
            <a:chOff x="3512" y="1601"/>
            <a:chExt cx="1168" cy="419"/>
          </a:xfrm>
        </p:grpSpPr>
        <p:sp>
          <p:nvSpPr>
            <p:cNvPr id="76805" name="Line 5"/>
            <p:cNvSpPr>
              <a:spLocks noChangeShapeType="1"/>
            </p:cNvSpPr>
            <p:nvPr/>
          </p:nvSpPr>
          <p:spPr bwMode="auto">
            <a:xfrm>
              <a:off x="3516" y="1896"/>
              <a:ext cx="11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76806" name="Line 6"/>
            <p:cNvSpPr>
              <a:spLocks noChangeShapeType="1"/>
            </p:cNvSpPr>
            <p:nvPr/>
          </p:nvSpPr>
          <p:spPr bwMode="auto">
            <a:xfrm>
              <a:off x="3512" y="1768"/>
              <a:ext cx="0" cy="2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76807" name="Line 7"/>
            <p:cNvSpPr>
              <a:spLocks noChangeShapeType="1"/>
            </p:cNvSpPr>
            <p:nvPr/>
          </p:nvSpPr>
          <p:spPr bwMode="auto">
            <a:xfrm>
              <a:off x="3802" y="1768"/>
              <a:ext cx="0" cy="2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76808" name="Line 8"/>
            <p:cNvSpPr>
              <a:spLocks noChangeShapeType="1"/>
            </p:cNvSpPr>
            <p:nvPr/>
          </p:nvSpPr>
          <p:spPr bwMode="auto">
            <a:xfrm>
              <a:off x="4092" y="1768"/>
              <a:ext cx="0" cy="2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76809" name="Line 9"/>
            <p:cNvSpPr>
              <a:spLocks noChangeShapeType="1"/>
            </p:cNvSpPr>
            <p:nvPr/>
          </p:nvSpPr>
          <p:spPr bwMode="auto">
            <a:xfrm>
              <a:off x="4382" y="1768"/>
              <a:ext cx="0" cy="2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76810" name="Line 10"/>
            <p:cNvSpPr>
              <a:spLocks noChangeShapeType="1"/>
            </p:cNvSpPr>
            <p:nvPr/>
          </p:nvSpPr>
          <p:spPr bwMode="auto">
            <a:xfrm>
              <a:off x="4672" y="1768"/>
              <a:ext cx="0" cy="2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76811" name="Text Box 11"/>
            <p:cNvSpPr txBox="1">
              <a:spLocks noChangeArrowheads="1"/>
            </p:cNvSpPr>
            <p:nvPr/>
          </p:nvSpPr>
          <p:spPr bwMode="auto">
            <a:xfrm>
              <a:off x="3542" y="1601"/>
              <a:ext cx="22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b="1">
                  <a:solidFill>
                    <a:schemeClr val="tx2"/>
                  </a:solidFill>
                  <a:latin typeface="Arial" charset="0"/>
                </a:rPr>
                <a:t>A</a:t>
              </a:r>
              <a:endParaRPr lang="en-US" b="1">
                <a:solidFill>
                  <a:schemeClr val="tx2"/>
                </a:solidFill>
              </a:endParaRPr>
            </a:p>
          </p:txBody>
        </p:sp>
        <p:sp>
          <p:nvSpPr>
            <p:cNvPr id="76812" name="Text Box 12"/>
            <p:cNvSpPr txBox="1">
              <a:spLocks noChangeArrowheads="1"/>
            </p:cNvSpPr>
            <p:nvPr/>
          </p:nvSpPr>
          <p:spPr bwMode="auto">
            <a:xfrm>
              <a:off x="3822" y="1601"/>
              <a:ext cx="22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b="1">
                  <a:solidFill>
                    <a:schemeClr val="tx2"/>
                  </a:solidFill>
                  <a:latin typeface="Arial" charset="0"/>
                </a:rPr>
                <a:t>B</a:t>
              </a:r>
              <a:endParaRPr lang="en-US" b="1">
                <a:solidFill>
                  <a:schemeClr val="tx2"/>
                </a:solidFill>
              </a:endParaRPr>
            </a:p>
          </p:txBody>
        </p:sp>
        <p:sp>
          <p:nvSpPr>
            <p:cNvPr id="76813" name="Text Box 13"/>
            <p:cNvSpPr txBox="1">
              <a:spLocks noChangeArrowheads="1"/>
            </p:cNvSpPr>
            <p:nvPr/>
          </p:nvSpPr>
          <p:spPr bwMode="auto">
            <a:xfrm>
              <a:off x="4118" y="1601"/>
              <a:ext cx="22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b="1">
                  <a:solidFill>
                    <a:schemeClr val="tx2"/>
                  </a:solidFill>
                  <a:latin typeface="Arial" charset="0"/>
                </a:rPr>
                <a:t>A</a:t>
              </a:r>
              <a:endParaRPr lang="en-US" b="1">
                <a:solidFill>
                  <a:schemeClr val="tx2"/>
                </a:solidFill>
              </a:endParaRPr>
            </a:p>
          </p:txBody>
        </p:sp>
        <p:sp>
          <p:nvSpPr>
            <p:cNvPr id="76814" name="Text Box 14"/>
            <p:cNvSpPr txBox="1">
              <a:spLocks noChangeArrowheads="1"/>
            </p:cNvSpPr>
            <p:nvPr/>
          </p:nvSpPr>
          <p:spPr bwMode="auto">
            <a:xfrm>
              <a:off x="4398" y="1601"/>
              <a:ext cx="22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b="1">
                  <a:solidFill>
                    <a:schemeClr val="tx2"/>
                  </a:solidFill>
                  <a:latin typeface="Arial" charset="0"/>
                </a:rPr>
                <a:t>C</a:t>
              </a:r>
              <a:endParaRPr lang="en-US" b="1">
                <a:solidFill>
                  <a:schemeClr val="tx2"/>
                </a:solidFill>
              </a:endParaRPr>
            </a:p>
          </p:txBody>
        </p:sp>
      </p:grp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6045200" y="2287588"/>
            <a:ext cx="1854200" cy="665162"/>
            <a:chOff x="3512" y="1601"/>
            <a:chExt cx="1168" cy="419"/>
          </a:xfrm>
        </p:grpSpPr>
        <p:sp>
          <p:nvSpPr>
            <p:cNvPr id="76816" name="Line 16"/>
            <p:cNvSpPr>
              <a:spLocks noChangeShapeType="1"/>
            </p:cNvSpPr>
            <p:nvPr/>
          </p:nvSpPr>
          <p:spPr bwMode="auto">
            <a:xfrm>
              <a:off x="3516" y="1896"/>
              <a:ext cx="11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76817" name="Line 17"/>
            <p:cNvSpPr>
              <a:spLocks noChangeShapeType="1"/>
            </p:cNvSpPr>
            <p:nvPr/>
          </p:nvSpPr>
          <p:spPr bwMode="auto">
            <a:xfrm>
              <a:off x="3512" y="1768"/>
              <a:ext cx="0" cy="2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76818" name="Line 18"/>
            <p:cNvSpPr>
              <a:spLocks noChangeShapeType="1"/>
            </p:cNvSpPr>
            <p:nvPr/>
          </p:nvSpPr>
          <p:spPr bwMode="auto">
            <a:xfrm>
              <a:off x="3802" y="1768"/>
              <a:ext cx="0" cy="2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76819" name="Line 19"/>
            <p:cNvSpPr>
              <a:spLocks noChangeShapeType="1"/>
            </p:cNvSpPr>
            <p:nvPr/>
          </p:nvSpPr>
          <p:spPr bwMode="auto">
            <a:xfrm>
              <a:off x="4092" y="1768"/>
              <a:ext cx="0" cy="2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76820" name="Line 20"/>
            <p:cNvSpPr>
              <a:spLocks noChangeShapeType="1"/>
            </p:cNvSpPr>
            <p:nvPr/>
          </p:nvSpPr>
          <p:spPr bwMode="auto">
            <a:xfrm>
              <a:off x="4382" y="1768"/>
              <a:ext cx="0" cy="2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76821" name="Line 21"/>
            <p:cNvSpPr>
              <a:spLocks noChangeShapeType="1"/>
            </p:cNvSpPr>
            <p:nvPr/>
          </p:nvSpPr>
          <p:spPr bwMode="auto">
            <a:xfrm>
              <a:off x="4672" y="1768"/>
              <a:ext cx="0" cy="2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76822" name="Text Box 22"/>
            <p:cNvSpPr txBox="1">
              <a:spLocks noChangeArrowheads="1"/>
            </p:cNvSpPr>
            <p:nvPr/>
          </p:nvSpPr>
          <p:spPr bwMode="auto">
            <a:xfrm>
              <a:off x="3542" y="1601"/>
              <a:ext cx="22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b="1">
                  <a:solidFill>
                    <a:schemeClr val="tx2"/>
                  </a:solidFill>
                  <a:latin typeface="Arial" charset="0"/>
                </a:rPr>
                <a:t>A</a:t>
              </a:r>
              <a:endParaRPr lang="en-US" b="1">
                <a:solidFill>
                  <a:schemeClr val="tx2"/>
                </a:solidFill>
              </a:endParaRPr>
            </a:p>
          </p:txBody>
        </p:sp>
        <p:sp>
          <p:nvSpPr>
            <p:cNvPr id="76823" name="Text Box 23"/>
            <p:cNvSpPr txBox="1">
              <a:spLocks noChangeArrowheads="1"/>
            </p:cNvSpPr>
            <p:nvPr/>
          </p:nvSpPr>
          <p:spPr bwMode="auto">
            <a:xfrm>
              <a:off x="3822" y="1601"/>
              <a:ext cx="22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b="1">
                  <a:solidFill>
                    <a:schemeClr val="tx2"/>
                  </a:solidFill>
                  <a:latin typeface="Arial" charset="0"/>
                </a:rPr>
                <a:t>B</a:t>
              </a:r>
              <a:endParaRPr lang="en-US" b="1">
                <a:solidFill>
                  <a:schemeClr val="tx2"/>
                </a:solidFill>
              </a:endParaRPr>
            </a:p>
          </p:txBody>
        </p:sp>
        <p:sp>
          <p:nvSpPr>
            <p:cNvPr id="76824" name="Text Box 24"/>
            <p:cNvSpPr txBox="1">
              <a:spLocks noChangeArrowheads="1"/>
            </p:cNvSpPr>
            <p:nvPr/>
          </p:nvSpPr>
          <p:spPr bwMode="auto">
            <a:xfrm>
              <a:off x="4118" y="1601"/>
              <a:ext cx="22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b="1">
                  <a:solidFill>
                    <a:schemeClr val="tx2"/>
                  </a:solidFill>
                  <a:latin typeface="Arial" charset="0"/>
                </a:rPr>
                <a:t>A</a:t>
              </a:r>
              <a:endParaRPr lang="en-US" b="1">
                <a:solidFill>
                  <a:schemeClr val="tx2"/>
                </a:solidFill>
              </a:endParaRPr>
            </a:p>
          </p:txBody>
        </p:sp>
        <p:sp>
          <p:nvSpPr>
            <p:cNvPr id="76825" name="Text Box 25"/>
            <p:cNvSpPr txBox="1">
              <a:spLocks noChangeArrowheads="1"/>
            </p:cNvSpPr>
            <p:nvPr/>
          </p:nvSpPr>
          <p:spPr bwMode="auto">
            <a:xfrm>
              <a:off x="4398" y="1601"/>
              <a:ext cx="22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b="1">
                  <a:solidFill>
                    <a:schemeClr val="tx2"/>
                  </a:solidFill>
                  <a:latin typeface="Arial" charset="0"/>
                </a:rPr>
                <a:t>C</a:t>
              </a:r>
              <a:endParaRPr lang="en-US" b="1">
                <a:solidFill>
                  <a:schemeClr val="tx2"/>
                </a:solidFill>
              </a:endParaRPr>
            </a:p>
          </p:txBody>
        </p:sp>
      </p:grp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6502400" y="2795588"/>
            <a:ext cx="1854200" cy="665162"/>
            <a:chOff x="3512" y="1601"/>
            <a:chExt cx="1168" cy="419"/>
          </a:xfrm>
        </p:grpSpPr>
        <p:sp>
          <p:nvSpPr>
            <p:cNvPr id="76827" name="Line 27"/>
            <p:cNvSpPr>
              <a:spLocks noChangeShapeType="1"/>
            </p:cNvSpPr>
            <p:nvPr/>
          </p:nvSpPr>
          <p:spPr bwMode="auto">
            <a:xfrm>
              <a:off x="3516" y="1896"/>
              <a:ext cx="11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76828" name="Line 28"/>
            <p:cNvSpPr>
              <a:spLocks noChangeShapeType="1"/>
            </p:cNvSpPr>
            <p:nvPr/>
          </p:nvSpPr>
          <p:spPr bwMode="auto">
            <a:xfrm>
              <a:off x="3512" y="1768"/>
              <a:ext cx="0" cy="2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76829" name="Line 29"/>
            <p:cNvSpPr>
              <a:spLocks noChangeShapeType="1"/>
            </p:cNvSpPr>
            <p:nvPr/>
          </p:nvSpPr>
          <p:spPr bwMode="auto">
            <a:xfrm>
              <a:off x="3802" y="1768"/>
              <a:ext cx="0" cy="2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76830" name="Line 30"/>
            <p:cNvSpPr>
              <a:spLocks noChangeShapeType="1"/>
            </p:cNvSpPr>
            <p:nvPr/>
          </p:nvSpPr>
          <p:spPr bwMode="auto">
            <a:xfrm>
              <a:off x="4092" y="1768"/>
              <a:ext cx="0" cy="2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76831" name="Line 31"/>
            <p:cNvSpPr>
              <a:spLocks noChangeShapeType="1"/>
            </p:cNvSpPr>
            <p:nvPr/>
          </p:nvSpPr>
          <p:spPr bwMode="auto">
            <a:xfrm>
              <a:off x="4382" y="1768"/>
              <a:ext cx="0" cy="2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76832" name="Line 32"/>
            <p:cNvSpPr>
              <a:spLocks noChangeShapeType="1"/>
            </p:cNvSpPr>
            <p:nvPr/>
          </p:nvSpPr>
          <p:spPr bwMode="auto">
            <a:xfrm>
              <a:off x="4672" y="1768"/>
              <a:ext cx="0" cy="2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76833" name="Text Box 33"/>
            <p:cNvSpPr txBox="1">
              <a:spLocks noChangeArrowheads="1"/>
            </p:cNvSpPr>
            <p:nvPr/>
          </p:nvSpPr>
          <p:spPr bwMode="auto">
            <a:xfrm>
              <a:off x="3542" y="1601"/>
              <a:ext cx="22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b="1">
                  <a:solidFill>
                    <a:schemeClr val="tx2"/>
                  </a:solidFill>
                  <a:latin typeface="Arial" charset="0"/>
                </a:rPr>
                <a:t>A</a:t>
              </a:r>
              <a:endParaRPr lang="en-US" b="1">
                <a:solidFill>
                  <a:schemeClr val="tx2"/>
                </a:solidFill>
              </a:endParaRPr>
            </a:p>
          </p:txBody>
        </p:sp>
        <p:sp>
          <p:nvSpPr>
            <p:cNvPr id="76834" name="Text Box 34"/>
            <p:cNvSpPr txBox="1">
              <a:spLocks noChangeArrowheads="1"/>
            </p:cNvSpPr>
            <p:nvPr/>
          </p:nvSpPr>
          <p:spPr bwMode="auto">
            <a:xfrm>
              <a:off x="3822" y="1601"/>
              <a:ext cx="22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b="1">
                  <a:solidFill>
                    <a:schemeClr val="tx2"/>
                  </a:solidFill>
                  <a:latin typeface="Arial" charset="0"/>
                </a:rPr>
                <a:t>B</a:t>
              </a:r>
              <a:endParaRPr lang="en-US" b="1">
                <a:solidFill>
                  <a:schemeClr val="tx2"/>
                </a:solidFill>
              </a:endParaRPr>
            </a:p>
          </p:txBody>
        </p:sp>
        <p:sp>
          <p:nvSpPr>
            <p:cNvPr id="76835" name="Text Box 35"/>
            <p:cNvSpPr txBox="1">
              <a:spLocks noChangeArrowheads="1"/>
            </p:cNvSpPr>
            <p:nvPr/>
          </p:nvSpPr>
          <p:spPr bwMode="auto">
            <a:xfrm>
              <a:off x="4118" y="1601"/>
              <a:ext cx="22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b="1">
                  <a:solidFill>
                    <a:schemeClr val="tx2"/>
                  </a:solidFill>
                  <a:latin typeface="Arial" charset="0"/>
                </a:rPr>
                <a:t>A</a:t>
              </a:r>
              <a:endParaRPr lang="en-US" b="1">
                <a:solidFill>
                  <a:schemeClr val="tx2"/>
                </a:solidFill>
              </a:endParaRPr>
            </a:p>
          </p:txBody>
        </p:sp>
        <p:sp>
          <p:nvSpPr>
            <p:cNvPr id="76836" name="Text Box 36"/>
            <p:cNvSpPr txBox="1">
              <a:spLocks noChangeArrowheads="1"/>
            </p:cNvSpPr>
            <p:nvPr/>
          </p:nvSpPr>
          <p:spPr bwMode="auto">
            <a:xfrm>
              <a:off x="4398" y="1601"/>
              <a:ext cx="22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b="1">
                  <a:solidFill>
                    <a:schemeClr val="tx2"/>
                  </a:solidFill>
                  <a:latin typeface="Arial" charset="0"/>
                </a:rPr>
                <a:t>C</a:t>
              </a:r>
              <a:endParaRPr lang="en-US" b="1">
                <a:solidFill>
                  <a:schemeClr val="tx2"/>
                </a:solidFill>
              </a:endParaRPr>
            </a:p>
          </p:txBody>
        </p:sp>
      </p:grpSp>
      <p:sp>
        <p:nvSpPr>
          <p:cNvPr id="76837" name="Oval 37"/>
          <p:cNvSpPr>
            <a:spLocks noChangeArrowheads="1"/>
          </p:cNvSpPr>
          <p:nvPr/>
        </p:nvSpPr>
        <p:spPr bwMode="auto">
          <a:xfrm>
            <a:off x="6477000" y="1778000"/>
            <a:ext cx="508000" cy="1676400"/>
          </a:xfrm>
          <a:prstGeom prst="ellipse">
            <a:avLst/>
          </a:prstGeom>
          <a:noFill/>
          <a:ln w="28575">
            <a:solidFill>
              <a:srgbClr val="3333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grpSp>
        <p:nvGrpSpPr>
          <p:cNvPr id="5" name="Group 38"/>
          <p:cNvGrpSpPr>
            <a:grpSpLocks/>
          </p:cNvGrpSpPr>
          <p:nvPr/>
        </p:nvGrpSpPr>
        <p:grpSpPr bwMode="auto">
          <a:xfrm>
            <a:off x="5575300" y="3608388"/>
            <a:ext cx="1854200" cy="665162"/>
            <a:chOff x="3512" y="1601"/>
            <a:chExt cx="1168" cy="419"/>
          </a:xfrm>
        </p:grpSpPr>
        <p:sp>
          <p:nvSpPr>
            <p:cNvPr id="76839" name="Line 39"/>
            <p:cNvSpPr>
              <a:spLocks noChangeShapeType="1"/>
            </p:cNvSpPr>
            <p:nvPr/>
          </p:nvSpPr>
          <p:spPr bwMode="auto">
            <a:xfrm>
              <a:off x="3516" y="1896"/>
              <a:ext cx="11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76840" name="Line 40"/>
            <p:cNvSpPr>
              <a:spLocks noChangeShapeType="1"/>
            </p:cNvSpPr>
            <p:nvPr/>
          </p:nvSpPr>
          <p:spPr bwMode="auto">
            <a:xfrm>
              <a:off x="3512" y="1768"/>
              <a:ext cx="0" cy="2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76841" name="Line 41"/>
            <p:cNvSpPr>
              <a:spLocks noChangeShapeType="1"/>
            </p:cNvSpPr>
            <p:nvPr/>
          </p:nvSpPr>
          <p:spPr bwMode="auto">
            <a:xfrm>
              <a:off x="3802" y="1768"/>
              <a:ext cx="0" cy="2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76842" name="Line 42"/>
            <p:cNvSpPr>
              <a:spLocks noChangeShapeType="1"/>
            </p:cNvSpPr>
            <p:nvPr/>
          </p:nvSpPr>
          <p:spPr bwMode="auto">
            <a:xfrm>
              <a:off x="4092" y="1768"/>
              <a:ext cx="0" cy="2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76843" name="Line 43"/>
            <p:cNvSpPr>
              <a:spLocks noChangeShapeType="1"/>
            </p:cNvSpPr>
            <p:nvPr/>
          </p:nvSpPr>
          <p:spPr bwMode="auto">
            <a:xfrm>
              <a:off x="4382" y="1768"/>
              <a:ext cx="0" cy="2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76844" name="Line 44"/>
            <p:cNvSpPr>
              <a:spLocks noChangeShapeType="1"/>
            </p:cNvSpPr>
            <p:nvPr/>
          </p:nvSpPr>
          <p:spPr bwMode="auto">
            <a:xfrm>
              <a:off x="4672" y="1768"/>
              <a:ext cx="0" cy="2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76845" name="Text Box 45"/>
            <p:cNvSpPr txBox="1">
              <a:spLocks noChangeArrowheads="1"/>
            </p:cNvSpPr>
            <p:nvPr/>
          </p:nvSpPr>
          <p:spPr bwMode="auto">
            <a:xfrm>
              <a:off x="3542" y="1601"/>
              <a:ext cx="22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b="1">
                  <a:solidFill>
                    <a:srgbClr val="333399"/>
                  </a:solidFill>
                  <a:latin typeface="Arial" charset="0"/>
                </a:rPr>
                <a:t>A</a:t>
              </a:r>
              <a:endParaRPr lang="en-US" b="1">
                <a:solidFill>
                  <a:srgbClr val="333399"/>
                </a:solidFill>
              </a:endParaRPr>
            </a:p>
          </p:txBody>
        </p:sp>
        <p:sp>
          <p:nvSpPr>
            <p:cNvPr id="76846" name="Text Box 46"/>
            <p:cNvSpPr txBox="1">
              <a:spLocks noChangeArrowheads="1"/>
            </p:cNvSpPr>
            <p:nvPr/>
          </p:nvSpPr>
          <p:spPr bwMode="auto">
            <a:xfrm>
              <a:off x="3822" y="1601"/>
              <a:ext cx="22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b="1">
                  <a:solidFill>
                    <a:srgbClr val="333399"/>
                  </a:solidFill>
                  <a:latin typeface="Arial" charset="0"/>
                </a:rPr>
                <a:t>B</a:t>
              </a:r>
              <a:endParaRPr lang="en-US" b="1">
                <a:solidFill>
                  <a:srgbClr val="333399"/>
                </a:solidFill>
              </a:endParaRPr>
            </a:p>
          </p:txBody>
        </p:sp>
        <p:sp>
          <p:nvSpPr>
            <p:cNvPr id="76847" name="Text Box 47"/>
            <p:cNvSpPr txBox="1">
              <a:spLocks noChangeArrowheads="1"/>
            </p:cNvSpPr>
            <p:nvPr/>
          </p:nvSpPr>
          <p:spPr bwMode="auto">
            <a:xfrm>
              <a:off x="4118" y="1601"/>
              <a:ext cx="22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b="1">
                  <a:solidFill>
                    <a:srgbClr val="333399"/>
                  </a:solidFill>
                  <a:latin typeface="Arial" charset="0"/>
                </a:rPr>
                <a:t>C</a:t>
              </a:r>
              <a:endParaRPr lang="en-US" b="1">
                <a:solidFill>
                  <a:srgbClr val="333399"/>
                </a:solidFill>
              </a:endParaRPr>
            </a:p>
          </p:txBody>
        </p:sp>
        <p:sp>
          <p:nvSpPr>
            <p:cNvPr id="76848" name="Text Box 48"/>
            <p:cNvSpPr txBox="1">
              <a:spLocks noChangeArrowheads="1"/>
            </p:cNvSpPr>
            <p:nvPr/>
          </p:nvSpPr>
          <p:spPr bwMode="auto">
            <a:xfrm>
              <a:off x="4398" y="1601"/>
              <a:ext cx="22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b="1">
                  <a:solidFill>
                    <a:srgbClr val="333399"/>
                  </a:solidFill>
                  <a:latin typeface="Arial" charset="0"/>
                </a:rPr>
                <a:t>D</a:t>
              </a:r>
              <a:endParaRPr lang="en-US" b="1">
                <a:solidFill>
                  <a:srgbClr val="333399"/>
                </a:solidFill>
              </a:endParaRPr>
            </a:p>
          </p:txBody>
        </p:sp>
      </p:grpSp>
      <p:grpSp>
        <p:nvGrpSpPr>
          <p:cNvPr id="6" name="Group 49"/>
          <p:cNvGrpSpPr>
            <a:grpSpLocks/>
          </p:cNvGrpSpPr>
          <p:nvPr/>
        </p:nvGrpSpPr>
        <p:grpSpPr bwMode="auto">
          <a:xfrm>
            <a:off x="6032500" y="4116388"/>
            <a:ext cx="1854200" cy="665162"/>
            <a:chOff x="3512" y="1601"/>
            <a:chExt cx="1168" cy="419"/>
          </a:xfrm>
        </p:grpSpPr>
        <p:sp>
          <p:nvSpPr>
            <p:cNvPr id="76850" name="Line 50"/>
            <p:cNvSpPr>
              <a:spLocks noChangeShapeType="1"/>
            </p:cNvSpPr>
            <p:nvPr/>
          </p:nvSpPr>
          <p:spPr bwMode="auto">
            <a:xfrm>
              <a:off x="3516" y="1896"/>
              <a:ext cx="11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76851" name="Line 51"/>
            <p:cNvSpPr>
              <a:spLocks noChangeShapeType="1"/>
            </p:cNvSpPr>
            <p:nvPr/>
          </p:nvSpPr>
          <p:spPr bwMode="auto">
            <a:xfrm>
              <a:off x="3512" y="1768"/>
              <a:ext cx="0" cy="2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76852" name="Line 52"/>
            <p:cNvSpPr>
              <a:spLocks noChangeShapeType="1"/>
            </p:cNvSpPr>
            <p:nvPr/>
          </p:nvSpPr>
          <p:spPr bwMode="auto">
            <a:xfrm>
              <a:off x="3802" y="1768"/>
              <a:ext cx="0" cy="2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76853" name="Line 53"/>
            <p:cNvSpPr>
              <a:spLocks noChangeShapeType="1"/>
            </p:cNvSpPr>
            <p:nvPr/>
          </p:nvSpPr>
          <p:spPr bwMode="auto">
            <a:xfrm>
              <a:off x="4092" y="1768"/>
              <a:ext cx="0" cy="2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76854" name="Line 54"/>
            <p:cNvSpPr>
              <a:spLocks noChangeShapeType="1"/>
            </p:cNvSpPr>
            <p:nvPr/>
          </p:nvSpPr>
          <p:spPr bwMode="auto">
            <a:xfrm>
              <a:off x="4382" y="1768"/>
              <a:ext cx="0" cy="2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76855" name="Line 55"/>
            <p:cNvSpPr>
              <a:spLocks noChangeShapeType="1"/>
            </p:cNvSpPr>
            <p:nvPr/>
          </p:nvSpPr>
          <p:spPr bwMode="auto">
            <a:xfrm>
              <a:off x="4672" y="1768"/>
              <a:ext cx="0" cy="2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76856" name="Text Box 56"/>
            <p:cNvSpPr txBox="1">
              <a:spLocks noChangeArrowheads="1"/>
            </p:cNvSpPr>
            <p:nvPr/>
          </p:nvSpPr>
          <p:spPr bwMode="auto">
            <a:xfrm>
              <a:off x="3542" y="1601"/>
              <a:ext cx="22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b="1">
                  <a:solidFill>
                    <a:srgbClr val="333399"/>
                  </a:solidFill>
                  <a:latin typeface="Arial" charset="0"/>
                </a:rPr>
                <a:t>A</a:t>
              </a:r>
              <a:endParaRPr lang="en-US" b="1">
                <a:solidFill>
                  <a:srgbClr val="333399"/>
                </a:solidFill>
              </a:endParaRPr>
            </a:p>
          </p:txBody>
        </p:sp>
        <p:sp>
          <p:nvSpPr>
            <p:cNvPr id="76857" name="Text Box 57"/>
            <p:cNvSpPr txBox="1">
              <a:spLocks noChangeArrowheads="1"/>
            </p:cNvSpPr>
            <p:nvPr/>
          </p:nvSpPr>
          <p:spPr bwMode="auto">
            <a:xfrm>
              <a:off x="3822" y="1601"/>
              <a:ext cx="22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b="1">
                  <a:solidFill>
                    <a:srgbClr val="333399"/>
                  </a:solidFill>
                  <a:latin typeface="Arial" charset="0"/>
                </a:rPr>
                <a:t>C</a:t>
              </a:r>
              <a:endParaRPr lang="en-US" b="1">
                <a:solidFill>
                  <a:srgbClr val="333399"/>
                </a:solidFill>
              </a:endParaRPr>
            </a:p>
          </p:txBody>
        </p:sp>
        <p:sp>
          <p:nvSpPr>
            <p:cNvPr id="76858" name="Text Box 58"/>
            <p:cNvSpPr txBox="1">
              <a:spLocks noChangeArrowheads="1"/>
            </p:cNvSpPr>
            <p:nvPr/>
          </p:nvSpPr>
          <p:spPr bwMode="auto">
            <a:xfrm>
              <a:off x="4118" y="1601"/>
              <a:ext cx="22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b="1">
                  <a:solidFill>
                    <a:srgbClr val="333399"/>
                  </a:solidFill>
                  <a:latin typeface="Arial" charset="0"/>
                </a:rPr>
                <a:t>B</a:t>
              </a:r>
              <a:endParaRPr lang="en-US" b="1">
                <a:solidFill>
                  <a:srgbClr val="333399"/>
                </a:solidFill>
              </a:endParaRPr>
            </a:p>
          </p:txBody>
        </p:sp>
        <p:sp>
          <p:nvSpPr>
            <p:cNvPr id="76859" name="Text Box 59"/>
            <p:cNvSpPr txBox="1">
              <a:spLocks noChangeArrowheads="1"/>
            </p:cNvSpPr>
            <p:nvPr/>
          </p:nvSpPr>
          <p:spPr bwMode="auto">
            <a:xfrm>
              <a:off x="4398" y="1601"/>
              <a:ext cx="22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b="1">
                  <a:solidFill>
                    <a:srgbClr val="333399"/>
                  </a:solidFill>
                  <a:latin typeface="Arial" charset="0"/>
                </a:rPr>
                <a:t>D</a:t>
              </a:r>
              <a:endParaRPr lang="en-US" b="1">
                <a:solidFill>
                  <a:srgbClr val="333399"/>
                </a:solidFill>
              </a:endParaRPr>
            </a:p>
          </p:txBody>
        </p:sp>
      </p:grpSp>
      <p:sp>
        <p:nvSpPr>
          <p:cNvPr id="76860" name="Oval 60"/>
          <p:cNvSpPr>
            <a:spLocks noChangeArrowheads="1"/>
          </p:cNvSpPr>
          <p:nvPr/>
        </p:nvSpPr>
        <p:spPr bwMode="auto">
          <a:xfrm>
            <a:off x="6502400" y="3670300"/>
            <a:ext cx="508000" cy="1003300"/>
          </a:xfrm>
          <a:prstGeom prst="ellips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grpSp>
        <p:nvGrpSpPr>
          <p:cNvPr id="7" name="Group 61"/>
          <p:cNvGrpSpPr>
            <a:grpSpLocks/>
          </p:cNvGrpSpPr>
          <p:nvPr/>
        </p:nvGrpSpPr>
        <p:grpSpPr bwMode="auto">
          <a:xfrm>
            <a:off x="5575300" y="5018088"/>
            <a:ext cx="1854200" cy="665162"/>
            <a:chOff x="3512" y="1601"/>
            <a:chExt cx="1168" cy="419"/>
          </a:xfrm>
        </p:grpSpPr>
        <p:sp>
          <p:nvSpPr>
            <p:cNvPr id="76862" name="Line 62"/>
            <p:cNvSpPr>
              <a:spLocks noChangeShapeType="1"/>
            </p:cNvSpPr>
            <p:nvPr/>
          </p:nvSpPr>
          <p:spPr bwMode="auto">
            <a:xfrm>
              <a:off x="3516" y="1896"/>
              <a:ext cx="11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76863" name="Line 63"/>
            <p:cNvSpPr>
              <a:spLocks noChangeShapeType="1"/>
            </p:cNvSpPr>
            <p:nvPr/>
          </p:nvSpPr>
          <p:spPr bwMode="auto">
            <a:xfrm>
              <a:off x="3512" y="1768"/>
              <a:ext cx="0" cy="2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76864" name="Line 64"/>
            <p:cNvSpPr>
              <a:spLocks noChangeShapeType="1"/>
            </p:cNvSpPr>
            <p:nvPr/>
          </p:nvSpPr>
          <p:spPr bwMode="auto">
            <a:xfrm>
              <a:off x="3802" y="1768"/>
              <a:ext cx="0" cy="2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76865" name="Line 65"/>
            <p:cNvSpPr>
              <a:spLocks noChangeShapeType="1"/>
            </p:cNvSpPr>
            <p:nvPr/>
          </p:nvSpPr>
          <p:spPr bwMode="auto">
            <a:xfrm>
              <a:off x="4092" y="1768"/>
              <a:ext cx="0" cy="2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76866" name="Line 66"/>
            <p:cNvSpPr>
              <a:spLocks noChangeShapeType="1"/>
            </p:cNvSpPr>
            <p:nvPr/>
          </p:nvSpPr>
          <p:spPr bwMode="auto">
            <a:xfrm>
              <a:off x="4382" y="1768"/>
              <a:ext cx="0" cy="2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76867" name="Line 67"/>
            <p:cNvSpPr>
              <a:spLocks noChangeShapeType="1"/>
            </p:cNvSpPr>
            <p:nvPr/>
          </p:nvSpPr>
          <p:spPr bwMode="auto">
            <a:xfrm>
              <a:off x="4672" y="1768"/>
              <a:ext cx="0" cy="2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76868" name="Text Box 68"/>
            <p:cNvSpPr txBox="1">
              <a:spLocks noChangeArrowheads="1"/>
            </p:cNvSpPr>
            <p:nvPr/>
          </p:nvSpPr>
          <p:spPr bwMode="auto">
            <a:xfrm>
              <a:off x="3542" y="1601"/>
              <a:ext cx="205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b="1">
                  <a:solidFill>
                    <a:schemeClr val="tx2"/>
                  </a:solidFill>
                  <a:latin typeface="Arial" charset="0"/>
                </a:rPr>
                <a:t>F</a:t>
              </a:r>
              <a:endParaRPr lang="en-US" b="1">
                <a:solidFill>
                  <a:schemeClr val="tx2"/>
                </a:solidFill>
              </a:endParaRPr>
            </a:p>
          </p:txBody>
        </p:sp>
        <p:sp>
          <p:nvSpPr>
            <p:cNvPr id="76869" name="Text Box 69"/>
            <p:cNvSpPr txBox="1">
              <a:spLocks noChangeArrowheads="1"/>
            </p:cNvSpPr>
            <p:nvPr/>
          </p:nvSpPr>
          <p:spPr bwMode="auto">
            <a:xfrm>
              <a:off x="3822" y="1601"/>
              <a:ext cx="22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b="1">
                  <a:solidFill>
                    <a:schemeClr val="tx2"/>
                  </a:solidFill>
                  <a:latin typeface="Arial" charset="0"/>
                </a:rPr>
                <a:t>D</a:t>
              </a:r>
              <a:endParaRPr lang="en-US" b="1">
                <a:solidFill>
                  <a:schemeClr val="tx2"/>
                </a:solidFill>
              </a:endParaRPr>
            </a:p>
          </p:txBody>
        </p:sp>
        <p:sp>
          <p:nvSpPr>
            <p:cNvPr id="76870" name="Text Box 70"/>
            <p:cNvSpPr txBox="1">
              <a:spLocks noChangeArrowheads="1"/>
            </p:cNvSpPr>
            <p:nvPr/>
          </p:nvSpPr>
          <p:spPr bwMode="auto">
            <a:xfrm>
              <a:off x="4118" y="1601"/>
              <a:ext cx="213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b="1">
                  <a:solidFill>
                    <a:schemeClr val="tx2"/>
                  </a:solidFill>
                  <a:latin typeface="Arial" charset="0"/>
                </a:rPr>
                <a:t>X</a:t>
              </a:r>
              <a:endParaRPr lang="en-US" b="1">
                <a:solidFill>
                  <a:schemeClr val="tx2"/>
                </a:solidFill>
              </a:endParaRPr>
            </a:p>
          </p:txBody>
        </p:sp>
        <p:sp>
          <p:nvSpPr>
            <p:cNvPr id="76871" name="Text Box 71"/>
            <p:cNvSpPr txBox="1">
              <a:spLocks noChangeArrowheads="1"/>
            </p:cNvSpPr>
            <p:nvPr/>
          </p:nvSpPr>
          <p:spPr bwMode="auto">
            <a:xfrm>
              <a:off x="4398" y="1601"/>
              <a:ext cx="213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b="1">
                  <a:solidFill>
                    <a:schemeClr val="tx2"/>
                  </a:solidFill>
                  <a:latin typeface="Arial" charset="0"/>
                </a:rPr>
                <a:t>X</a:t>
              </a:r>
              <a:endParaRPr lang="en-US" b="1">
                <a:solidFill>
                  <a:schemeClr val="tx2"/>
                </a:solidFill>
              </a:endParaRPr>
            </a:p>
          </p:txBody>
        </p:sp>
      </p:grpSp>
      <p:grpSp>
        <p:nvGrpSpPr>
          <p:cNvPr id="8" name="Group 72"/>
          <p:cNvGrpSpPr>
            <a:grpSpLocks/>
          </p:cNvGrpSpPr>
          <p:nvPr/>
        </p:nvGrpSpPr>
        <p:grpSpPr bwMode="auto">
          <a:xfrm>
            <a:off x="6032500" y="5526088"/>
            <a:ext cx="1854200" cy="665162"/>
            <a:chOff x="3512" y="1601"/>
            <a:chExt cx="1168" cy="419"/>
          </a:xfrm>
        </p:grpSpPr>
        <p:sp>
          <p:nvSpPr>
            <p:cNvPr id="76873" name="Line 73"/>
            <p:cNvSpPr>
              <a:spLocks noChangeShapeType="1"/>
            </p:cNvSpPr>
            <p:nvPr/>
          </p:nvSpPr>
          <p:spPr bwMode="auto">
            <a:xfrm>
              <a:off x="3516" y="1896"/>
              <a:ext cx="11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76874" name="Line 74"/>
            <p:cNvSpPr>
              <a:spLocks noChangeShapeType="1"/>
            </p:cNvSpPr>
            <p:nvPr/>
          </p:nvSpPr>
          <p:spPr bwMode="auto">
            <a:xfrm>
              <a:off x="3512" y="1768"/>
              <a:ext cx="0" cy="2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76875" name="Line 75"/>
            <p:cNvSpPr>
              <a:spLocks noChangeShapeType="1"/>
            </p:cNvSpPr>
            <p:nvPr/>
          </p:nvSpPr>
          <p:spPr bwMode="auto">
            <a:xfrm>
              <a:off x="3802" y="1768"/>
              <a:ext cx="0" cy="2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76876" name="Line 76"/>
            <p:cNvSpPr>
              <a:spLocks noChangeShapeType="1"/>
            </p:cNvSpPr>
            <p:nvPr/>
          </p:nvSpPr>
          <p:spPr bwMode="auto">
            <a:xfrm>
              <a:off x="4092" y="1768"/>
              <a:ext cx="0" cy="2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76877" name="Line 77"/>
            <p:cNvSpPr>
              <a:spLocks noChangeShapeType="1"/>
            </p:cNvSpPr>
            <p:nvPr/>
          </p:nvSpPr>
          <p:spPr bwMode="auto">
            <a:xfrm>
              <a:off x="4382" y="1768"/>
              <a:ext cx="0" cy="2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76878" name="Line 78"/>
            <p:cNvSpPr>
              <a:spLocks noChangeShapeType="1"/>
            </p:cNvSpPr>
            <p:nvPr/>
          </p:nvSpPr>
          <p:spPr bwMode="auto">
            <a:xfrm>
              <a:off x="4672" y="1768"/>
              <a:ext cx="0" cy="2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76879" name="Text Box 79"/>
            <p:cNvSpPr txBox="1">
              <a:spLocks noChangeArrowheads="1"/>
            </p:cNvSpPr>
            <p:nvPr/>
          </p:nvSpPr>
          <p:spPr bwMode="auto">
            <a:xfrm>
              <a:off x="3542" y="1601"/>
              <a:ext cx="205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b="1">
                  <a:solidFill>
                    <a:schemeClr val="tx2"/>
                  </a:solidFill>
                  <a:latin typeface="Arial" charset="0"/>
                </a:rPr>
                <a:t>F</a:t>
              </a:r>
              <a:endParaRPr lang="en-US" b="1">
                <a:solidFill>
                  <a:schemeClr val="tx2"/>
                </a:solidFill>
              </a:endParaRPr>
            </a:p>
          </p:txBody>
        </p:sp>
        <p:sp>
          <p:nvSpPr>
            <p:cNvPr id="76880" name="Text Box 80"/>
            <p:cNvSpPr txBox="1">
              <a:spLocks noChangeArrowheads="1"/>
            </p:cNvSpPr>
            <p:nvPr/>
          </p:nvSpPr>
          <p:spPr bwMode="auto">
            <a:xfrm>
              <a:off x="3822" y="1601"/>
              <a:ext cx="22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b="1">
                  <a:solidFill>
                    <a:schemeClr val="tx2"/>
                  </a:solidFill>
                  <a:latin typeface="Arial" charset="0"/>
                </a:rPr>
                <a:t>D</a:t>
              </a:r>
              <a:endParaRPr lang="en-US" b="1">
                <a:solidFill>
                  <a:schemeClr val="tx2"/>
                </a:solidFill>
              </a:endParaRPr>
            </a:p>
          </p:txBody>
        </p:sp>
        <p:sp>
          <p:nvSpPr>
            <p:cNvPr id="76881" name="Text Box 81"/>
            <p:cNvSpPr txBox="1">
              <a:spLocks noChangeArrowheads="1"/>
            </p:cNvSpPr>
            <p:nvPr/>
          </p:nvSpPr>
          <p:spPr bwMode="auto">
            <a:xfrm>
              <a:off x="4118" y="1601"/>
              <a:ext cx="213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b="1">
                  <a:solidFill>
                    <a:schemeClr val="tx2"/>
                  </a:solidFill>
                  <a:latin typeface="Arial" charset="0"/>
                </a:rPr>
                <a:t>X</a:t>
              </a:r>
              <a:endParaRPr lang="en-US" b="1">
                <a:solidFill>
                  <a:schemeClr val="tx2"/>
                </a:solidFill>
              </a:endParaRPr>
            </a:p>
          </p:txBody>
        </p:sp>
        <p:sp>
          <p:nvSpPr>
            <p:cNvPr id="76882" name="Text Box 82"/>
            <p:cNvSpPr txBox="1">
              <a:spLocks noChangeArrowheads="1"/>
            </p:cNvSpPr>
            <p:nvPr/>
          </p:nvSpPr>
          <p:spPr bwMode="auto">
            <a:xfrm>
              <a:off x="4398" y="1601"/>
              <a:ext cx="213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b="1">
                  <a:solidFill>
                    <a:schemeClr val="tx2"/>
                  </a:solidFill>
                  <a:latin typeface="Arial" charset="0"/>
                </a:rPr>
                <a:t>X</a:t>
              </a:r>
              <a:endParaRPr lang="en-US" b="1">
                <a:solidFill>
                  <a:schemeClr val="tx2"/>
                </a:solidFill>
              </a:endParaRPr>
            </a:p>
          </p:txBody>
        </p:sp>
      </p:grpSp>
      <p:sp>
        <p:nvSpPr>
          <p:cNvPr id="76883" name="Oval 83"/>
          <p:cNvSpPr>
            <a:spLocks noChangeArrowheads="1"/>
          </p:cNvSpPr>
          <p:nvPr/>
        </p:nvSpPr>
        <p:spPr bwMode="auto">
          <a:xfrm>
            <a:off x="6934200" y="5080000"/>
            <a:ext cx="508000" cy="1003300"/>
          </a:xfrm>
          <a:prstGeom prst="ellipse">
            <a:avLst/>
          </a:prstGeom>
          <a:noFill/>
          <a:ln w="28575">
            <a:solidFill>
              <a:srgbClr val="3333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76884" name="Rectangle 84"/>
          <p:cNvSpPr>
            <a:spLocks noChangeArrowheads="1"/>
          </p:cNvSpPr>
          <p:nvPr/>
        </p:nvSpPr>
        <p:spPr bwMode="auto">
          <a:xfrm>
            <a:off x="863600" y="1204913"/>
            <a:ext cx="746125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800" b="1" dirty="0">
                <a:solidFill>
                  <a:srgbClr val="000000"/>
                </a:solidFill>
              </a:rPr>
              <a:t>Caused by Resource Conflicts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 build="p" autoUpdateAnimBg="0"/>
      <p:bldP spid="76837" grpId="0" animBg="1"/>
      <p:bldP spid="76860" grpId="0" animBg="1"/>
      <p:bldP spid="76883" grpId="0" animBg="1"/>
      <p:bldP spid="76884" grpId="0" build="p" autoUpdateAnimBg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247650" y="139700"/>
            <a:ext cx="8616950" cy="1143000"/>
          </a:xfrm>
        </p:spPr>
        <p:txBody>
          <a:bodyPr/>
          <a:lstStyle/>
          <a:p>
            <a:r>
              <a:rPr lang="en-US" b="1" i="1" u="sng" dirty="0">
                <a:solidFill>
                  <a:srgbClr val="FF0000"/>
                </a:solidFill>
              </a:rPr>
              <a:t>Control Hazards</a:t>
            </a:r>
          </a:p>
        </p:txBody>
      </p:sp>
      <p:sp>
        <p:nvSpPr>
          <p:cNvPr id="103439" name="Line 15"/>
          <p:cNvSpPr>
            <a:spLocks noChangeShapeType="1"/>
          </p:cNvSpPr>
          <p:nvPr/>
        </p:nvSpPr>
        <p:spPr bwMode="auto">
          <a:xfrm>
            <a:off x="1739900" y="2249488"/>
            <a:ext cx="42719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3440" name="Line 16"/>
          <p:cNvSpPr>
            <a:spLocks noChangeShapeType="1"/>
          </p:cNvSpPr>
          <p:nvPr/>
        </p:nvSpPr>
        <p:spPr bwMode="auto">
          <a:xfrm>
            <a:off x="1739900" y="20208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3441" name="Line 17"/>
          <p:cNvSpPr>
            <a:spLocks noChangeShapeType="1"/>
          </p:cNvSpPr>
          <p:nvPr/>
        </p:nvSpPr>
        <p:spPr bwMode="auto">
          <a:xfrm>
            <a:off x="2349500" y="20208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3442" name="Line 18"/>
          <p:cNvSpPr>
            <a:spLocks noChangeShapeType="1"/>
          </p:cNvSpPr>
          <p:nvPr/>
        </p:nvSpPr>
        <p:spPr bwMode="auto">
          <a:xfrm>
            <a:off x="2959100" y="20208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3443" name="Line 19"/>
          <p:cNvSpPr>
            <a:spLocks noChangeShapeType="1"/>
          </p:cNvSpPr>
          <p:nvPr/>
        </p:nvSpPr>
        <p:spPr bwMode="auto">
          <a:xfrm>
            <a:off x="3568700" y="20208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3444" name="Line 20"/>
          <p:cNvSpPr>
            <a:spLocks noChangeShapeType="1"/>
          </p:cNvSpPr>
          <p:nvPr/>
        </p:nvSpPr>
        <p:spPr bwMode="auto">
          <a:xfrm>
            <a:off x="4178300" y="20208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3445" name="Line 21"/>
          <p:cNvSpPr>
            <a:spLocks noChangeShapeType="1"/>
          </p:cNvSpPr>
          <p:nvPr/>
        </p:nvSpPr>
        <p:spPr bwMode="auto">
          <a:xfrm>
            <a:off x="4787900" y="20208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3446" name="Line 22"/>
          <p:cNvSpPr>
            <a:spLocks noChangeShapeType="1"/>
          </p:cNvSpPr>
          <p:nvPr/>
        </p:nvSpPr>
        <p:spPr bwMode="auto">
          <a:xfrm>
            <a:off x="5397500" y="20208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3447" name="Line 23"/>
          <p:cNvSpPr>
            <a:spLocks noChangeShapeType="1"/>
          </p:cNvSpPr>
          <p:nvPr/>
        </p:nvSpPr>
        <p:spPr bwMode="auto">
          <a:xfrm>
            <a:off x="6007100" y="20208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3471" name="Line 47"/>
          <p:cNvSpPr>
            <a:spLocks noChangeShapeType="1"/>
          </p:cNvSpPr>
          <p:nvPr/>
        </p:nvSpPr>
        <p:spPr bwMode="auto">
          <a:xfrm>
            <a:off x="2333625" y="4967288"/>
            <a:ext cx="3038475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3472" name="Text Box 48"/>
          <p:cNvSpPr txBox="1">
            <a:spLocks noChangeArrowheads="1"/>
          </p:cNvSpPr>
          <p:nvPr/>
        </p:nvSpPr>
        <p:spPr bwMode="auto">
          <a:xfrm>
            <a:off x="3201988" y="4522788"/>
            <a:ext cx="11657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b="1">
                <a:solidFill>
                  <a:srgbClr val="990000"/>
                </a:solidFill>
                <a:latin typeface="Arial" charset="0"/>
              </a:rPr>
              <a:t>delay = 5</a:t>
            </a:r>
            <a:endParaRPr lang="en-US" b="1"/>
          </a:p>
        </p:txBody>
      </p:sp>
      <p:sp>
        <p:nvSpPr>
          <p:cNvPr id="103475" name="Text Box 51"/>
          <p:cNvSpPr txBox="1">
            <a:spLocks noChangeArrowheads="1"/>
          </p:cNvSpPr>
          <p:nvPr/>
        </p:nvSpPr>
        <p:spPr bwMode="auto">
          <a:xfrm>
            <a:off x="354013" y="1766888"/>
            <a:ext cx="1266693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/>
              <a:t>branch</a:t>
            </a:r>
          </a:p>
          <a:p>
            <a:r>
              <a:rPr lang="en-US" sz="2800" b="1"/>
              <a:t>instr</a:t>
            </a:r>
            <a:endParaRPr lang="en-US" b="1"/>
          </a:p>
        </p:txBody>
      </p:sp>
      <p:sp>
        <p:nvSpPr>
          <p:cNvPr id="103486" name="Text Box 62"/>
          <p:cNvSpPr txBox="1">
            <a:spLocks noChangeArrowheads="1"/>
          </p:cNvSpPr>
          <p:nvPr/>
        </p:nvSpPr>
        <p:spPr bwMode="auto">
          <a:xfrm>
            <a:off x="84138" y="2820988"/>
            <a:ext cx="16922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/>
              <a:t>next inline</a:t>
            </a:r>
          </a:p>
          <a:p>
            <a:r>
              <a:rPr lang="en-US" sz="2800"/>
              <a:t>instr</a:t>
            </a:r>
            <a:endParaRPr lang="en-US"/>
          </a:p>
        </p:txBody>
      </p:sp>
      <p:sp>
        <p:nvSpPr>
          <p:cNvPr id="103487" name="Text Box 63"/>
          <p:cNvSpPr txBox="1">
            <a:spLocks noChangeArrowheads="1"/>
          </p:cNvSpPr>
          <p:nvPr/>
        </p:nvSpPr>
        <p:spPr bwMode="auto">
          <a:xfrm>
            <a:off x="433388" y="3875088"/>
            <a:ext cx="1093569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/>
              <a:t>target</a:t>
            </a:r>
          </a:p>
          <a:p>
            <a:r>
              <a:rPr lang="en-US" sz="2800" b="1"/>
              <a:t>instr</a:t>
            </a:r>
            <a:endParaRPr lang="en-US" b="1"/>
          </a:p>
        </p:txBody>
      </p:sp>
      <p:sp>
        <p:nvSpPr>
          <p:cNvPr id="103488" name="Text Box 64"/>
          <p:cNvSpPr txBox="1">
            <a:spLocks noChangeArrowheads="1"/>
          </p:cNvSpPr>
          <p:nvPr/>
        </p:nvSpPr>
        <p:spPr bwMode="auto">
          <a:xfrm>
            <a:off x="1639888" y="1189038"/>
            <a:ext cx="15541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tx2"/>
                </a:solidFill>
              </a:rPr>
              <a:t>cond eval</a:t>
            </a:r>
            <a:endParaRPr lang="en-US">
              <a:solidFill>
                <a:schemeClr val="tx2"/>
              </a:solidFill>
            </a:endParaRPr>
          </a:p>
        </p:txBody>
      </p:sp>
      <p:sp>
        <p:nvSpPr>
          <p:cNvPr id="103490" name="Line 66"/>
          <p:cNvSpPr>
            <a:spLocks noChangeShapeType="1"/>
          </p:cNvSpPr>
          <p:nvPr/>
        </p:nvSpPr>
        <p:spPr bwMode="auto">
          <a:xfrm flipV="1">
            <a:off x="3176588" y="1484313"/>
            <a:ext cx="388937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3491" name="Line 67"/>
          <p:cNvSpPr>
            <a:spLocks noChangeShapeType="1"/>
          </p:cNvSpPr>
          <p:nvPr/>
        </p:nvSpPr>
        <p:spPr bwMode="auto">
          <a:xfrm>
            <a:off x="3565525" y="1485900"/>
            <a:ext cx="0" cy="430213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triangl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3493" name="Line 69"/>
          <p:cNvSpPr>
            <a:spLocks noChangeShapeType="1"/>
          </p:cNvSpPr>
          <p:nvPr/>
        </p:nvSpPr>
        <p:spPr bwMode="auto">
          <a:xfrm flipH="1">
            <a:off x="5380038" y="1484313"/>
            <a:ext cx="9144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3494" name="Line 70"/>
          <p:cNvSpPr>
            <a:spLocks noChangeShapeType="1"/>
          </p:cNvSpPr>
          <p:nvPr/>
        </p:nvSpPr>
        <p:spPr bwMode="auto">
          <a:xfrm flipH="1">
            <a:off x="5380038" y="1485900"/>
            <a:ext cx="1587" cy="430213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triangl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3495" name="Line 71"/>
          <p:cNvSpPr>
            <a:spLocks noChangeShapeType="1"/>
          </p:cNvSpPr>
          <p:nvPr/>
        </p:nvSpPr>
        <p:spPr bwMode="auto">
          <a:xfrm>
            <a:off x="3568700" y="3278188"/>
            <a:ext cx="42719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3496" name="Line 72"/>
          <p:cNvSpPr>
            <a:spLocks noChangeShapeType="1"/>
          </p:cNvSpPr>
          <p:nvPr/>
        </p:nvSpPr>
        <p:spPr bwMode="auto">
          <a:xfrm>
            <a:off x="3568700" y="30495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3497" name="Line 73"/>
          <p:cNvSpPr>
            <a:spLocks noChangeShapeType="1"/>
          </p:cNvSpPr>
          <p:nvPr/>
        </p:nvSpPr>
        <p:spPr bwMode="auto">
          <a:xfrm>
            <a:off x="4178300" y="30495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3498" name="Line 74"/>
          <p:cNvSpPr>
            <a:spLocks noChangeShapeType="1"/>
          </p:cNvSpPr>
          <p:nvPr/>
        </p:nvSpPr>
        <p:spPr bwMode="auto">
          <a:xfrm>
            <a:off x="4787900" y="30495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3499" name="Line 75"/>
          <p:cNvSpPr>
            <a:spLocks noChangeShapeType="1"/>
          </p:cNvSpPr>
          <p:nvPr/>
        </p:nvSpPr>
        <p:spPr bwMode="auto">
          <a:xfrm>
            <a:off x="5397500" y="30495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3500" name="Line 76"/>
          <p:cNvSpPr>
            <a:spLocks noChangeShapeType="1"/>
          </p:cNvSpPr>
          <p:nvPr/>
        </p:nvSpPr>
        <p:spPr bwMode="auto">
          <a:xfrm>
            <a:off x="6007100" y="30495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3501" name="Line 77"/>
          <p:cNvSpPr>
            <a:spLocks noChangeShapeType="1"/>
          </p:cNvSpPr>
          <p:nvPr/>
        </p:nvSpPr>
        <p:spPr bwMode="auto">
          <a:xfrm>
            <a:off x="6616700" y="30495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3502" name="Line 78"/>
          <p:cNvSpPr>
            <a:spLocks noChangeShapeType="1"/>
          </p:cNvSpPr>
          <p:nvPr/>
        </p:nvSpPr>
        <p:spPr bwMode="auto">
          <a:xfrm>
            <a:off x="7226300" y="30495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3503" name="Line 79"/>
          <p:cNvSpPr>
            <a:spLocks noChangeShapeType="1"/>
          </p:cNvSpPr>
          <p:nvPr/>
        </p:nvSpPr>
        <p:spPr bwMode="auto">
          <a:xfrm>
            <a:off x="7835900" y="30495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3504" name="Line 80"/>
          <p:cNvSpPr>
            <a:spLocks noChangeShapeType="1"/>
          </p:cNvSpPr>
          <p:nvPr/>
        </p:nvSpPr>
        <p:spPr bwMode="auto">
          <a:xfrm>
            <a:off x="5397500" y="4408488"/>
            <a:ext cx="3263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3505" name="Line 81"/>
          <p:cNvSpPr>
            <a:spLocks noChangeShapeType="1"/>
          </p:cNvSpPr>
          <p:nvPr/>
        </p:nvSpPr>
        <p:spPr bwMode="auto">
          <a:xfrm>
            <a:off x="5397500" y="41798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3506" name="Line 82"/>
          <p:cNvSpPr>
            <a:spLocks noChangeShapeType="1"/>
          </p:cNvSpPr>
          <p:nvPr/>
        </p:nvSpPr>
        <p:spPr bwMode="auto">
          <a:xfrm>
            <a:off x="6007100" y="41798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3507" name="Line 83"/>
          <p:cNvSpPr>
            <a:spLocks noChangeShapeType="1"/>
          </p:cNvSpPr>
          <p:nvPr/>
        </p:nvSpPr>
        <p:spPr bwMode="auto">
          <a:xfrm>
            <a:off x="6616700" y="41798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3508" name="Line 84"/>
          <p:cNvSpPr>
            <a:spLocks noChangeShapeType="1"/>
          </p:cNvSpPr>
          <p:nvPr/>
        </p:nvSpPr>
        <p:spPr bwMode="auto">
          <a:xfrm>
            <a:off x="7226300" y="41798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3509" name="Line 85"/>
          <p:cNvSpPr>
            <a:spLocks noChangeShapeType="1"/>
          </p:cNvSpPr>
          <p:nvPr/>
        </p:nvSpPr>
        <p:spPr bwMode="auto">
          <a:xfrm>
            <a:off x="7835900" y="41798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3510" name="Line 86"/>
          <p:cNvSpPr>
            <a:spLocks noChangeShapeType="1"/>
          </p:cNvSpPr>
          <p:nvPr/>
        </p:nvSpPr>
        <p:spPr bwMode="auto">
          <a:xfrm>
            <a:off x="8445500" y="41798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3513" name="Line 89"/>
          <p:cNvSpPr>
            <a:spLocks noChangeShapeType="1"/>
          </p:cNvSpPr>
          <p:nvPr/>
        </p:nvSpPr>
        <p:spPr bwMode="auto">
          <a:xfrm>
            <a:off x="8647113" y="4403725"/>
            <a:ext cx="322262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514" name="Line 90"/>
          <p:cNvSpPr>
            <a:spLocks noChangeShapeType="1"/>
          </p:cNvSpPr>
          <p:nvPr/>
        </p:nvSpPr>
        <p:spPr bwMode="auto">
          <a:xfrm>
            <a:off x="2346325" y="3760788"/>
            <a:ext cx="1236663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03515" name="Text Box 91"/>
          <p:cNvSpPr txBox="1">
            <a:spLocks noChangeArrowheads="1"/>
          </p:cNvSpPr>
          <p:nvPr/>
        </p:nvSpPr>
        <p:spPr bwMode="auto">
          <a:xfrm>
            <a:off x="2211388" y="3316288"/>
            <a:ext cx="11657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b="1">
                <a:solidFill>
                  <a:srgbClr val="990000"/>
                </a:solidFill>
                <a:latin typeface="Arial" charset="0"/>
              </a:rPr>
              <a:t>delay = 2</a:t>
            </a:r>
            <a:endParaRPr lang="en-US" b="1"/>
          </a:p>
        </p:txBody>
      </p:sp>
      <p:sp>
        <p:nvSpPr>
          <p:cNvPr id="103520" name="Text Box 96"/>
          <p:cNvSpPr txBox="1">
            <a:spLocks noChangeArrowheads="1"/>
          </p:cNvSpPr>
          <p:nvPr/>
        </p:nvSpPr>
        <p:spPr bwMode="auto">
          <a:xfrm>
            <a:off x="573088" y="5143500"/>
            <a:ext cx="803433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buFontTx/>
              <a:buChar char="•"/>
            </a:pPr>
            <a:r>
              <a:rPr lang="en-US" sz="2400" b="1" dirty="0">
                <a:solidFill>
                  <a:schemeClr val="tx2"/>
                </a:solidFill>
              </a:rPr>
              <a:t>  the order of </a:t>
            </a:r>
            <a:r>
              <a:rPr lang="en-US" sz="2400" b="1" i="1" dirty="0" err="1">
                <a:solidFill>
                  <a:schemeClr val="tx2"/>
                </a:solidFill>
              </a:rPr>
              <a:t>cond</a:t>
            </a:r>
            <a:r>
              <a:rPr lang="en-US" sz="2400" b="1" i="1" dirty="0">
                <a:solidFill>
                  <a:schemeClr val="tx2"/>
                </a:solidFill>
              </a:rPr>
              <a:t> </a:t>
            </a:r>
            <a:r>
              <a:rPr lang="en-US" sz="2400" b="1" i="1" dirty="0" err="1">
                <a:solidFill>
                  <a:schemeClr val="tx2"/>
                </a:solidFill>
              </a:rPr>
              <a:t>eval</a:t>
            </a:r>
            <a:r>
              <a:rPr lang="en-US" sz="2400" b="1" dirty="0">
                <a:solidFill>
                  <a:schemeClr val="tx2"/>
                </a:solidFill>
              </a:rPr>
              <a:t> and </a:t>
            </a:r>
            <a:r>
              <a:rPr lang="en-US" sz="2400" b="1" i="1" dirty="0">
                <a:solidFill>
                  <a:schemeClr val="tx2"/>
                </a:solidFill>
              </a:rPr>
              <a:t>target </a:t>
            </a:r>
            <a:r>
              <a:rPr lang="en-US" sz="2400" b="1" i="1" dirty="0" err="1">
                <a:solidFill>
                  <a:schemeClr val="tx2"/>
                </a:solidFill>
              </a:rPr>
              <a:t>addr</a:t>
            </a:r>
            <a:r>
              <a:rPr lang="en-US" sz="2400" b="1" i="1" dirty="0">
                <a:solidFill>
                  <a:schemeClr val="tx2"/>
                </a:solidFill>
              </a:rPr>
              <a:t> gen</a:t>
            </a:r>
            <a:r>
              <a:rPr lang="en-US" sz="2400" b="1" dirty="0">
                <a:solidFill>
                  <a:schemeClr val="tx2"/>
                </a:solidFill>
              </a:rPr>
              <a:t> may be different</a:t>
            </a:r>
          </a:p>
          <a:p>
            <a:pPr algn="l">
              <a:buFontTx/>
              <a:buChar char="•"/>
            </a:pPr>
            <a:r>
              <a:rPr lang="en-US" sz="2400" b="1" dirty="0">
                <a:solidFill>
                  <a:schemeClr val="tx2"/>
                </a:solidFill>
              </a:rPr>
              <a:t>  </a:t>
            </a:r>
            <a:r>
              <a:rPr lang="en-US" sz="2400" b="1" i="1" dirty="0" err="1">
                <a:solidFill>
                  <a:schemeClr val="tx2"/>
                </a:solidFill>
              </a:rPr>
              <a:t>cond</a:t>
            </a:r>
            <a:r>
              <a:rPr lang="en-US" sz="2400" b="1" i="1" dirty="0">
                <a:solidFill>
                  <a:schemeClr val="tx2"/>
                </a:solidFill>
              </a:rPr>
              <a:t> </a:t>
            </a:r>
            <a:r>
              <a:rPr lang="en-US" sz="2400" b="1" i="1" dirty="0" err="1">
                <a:solidFill>
                  <a:schemeClr val="tx2"/>
                </a:solidFill>
              </a:rPr>
              <a:t>eval</a:t>
            </a:r>
            <a:r>
              <a:rPr lang="en-US" sz="2400" b="1" dirty="0">
                <a:solidFill>
                  <a:schemeClr val="tx2"/>
                </a:solidFill>
              </a:rPr>
              <a:t> may be done in previous instruction</a:t>
            </a:r>
            <a:endParaRPr lang="en-US" sz="2800" b="1" dirty="0">
              <a:solidFill>
                <a:schemeClr val="tx2"/>
              </a:solidFill>
            </a:endParaRPr>
          </a:p>
        </p:txBody>
      </p:sp>
      <p:sp>
        <p:nvSpPr>
          <p:cNvPr id="103523" name="Text Box 99"/>
          <p:cNvSpPr txBox="1">
            <a:spLocks noChangeArrowheads="1"/>
          </p:cNvSpPr>
          <p:nvPr/>
        </p:nvSpPr>
        <p:spPr bwMode="auto">
          <a:xfrm>
            <a:off x="6389688" y="1189038"/>
            <a:ext cx="23145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tx2"/>
                </a:solidFill>
              </a:rPr>
              <a:t>target addr gen</a:t>
            </a:r>
            <a:endParaRPr lang="en-US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>
                <a:solidFill>
                  <a:srgbClr val="FF0000"/>
                </a:solidFill>
              </a:rPr>
              <a:t>Pipeline Performance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838200" y="2081213"/>
            <a:ext cx="3282950" cy="457200"/>
            <a:chOff x="1728" y="1584"/>
            <a:chExt cx="2304" cy="288"/>
          </a:xfrm>
        </p:grpSpPr>
        <p:sp>
          <p:nvSpPr>
            <p:cNvPr id="46084" name="Line 4"/>
            <p:cNvSpPr>
              <a:spLocks noChangeShapeType="1"/>
            </p:cNvSpPr>
            <p:nvPr/>
          </p:nvSpPr>
          <p:spPr bwMode="auto">
            <a:xfrm>
              <a:off x="1728" y="1584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85" name="Line 5"/>
            <p:cNvSpPr>
              <a:spLocks noChangeShapeType="1"/>
            </p:cNvSpPr>
            <p:nvPr/>
          </p:nvSpPr>
          <p:spPr bwMode="auto">
            <a:xfrm>
              <a:off x="2016" y="1584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86" name="Line 6"/>
            <p:cNvSpPr>
              <a:spLocks noChangeShapeType="1"/>
            </p:cNvSpPr>
            <p:nvPr/>
          </p:nvSpPr>
          <p:spPr bwMode="auto">
            <a:xfrm>
              <a:off x="2304" y="1584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87" name="Line 7"/>
            <p:cNvSpPr>
              <a:spLocks noChangeShapeType="1"/>
            </p:cNvSpPr>
            <p:nvPr/>
          </p:nvSpPr>
          <p:spPr bwMode="auto">
            <a:xfrm>
              <a:off x="2592" y="1584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88" name="Line 8"/>
            <p:cNvSpPr>
              <a:spLocks noChangeShapeType="1"/>
            </p:cNvSpPr>
            <p:nvPr/>
          </p:nvSpPr>
          <p:spPr bwMode="auto">
            <a:xfrm>
              <a:off x="2880" y="1584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89" name="Line 9"/>
            <p:cNvSpPr>
              <a:spLocks noChangeShapeType="1"/>
            </p:cNvSpPr>
            <p:nvPr/>
          </p:nvSpPr>
          <p:spPr bwMode="auto">
            <a:xfrm>
              <a:off x="3168" y="1584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0" name="Line 10"/>
            <p:cNvSpPr>
              <a:spLocks noChangeShapeType="1"/>
            </p:cNvSpPr>
            <p:nvPr/>
          </p:nvSpPr>
          <p:spPr bwMode="auto">
            <a:xfrm>
              <a:off x="3456" y="1584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1" name="Line 11"/>
            <p:cNvSpPr>
              <a:spLocks noChangeShapeType="1"/>
            </p:cNvSpPr>
            <p:nvPr/>
          </p:nvSpPr>
          <p:spPr bwMode="auto">
            <a:xfrm>
              <a:off x="3744" y="1584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2" name="Line 12"/>
            <p:cNvSpPr>
              <a:spLocks noChangeShapeType="1"/>
            </p:cNvSpPr>
            <p:nvPr/>
          </p:nvSpPr>
          <p:spPr bwMode="auto">
            <a:xfrm>
              <a:off x="4032" y="1584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3" name="Line 13"/>
            <p:cNvSpPr>
              <a:spLocks noChangeShapeType="1"/>
            </p:cNvSpPr>
            <p:nvPr/>
          </p:nvSpPr>
          <p:spPr bwMode="auto">
            <a:xfrm>
              <a:off x="1728" y="1728"/>
              <a:ext cx="230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1250950" y="2663825"/>
            <a:ext cx="3284538" cy="457200"/>
            <a:chOff x="1728" y="1584"/>
            <a:chExt cx="2304" cy="288"/>
          </a:xfrm>
        </p:grpSpPr>
        <p:sp>
          <p:nvSpPr>
            <p:cNvPr id="46095" name="Line 15"/>
            <p:cNvSpPr>
              <a:spLocks noChangeShapeType="1"/>
            </p:cNvSpPr>
            <p:nvPr/>
          </p:nvSpPr>
          <p:spPr bwMode="auto">
            <a:xfrm>
              <a:off x="1728" y="1584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6" name="Line 16"/>
            <p:cNvSpPr>
              <a:spLocks noChangeShapeType="1"/>
            </p:cNvSpPr>
            <p:nvPr/>
          </p:nvSpPr>
          <p:spPr bwMode="auto">
            <a:xfrm>
              <a:off x="2016" y="1584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7" name="Line 17"/>
            <p:cNvSpPr>
              <a:spLocks noChangeShapeType="1"/>
            </p:cNvSpPr>
            <p:nvPr/>
          </p:nvSpPr>
          <p:spPr bwMode="auto">
            <a:xfrm>
              <a:off x="2304" y="1584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8" name="Line 18"/>
            <p:cNvSpPr>
              <a:spLocks noChangeShapeType="1"/>
            </p:cNvSpPr>
            <p:nvPr/>
          </p:nvSpPr>
          <p:spPr bwMode="auto">
            <a:xfrm>
              <a:off x="2592" y="1584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9" name="Line 19"/>
            <p:cNvSpPr>
              <a:spLocks noChangeShapeType="1"/>
            </p:cNvSpPr>
            <p:nvPr/>
          </p:nvSpPr>
          <p:spPr bwMode="auto">
            <a:xfrm>
              <a:off x="2880" y="1584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0" name="Line 20"/>
            <p:cNvSpPr>
              <a:spLocks noChangeShapeType="1"/>
            </p:cNvSpPr>
            <p:nvPr/>
          </p:nvSpPr>
          <p:spPr bwMode="auto">
            <a:xfrm>
              <a:off x="3168" y="1584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1" name="Line 21"/>
            <p:cNvSpPr>
              <a:spLocks noChangeShapeType="1"/>
            </p:cNvSpPr>
            <p:nvPr/>
          </p:nvSpPr>
          <p:spPr bwMode="auto">
            <a:xfrm>
              <a:off x="3456" y="1584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2" name="Line 22"/>
            <p:cNvSpPr>
              <a:spLocks noChangeShapeType="1"/>
            </p:cNvSpPr>
            <p:nvPr/>
          </p:nvSpPr>
          <p:spPr bwMode="auto">
            <a:xfrm>
              <a:off x="3744" y="1584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3" name="Line 23"/>
            <p:cNvSpPr>
              <a:spLocks noChangeShapeType="1"/>
            </p:cNvSpPr>
            <p:nvPr/>
          </p:nvSpPr>
          <p:spPr bwMode="auto">
            <a:xfrm>
              <a:off x="4032" y="1584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4" name="Line 24"/>
            <p:cNvSpPr>
              <a:spLocks noChangeShapeType="1"/>
            </p:cNvSpPr>
            <p:nvPr/>
          </p:nvSpPr>
          <p:spPr bwMode="auto">
            <a:xfrm>
              <a:off x="1728" y="1728"/>
              <a:ext cx="230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1658938" y="3267075"/>
            <a:ext cx="3284537" cy="457200"/>
            <a:chOff x="1728" y="1584"/>
            <a:chExt cx="2304" cy="288"/>
          </a:xfrm>
        </p:grpSpPr>
        <p:sp>
          <p:nvSpPr>
            <p:cNvPr id="46106" name="Line 26"/>
            <p:cNvSpPr>
              <a:spLocks noChangeShapeType="1"/>
            </p:cNvSpPr>
            <p:nvPr/>
          </p:nvSpPr>
          <p:spPr bwMode="auto">
            <a:xfrm>
              <a:off x="1728" y="1584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7" name="Line 27"/>
            <p:cNvSpPr>
              <a:spLocks noChangeShapeType="1"/>
            </p:cNvSpPr>
            <p:nvPr/>
          </p:nvSpPr>
          <p:spPr bwMode="auto">
            <a:xfrm>
              <a:off x="2016" y="1584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8" name="Line 28"/>
            <p:cNvSpPr>
              <a:spLocks noChangeShapeType="1"/>
            </p:cNvSpPr>
            <p:nvPr/>
          </p:nvSpPr>
          <p:spPr bwMode="auto">
            <a:xfrm>
              <a:off x="2304" y="1584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9" name="Line 29"/>
            <p:cNvSpPr>
              <a:spLocks noChangeShapeType="1"/>
            </p:cNvSpPr>
            <p:nvPr/>
          </p:nvSpPr>
          <p:spPr bwMode="auto">
            <a:xfrm>
              <a:off x="2592" y="1584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10" name="Line 30"/>
            <p:cNvSpPr>
              <a:spLocks noChangeShapeType="1"/>
            </p:cNvSpPr>
            <p:nvPr/>
          </p:nvSpPr>
          <p:spPr bwMode="auto">
            <a:xfrm>
              <a:off x="2880" y="1584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11" name="Line 31"/>
            <p:cNvSpPr>
              <a:spLocks noChangeShapeType="1"/>
            </p:cNvSpPr>
            <p:nvPr/>
          </p:nvSpPr>
          <p:spPr bwMode="auto">
            <a:xfrm>
              <a:off x="3168" y="1584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12" name="Line 32"/>
            <p:cNvSpPr>
              <a:spLocks noChangeShapeType="1"/>
            </p:cNvSpPr>
            <p:nvPr/>
          </p:nvSpPr>
          <p:spPr bwMode="auto">
            <a:xfrm>
              <a:off x="3456" y="1584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13" name="Line 33"/>
            <p:cNvSpPr>
              <a:spLocks noChangeShapeType="1"/>
            </p:cNvSpPr>
            <p:nvPr/>
          </p:nvSpPr>
          <p:spPr bwMode="auto">
            <a:xfrm>
              <a:off x="3744" y="1584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14" name="Line 34"/>
            <p:cNvSpPr>
              <a:spLocks noChangeShapeType="1"/>
            </p:cNvSpPr>
            <p:nvPr/>
          </p:nvSpPr>
          <p:spPr bwMode="auto">
            <a:xfrm>
              <a:off x="4032" y="1584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15" name="Line 35"/>
            <p:cNvSpPr>
              <a:spLocks noChangeShapeType="1"/>
            </p:cNvSpPr>
            <p:nvPr/>
          </p:nvSpPr>
          <p:spPr bwMode="auto">
            <a:xfrm>
              <a:off x="1728" y="1728"/>
              <a:ext cx="230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36"/>
          <p:cNvGrpSpPr>
            <a:grpSpLocks/>
          </p:cNvGrpSpPr>
          <p:nvPr/>
        </p:nvGrpSpPr>
        <p:grpSpPr bwMode="auto">
          <a:xfrm>
            <a:off x="2076450" y="3873500"/>
            <a:ext cx="3282950" cy="457200"/>
            <a:chOff x="1728" y="1584"/>
            <a:chExt cx="2304" cy="288"/>
          </a:xfrm>
        </p:grpSpPr>
        <p:sp>
          <p:nvSpPr>
            <p:cNvPr id="46117" name="Line 37"/>
            <p:cNvSpPr>
              <a:spLocks noChangeShapeType="1"/>
            </p:cNvSpPr>
            <p:nvPr/>
          </p:nvSpPr>
          <p:spPr bwMode="auto">
            <a:xfrm>
              <a:off x="1728" y="1584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18" name="Line 38"/>
            <p:cNvSpPr>
              <a:spLocks noChangeShapeType="1"/>
            </p:cNvSpPr>
            <p:nvPr/>
          </p:nvSpPr>
          <p:spPr bwMode="auto">
            <a:xfrm>
              <a:off x="2016" y="1584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19" name="Line 39"/>
            <p:cNvSpPr>
              <a:spLocks noChangeShapeType="1"/>
            </p:cNvSpPr>
            <p:nvPr/>
          </p:nvSpPr>
          <p:spPr bwMode="auto">
            <a:xfrm>
              <a:off x="2304" y="1584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20" name="Line 40"/>
            <p:cNvSpPr>
              <a:spLocks noChangeShapeType="1"/>
            </p:cNvSpPr>
            <p:nvPr/>
          </p:nvSpPr>
          <p:spPr bwMode="auto">
            <a:xfrm>
              <a:off x="2592" y="1584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21" name="Line 41"/>
            <p:cNvSpPr>
              <a:spLocks noChangeShapeType="1"/>
            </p:cNvSpPr>
            <p:nvPr/>
          </p:nvSpPr>
          <p:spPr bwMode="auto">
            <a:xfrm>
              <a:off x="2880" y="1584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22" name="Line 42"/>
            <p:cNvSpPr>
              <a:spLocks noChangeShapeType="1"/>
            </p:cNvSpPr>
            <p:nvPr/>
          </p:nvSpPr>
          <p:spPr bwMode="auto">
            <a:xfrm>
              <a:off x="3168" y="1584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23" name="Line 43"/>
            <p:cNvSpPr>
              <a:spLocks noChangeShapeType="1"/>
            </p:cNvSpPr>
            <p:nvPr/>
          </p:nvSpPr>
          <p:spPr bwMode="auto">
            <a:xfrm>
              <a:off x="3456" y="1584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24" name="Line 44"/>
            <p:cNvSpPr>
              <a:spLocks noChangeShapeType="1"/>
            </p:cNvSpPr>
            <p:nvPr/>
          </p:nvSpPr>
          <p:spPr bwMode="auto">
            <a:xfrm>
              <a:off x="3744" y="1584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25" name="Line 45"/>
            <p:cNvSpPr>
              <a:spLocks noChangeShapeType="1"/>
            </p:cNvSpPr>
            <p:nvPr/>
          </p:nvSpPr>
          <p:spPr bwMode="auto">
            <a:xfrm>
              <a:off x="4032" y="1584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26" name="Line 46"/>
            <p:cNvSpPr>
              <a:spLocks noChangeShapeType="1"/>
            </p:cNvSpPr>
            <p:nvPr/>
          </p:nvSpPr>
          <p:spPr bwMode="auto">
            <a:xfrm>
              <a:off x="1728" y="1728"/>
              <a:ext cx="230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47"/>
          <p:cNvGrpSpPr>
            <a:grpSpLocks/>
          </p:cNvGrpSpPr>
          <p:nvPr/>
        </p:nvGrpSpPr>
        <p:grpSpPr bwMode="auto">
          <a:xfrm>
            <a:off x="5376863" y="4479925"/>
            <a:ext cx="3282950" cy="457200"/>
            <a:chOff x="1728" y="1584"/>
            <a:chExt cx="2304" cy="288"/>
          </a:xfrm>
        </p:grpSpPr>
        <p:sp>
          <p:nvSpPr>
            <p:cNvPr id="46128" name="Line 48"/>
            <p:cNvSpPr>
              <a:spLocks noChangeShapeType="1"/>
            </p:cNvSpPr>
            <p:nvPr/>
          </p:nvSpPr>
          <p:spPr bwMode="auto">
            <a:xfrm>
              <a:off x="1728" y="1584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29" name="Line 49"/>
            <p:cNvSpPr>
              <a:spLocks noChangeShapeType="1"/>
            </p:cNvSpPr>
            <p:nvPr/>
          </p:nvSpPr>
          <p:spPr bwMode="auto">
            <a:xfrm>
              <a:off x="2016" y="1584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30" name="Line 50"/>
            <p:cNvSpPr>
              <a:spLocks noChangeShapeType="1"/>
            </p:cNvSpPr>
            <p:nvPr/>
          </p:nvSpPr>
          <p:spPr bwMode="auto">
            <a:xfrm>
              <a:off x="2304" y="1584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31" name="Line 51"/>
            <p:cNvSpPr>
              <a:spLocks noChangeShapeType="1"/>
            </p:cNvSpPr>
            <p:nvPr/>
          </p:nvSpPr>
          <p:spPr bwMode="auto">
            <a:xfrm>
              <a:off x="2592" y="1584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32" name="Line 52"/>
            <p:cNvSpPr>
              <a:spLocks noChangeShapeType="1"/>
            </p:cNvSpPr>
            <p:nvPr/>
          </p:nvSpPr>
          <p:spPr bwMode="auto">
            <a:xfrm>
              <a:off x="2880" y="1584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33" name="Line 53"/>
            <p:cNvSpPr>
              <a:spLocks noChangeShapeType="1"/>
            </p:cNvSpPr>
            <p:nvPr/>
          </p:nvSpPr>
          <p:spPr bwMode="auto">
            <a:xfrm>
              <a:off x="3168" y="1584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34" name="Line 54"/>
            <p:cNvSpPr>
              <a:spLocks noChangeShapeType="1"/>
            </p:cNvSpPr>
            <p:nvPr/>
          </p:nvSpPr>
          <p:spPr bwMode="auto">
            <a:xfrm>
              <a:off x="3456" y="1584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35" name="Line 55"/>
            <p:cNvSpPr>
              <a:spLocks noChangeShapeType="1"/>
            </p:cNvSpPr>
            <p:nvPr/>
          </p:nvSpPr>
          <p:spPr bwMode="auto">
            <a:xfrm>
              <a:off x="3744" y="1584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36" name="Line 56"/>
            <p:cNvSpPr>
              <a:spLocks noChangeShapeType="1"/>
            </p:cNvSpPr>
            <p:nvPr/>
          </p:nvSpPr>
          <p:spPr bwMode="auto">
            <a:xfrm>
              <a:off x="4032" y="1584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37" name="Line 57"/>
            <p:cNvSpPr>
              <a:spLocks noChangeShapeType="1"/>
            </p:cNvSpPr>
            <p:nvPr/>
          </p:nvSpPr>
          <p:spPr bwMode="auto">
            <a:xfrm>
              <a:off x="1728" y="1728"/>
              <a:ext cx="230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6138" name="Text Box 58"/>
          <p:cNvSpPr txBox="1">
            <a:spLocks noChangeArrowheads="1"/>
          </p:cNvSpPr>
          <p:nvPr/>
        </p:nvSpPr>
        <p:spPr bwMode="auto">
          <a:xfrm>
            <a:off x="1144588" y="4921250"/>
            <a:ext cx="3529012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 sz="3200"/>
              <a:t>CPI = 1 + (S - 1) * b</a:t>
            </a:r>
          </a:p>
          <a:p>
            <a:pPr algn="l"/>
            <a:r>
              <a:rPr lang="en-US" sz="3200"/>
              <a:t>Time = CPI * T / S</a:t>
            </a:r>
            <a:endParaRPr lang="en-US"/>
          </a:p>
        </p:txBody>
      </p:sp>
      <p:sp>
        <p:nvSpPr>
          <p:cNvPr id="46139" name="Text Box 59"/>
          <p:cNvSpPr txBox="1">
            <a:spLocks noChangeArrowheads="1"/>
          </p:cNvSpPr>
          <p:nvPr/>
        </p:nvSpPr>
        <p:spPr bwMode="auto">
          <a:xfrm>
            <a:off x="2290763" y="1697038"/>
            <a:ext cx="369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/>
              <a:t>T</a:t>
            </a:r>
          </a:p>
        </p:txBody>
      </p:sp>
      <p:sp>
        <p:nvSpPr>
          <p:cNvPr id="46140" name="Line 60"/>
          <p:cNvSpPr>
            <a:spLocks noChangeShapeType="1"/>
          </p:cNvSpPr>
          <p:nvPr/>
        </p:nvSpPr>
        <p:spPr bwMode="auto">
          <a:xfrm>
            <a:off x="2776538" y="1925638"/>
            <a:ext cx="1338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141" name="Line 61"/>
          <p:cNvSpPr>
            <a:spLocks noChangeShapeType="1"/>
          </p:cNvSpPr>
          <p:nvPr/>
        </p:nvSpPr>
        <p:spPr bwMode="auto">
          <a:xfrm flipH="1">
            <a:off x="823913" y="1954213"/>
            <a:ext cx="1338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142" name="Text Box 62"/>
          <p:cNvSpPr txBox="1">
            <a:spLocks noChangeArrowheads="1"/>
          </p:cNvSpPr>
          <p:nvPr/>
        </p:nvSpPr>
        <p:spPr bwMode="auto">
          <a:xfrm>
            <a:off x="5153025" y="2001838"/>
            <a:ext cx="1174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/>
              <a:t>S stages</a:t>
            </a:r>
          </a:p>
        </p:txBody>
      </p:sp>
      <p:sp>
        <p:nvSpPr>
          <p:cNvPr id="46143" name="Text Box 63"/>
          <p:cNvSpPr txBox="1">
            <a:spLocks noChangeArrowheads="1"/>
          </p:cNvSpPr>
          <p:nvPr/>
        </p:nvSpPr>
        <p:spPr bwMode="auto">
          <a:xfrm>
            <a:off x="5049838" y="3376613"/>
            <a:ext cx="3838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/>
              <a:t>Frequency of interruptions - 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349250" y="85725"/>
            <a:ext cx="8458200" cy="1143000"/>
          </a:xfrm>
        </p:spPr>
        <p:txBody>
          <a:bodyPr/>
          <a:lstStyle/>
          <a:p>
            <a:r>
              <a:rPr lang="en-US" b="1" i="1" u="sng" dirty="0">
                <a:solidFill>
                  <a:srgbClr val="FF0000"/>
                </a:solidFill>
              </a:rPr>
              <a:t>Improving Branch Performance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8077200" cy="5029200"/>
          </a:xfrm>
        </p:spPr>
        <p:txBody>
          <a:bodyPr>
            <a:noAutofit/>
          </a:bodyPr>
          <a:lstStyle/>
          <a:p>
            <a:r>
              <a:rPr lang="en-US" sz="3600" b="1" dirty="0"/>
              <a:t>Branch Elimination</a:t>
            </a:r>
            <a:endParaRPr lang="en-US" sz="3200" b="1" dirty="0"/>
          </a:p>
          <a:p>
            <a:pPr lvl="1"/>
            <a:r>
              <a:rPr lang="en-US" sz="3200" b="1" dirty="0"/>
              <a:t>R</a:t>
            </a:r>
            <a:r>
              <a:rPr lang="en-US" sz="3200" b="1" dirty="0" smtClean="0"/>
              <a:t>eplace </a:t>
            </a:r>
            <a:r>
              <a:rPr lang="en-US" sz="3200" b="1" dirty="0"/>
              <a:t>branch with other instructions</a:t>
            </a:r>
          </a:p>
          <a:p>
            <a:r>
              <a:rPr lang="en-US" sz="3600" b="1" dirty="0">
                <a:solidFill>
                  <a:srgbClr val="3333FF"/>
                </a:solidFill>
              </a:rPr>
              <a:t>Branch Speed Up</a:t>
            </a:r>
            <a:endParaRPr lang="en-US" sz="3200" b="1" dirty="0">
              <a:solidFill>
                <a:srgbClr val="3333FF"/>
              </a:solidFill>
            </a:endParaRPr>
          </a:p>
          <a:p>
            <a:pPr lvl="1"/>
            <a:r>
              <a:rPr lang="en-US" sz="3200" b="1" dirty="0" smtClean="0"/>
              <a:t>Reduce </a:t>
            </a:r>
            <a:r>
              <a:rPr lang="en-US" sz="3200" b="1" dirty="0"/>
              <a:t>time for computing CC and TIF</a:t>
            </a:r>
          </a:p>
          <a:p>
            <a:r>
              <a:rPr lang="en-US" sz="3600" b="1" dirty="0">
                <a:solidFill>
                  <a:srgbClr val="3333FF"/>
                </a:solidFill>
              </a:rPr>
              <a:t>Branch Prediction</a:t>
            </a:r>
            <a:endParaRPr lang="en-US" sz="3200" b="1" dirty="0">
              <a:solidFill>
                <a:srgbClr val="3333FF"/>
              </a:solidFill>
            </a:endParaRPr>
          </a:p>
          <a:p>
            <a:pPr lvl="1"/>
            <a:r>
              <a:rPr lang="en-US" sz="3200" b="1" dirty="0" smtClean="0"/>
              <a:t>Guess </a:t>
            </a:r>
            <a:r>
              <a:rPr lang="en-US" sz="3200" b="1" dirty="0"/>
              <a:t>the outcome and proceed, undo if necessary</a:t>
            </a:r>
          </a:p>
          <a:p>
            <a:r>
              <a:rPr lang="en-US" sz="3600" b="1" dirty="0">
                <a:solidFill>
                  <a:srgbClr val="3333FF"/>
                </a:solidFill>
              </a:rPr>
              <a:t>Branch Target Capture</a:t>
            </a:r>
            <a:endParaRPr lang="en-US" sz="3200" b="1" dirty="0">
              <a:solidFill>
                <a:srgbClr val="3333FF"/>
              </a:solidFill>
            </a:endParaRPr>
          </a:p>
          <a:p>
            <a:pPr lvl="1"/>
            <a:r>
              <a:rPr lang="en-US" sz="3200" b="1" dirty="0"/>
              <a:t>M</a:t>
            </a:r>
            <a:r>
              <a:rPr lang="en-US" sz="3200" b="1" dirty="0" smtClean="0"/>
              <a:t>ake </a:t>
            </a:r>
            <a:r>
              <a:rPr lang="en-US" sz="3200" b="1" dirty="0"/>
              <a:t>use of history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>
                <a:solidFill>
                  <a:srgbClr val="FF0000"/>
                </a:solidFill>
              </a:rPr>
              <a:t>Branch Elimination</a:t>
            </a:r>
          </a:p>
        </p:txBody>
      </p:sp>
      <p:sp>
        <p:nvSpPr>
          <p:cNvPr id="91139" name="AutoShape 3"/>
          <p:cNvSpPr>
            <a:spLocks noChangeArrowheads="1"/>
          </p:cNvSpPr>
          <p:nvPr/>
        </p:nvSpPr>
        <p:spPr bwMode="auto">
          <a:xfrm>
            <a:off x="2171700" y="2019300"/>
            <a:ext cx="933450" cy="666750"/>
          </a:xfrm>
          <a:prstGeom prst="diamond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b="1"/>
              <a:t>C</a:t>
            </a:r>
          </a:p>
        </p:txBody>
      </p:sp>
      <p:sp>
        <p:nvSpPr>
          <p:cNvPr id="91140" name="Rectangle 4"/>
          <p:cNvSpPr>
            <a:spLocks noChangeArrowheads="1"/>
          </p:cNvSpPr>
          <p:nvPr/>
        </p:nvSpPr>
        <p:spPr bwMode="auto">
          <a:xfrm>
            <a:off x="2114550" y="3086100"/>
            <a:ext cx="1066800" cy="476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b="1"/>
              <a:t>S</a:t>
            </a:r>
          </a:p>
        </p:txBody>
      </p:sp>
      <p:sp>
        <p:nvSpPr>
          <p:cNvPr id="91141" name="Text Box 5"/>
          <p:cNvSpPr txBox="1">
            <a:spLocks noChangeArrowheads="1"/>
          </p:cNvSpPr>
          <p:nvPr/>
        </p:nvSpPr>
        <p:spPr bwMode="auto">
          <a:xfrm>
            <a:off x="4156075" y="1641475"/>
            <a:ext cx="29732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Use conditional instructions</a:t>
            </a:r>
          </a:p>
          <a:p>
            <a:r>
              <a:rPr lang="en-US" b="1"/>
              <a:t>(predicated execution)</a:t>
            </a:r>
          </a:p>
        </p:txBody>
      </p:sp>
      <p:sp>
        <p:nvSpPr>
          <p:cNvPr id="91142" name="Line 6"/>
          <p:cNvSpPr>
            <a:spLocks noChangeShapeType="1"/>
          </p:cNvSpPr>
          <p:nvPr/>
        </p:nvSpPr>
        <p:spPr bwMode="auto">
          <a:xfrm>
            <a:off x="2628900" y="1695450"/>
            <a:ext cx="0" cy="323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91143" name="Line 7"/>
          <p:cNvSpPr>
            <a:spLocks noChangeShapeType="1"/>
          </p:cNvSpPr>
          <p:nvPr/>
        </p:nvSpPr>
        <p:spPr bwMode="auto">
          <a:xfrm>
            <a:off x="2628900" y="2667000"/>
            <a:ext cx="0" cy="419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91144" name="Line 8"/>
          <p:cNvSpPr>
            <a:spLocks noChangeShapeType="1"/>
          </p:cNvSpPr>
          <p:nvPr/>
        </p:nvSpPr>
        <p:spPr bwMode="auto">
          <a:xfrm>
            <a:off x="2628900" y="356235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91145" name="Line 9"/>
          <p:cNvSpPr>
            <a:spLocks noChangeShapeType="1"/>
          </p:cNvSpPr>
          <p:nvPr/>
        </p:nvSpPr>
        <p:spPr bwMode="auto">
          <a:xfrm>
            <a:off x="3105150" y="2343150"/>
            <a:ext cx="342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91146" name="Line 10"/>
          <p:cNvSpPr>
            <a:spLocks noChangeShapeType="1"/>
          </p:cNvSpPr>
          <p:nvPr/>
        </p:nvSpPr>
        <p:spPr bwMode="auto">
          <a:xfrm>
            <a:off x="3448050" y="2343150"/>
            <a:ext cx="0" cy="1466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91147" name="Line 11"/>
          <p:cNvSpPr>
            <a:spLocks noChangeShapeType="1"/>
          </p:cNvSpPr>
          <p:nvPr/>
        </p:nvSpPr>
        <p:spPr bwMode="auto">
          <a:xfrm flipH="1">
            <a:off x="2628900" y="3810000"/>
            <a:ext cx="819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91148" name="Text Box 12"/>
          <p:cNvSpPr txBox="1">
            <a:spLocks noChangeArrowheads="1"/>
          </p:cNvSpPr>
          <p:nvPr/>
        </p:nvSpPr>
        <p:spPr bwMode="auto">
          <a:xfrm>
            <a:off x="2098675" y="206057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endParaRPr lang="en-US" b="1"/>
          </a:p>
        </p:txBody>
      </p:sp>
      <p:sp>
        <p:nvSpPr>
          <p:cNvPr id="91149" name="Text Box 13"/>
          <p:cNvSpPr txBox="1">
            <a:spLocks noChangeArrowheads="1"/>
          </p:cNvSpPr>
          <p:nvPr/>
        </p:nvSpPr>
        <p:spPr bwMode="auto">
          <a:xfrm>
            <a:off x="2174875" y="211772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endParaRPr lang="en-US" b="1"/>
          </a:p>
        </p:txBody>
      </p:sp>
      <p:sp>
        <p:nvSpPr>
          <p:cNvPr id="91150" name="Text Box 14"/>
          <p:cNvSpPr txBox="1">
            <a:spLocks noChangeArrowheads="1"/>
          </p:cNvSpPr>
          <p:nvPr/>
        </p:nvSpPr>
        <p:spPr bwMode="auto">
          <a:xfrm>
            <a:off x="2670175" y="2632075"/>
            <a:ext cx="31451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b="1"/>
              <a:t>T</a:t>
            </a:r>
          </a:p>
        </p:txBody>
      </p:sp>
      <p:sp>
        <p:nvSpPr>
          <p:cNvPr id="91151" name="Text Box 15"/>
          <p:cNvSpPr txBox="1">
            <a:spLocks noChangeArrowheads="1"/>
          </p:cNvSpPr>
          <p:nvPr/>
        </p:nvSpPr>
        <p:spPr bwMode="auto">
          <a:xfrm>
            <a:off x="3108325" y="1927225"/>
            <a:ext cx="2952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b="1"/>
              <a:t>F</a:t>
            </a:r>
          </a:p>
        </p:txBody>
      </p:sp>
      <p:sp>
        <p:nvSpPr>
          <p:cNvPr id="91152" name="Rectangle 16"/>
          <p:cNvSpPr>
            <a:spLocks noChangeArrowheads="1"/>
          </p:cNvSpPr>
          <p:nvPr/>
        </p:nvSpPr>
        <p:spPr bwMode="auto">
          <a:xfrm>
            <a:off x="5486400" y="3086100"/>
            <a:ext cx="1066800" cy="476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b="1"/>
              <a:t>C : S</a:t>
            </a:r>
          </a:p>
        </p:txBody>
      </p:sp>
      <p:sp>
        <p:nvSpPr>
          <p:cNvPr id="91153" name="Line 17"/>
          <p:cNvSpPr>
            <a:spLocks noChangeShapeType="1"/>
          </p:cNvSpPr>
          <p:nvPr/>
        </p:nvSpPr>
        <p:spPr bwMode="auto">
          <a:xfrm>
            <a:off x="6019800" y="2686050"/>
            <a:ext cx="0" cy="419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91154" name="Line 18"/>
          <p:cNvSpPr>
            <a:spLocks noChangeShapeType="1"/>
          </p:cNvSpPr>
          <p:nvPr/>
        </p:nvSpPr>
        <p:spPr bwMode="auto">
          <a:xfrm>
            <a:off x="6019800" y="3581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91155" name="AutoShape 19"/>
          <p:cNvSpPr>
            <a:spLocks noChangeArrowheads="1"/>
          </p:cNvSpPr>
          <p:nvPr/>
        </p:nvSpPr>
        <p:spPr bwMode="auto">
          <a:xfrm>
            <a:off x="3924300" y="3200400"/>
            <a:ext cx="952500" cy="247650"/>
          </a:xfrm>
          <a:prstGeom prst="rightArrow">
            <a:avLst>
              <a:gd name="adj1" fmla="val 50000"/>
              <a:gd name="adj2" fmla="val 9615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91156" name="Text Box 20"/>
          <p:cNvSpPr txBox="1">
            <a:spLocks noChangeArrowheads="1"/>
          </p:cNvSpPr>
          <p:nvPr/>
        </p:nvSpPr>
        <p:spPr bwMode="auto">
          <a:xfrm>
            <a:off x="1184275" y="4441825"/>
            <a:ext cx="2439988" cy="1200329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b="1"/>
              <a:t>OP1</a:t>
            </a:r>
          </a:p>
          <a:p>
            <a:pPr algn="l"/>
            <a:r>
              <a:rPr lang="en-US" b="1"/>
              <a:t>BC  CC = Z, </a:t>
            </a:r>
            <a:r>
              <a:rPr lang="en-US" b="1">
                <a:sym typeface="Symbol" pitchFamily="18" charset="2"/>
              </a:rPr>
              <a:t></a:t>
            </a:r>
            <a:r>
              <a:rPr lang="en-US" b="1"/>
              <a:t> + 2</a:t>
            </a:r>
          </a:p>
          <a:p>
            <a:pPr algn="l"/>
            <a:r>
              <a:rPr lang="en-US" b="1"/>
              <a:t>ADD  R3, R2, R1</a:t>
            </a:r>
          </a:p>
          <a:p>
            <a:pPr algn="l"/>
            <a:r>
              <a:rPr lang="en-US" b="1"/>
              <a:t>OP2</a:t>
            </a:r>
          </a:p>
        </p:txBody>
      </p:sp>
      <p:sp>
        <p:nvSpPr>
          <p:cNvPr id="91157" name="Text Box 21"/>
          <p:cNvSpPr txBox="1">
            <a:spLocks noChangeArrowheads="1"/>
          </p:cNvSpPr>
          <p:nvPr/>
        </p:nvSpPr>
        <p:spPr bwMode="auto">
          <a:xfrm>
            <a:off x="5070475" y="4594225"/>
            <a:ext cx="2973388" cy="923330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b="1"/>
              <a:t>OP1</a:t>
            </a:r>
          </a:p>
          <a:p>
            <a:pPr algn="l"/>
            <a:r>
              <a:rPr lang="en-US" b="1"/>
              <a:t>ADD  R3, R2, R1, NZ</a:t>
            </a:r>
          </a:p>
          <a:p>
            <a:pPr algn="l"/>
            <a:r>
              <a:rPr lang="en-US" b="1"/>
              <a:t>OP2</a:t>
            </a:r>
          </a:p>
        </p:txBody>
      </p:sp>
      <p:sp>
        <p:nvSpPr>
          <p:cNvPr id="91158" name="AutoShape 22"/>
          <p:cNvSpPr>
            <a:spLocks noChangeArrowheads="1"/>
          </p:cNvSpPr>
          <p:nvPr/>
        </p:nvSpPr>
        <p:spPr bwMode="auto">
          <a:xfrm>
            <a:off x="3924300" y="5086350"/>
            <a:ext cx="952500" cy="247650"/>
          </a:xfrm>
          <a:prstGeom prst="rightArrow">
            <a:avLst>
              <a:gd name="adj1" fmla="val 50000"/>
              <a:gd name="adj2" fmla="val 9615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676400"/>
            <a:ext cx="5348287" cy="4724400"/>
          </a:xfrm>
          <a:noFill/>
          <a:ln/>
        </p:spPr>
        <p:txBody>
          <a:bodyPr lIns="90343" tIns="44379" rIns="90343" bIns="44379">
            <a:normAutofit/>
          </a:bodyPr>
          <a:lstStyle/>
          <a:p>
            <a:r>
              <a:rPr lang="en-US" sz="3600" dirty="0"/>
              <a:t>Assembly Language View</a:t>
            </a:r>
          </a:p>
          <a:p>
            <a:pPr lvl="1"/>
            <a:r>
              <a:rPr lang="en-US" sz="3200" dirty="0"/>
              <a:t>Processor state (RF, </a:t>
            </a:r>
            <a:r>
              <a:rPr lang="en-US" sz="3200" dirty="0" err="1"/>
              <a:t>mem</a:t>
            </a:r>
            <a:r>
              <a:rPr lang="en-US" sz="3200" dirty="0"/>
              <a:t>)</a:t>
            </a:r>
          </a:p>
          <a:p>
            <a:pPr lvl="1"/>
            <a:r>
              <a:rPr lang="en-US" sz="3200" dirty="0"/>
              <a:t>Instruction set and encoding</a:t>
            </a:r>
          </a:p>
          <a:p>
            <a:r>
              <a:rPr lang="en-US" sz="3600" dirty="0"/>
              <a:t>Layer of Abstraction</a:t>
            </a:r>
          </a:p>
          <a:p>
            <a:pPr lvl="1"/>
            <a:r>
              <a:rPr lang="en-US" sz="3200" dirty="0"/>
              <a:t>Above: how to program machine - HLL, OS</a:t>
            </a:r>
          </a:p>
          <a:p>
            <a:pPr lvl="1"/>
            <a:r>
              <a:rPr lang="en-US" sz="3200" dirty="0"/>
              <a:t>Below: what needs to be built - tricks to make it run fast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410200" y="1600200"/>
            <a:ext cx="3276600" cy="4800600"/>
            <a:chOff x="2268" y="864"/>
            <a:chExt cx="1548" cy="2626"/>
          </a:xfrm>
        </p:grpSpPr>
        <p:sp>
          <p:nvSpPr>
            <p:cNvPr id="199685" name="Rectangle 5"/>
            <p:cNvSpPr>
              <a:spLocks noChangeArrowheads="1"/>
            </p:cNvSpPr>
            <p:nvPr/>
          </p:nvSpPr>
          <p:spPr bwMode="auto">
            <a:xfrm>
              <a:off x="2268" y="1824"/>
              <a:ext cx="1548" cy="226"/>
            </a:xfrm>
            <a:prstGeom prst="rect">
              <a:avLst/>
            </a:prstGeom>
            <a:solidFill>
              <a:schemeClr val="tx2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pPr algn="ctr">
                <a:lnSpc>
                  <a:spcPct val="90000"/>
                </a:lnSpc>
              </a:pPr>
              <a:r>
                <a:rPr lang="en-US" sz="2400" b="1">
                  <a:solidFill>
                    <a:srgbClr val="FFCCFF"/>
                  </a:solidFill>
                  <a:latin typeface="Helvetica" pitchFamily="34" charset="0"/>
                </a:rPr>
                <a:t>ISA</a:t>
              </a:r>
            </a:p>
          </p:txBody>
        </p:sp>
        <p:sp>
          <p:nvSpPr>
            <p:cNvPr id="199686" name="Rectangle 6"/>
            <p:cNvSpPr>
              <a:spLocks noChangeArrowheads="1"/>
            </p:cNvSpPr>
            <p:nvPr/>
          </p:nvSpPr>
          <p:spPr bwMode="auto">
            <a:xfrm>
              <a:off x="2400" y="1344"/>
              <a:ext cx="672" cy="466"/>
            </a:xfrm>
            <a:prstGeom prst="rect">
              <a:avLst/>
            </a:prstGeom>
            <a:solidFill>
              <a:srgbClr val="99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pPr algn="ctr">
                <a:lnSpc>
                  <a:spcPct val="90000"/>
                </a:lnSpc>
              </a:pPr>
              <a:r>
                <a:rPr lang="en-US" sz="2400" b="1">
                  <a:latin typeface="Helvetica" pitchFamily="34" charset="0"/>
                </a:rPr>
                <a:t>Compiler</a:t>
              </a:r>
            </a:p>
          </p:txBody>
        </p:sp>
        <p:sp>
          <p:nvSpPr>
            <p:cNvPr id="199687" name="Rectangle 7"/>
            <p:cNvSpPr>
              <a:spLocks noChangeArrowheads="1"/>
            </p:cNvSpPr>
            <p:nvPr/>
          </p:nvSpPr>
          <p:spPr bwMode="auto">
            <a:xfrm>
              <a:off x="3072" y="1344"/>
              <a:ext cx="624" cy="466"/>
            </a:xfrm>
            <a:prstGeom prst="rect">
              <a:avLst/>
            </a:prstGeom>
            <a:solidFill>
              <a:srgbClr val="99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pPr algn="ctr">
                <a:lnSpc>
                  <a:spcPct val="90000"/>
                </a:lnSpc>
              </a:pPr>
              <a:r>
                <a:rPr lang="en-US" sz="2400" b="1">
                  <a:latin typeface="Helvetica" pitchFamily="34" charset="0"/>
                </a:rPr>
                <a:t>OS</a:t>
              </a:r>
            </a:p>
          </p:txBody>
        </p:sp>
        <p:sp>
          <p:nvSpPr>
            <p:cNvPr id="199688" name="Rectangle 8"/>
            <p:cNvSpPr>
              <a:spLocks noChangeArrowheads="1"/>
            </p:cNvSpPr>
            <p:nvPr/>
          </p:nvSpPr>
          <p:spPr bwMode="auto">
            <a:xfrm>
              <a:off x="2400" y="2064"/>
              <a:ext cx="1296" cy="466"/>
            </a:xfrm>
            <a:prstGeom prst="rect">
              <a:avLst/>
            </a:prstGeom>
            <a:solidFill>
              <a:srgbClr val="FFFF99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pPr algn="ctr">
                <a:lnSpc>
                  <a:spcPct val="90000"/>
                </a:lnSpc>
              </a:pPr>
              <a:r>
                <a:rPr lang="en-US" sz="2400" b="1">
                  <a:latin typeface="Helvetica" pitchFamily="34" charset="0"/>
                </a:rPr>
                <a:t>CPU</a:t>
              </a:r>
            </a:p>
            <a:p>
              <a:pPr algn="ctr">
                <a:lnSpc>
                  <a:spcPct val="90000"/>
                </a:lnSpc>
              </a:pPr>
              <a:r>
                <a:rPr lang="en-US" sz="2400" b="1">
                  <a:latin typeface="Helvetica" pitchFamily="34" charset="0"/>
                </a:rPr>
                <a:t>Design</a:t>
              </a:r>
            </a:p>
          </p:txBody>
        </p:sp>
        <p:sp>
          <p:nvSpPr>
            <p:cNvPr id="199689" name="Rectangle 9"/>
            <p:cNvSpPr>
              <a:spLocks noChangeArrowheads="1"/>
            </p:cNvSpPr>
            <p:nvPr/>
          </p:nvSpPr>
          <p:spPr bwMode="auto">
            <a:xfrm>
              <a:off x="2400" y="2544"/>
              <a:ext cx="1296" cy="466"/>
            </a:xfrm>
            <a:prstGeom prst="rect">
              <a:avLst/>
            </a:prstGeom>
            <a:solidFill>
              <a:srgbClr val="FFFF99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pPr algn="ctr">
                <a:lnSpc>
                  <a:spcPct val="90000"/>
                </a:lnSpc>
              </a:pPr>
              <a:r>
                <a:rPr lang="en-US" sz="2400" b="1">
                  <a:latin typeface="Helvetica" pitchFamily="34" charset="0"/>
                </a:rPr>
                <a:t>Circuit</a:t>
              </a:r>
            </a:p>
            <a:p>
              <a:pPr algn="ctr">
                <a:lnSpc>
                  <a:spcPct val="90000"/>
                </a:lnSpc>
              </a:pPr>
              <a:r>
                <a:rPr lang="en-US" sz="2400" b="1">
                  <a:latin typeface="Helvetica" pitchFamily="34" charset="0"/>
                </a:rPr>
                <a:t>Design</a:t>
              </a:r>
            </a:p>
          </p:txBody>
        </p:sp>
        <p:sp>
          <p:nvSpPr>
            <p:cNvPr id="199690" name="Rectangle 10"/>
            <p:cNvSpPr>
              <a:spLocks noChangeArrowheads="1"/>
            </p:cNvSpPr>
            <p:nvPr/>
          </p:nvSpPr>
          <p:spPr bwMode="auto">
            <a:xfrm>
              <a:off x="2400" y="3024"/>
              <a:ext cx="1296" cy="466"/>
            </a:xfrm>
            <a:prstGeom prst="rect">
              <a:avLst/>
            </a:prstGeom>
            <a:solidFill>
              <a:srgbClr val="FFFF99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pPr algn="ctr">
                <a:lnSpc>
                  <a:spcPct val="90000"/>
                </a:lnSpc>
              </a:pPr>
              <a:r>
                <a:rPr lang="en-US" sz="2400" b="1">
                  <a:latin typeface="Helvetica" pitchFamily="34" charset="0"/>
                </a:rPr>
                <a:t>Chip</a:t>
              </a:r>
            </a:p>
            <a:p>
              <a:pPr algn="ctr">
                <a:lnSpc>
                  <a:spcPct val="90000"/>
                </a:lnSpc>
              </a:pPr>
              <a:r>
                <a:rPr lang="en-US" sz="2400" b="1">
                  <a:latin typeface="Helvetica" pitchFamily="34" charset="0"/>
                </a:rPr>
                <a:t>Layout</a:t>
              </a:r>
            </a:p>
          </p:txBody>
        </p:sp>
        <p:sp>
          <p:nvSpPr>
            <p:cNvPr id="199691" name="Rectangle 11"/>
            <p:cNvSpPr>
              <a:spLocks noChangeArrowheads="1"/>
            </p:cNvSpPr>
            <p:nvPr/>
          </p:nvSpPr>
          <p:spPr bwMode="auto">
            <a:xfrm>
              <a:off x="2400" y="864"/>
              <a:ext cx="1296" cy="466"/>
            </a:xfrm>
            <a:prstGeom prst="rect">
              <a:avLst/>
            </a:prstGeom>
            <a:solidFill>
              <a:srgbClr val="99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pPr algn="ctr">
                <a:lnSpc>
                  <a:spcPct val="90000"/>
                </a:lnSpc>
              </a:pPr>
              <a:r>
                <a:rPr lang="en-US" sz="2400" b="1">
                  <a:latin typeface="Helvetica" pitchFamily="34" charset="0"/>
                </a:rPr>
                <a:t>Application</a:t>
              </a:r>
            </a:p>
            <a:p>
              <a:pPr algn="ctr">
                <a:lnSpc>
                  <a:spcPct val="90000"/>
                </a:lnSpc>
              </a:pPr>
              <a:r>
                <a:rPr lang="en-US" sz="2400" b="1">
                  <a:latin typeface="Helvetica" pitchFamily="34" charset="0"/>
                </a:rPr>
                <a:t>Program</a:t>
              </a:r>
            </a:p>
          </p:txBody>
        </p:sp>
      </p:grpSp>
      <p:sp>
        <p:nvSpPr>
          <p:cNvPr id="199693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i="1" u="sng" dirty="0">
                <a:solidFill>
                  <a:srgbClr val="C00000"/>
                </a:solidFill>
              </a:rPr>
              <a:t>Instruction Set Architecture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191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b="1" i="1" u="sng" dirty="0">
                <a:solidFill>
                  <a:srgbClr val="FF0000"/>
                </a:solidFill>
              </a:rPr>
              <a:t>Branch Speed Up : 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 smtClean="0"/>
              <a:t>E</a:t>
            </a:r>
            <a:r>
              <a:rPr lang="en-US" sz="3600" b="1" dirty="0" smtClean="0"/>
              <a:t>arly </a:t>
            </a:r>
            <a:r>
              <a:rPr lang="en-US" sz="3600" b="1" dirty="0"/>
              <a:t>target address generation</a:t>
            </a:r>
            <a:endParaRPr lang="en-US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39888"/>
            <a:ext cx="7772400" cy="3324225"/>
          </a:xfrm>
        </p:spPr>
        <p:txBody>
          <a:bodyPr>
            <a:normAutofit/>
          </a:bodyPr>
          <a:lstStyle/>
          <a:p>
            <a:r>
              <a:rPr lang="en-US" sz="3200" b="1" dirty="0"/>
              <a:t>Assume each instruction is Branch</a:t>
            </a:r>
          </a:p>
          <a:p>
            <a:r>
              <a:rPr lang="en-US" sz="3200" b="1" dirty="0"/>
              <a:t>Generate target address while decoding</a:t>
            </a:r>
          </a:p>
          <a:p>
            <a:r>
              <a:rPr lang="en-US" sz="3200" b="1" dirty="0"/>
              <a:t>If target in same page omit translation</a:t>
            </a:r>
          </a:p>
          <a:p>
            <a:r>
              <a:rPr lang="en-US" sz="3200" b="1" dirty="0"/>
              <a:t>After decoding discard target address if not Branch</a:t>
            </a:r>
          </a:p>
        </p:txBody>
      </p:sp>
      <p:sp>
        <p:nvSpPr>
          <p:cNvPr id="93188" name="Line 4"/>
          <p:cNvSpPr>
            <a:spLocks noChangeShapeType="1"/>
          </p:cNvSpPr>
          <p:nvPr/>
        </p:nvSpPr>
        <p:spPr bwMode="auto">
          <a:xfrm>
            <a:off x="1924050" y="5526088"/>
            <a:ext cx="6061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93189" name="Line 5"/>
          <p:cNvSpPr>
            <a:spLocks noChangeShapeType="1"/>
          </p:cNvSpPr>
          <p:nvPr/>
        </p:nvSpPr>
        <p:spPr bwMode="auto">
          <a:xfrm>
            <a:off x="1924050" y="52974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93190" name="Line 6"/>
          <p:cNvSpPr>
            <a:spLocks noChangeShapeType="1"/>
          </p:cNvSpPr>
          <p:nvPr/>
        </p:nvSpPr>
        <p:spPr bwMode="auto">
          <a:xfrm>
            <a:off x="2533650" y="52974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93191" name="Line 7"/>
          <p:cNvSpPr>
            <a:spLocks noChangeShapeType="1"/>
          </p:cNvSpPr>
          <p:nvPr/>
        </p:nvSpPr>
        <p:spPr bwMode="auto">
          <a:xfrm>
            <a:off x="3143250" y="52974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93192" name="Line 8"/>
          <p:cNvSpPr>
            <a:spLocks noChangeShapeType="1"/>
          </p:cNvSpPr>
          <p:nvPr/>
        </p:nvSpPr>
        <p:spPr bwMode="auto">
          <a:xfrm>
            <a:off x="3752850" y="52974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93193" name="Line 9"/>
          <p:cNvSpPr>
            <a:spLocks noChangeShapeType="1"/>
          </p:cNvSpPr>
          <p:nvPr/>
        </p:nvSpPr>
        <p:spPr bwMode="auto">
          <a:xfrm>
            <a:off x="4362450" y="52974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93194" name="Line 10"/>
          <p:cNvSpPr>
            <a:spLocks noChangeShapeType="1"/>
          </p:cNvSpPr>
          <p:nvPr/>
        </p:nvSpPr>
        <p:spPr bwMode="auto">
          <a:xfrm>
            <a:off x="4972050" y="52974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93195" name="Line 11"/>
          <p:cNvSpPr>
            <a:spLocks noChangeShapeType="1"/>
          </p:cNvSpPr>
          <p:nvPr/>
        </p:nvSpPr>
        <p:spPr bwMode="auto">
          <a:xfrm>
            <a:off x="5581650" y="52974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93196" name="Line 12"/>
          <p:cNvSpPr>
            <a:spLocks noChangeShapeType="1"/>
          </p:cNvSpPr>
          <p:nvPr/>
        </p:nvSpPr>
        <p:spPr bwMode="auto">
          <a:xfrm>
            <a:off x="6191250" y="52974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93197" name="Line 13"/>
          <p:cNvSpPr>
            <a:spLocks noChangeShapeType="1"/>
          </p:cNvSpPr>
          <p:nvPr/>
        </p:nvSpPr>
        <p:spPr bwMode="auto">
          <a:xfrm>
            <a:off x="6800850" y="52974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93198" name="Line 14"/>
          <p:cNvSpPr>
            <a:spLocks noChangeShapeType="1"/>
          </p:cNvSpPr>
          <p:nvPr/>
        </p:nvSpPr>
        <p:spPr bwMode="auto">
          <a:xfrm>
            <a:off x="7410450" y="52974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93199" name="Line 15"/>
          <p:cNvSpPr>
            <a:spLocks noChangeShapeType="1"/>
          </p:cNvSpPr>
          <p:nvPr/>
        </p:nvSpPr>
        <p:spPr bwMode="auto">
          <a:xfrm>
            <a:off x="8001000" y="52974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93200" name="Text Box 16"/>
          <p:cNvSpPr txBox="1">
            <a:spLocks noChangeArrowheads="1"/>
          </p:cNvSpPr>
          <p:nvPr/>
        </p:nvSpPr>
        <p:spPr bwMode="auto">
          <a:xfrm>
            <a:off x="2039938" y="5099050"/>
            <a:ext cx="419082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b="1" dirty="0">
                <a:solidFill>
                  <a:schemeClr val="tx2"/>
                </a:solidFill>
              </a:rPr>
              <a:t>IF   </a:t>
            </a:r>
            <a:r>
              <a:rPr lang="en-US" b="1" dirty="0" smtClean="0">
                <a:solidFill>
                  <a:schemeClr val="tx2"/>
                </a:solidFill>
              </a:rPr>
              <a:t>     </a:t>
            </a:r>
            <a:r>
              <a:rPr lang="en-US" b="1" dirty="0" err="1">
                <a:solidFill>
                  <a:schemeClr val="tx2"/>
                </a:solidFill>
              </a:rPr>
              <a:t>IF</a:t>
            </a:r>
            <a:r>
              <a:rPr lang="en-US" b="1" dirty="0">
                <a:solidFill>
                  <a:schemeClr val="tx2"/>
                </a:solidFill>
              </a:rPr>
              <a:t>    </a:t>
            </a:r>
            <a:r>
              <a:rPr lang="en-US" b="1" dirty="0" smtClean="0">
                <a:solidFill>
                  <a:schemeClr val="tx2"/>
                </a:solidFill>
              </a:rPr>
              <a:t>       </a:t>
            </a:r>
            <a:r>
              <a:rPr lang="en-US" b="1" dirty="0" err="1" smtClean="0">
                <a:solidFill>
                  <a:schemeClr val="tx2"/>
                </a:solidFill>
              </a:rPr>
              <a:t>IF</a:t>
            </a:r>
            <a:r>
              <a:rPr lang="en-US" b="1" dirty="0" smtClean="0">
                <a:solidFill>
                  <a:schemeClr val="tx2"/>
                </a:solidFill>
              </a:rPr>
              <a:t>     </a:t>
            </a:r>
            <a:r>
              <a:rPr lang="en-US" b="1" dirty="0">
                <a:solidFill>
                  <a:schemeClr val="tx2"/>
                </a:solidFill>
              </a:rPr>
              <a:t>D    </a:t>
            </a:r>
            <a:r>
              <a:rPr lang="en-US" b="1" dirty="0" smtClean="0">
                <a:solidFill>
                  <a:schemeClr val="tx2"/>
                </a:solidFill>
              </a:rPr>
              <a:t>      TIF       </a:t>
            </a:r>
            <a:r>
              <a:rPr lang="en-US" b="1" dirty="0" err="1" smtClean="0">
                <a:solidFill>
                  <a:schemeClr val="tx2"/>
                </a:solidFill>
              </a:rPr>
              <a:t>TIF</a:t>
            </a:r>
            <a:r>
              <a:rPr lang="en-US" b="1" dirty="0" smtClean="0">
                <a:solidFill>
                  <a:schemeClr val="tx2"/>
                </a:solidFill>
              </a:rPr>
              <a:t>    </a:t>
            </a:r>
            <a:r>
              <a:rPr lang="en-US" b="1" dirty="0" err="1" smtClean="0">
                <a:solidFill>
                  <a:schemeClr val="tx2"/>
                </a:solidFill>
              </a:rPr>
              <a:t>TIF</a:t>
            </a:r>
            <a:endParaRPr lang="en-US" b="1" dirty="0">
              <a:solidFill>
                <a:schemeClr val="tx2"/>
              </a:solidFill>
            </a:endParaRPr>
          </a:p>
          <a:p>
            <a:pPr algn="l"/>
            <a:r>
              <a:rPr lang="en-US" b="1" dirty="0">
                <a:solidFill>
                  <a:schemeClr val="tx2"/>
                </a:solidFill>
              </a:rPr>
              <a:t>                       </a:t>
            </a:r>
            <a:r>
              <a:rPr lang="en-US" b="1" dirty="0" smtClean="0">
                <a:solidFill>
                  <a:schemeClr val="tx2"/>
                </a:solidFill>
              </a:rPr>
              <a:t>            AG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93201" name="Text Box 17"/>
          <p:cNvSpPr txBox="1">
            <a:spLocks noChangeArrowheads="1"/>
          </p:cNvSpPr>
          <p:nvPr/>
        </p:nvSpPr>
        <p:spPr bwMode="auto">
          <a:xfrm>
            <a:off x="792163" y="5246688"/>
            <a:ext cx="62709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800" b="1"/>
              <a:t>BC</a:t>
            </a:r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>
                <a:solidFill>
                  <a:srgbClr val="FF0000"/>
                </a:solidFill>
              </a:rPr>
              <a:t>Branch Prediction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Treat conditional branches as unconditional branches / NOP</a:t>
            </a:r>
          </a:p>
          <a:p>
            <a:r>
              <a:rPr lang="en-US" sz="3200" b="1" dirty="0"/>
              <a:t>Undo if necessary</a:t>
            </a:r>
          </a:p>
          <a:p>
            <a:pPr>
              <a:buFontTx/>
              <a:buNone/>
            </a:pPr>
            <a:r>
              <a:rPr lang="en-US" sz="3200" b="1" dirty="0">
                <a:solidFill>
                  <a:srgbClr val="008080"/>
                </a:solidFill>
              </a:rPr>
              <a:t>Strategies:</a:t>
            </a:r>
            <a:endParaRPr lang="en-US" sz="3200" b="1" dirty="0"/>
          </a:p>
          <a:p>
            <a:pPr lvl="1"/>
            <a:r>
              <a:rPr lang="en-US" sz="3200" b="1" dirty="0"/>
              <a:t>Fixed </a:t>
            </a:r>
            <a:r>
              <a:rPr lang="en-US" sz="3200" b="1" i="1" dirty="0"/>
              <a:t>(always guess inline)</a:t>
            </a:r>
            <a:endParaRPr lang="en-US" sz="3200" b="1" dirty="0"/>
          </a:p>
          <a:p>
            <a:pPr lvl="1"/>
            <a:r>
              <a:rPr lang="en-US" sz="3200" b="1" dirty="0"/>
              <a:t>Static </a:t>
            </a:r>
            <a:r>
              <a:rPr lang="en-US" sz="3200" b="1" i="1" dirty="0"/>
              <a:t>(guess on the basis of instruction type)</a:t>
            </a:r>
            <a:endParaRPr lang="en-US" sz="3200" b="1" dirty="0"/>
          </a:p>
          <a:p>
            <a:pPr lvl="1"/>
            <a:r>
              <a:rPr lang="en-US" sz="3200" b="1" dirty="0"/>
              <a:t>Dynamic </a:t>
            </a:r>
            <a:r>
              <a:rPr lang="en-US" sz="3200" b="1" i="1" dirty="0"/>
              <a:t>(guess based on recent history)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>
                <a:solidFill>
                  <a:srgbClr val="FF0000"/>
                </a:solidFill>
              </a:rPr>
              <a:t>Static Branch Prediction</a:t>
            </a:r>
          </a:p>
        </p:txBody>
      </p:sp>
      <p:graphicFrame>
        <p:nvGraphicFramePr>
          <p:cNvPr id="157696" name="Object 0"/>
          <p:cNvGraphicFramePr>
            <a:graphicFrameLocks noChangeAspect="1"/>
          </p:cNvGraphicFramePr>
          <p:nvPr>
            <p:ph type="tbl" idx="1"/>
          </p:nvPr>
        </p:nvGraphicFramePr>
        <p:xfrm>
          <a:off x="685800" y="1743075"/>
          <a:ext cx="7772400" cy="4043363"/>
        </p:xfrm>
        <a:graphic>
          <a:graphicData uri="http://schemas.openxmlformats.org/presentationml/2006/ole">
            <p:oleObj spid="_x0000_s87042" name="Document" r:id="rId3" imgW="7937301" imgH="4128663" progId="Word.Document.8">
              <p:embed/>
            </p:oleObj>
          </a:graphicData>
        </a:graphic>
      </p:graphicFrame>
      <p:sp>
        <p:nvSpPr>
          <p:cNvPr id="116740" name="Text Box 4"/>
          <p:cNvSpPr txBox="1">
            <a:spLocks noChangeArrowheads="1"/>
          </p:cNvSpPr>
          <p:nvPr/>
        </p:nvSpPr>
        <p:spPr bwMode="auto">
          <a:xfrm>
            <a:off x="5927725" y="5513388"/>
            <a:ext cx="20843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800">
                <a:latin typeface="Arial" charset="0"/>
              </a:rPr>
              <a:t>Total 68.2%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>
                <a:solidFill>
                  <a:srgbClr val="FF0000"/>
                </a:solidFill>
              </a:rPr>
              <a:t>Branch Target Capture</a:t>
            </a:r>
          </a:p>
        </p:txBody>
      </p:sp>
      <p:sp>
        <p:nvSpPr>
          <p:cNvPr id="135171" name="Rectangle 3"/>
          <p:cNvSpPr>
            <a:spLocks noChangeArrowheads="1"/>
          </p:cNvSpPr>
          <p:nvPr/>
        </p:nvSpPr>
        <p:spPr bwMode="auto">
          <a:xfrm>
            <a:off x="2171700" y="2743200"/>
            <a:ext cx="1638300" cy="2286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 b="1"/>
          </a:p>
        </p:txBody>
      </p:sp>
      <p:sp>
        <p:nvSpPr>
          <p:cNvPr id="135172" name="Rectangle 4"/>
          <p:cNvSpPr>
            <a:spLocks noChangeArrowheads="1"/>
          </p:cNvSpPr>
          <p:nvPr/>
        </p:nvSpPr>
        <p:spPr bwMode="auto">
          <a:xfrm>
            <a:off x="3810000" y="2743200"/>
            <a:ext cx="1638300" cy="2286000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 b="1"/>
          </a:p>
        </p:txBody>
      </p:sp>
      <p:sp>
        <p:nvSpPr>
          <p:cNvPr id="135173" name="Rectangle 5"/>
          <p:cNvSpPr>
            <a:spLocks noChangeArrowheads="1"/>
          </p:cNvSpPr>
          <p:nvPr/>
        </p:nvSpPr>
        <p:spPr bwMode="auto">
          <a:xfrm>
            <a:off x="5448300" y="2743200"/>
            <a:ext cx="1638300" cy="2286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 b="1"/>
          </a:p>
        </p:txBody>
      </p:sp>
      <p:sp>
        <p:nvSpPr>
          <p:cNvPr id="135174" name="Line 6"/>
          <p:cNvSpPr>
            <a:spLocks noChangeShapeType="1"/>
          </p:cNvSpPr>
          <p:nvPr/>
        </p:nvSpPr>
        <p:spPr bwMode="auto">
          <a:xfrm>
            <a:off x="2171700" y="2990850"/>
            <a:ext cx="4914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2000" b="1"/>
          </a:p>
        </p:txBody>
      </p:sp>
      <p:sp>
        <p:nvSpPr>
          <p:cNvPr id="135175" name="Line 7"/>
          <p:cNvSpPr>
            <a:spLocks noChangeShapeType="1"/>
          </p:cNvSpPr>
          <p:nvPr/>
        </p:nvSpPr>
        <p:spPr bwMode="auto">
          <a:xfrm>
            <a:off x="2171700" y="3257550"/>
            <a:ext cx="4914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2000" b="1"/>
          </a:p>
        </p:txBody>
      </p:sp>
      <p:sp>
        <p:nvSpPr>
          <p:cNvPr id="135176" name="Line 8"/>
          <p:cNvSpPr>
            <a:spLocks noChangeShapeType="1"/>
          </p:cNvSpPr>
          <p:nvPr/>
        </p:nvSpPr>
        <p:spPr bwMode="auto">
          <a:xfrm>
            <a:off x="2171700" y="3505200"/>
            <a:ext cx="4914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2000" b="1"/>
          </a:p>
        </p:txBody>
      </p:sp>
      <p:sp>
        <p:nvSpPr>
          <p:cNvPr id="135177" name="Line 9"/>
          <p:cNvSpPr>
            <a:spLocks noChangeShapeType="1"/>
          </p:cNvSpPr>
          <p:nvPr/>
        </p:nvSpPr>
        <p:spPr bwMode="auto">
          <a:xfrm>
            <a:off x="2171700" y="4267200"/>
            <a:ext cx="4914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2000" b="1"/>
          </a:p>
        </p:txBody>
      </p:sp>
      <p:sp>
        <p:nvSpPr>
          <p:cNvPr id="135178" name="Line 10"/>
          <p:cNvSpPr>
            <a:spLocks noChangeShapeType="1"/>
          </p:cNvSpPr>
          <p:nvPr/>
        </p:nvSpPr>
        <p:spPr bwMode="auto">
          <a:xfrm>
            <a:off x="2171700" y="4533900"/>
            <a:ext cx="4914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2000" b="1"/>
          </a:p>
        </p:txBody>
      </p:sp>
      <p:sp>
        <p:nvSpPr>
          <p:cNvPr id="135179" name="Line 11"/>
          <p:cNvSpPr>
            <a:spLocks noChangeShapeType="1"/>
          </p:cNvSpPr>
          <p:nvPr/>
        </p:nvSpPr>
        <p:spPr bwMode="auto">
          <a:xfrm>
            <a:off x="2171700" y="4781550"/>
            <a:ext cx="4914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2000" b="1"/>
          </a:p>
        </p:txBody>
      </p:sp>
      <p:sp>
        <p:nvSpPr>
          <p:cNvPr id="135180" name="Text Box 12"/>
          <p:cNvSpPr txBox="1">
            <a:spLocks noChangeArrowheads="1"/>
          </p:cNvSpPr>
          <p:nvPr/>
        </p:nvSpPr>
        <p:spPr bwMode="auto">
          <a:xfrm>
            <a:off x="2079625" y="1601788"/>
            <a:ext cx="398397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FontTx/>
              <a:buChar char="•"/>
            </a:pPr>
            <a:r>
              <a:rPr lang="en-US" sz="2000" b="1" dirty="0">
                <a:latin typeface="Arial" charset="0"/>
              </a:rPr>
              <a:t> Branch Target Buffer (BTB)</a:t>
            </a:r>
          </a:p>
          <a:p>
            <a:pPr algn="l">
              <a:buFontTx/>
              <a:buChar char="•"/>
            </a:pPr>
            <a:r>
              <a:rPr lang="en-US" sz="2000" b="1" dirty="0">
                <a:latin typeface="Arial" charset="0"/>
              </a:rPr>
              <a:t> Target Instruction Buffer (TIB)</a:t>
            </a:r>
            <a:endParaRPr lang="en-US" sz="2000" b="1" dirty="0"/>
          </a:p>
        </p:txBody>
      </p:sp>
      <p:sp>
        <p:nvSpPr>
          <p:cNvPr id="135181" name="Text Box 13"/>
          <p:cNvSpPr txBox="1">
            <a:spLocks noChangeArrowheads="1"/>
          </p:cNvSpPr>
          <p:nvPr/>
        </p:nvSpPr>
        <p:spPr bwMode="auto">
          <a:xfrm>
            <a:off x="2212975" y="5106988"/>
            <a:ext cx="414889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 b="1">
                <a:latin typeface="Arial" charset="0"/>
              </a:rPr>
              <a:t>instr addr     pred stats       target</a:t>
            </a:r>
            <a:endParaRPr lang="en-US" sz="2000" b="1"/>
          </a:p>
        </p:txBody>
      </p:sp>
      <p:sp>
        <p:nvSpPr>
          <p:cNvPr id="135182" name="Text Box 14"/>
          <p:cNvSpPr txBox="1">
            <a:spLocks noChangeArrowheads="1"/>
          </p:cNvSpPr>
          <p:nvPr/>
        </p:nvSpPr>
        <p:spPr bwMode="auto">
          <a:xfrm>
            <a:off x="7089775" y="5545138"/>
            <a:ext cx="152317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 b="1">
                <a:latin typeface="Arial" charset="0"/>
              </a:rPr>
              <a:t>target addr</a:t>
            </a:r>
          </a:p>
          <a:p>
            <a:pPr algn="l"/>
            <a:r>
              <a:rPr lang="en-US" sz="2000" b="1">
                <a:latin typeface="Arial" charset="0"/>
              </a:rPr>
              <a:t>target instr</a:t>
            </a:r>
          </a:p>
        </p:txBody>
      </p:sp>
      <p:sp>
        <p:nvSpPr>
          <p:cNvPr id="135183" name="Freeform 15"/>
          <p:cNvSpPr>
            <a:spLocks/>
          </p:cNvSpPr>
          <p:nvPr/>
        </p:nvSpPr>
        <p:spPr bwMode="auto">
          <a:xfrm>
            <a:off x="6286500" y="5600700"/>
            <a:ext cx="781050" cy="2444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44" y="132"/>
              </a:cxn>
              <a:cxn ang="0">
                <a:pos x="492" y="132"/>
              </a:cxn>
            </a:cxnLst>
            <a:rect l="0" t="0" r="r" b="b"/>
            <a:pathLst>
              <a:path w="492" h="154">
                <a:moveTo>
                  <a:pt x="0" y="0"/>
                </a:moveTo>
                <a:cubicBezTo>
                  <a:pt x="31" y="55"/>
                  <a:pt x="62" y="110"/>
                  <a:pt x="144" y="132"/>
                </a:cubicBezTo>
                <a:cubicBezTo>
                  <a:pt x="226" y="154"/>
                  <a:pt x="434" y="132"/>
                  <a:pt x="492" y="13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2000" b="1"/>
          </a:p>
        </p:txBody>
      </p:sp>
      <p:sp>
        <p:nvSpPr>
          <p:cNvPr id="135184" name="Freeform 16"/>
          <p:cNvSpPr>
            <a:spLocks/>
          </p:cNvSpPr>
          <p:nvPr/>
        </p:nvSpPr>
        <p:spPr bwMode="auto">
          <a:xfrm>
            <a:off x="6286500" y="5600700"/>
            <a:ext cx="800100" cy="5810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72" y="264"/>
              </a:cxn>
              <a:cxn ang="0">
                <a:pos x="180" y="324"/>
              </a:cxn>
              <a:cxn ang="0">
                <a:pos x="360" y="360"/>
              </a:cxn>
              <a:cxn ang="0">
                <a:pos x="504" y="360"/>
              </a:cxn>
            </a:cxnLst>
            <a:rect l="0" t="0" r="r" b="b"/>
            <a:pathLst>
              <a:path w="504" h="366">
                <a:moveTo>
                  <a:pt x="0" y="0"/>
                </a:moveTo>
                <a:cubicBezTo>
                  <a:pt x="21" y="105"/>
                  <a:pt x="42" y="210"/>
                  <a:pt x="72" y="264"/>
                </a:cubicBezTo>
                <a:cubicBezTo>
                  <a:pt x="102" y="318"/>
                  <a:pt x="132" y="308"/>
                  <a:pt x="180" y="324"/>
                </a:cubicBezTo>
                <a:cubicBezTo>
                  <a:pt x="228" y="340"/>
                  <a:pt x="306" y="354"/>
                  <a:pt x="360" y="360"/>
                </a:cubicBezTo>
                <a:cubicBezTo>
                  <a:pt x="414" y="366"/>
                  <a:pt x="480" y="360"/>
                  <a:pt x="504" y="36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2000" b="1"/>
          </a:p>
        </p:txBody>
      </p:sp>
      <p:sp>
        <p:nvSpPr>
          <p:cNvPr id="135185" name="Text Box 17"/>
          <p:cNvSpPr txBox="1">
            <a:spLocks noChangeArrowheads="1"/>
          </p:cNvSpPr>
          <p:nvPr/>
        </p:nvSpPr>
        <p:spPr bwMode="auto">
          <a:xfrm>
            <a:off x="1069975" y="5697538"/>
            <a:ext cx="348044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 b="1">
                <a:latin typeface="Arial" charset="0"/>
              </a:rPr>
              <a:t>prob of target change &lt; 5%</a:t>
            </a:r>
            <a:endParaRPr lang="en-US" sz="20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>
                <a:solidFill>
                  <a:srgbClr val="FF0000"/>
                </a:solidFill>
              </a:rPr>
              <a:t>BTB Performance</a:t>
            </a:r>
          </a:p>
        </p:txBody>
      </p:sp>
      <p:sp>
        <p:nvSpPr>
          <p:cNvPr id="136195" name="Line 3"/>
          <p:cNvSpPr>
            <a:spLocks noChangeShapeType="1"/>
          </p:cNvSpPr>
          <p:nvPr/>
        </p:nvSpPr>
        <p:spPr bwMode="auto">
          <a:xfrm flipH="1">
            <a:off x="3257550" y="2381250"/>
            <a:ext cx="914400" cy="1104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2000" b="1"/>
          </a:p>
        </p:txBody>
      </p:sp>
      <p:sp>
        <p:nvSpPr>
          <p:cNvPr id="136196" name="Line 4"/>
          <p:cNvSpPr>
            <a:spLocks noChangeShapeType="1"/>
          </p:cNvSpPr>
          <p:nvPr/>
        </p:nvSpPr>
        <p:spPr bwMode="auto">
          <a:xfrm flipH="1">
            <a:off x="2609850" y="3467100"/>
            <a:ext cx="6477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2000" b="1"/>
          </a:p>
        </p:txBody>
      </p:sp>
      <p:sp>
        <p:nvSpPr>
          <p:cNvPr id="136197" name="Line 5"/>
          <p:cNvSpPr>
            <a:spLocks noChangeShapeType="1"/>
          </p:cNvSpPr>
          <p:nvPr/>
        </p:nvSpPr>
        <p:spPr bwMode="auto">
          <a:xfrm>
            <a:off x="3238500" y="3467100"/>
            <a:ext cx="6477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2000" b="1"/>
          </a:p>
        </p:txBody>
      </p:sp>
      <p:sp>
        <p:nvSpPr>
          <p:cNvPr id="136198" name="Text Box 6"/>
          <p:cNvSpPr txBox="1">
            <a:spLocks noChangeArrowheads="1"/>
          </p:cNvSpPr>
          <p:nvPr/>
        </p:nvSpPr>
        <p:spPr bwMode="auto">
          <a:xfrm>
            <a:off x="2308225" y="2327275"/>
            <a:ext cx="116730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 b="1"/>
              <a:t>BTB miss</a:t>
            </a:r>
          </a:p>
          <a:p>
            <a:pPr algn="l"/>
            <a:r>
              <a:rPr lang="en-US" sz="2000" b="1"/>
              <a:t>go inline</a:t>
            </a:r>
          </a:p>
        </p:txBody>
      </p:sp>
      <p:sp>
        <p:nvSpPr>
          <p:cNvPr id="136199" name="Text Box 7"/>
          <p:cNvSpPr txBox="1">
            <a:spLocks noChangeArrowheads="1"/>
          </p:cNvSpPr>
          <p:nvPr/>
        </p:nvSpPr>
        <p:spPr bwMode="auto">
          <a:xfrm>
            <a:off x="2251075" y="3451225"/>
            <a:ext cx="81945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 b="1"/>
              <a:t>inline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 flipH="1">
            <a:off x="4210050" y="2381250"/>
            <a:ext cx="1562100" cy="2381250"/>
            <a:chOff x="3084" y="1596"/>
            <a:chExt cx="984" cy="1500"/>
          </a:xfrm>
        </p:grpSpPr>
        <p:sp>
          <p:nvSpPr>
            <p:cNvPr id="136201" name="Line 9"/>
            <p:cNvSpPr>
              <a:spLocks noChangeShapeType="1"/>
            </p:cNvSpPr>
            <p:nvPr/>
          </p:nvSpPr>
          <p:spPr bwMode="auto">
            <a:xfrm flipH="1">
              <a:off x="3492" y="1596"/>
              <a:ext cx="576" cy="6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000" b="1"/>
            </a:p>
          </p:txBody>
        </p:sp>
        <p:sp>
          <p:nvSpPr>
            <p:cNvPr id="136202" name="Line 10"/>
            <p:cNvSpPr>
              <a:spLocks noChangeShapeType="1"/>
            </p:cNvSpPr>
            <p:nvPr/>
          </p:nvSpPr>
          <p:spPr bwMode="auto">
            <a:xfrm flipH="1">
              <a:off x="3084" y="2280"/>
              <a:ext cx="408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000" b="1"/>
            </a:p>
          </p:txBody>
        </p:sp>
        <p:sp>
          <p:nvSpPr>
            <p:cNvPr id="136203" name="Line 11"/>
            <p:cNvSpPr>
              <a:spLocks noChangeShapeType="1"/>
            </p:cNvSpPr>
            <p:nvPr/>
          </p:nvSpPr>
          <p:spPr bwMode="auto">
            <a:xfrm>
              <a:off x="3480" y="2280"/>
              <a:ext cx="408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000" b="1"/>
            </a:p>
          </p:txBody>
        </p:sp>
      </p:grpSp>
      <p:sp>
        <p:nvSpPr>
          <p:cNvPr id="136204" name="Text Box 12"/>
          <p:cNvSpPr txBox="1">
            <a:spLocks noChangeArrowheads="1"/>
          </p:cNvSpPr>
          <p:nvPr/>
        </p:nvSpPr>
        <p:spPr bwMode="auto">
          <a:xfrm>
            <a:off x="4860925" y="2327275"/>
            <a:ext cx="144783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 b="1"/>
              <a:t>BTB hit</a:t>
            </a:r>
          </a:p>
          <a:p>
            <a:pPr algn="l"/>
            <a:r>
              <a:rPr lang="en-US" sz="2000" b="1"/>
              <a:t>go to target</a:t>
            </a:r>
          </a:p>
        </p:txBody>
      </p:sp>
      <p:sp>
        <p:nvSpPr>
          <p:cNvPr id="136205" name="Text Box 13"/>
          <p:cNvSpPr txBox="1">
            <a:spLocks noChangeArrowheads="1"/>
          </p:cNvSpPr>
          <p:nvPr/>
        </p:nvSpPr>
        <p:spPr bwMode="auto">
          <a:xfrm>
            <a:off x="574675" y="2422525"/>
            <a:ext cx="109998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 b="1"/>
              <a:t>decision</a:t>
            </a:r>
          </a:p>
        </p:txBody>
      </p:sp>
      <p:sp>
        <p:nvSpPr>
          <p:cNvPr id="136206" name="Text Box 14"/>
          <p:cNvSpPr txBox="1">
            <a:spLocks noChangeArrowheads="1"/>
          </p:cNvSpPr>
          <p:nvPr/>
        </p:nvSpPr>
        <p:spPr bwMode="auto">
          <a:xfrm>
            <a:off x="688975" y="3451225"/>
            <a:ext cx="80983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 b="1"/>
              <a:t>result</a:t>
            </a:r>
          </a:p>
        </p:txBody>
      </p:sp>
      <p:sp>
        <p:nvSpPr>
          <p:cNvPr id="136207" name="Text Box 15"/>
          <p:cNvSpPr txBox="1">
            <a:spLocks noChangeArrowheads="1"/>
          </p:cNvSpPr>
          <p:nvPr/>
        </p:nvSpPr>
        <p:spPr bwMode="auto">
          <a:xfrm>
            <a:off x="3336925" y="3451225"/>
            <a:ext cx="15840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 b="1"/>
              <a:t>target  inline</a:t>
            </a:r>
          </a:p>
        </p:txBody>
      </p:sp>
      <p:sp>
        <p:nvSpPr>
          <p:cNvPr id="136208" name="Text Box 16"/>
          <p:cNvSpPr txBox="1">
            <a:spLocks noChangeArrowheads="1"/>
          </p:cNvSpPr>
          <p:nvPr/>
        </p:nvSpPr>
        <p:spPr bwMode="auto">
          <a:xfrm>
            <a:off x="5280025" y="3451225"/>
            <a:ext cx="83388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 b="1"/>
              <a:t>target</a:t>
            </a:r>
          </a:p>
        </p:txBody>
      </p:sp>
      <p:sp>
        <p:nvSpPr>
          <p:cNvPr id="136209" name="Text Box 17"/>
          <p:cNvSpPr txBox="1">
            <a:spLocks noChangeArrowheads="1"/>
          </p:cNvSpPr>
          <p:nvPr/>
        </p:nvSpPr>
        <p:spPr bwMode="auto">
          <a:xfrm>
            <a:off x="688975" y="4708525"/>
            <a:ext cx="76392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 b="1"/>
              <a:t>delay</a:t>
            </a:r>
          </a:p>
        </p:txBody>
      </p:sp>
      <p:sp>
        <p:nvSpPr>
          <p:cNvPr id="136210" name="Text Box 18"/>
          <p:cNvSpPr txBox="1">
            <a:spLocks noChangeArrowheads="1"/>
          </p:cNvSpPr>
          <p:nvPr/>
        </p:nvSpPr>
        <p:spPr bwMode="auto">
          <a:xfrm>
            <a:off x="2460625" y="4746625"/>
            <a:ext cx="30168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 b="1"/>
              <a:t>0</a:t>
            </a:r>
          </a:p>
        </p:txBody>
      </p:sp>
      <p:sp>
        <p:nvSpPr>
          <p:cNvPr id="136211" name="Text Box 19"/>
          <p:cNvSpPr txBox="1">
            <a:spLocks noChangeArrowheads="1"/>
          </p:cNvSpPr>
          <p:nvPr/>
        </p:nvSpPr>
        <p:spPr bwMode="auto">
          <a:xfrm>
            <a:off x="3736975" y="4746625"/>
            <a:ext cx="30168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 b="1"/>
              <a:t>5</a:t>
            </a:r>
          </a:p>
        </p:txBody>
      </p:sp>
      <p:sp>
        <p:nvSpPr>
          <p:cNvPr id="136212" name="Text Box 20"/>
          <p:cNvSpPr txBox="1">
            <a:spLocks noChangeArrowheads="1"/>
          </p:cNvSpPr>
          <p:nvPr/>
        </p:nvSpPr>
        <p:spPr bwMode="auto">
          <a:xfrm>
            <a:off x="4365625" y="4746625"/>
            <a:ext cx="30168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 b="1"/>
              <a:t>4</a:t>
            </a:r>
          </a:p>
        </p:txBody>
      </p:sp>
      <p:sp>
        <p:nvSpPr>
          <p:cNvPr id="136213" name="Text Box 21"/>
          <p:cNvSpPr txBox="1">
            <a:spLocks noChangeArrowheads="1"/>
          </p:cNvSpPr>
          <p:nvPr/>
        </p:nvSpPr>
        <p:spPr bwMode="auto">
          <a:xfrm>
            <a:off x="5641975" y="4746625"/>
            <a:ext cx="30168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 b="1"/>
              <a:t>0</a:t>
            </a:r>
          </a:p>
        </p:txBody>
      </p:sp>
      <p:sp>
        <p:nvSpPr>
          <p:cNvPr id="136214" name="Text Box 22"/>
          <p:cNvSpPr txBox="1">
            <a:spLocks noChangeArrowheads="1"/>
          </p:cNvSpPr>
          <p:nvPr/>
        </p:nvSpPr>
        <p:spPr bwMode="auto">
          <a:xfrm>
            <a:off x="3698875" y="2727325"/>
            <a:ext cx="80021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 b="1"/>
              <a:t>.4    .6</a:t>
            </a:r>
          </a:p>
        </p:txBody>
      </p:sp>
      <p:sp>
        <p:nvSpPr>
          <p:cNvPr id="136215" name="Text Box 23"/>
          <p:cNvSpPr txBox="1">
            <a:spLocks noChangeArrowheads="1"/>
          </p:cNvSpPr>
          <p:nvPr/>
        </p:nvSpPr>
        <p:spPr bwMode="auto">
          <a:xfrm>
            <a:off x="2841625" y="4079875"/>
            <a:ext cx="68480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 b="1"/>
              <a:t>.8  .2</a:t>
            </a:r>
          </a:p>
        </p:txBody>
      </p:sp>
      <p:sp>
        <p:nvSpPr>
          <p:cNvPr id="136216" name="Text Box 24"/>
          <p:cNvSpPr txBox="1">
            <a:spLocks noChangeArrowheads="1"/>
          </p:cNvSpPr>
          <p:nvPr/>
        </p:nvSpPr>
        <p:spPr bwMode="auto">
          <a:xfrm>
            <a:off x="4727575" y="4079875"/>
            <a:ext cx="68480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 b="1"/>
              <a:t>.2  .8</a:t>
            </a:r>
          </a:p>
        </p:txBody>
      </p:sp>
      <p:sp>
        <p:nvSpPr>
          <p:cNvPr id="136217" name="Text Box 25"/>
          <p:cNvSpPr txBox="1">
            <a:spLocks noChangeArrowheads="1"/>
          </p:cNvSpPr>
          <p:nvPr/>
        </p:nvSpPr>
        <p:spPr bwMode="auto">
          <a:xfrm>
            <a:off x="1143000" y="5318125"/>
            <a:ext cx="7772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2000" b="1" dirty="0" smtClean="0"/>
              <a:t>             .</a:t>
            </a:r>
            <a:r>
              <a:rPr lang="en-US" sz="2000" b="1" dirty="0"/>
              <a:t>4*.8*0 </a:t>
            </a:r>
            <a:r>
              <a:rPr lang="en-US" sz="2000" b="1" dirty="0" smtClean="0"/>
              <a:t>   + </a:t>
            </a:r>
            <a:r>
              <a:rPr lang="en-US" sz="2000" b="1" dirty="0"/>
              <a:t>.4*.2*5 + .6*.2*4 </a:t>
            </a:r>
            <a:r>
              <a:rPr lang="en-US" sz="2000" b="1" dirty="0" smtClean="0"/>
              <a:t>+        </a:t>
            </a:r>
            <a:r>
              <a:rPr lang="en-US" sz="2000" b="1" dirty="0"/>
              <a:t>.6*.</a:t>
            </a:r>
            <a:r>
              <a:rPr lang="en-US" sz="2000" b="1" dirty="0" smtClean="0"/>
              <a:t>8*0    = 0.88   (</a:t>
            </a:r>
            <a:r>
              <a:rPr lang="en-US" sz="2000" b="1" dirty="0" err="1" smtClean="0"/>
              <a:t>Eff.Delay</a:t>
            </a:r>
            <a:r>
              <a:rPr lang="en-US" sz="2000" b="1" dirty="0" smtClean="0"/>
              <a:t>)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14300"/>
            <a:ext cx="7772400" cy="1143000"/>
          </a:xfrm>
        </p:spPr>
        <p:txBody>
          <a:bodyPr/>
          <a:lstStyle/>
          <a:p>
            <a:r>
              <a:rPr lang="en-US" b="1" i="1" u="sng" dirty="0">
                <a:solidFill>
                  <a:srgbClr val="FF0000"/>
                </a:solidFill>
              </a:rPr>
              <a:t>Compute/fetch scheme</a:t>
            </a:r>
          </a:p>
        </p:txBody>
      </p:sp>
      <p:sp>
        <p:nvSpPr>
          <p:cNvPr id="149507" name="Rectangle 3"/>
          <p:cNvSpPr>
            <a:spLocks noChangeArrowheads="1"/>
          </p:cNvSpPr>
          <p:nvPr/>
        </p:nvSpPr>
        <p:spPr bwMode="auto">
          <a:xfrm>
            <a:off x="5143500" y="2533650"/>
            <a:ext cx="3009900" cy="1676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r>
              <a:rPr lang="en-US" sz="2000" b="1"/>
              <a:t>I - cache</a:t>
            </a:r>
          </a:p>
        </p:txBody>
      </p:sp>
      <p:sp>
        <p:nvSpPr>
          <p:cNvPr id="149508" name="Line 4"/>
          <p:cNvSpPr>
            <a:spLocks noChangeShapeType="1"/>
          </p:cNvSpPr>
          <p:nvPr/>
        </p:nvSpPr>
        <p:spPr bwMode="auto">
          <a:xfrm>
            <a:off x="5143500" y="2952750"/>
            <a:ext cx="3009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49509" name="Line 5"/>
          <p:cNvSpPr>
            <a:spLocks noChangeShapeType="1"/>
          </p:cNvSpPr>
          <p:nvPr/>
        </p:nvSpPr>
        <p:spPr bwMode="auto">
          <a:xfrm>
            <a:off x="5143500" y="2857500"/>
            <a:ext cx="3009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49510" name="Line 6"/>
          <p:cNvSpPr>
            <a:spLocks noChangeShapeType="1"/>
          </p:cNvSpPr>
          <p:nvPr/>
        </p:nvSpPr>
        <p:spPr bwMode="auto">
          <a:xfrm>
            <a:off x="5143500" y="2743200"/>
            <a:ext cx="3009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49511" name="Line 7"/>
          <p:cNvSpPr>
            <a:spLocks noChangeShapeType="1"/>
          </p:cNvSpPr>
          <p:nvPr/>
        </p:nvSpPr>
        <p:spPr bwMode="auto">
          <a:xfrm>
            <a:off x="5143500" y="2647950"/>
            <a:ext cx="3009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49512" name="Line 8"/>
          <p:cNvSpPr>
            <a:spLocks noChangeShapeType="1"/>
          </p:cNvSpPr>
          <p:nvPr/>
        </p:nvSpPr>
        <p:spPr bwMode="auto">
          <a:xfrm>
            <a:off x="5143500" y="4114800"/>
            <a:ext cx="3009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49513" name="Line 9"/>
          <p:cNvSpPr>
            <a:spLocks noChangeShapeType="1"/>
          </p:cNvSpPr>
          <p:nvPr/>
        </p:nvSpPr>
        <p:spPr bwMode="auto">
          <a:xfrm>
            <a:off x="5143500" y="4019550"/>
            <a:ext cx="3009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49514" name="Line 10"/>
          <p:cNvSpPr>
            <a:spLocks noChangeShapeType="1"/>
          </p:cNvSpPr>
          <p:nvPr/>
        </p:nvSpPr>
        <p:spPr bwMode="auto">
          <a:xfrm>
            <a:off x="5143500" y="3905250"/>
            <a:ext cx="3009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49515" name="Line 11"/>
          <p:cNvSpPr>
            <a:spLocks noChangeShapeType="1"/>
          </p:cNvSpPr>
          <p:nvPr/>
        </p:nvSpPr>
        <p:spPr bwMode="auto">
          <a:xfrm>
            <a:off x="5143500" y="3810000"/>
            <a:ext cx="3009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49516" name="Line 12"/>
          <p:cNvSpPr>
            <a:spLocks noChangeShapeType="1"/>
          </p:cNvSpPr>
          <p:nvPr/>
        </p:nvSpPr>
        <p:spPr bwMode="auto">
          <a:xfrm>
            <a:off x="5753100" y="2247900"/>
            <a:ext cx="0" cy="1962150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49517" name="Line 13"/>
          <p:cNvSpPr>
            <a:spLocks noChangeShapeType="1"/>
          </p:cNvSpPr>
          <p:nvPr/>
        </p:nvSpPr>
        <p:spPr bwMode="auto">
          <a:xfrm>
            <a:off x="6343650" y="2266950"/>
            <a:ext cx="0" cy="1962150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49518" name="Line 14"/>
          <p:cNvSpPr>
            <a:spLocks noChangeShapeType="1"/>
          </p:cNvSpPr>
          <p:nvPr/>
        </p:nvSpPr>
        <p:spPr bwMode="auto">
          <a:xfrm>
            <a:off x="6953250" y="2266950"/>
            <a:ext cx="0" cy="1962150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49519" name="Line 15"/>
          <p:cNvSpPr>
            <a:spLocks noChangeShapeType="1"/>
          </p:cNvSpPr>
          <p:nvPr/>
        </p:nvSpPr>
        <p:spPr bwMode="auto">
          <a:xfrm>
            <a:off x="7562850" y="2266950"/>
            <a:ext cx="0" cy="1962150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49520" name="Line 16"/>
          <p:cNvSpPr>
            <a:spLocks noChangeShapeType="1"/>
          </p:cNvSpPr>
          <p:nvPr/>
        </p:nvSpPr>
        <p:spPr bwMode="auto">
          <a:xfrm>
            <a:off x="3524250" y="295275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49521" name="Rectangle 17"/>
          <p:cNvSpPr>
            <a:spLocks noChangeArrowheads="1"/>
          </p:cNvSpPr>
          <p:nvPr/>
        </p:nvSpPr>
        <p:spPr bwMode="auto">
          <a:xfrm>
            <a:off x="3257550" y="2457450"/>
            <a:ext cx="285750" cy="11811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r>
              <a:rPr lang="en-US" sz="2000" b="1"/>
              <a:t>I</a:t>
            </a:r>
          </a:p>
          <a:p>
            <a:r>
              <a:rPr lang="en-US" sz="2000" b="1"/>
              <a:t>F</a:t>
            </a:r>
          </a:p>
          <a:p>
            <a:r>
              <a:rPr lang="en-US" sz="2000" b="1"/>
              <a:t>A</a:t>
            </a:r>
            <a:br>
              <a:rPr lang="en-US" sz="2000" b="1"/>
            </a:br>
            <a:r>
              <a:rPr lang="en-US" sz="2000" b="1"/>
              <a:t>R</a:t>
            </a:r>
          </a:p>
        </p:txBody>
      </p:sp>
      <p:sp>
        <p:nvSpPr>
          <p:cNvPr id="149522" name="Rectangle 18"/>
          <p:cNvSpPr>
            <a:spLocks noChangeArrowheads="1"/>
          </p:cNvSpPr>
          <p:nvPr/>
        </p:nvSpPr>
        <p:spPr bwMode="auto">
          <a:xfrm>
            <a:off x="3238500" y="3924300"/>
            <a:ext cx="285750" cy="2857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r>
              <a:rPr lang="en-US" sz="2000" b="1"/>
              <a:t>+</a:t>
            </a:r>
          </a:p>
        </p:txBody>
      </p:sp>
      <p:sp>
        <p:nvSpPr>
          <p:cNvPr id="149523" name="Line 19"/>
          <p:cNvSpPr>
            <a:spLocks noChangeShapeType="1"/>
          </p:cNvSpPr>
          <p:nvPr/>
        </p:nvSpPr>
        <p:spPr bwMode="auto">
          <a:xfrm>
            <a:off x="2762250" y="280035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49524" name="Line 20"/>
          <p:cNvSpPr>
            <a:spLocks noChangeShapeType="1"/>
          </p:cNvSpPr>
          <p:nvPr/>
        </p:nvSpPr>
        <p:spPr bwMode="auto">
          <a:xfrm>
            <a:off x="2781300" y="31242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49525" name="Line 21"/>
          <p:cNvSpPr>
            <a:spLocks noChangeShapeType="1"/>
          </p:cNvSpPr>
          <p:nvPr/>
        </p:nvSpPr>
        <p:spPr bwMode="auto">
          <a:xfrm>
            <a:off x="2781300" y="34290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49526" name="Line 22"/>
          <p:cNvSpPr>
            <a:spLocks noChangeShapeType="1"/>
          </p:cNvSpPr>
          <p:nvPr/>
        </p:nvSpPr>
        <p:spPr bwMode="auto">
          <a:xfrm>
            <a:off x="2762250" y="3429000"/>
            <a:ext cx="0" cy="647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49527" name="Line 23"/>
          <p:cNvSpPr>
            <a:spLocks noChangeShapeType="1"/>
          </p:cNvSpPr>
          <p:nvPr/>
        </p:nvSpPr>
        <p:spPr bwMode="auto">
          <a:xfrm>
            <a:off x="2762250" y="40767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49528" name="Line 24"/>
          <p:cNvSpPr>
            <a:spLocks noChangeShapeType="1"/>
          </p:cNvSpPr>
          <p:nvPr/>
        </p:nvSpPr>
        <p:spPr bwMode="auto">
          <a:xfrm>
            <a:off x="3543300" y="4076700"/>
            <a:ext cx="4381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49529" name="Line 25"/>
          <p:cNvSpPr>
            <a:spLocks noChangeShapeType="1"/>
          </p:cNvSpPr>
          <p:nvPr/>
        </p:nvSpPr>
        <p:spPr bwMode="auto">
          <a:xfrm flipH="1" flipV="1">
            <a:off x="3981450" y="2952750"/>
            <a:ext cx="0" cy="11239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49530" name="Line 26"/>
          <p:cNvSpPr>
            <a:spLocks noChangeShapeType="1"/>
          </p:cNvSpPr>
          <p:nvPr/>
        </p:nvSpPr>
        <p:spPr bwMode="auto">
          <a:xfrm>
            <a:off x="1752600" y="280035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49531" name="Line 27"/>
          <p:cNvSpPr>
            <a:spLocks noChangeShapeType="1"/>
          </p:cNvSpPr>
          <p:nvPr/>
        </p:nvSpPr>
        <p:spPr bwMode="auto">
          <a:xfrm>
            <a:off x="1314450" y="2171700"/>
            <a:ext cx="419100" cy="3619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49532" name="Line 28"/>
          <p:cNvSpPr>
            <a:spLocks noChangeShapeType="1"/>
          </p:cNvSpPr>
          <p:nvPr/>
        </p:nvSpPr>
        <p:spPr bwMode="auto">
          <a:xfrm>
            <a:off x="1733550" y="253365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49533" name="Line 29"/>
          <p:cNvSpPr>
            <a:spLocks noChangeShapeType="1"/>
          </p:cNvSpPr>
          <p:nvPr/>
        </p:nvSpPr>
        <p:spPr bwMode="auto">
          <a:xfrm flipH="1">
            <a:off x="1333500" y="3067050"/>
            <a:ext cx="40005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49534" name="Line 30"/>
          <p:cNvSpPr>
            <a:spLocks noChangeShapeType="1"/>
          </p:cNvSpPr>
          <p:nvPr/>
        </p:nvSpPr>
        <p:spPr bwMode="auto">
          <a:xfrm flipV="1">
            <a:off x="1333500" y="291465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49535" name="Line 31"/>
          <p:cNvSpPr>
            <a:spLocks noChangeShapeType="1"/>
          </p:cNvSpPr>
          <p:nvPr/>
        </p:nvSpPr>
        <p:spPr bwMode="auto">
          <a:xfrm flipV="1">
            <a:off x="1333500" y="2800350"/>
            <a:ext cx="152400" cy="114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49536" name="Line 32"/>
          <p:cNvSpPr>
            <a:spLocks noChangeShapeType="1"/>
          </p:cNvSpPr>
          <p:nvPr/>
        </p:nvSpPr>
        <p:spPr bwMode="auto">
          <a:xfrm flipH="1" flipV="1">
            <a:off x="1314450" y="2686050"/>
            <a:ext cx="171450" cy="114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49537" name="Line 33"/>
          <p:cNvSpPr>
            <a:spLocks noChangeShapeType="1"/>
          </p:cNvSpPr>
          <p:nvPr/>
        </p:nvSpPr>
        <p:spPr bwMode="auto">
          <a:xfrm flipH="1" flipV="1">
            <a:off x="1314450" y="2171700"/>
            <a:ext cx="0" cy="514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49538" name="Text Box 34"/>
          <p:cNvSpPr txBox="1">
            <a:spLocks noChangeArrowheads="1"/>
          </p:cNvSpPr>
          <p:nvPr/>
        </p:nvSpPr>
        <p:spPr bwMode="auto">
          <a:xfrm>
            <a:off x="3506788" y="2205038"/>
            <a:ext cx="1658531" cy="70788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lg" len="lg"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Instruction</a:t>
            </a:r>
          </a:p>
          <a:p>
            <a:r>
              <a:rPr lang="en-US" sz="2000" b="1"/>
              <a:t>Fetch address</a:t>
            </a:r>
          </a:p>
        </p:txBody>
      </p:sp>
      <p:sp>
        <p:nvSpPr>
          <p:cNvPr id="149539" name="Line 35"/>
          <p:cNvSpPr>
            <a:spLocks noChangeShapeType="1"/>
          </p:cNvSpPr>
          <p:nvPr/>
        </p:nvSpPr>
        <p:spPr bwMode="auto">
          <a:xfrm>
            <a:off x="838200" y="2457450"/>
            <a:ext cx="476250" cy="0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49540" name="Line 36"/>
          <p:cNvSpPr>
            <a:spLocks noChangeShapeType="1"/>
          </p:cNvSpPr>
          <p:nvPr/>
        </p:nvSpPr>
        <p:spPr bwMode="auto">
          <a:xfrm>
            <a:off x="838200" y="3143250"/>
            <a:ext cx="476250" cy="0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49541" name="Text Box 37"/>
          <p:cNvSpPr txBox="1">
            <a:spLocks noChangeArrowheads="1"/>
          </p:cNvSpPr>
          <p:nvPr/>
        </p:nvSpPr>
        <p:spPr bwMode="auto">
          <a:xfrm>
            <a:off x="461963" y="3543300"/>
            <a:ext cx="1022350" cy="641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lg" len="lg"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Compute</a:t>
            </a:r>
          </a:p>
          <a:p>
            <a:r>
              <a:rPr lang="en-US" sz="1800"/>
              <a:t>BTA</a:t>
            </a:r>
          </a:p>
        </p:txBody>
      </p:sp>
      <p:sp>
        <p:nvSpPr>
          <p:cNvPr id="149542" name="Text Box 38"/>
          <p:cNvSpPr txBox="1">
            <a:spLocks noChangeArrowheads="1"/>
          </p:cNvSpPr>
          <p:nvPr/>
        </p:nvSpPr>
        <p:spPr bwMode="auto">
          <a:xfrm>
            <a:off x="2174875" y="2667000"/>
            <a:ext cx="601703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lg" len="lg"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BTA</a:t>
            </a:r>
          </a:p>
          <a:p>
            <a:r>
              <a:rPr lang="en-US" b="1"/>
              <a:t>IIFA</a:t>
            </a:r>
          </a:p>
        </p:txBody>
      </p:sp>
      <p:sp>
        <p:nvSpPr>
          <p:cNvPr id="149543" name="Text Box 39"/>
          <p:cNvSpPr txBox="1">
            <a:spLocks noChangeArrowheads="1"/>
          </p:cNvSpPr>
          <p:nvPr/>
        </p:nvSpPr>
        <p:spPr bwMode="auto">
          <a:xfrm>
            <a:off x="2587625" y="4267200"/>
            <a:ext cx="1720343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lg" len="lg"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Next sequential</a:t>
            </a:r>
          </a:p>
          <a:p>
            <a:r>
              <a:rPr lang="en-US" b="1"/>
              <a:t>address</a:t>
            </a:r>
          </a:p>
        </p:txBody>
      </p:sp>
      <p:sp>
        <p:nvSpPr>
          <p:cNvPr id="149544" name="Text Box 40"/>
          <p:cNvSpPr txBox="1">
            <a:spLocks noChangeArrowheads="1"/>
          </p:cNvSpPr>
          <p:nvPr/>
        </p:nvSpPr>
        <p:spPr bwMode="auto">
          <a:xfrm>
            <a:off x="5307013" y="2195513"/>
            <a:ext cx="280237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lg" len="lg"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A        I        I + 1      I + 2    I + 3</a:t>
            </a:r>
          </a:p>
        </p:txBody>
      </p:sp>
      <p:sp>
        <p:nvSpPr>
          <p:cNvPr id="149545" name="Line 41"/>
          <p:cNvSpPr>
            <a:spLocks noChangeShapeType="1"/>
          </p:cNvSpPr>
          <p:nvPr/>
        </p:nvSpPr>
        <p:spPr bwMode="auto">
          <a:xfrm>
            <a:off x="6019800" y="4210050"/>
            <a:ext cx="0" cy="419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49546" name="Line 42"/>
          <p:cNvSpPr>
            <a:spLocks noChangeShapeType="1"/>
          </p:cNvSpPr>
          <p:nvPr/>
        </p:nvSpPr>
        <p:spPr bwMode="auto">
          <a:xfrm>
            <a:off x="6642100" y="4210050"/>
            <a:ext cx="0" cy="419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49547" name="Line 43"/>
          <p:cNvSpPr>
            <a:spLocks noChangeShapeType="1"/>
          </p:cNvSpPr>
          <p:nvPr/>
        </p:nvSpPr>
        <p:spPr bwMode="auto">
          <a:xfrm>
            <a:off x="7264400" y="4210050"/>
            <a:ext cx="0" cy="419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49548" name="Line 44"/>
          <p:cNvSpPr>
            <a:spLocks noChangeShapeType="1"/>
          </p:cNvSpPr>
          <p:nvPr/>
        </p:nvSpPr>
        <p:spPr bwMode="auto">
          <a:xfrm>
            <a:off x="7886700" y="4210050"/>
            <a:ext cx="0" cy="419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49549" name="Text Box 45"/>
          <p:cNvSpPr txBox="1">
            <a:spLocks noChangeArrowheads="1"/>
          </p:cNvSpPr>
          <p:nvPr/>
        </p:nvSpPr>
        <p:spPr bwMode="auto">
          <a:xfrm>
            <a:off x="5716588" y="4672013"/>
            <a:ext cx="2565126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lg" len="lg"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BTI   BTI+1   BTI+2   BTI+3</a:t>
            </a:r>
          </a:p>
        </p:txBody>
      </p:sp>
      <p:sp>
        <p:nvSpPr>
          <p:cNvPr id="149550" name="Text Box 46"/>
          <p:cNvSpPr txBox="1">
            <a:spLocks noChangeArrowheads="1"/>
          </p:cNvSpPr>
          <p:nvPr/>
        </p:nvSpPr>
        <p:spPr bwMode="auto">
          <a:xfrm>
            <a:off x="2493963" y="1273175"/>
            <a:ext cx="4030662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lg" len="lg"/>
          </a:ln>
          <a:effectLst/>
        </p:spPr>
        <p:txBody>
          <a:bodyPr wrap="none">
            <a:spAutoFit/>
          </a:bodyPr>
          <a:lstStyle/>
          <a:p>
            <a:r>
              <a:rPr lang="en-US"/>
              <a:t>(no dynamic branch prediction)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14300"/>
            <a:ext cx="7772400" cy="1143000"/>
          </a:xfrm>
        </p:spPr>
        <p:txBody>
          <a:bodyPr/>
          <a:lstStyle/>
          <a:p>
            <a:r>
              <a:rPr lang="en-US" b="1" i="1" u="sng" dirty="0">
                <a:solidFill>
                  <a:srgbClr val="FF0000"/>
                </a:solidFill>
              </a:rPr>
              <a:t>BTAC scheme</a:t>
            </a:r>
          </a:p>
        </p:txBody>
      </p:sp>
      <p:sp>
        <p:nvSpPr>
          <p:cNvPr id="150531" name="Rectangle 3"/>
          <p:cNvSpPr>
            <a:spLocks noChangeArrowheads="1"/>
          </p:cNvSpPr>
          <p:nvPr/>
        </p:nvSpPr>
        <p:spPr bwMode="auto">
          <a:xfrm>
            <a:off x="3733800" y="2533650"/>
            <a:ext cx="3009900" cy="1676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r>
              <a:rPr lang="en-US" sz="2000" b="1"/>
              <a:t>I - cache</a:t>
            </a:r>
          </a:p>
        </p:txBody>
      </p:sp>
      <p:sp>
        <p:nvSpPr>
          <p:cNvPr id="150532" name="Line 4"/>
          <p:cNvSpPr>
            <a:spLocks noChangeShapeType="1"/>
          </p:cNvSpPr>
          <p:nvPr/>
        </p:nvSpPr>
        <p:spPr bwMode="auto">
          <a:xfrm>
            <a:off x="3733800" y="2952750"/>
            <a:ext cx="3009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50533" name="Line 5"/>
          <p:cNvSpPr>
            <a:spLocks noChangeShapeType="1"/>
          </p:cNvSpPr>
          <p:nvPr/>
        </p:nvSpPr>
        <p:spPr bwMode="auto">
          <a:xfrm>
            <a:off x="3733800" y="2857500"/>
            <a:ext cx="3009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50534" name="Line 6"/>
          <p:cNvSpPr>
            <a:spLocks noChangeShapeType="1"/>
          </p:cNvSpPr>
          <p:nvPr/>
        </p:nvSpPr>
        <p:spPr bwMode="auto">
          <a:xfrm>
            <a:off x="3733800" y="2743200"/>
            <a:ext cx="3009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50535" name="Line 7"/>
          <p:cNvSpPr>
            <a:spLocks noChangeShapeType="1"/>
          </p:cNvSpPr>
          <p:nvPr/>
        </p:nvSpPr>
        <p:spPr bwMode="auto">
          <a:xfrm>
            <a:off x="3733800" y="2647950"/>
            <a:ext cx="3009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50536" name="Line 8"/>
          <p:cNvSpPr>
            <a:spLocks noChangeShapeType="1"/>
          </p:cNvSpPr>
          <p:nvPr/>
        </p:nvSpPr>
        <p:spPr bwMode="auto">
          <a:xfrm>
            <a:off x="3733800" y="4114800"/>
            <a:ext cx="3009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50537" name="Line 9"/>
          <p:cNvSpPr>
            <a:spLocks noChangeShapeType="1"/>
          </p:cNvSpPr>
          <p:nvPr/>
        </p:nvSpPr>
        <p:spPr bwMode="auto">
          <a:xfrm>
            <a:off x="3733800" y="4019550"/>
            <a:ext cx="3009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50538" name="Line 10"/>
          <p:cNvSpPr>
            <a:spLocks noChangeShapeType="1"/>
          </p:cNvSpPr>
          <p:nvPr/>
        </p:nvSpPr>
        <p:spPr bwMode="auto">
          <a:xfrm>
            <a:off x="3733800" y="3905250"/>
            <a:ext cx="3009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50539" name="Line 11"/>
          <p:cNvSpPr>
            <a:spLocks noChangeShapeType="1"/>
          </p:cNvSpPr>
          <p:nvPr/>
        </p:nvSpPr>
        <p:spPr bwMode="auto">
          <a:xfrm>
            <a:off x="3733800" y="3810000"/>
            <a:ext cx="3009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50540" name="Line 12"/>
          <p:cNvSpPr>
            <a:spLocks noChangeShapeType="1"/>
          </p:cNvSpPr>
          <p:nvPr/>
        </p:nvSpPr>
        <p:spPr bwMode="auto">
          <a:xfrm>
            <a:off x="4343400" y="2247900"/>
            <a:ext cx="0" cy="1962150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50541" name="Line 13"/>
          <p:cNvSpPr>
            <a:spLocks noChangeShapeType="1"/>
          </p:cNvSpPr>
          <p:nvPr/>
        </p:nvSpPr>
        <p:spPr bwMode="auto">
          <a:xfrm>
            <a:off x="4933950" y="2266950"/>
            <a:ext cx="0" cy="1962150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50542" name="Line 14"/>
          <p:cNvSpPr>
            <a:spLocks noChangeShapeType="1"/>
          </p:cNvSpPr>
          <p:nvPr/>
        </p:nvSpPr>
        <p:spPr bwMode="auto">
          <a:xfrm>
            <a:off x="5543550" y="2266950"/>
            <a:ext cx="0" cy="1962150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50543" name="Line 15"/>
          <p:cNvSpPr>
            <a:spLocks noChangeShapeType="1"/>
          </p:cNvSpPr>
          <p:nvPr/>
        </p:nvSpPr>
        <p:spPr bwMode="auto">
          <a:xfrm>
            <a:off x="6153150" y="2266950"/>
            <a:ext cx="0" cy="1962150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50544" name="Line 16"/>
          <p:cNvSpPr>
            <a:spLocks noChangeShapeType="1"/>
          </p:cNvSpPr>
          <p:nvPr/>
        </p:nvSpPr>
        <p:spPr bwMode="auto">
          <a:xfrm>
            <a:off x="2114550" y="295275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50545" name="Rectangle 17"/>
          <p:cNvSpPr>
            <a:spLocks noChangeArrowheads="1"/>
          </p:cNvSpPr>
          <p:nvPr/>
        </p:nvSpPr>
        <p:spPr bwMode="auto">
          <a:xfrm>
            <a:off x="1847850" y="2457450"/>
            <a:ext cx="285750" cy="11811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r>
              <a:rPr lang="en-US" sz="2000" b="1"/>
              <a:t>I</a:t>
            </a:r>
          </a:p>
          <a:p>
            <a:r>
              <a:rPr lang="en-US" sz="2000" b="1"/>
              <a:t>F</a:t>
            </a:r>
          </a:p>
          <a:p>
            <a:r>
              <a:rPr lang="en-US" sz="2000" b="1"/>
              <a:t>A</a:t>
            </a:r>
            <a:br>
              <a:rPr lang="en-US" sz="2000" b="1"/>
            </a:br>
            <a:r>
              <a:rPr lang="en-US" sz="2000" b="1"/>
              <a:t>R</a:t>
            </a:r>
          </a:p>
        </p:txBody>
      </p:sp>
      <p:sp>
        <p:nvSpPr>
          <p:cNvPr id="150546" name="Rectangle 18"/>
          <p:cNvSpPr>
            <a:spLocks noChangeArrowheads="1"/>
          </p:cNvSpPr>
          <p:nvPr/>
        </p:nvSpPr>
        <p:spPr bwMode="auto">
          <a:xfrm>
            <a:off x="1828800" y="3924300"/>
            <a:ext cx="285750" cy="2857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r>
              <a:rPr lang="en-US" sz="2000" b="1"/>
              <a:t>+</a:t>
            </a:r>
          </a:p>
        </p:txBody>
      </p:sp>
      <p:sp>
        <p:nvSpPr>
          <p:cNvPr id="150547" name="Line 19"/>
          <p:cNvSpPr>
            <a:spLocks noChangeShapeType="1"/>
          </p:cNvSpPr>
          <p:nvPr/>
        </p:nvSpPr>
        <p:spPr bwMode="auto">
          <a:xfrm>
            <a:off x="1352550" y="280035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50548" name="Line 20"/>
          <p:cNvSpPr>
            <a:spLocks noChangeShapeType="1"/>
          </p:cNvSpPr>
          <p:nvPr/>
        </p:nvSpPr>
        <p:spPr bwMode="auto">
          <a:xfrm>
            <a:off x="1371600" y="31242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50549" name="Line 21"/>
          <p:cNvSpPr>
            <a:spLocks noChangeShapeType="1"/>
          </p:cNvSpPr>
          <p:nvPr/>
        </p:nvSpPr>
        <p:spPr bwMode="auto">
          <a:xfrm>
            <a:off x="1371600" y="34290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50550" name="Line 22"/>
          <p:cNvSpPr>
            <a:spLocks noChangeShapeType="1"/>
          </p:cNvSpPr>
          <p:nvPr/>
        </p:nvSpPr>
        <p:spPr bwMode="auto">
          <a:xfrm>
            <a:off x="1352550" y="3429000"/>
            <a:ext cx="0" cy="647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50551" name="Line 23"/>
          <p:cNvSpPr>
            <a:spLocks noChangeShapeType="1"/>
          </p:cNvSpPr>
          <p:nvPr/>
        </p:nvSpPr>
        <p:spPr bwMode="auto">
          <a:xfrm>
            <a:off x="1352550" y="40767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50552" name="Line 24"/>
          <p:cNvSpPr>
            <a:spLocks noChangeShapeType="1"/>
          </p:cNvSpPr>
          <p:nvPr/>
        </p:nvSpPr>
        <p:spPr bwMode="auto">
          <a:xfrm>
            <a:off x="2133600" y="4076700"/>
            <a:ext cx="4381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50553" name="Line 25"/>
          <p:cNvSpPr>
            <a:spLocks noChangeShapeType="1"/>
          </p:cNvSpPr>
          <p:nvPr/>
        </p:nvSpPr>
        <p:spPr bwMode="auto">
          <a:xfrm flipH="1" flipV="1">
            <a:off x="2571750" y="2952750"/>
            <a:ext cx="0" cy="11239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50554" name="Line 26"/>
          <p:cNvSpPr>
            <a:spLocks noChangeShapeType="1"/>
          </p:cNvSpPr>
          <p:nvPr/>
        </p:nvSpPr>
        <p:spPr bwMode="auto">
          <a:xfrm>
            <a:off x="342900" y="280035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50555" name="Text Box 27"/>
          <p:cNvSpPr txBox="1">
            <a:spLocks noChangeArrowheads="1"/>
          </p:cNvSpPr>
          <p:nvPr/>
        </p:nvSpPr>
        <p:spPr bwMode="auto">
          <a:xfrm>
            <a:off x="2097088" y="2205038"/>
            <a:ext cx="1658531" cy="70788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lg" len="lg"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Instruction</a:t>
            </a:r>
          </a:p>
          <a:p>
            <a:r>
              <a:rPr lang="en-US" sz="2000" b="1"/>
              <a:t>Fetch address</a:t>
            </a:r>
          </a:p>
        </p:txBody>
      </p:sp>
      <p:sp>
        <p:nvSpPr>
          <p:cNvPr id="150556" name="Text Box 28"/>
          <p:cNvSpPr txBox="1">
            <a:spLocks noChangeArrowheads="1"/>
          </p:cNvSpPr>
          <p:nvPr/>
        </p:nvSpPr>
        <p:spPr bwMode="auto">
          <a:xfrm>
            <a:off x="765175" y="2667000"/>
            <a:ext cx="601703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lg" len="lg"/>
          </a:ln>
          <a:effectLst/>
        </p:spPr>
        <p:txBody>
          <a:bodyPr wrap="none">
            <a:spAutoFit/>
          </a:bodyPr>
          <a:lstStyle/>
          <a:p>
            <a:r>
              <a:rPr lang="en-US" sz="1800" b="1"/>
              <a:t>BTA</a:t>
            </a:r>
          </a:p>
          <a:p>
            <a:r>
              <a:rPr lang="en-US" sz="1800" b="1"/>
              <a:t>IIFA</a:t>
            </a:r>
          </a:p>
        </p:txBody>
      </p:sp>
      <p:sp>
        <p:nvSpPr>
          <p:cNvPr id="150557" name="Text Box 29"/>
          <p:cNvSpPr txBox="1">
            <a:spLocks noChangeArrowheads="1"/>
          </p:cNvSpPr>
          <p:nvPr/>
        </p:nvSpPr>
        <p:spPr bwMode="auto">
          <a:xfrm>
            <a:off x="1177925" y="4267200"/>
            <a:ext cx="1720343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lg" len="lg"/>
          </a:ln>
          <a:effectLst/>
        </p:spPr>
        <p:txBody>
          <a:bodyPr wrap="none">
            <a:spAutoFit/>
          </a:bodyPr>
          <a:lstStyle/>
          <a:p>
            <a:r>
              <a:rPr lang="en-US" sz="1800" b="1"/>
              <a:t>Next sequential</a:t>
            </a:r>
          </a:p>
          <a:p>
            <a:r>
              <a:rPr lang="en-US" sz="1800" b="1"/>
              <a:t>address</a:t>
            </a:r>
          </a:p>
        </p:txBody>
      </p:sp>
      <p:sp>
        <p:nvSpPr>
          <p:cNvPr id="150558" name="Text Box 30"/>
          <p:cNvSpPr txBox="1">
            <a:spLocks noChangeArrowheads="1"/>
          </p:cNvSpPr>
          <p:nvPr/>
        </p:nvSpPr>
        <p:spPr bwMode="auto">
          <a:xfrm>
            <a:off x="3897313" y="2195513"/>
            <a:ext cx="2876550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lg" len="lg"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A        I        I + 1      I + 2    I + 3</a:t>
            </a:r>
          </a:p>
        </p:txBody>
      </p:sp>
      <p:sp>
        <p:nvSpPr>
          <p:cNvPr id="150559" name="Line 31"/>
          <p:cNvSpPr>
            <a:spLocks noChangeShapeType="1"/>
          </p:cNvSpPr>
          <p:nvPr/>
        </p:nvSpPr>
        <p:spPr bwMode="auto">
          <a:xfrm>
            <a:off x="4610100" y="4210050"/>
            <a:ext cx="0" cy="419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50560" name="Line 32"/>
          <p:cNvSpPr>
            <a:spLocks noChangeShapeType="1"/>
          </p:cNvSpPr>
          <p:nvPr/>
        </p:nvSpPr>
        <p:spPr bwMode="auto">
          <a:xfrm>
            <a:off x="5232400" y="4210050"/>
            <a:ext cx="0" cy="419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50561" name="Line 33"/>
          <p:cNvSpPr>
            <a:spLocks noChangeShapeType="1"/>
          </p:cNvSpPr>
          <p:nvPr/>
        </p:nvSpPr>
        <p:spPr bwMode="auto">
          <a:xfrm>
            <a:off x="5854700" y="4210050"/>
            <a:ext cx="0" cy="419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50562" name="Line 34"/>
          <p:cNvSpPr>
            <a:spLocks noChangeShapeType="1"/>
          </p:cNvSpPr>
          <p:nvPr/>
        </p:nvSpPr>
        <p:spPr bwMode="auto">
          <a:xfrm>
            <a:off x="6477000" y="4210050"/>
            <a:ext cx="0" cy="419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50563" name="Text Box 35"/>
          <p:cNvSpPr txBox="1">
            <a:spLocks noChangeArrowheads="1"/>
          </p:cNvSpPr>
          <p:nvPr/>
        </p:nvSpPr>
        <p:spPr bwMode="auto">
          <a:xfrm>
            <a:off x="4306888" y="4672013"/>
            <a:ext cx="2597150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lg" len="lg"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BTI   BTI+1   BTI+2   BTI+3</a:t>
            </a:r>
          </a:p>
        </p:txBody>
      </p:sp>
      <p:sp>
        <p:nvSpPr>
          <p:cNvPr id="150564" name="Rectangle 36"/>
          <p:cNvSpPr>
            <a:spLocks noChangeArrowheads="1"/>
          </p:cNvSpPr>
          <p:nvPr/>
        </p:nvSpPr>
        <p:spPr bwMode="auto">
          <a:xfrm>
            <a:off x="7315200" y="2762250"/>
            <a:ext cx="1390650" cy="1257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r>
              <a:rPr lang="en-US" sz="2000" b="1"/>
              <a:t>BTAC</a:t>
            </a:r>
          </a:p>
        </p:txBody>
      </p:sp>
      <p:sp>
        <p:nvSpPr>
          <p:cNvPr id="150565" name="Line 37"/>
          <p:cNvSpPr>
            <a:spLocks noChangeShapeType="1"/>
          </p:cNvSpPr>
          <p:nvPr/>
        </p:nvSpPr>
        <p:spPr bwMode="auto">
          <a:xfrm>
            <a:off x="7315200" y="2857500"/>
            <a:ext cx="13906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50566" name="Line 38"/>
          <p:cNvSpPr>
            <a:spLocks noChangeShapeType="1"/>
          </p:cNvSpPr>
          <p:nvPr/>
        </p:nvSpPr>
        <p:spPr bwMode="auto">
          <a:xfrm>
            <a:off x="7315200" y="2971800"/>
            <a:ext cx="13906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50567" name="Line 39"/>
          <p:cNvSpPr>
            <a:spLocks noChangeShapeType="1"/>
          </p:cNvSpPr>
          <p:nvPr/>
        </p:nvSpPr>
        <p:spPr bwMode="auto">
          <a:xfrm>
            <a:off x="7315200" y="3086100"/>
            <a:ext cx="13906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50568" name="Line 40"/>
          <p:cNvSpPr>
            <a:spLocks noChangeShapeType="1"/>
          </p:cNvSpPr>
          <p:nvPr/>
        </p:nvSpPr>
        <p:spPr bwMode="auto">
          <a:xfrm>
            <a:off x="7334250" y="3676650"/>
            <a:ext cx="13906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50569" name="Line 41"/>
          <p:cNvSpPr>
            <a:spLocks noChangeShapeType="1"/>
          </p:cNvSpPr>
          <p:nvPr/>
        </p:nvSpPr>
        <p:spPr bwMode="auto">
          <a:xfrm>
            <a:off x="7334250" y="3790950"/>
            <a:ext cx="13906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50570" name="Line 42"/>
          <p:cNvSpPr>
            <a:spLocks noChangeShapeType="1"/>
          </p:cNvSpPr>
          <p:nvPr/>
        </p:nvSpPr>
        <p:spPr bwMode="auto">
          <a:xfrm>
            <a:off x="7334250" y="3905250"/>
            <a:ext cx="13906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50571" name="Line 43"/>
          <p:cNvSpPr>
            <a:spLocks noChangeShapeType="1"/>
          </p:cNvSpPr>
          <p:nvPr/>
        </p:nvSpPr>
        <p:spPr bwMode="auto">
          <a:xfrm>
            <a:off x="8001000" y="2457450"/>
            <a:ext cx="0" cy="1562100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50572" name="Text Box 44"/>
          <p:cNvSpPr txBox="1">
            <a:spLocks noChangeArrowheads="1"/>
          </p:cNvSpPr>
          <p:nvPr/>
        </p:nvSpPr>
        <p:spPr bwMode="auto">
          <a:xfrm>
            <a:off x="7485063" y="2400300"/>
            <a:ext cx="1094339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lg" len="lg"/>
          </a:ln>
          <a:effectLst/>
        </p:spPr>
        <p:txBody>
          <a:bodyPr wrap="none">
            <a:spAutoFit/>
          </a:bodyPr>
          <a:lstStyle/>
          <a:p>
            <a:r>
              <a:rPr lang="en-US" sz="1800" b="1"/>
              <a:t>BA    BTA</a:t>
            </a:r>
          </a:p>
        </p:txBody>
      </p:sp>
      <p:sp>
        <p:nvSpPr>
          <p:cNvPr id="150573" name="Line 45"/>
          <p:cNvSpPr>
            <a:spLocks noChangeShapeType="1"/>
          </p:cNvSpPr>
          <p:nvPr/>
        </p:nvSpPr>
        <p:spPr bwMode="auto">
          <a:xfrm flipV="1">
            <a:off x="2571750" y="2019300"/>
            <a:ext cx="0" cy="9334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50574" name="Line 46"/>
          <p:cNvSpPr>
            <a:spLocks noChangeShapeType="1"/>
          </p:cNvSpPr>
          <p:nvPr/>
        </p:nvSpPr>
        <p:spPr bwMode="auto">
          <a:xfrm>
            <a:off x="2571750" y="2019300"/>
            <a:ext cx="44386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50575" name="Line 47"/>
          <p:cNvSpPr>
            <a:spLocks noChangeShapeType="1"/>
          </p:cNvSpPr>
          <p:nvPr/>
        </p:nvSpPr>
        <p:spPr bwMode="auto">
          <a:xfrm>
            <a:off x="7010400" y="2019300"/>
            <a:ext cx="0" cy="1333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50576" name="Line 48"/>
          <p:cNvSpPr>
            <a:spLocks noChangeShapeType="1"/>
          </p:cNvSpPr>
          <p:nvPr/>
        </p:nvSpPr>
        <p:spPr bwMode="auto">
          <a:xfrm>
            <a:off x="7010400" y="33528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50577" name="Line 49"/>
          <p:cNvSpPr>
            <a:spLocks noChangeShapeType="1"/>
          </p:cNvSpPr>
          <p:nvPr/>
        </p:nvSpPr>
        <p:spPr bwMode="auto">
          <a:xfrm>
            <a:off x="323850" y="2800350"/>
            <a:ext cx="0" cy="2476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50578" name="Line 50"/>
          <p:cNvSpPr>
            <a:spLocks noChangeShapeType="1"/>
          </p:cNvSpPr>
          <p:nvPr/>
        </p:nvSpPr>
        <p:spPr bwMode="auto">
          <a:xfrm>
            <a:off x="323850" y="5276850"/>
            <a:ext cx="80391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50579" name="Line 51"/>
          <p:cNvSpPr>
            <a:spLocks noChangeShapeType="1"/>
          </p:cNvSpPr>
          <p:nvPr/>
        </p:nvSpPr>
        <p:spPr bwMode="auto">
          <a:xfrm flipH="1" flipV="1">
            <a:off x="8362950" y="4019550"/>
            <a:ext cx="0" cy="1257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50580" name="Oval 52"/>
          <p:cNvSpPr>
            <a:spLocks noChangeArrowheads="1"/>
          </p:cNvSpPr>
          <p:nvPr/>
        </p:nvSpPr>
        <p:spPr bwMode="auto">
          <a:xfrm>
            <a:off x="2533650" y="2914650"/>
            <a:ext cx="88900" cy="889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 anchor="ctr"/>
          <a:lstStyle/>
          <a:p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838200" y="1600200"/>
            <a:ext cx="914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1295400" y="2667000"/>
            <a:ext cx="152400" cy="2743200"/>
          </a:xfrm>
          <a:prstGeom prst="rect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2438400" y="1600200"/>
            <a:ext cx="8382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47109" name="Rectangle 5"/>
          <p:cNvSpPr>
            <a:spLocks noChangeArrowheads="1"/>
          </p:cNvSpPr>
          <p:nvPr/>
        </p:nvSpPr>
        <p:spPr bwMode="auto">
          <a:xfrm>
            <a:off x="7696200" y="3200400"/>
            <a:ext cx="609600" cy="1143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47110" name="Rectangle 6"/>
          <p:cNvSpPr>
            <a:spLocks noChangeArrowheads="1"/>
          </p:cNvSpPr>
          <p:nvPr/>
        </p:nvSpPr>
        <p:spPr bwMode="auto">
          <a:xfrm>
            <a:off x="5334000" y="4953000"/>
            <a:ext cx="33528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47111" name="Rectangle 7"/>
          <p:cNvSpPr>
            <a:spLocks noChangeArrowheads="1"/>
          </p:cNvSpPr>
          <p:nvPr/>
        </p:nvSpPr>
        <p:spPr bwMode="auto">
          <a:xfrm>
            <a:off x="6248400" y="3200400"/>
            <a:ext cx="609600" cy="1143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47112" name="Rectangle 8"/>
          <p:cNvSpPr>
            <a:spLocks noChangeArrowheads="1"/>
          </p:cNvSpPr>
          <p:nvPr/>
        </p:nvSpPr>
        <p:spPr bwMode="auto">
          <a:xfrm>
            <a:off x="5410200" y="3200400"/>
            <a:ext cx="609600" cy="1143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47113" name="Line 9"/>
          <p:cNvSpPr>
            <a:spLocks noChangeShapeType="1"/>
          </p:cNvSpPr>
          <p:nvPr/>
        </p:nvSpPr>
        <p:spPr bwMode="auto">
          <a:xfrm>
            <a:off x="5334000" y="5029200"/>
            <a:ext cx="3352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7114" name="Line 10"/>
          <p:cNvSpPr>
            <a:spLocks noChangeShapeType="1"/>
          </p:cNvSpPr>
          <p:nvPr/>
        </p:nvSpPr>
        <p:spPr bwMode="auto">
          <a:xfrm>
            <a:off x="5334000" y="5105400"/>
            <a:ext cx="3352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7115" name="Line 11"/>
          <p:cNvSpPr>
            <a:spLocks noChangeShapeType="1"/>
          </p:cNvSpPr>
          <p:nvPr/>
        </p:nvSpPr>
        <p:spPr bwMode="auto">
          <a:xfrm>
            <a:off x="5334000" y="5715000"/>
            <a:ext cx="3352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7116" name="Line 12"/>
          <p:cNvSpPr>
            <a:spLocks noChangeShapeType="1"/>
          </p:cNvSpPr>
          <p:nvPr/>
        </p:nvSpPr>
        <p:spPr bwMode="auto">
          <a:xfrm>
            <a:off x="5334000" y="5791200"/>
            <a:ext cx="3352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7117" name="Rectangle 13"/>
          <p:cNvSpPr>
            <a:spLocks noChangeArrowheads="1"/>
          </p:cNvSpPr>
          <p:nvPr/>
        </p:nvSpPr>
        <p:spPr bwMode="auto">
          <a:xfrm flipV="1">
            <a:off x="5334000" y="2514600"/>
            <a:ext cx="2971800" cy="76200"/>
          </a:xfrm>
          <a:prstGeom prst="rect">
            <a:avLst/>
          </a:prstGeom>
          <a:noFill/>
          <a:ln w="6350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47118" name="Line 14"/>
          <p:cNvSpPr>
            <a:spLocks noChangeShapeType="1"/>
          </p:cNvSpPr>
          <p:nvPr/>
        </p:nvSpPr>
        <p:spPr bwMode="auto">
          <a:xfrm>
            <a:off x="5638800" y="2590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7119" name="Line 15"/>
          <p:cNvSpPr>
            <a:spLocks noChangeShapeType="1"/>
          </p:cNvSpPr>
          <p:nvPr/>
        </p:nvSpPr>
        <p:spPr bwMode="auto">
          <a:xfrm>
            <a:off x="6553200" y="2590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7120" name="Line 16"/>
          <p:cNvSpPr>
            <a:spLocks noChangeShapeType="1"/>
          </p:cNvSpPr>
          <p:nvPr/>
        </p:nvSpPr>
        <p:spPr bwMode="auto">
          <a:xfrm>
            <a:off x="8001000" y="2590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7121" name="Line 17"/>
          <p:cNvSpPr>
            <a:spLocks noChangeShapeType="1"/>
          </p:cNvSpPr>
          <p:nvPr/>
        </p:nvSpPr>
        <p:spPr bwMode="auto">
          <a:xfrm flipV="1">
            <a:off x="1219200" y="3124200"/>
            <a:ext cx="228600" cy="762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7122" name="Line 18"/>
          <p:cNvSpPr>
            <a:spLocks noChangeShapeType="1"/>
          </p:cNvSpPr>
          <p:nvPr/>
        </p:nvSpPr>
        <p:spPr bwMode="auto">
          <a:xfrm>
            <a:off x="6019800" y="25146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7123" name="Line 19"/>
          <p:cNvSpPr>
            <a:spLocks noChangeShapeType="1"/>
          </p:cNvSpPr>
          <p:nvPr/>
        </p:nvSpPr>
        <p:spPr bwMode="auto">
          <a:xfrm>
            <a:off x="7010400" y="25146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7124" name="Line 20"/>
          <p:cNvSpPr>
            <a:spLocks noChangeShapeType="1"/>
          </p:cNvSpPr>
          <p:nvPr/>
        </p:nvSpPr>
        <p:spPr bwMode="auto">
          <a:xfrm>
            <a:off x="7620000" y="24384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7125" name="Line 21"/>
          <p:cNvSpPr>
            <a:spLocks noChangeShapeType="1"/>
          </p:cNvSpPr>
          <p:nvPr/>
        </p:nvSpPr>
        <p:spPr bwMode="auto">
          <a:xfrm flipV="1">
            <a:off x="1371600" y="3886200"/>
            <a:ext cx="228600" cy="762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7126" name="Line 22"/>
          <p:cNvSpPr>
            <a:spLocks noChangeShapeType="1"/>
          </p:cNvSpPr>
          <p:nvPr/>
        </p:nvSpPr>
        <p:spPr bwMode="auto">
          <a:xfrm flipV="1">
            <a:off x="1219200" y="4724400"/>
            <a:ext cx="228600" cy="762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7127" name="Line 23"/>
          <p:cNvSpPr>
            <a:spLocks noChangeShapeType="1"/>
          </p:cNvSpPr>
          <p:nvPr/>
        </p:nvSpPr>
        <p:spPr bwMode="auto">
          <a:xfrm>
            <a:off x="914400" y="39624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7128" name="Line 24"/>
          <p:cNvSpPr>
            <a:spLocks noChangeShapeType="1"/>
          </p:cNvSpPr>
          <p:nvPr/>
        </p:nvSpPr>
        <p:spPr bwMode="auto">
          <a:xfrm>
            <a:off x="3352800" y="1828800"/>
            <a:ext cx="38862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7129" name="Line 25"/>
          <p:cNvSpPr>
            <a:spLocks noChangeShapeType="1"/>
          </p:cNvSpPr>
          <p:nvPr/>
        </p:nvSpPr>
        <p:spPr bwMode="auto">
          <a:xfrm>
            <a:off x="7239000" y="1828800"/>
            <a:ext cx="0" cy="6858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7130" name="Line 26"/>
          <p:cNvSpPr>
            <a:spLocks noChangeShapeType="1"/>
          </p:cNvSpPr>
          <p:nvPr/>
        </p:nvSpPr>
        <p:spPr bwMode="auto">
          <a:xfrm>
            <a:off x="1752600" y="1905000"/>
            <a:ext cx="6858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7131" name="Text Box 27"/>
          <p:cNvSpPr txBox="1">
            <a:spLocks noChangeArrowheads="1"/>
          </p:cNvSpPr>
          <p:nvPr/>
        </p:nvSpPr>
        <p:spPr bwMode="auto">
          <a:xfrm>
            <a:off x="838200" y="1585913"/>
            <a:ext cx="914400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Cache/</a:t>
            </a:r>
          </a:p>
          <a:p>
            <a:pPr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memory</a:t>
            </a:r>
          </a:p>
        </p:txBody>
      </p:sp>
      <p:sp>
        <p:nvSpPr>
          <p:cNvPr id="47132" name="Text Box 28"/>
          <p:cNvSpPr txBox="1">
            <a:spLocks noChangeArrowheads="1"/>
          </p:cNvSpPr>
          <p:nvPr/>
        </p:nvSpPr>
        <p:spPr bwMode="auto">
          <a:xfrm>
            <a:off x="2590800" y="1600200"/>
            <a:ext cx="655638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Fetch</a:t>
            </a:r>
          </a:p>
          <a:p>
            <a:pPr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Unit</a:t>
            </a:r>
          </a:p>
        </p:txBody>
      </p:sp>
      <p:sp>
        <p:nvSpPr>
          <p:cNvPr id="47133" name="Text Box 29"/>
          <p:cNvSpPr txBox="1">
            <a:spLocks noChangeArrowheads="1"/>
          </p:cNvSpPr>
          <p:nvPr/>
        </p:nvSpPr>
        <p:spPr bwMode="auto">
          <a:xfrm>
            <a:off x="6019800" y="1981200"/>
            <a:ext cx="3124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Single multi-operation instruction</a:t>
            </a:r>
          </a:p>
        </p:txBody>
      </p:sp>
      <p:sp>
        <p:nvSpPr>
          <p:cNvPr id="47134" name="Text Box 30"/>
          <p:cNvSpPr txBox="1">
            <a:spLocks noChangeArrowheads="1"/>
          </p:cNvSpPr>
          <p:nvPr/>
        </p:nvSpPr>
        <p:spPr bwMode="auto">
          <a:xfrm>
            <a:off x="304800" y="5486400"/>
            <a:ext cx="31829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multi-operation instruction</a:t>
            </a:r>
            <a:endParaRPr lang="en-US" sz="1400">
              <a:latin typeface="Arial" charset="0"/>
            </a:endParaRPr>
          </a:p>
        </p:txBody>
      </p:sp>
      <p:sp>
        <p:nvSpPr>
          <p:cNvPr id="47135" name="Text Box 31"/>
          <p:cNvSpPr txBox="1">
            <a:spLocks noChangeArrowheads="1"/>
          </p:cNvSpPr>
          <p:nvPr/>
        </p:nvSpPr>
        <p:spPr bwMode="auto">
          <a:xfrm>
            <a:off x="5462588" y="3592513"/>
            <a:ext cx="4206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b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FU</a:t>
            </a:r>
          </a:p>
        </p:txBody>
      </p:sp>
      <p:sp>
        <p:nvSpPr>
          <p:cNvPr id="47136" name="Text Box 32"/>
          <p:cNvSpPr txBox="1">
            <a:spLocks noChangeArrowheads="1"/>
          </p:cNvSpPr>
          <p:nvPr/>
        </p:nvSpPr>
        <p:spPr bwMode="auto">
          <a:xfrm>
            <a:off x="6248400" y="3581400"/>
            <a:ext cx="4206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b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FU</a:t>
            </a:r>
          </a:p>
        </p:txBody>
      </p:sp>
      <p:sp>
        <p:nvSpPr>
          <p:cNvPr id="47137" name="Text Box 33"/>
          <p:cNvSpPr txBox="1">
            <a:spLocks noChangeArrowheads="1"/>
          </p:cNvSpPr>
          <p:nvPr/>
        </p:nvSpPr>
        <p:spPr bwMode="auto">
          <a:xfrm>
            <a:off x="7772400" y="3581400"/>
            <a:ext cx="4206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b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FU</a:t>
            </a:r>
          </a:p>
        </p:txBody>
      </p:sp>
      <p:sp>
        <p:nvSpPr>
          <p:cNvPr id="47138" name="Text Box 34"/>
          <p:cNvSpPr txBox="1">
            <a:spLocks noChangeArrowheads="1"/>
          </p:cNvSpPr>
          <p:nvPr/>
        </p:nvSpPr>
        <p:spPr bwMode="auto">
          <a:xfrm>
            <a:off x="6324600" y="5257800"/>
            <a:ext cx="11985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b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Register file</a:t>
            </a:r>
          </a:p>
        </p:txBody>
      </p:sp>
      <p:sp>
        <p:nvSpPr>
          <p:cNvPr id="47139" name="Line 35"/>
          <p:cNvSpPr>
            <a:spLocks noChangeShapeType="1"/>
          </p:cNvSpPr>
          <p:nvPr/>
        </p:nvSpPr>
        <p:spPr bwMode="auto">
          <a:xfrm flipV="1">
            <a:off x="5486400" y="4343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7140" name="Line 36"/>
          <p:cNvSpPr>
            <a:spLocks noChangeShapeType="1"/>
          </p:cNvSpPr>
          <p:nvPr/>
        </p:nvSpPr>
        <p:spPr bwMode="auto">
          <a:xfrm flipV="1">
            <a:off x="5638800" y="4343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7141" name="Line 37"/>
          <p:cNvSpPr>
            <a:spLocks noChangeShapeType="1"/>
          </p:cNvSpPr>
          <p:nvPr/>
        </p:nvSpPr>
        <p:spPr bwMode="auto">
          <a:xfrm flipV="1">
            <a:off x="6400800" y="4343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7142" name="Line 38"/>
          <p:cNvSpPr>
            <a:spLocks noChangeShapeType="1"/>
          </p:cNvSpPr>
          <p:nvPr/>
        </p:nvSpPr>
        <p:spPr bwMode="auto">
          <a:xfrm flipV="1">
            <a:off x="6553200" y="4343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7143" name="Line 39"/>
          <p:cNvSpPr>
            <a:spLocks noChangeShapeType="1"/>
          </p:cNvSpPr>
          <p:nvPr/>
        </p:nvSpPr>
        <p:spPr bwMode="auto">
          <a:xfrm flipV="1">
            <a:off x="7772400" y="4343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7144" name="Line 40"/>
          <p:cNvSpPr>
            <a:spLocks noChangeShapeType="1"/>
          </p:cNvSpPr>
          <p:nvPr/>
        </p:nvSpPr>
        <p:spPr bwMode="auto">
          <a:xfrm flipV="1">
            <a:off x="7924800" y="4343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7145" name="Line 41"/>
          <p:cNvSpPr>
            <a:spLocks noChangeShapeType="1"/>
          </p:cNvSpPr>
          <p:nvPr/>
        </p:nvSpPr>
        <p:spPr bwMode="auto">
          <a:xfrm>
            <a:off x="5867400" y="4343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7146" name="Line 42"/>
          <p:cNvSpPr>
            <a:spLocks noChangeShapeType="1"/>
          </p:cNvSpPr>
          <p:nvPr/>
        </p:nvSpPr>
        <p:spPr bwMode="auto">
          <a:xfrm>
            <a:off x="6705600" y="4343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7147" name="Line 43"/>
          <p:cNvSpPr>
            <a:spLocks noChangeShapeType="1"/>
          </p:cNvSpPr>
          <p:nvPr/>
        </p:nvSpPr>
        <p:spPr bwMode="auto">
          <a:xfrm>
            <a:off x="8153400" y="4343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7148" name="Line 44"/>
          <p:cNvSpPr>
            <a:spLocks noChangeShapeType="1"/>
          </p:cNvSpPr>
          <p:nvPr/>
        </p:nvSpPr>
        <p:spPr bwMode="auto">
          <a:xfrm>
            <a:off x="7010400" y="3810000"/>
            <a:ext cx="5334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7149" name="Rectangle 4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>
                <a:solidFill>
                  <a:srgbClr val="FF0000"/>
                </a:solidFill>
              </a:rPr>
              <a:t>ILP in VLIW processors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838200" y="1600200"/>
            <a:ext cx="914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2133600" y="3276600"/>
            <a:ext cx="152400" cy="914400"/>
          </a:xfrm>
          <a:prstGeom prst="rect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2133600" y="1600200"/>
            <a:ext cx="8382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48133" name="Rectangle 5"/>
          <p:cNvSpPr>
            <a:spLocks noChangeArrowheads="1"/>
          </p:cNvSpPr>
          <p:nvPr/>
        </p:nvSpPr>
        <p:spPr bwMode="auto">
          <a:xfrm>
            <a:off x="7696200" y="3200400"/>
            <a:ext cx="609600" cy="1143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48134" name="Rectangle 6"/>
          <p:cNvSpPr>
            <a:spLocks noChangeArrowheads="1"/>
          </p:cNvSpPr>
          <p:nvPr/>
        </p:nvSpPr>
        <p:spPr bwMode="auto">
          <a:xfrm>
            <a:off x="5334000" y="4953000"/>
            <a:ext cx="33528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48135" name="Rectangle 7"/>
          <p:cNvSpPr>
            <a:spLocks noChangeArrowheads="1"/>
          </p:cNvSpPr>
          <p:nvPr/>
        </p:nvSpPr>
        <p:spPr bwMode="auto">
          <a:xfrm>
            <a:off x="6248400" y="3200400"/>
            <a:ext cx="609600" cy="1143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48136" name="Rectangle 8"/>
          <p:cNvSpPr>
            <a:spLocks noChangeArrowheads="1"/>
          </p:cNvSpPr>
          <p:nvPr/>
        </p:nvSpPr>
        <p:spPr bwMode="auto">
          <a:xfrm>
            <a:off x="5410200" y="3200400"/>
            <a:ext cx="609600" cy="1143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48137" name="Line 9"/>
          <p:cNvSpPr>
            <a:spLocks noChangeShapeType="1"/>
          </p:cNvSpPr>
          <p:nvPr/>
        </p:nvSpPr>
        <p:spPr bwMode="auto">
          <a:xfrm>
            <a:off x="5334000" y="5029200"/>
            <a:ext cx="3352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8138" name="Line 10"/>
          <p:cNvSpPr>
            <a:spLocks noChangeShapeType="1"/>
          </p:cNvSpPr>
          <p:nvPr/>
        </p:nvSpPr>
        <p:spPr bwMode="auto">
          <a:xfrm>
            <a:off x="5334000" y="5105400"/>
            <a:ext cx="3352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8139" name="Line 11"/>
          <p:cNvSpPr>
            <a:spLocks noChangeShapeType="1"/>
          </p:cNvSpPr>
          <p:nvPr/>
        </p:nvSpPr>
        <p:spPr bwMode="auto">
          <a:xfrm>
            <a:off x="5334000" y="5715000"/>
            <a:ext cx="3352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8140" name="Line 12"/>
          <p:cNvSpPr>
            <a:spLocks noChangeShapeType="1"/>
          </p:cNvSpPr>
          <p:nvPr/>
        </p:nvSpPr>
        <p:spPr bwMode="auto">
          <a:xfrm>
            <a:off x="5334000" y="5791200"/>
            <a:ext cx="3352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8141" name="Rectangle 13"/>
          <p:cNvSpPr>
            <a:spLocks noChangeArrowheads="1"/>
          </p:cNvSpPr>
          <p:nvPr/>
        </p:nvSpPr>
        <p:spPr bwMode="auto">
          <a:xfrm flipV="1">
            <a:off x="5334000" y="2514600"/>
            <a:ext cx="2971800" cy="76200"/>
          </a:xfrm>
          <a:prstGeom prst="rect">
            <a:avLst/>
          </a:prstGeom>
          <a:noFill/>
          <a:ln w="6350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48142" name="Line 14"/>
          <p:cNvSpPr>
            <a:spLocks noChangeShapeType="1"/>
          </p:cNvSpPr>
          <p:nvPr/>
        </p:nvSpPr>
        <p:spPr bwMode="auto">
          <a:xfrm>
            <a:off x="5638800" y="2590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8143" name="Line 15"/>
          <p:cNvSpPr>
            <a:spLocks noChangeShapeType="1"/>
          </p:cNvSpPr>
          <p:nvPr/>
        </p:nvSpPr>
        <p:spPr bwMode="auto">
          <a:xfrm>
            <a:off x="6553200" y="2590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8144" name="Line 16"/>
          <p:cNvSpPr>
            <a:spLocks noChangeShapeType="1"/>
          </p:cNvSpPr>
          <p:nvPr/>
        </p:nvSpPr>
        <p:spPr bwMode="auto">
          <a:xfrm>
            <a:off x="8001000" y="2590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8145" name="Line 17"/>
          <p:cNvSpPr>
            <a:spLocks noChangeShapeType="1"/>
          </p:cNvSpPr>
          <p:nvPr/>
        </p:nvSpPr>
        <p:spPr bwMode="auto">
          <a:xfrm>
            <a:off x="6019800" y="25146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8146" name="Line 18"/>
          <p:cNvSpPr>
            <a:spLocks noChangeShapeType="1"/>
          </p:cNvSpPr>
          <p:nvPr/>
        </p:nvSpPr>
        <p:spPr bwMode="auto">
          <a:xfrm>
            <a:off x="7010400" y="25146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8147" name="Line 19"/>
          <p:cNvSpPr>
            <a:spLocks noChangeShapeType="1"/>
          </p:cNvSpPr>
          <p:nvPr/>
        </p:nvSpPr>
        <p:spPr bwMode="auto">
          <a:xfrm>
            <a:off x="7620000" y="24384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8148" name="Line 20"/>
          <p:cNvSpPr>
            <a:spLocks noChangeShapeType="1"/>
          </p:cNvSpPr>
          <p:nvPr/>
        </p:nvSpPr>
        <p:spPr bwMode="auto">
          <a:xfrm flipV="1">
            <a:off x="1600200" y="3733800"/>
            <a:ext cx="2590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8149" name="Line 21"/>
          <p:cNvSpPr>
            <a:spLocks noChangeShapeType="1"/>
          </p:cNvSpPr>
          <p:nvPr/>
        </p:nvSpPr>
        <p:spPr bwMode="auto">
          <a:xfrm>
            <a:off x="4495800" y="1828800"/>
            <a:ext cx="27432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8150" name="Line 22"/>
          <p:cNvSpPr>
            <a:spLocks noChangeShapeType="1"/>
          </p:cNvSpPr>
          <p:nvPr/>
        </p:nvSpPr>
        <p:spPr bwMode="auto">
          <a:xfrm>
            <a:off x="7239000" y="1828800"/>
            <a:ext cx="0" cy="6858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8151" name="Line 23"/>
          <p:cNvSpPr>
            <a:spLocks noChangeShapeType="1"/>
          </p:cNvSpPr>
          <p:nvPr/>
        </p:nvSpPr>
        <p:spPr bwMode="auto">
          <a:xfrm>
            <a:off x="1752600" y="1905000"/>
            <a:ext cx="3810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8152" name="Text Box 24"/>
          <p:cNvSpPr txBox="1">
            <a:spLocks noChangeArrowheads="1"/>
          </p:cNvSpPr>
          <p:nvPr/>
        </p:nvSpPr>
        <p:spPr bwMode="auto">
          <a:xfrm>
            <a:off x="838200" y="1585913"/>
            <a:ext cx="914400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Cache/</a:t>
            </a:r>
          </a:p>
          <a:p>
            <a:pPr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memory</a:t>
            </a:r>
          </a:p>
        </p:txBody>
      </p:sp>
      <p:sp>
        <p:nvSpPr>
          <p:cNvPr id="48153" name="Text Box 25"/>
          <p:cNvSpPr txBox="1">
            <a:spLocks noChangeArrowheads="1"/>
          </p:cNvSpPr>
          <p:nvPr/>
        </p:nvSpPr>
        <p:spPr bwMode="auto">
          <a:xfrm>
            <a:off x="2286000" y="1600200"/>
            <a:ext cx="655638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Fetch</a:t>
            </a:r>
          </a:p>
          <a:p>
            <a:pPr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Unit</a:t>
            </a:r>
          </a:p>
        </p:txBody>
      </p:sp>
      <p:sp>
        <p:nvSpPr>
          <p:cNvPr id="48154" name="Text Box 26"/>
          <p:cNvSpPr txBox="1">
            <a:spLocks noChangeArrowheads="1"/>
          </p:cNvSpPr>
          <p:nvPr/>
        </p:nvSpPr>
        <p:spPr bwMode="auto">
          <a:xfrm>
            <a:off x="6019800" y="2057400"/>
            <a:ext cx="2743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Multiple  instruction</a:t>
            </a:r>
          </a:p>
        </p:txBody>
      </p:sp>
      <p:sp>
        <p:nvSpPr>
          <p:cNvPr id="48155" name="Text Box 27"/>
          <p:cNvSpPr txBox="1">
            <a:spLocks noChangeArrowheads="1"/>
          </p:cNvSpPr>
          <p:nvPr/>
        </p:nvSpPr>
        <p:spPr bwMode="auto">
          <a:xfrm>
            <a:off x="1295400" y="4419600"/>
            <a:ext cx="31829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Sequential stream of  instructions</a:t>
            </a:r>
          </a:p>
        </p:txBody>
      </p:sp>
      <p:sp>
        <p:nvSpPr>
          <p:cNvPr id="48156" name="Text Box 28"/>
          <p:cNvSpPr txBox="1">
            <a:spLocks noChangeArrowheads="1"/>
          </p:cNvSpPr>
          <p:nvPr/>
        </p:nvSpPr>
        <p:spPr bwMode="auto">
          <a:xfrm>
            <a:off x="5462588" y="3592513"/>
            <a:ext cx="4206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b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FU</a:t>
            </a:r>
          </a:p>
        </p:txBody>
      </p:sp>
      <p:sp>
        <p:nvSpPr>
          <p:cNvPr id="48157" name="Text Box 29"/>
          <p:cNvSpPr txBox="1">
            <a:spLocks noChangeArrowheads="1"/>
          </p:cNvSpPr>
          <p:nvPr/>
        </p:nvSpPr>
        <p:spPr bwMode="auto">
          <a:xfrm>
            <a:off x="6248400" y="3581400"/>
            <a:ext cx="4206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b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FU</a:t>
            </a:r>
          </a:p>
        </p:txBody>
      </p:sp>
      <p:sp>
        <p:nvSpPr>
          <p:cNvPr id="48158" name="Text Box 30"/>
          <p:cNvSpPr txBox="1">
            <a:spLocks noChangeArrowheads="1"/>
          </p:cNvSpPr>
          <p:nvPr/>
        </p:nvSpPr>
        <p:spPr bwMode="auto">
          <a:xfrm>
            <a:off x="7772400" y="3581400"/>
            <a:ext cx="4206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b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FU</a:t>
            </a:r>
          </a:p>
        </p:txBody>
      </p:sp>
      <p:sp>
        <p:nvSpPr>
          <p:cNvPr id="48159" name="Text Box 31"/>
          <p:cNvSpPr txBox="1">
            <a:spLocks noChangeArrowheads="1"/>
          </p:cNvSpPr>
          <p:nvPr/>
        </p:nvSpPr>
        <p:spPr bwMode="auto">
          <a:xfrm>
            <a:off x="6314179" y="5257800"/>
            <a:ext cx="120898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b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Register file</a:t>
            </a:r>
          </a:p>
        </p:txBody>
      </p:sp>
      <p:sp>
        <p:nvSpPr>
          <p:cNvPr id="48160" name="Line 32"/>
          <p:cNvSpPr>
            <a:spLocks noChangeShapeType="1"/>
          </p:cNvSpPr>
          <p:nvPr/>
        </p:nvSpPr>
        <p:spPr bwMode="auto">
          <a:xfrm>
            <a:off x="4495800" y="1676400"/>
            <a:ext cx="33528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8161" name="Line 33"/>
          <p:cNvSpPr>
            <a:spLocks noChangeShapeType="1"/>
          </p:cNvSpPr>
          <p:nvPr/>
        </p:nvSpPr>
        <p:spPr bwMode="auto">
          <a:xfrm>
            <a:off x="4495800" y="1981200"/>
            <a:ext cx="16002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8162" name="Line 34"/>
          <p:cNvSpPr>
            <a:spLocks noChangeShapeType="1"/>
          </p:cNvSpPr>
          <p:nvPr/>
        </p:nvSpPr>
        <p:spPr bwMode="auto">
          <a:xfrm>
            <a:off x="6096000" y="1981200"/>
            <a:ext cx="0" cy="5334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8163" name="Line 35"/>
          <p:cNvSpPr>
            <a:spLocks noChangeShapeType="1"/>
          </p:cNvSpPr>
          <p:nvPr/>
        </p:nvSpPr>
        <p:spPr bwMode="auto">
          <a:xfrm>
            <a:off x="7848600" y="1676400"/>
            <a:ext cx="0" cy="838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8164" name="Line 36"/>
          <p:cNvSpPr>
            <a:spLocks noChangeShapeType="1"/>
          </p:cNvSpPr>
          <p:nvPr/>
        </p:nvSpPr>
        <p:spPr bwMode="auto">
          <a:xfrm>
            <a:off x="5867400" y="4343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8165" name="Line 37"/>
          <p:cNvSpPr>
            <a:spLocks noChangeShapeType="1"/>
          </p:cNvSpPr>
          <p:nvPr/>
        </p:nvSpPr>
        <p:spPr bwMode="auto">
          <a:xfrm>
            <a:off x="6705600" y="4343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8166" name="Line 38"/>
          <p:cNvSpPr>
            <a:spLocks noChangeShapeType="1"/>
          </p:cNvSpPr>
          <p:nvPr/>
        </p:nvSpPr>
        <p:spPr bwMode="auto">
          <a:xfrm>
            <a:off x="8153400" y="4343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8167" name="Line 39"/>
          <p:cNvSpPr>
            <a:spLocks noChangeShapeType="1"/>
          </p:cNvSpPr>
          <p:nvPr/>
        </p:nvSpPr>
        <p:spPr bwMode="auto">
          <a:xfrm flipV="1">
            <a:off x="5486400" y="4343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8168" name="Line 40"/>
          <p:cNvSpPr>
            <a:spLocks noChangeShapeType="1"/>
          </p:cNvSpPr>
          <p:nvPr/>
        </p:nvSpPr>
        <p:spPr bwMode="auto">
          <a:xfrm flipV="1">
            <a:off x="5638800" y="4343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8169" name="Line 41"/>
          <p:cNvSpPr>
            <a:spLocks noChangeShapeType="1"/>
          </p:cNvSpPr>
          <p:nvPr/>
        </p:nvSpPr>
        <p:spPr bwMode="auto">
          <a:xfrm flipV="1">
            <a:off x="6400800" y="4343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8170" name="Line 42"/>
          <p:cNvSpPr>
            <a:spLocks noChangeShapeType="1"/>
          </p:cNvSpPr>
          <p:nvPr/>
        </p:nvSpPr>
        <p:spPr bwMode="auto">
          <a:xfrm flipV="1">
            <a:off x="6553200" y="4343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8171" name="Line 43"/>
          <p:cNvSpPr>
            <a:spLocks noChangeShapeType="1"/>
          </p:cNvSpPr>
          <p:nvPr/>
        </p:nvSpPr>
        <p:spPr bwMode="auto">
          <a:xfrm flipV="1">
            <a:off x="7772400" y="4343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8172" name="Line 44"/>
          <p:cNvSpPr>
            <a:spLocks noChangeShapeType="1"/>
          </p:cNvSpPr>
          <p:nvPr/>
        </p:nvSpPr>
        <p:spPr bwMode="auto">
          <a:xfrm flipV="1">
            <a:off x="7924800" y="4343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8173" name="Line 45"/>
          <p:cNvSpPr>
            <a:spLocks noChangeShapeType="1"/>
          </p:cNvSpPr>
          <p:nvPr/>
        </p:nvSpPr>
        <p:spPr bwMode="auto">
          <a:xfrm>
            <a:off x="7010400" y="3810000"/>
            <a:ext cx="5334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8174" name="Rectangle 46"/>
          <p:cNvSpPr>
            <a:spLocks noChangeArrowheads="1"/>
          </p:cNvSpPr>
          <p:nvPr/>
        </p:nvSpPr>
        <p:spPr bwMode="auto">
          <a:xfrm>
            <a:off x="2514600" y="3276600"/>
            <a:ext cx="152400" cy="914400"/>
          </a:xfrm>
          <a:prstGeom prst="rect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48175" name="Rectangle 47"/>
          <p:cNvSpPr>
            <a:spLocks noChangeArrowheads="1"/>
          </p:cNvSpPr>
          <p:nvPr/>
        </p:nvSpPr>
        <p:spPr bwMode="auto">
          <a:xfrm>
            <a:off x="2895600" y="3276600"/>
            <a:ext cx="152400" cy="914400"/>
          </a:xfrm>
          <a:prstGeom prst="rect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48176" name="Rectangle 48"/>
          <p:cNvSpPr>
            <a:spLocks noChangeArrowheads="1"/>
          </p:cNvSpPr>
          <p:nvPr/>
        </p:nvSpPr>
        <p:spPr bwMode="auto">
          <a:xfrm>
            <a:off x="3276600" y="3276600"/>
            <a:ext cx="152400" cy="914400"/>
          </a:xfrm>
          <a:prstGeom prst="rect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48177" name="Rectangle 49"/>
          <p:cNvSpPr>
            <a:spLocks noChangeArrowheads="1"/>
          </p:cNvSpPr>
          <p:nvPr/>
        </p:nvSpPr>
        <p:spPr bwMode="auto">
          <a:xfrm>
            <a:off x="3429000" y="1371600"/>
            <a:ext cx="10668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48178" name="Line 50"/>
          <p:cNvSpPr>
            <a:spLocks noChangeShapeType="1"/>
          </p:cNvSpPr>
          <p:nvPr/>
        </p:nvSpPr>
        <p:spPr bwMode="auto">
          <a:xfrm>
            <a:off x="2971800" y="1905000"/>
            <a:ext cx="4572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8179" name="Text Box 51"/>
          <p:cNvSpPr txBox="1">
            <a:spLocks noChangeArrowheads="1"/>
          </p:cNvSpPr>
          <p:nvPr/>
        </p:nvSpPr>
        <p:spPr bwMode="auto">
          <a:xfrm>
            <a:off x="3519488" y="1371600"/>
            <a:ext cx="1008609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b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Decode</a:t>
            </a:r>
          </a:p>
          <a:p>
            <a:pPr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and issue</a:t>
            </a:r>
          </a:p>
          <a:p>
            <a:pPr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unit</a:t>
            </a:r>
          </a:p>
        </p:txBody>
      </p:sp>
      <p:sp>
        <p:nvSpPr>
          <p:cNvPr id="48180" name="Line 52"/>
          <p:cNvSpPr>
            <a:spLocks noChangeShapeType="1"/>
          </p:cNvSpPr>
          <p:nvPr/>
        </p:nvSpPr>
        <p:spPr bwMode="auto">
          <a:xfrm>
            <a:off x="457200" y="5181600"/>
            <a:ext cx="5334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8181" name="Line 53"/>
          <p:cNvSpPr>
            <a:spLocks noChangeShapeType="1"/>
          </p:cNvSpPr>
          <p:nvPr/>
        </p:nvSpPr>
        <p:spPr bwMode="auto">
          <a:xfrm>
            <a:off x="457200" y="54864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b"/>
          <a:lstStyle/>
          <a:p>
            <a:endParaRPr lang="en-US" b="1"/>
          </a:p>
        </p:txBody>
      </p:sp>
      <p:sp>
        <p:nvSpPr>
          <p:cNvPr id="48182" name="Text Box 54"/>
          <p:cNvSpPr txBox="1">
            <a:spLocks noChangeArrowheads="1"/>
          </p:cNvSpPr>
          <p:nvPr/>
        </p:nvSpPr>
        <p:spPr bwMode="auto">
          <a:xfrm>
            <a:off x="1355814" y="5029200"/>
            <a:ext cx="176362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b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Instruction/control</a:t>
            </a:r>
          </a:p>
        </p:txBody>
      </p:sp>
      <p:sp>
        <p:nvSpPr>
          <p:cNvPr id="48183" name="Text Box 55"/>
          <p:cNvSpPr txBox="1">
            <a:spLocks noChangeArrowheads="1"/>
          </p:cNvSpPr>
          <p:nvPr/>
        </p:nvSpPr>
        <p:spPr bwMode="auto">
          <a:xfrm>
            <a:off x="1600200" y="5334000"/>
            <a:ext cx="5683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b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Data</a:t>
            </a:r>
          </a:p>
        </p:txBody>
      </p:sp>
      <p:sp>
        <p:nvSpPr>
          <p:cNvPr id="48184" name="Text Box 56"/>
          <p:cNvSpPr txBox="1">
            <a:spLocks noChangeArrowheads="1"/>
          </p:cNvSpPr>
          <p:nvPr/>
        </p:nvSpPr>
        <p:spPr bwMode="auto">
          <a:xfrm>
            <a:off x="533400" y="5715000"/>
            <a:ext cx="4206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b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FU</a:t>
            </a:r>
          </a:p>
        </p:txBody>
      </p:sp>
      <p:sp>
        <p:nvSpPr>
          <p:cNvPr id="48185" name="Text Box 57"/>
          <p:cNvSpPr txBox="1">
            <a:spLocks noChangeArrowheads="1"/>
          </p:cNvSpPr>
          <p:nvPr/>
        </p:nvSpPr>
        <p:spPr bwMode="auto">
          <a:xfrm>
            <a:off x="1511873" y="5715000"/>
            <a:ext cx="138531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b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Funtional Unit</a:t>
            </a:r>
          </a:p>
        </p:txBody>
      </p:sp>
      <p:sp>
        <p:nvSpPr>
          <p:cNvPr id="48186" name="Rectangle 5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>
                <a:solidFill>
                  <a:srgbClr val="FF0000"/>
                </a:solidFill>
              </a:rPr>
              <a:t>ILP in Superscalar processors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slide </a:t>
            </a:r>
            <a:fld id="{A21C2B07-1D3A-4583-9A99-52C60BD07811}" type="slidenum">
              <a:rPr lang="en-US"/>
              <a:pPr/>
              <a:t>69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95250"/>
            <a:ext cx="7772400" cy="1143000"/>
          </a:xfrm>
        </p:spPr>
        <p:txBody>
          <a:bodyPr/>
          <a:lstStyle/>
          <a:p>
            <a:r>
              <a:rPr lang="en-US" sz="4000" b="1" i="1" u="sng" dirty="0">
                <a:solidFill>
                  <a:srgbClr val="FF0000"/>
                </a:solidFill>
              </a:rPr>
              <a:t>Why </a:t>
            </a:r>
            <a:r>
              <a:rPr lang="en-US" sz="4000" b="1" i="1" u="sng" dirty="0" err="1">
                <a:solidFill>
                  <a:srgbClr val="FF0000"/>
                </a:solidFill>
              </a:rPr>
              <a:t>Superscalars</a:t>
            </a:r>
            <a:r>
              <a:rPr lang="en-US" sz="4000" b="1" i="1" u="sng" dirty="0">
                <a:solidFill>
                  <a:srgbClr val="FF0000"/>
                </a:solidFill>
              </a:rPr>
              <a:t> are popular ?</a:t>
            </a:r>
            <a:endParaRPr lang="en-US" b="1" i="1" u="sng" dirty="0">
              <a:solidFill>
                <a:srgbClr val="FF0000"/>
              </a:solidFill>
            </a:endParaRP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178800" cy="4953000"/>
          </a:xfrm>
        </p:spPr>
        <p:txBody>
          <a:bodyPr>
            <a:noAutofit/>
          </a:bodyPr>
          <a:lstStyle/>
          <a:p>
            <a:r>
              <a:rPr lang="en-US" sz="3600" dirty="0"/>
              <a:t>Binary code compatibility among scalar &amp; superscalar processors of same family</a:t>
            </a:r>
          </a:p>
          <a:p>
            <a:r>
              <a:rPr lang="en-US" sz="3600" dirty="0"/>
              <a:t>Same compiler works for all processors (scalars and </a:t>
            </a:r>
            <a:r>
              <a:rPr lang="en-US" sz="3600" dirty="0" err="1"/>
              <a:t>superscalars</a:t>
            </a:r>
            <a:r>
              <a:rPr lang="en-US" sz="3600" dirty="0"/>
              <a:t>) of same family</a:t>
            </a:r>
          </a:p>
          <a:p>
            <a:r>
              <a:rPr lang="en-US" sz="3600" dirty="0"/>
              <a:t>Assembly programming of VLIWs is tedious</a:t>
            </a:r>
          </a:p>
          <a:p>
            <a:r>
              <a:rPr lang="en-US" sz="3600" dirty="0"/>
              <a:t>Code density in VLIWs is very poor - Instruction encoding schemes</a:t>
            </a:r>
          </a:p>
          <a:p>
            <a:pPr>
              <a:buFontTx/>
              <a:buNone/>
            </a:pPr>
            <a:r>
              <a:rPr lang="en-US" sz="3600" dirty="0"/>
              <a:t>	</a:t>
            </a:r>
            <a:endParaRPr lang="en-US" sz="3600" dirty="0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26" name="Rectangle 1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>
                <a:solidFill>
                  <a:srgbClr val="C00000"/>
                </a:solidFill>
              </a:rPr>
              <a:t>The Abstract Machine</a:t>
            </a:r>
            <a:endParaRPr lang="en-GB" b="1" i="1" u="sng" dirty="0">
              <a:solidFill>
                <a:srgbClr val="C00000"/>
              </a:solidFill>
            </a:endParaRPr>
          </a:p>
        </p:txBody>
      </p:sp>
      <p:sp>
        <p:nvSpPr>
          <p:cNvPr id="19661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52400" y="3962400"/>
            <a:ext cx="5424487" cy="2684463"/>
          </a:xfrm>
          <a:noFill/>
          <a:ln/>
        </p:spPr>
        <p:txBody>
          <a:bodyPr lIns="90479" tIns="44446" rIns="90479" bIns="44446">
            <a:normAutofit/>
          </a:bodyPr>
          <a:lstStyle/>
          <a:p>
            <a:pPr marL="0" indent="0" defTabSz="895350">
              <a:tabLst>
                <a:tab pos="1371600" algn="l"/>
                <a:tab pos="4572000" algn="l"/>
              </a:tabLst>
            </a:pPr>
            <a:r>
              <a:rPr lang="en-US" sz="3200" dirty="0"/>
              <a:t>Programmer-Visible State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2800" dirty="0"/>
              <a:t>PC   Program Counter</a:t>
            </a:r>
            <a:endParaRPr lang="en-US" sz="3600" dirty="0"/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2800" dirty="0"/>
              <a:t>Register File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3200" dirty="0"/>
              <a:t>heavily used data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2800" dirty="0"/>
              <a:t>Condition Codes</a:t>
            </a:r>
          </a:p>
        </p:txBody>
      </p:sp>
      <p:sp>
        <p:nvSpPr>
          <p:cNvPr id="196612" name="Rectangle 4"/>
          <p:cNvSpPr>
            <a:spLocks noChangeArrowheads="1"/>
          </p:cNvSpPr>
          <p:nvPr/>
        </p:nvSpPr>
        <p:spPr bwMode="auto">
          <a:xfrm>
            <a:off x="838200" y="2209800"/>
            <a:ext cx="609600" cy="1447800"/>
          </a:xfrm>
          <a:prstGeom prst="rect">
            <a:avLst/>
          </a:prstGeom>
          <a:solidFill>
            <a:srgbClr val="00CC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latin typeface="Helvetica" pitchFamily="34" charset="0"/>
              </a:rPr>
              <a:t>PC</a:t>
            </a:r>
          </a:p>
        </p:txBody>
      </p:sp>
      <p:sp>
        <p:nvSpPr>
          <p:cNvPr id="196613" name="Rectangle 5"/>
          <p:cNvSpPr>
            <a:spLocks noChangeArrowheads="1"/>
          </p:cNvSpPr>
          <p:nvPr/>
        </p:nvSpPr>
        <p:spPr bwMode="auto">
          <a:xfrm>
            <a:off x="2514600" y="2209800"/>
            <a:ext cx="1600200" cy="609600"/>
          </a:xfrm>
          <a:prstGeom prst="rect">
            <a:avLst/>
          </a:prstGeom>
          <a:solidFill>
            <a:srgbClr val="00CC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latin typeface="Helvetica" pitchFamily="34" charset="0"/>
              </a:rPr>
              <a:t>Registers</a:t>
            </a:r>
          </a:p>
        </p:txBody>
      </p:sp>
      <p:sp>
        <p:nvSpPr>
          <p:cNvPr id="196614" name="Rectangle 6"/>
          <p:cNvSpPr>
            <a:spLocks noChangeArrowheads="1"/>
          </p:cNvSpPr>
          <p:nvPr/>
        </p:nvSpPr>
        <p:spPr bwMode="auto">
          <a:xfrm>
            <a:off x="685800" y="1600200"/>
            <a:ext cx="3581400" cy="2209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algn="ctr"/>
            <a:r>
              <a:rPr lang="en-US" sz="2400" b="1">
                <a:latin typeface="Helvetica" pitchFamily="34" charset="0"/>
              </a:rPr>
              <a:t>CPU</a:t>
            </a:r>
          </a:p>
        </p:txBody>
      </p:sp>
      <p:sp>
        <p:nvSpPr>
          <p:cNvPr id="196615" name="Rectangle 7"/>
          <p:cNvSpPr>
            <a:spLocks noChangeArrowheads="1"/>
          </p:cNvSpPr>
          <p:nvPr/>
        </p:nvSpPr>
        <p:spPr bwMode="auto">
          <a:xfrm>
            <a:off x="6019800" y="1447800"/>
            <a:ext cx="2286000" cy="2895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/>
            <a:r>
              <a:rPr lang="en-US" sz="2400" b="1">
                <a:latin typeface="Helvetica" pitchFamily="34" charset="0"/>
              </a:rPr>
              <a:t>Memory</a:t>
            </a:r>
          </a:p>
        </p:txBody>
      </p:sp>
      <p:sp>
        <p:nvSpPr>
          <p:cNvPr id="196616" name="Text Box 8"/>
          <p:cNvSpPr txBox="1">
            <a:spLocks noChangeArrowheads="1"/>
          </p:cNvSpPr>
          <p:nvPr/>
        </p:nvSpPr>
        <p:spPr bwMode="auto">
          <a:xfrm>
            <a:off x="6019800" y="2133600"/>
            <a:ext cx="22860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/>
            <a:r>
              <a:rPr lang="en-US" sz="2400">
                <a:latin typeface="Helvetica" pitchFamily="34" charset="0"/>
              </a:rPr>
              <a:t>Code + Data</a:t>
            </a:r>
          </a:p>
        </p:txBody>
      </p:sp>
      <p:sp>
        <p:nvSpPr>
          <p:cNvPr id="196617" name="Line 9"/>
          <p:cNvSpPr>
            <a:spLocks noChangeShapeType="1"/>
          </p:cNvSpPr>
          <p:nvPr/>
        </p:nvSpPr>
        <p:spPr bwMode="auto">
          <a:xfrm>
            <a:off x="4267200" y="22098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6618" name="Line 10"/>
          <p:cNvSpPr>
            <a:spLocks noChangeShapeType="1"/>
          </p:cNvSpPr>
          <p:nvPr/>
        </p:nvSpPr>
        <p:spPr bwMode="auto">
          <a:xfrm>
            <a:off x="4267200" y="27432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6619" name="Line 11"/>
          <p:cNvSpPr>
            <a:spLocks noChangeShapeType="1"/>
          </p:cNvSpPr>
          <p:nvPr/>
        </p:nvSpPr>
        <p:spPr bwMode="auto">
          <a:xfrm>
            <a:off x="4267200" y="32766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6620" name="Text Box 12"/>
          <p:cNvSpPr txBox="1">
            <a:spLocks noChangeArrowheads="1"/>
          </p:cNvSpPr>
          <p:nvPr/>
        </p:nvSpPr>
        <p:spPr bwMode="auto">
          <a:xfrm>
            <a:off x="4267200" y="1803400"/>
            <a:ext cx="17526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/>
            <a:r>
              <a:rPr lang="en-US" sz="2400">
                <a:latin typeface="Helvetica" pitchFamily="34" charset="0"/>
              </a:rPr>
              <a:t>Addresses</a:t>
            </a:r>
          </a:p>
        </p:txBody>
      </p:sp>
      <p:sp>
        <p:nvSpPr>
          <p:cNvPr id="196621" name="Text Box 13"/>
          <p:cNvSpPr txBox="1">
            <a:spLocks noChangeArrowheads="1"/>
          </p:cNvSpPr>
          <p:nvPr/>
        </p:nvSpPr>
        <p:spPr bwMode="auto">
          <a:xfrm>
            <a:off x="4267200" y="2362200"/>
            <a:ext cx="17526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/>
            <a:r>
              <a:rPr lang="en-US" sz="2400">
                <a:latin typeface="Helvetica" pitchFamily="34" charset="0"/>
              </a:rPr>
              <a:t>Data</a:t>
            </a:r>
          </a:p>
        </p:txBody>
      </p:sp>
      <p:sp>
        <p:nvSpPr>
          <p:cNvPr id="196622" name="Text Box 14"/>
          <p:cNvSpPr txBox="1">
            <a:spLocks noChangeArrowheads="1"/>
          </p:cNvSpPr>
          <p:nvPr/>
        </p:nvSpPr>
        <p:spPr bwMode="auto">
          <a:xfrm>
            <a:off x="4191000" y="2895600"/>
            <a:ext cx="19050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/>
            <a:r>
              <a:rPr lang="en-US" sz="2400">
                <a:latin typeface="Helvetica" pitchFamily="34" charset="0"/>
              </a:rPr>
              <a:t>Instructions</a:t>
            </a:r>
          </a:p>
        </p:txBody>
      </p:sp>
      <p:sp>
        <p:nvSpPr>
          <p:cNvPr id="196623" name="Rectangle 15"/>
          <p:cNvSpPr>
            <a:spLocks noChangeArrowheads="1"/>
          </p:cNvSpPr>
          <p:nvPr/>
        </p:nvSpPr>
        <p:spPr bwMode="auto">
          <a:xfrm>
            <a:off x="6629400" y="2743200"/>
            <a:ext cx="990600" cy="1371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latin typeface="Helvetica" pitchFamily="34" charset="0"/>
              </a:rPr>
              <a:t>Stack</a:t>
            </a:r>
          </a:p>
        </p:txBody>
      </p:sp>
      <p:sp>
        <p:nvSpPr>
          <p:cNvPr id="196624" name="Rectangle 16"/>
          <p:cNvSpPr>
            <a:spLocks noChangeArrowheads="1"/>
          </p:cNvSpPr>
          <p:nvPr/>
        </p:nvSpPr>
        <p:spPr bwMode="auto">
          <a:xfrm>
            <a:off x="2514600" y="2971800"/>
            <a:ext cx="1600200" cy="685800"/>
          </a:xfrm>
          <a:prstGeom prst="rect">
            <a:avLst/>
          </a:prstGeom>
          <a:solidFill>
            <a:srgbClr val="00CC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latin typeface="Helvetica" pitchFamily="34" charset="0"/>
              </a:rPr>
              <a:t>Condition</a:t>
            </a:r>
          </a:p>
          <a:p>
            <a:pPr algn="ctr"/>
            <a:r>
              <a:rPr lang="en-US" sz="2400" b="1">
                <a:latin typeface="Helvetica" pitchFamily="34" charset="0"/>
              </a:rPr>
              <a:t>Codes</a:t>
            </a:r>
          </a:p>
        </p:txBody>
      </p:sp>
      <p:sp>
        <p:nvSpPr>
          <p:cNvPr id="196625" name="Rectangle 17"/>
          <p:cNvSpPr>
            <a:spLocks noChangeArrowheads="1"/>
          </p:cNvSpPr>
          <p:nvPr/>
        </p:nvSpPr>
        <p:spPr bwMode="auto">
          <a:xfrm>
            <a:off x="5143500" y="4419600"/>
            <a:ext cx="37719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79" tIns="44446" rIns="90479" bIns="44446"/>
          <a:lstStyle/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en-US" sz="3200" dirty="0">
                <a:solidFill>
                  <a:srgbClr val="0000CC"/>
                </a:solidFill>
              </a:rPr>
              <a:t>Memory</a:t>
            </a:r>
          </a:p>
          <a:p>
            <a:pPr marL="1143000" lvl="2" indent="-228600" eaLnBrk="1" hangingPunct="1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en-US" sz="3200" dirty="0"/>
              <a:t>Byte array</a:t>
            </a:r>
          </a:p>
          <a:p>
            <a:pPr marL="1143000" lvl="2" indent="-228600" eaLnBrk="1" hangingPunct="1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en-US" sz="3200" dirty="0"/>
              <a:t>Code + data</a:t>
            </a:r>
          </a:p>
          <a:p>
            <a:pPr marL="1143000" lvl="2" indent="-228600" eaLnBrk="1" hangingPunct="1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</a:pPr>
            <a:r>
              <a:rPr lang="en-US" sz="3200" dirty="0"/>
              <a:t>stack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endParaRPr lang="en-US" sz="3200" dirty="0">
              <a:solidFill>
                <a:schemeClr val="bg2"/>
              </a:solidFill>
            </a:endParaRPr>
          </a:p>
        </p:txBody>
      </p:sp>
      <p:sp>
        <p:nvSpPr>
          <p:cNvPr id="196627" name="Rectangle 19"/>
          <p:cNvSpPr>
            <a:spLocks noChangeArrowheads="1"/>
          </p:cNvSpPr>
          <p:nvPr/>
        </p:nvSpPr>
        <p:spPr bwMode="auto">
          <a:xfrm>
            <a:off x="1600200" y="2209800"/>
            <a:ext cx="762000" cy="1447800"/>
          </a:xfrm>
          <a:prstGeom prst="rect">
            <a:avLst/>
          </a:prstGeom>
          <a:solidFill>
            <a:srgbClr val="00CC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latin typeface="Helvetica" pitchFamily="34" charset="0"/>
              </a:rPr>
              <a:t>ALU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>
                <a:solidFill>
                  <a:srgbClr val="FF0000"/>
                </a:solidFill>
              </a:rPr>
              <a:t>Hierarchical structure</a:t>
            </a:r>
          </a:p>
        </p:txBody>
      </p:sp>
      <p:sp>
        <p:nvSpPr>
          <p:cNvPr id="923656" name="Freeform 8"/>
          <p:cNvSpPr>
            <a:spLocks/>
          </p:cNvSpPr>
          <p:nvPr/>
        </p:nvSpPr>
        <p:spPr bwMode="auto">
          <a:xfrm>
            <a:off x="2794000" y="2671763"/>
            <a:ext cx="1208088" cy="476250"/>
          </a:xfrm>
          <a:custGeom>
            <a:avLst/>
            <a:gdLst/>
            <a:ahLst/>
            <a:cxnLst>
              <a:cxn ang="0">
                <a:pos x="761" y="300"/>
              </a:cxn>
              <a:cxn ang="0">
                <a:pos x="761" y="0"/>
              </a:cxn>
              <a:cxn ang="0">
                <a:pos x="0" y="0"/>
              </a:cxn>
              <a:cxn ang="0">
                <a:pos x="0" y="300"/>
              </a:cxn>
              <a:cxn ang="0">
                <a:pos x="761" y="300"/>
              </a:cxn>
              <a:cxn ang="0">
                <a:pos x="761" y="300"/>
              </a:cxn>
            </a:cxnLst>
            <a:rect l="0" t="0" r="r" b="b"/>
            <a:pathLst>
              <a:path w="761" h="300">
                <a:moveTo>
                  <a:pt x="761" y="300"/>
                </a:moveTo>
                <a:lnTo>
                  <a:pt x="761" y="0"/>
                </a:lnTo>
                <a:lnTo>
                  <a:pt x="0" y="0"/>
                </a:lnTo>
                <a:lnTo>
                  <a:pt x="0" y="300"/>
                </a:lnTo>
                <a:lnTo>
                  <a:pt x="761" y="300"/>
                </a:lnTo>
                <a:lnTo>
                  <a:pt x="761" y="300"/>
                </a:lnTo>
                <a:close/>
              </a:path>
            </a:pathLst>
          </a:custGeom>
          <a:solidFill>
            <a:srgbClr val="CCCCCC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2000" b="1"/>
          </a:p>
        </p:txBody>
      </p:sp>
      <p:sp>
        <p:nvSpPr>
          <p:cNvPr id="923657" name="Freeform 9"/>
          <p:cNvSpPr>
            <a:spLocks/>
          </p:cNvSpPr>
          <p:nvPr/>
        </p:nvSpPr>
        <p:spPr bwMode="auto">
          <a:xfrm>
            <a:off x="2794000" y="2671763"/>
            <a:ext cx="1208088" cy="476250"/>
          </a:xfrm>
          <a:custGeom>
            <a:avLst/>
            <a:gdLst/>
            <a:ahLst/>
            <a:cxnLst>
              <a:cxn ang="0">
                <a:pos x="761" y="300"/>
              </a:cxn>
              <a:cxn ang="0">
                <a:pos x="761" y="0"/>
              </a:cxn>
              <a:cxn ang="0">
                <a:pos x="0" y="0"/>
              </a:cxn>
              <a:cxn ang="0">
                <a:pos x="0" y="300"/>
              </a:cxn>
              <a:cxn ang="0">
                <a:pos x="761" y="300"/>
              </a:cxn>
              <a:cxn ang="0">
                <a:pos x="761" y="300"/>
              </a:cxn>
            </a:cxnLst>
            <a:rect l="0" t="0" r="r" b="b"/>
            <a:pathLst>
              <a:path w="761" h="300">
                <a:moveTo>
                  <a:pt x="761" y="300"/>
                </a:moveTo>
                <a:lnTo>
                  <a:pt x="761" y="0"/>
                </a:lnTo>
                <a:lnTo>
                  <a:pt x="0" y="0"/>
                </a:lnTo>
                <a:lnTo>
                  <a:pt x="0" y="300"/>
                </a:lnTo>
                <a:lnTo>
                  <a:pt x="761" y="300"/>
                </a:lnTo>
                <a:lnTo>
                  <a:pt x="761" y="300"/>
                </a:lnTo>
              </a:path>
            </a:pathLst>
          </a:custGeom>
          <a:noFill/>
          <a:ln w="2698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sz="2000" b="1"/>
          </a:p>
        </p:txBody>
      </p:sp>
      <p:sp>
        <p:nvSpPr>
          <p:cNvPr id="923658" name="Rectangle 10"/>
          <p:cNvSpPr>
            <a:spLocks noChangeArrowheads="1"/>
          </p:cNvSpPr>
          <p:nvPr/>
        </p:nvSpPr>
        <p:spPr bwMode="auto">
          <a:xfrm>
            <a:off x="3049588" y="2774950"/>
            <a:ext cx="2324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M</a:t>
            </a:r>
            <a:endParaRPr lang="en-US" sz="2000" b="1"/>
          </a:p>
        </p:txBody>
      </p:sp>
      <p:sp>
        <p:nvSpPr>
          <p:cNvPr id="923659" name="Rectangle 11"/>
          <p:cNvSpPr>
            <a:spLocks noChangeArrowheads="1"/>
          </p:cNvSpPr>
          <p:nvPr/>
        </p:nvSpPr>
        <p:spPr bwMode="auto">
          <a:xfrm>
            <a:off x="3240088" y="2774950"/>
            <a:ext cx="12022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e</a:t>
            </a:r>
            <a:endParaRPr lang="en-US" sz="2000" b="1"/>
          </a:p>
        </p:txBody>
      </p:sp>
      <p:sp>
        <p:nvSpPr>
          <p:cNvPr id="923660" name="Rectangle 12"/>
          <p:cNvSpPr>
            <a:spLocks noChangeArrowheads="1"/>
          </p:cNvSpPr>
          <p:nvPr/>
        </p:nvSpPr>
        <p:spPr bwMode="auto">
          <a:xfrm>
            <a:off x="3367088" y="2774950"/>
            <a:ext cx="2051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m</a:t>
            </a:r>
            <a:endParaRPr lang="en-US" sz="2000" b="1"/>
          </a:p>
        </p:txBody>
      </p:sp>
      <p:sp>
        <p:nvSpPr>
          <p:cNvPr id="923661" name="Rectangle 13"/>
          <p:cNvSpPr>
            <a:spLocks noChangeArrowheads="1"/>
          </p:cNvSpPr>
          <p:nvPr/>
        </p:nvSpPr>
        <p:spPr bwMode="auto">
          <a:xfrm>
            <a:off x="3557588" y="2774950"/>
            <a:ext cx="13946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o</a:t>
            </a:r>
            <a:endParaRPr lang="en-US" sz="2000" b="1"/>
          </a:p>
        </p:txBody>
      </p:sp>
      <p:sp>
        <p:nvSpPr>
          <p:cNvPr id="923662" name="Rectangle 14"/>
          <p:cNvSpPr>
            <a:spLocks noChangeArrowheads="1"/>
          </p:cNvSpPr>
          <p:nvPr/>
        </p:nvSpPr>
        <p:spPr bwMode="auto">
          <a:xfrm>
            <a:off x="3686175" y="2774950"/>
            <a:ext cx="10419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r</a:t>
            </a:r>
            <a:endParaRPr lang="en-US" sz="2000" b="1"/>
          </a:p>
        </p:txBody>
      </p:sp>
      <p:sp>
        <p:nvSpPr>
          <p:cNvPr id="923663" name="Rectangle 15"/>
          <p:cNvSpPr>
            <a:spLocks noChangeArrowheads="1"/>
          </p:cNvSpPr>
          <p:nvPr/>
        </p:nvSpPr>
        <p:spPr bwMode="auto">
          <a:xfrm>
            <a:off x="3763963" y="2774950"/>
            <a:ext cx="12824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y</a:t>
            </a:r>
            <a:endParaRPr lang="en-US" sz="2000" b="1"/>
          </a:p>
        </p:txBody>
      </p:sp>
      <p:sp>
        <p:nvSpPr>
          <p:cNvPr id="923664" name="Freeform 16"/>
          <p:cNvSpPr>
            <a:spLocks/>
          </p:cNvSpPr>
          <p:nvPr/>
        </p:nvSpPr>
        <p:spPr bwMode="auto">
          <a:xfrm>
            <a:off x="2497138" y="1554163"/>
            <a:ext cx="1808162" cy="773112"/>
          </a:xfrm>
          <a:custGeom>
            <a:avLst/>
            <a:gdLst/>
            <a:ahLst/>
            <a:cxnLst>
              <a:cxn ang="0">
                <a:pos x="1139" y="487"/>
              </a:cxn>
              <a:cxn ang="0">
                <a:pos x="1139" y="0"/>
              </a:cxn>
              <a:cxn ang="0">
                <a:pos x="0" y="0"/>
              </a:cxn>
              <a:cxn ang="0">
                <a:pos x="0" y="487"/>
              </a:cxn>
              <a:cxn ang="0">
                <a:pos x="1139" y="487"/>
              </a:cxn>
              <a:cxn ang="0">
                <a:pos x="1139" y="487"/>
              </a:cxn>
            </a:cxnLst>
            <a:rect l="0" t="0" r="r" b="b"/>
            <a:pathLst>
              <a:path w="1139" h="487">
                <a:moveTo>
                  <a:pt x="1139" y="487"/>
                </a:moveTo>
                <a:lnTo>
                  <a:pt x="1139" y="0"/>
                </a:lnTo>
                <a:lnTo>
                  <a:pt x="0" y="0"/>
                </a:lnTo>
                <a:lnTo>
                  <a:pt x="0" y="487"/>
                </a:lnTo>
                <a:lnTo>
                  <a:pt x="1139" y="487"/>
                </a:lnTo>
                <a:lnTo>
                  <a:pt x="1139" y="487"/>
                </a:lnTo>
                <a:close/>
              </a:path>
            </a:pathLst>
          </a:custGeom>
          <a:solidFill>
            <a:srgbClr val="CCCCCC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2000" b="1"/>
          </a:p>
        </p:txBody>
      </p:sp>
      <p:sp>
        <p:nvSpPr>
          <p:cNvPr id="923665" name="Freeform 17"/>
          <p:cNvSpPr>
            <a:spLocks/>
          </p:cNvSpPr>
          <p:nvPr/>
        </p:nvSpPr>
        <p:spPr bwMode="auto">
          <a:xfrm>
            <a:off x="2497138" y="1554163"/>
            <a:ext cx="1808162" cy="773112"/>
          </a:xfrm>
          <a:custGeom>
            <a:avLst/>
            <a:gdLst/>
            <a:ahLst/>
            <a:cxnLst>
              <a:cxn ang="0">
                <a:pos x="1139" y="487"/>
              </a:cxn>
              <a:cxn ang="0">
                <a:pos x="1139" y="0"/>
              </a:cxn>
              <a:cxn ang="0">
                <a:pos x="0" y="0"/>
              </a:cxn>
              <a:cxn ang="0">
                <a:pos x="0" y="487"/>
              </a:cxn>
              <a:cxn ang="0">
                <a:pos x="1139" y="487"/>
              </a:cxn>
              <a:cxn ang="0">
                <a:pos x="1139" y="487"/>
              </a:cxn>
            </a:cxnLst>
            <a:rect l="0" t="0" r="r" b="b"/>
            <a:pathLst>
              <a:path w="1139" h="487">
                <a:moveTo>
                  <a:pt x="1139" y="487"/>
                </a:moveTo>
                <a:lnTo>
                  <a:pt x="1139" y="0"/>
                </a:lnTo>
                <a:lnTo>
                  <a:pt x="0" y="0"/>
                </a:lnTo>
                <a:lnTo>
                  <a:pt x="0" y="487"/>
                </a:lnTo>
                <a:lnTo>
                  <a:pt x="1139" y="487"/>
                </a:lnTo>
                <a:lnTo>
                  <a:pt x="1139" y="487"/>
                </a:lnTo>
              </a:path>
            </a:pathLst>
          </a:custGeom>
          <a:noFill/>
          <a:ln w="2698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sz="2000" b="1"/>
          </a:p>
        </p:txBody>
      </p:sp>
      <p:sp>
        <p:nvSpPr>
          <p:cNvPr id="923666" name="Freeform 18"/>
          <p:cNvSpPr>
            <a:spLocks/>
          </p:cNvSpPr>
          <p:nvPr/>
        </p:nvSpPr>
        <p:spPr bwMode="auto">
          <a:xfrm>
            <a:off x="2670175" y="3492500"/>
            <a:ext cx="1462088" cy="952500"/>
          </a:xfrm>
          <a:custGeom>
            <a:avLst/>
            <a:gdLst/>
            <a:ahLst/>
            <a:cxnLst>
              <a:cxn ang="0">
                <a:pos x="921" y="596"/>
              </a:cxn>
              <a:cxn ang="0">
                <a:pos x="921" y="0"/>
              </a:cxn>
              <a:cxn ang="0">
                <a:pos x="0" y="0"/>
              </a:cxn>
              <a:cxn ang="0">
                <a:pos x="0" y="600"/>
              </a:cxn>
              <a:cxn ang="0">
                <a:pos x="921" y="600"/>
              </a:cxn>
              <a:cxn ang="0">
                <a:pos x="921" y="600"/>
              </a:cxn>
              <a:cxn ang="0">
                <a:pos x="921" y="596"/>
              </a:cxn>
            </a:cxnLst>
            <a:rect l="0" t="0" r="r" b="b"/>
            <a:pathLst>
              <a:path w="921" h="600">
                <a:moveTo>
                  <a:pt x="921" y="596"/>
                </a:moveTo>
                <a:lnTo>
                  <a:pt x="921" y="0"/>
                </a:lnTo>
                <a:lnTo>
                  <a:pt x="0" y="0"/>
                </a:lnTo>
                <a:lnTo>
                  <a:pt x="0" y="600"/>
                </a:lnTo>
                <a:lnTo>
                  <a:pt x="921" y="600"/>
                </a:lnTo>
                <a:lnTo>
                  <a:pt x="921" y="600"/>
                </a:lnTo>
                <a:lnTo>
                  <a:pt x="921" y="596"/>
                </a:lnTo>
                <a:close/>
              </a:path>
            </a:pathLst>
          </a:custGeom>
          <a:solidFill>
            <a:srgbClr val="CCCCCC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2000" b="1"/>
          </a:p>
        </p:txBody>
      </p:sp>
      <p:sp>
        <p:nvSpPr>
          <p:cNvPr id="923667" name="Freeform 19"/>
          <p:cNvSpPr>
            <a:spLocks/>
          </p:cNvSpPr>
          <p:nvPr/>
        </p:nvSpPr>
        <p:spPr bwMode="auto">
          <a:xfrm>
            <a:off x="2670175" y="3492500"/>
            <a:ext cx="1462088" cy="952500"/>
          </a:xfrm>
          <a:custGeom>
            <a:avLst/>
            <a:gdLst/>
            <a:ahLst/>
            <a:cxnLst>
              <a:cxn ang="0">
                <a:pos x="921" y="596"/>
              </a:cxn>
              <a:cxn ang="0">
                <a:pos x="921" y="0"/>
              </a:cxn>
              <a:cxn ang="0">
                <a:pos x="0" y="0"/>
              </a:cxn>
              <a:cxn ang="0">
                <a:pos x="0" y="600"/>
              </a:cxn>
              <a:cxn ang="0">
                <a:pos x="921" y="600"/>
              </a:cxn>
              <a:cxn ang="0">
                <a:pos x="921" y="600"/>
              </a:cxn>
            </a:cxnLst>
            <a:rect l="0" t="0" r="r" b="b"/>
            <a:pathLst>
              <a:path w="921" h="600">
                <a:moveTo>
                  <a:pt x="921" y="596"/>
                </a:moveTo>
                <a:lnTo>
                  <a:pt x="921" y="0"/>
                </a:lnTo>
                <a:lnTo>
                  <a:pt x="0" y="0"/>
                </a:lnTo>
                <a:lnTo>
                  <a:pt x="0" y="600"/>
                </a:lnTo>
                <a:lnTo>
                  <a:pt x="921" y="600"/>
                </a:lnTo>
                <a:lnTo>
                  <a:pt x="921" y="600"/>
                </a:lnTo>
              </a:path>
            </a:pathLst>
          </a:custGeom>
          <a:noFill/>
          <a:ln w="2698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sz="2000" b="1"/>
          </a:p>
        </p:txBody>
      </p:sp>
      <p:sp>
        <p:nvSpPr>
          <p:cNvPr id="923668" name="Rectangle 20"/>
          <p:cNvSpPr>
            <a:spLocks noChangeArrowheads="1"/>
          </p:cNvSpPr>
          <p:nvPr/>
        </p:nvSpPr>
        <p:spPr bwMode="auto">
          <a:xfrm>
            <a:off x="3240088" y="1801813"/>
            <a:ext cx="15709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C</a:t>
            </a:r>
            <a:endParaRPr lang="en-US" sz="2000" b="1"/>
          </a:p>
        </p:txBody>
      </p:sp>
      <p:sp>
        <p:nvSpPr>
          <p:cNvPr id="923669" name="Rectangle 21"/>
          <p:cNvSpPr>
            <a:spLocks noChangeArrowheads="1"/>
          </p:cNvSpPr>
          <p:nvPr/>
        </p:nvSpPr>
        <p:spPr bwMode="auto">
          <a:xfrm>
            <a:off x="3403600" y="1801813"/>
            <a:ext cx="13946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P</a:t>
            </a:r>
            <a:endParaRPr lang="en-US" sz="2000" b="1"/>
          </a:p>
        </p:txBody>
      </p:sp>
      <p:sp>
        <p:nvSpPr>
          <p:cNvPr id="923670" name="Rectangle 22"/>
          <p:cNvSpPr>
            <a:spLocks noChangeArrowheads="1"/>
          </p:cNvSpPr>
          <p:nvPr/>
        </p:nvSpPr>
        <p:spPr bwMode="auto">
          <a:xfrm>
            <a:off x="3557588" y="1801813"/>
            <a:ext cx="18434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U</a:t>
            </a:r>
            <a:endParaRPr lang="en-US" sz="2000" b="1"/>
          </a:p>
        </p:txBody>
      </p:sp>
      <p:sp>
        <p:nvSpPr>
          <p:cNvPr id="923671" name="Rectangle 23"/>
          <p:cNvSpPr>
            <a:spLocks noChangeArrowheads="1"/>
          </p:cNvSpPr>
          <p:nvPr/>
        </p:nvSpPr>
        <p:spPr bwMode="auto">
          <a:xfrm>
            <a:off x="3049588" y="3830638"/>
            <a:ext cx="2324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M</a:t>
            </a:r>
            <a:endParaRPr lang="en-US" sz="2000" b="1"/>
          </a:p>
        </p:txBody>
      </p:sp>
      <p:sp>
        <p:nvSpPr>
          <p:cNvPr id="923672" name="Rectangle 24"/>
          <p:cNvSpPr>
            <a:spLocks noChangeArrowheads="1"/>
          </p:cNvSpPr>
          <p:nvPr/>
        </p:nvSpPr>
        <p:spPr bwMode="auto">
          <a:xfrm>
            <a:off x="3240088" y="3830638"/>
            <a:ext cx="12022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e</a:t>
            </a:r>
            <a:endParaRPr lang="en-US" sz="2000" b="1"/>
          </a:p>
        </p:txBody>
      </p:sp>
      <p:sp>
        <p:nvSpPr>
          <p:cNvPr id="923673" name="Rectangle 25"/>
          <p:cNvSpPr>
            <a:spLocks noChangeArrowheads="1"/>
          </p:cNvSpPr>
          <p:nvPr/>
        </p:nvSpPr>
        <p:spPr bwMode="auto">
          <a:xfrm>
            <a:off x="3367088" y="3830638"/>
            <a:ext cx="2051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m</a:t>
            </a:r>
            <a:endParaRPr lang="en-US" sz="2000" b="1"/>
          </a:p>
        </p:txBody>
      </p:sp>
      <p:sp>
        <p:nvSpPr>
          <p:cNvPr id="923674" name="Rectangle 26"/>
          <p:cNvSpPr>
            <a:spLocks noChangeArrowheads="1"/>
          </p:cNvSpPr>
          <p:nvPr/>
        </p:nvSpPr>
        <p:spPr bwMode="auto">
          <a:xfrm>
            <a:off x="3557588" y="3830638"/>
            <a:ext cx="13946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o</a:t>
            </a:r>
            <a:endParaRPr lang="en-US" sz="2000" b="1"/>
          </a:p>
        </p:txBody>
      </p:sp>
      <p:sp>
        <p:nvSpPr>
          <p:cNvPr id="923675" name="Rectangle 27"/>
          <p:cNvSpPr>
            <a:spLocks noChangeArrowheads="1"/>
          </p:cNvSpPr>
          <p:nvPr/>
        </p:nvSpPr>
        <p:spPr bwMode="auto">
          <a:xfrm>
            <a:off x="3686175" y="3830638"/>
            <a:ext cx="10419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r</a:t>
            </a:r>
            <a:endParaRPr lang="en-US" sz="2000" b="1"/>
          </a:p>
        </p:txBody>
      </p:sp>
      <p:sp>
        <p:nvSpPr>
          <p:cNvPr id="923676" name="Rectangle 28"/>
          <p:cNvSpPr>
            <a:spLocks noChangeArrowheads="1"/>
          </p:cNvSpPr>
          <p:nvPr/>
        </p:nvSpPr>
        <p:spPr bwMode="auto">
          <a:xfrm>
            <a:off x="3763963" y="3830638"/>
            <a:ext cx="12824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y</a:t>
            </a:r>
            <a:endParaRPr lang="en-US" sz="2000" b="1"/>
          </a:p>
        </p:txBody>
      </p:sp>
      <p:sp>
        <p:nvSpPr>
          <p:cNvPr id="923677" name="Rectangle 29"/>
          <p:cNvSpPr>
            <a:spLocks noChangeArrowheads="1"/>
          </p:cNvSpPr>
          <p:nvPr/>
        </p:nvSpPr>
        <p:spPr bwMode="auto">
          <a:xfrm>
            <a:off x="5535613" y="1801813"/>
            <a:ext cx="1410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400" b="1">
                <a:solidFill>
                  <a:srgbClr val="996600"/>
                </a:solidFill>
              </a:rPr>
              <a:t>S</a:t>
            </a:r>
          </a:p>
        </p:txBody>
      </p:sp>
      <p:sp>
        <p:nvSpPr>
          <p:cNvPr id="923678" name="Rectangle 30"/>
          <p:cNvSpPr>
            <a:spLocks noChangeArrowheads="1"/>
          </p:cNvSpPr>
          <p:nvPr/>
        </p:nvSpPr>
        <p:spPr bwMode="auto">
          <a:xfrm>
            <a:off x="5716588" y="1801813"/>
            <a:ext cx="897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400" b="1">
                <a:solidFill>
                  <a:srgbClr val="996600"/>
                </a:solidFill>
              </a:rPr>
              <a:t>i</a:t>
            </a:r>
          </a:p>
        </p:txBody>
      </p:sp>
      <p:sp>
        <p:nvSpPr>
          <p:cNvPr id="923679" name="Rectangle 31"/>
          <p:cNvSpPr>
            <a:spLocks noChangeArrowheads="1"/>
          </p:cNvSpPr>
          <p:nvPr/>
        </p:nvSpPr>
        <p:spPr bwMode="auto">
          <a:xfrm>
            <a:off x="5786438" y="1801813"/>
            <a:ext cx="1410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400" b="1">
                <a:solidFill>
                  <a:srgbClr val="996600"/>
                </a:solidFill>
              </a:rPr>
              <a:t>z</a:t>
            </a:r>
          </a:p>
        </p:txBody>
      </p:sp>
      <p:sp>
        <p:nvSpPr>
          <p:cNvPr id="923680" name="Rectangle 32"/>
          <p:cNvSpPr>
            <a:spLocks noChangeArrowheads="1"/>
          </p:cNvSpPr>
          <p:nvPr/>
        </p:nvSpPr>
        <p:spPr bwMode="auto">
          <a:xfrm>
            <a:off x="5926138" y="1801813"/>
            <a:ext cx="1442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400" b="1">
                <a:solidFill>
                  <a:srgbClr val="996600"/>
                </a:solidFill>
              </a:rPr>
              <a:t>e</a:t>
            </a:r>
          </a:p>
        </p:txBody>
      </p:sp>
      <p:sp>
        <p:nvSpPr>
          <p:cNvPr id="923681" name="Rectangle 33"/>
          <p:cNvSpPr>
            <a:spLocks noChangeArrowheads="1"/>
          </p:cNvSpPr>
          <p:nvPr/>
        </p:nvSpPr>
        <p:spPr bwMode="auto">
          <a:xfrm>
            <a:off x="7453313" y="1801813"/>
            <a:ext cx="1891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400" b="1">
                <a:solidFill>
                  <a:srgbClr val="996600"/>
                </a:solidFill>
              </a:rPr>
              <a:t>C</a:t>
            </a:r>
          </a:p>
        </p:txBody>
      </p:sp>
      <p:sp>
        <p:nvSpPr>
          <p:cNvPr id="923682" name="Rectangle 34"/>
          <p:cNvSpPr>
            <a:spLocks noChangeArrowheads="1"/>
          </p:cNvSpPr>
          <p:nvPr/>
        </p:nvSpPr>
        <p:spPr bwMode="auto">
          <a:xfrm>
            <a:off x="7616825" y="1801813"/>
            <a:ext cx="1667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400" b="1">
                <a:solidFill>
                  <a:srgbClr val="996600"/>
                </a:solidFill>
              </a:rPr>
              <a:t>o</a:t>
            </a:r>
          </a:p>
        </p:txBody>
      </p:sp>
      <p:sp>
        <p:nvSpPr>
          <p:cNvPr id="923683" name="Rectangle 35"/>
          <p:cNvSpPr>
            <a:spLocks noChangeArrowheads="1"/>
          </p:cNvSpPr>
          <p:nvPr/>
        </p:nvSpPr>
        <p:spPr bwMode="auto">
          <a:xfrm>
            <a:off x="7747000" y="1801813"/>
            <a:ext cx="11221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400" b="1">
                <a:solidFill>
                  <a:srgbClr val="996600"/>
                </a:solidFill>
              </a:rPr>
              <a:t>s</a:t>
            </a:r>
          </a:p>
        </p:txBody>
      </p:sp>
      <p:sp>
        <p:nvSpPr>
          <p:cNvPr id="923684" name="Rectangle 36"/>
          <p:cNvSpPr>
            <a:spLocks noChangeArrowheads="1"/>
          </p:cNvSpPr>
          <p:nvPr/>
        </p:nvSpPr>
        <p:spPr bwMode="auto">
          <a:xfrm>
            <a:off x="7866063" y="1801813"/>
            <a:ext cx="1057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400" b="1">
                <a:solidFill>
                  <a:srgbClr val="996600"/>
                </a:solidFill>
              </a:rPr>
              <a:t>t</a:t>
            </a:r>
          </a:p>
        </p:txBody>
      </p:sp>
      <p:sp>
        <p:nvSpPr>
          <p:cNvPr id="923685" name="Rectangle 37"/>
          <p:cNvSpPr>
            <a:spLocks noChangeArrowheads="1"/>
          </p:cNvSpPr>
          <p:nvPr/>
        </p:nvSpPr>
        <p:spPr bwMode="auto">
          <a:xfrm>
            <a:off x="7927975" y="1801813"/>
            <a:ext cx="6893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400" b="1">
                <a:solidFill>
                  <a:srgbClr val="996600"/>
                </a:solidFill>
              </a:rPr>
              <a:t> </a:t>
            </a:r>
          </a:p>
        </p:txBody>
      </p:sp>
      <p:sp>
        <p:nvSpPr>
          <p:cNvPr id="923686" name="Rectangle 38"/>
          <p:cNvSpPr>
            <a:spLocks noChangeArrowheads="1"/>
          </p:cNvSpPr>
          <p:nvPr/>
        </p:nvSpPr>
        <p:spPr bwMode="auto">
          <a:xfrm>
            <a:off x="8053388" y="1801813"/>
            <a:ext cx="16350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400" b="1">
                <a:solidFill>
                  <a:srgbClr val="996600"/>
                </a:solidFill>
              </a:rPr>
              <a:t>/</a:t>
            </a:r>
          </a:p>
        </p:txBody>
      </p:sp>
      <p:sp>
        <p:nvSpPr>
          <p:cNvPr id="923689" name="Rectangle 41"/>
          <p:cNvSpPr>
            <a:spLocks noChangeArrowheads="1"/>
          </p:cNvSpPr>
          <p:nvPr/>
        </p:nvSpPr>
        <p:spPr bwMode="auto">
          <a:xfrm>
            <a:off x="8255000" y="1801813"/>
            <a:ext cx="16991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400" b="1">
                <a:solidFill>
                  <a:srgbClr val="996600"/>
                </a:solidFill>
              </a:rPr>
              <a:t>b</a:t>
            </a:r>
          </a:p>
        </p:txBody>
      </p:sp>
      <p:sp>
        <p:nvSpPr>
          <p:cNvPr id="923690" name="Rectangle 42"/>
          <p:cNvSpPr>
            <a:spLocks noChangeArrowheads="1"/>
          </p:cNvSpPr>
          <p:nvPr/>
        </p:nvSpPr>
        <p:spPr bwMode="auto">
          <a:xfrm>
            <a:off x="8389938" y="1801813"/>
            <a:ext cx="897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400" b="1">
                <a:solidFill>
                  <a:srgbClr val="996600"/>
                </a:solidFill>
              </a:rPr>
              <a:t>i</a:t>
            </a:r>
          </a:p>
        </p:txBody>
      </p:sp>
      <p:sp>
        <p:nvSpPr>
          <p:cNvPr id="923691" name="Rectangle 43"/>
          <p:cNvSpPr>
            <a:spLocks noChangeArrowheads="1"/>
          </p:cNvSpPr>
          <p:nvPr/>
        </p:nvSpPr>
        <p:spPr bwMode="auto">
          <a:xfrm>
            <a:off x="8439150" y="1801813"/>
            <a:ext cx="1057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400" b="1">
                <a:solidFill>
                  <a:srgbClr val="996600"/>
                </a:solidFill>
              </a:rPr>
              <a:t>t</a:t>
            </a:r>
          </a:p>
        </p:txBody>
      </p:sp>
      <p:sp>
        <p:nvSpPr>
          <p:cNvPr id="923693" name="Rectangle 45"/>
          <p:cNvSpPr>
            <a:spLocks noChangeArrowheads="1"/>
          </p:cNvSpPr>
          <p:nvPr/>
        </p:nvSpPr>
        <p:spPr bwMode="auto">
          <a:xfrm>
            <a:off x="822325" y="1801813"/>
            <a:ext cx="1410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400" b="1">
                <a:solidFill>
                  <a:srgbClr val="996600"/>
                </a:solidFill>
              </a:rPr>
              <a:t>S</a:t>
            </a:r>
          </a:p>
        </p:txBody>
      </p:sp>
      <p:sp>
        <p:nvSpPr>
          <p:cNvPr id="923694" name="Rectangle 46"/>
          <p:cNvSpPr>
            <a:spLocks noChangeArrowheads="1"/>
          </p:cNvSpPr>
          <p:nvPr/>
        </p:nvSpPr>
        <p:spPr bwMode="auto">
          <a:xfrm>
            <a:off x="1000125" y="1801813"/>
            <a:ext cx="17633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400" b="1">
                <a:solidFill>
                  <a:srgbClr val="996600"/>
                </a:solidFill>
              </a:rPr>
              <a:t>p</a:t>
            </a:r>
          </a:p>
        </p:txBody>
      </p:sp>
      <p:sp>
        <p:nvSpPr>
          <p:cNvPr id="923695" name="Rectangle 47"/>
          <p:cNvSpPr>
            <a:spLocks noChangeArrowheads="1"/>
          </p:cNvSpPr>
          <p:nvPr/>
        </p:nvSpPr>
        <p:spPr bwMode="auto">
          <a:xfrm>
            <a:off x="1149350" y="1801813"/>
            <a:ext cx="1442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400" b="1">
                <a:solidFill>
                  <a:srgbClr val="996600"/>
                </a:solidFill>
              </a:rPr>
              <a:t>e</a:t>
            </a:r>
          </a:p>
        </p:txBody>
      </p:sp>
      <p:sp>
        <p:nvSpPr>
          <p:cNvPr id="923696" name="Rectangle 48"/>
          <p:cNvSpPr>
            <a:spLocks noChangeArrowheads="1"/>
          </p:cNvSpPr>
          <p:nvPr/>
        </p:nvSpPr>
        <p:spPr bwMode="auto">
          <a:xfrm>
            <a:off x="1298575" y="1801813"/>
            <a:ext cx="1442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400" b="1">
                <a:solidFill>
                  <a:srgbClr val="996600"/>
                </a:solidFill>
              </a:rPr>
              <a:t>e</a:t>
            </a:r>
          </a:p>
        </p:txBody>
      </p:sp>
      <p:sp>
        <p:nvSpPr>
          <p:cNvPr id="923697" name="Rectangle 49"/>
          <p:cNvSpPr>
            <a:spLocks noChangeArrowheads="1"/>
          </p:cNvSpPr>
          <p:nvPr/>
        </p:nvSpPr>
        <p:spPr bwMode="auto">
          <a:xfrm>
            <a:off x="1449388" y="1801813"/>
            <a:ext cx="17633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400" b="1">
                <a:solidFill>
                  <a:srgbClr val="996600"/>
                </a:solidFill>
              </a:rPr>
              <a:t>d</a:t>
            </a:r>
          </a:p>
        </p:txBody>
      </p:sp>
      <p:sp>
        <p:nvSpPr>
          <p:cNvPr id="923698" name="Rectangle 50"/>
          <p:cNvSpPr>
            <a:spLocks noChangeArrowheads="1"/>
          </p:cNvSpPr>
          <p:nvPr/>
        </p:nvSpPr>
        <p:spPr bwMode="auto">
          <a:xfrm>
            <a:off x="5308600" y="2774950"/>
            <a:ext cx="11702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S</a:t>
            </a:r>
            <a:endParaRPr lang="en-US" sz="2000" b="1"/>
          </a:p>
        </p:txBody>
      </p:sp>
      <p:sp>
        <p:nvSpPr>
          <p:cNvPr id="923699" name="Rectangle 51"/>
          <p:cNvSpPr>
            <a:spLocks noChangeArrowheads="1"/>
          </p:cNvSpPr>
          <p:nvPr/>
        </p:nvSpPr>
        <p:spPr bwMode="auto">
          <a:xfrm>
            <a:off x="5459413" y="2774950"/>
            <a:ext cx="2051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m</a:t>
            </a:r>
            <a:endParaRPr lang="en-US" sz="2000" b="1"/>
          </a:p>
        </p:txBody>
      </p:sp>
      <p:sp>
        <p:nvSpPr>
          <p:cNvPr id="923700" name="Rectangle 52"/>
          <p:cNvSpPr>
            <a:spLocks noChangeArrowheads="1"/>
          </p:cNvSpPr>
          <p:nvPr/>
        </p:nvSpPr>
        <p:spPr bwMode="auto">
          <a:xfrm>
            <a:off x="5648325" y="2774950"/>
            <a:ext cx="11702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a</a:t>
            </a:r>
            <a:endParaRPr lang="en-US" sz="2000" b="1"/>
          </a:p>
        </p:txBody>
      </p:sp>
      <p:sp>
        <p:nvSpPr>
          <p:cNvPr id="923701" name="Rectangle 53"/>
          <p:cNvSpPr>
            <a:spLocks noChangeArrowheads="1"/>
          </p:cNvSpPr>
          <p:nvPr/>
        </p:nvSpPr>
        <p:spPr bwMode="auto">
          <a:xfrm>
            <a:off x="5778500" y="2774950"/>
            <a:ext cx="7534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l</a:t>
            </a:r>
            <a:endParaRPr lang="en-US" sz="2000" b="1"/>
          </a:p>
        </p:txBody>
      </p:sp>
      <p:sp>
        <p:nvSpPr>
          <p:cNvPr id="923702" name="Rectangle 54"/>
          <p:cNvSpPr>
            <a:spLocks noChangeArrowheads="1"/>
          </p:cNvSpPr>
          <p:nvPr/>
        </p:nvSpPr>
        <p:spPr bwMode="auto">
          <a:xfrm>
            <a:off x="5832475" y="2774950"/>
            <a:ext cx="7534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l</a:t>
            </a:r>
            <a:endParaRPr lang="en-US" sz="2000" b="1"/>
          </a:p>
        </p:txBody>
      </p:sp>
      <p:sp>
        <p:nvSpPr>
          <p:cNvPr id="923703" name="Rectangle 55"/>
          <p:cNvSpPr>
            <a:spLocks noChangeArrowheads="1"/>
          </p:cNvSpPr>
          <p:nvPr/>
        </p:nvSpPr>
        <p:spPr bwMode="auto">
          <a:xfrm>
            <a:off x="5876925" y="2774950"/>
            <a:ext cx="12022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e</a:t>
            </a:r>
            <a:endParaRPr lang="en-US" sz="2000" b="1"/>
          </a:p>
        </p:txBody>
      </p:sp>
      <p:sp>
        <p:nvSpPr>
          <p:cNvPr id="923704" name="Rectangle 56"/>
          <p:cNvSpPr>
            <a:spLocks noChangeArrowheads="1"/>
          </p:cNvSpPr>
          <p:nvPr/>
        </p:nvSpPr>
        <p:spPr bwMode="auto">
          <a:xfrm>
            <a:off x="6013450" y="2774950"/>
            <a:ext cx="9297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s</a:t>
            </a:r>
            <a:endParaRPr lang="en-US" sz="2000" b="1"/>
          </a:p>
        </p:txBody>
      </p:sp>
      <p:sp>
        <p:nvSpPr>
          <p:cNvPr id="923705" name="Rectangle 57"/>
          <p:cNvSpPr>
            <a:spLocks noChangeArrowheads="1"/>
          </p:cNvSpPr>
          <p:nvPr/>
        </p:nvSpPr>
        <p:spPr bwMode="auto">
          <a:xfrm>
            <a:off x="6122988" y="2774950"/>
            <a:ext cx="8816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t</a:t>
            </a:r>
            <a:endParaRPr lang="en-US" sz="2000" b="1"/>
          </a:p>
        </p:txBody>
      </p:sp>
      <p:sp>
        <p:nvSpPr>
          <p:cNvPr id="923706" name="Rectangle 58"/>
          <p:cNvSpPr>
            <a:spLocks noChangeArrowheads="1"/>
          </p:cNvSpPr>
          <p:nvPr/>
        </p:nvSpPr>
        <p:spPr bwMode="auto">
          <a:xfrm>
            <a:off x="5376863" y="5348288"/>
            <a:ext cx="15709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B</a:t>
            </a:r>
            <a:endParaRPr lang="en-US" sz="2000" b="1"/>
          </a:p>
        </p:txBody>
      </p:sp>
      <p:sp>
        <p:nvSpPr>
          <p:cNvPr id="923707" name="Rectangle 59"/>
          <p:cNvSpPr>
            <a:spLocks noChangeArrowheads="1"/>
          </p:cNvSpPr>
          <p:nvPr/>
        </p:nvSpPr>
        <p:spPr bwMode="auto">
          <a:xfrm>
            <a:off x="5529263" y="5348288"/>
            <a:ext cx="7534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i</a:t>
            </a:r>
            <a:endParaRPr lang="en-US" sz="2000" b="1"/>
          </a:p>
        </p:txBody>
      </p:sp>
      <p:sp>
        <p:nvSpPr>
          <p:cNvPr id="923708" name="Rectangle 60"/>
          <p:cNvSpPr>
            <a:spLocks noChangeArrowheads="1"/>
          </p:cNvSpPr>
          <p:nvPr/>
        </p:nvSpPr>
        <p:spPr bwMode="auto">
          <a:xfrm>
            <a:off x="5575300" y="5348288"/>
            <a:ext cx="13144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g</a:t>
            </a:r>
            <a:endParaRPr lang="en-US" sz="2000" b="1"/>
          </a:p>
        </p:txBody>
      </p:sp>
      <p:sp>
        <p:nvSpPr>
          <p:cNvPr id="923709" name="Rectangle 61"/>
          <p:cNvSpPr>
            <a:spLocks noChangeArrowheads="1"/>
          </p:cNvSpPr>
          <p:nvPr/>
        </p:nvSpPr>
        <p:spPr bwMode="auto">
          <a:xfrm>
            <a:off x="5707063" y="5348288"/>
            <a:ext cx="13144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g</a:t>
            </a:r>
            <a:endParaRPr lang="en-US" sz="2000" b="1"/>
          </a:p>
        </p:txBody>
      </p:sp>
      <p:sp>
        <p:nvSpPr>
          <p:cNvPr id="923710" name="Rectangle 62"/>
          <p:cNvSpPr>
            <a:spLocks noChangeArrowheads="1"/>
          </p:cNvSpPr>
          <p:nvPr/>
        </p:nvSpPr>
        <p:spPr bwMode="auto">
          <a:xfrm>
            <a:off x="5835650" y="5348288"/>
            <a:ext cx="12022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e</a:t>
            </a:r>
            <a:endParaRPr lang="en-US" sz="2000" b="1"/>
          </a:p>
        </p:txBody>
      </p:sp>
      <p:sp>
        <p:nvSpPr>
          <p:cNvPr id="923711" name="Rectangle 63"/>
          <p:cNvSpPr>
            <a:spLocks noChangeArrowheads="1"/>
          </p:cNvSpPr>
          <p:nvPr/>
        </p:nvSpPr>
        <p:spPr bwMode="auto">
          <a:xfrm>
            <a:off x="5965825" y="5348288"/>
            <a:ext cx="9297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s</a:t>
            </a:r>
            <a:endParaRPr lang="en-US" sz="2000" b="1"/>
          </a:p>
        </p:txBody>
      </p:sp>
      <p:sp>
        <p:nvSpPr>
          <p:cNvPr id="923712" name="Rectangle 64"/>
          <p:cNvSpPr>
            <a:spLocks noChangeArrowheads="1"/>
          </p:cNvSpPr>
          <p:nvPr/>
        </p:nvSpPr>
        <p:spPr bwMode="auto">
          <a:xfrm>
            <a:off x="6081713" y="5348288"/>
            <a:ext cx="8816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t</a:t>
            </a:r>
            <a:endParaRPr lang="en-US" sz="2000" b="1"/>
          </a:p>
        </p:txBody>
      </p:sp>
      <p:sp>
        <p:nvSpPr>
          <p:cNvPr id="923713" name="Rectangle 65"/>
          <p:cNvSpPr>
            <a:spLocks noChangeArrowheads="1"/>
          </p:cNvSpPr>
          <p:nvPr/>
        </p:nvSpPr>
        <p:spPr bwMode="auto">
          <a:xfrm>
            <a:off x="7670800" y="2774950"/>
            <a:ext cx="19717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H</a:t>
            </a:r>
            <a:endParaRPr lang="en-US" sz="2000" b="1"/>
          </a:p>
        </p:txBody>
      </p:sp>
      <p:sp>
        <p:nvSpPr>
          <p:cNvPr id="923714" name="Rectangle 66"/>
          <p:cNvSpPr>
            <a:spLocks noChangeArrowheads="1"/>
          </p:cNvSpPr>
          <p:nvPr/>
        </p:nvSpPr>
        <p:spPr bwMode="auto">
          <a:xfrm>
            <a:off x="7834313" y="2774950"/>
            <a:ext cx="7534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i</a:t>
            </a:r>
            <a:endParaRPr lang="en-US" sz="2000" b="1"/>
          </a:p>
        </p:txBody>
      </p:sp>
      <p:sp>
        <p:nvSpPr>
          <p:cNvPr id="923715" name="Rectangle 67"/>
          <p:cNvSpPr>
            <a:spLocks noChangeArrowheads="1"/>
          </p:cNvSpPr>
          <p:nvPr/>
        </p:nvSpPr>
        <p:spPr bwMode="auto">
          <a:xfrm>
            <a:off x="7880350" y="2774950"/>
            <a:ext cx="13144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g</a:t>
            </a:r>
            <a:endParaRPr lang="en-US" sz="2000" b="1"/>
          </a:p>
        </p:txBody>
      </p:sp>
      <p:sp>
        <p:nvSpPr>
          <p:cNvPr id="923716" name="Rectangle 68"/>
          <p:cNvSpPr>
            <a:spLocks noChangeArrowheads="1"/>
          </p:cNvSpPr>
          <p:nvPr/>
        </p:nvSpPr>
        <p:spPr bwMode="auto">
          <a:xfrm>
            <a:off x="8012113" y="2774950"/>
            <a:ext cx="14427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h</a:t>
            </a:r>
            <a:endParaRPr lang="en-US" sz="2000" b="1"/>
          </a:p>
        </p:txBody>
      </p:sp>
      <p:sp>
        <p:nvSpPr>
          <p:cNvPr id="923717" name="Rectangle 69"/>
          <p:cNvSpPr>
            <a:spLocks noChangeArrowheads="1"/>
          </p:cNvSpPr>
          <p:nvPr/>
        </p:nvSpPr>
        <p:spPr bwMode="auto">
          <a:xfrm>
            <a:off x="8132763" y="2774950"/>
            <a:ext cx="12022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e</a:t>
            </a:r>
            <a:endParaRPr lang="en-US" sz="2000" b="1"/>
          </a:p>
        </p:txBody>
      </p:sp>
      <p:sp>
        <p:nvSpPr>
          <p:cNvPr id="923718" name="Rectangle 70"/>
          <p:cNvSpPr>
            <a:spLocks noChangeArrowheads="1"/>
          </p:cNvSpPr>
          <p:nvPr/>
        </p:nvSpPr>
        <p:spPr bwMode="auto">
          <a:xfrm>
            <a:off x="8270875" y="2774950"/>
            <a:ext cx="9297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s</a:t>
            </a:r>
            <a:endParaRPr lang="en-US" sz="2000" b="1"/>
          </a:p>
        </p:txBody>
      </p:sp>
      <p:sp>
        <p:nvSpPr>
          <p:cNvPr id="923719" name="Rectangle 71"/>
          <p:cNvSpPr>
            <a:spLocks noChangeArrowheads="1"/>
          </p:cNvSpPr>
          <p:nvPr/>
        </p:nvSpPr>
        <p:spPr bwMode="auto">
          <a:xfrm>
            <a:off x="8386763" y="2774950"/>
            <a:ext cx="8816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t</a:t>
            </a:r>
            <a:endParaRPr lang="en-US" sz="2000" b="1"/>
          </a:p>
        </p:txBody>
      </p:sp>
      <p:sp>
        <p:nvSpPr>
          <p:cNvPr id="923720" name="Rectangle 72"/>
          <p:cNvSpPr>
            <a:spLocks noChangeArrowheads="1"/>
          </p:cNvSpPr>
          <p:nvPr/>
        </p:nvSpPr>
        <p:spPr bwMode="auto">
          <a:xfrm>
            <a:off x="7694613" y="5348288"/>
            <a:ext cx="13144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L</a:t>
            </a:r>
            <a:endParaRPr lang="en-US" sz="2000" b="1"/>
          </a:p>
        </p:txBody>
      </p:sp>
      <p:sp>
        <p:nvSpPr>
          <p:cNvPr id="923721" name="Rectangle 73"/>
          <p:cNvSpPr>
            <a:spLocks noChangeArrowheads="1"/>
          </p:cNvSpPr>
          <p:nvPr/>
        </p:nvSpPr>
        <p:spPr bwMode="auto">
          <a:xfrm>
            <a:off x="7815263" y="5348288"/>
            <a:ext cx="13946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o</a:t>
            </a:r>
            <a:endParaRPr lang="en-US" sz="2000" b="1"/>
          </a:p>
        </p:txBody>
      </p:sp>
      <p:sp>
        <p:nvSpPr>
          <p:cNvPr id="923722" name="Rectangle 74"/>
          <p:cNvSpPr>
            <a:spLocks noChangeArrowheads="1"/>
          </p:cNvSpPr>
          <p:nvPr/>
        </p:nvSpPr>
        <p:spPr bwMode="auto">
          <a:xfrm>
            <a:off x="7948613" y="5348288"/>
            <a:ext cx="19556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w</a:t>
            </a:r>
            <a:endParaRPr lang="en-US" sz="2000" b="1"/>
          </a:p>
        </p:txBody>
      </p:sp>
      <p:sp>
        <p:nvSpPr>
          <p:cNvPr id="923723" name="Rectangle 75"/>
          <p:cNvSpPr>
            <a:spLocks noChangeArrowheads="1"/>
          </p:cNvSpPr>
          <p:nvPr/>
        </p:nvSpPr>
        <p:spPr bwMode="auto">
          <a:xfrm>
            <a:off x="8112125" y="5348288"/>
            <a:ext cx="12022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e</a:t>
            </a:r>
            <a:endParaRPr lang="en-US" sz="2000" b="1"/>
          </a:p>
        </p:txBody>
      </p:sp>
      <p:sp>
        <p:nvSpPr>
          <p:cNvPr id="923724" name="Rectangle 76"/>
          <p:cNvSpPr>
            <a:spLocks noChangeArrowheads="1"/>
          </p:cNvSpPr>
          <p:nvPr/>
        </p:nvSpPr>
        <p:spPr bwMode="auto">
          <a:xfrm>
            <a:off x="8250238" y="5348288"/>
            <a:ext cx="9297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s</a:t>
            </a:r>
            <a:endParaRPr lang="en-US" sz="2000" b="1"/>
          </a:p>
        </p:txBody>
      </p:sp>
      <p:sp>
        <p:nvSpPr>
          <p:cNvPr id="923725" name="Rectangle 77"/>
          <p:cNvSpPr>
            <a:spLocks noChangeArrowheads="1"/>
          </p:cNvSpPr>
          <p:nvPr/>
        </p:nvSpPr>
        <p:spPr bwMode="auto">
          <a:xfrm>
            <a:off x="8358188" y="5348288"/>
            <a:ext cx="8816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t</a:t>
            </a:r>
            <a:endParaRPr lang="en-US" sz="2000" b="1"/>
          </a:p>
        </p:txBody>
      </p:sp>
      <p:sp>
        <p:nvSpPr>
          <p:cNvPr id="923726" name="Rectangle 78"/>
          <p:cNvSpPr>
            <a:spLocks noChangeArrowheads="1"/>
          </p:cNvSpPr>
          <p:nvPr/>
        </p:nvSpPr>
        <p:spPr bwMode="auto">
          <a:xfrm>
            <a:off x="774700" y="2774950"/>
            <a:ext cx="12343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F</a:t>
            </a:r>
            <a:endParaRPr lang="en-US" sz="2000" b="1"/>
          </a:p>
        </p:txBody>
      </p:sp>
      <p:sp>
        <p:nvSpPr>
          <p:cNvPr id="923727" name="Rectangle 79"/>
          <p:cNvSpPr>
            <a:spLocks noChangeArrowheads="1"/>
          </p:cNvSpPr>
          <p:nvPr/>
        </p:nvSpPr>
        <p:spPr bwMode="auto">
          <a:xfrm>
            <a:off x="914400" y="2774950"/>
            <a:ext cx="11702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a</a:t>
            </a:r>
            <a:endParaRPr lang="en-US" sz="2000" b="1"/>
          </a:p>
        </p:txBody>
      </p:sp>
      <p:sp>
        <p:nvSpPr>
          <p:cNvPr id="923728" name="Rectangle 80"/>
          <p:cNvSpPr>
            <a:spLocks noChangeArrowheads="1"/>
          </p:cNvSpPr>
          <p:nvPr/>
        </p:nvSpPr>
        <p:spPr bwMode="auto">
          <a:xfrm>
            <a:off x="1044575" y="2774950"/>
            <a:ext cx="9297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s</a:t>
            </a:r>
            <a:endParaRPr lang="en-US" sz="2000" b="1"/>
          </a:p>
        </p:txBody>
      </p:sp>
      <p:sp>
        <p:nvSpPr>
          <p:cNvPr id="923729" name="Rectangle 81"/>
          <p:cNvSpPr>
            <a:spLocks noChangeArrowheads="1"/>
          </p:cNvSpPr>
          <p:nvPr/>
        </p:nvSpPr>
        <p:spPr bwMode="auto">
          <a:xfrm>
            <a:off x="1160463" y="2774950"/>
            <a:ext cx="8816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t</a:t>
            </a:r>
            <a:endParaRPr lang="en-US" sz="2000" b="1"/>
          </a:p>
        </p:txBody>
      </p:sp>
      <p:sp>
        <p:nvSpPr>
          <p:cNvPr id="923730" name="Rectangle 82"/>
          <p:cNvSpPr>
            <a:spLocks noChangeArrowheads="1"/>
          </p:cNvSpPr>
          <p:nvPr/>
        </p:nvSpPr>
        <p:spPr bwMode="auto">
          <a:xfrm>
            <a:off x="1217613" y="2774950"/>
            <a:ext cx="12022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e</a:t>
            </a:r>
            <a:endParaRPr lang="en-US" sz="2000" b="1"/>
          </a:p>
        </p:txBody>
      </p:sp>
      <p:sp>
        <p:nvSpPr>
          <p:cNvPr id="923731" name="Rectangle 83"/>
          <p:cNvSpPr>
            <a:spLocks noChangeArrowheads="1"/>
          </p:cNvSpPr>
          <p:nvPr/>
        </p:nvSpPr>
        <p:spPr bwMode="auto">
          <a:xfrm>
            <a:off x="1349375" y="2774950"/>
            <a:ext cx="9297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s</a:t>
            </a:r>
            <a:endParaRPr lang="en-US" sz="2000" b="1"/>
          </a:p>
        </p:txBody>
      </p:sp>
      <p:sp>
        <p:nvSpPr>
          <p:cNvPr id="923732" name="Rectangle 84"/>
          <p:cNvSpPr>
            <a:spLocks noChangeArrowheads="1"/>
          </p:cNvSpPr>
          <p:nvPr/>
        </p:nvSpPr>
        <p:spPr bwMode="auto">
          <a:xfrm>
            <a:off x="1463675" y="2774950"/>
            <a:ext cx="8816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t</a:t>
            </a:r>
            <a:endParaRPr lang="en-US" sz="2000" b="1"/>
          </a:p>
        </p:txBody>
      </p:sp>
      <p:sp>
        <p:nvSpPr>
          <p:cNvPr id="923733" name="Rectangle 85"/>
          <p:cNvSpPr>
            <a:spLocks noChangeArrowheads="1"/>
          </p:cNvSpPr>
          <p:nvPr/>
        </p:nvSpPr>
        <p:spPr bwMode="auto">
          <a:xfrm>
            <a:off x="754063" y="5348288"/>
            <a:ext cx="11702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S</a:t>
            </a:r>
            <a:endParaRPr lang="en-US" sz="2000" b="1"/>
          </a:p>
        </p:txBody>
      </p:sp>
      <p:sp>
        <p:nvSpPr>
          <p:cNvPr id="923734" name="Rectangle 86"/>
          <p:cNvSpPr>
            <a:spLocks noChangeArrowheads="1"/>
          </p:cNvSpPr>
          <p:nvPr/>
        </p:nvSpPr>
        <p:spPr bwMode="auto">
          <a:xfrm>
            <a:off x="904875" y="5348288"/>
            <a:ext cx="7534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l</a:t>
            </a:r>
            <a:endParaRPr lang="en-US" sz="2000" b="1"/>
          </a:p>
        </p:txBody>
      </p:sp>
      <p:sp>
        <p:nvSpPr>
          <p:cNvPr id="923735" name="Rectangle 87"/>
          <p:cNvSpPr>
            <a:spLocks noChangeArrowheads="1"/>
          </p:cNvSpPr>
          <p:nvPr/>
        </p:nvSpPr>
        <p:spPr bwMode="auto">
          <a:xfrm>
            <a:off x="949325" y="5348288"/>
            <a:ext cx="13946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o</a:t>
            </a:r>
            <a:endParaRPr lang="en-US" sz="2000" b="1"/>
          </a:p>
        </p:txBody>
      </p:sp>
      <p:sp>
        <p:nvSpPr>
          <p:cNvPr id="923736" name="Rectangle 88"/>
          <p:cNvSpPr>
            <a:spLocks noChangeArrowheads="1"/>
          </p:cNvSpPr>
          <p:nvPr/>
        </p:nvSpPr>
        <p:spPr bwMode="auto">
          <a:xfrm>
            <a:off x="1081088" y="5348288"/>
            <a:ext cx="19556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w</a:t>
            </a:r>
            <a:endParaRPr lang="en-US" sz="2000" b="1"/>
          </a:p>
        </p:txBody>
      </p:sp>
      <p:sp>
        <p:nvSpPr>
          <p:cNvPr id="923737" name="Rectangle 89"/>
          <p:cNvSpPr>
            <a:spLocks noChangeArrowheads="1"/>
          </p:cNvSpPr>
          <p:nvPr/>
        </p:nvSpPr>
        <p:spPr bwMode="auto">
          <a:xfrm>
            <a:off x="1246188" y="5348288"/>
            <a:ext cx="12022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e</a:t>
            </a:r>
            <a:endParaRPr lang="en-US" sz="2000" b="1"/>
          </a:p>
        </p:txBody>
      </p:sp>
      <p:sp>
        <p:nvSpPr>
          <p:cNvPr id="923738" name="Rectangle 90"/>
          <p:cNvSpPr>
            <a:spLocks noChangeArrowheads="1"/>
          </p:cNvSpPr>
          <p:nvPr/>
        </p:nvSpPr>
        <p:spPr bwMode="auto">
          <a:xfrm>
            <a:off x="1382713" y="5348288"/>
            <a:ext cx="9297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s</a:t>
            </a:r>
            <a:endParaRPr lang="en-US" sz="2000" b="1"/>
          </a:p>
        </p:txBody>
      </p:sp>
      <p:sp>
        <p:nvSpPr>
          <p:cNvPr id="923739" name="Rectangle 91"/>
          <p:cNvSpPr>
            <a:spLocks noChangeArrowheads="1"/>
          </p:cNvSpPr>
          <p:nvPr/>
        </p:nvSpPr>
        <p:spPr bwMode="auto">
          <a:xfrm>
            <a:off x="1492250" y="5348288"/>
            <a:ext cx="8816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t</a:t>
            </a:r>
            <a:endParaRPr lang="en-US" sz="2000" b="1"/>
          </a:p>
        </p:txBody>
      </p:sp>
      <p:sp>
        <p:nvSpPr>
          <p:cNvPr id="923740" name="Freeform 92"/>
          <p:cNvSpPr>
            <a:spLocks/>
          </p:cNvSpPr>
          <p:nvPr/>
        </p:nvSpPr>
        <p:spPr bwMode="auto">
          <a:xfrm>
            <a:off x="2490788" y="4791075"/>
            <a:ext cx="1820862" cy="1393825"/>
          </a:xfrm>
          <a:custGeom>
            <a:avLst/>
            <a:gdLst/>
            <a:ahLst/>
            <a:cxnLst>
              <a:cxn ang="0">
                <a:pos x="1143" y="878"/>
              </a:cxn>
              <a:cxn ang="0">
                <a:pos x="1147" y="0"/>
              </a:cxn>
              <a:cxn ang="0">
                <a:pos x="0" y="0"/>
              </a:cxn>
              <a:cxn ang="0">
                <a:pos x="0" y="878"/>
              </a:cxn>
              <a:cxn ang="0">
                <a:pos x="1147" y="878"/>
              </a:cxn>
              <a:cxn ang="0">
                <a:pos x="1147" y="878"/>
              </a:cxn>
              <a:cxn ang="0">
                <a:pos x="1143" y="878"/>
              </a:cxn>
            </a:cxnLst>
            <a:rect l="0" t="0" r="r" b="b"/>
            <a:pathLst>
              <a:path w="1147" h="878">
                <a:moveTo>
                  <a:pt x="1143" y="878"/>
                </a:moveTo>
                <a:lnTo>
                  <a:pt x="1147" y="0"/>
                </a:lnTo>
                <a:lnTo>
                  <a:pt x="0" y="0"/>
                </a:lnTo>
                <a:lnTo>
                  <a:pt x="0" y="878"/>
                </a:lnTo>
                <a:lnTo>
                  <a:pt x="1147" y="878"/>
                </a:lnTo>
                <a:lnTo>
                  <a:pt x="1147" y="878"/>
                </a:lnTo>
                <a:lnTo>
                  <a:pt x="1143" y="878"/>
                </a:lnTo>
                <a:close/>
              </a:path>
            </a:pathLst>
          </a:custGeom>
          <a:solidFill>
            <a:srgbClr val="CCCCCC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2000" b="1"/>
          </a:p>
        </p:txBody>
      </p:sp>
      <p:sp>
        <p:nvSpPr>
          <p:cNvPr id="923741" name="Freeform 93"/>
          <p:cNvSpPr>
            <a:spLocks/>
          </p:cNvSpPr>
          <p:nvPr/>
        </p:nvSpPr>
        <p:spPr bwMode="auto">
          <a:xfrm>
            <a:off x="2490788" y="4791075"/>
            <a:ext cx="1820862" cy="1393825"/>
          </a:xfrm>
          <a:custGeom>
            <a:avLst/>
            <a:gdLst/>
            <a:ahLst/>
            <a:cxnLst>
              <a:cxn ang="0">
                <a:pos x="1143" y="878"/>
              </a:cxn>
              <a:cxn ang="0">
                <a:pos x="1147" y="0"/>
              </a:cxn>
              <a:cxn ang="0">
                <a:pos x="0" y="0"/>
              </a:cxn>
              <a:cxn ang="0">
                <a:pos x="0" y="878"/>
              </a:cxn>
              <a:cxn ang="0">
                <a:pos x="1147" y="878"/>
              </a:cxn>
              <a:cxn ang="0">
                <a:pos x="1147" y="878"/>
              </a:cxn>
            </a:cxnLst>
            <a:rect l="0" t="0" r="r" b="b"/>
            <a:pathLst>
              <a:path w="1147" h="878">
                <a:moveTo>
                  <a:pt x="1143" y="878"/>
                </a:moveTo>
                <a:lnTo>
                  <a:pt x="1147" y="0"/>
                </a:lnTo>
                <a:lnTo>
                  <a:pt x="0" y="0"/>
                </a:lnTo>
                <a:lnTo>
                  <a:pt x="0" y="878"/>
                </a:lnTo>
                <a:lnTo>
                  <a:pt x="1147" y="878"/>
                </a:lnTo>
                <a:lnTo>
                  <a:pt x="1147" y="878"/>
                </a:lnTo>
              </a:path>
            </a:pathLst>
          </a:custGeom>
          <a:noFill/>
          <a:ln w="2698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sz="2000" b="1"/>
          </a:p>
        </p:txBody>
      </p:sp>
      <p:sp>
        <p:nvSpPr>
          <p:cNvPr id="923742" name="Rectangle 94"/>
          <p:cNvSpPr>
            <a:spLocks noChangeArrowheads="1"/>
          </p:cNvSpPr>
          <p:nvPr/>
        </p:nvSpPr>
        <p:spPr bwMode="auto">
          <a:xfrm>
            <a:off x="3049588" y="5348288"/>
            <a:ext cx="2324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M</a:t>
            </a:r>
            <a:endParaRPr lang="en-US" sz="2000" b="1"/>
          </a:p>
        </p:txBody>
      </p:sp>
      <p:sp>
        <p:nvSpPr>
          <p:cNvPr id="923743" name="Rectangle 95"/>
          <p:cNvSpPr>
            <a:spLocks noChangeArrowheads="1"/>
          </p:cNvSpPr>
          <p:nvPr/>
        </p:nvSpPr>
        <p:spPr bwMode="auto">
          <a:xfrm>
            <a:off x="3240088" y="5348288"/>
            <a:ext cx="12022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e</a:t>
            </a:r>
            <a:endParaRPr lang="en-US" sz="2000" b="1"/>
          </a:p>
        </p:txBody>
      </p:sp>
      <p:sp>
        <p:nvSpPr>
          <p:cNvPr id="923744" name="Rectangle 96"/>
          <p:cNvSpPr>
            <a:spLocks noChangeArrowheads="1"/>
          </p:cNvSpPr>
          <p:nvPr/>
        </p:nvSpPr>
        <p:spPr bwMode="auto">
          <a:xfrm>
            <a:off x="3367088" y="5348288"/>
            <a:ext cx="2051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m</a:t>
            </a:r>
            <a:endParaRPr lang="en-US" sz="2000" b="1"/>
          </a:p>
        </p:txBody>
      </p:sp>
      <p:sp>
        <p:nvSpPr>
          <p:cNvPr id="923745" name="Rectangle 97"/>
          <p:cNvSpPr>
            <a:spLocks noChangeArrowheads="1"/>
          </p:cNvSpPr>
          <p:nvPr/>
        </p:nvSpPr>
        <p:spPr bwMode="auto">
          <a:xfrm>
            <a:off x="3557588" y="5348288"/>
            <a:ext cx="13946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o</a:t>
            </a:r>
            <a:endParaRPr lang="en-US" sz="2000" b="1"/>
          </a:p>
        </p:txBody>
      </p:sp>
      <p:sp>
        <p:nvSpPr>
          <p:cNvPr id="923746" name="Rectangle 98"/>
          <p:cNvSpPr>
            <a:spLocks noChangeArrowheads="1"/>
          </p:cNvSpPr>
          <p:nvPr/>
        </p:nvSpPr>
        <p:spPr bwMode="auto">
          <a:xfrm>
            <a:off x="3686175" y="5348288"/>
            <a:ext cx="10419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r</a:t>
            </a:r>
            <a:endParaRPr lang="en-US" sz="2000" b="1"/>
          </a:p>
        </p:txBody>
      </p:sp>
      <p:sp>
        <p:nvSpPr>
          <p:cNvPr id="923747" name="Rectangle 99"/>
          <p:cNvSpPr>
            <a:spLocks noChangeArrowheads="1"/>
          </p:cNvSpPr>
          <p:nvPr/>
        </p:nvSpPr>
        <p:spPr bwMode="auto">
          <a:xfrm>
            <a:off x="3763963" y="5348288"/>
            <a:ext cx="12824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</a:rPr>
              <a:t>y</a:t>
            </a:r>
            <a:endParaRPr lang="en-US" sz="20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72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>
                <a:solidFill>
                  <a:srgbClr val="FF0000"/>
                </a:solidFill>
              </a:rPr>
              <a:t>Data transfer between levels</a:t>
            </a:r>
          </a:p>
        </p:txBody>
      </p:sp>
      <p:pic>
        <p:nvPicPr>
          <p:cNvPr id="926724" name="Picture 4" descr="F070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60450" y="1425575"/>
            <a:ext cx="4562475" cy="4768850"/>
          </a:xfrm>
          <a:noFill/>
          <a:ln/>
        </p:spPr>
      </p:pic>
      <p:sp>
        <p:nvSpPr>
          <p:cNvPr id="926727" name="Text Box 7"/>
          <p:cNvSpPr txBox="1">
            <a:spLocks noChangeArrowheads="1"/>
          </p:cNvSpPr>
          <p:nvPr/>
        </p:nvSpPr>
        <p:spPr bwMode="auto">
          <a:xfrm>
            <a:off x="5495925" y="4340225"/>
            <a:ext cx="3232103" cy="46166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unit of transfer = block</a:t>
            </a:r>
          </a:p>
        </p:txBody>
      </p:sp>
      <p:sp>
        <p:nvSpPr>
          <p:cNvPr id="926728" name="Text Box 8"/>
          <p:cNvSpPr txBox="1">
            <a:spLocks noChangeArrowheads="1"/>
          </p:cNvSpPr>
          <p:nvPr/>
        </p:nvSpPr>
        <p:spPr bwMode="auto">
          <a:xfrm>
            <a:off x="5495925" y="1958975"/>
            <a:ext cx="982961" cy="46166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access</a:t>
            </a:r>
          </a:p>
        </p:txBody>
      </p:sp>
      <p:sp>
        <p:nvSpPr>
          <p:cNvPr id="926729" name="Text Box 9"/>
          <p:cNvSpPr txBox="1">
            <a:spLocks noChangeArrowheads="1"/>
          </p:cNvSpPr>
          <p:nvPr/>
        </p:nvSpPr>
        <p:spPr bwMode="auto">
          <a:xfrm>
            <a:off x="7435850" y="1425575"/>
            <a:ext cx="506413" cy="830997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/>
              <a:t>hit</a:t>
            </a:r>
          </a:p>
        </p:txBody>
      </p:sp>
      <p:sp>
        <p:nvSpPr>
          <p:cNvPr id="926730" name="Text Box 10"/>
          <p:cNvSpPr txBox="1">
            <a:spLocks noChangeArrowheads="1"/>
          </p:cNvSpPr>
          <p:nvPr/>
        </p:nvSpPr>
        <p:spPr bwMode="auto">
          <a:xfrm>
            <a:off x="7321550" y="2416175"/>
            <a:ext cx="745717" cy="46166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miss</a:t>
            </a:r>
          </a:p>
        </p:txBody>
      </p:sp>
      <p:sp>
        <p:nvSpPr>
          <p:cNvPr id="926731" name="Line 11"/>
          <p:cNvSpPr>
            <a:spLocks noChangeShapeType="1"/>
          </p:cNvSpPr>
          <p:nvPr/>
        </p:nvSpPr>
        <p:spPr bwMode="auto">
          <a:xfrm flipV="1">
            <a:off x="6629400" y="1806575"/>
            <a:ext cx="806450" cy="268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926732" name="Line 12"/>
          <p:cNvSpPr>
            <a:spLocks noChangeShapeType="1"/>
          </p:cNvSpPr>
          <p:nvPr/>
        </p:nvSpPr>
        <p:spPr bwMode="auto">
          <a:xfrm>
            <a:off x="6629400" y="2339975"/>
            <a:ext cx="806450" cy="1730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74638"/>
            <a:ext cx="8153400" cy="1143000"/>
          </a:xfrm>
        </p:spPr>
        <p:txBody>
          <a:bodyPr>
            <a:normAutofit/>
          </a:bodyPr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Principle of </a:t>
            </a:r>
            <a:r>
              <a:rPr lang="en-US" b="1" i="1" u="sng" dirty="0" smtClean="0">
                <a:solidFill>
                  <a:srgbClr val="FF0000"/>
                </a:solidFill>
              </a:rPr>
              <a:t>locality &amp; Cache </a:t>
            </a:r>
            <a:r>
              <a:rPr lang="en-US" b="1" i="1" u="sng" dirty="0">
                <a:solidFill>
                  <a:srgbClr val="FF0000"/>
                </a:solidFill>
              </a:rPr>
              <a:t>Policies</a:t>
            </a:r>
          </a:p>
        </p:txBody>
      </p:sp>
      <p:sp>
        <p:nvSpPr>
          <p:cNvPr id="902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8077200" cy="5105400"/>
          </a:xfrm>
        </p:spPr>
        <p:txBody>
          <a:bodyPr>
            <a:normAutofit fontScale="85000" lnSpcReduction="20000"/>
          </a:bodyPr>
          <a:lstStyle/>
          <a:p>
            <a:r>
              <a:rPr lang="en-US" sz="3500" dirty="0" smtClean="0"/>
              <a:t>Temporal Locality</a:t>
            </a:r>
          </a:p>
          <a:p>
            <a:pPr lvl="1"/>
            <a:r>
              <a:rPr lang="en-US" sz="3000" dirty="0" smtClean="0"/>
              <a:t>references repeated in time</a:t>
            </a:r>
          </a:p>
          <a:p>
            <a:r>
              <a:rPr lang="en-US" sz="3500" dirty="0" smtClean="0"/>
              <a:t>Spatial Locality</a:t>
            </a:r>
          </a:p>
          <a:p>
            <a:pPr lvl="1"/>
            <a:r>
              <a:rPr lang="en-US" sz="3000" dirty="0" smtClean="0"/>
              <a:t>references repeated in space</a:t>
            </a:r>
          </a:p>
          <a:p>
            <a:pPr lvl="1"/>
            <a:r>
              <a:rPr lang="en-US" sz="3000" dirty="0" smtClean="0"/>
              <a:t>Special case: Sequential </a:t>
            </a:r>
            <a:r>
              <a:rPr lang="en-US" sz="3000" dirty="0" smtClean="0"/>
              <a:t>Locality</a:t>
            </a:r>
          </a:p>
          <a:p>
            <a:pPr lvl="1">
              <a:buNone/>
            </a:pPr>
            <a:r>
              <a:rPr lang="en-US" sz="3500" b="1" dirty="0" smtClean="0"/>
              <a:t>============================</a:t>
            </a:r>
          </a:p>
          <a:p>
            <a:r>
              <a:rPr lang="en-US" sz="2800" b="1" dirty="0" smtClean="0"/>
              <a:t>Read</a:t>
            </a:r>
            <a:endParaRPr lang="en-US" sz="2800" b="1" dirty="0"/>
          </a:p>
          <a:p>
            <a:pPr lvl="1"/>
            <a:r>
              <a:rPr lang="en-US" sz="2800" b="1" dirty="0"/>
              <a:t>Sequential / Concurrent</a:t>
            </a:r>
          </a:p>
          <a:p>
            <a:pPr lvl="1"/>
            <a:r>
              <a:rPr lang="en-US" sz="2800" b="1" dirty="0"/>
              <a:t>Simple / Forward</a:t>
            </a:r>
          </a:p>
          <a:p>
            <a:r>
              <a:rPr lang="en-US" sz="2800" b="1" dirty="0"/>
              <a:t>Load</a:t>
            </a:r>
          </a:p>
          <a:p>
            <a:pPr lvl="1"/>
            <a:r>
              <a:rPr lang="en-US" sz="2800" b="1" dirty="0"/>
              <a:t>Block load / Load forward / Wrap around</a:t>
            </a:r>
          </a:p>
          <a:p>
            <a:r>
              <a:rPr lang="en-US" sz="2800" b="1" dirty="0"/>
              <a:t>Replacement</a:t>
            </a:r>
          </a:p>
          <a:p>
            <a:pPr lvl="1"/>
            <a:r>
              <a:rPr lang="en-US" sz="2800" b="1" dirty="0"/>
              <a:t>LRU / LFU / FIFO / Random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4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>
                <a:solidFill>
                  <a:srgbClr val="FF0000"/>
                </a:solidFill>
              </a:rPr>
              <a:t>Load policies</a:t>
            </a:r>
          </a:p>
        </p:txBody>
      </p:sp>
      <p:sp>
        <p:nvSpPr>
          <p:cNvPr id="904195" name="Line 3"/>
          <p:cNvSpPr>
            <a:spLocks noChangeShapeType="1"/>
          </p:cNvSpPr>
          <p:nvPr/>
        </p:nvSpPr>
        <p:spPr bwMode="auto">
          <a:xfrm>
            <a:off x="2247900" y="2762250"/>
            <a:ext cx="35623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904196" name="Line 4"/>
          <p:cNvSpPr>
            <a:spLocks noChangeShapeType="1"/>
          </p:cNvSpPr>
          <p:nvPr/>
        </p:nvSpPr>
        <p:spPr bwMode="auto">
          <a:xfrm>
            <a:off x="2228850" y="2667000"/>
            <a:ext cx="0" cy="190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904197" name="Line 5"/>
          <p:cNvSpPr>
            <a:spLocks noChangeShapeType="1"/>
          </p:cNvSpPr>
          <p:nvPr/>
        </p:nvSpPr>
        <p:spPr bwMode="auto">
          <a:xfrm>
            <a:off x="3119438" y="2667000"/>
            <a:ext cx="0" cy="190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904198" name="Line 6"/>
          <p:cNvSpPr>
            <a:spLocks noChangeShapeType="1"/>
          </p:cNvSpPr>
          <p:nvPr/>
        </p:nvSpPr>
        <p:spPr bwMode="auto">
          <a:xfrm>
            <a:off x="4010025" y="2667000"/>
            <a:ext cx="0" cy="190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904199" name="Line 7"/>
          <p:cNvSpPr>
            <a:spLocks noChangeShapeType="1"/>
          </p:cNvSpPr>
          <p:nvPr/>
        </p:nvSpPr>
        <p:spPr bwMode="auto">
          <a:xfrm>
            <a:off x="4900613" y="2667000"/>
            <a:ext cx="0" cy="190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904200" name="Line 8"/>
          <p:cNvSpPr>
            <a:spLocks noChangeShapeType="1"/>
          </p:cNvSpPr>
          <p:nvPr/>
        </p:nvSpPr>
        <p:spPr bwMode="auto">
          <a:xfrm>
            <a:off x="5791200" y="2667000"/>
            <a:ext cx="0" cy="190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904201" name="Text Box 9"/>
          <p:cNvSpPr txBox="1">
            <a:spLocks noChangeArrowheads="1"/>
          </p:cNvSpPr>
          <p:nvPr/>
        </p:nvSpPr>
        <p:spPr bwMode="auto">
          <a:xfrm>
            <a:off x="3451225" y="1927225"/>
            <a:ext cx="165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solidFill>
                  <a:srgbClr val="333399"/>
                </a:solidFill>
                <a:latin typeface="Times New Roman" pitchFamily="18" charset="0"/>
              </a:rPr>
              <a:t>4 AU Block</a:t>
            </a:r>
          </a:p>
        </p:txBody>
      </p:sp>
      <p:sp>
        <p:nvSpPr>
          <p:cNvPr id="904202" name="Text Box 10"/>
          <p:cNvSpPr txBox="1">
            <a:spLocks noChangeArrowheads="1"/>
          </p:cNvSpPr>
          <p:nvPr/>
        </p:nvSpPr>
        <p:spPr bwMode="auto">
          <a:xfrm>
            <a:off x="346075" y="2974975"/>
            <a:ext cx="2706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solidFill>
                  <a:srgbClr val="333399"/>
                </a:solidFill>
                <a:latin typeface="Times New Roman" pitchFamily="18" charset="0"/>
              </a:rPr>
              <a:t>Cache miss on AU 1</a:t>
            </a:r>
          </a:p>
        </p:txBody>
      </p:sp>
      <p:sp>
        <p:nvSpPr>
          <p:cNvPr id="904203" name="Line 11"/>
          <p:cNvSpPr>
            <a:spLocks noChangeShapeType="1"/>
          </p:cNvSpPr>
          <p:nvPr/>
        </p:nvSpPr>
        <p:spPr bwMode="auto">
          <a:xfrm>
            <a:off x="2266950" y="4095750"/>
            <a:ext cx="35623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904204" name="Line 12"/>
          <p:cNvSpPr>
            <a:spLocks noChangeShapeType="1"/>
          </p:cNvSpPr>
          <p:nvPr/>
        </p:nvSpPr>
        <p:spPr bwMode="auto">
          <a:xfrm>
            <a:off x="2247900" y="4000500"/>
            <a:ext cx="0" cy="190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904205" name="Line 13"/>
          <p:cNvSpPr>
            <a:spLocks noChangeShapeType="1"/>
          </p:cNvSpPr>
          <p:nvPr/>
        </p:nvSpPr>
        <p:spPr bwMode="auto">
          <a:xfrm>
            <a:off x="5810250" y="4000500"/>
            <a:ext cx="0" cy="190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904206" name="Line 14"/>
          <p:cNvSpPr>
            <a:spLocks noChangeShapeType="1"/>
          </p:cNvSpPr>
          <p:nvPr/>
        </p:nvSpPr>
        <p:spPr bwMode="auto">
          <a:xfrm>
            <a:off x="3124200" y="4629150"/>
            <a:ext cx="27051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904207" name="Line 15"/>
          <p:cNvSpPr>
            <a:spLocks noChangeShapeType="1"/>
          </p:cNvSpPr>
          <p:nvPr/>
        </p:nvSpPr>
        <p:spPr bwMode="auto">
          <a:xfrm>
            <a:off x="3124200" y="4533900"/>
            <a:ext cx="0" cy="190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904208" name="Line 16"/>
          <p:cNvSpPr>
            <a:spLocks noChangeShapeType="1"/>
          </p:cNvSpPr>
          <p:nvPr/>
        </p:nvSpPr>
        <p:spPr bwMode="auto">
          <a:xfrm>
            <a:off x="5810250" y="4533900"/>
            <a:ext cx="0" cy="190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904209" name="Line 17"/>
          <p:cNvSpPr>
            <a:spLocks noChangeShapeType="1"/>
          </p:cNvSpPr>
          <p:nvPr/>
        </p:nvSpPr>
        <p:spPr bwMode="auto">
          <a:xfrm>
            <a:off x="3124200" y="5257800"/>
            <a:ext cx="27051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904210" name="Line 18"/>
          <p:cNvSpPr>
            <a:spLocks noChangeShapeType="1"/>
          </p:cNvSpPr>
          <p:nvPr/>
        </p:nvSpPr>
        <p:spPr bwMode="auto">
          <a:xfrm>
            <a:off x="3124200" y="5162550"/>
            <a:ext cx="0" cy="190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904211" name="Line 19"/>
          <p:cNvSpPr>
            <a:spLocks noChangeShapeType="1"/>
          </p:cNvSpPr>
          <p:nvPr/>
        </p:nvSpPr>
        <p:spPr bwMode="auto">
          <a:xfrm>
            <a:off x="5810250" y="5162550"/>
            <a:ext cx="0" cy="190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904212" name="Line 20"/>
          <p:cNvSpPr>
            <a:spLocks noChangeShapeType="1"/>
          </p:cNvSpPr>
          <p:nvPr/>
        </p:nvSpPr>
        <p:spPr bwMode="auto">
          <a:xfrm>
            <a:off x="2247900" y="5791200"/>
            <a:ext cx="8953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904213" name="Line 21"/>
          <p:cNvSpPr>
            <a:spLocks noChangeShapeType="1"/>
          </p:cNvSpPr>
          <p:nvPr/>
        </p:nvSpPr>
        <p:spPr bwMode="auto">
          <a:xfrm>
            <a:off x="2228850" y="5695950"/>
            <a:ext cx="0" cy="190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904214" name="Line 22"/>
          <p:cNvSpPr>
            <a:spLocks noChangeShapeType="1"/>
          </p:cNvSpPr>
          <p:nvPr/>
        </p:nvSpPr>
        <p:spPr bwMode="auto">
          <a:xfrm>
            <a:off x="3124200" y="5695950"/>
            <a:ext cx="0" cy="190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904215" name="Line 23"/>
          <p:cNvSpPr>
            <a:spLocks noChangeShapeType="1"/>
          </p:cNvSpPr>
          <p:nvPr/>
        </p:nvSpPr>
        <p:spPr bwMode="auto">
          <a:xfrm flipV="1">
            <a:off x="2228850" y="5257800"/>
            <a:ext cx="3581400" cy="5334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sp>
        <p:nvSpPr>
          <p:cNvPr id="904216" name="Text Box 24"/>
          <p:cNvSpPr txBox="1">
            <a:spLocks noChangeArrowheads="1"/>
          </p:cNvSpPr>
          <p:nvPr/>
        </p:nvSpPr>
        <p:spPr bwMode="auto">
          <a:xfrm>
            <a:off x="6289675" y="3832225"/>
            <a:ext cx="169790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b="1">
                <a:solidFill>
                  <a:srgbClr val="333399"/>
                </a:solidFill>
                <a:latin typeface="Times New Roman" pitchFamily="18" charset="0"/>
              </a:rPr>
              <a:t>Block Load</a:t>
            </a:r>
          </a:p>
        </p:txBody>
      </p:sp>
      <p:sp>
        <p:nvSpPr>
          <p:cNvPr id="904217" name="Text Box 25"/>
          <p:cNvSpPr txBox="1">
            <a:spLocks noChangeArrowheads="1"/>
          </p:cNvSpPr>
          <p:nvPr/>
        </p:nvSpPr>
        <p:spPr bwMode="auto">
          <a:xfrm>
            <a:off x="6118225" y="4422775"/>
            <a:ext cx="210826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b="1">
                <a:solidFill>
                  <a:srgbClr val="333399"/>
                </a:solidFill>
                <a:latin typeface="Times New Roman" pitchFamily="18" charset="0"/>
              </a:rPr>
              <a:t>Load Forward</a:t>
            </a:r>
          </a:p>
        </p:txBody>
      </p:sp>
      <p:sp>
        <p:nvSpPr>
          <p:cNvPr id="904218" name="Text Box 26"/>
          <p:cNvSpPr txBox="1">
            <a:spLocks noChangeArrowheads="1"/>
          </p:cNvSpPr>
          <p:nvPr/>
        </p:nvSpPr>
        <p:spPr bwMode="auto">
          <a:xfrm>
            <a:off x="6175375" y="4994275"/>
            <a:ext cx="200170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b="1">
                <a:solidFill>
                  <a:srgbClr val="333399"/>
                </a:solidFill>
                <a:latin typeface="Times New Roman" pitchFamily="18" charset="0"/>
              </a:rPr>
              <a:t>Fetch Bypass</a:t>
            </a:r>
          </a:p>
          <a:p>
            <a:pPr algn="l"/>
            <a:r>
              <a:rPr lang="en-US" sz="2400" b="1">
                <a:solidFill>
                  <a:srgbClr val="333399"/>
                </a:solidFill>
                <a:latin typeface="Times New Roman" pitchFamily="18" charset="0"/>
              </a:rPr>
              <a:t>(wrap around</a:t>
            </a:r>
          </a:p>
          <a:p>
            <a:pPr algn="l"/>
            <a:r>
              <a:rPr lang="en-US" sz="2400" b="1">
                <a:solidFill>
                  <a:srgbClr val="333399"/>
                </a:solidFill>
                <a:latin typeface="Times New Roman" pitchFamily="18" charset="0"/>
              </a:rPr>
              <a:t>load)</a:t>
            </a:r>
          </a:p>
        </p:txBody>
      </p:sp>
      <p:sp>
        <p:nvSpPr>
          <p:cNvPr id="904219" name="Text Box 27"/>
          <p:cNvSpPr txBox="1">
            <a:spLocks noChangeArrowheads="1"/>
          </p:cNvSpPr>
          <p:nvPr/>
        </p:nvSpPr>
        <p:spPr bwMode="auto">
          <a:xfrm>
            <a:off x="2536825" y="23653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b="1">
                <a:solidFill>
                  <a:srgbClr val="333399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904220" name="Text Box 28"/>
          <p:cNvSpPr txBox="1">
            <a:spLocks noChangeArrowheads="1"/>
          </p:cNvSpPr>
          <p:nvPr/>
        </p:nvSpPr>
        <p:spPr bwMode="auto">
          <a:xfrm>
            <a:off x="3394075" y="230822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b="1">
                <a:solidFill>
                  <a:srgbClr val="333399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904221" name="Text Box 29"/>
          <p:cNvSpPr txBox="1">
            <a:spLocks noChangeArrowheads="1"/>
          </p:cNvSpPr>
          <p:nvPr/>
        </p:nvSpPr>
        <p:spPr bwMode="auto">
          <a:xfrm>
            <a:off x="4270375" y="227012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b="1">
                <a:solidFill>
                  <a:srgbClr val="333399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904222" name="Text Box 30"/>
          <p:cNvSpPr txBox="1">
            <a:spLocks noChangeArrowheads="1"/>
          </p:cNvSpPr>
          <p:nvPr/>
        </p:nvSpPr>
        <p:spPr bwMode="auto">
          <a:xfrm>
            <a:off x="5127625" y="22891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b="1">
                <a:solidFill>
                  <a:srgbClr val="333399"/>
                </a:solidFill>
                <a:latin typeface="Times New Roman" pitchFamily="18" charset="0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624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0"/>
            <a:ext cx="7772400" cy="731838"/>
          </a:xfrm>
        </p:spPr>
        <p:txBody>
          <a:bodyPr>
            <a:normAutofit fontScale="90000"/>
          </a:bodyPr>
          <a:lstStyle/>
          <a:p>
            <a:r>
              <a:rPr lang="en-US" b="1" i="1" u="sng" dirty="0">
                <a:solidFill>
                  <a:srgbClr val="FF0000"/>
                </a:solidFill>
              </a:rPr>
              <a:t>Fetch Policies</a:t>
            </a:r>
          </a:p>
        </p:txBody>
      </p:sp>
      <p:sp>
        <p:nvSpPr>
          <p:cNvPr id="906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38200"/>
            <a:ext cx="8153400" cy="4876800"/>
          </a:xfrm>
        </p:spPr>
        <p:txBody>
          <a:bodyPr>
            <a:noAutofit/>
          </a:bodyPr>
          <a:lstStyle/>
          <a:p>
            <a:r>
              <a:rPr lang="en-US" sz="3600" dirty="0"/>
              <a:t>Demand fetching</a:t>
            </a:r>
          </a:p>
          <a:p>
            <a:pPr lvl="1"/>
            <a:r>
              <a:rPr lang="en-US" sz="3600" dirty="0"/>
              <a:t>fetch only when required (miss)</a:t>
            </a:r>
          </a:p>
          <a:p>
            <a:r>
              <a:rPr lang="en-US" sz="3600" dirty="0"/>
              <a:t>Hardware </a:t>
            </a:r>
            <a:r>
              <a:rPr lang="en-US" sz="3600" dirty="0" err="1"/>
              <a:t>prefetching</a:t>
            </a:r>
            <a:endParaRPr lang="en-US" sz="3600" dirty="0"/>
          </a:p>
          <a:p>
            <a:pPr lvl="1"/>
            <a:r>
              <a:rPr lang="en-US" sz="3600" dirty="0"/>
              <a:t>automatically </a:t>
            </a:r>
            <a:r>
              <a:rPr lang="en-US" sz="3600" dirty="0" err="1"/>
              <a:t>prefetch</a:t>
            </a:r>
            <a:r>
              <a:rPr lang="en-US" sz="3600" dirty="0"/>
              <a:t> next block</a:t>
            </a:r>
          </a:p>
          <a:p>
            <a:r>
              <a:rPr lang="en-US" sz="3600" dirty="0"/>
              <a:t>Software </a:t>
            </a:r>
            <a:r>
              <a:rPr lang="en-US" sz="3600" dirty="0" err="1"/>
              <a:t>prefetching</a:t>
            </a:r>
            <a:endParaRPr lang="en-US" sz="3600" dirty="0"/>
          </a:p>
          <a:p>
            <a:pPr lvl="1"/>
            <a:r>
              <a:rPr lang="en-US" sz="3600" dirty="0"/>
              <a:t>programmer decides to </a:t>
            </a:r>
            <a:r>
              <a:rPr lang="en-US" sz="3600" dirty="0" err="1"/>
              <a:t>prefetch</a:t>
            </a:r>
            <a:endParaRPr lang="en-US" sz="3600" dirty="0"/>
          </a:p>
          <a:p>
            <a:pPr lvl="1">
              <a:buFont typeface="Wingdings" pitchFamily="2" charset="2"/>
              <a:buNone/>
            </a:pPr>
            <a:r>
              <a:rPr lang="en-US" sz="3600" dirty="0">
                <a:solidFill>
                  <a:srgbClr val="333399"/>
                </a:solidFill>
              </a:rPr>
              <a:t>questions:</a:t>
            </a:r>
            <a:r>
              <a:rPr lang="en-US" sz="3600" dirty="0"/>
              <a:t> </a:t>
            </a:r>
          </a:p>
          <a:p>
            <a:pPr lvl="1"/>
            <a:r>
              <a:rPr lang="en-US" sz="3600" dirty="0"/>
              <a:t>how much ahead (</a:t>
            </a:r>
            <a:r>
              <a:rPr lang="en-US" sz="3600" dirty="0" err="1"/>
              <a:t>prefetch</a:t>
            </a:r>
            <a:r>
              <a:rPr lang="en-US" sz="3600" dirty="0"/>
              <a:t> distance)</a:t>
            </a:r>
          </a:p>
          <a:p>
            <a:pPr lvl="1"/>
            <a:r>
              <a:rPr lang="en-US" sz="3600" dirty="0"/>
              <a:t>how often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>
                <a:solidFill>
                  <a:srgbClr val="FF0000"/>
                </a:solidFill>
              </a:rPr>
              <a:t>Write Policies</a:t>
            </a:r>
          </a:p>
        </p:txBody>
      </p:sp>
      <p:sp>
        <p:nvSpPr>
          <p:cNvPr id="90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Write Hit</a:t>
            </a:r>
          </a:p>
          <a:p>
            <a:pPr lvl="1"/>
            <a:r>
              <a:rPr lang="en-US" sz="3600" dirty="0"/>
              <a:t>Write Back</a:t>
            </a:r>
          </a:p>
          <a:p>
            <a:pPr lvl="1"/>
            <a:r>
              <a:rPr lang="en-US" sz="3600" dirty="0"/>
              <a:t>Write Through</a:t>
            </a:r>
          </a:p>
          <a:p>
            <a:r>
              <a:rPr lang="en-US" sz="3600" dirty="0"/>
              <a:t>Write Miss</a:t>
            </a:r>
          </a:p>
          <a:p>
            <a:pPr lvl="1"/>
            <a:r>
              <a:rPr lang="en-US" sz="3600" dirty="0"/>
              <a:t>Write Back</a:t>
            </a:r>
          </a:p>
          <a:p>
            <a:pPr lvl="1"/>
            <a:r>
              <a:rPr lang="en-US" sz="3600" dirty="0"/>
              <a:t>Write Through</a:t>
            </a:r>
          </a:p>
          <a:p>
            <a:pPr lvl="2"/>
            <a:r>
              <a:rPr lang="en-US" sz="3200" dirty="0"/>
              <a:t>With Write Allocate</a:t>
            </a:r>
          </a:p>
          <a:p>
            <a:pPr lvl="2"/>
            <a:r>
              <a:rPr lang="en-US" sz="3200" dirty="0"/>
              <a:t>With No Write Allocate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8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>
                <a:solidFill>
                  <a:srgbClr val="FF0000"/>
                </a:solidFill>
              </a:rPr>
              <a:t>Cache Types</a:t>
            </a:r>
          </a:p>
        </p:txBody>
      </p:sp>
      <p:sp>
        <p:nvSpPr>
          <p:cNvPr id="89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None/>
            </a:pPr>
            <a:r>
              <a:rPr lang="en-US" sz="4000" dirty="0"/>
              <a:t>Instruction | Data | Unified | Split</a:t>
            </a:r>
          </a:p>
          <a:p>
            <a:pPr>
              <a:buFont typeface="Wingdings" pitchFamily="2" charset="2"/>
              <a:buNone/>
            </a:pPr>
            <a:r>
              <a:rPr lang="en-US" sz="4000" dirty="0"/>
              <a:t>		Split vs. Unified:</a:t>
            </a:r>
          </a:p>
          <a:p>
            <a:pPr lvl="2"/>
            <a:r>
              <a:rPr lang="en-US" sz="3600" dirty="0">
                <a:solidFill>
                  <a:srgbClr val="333399"/>
                </a:solidFill>
              </a:rPr>
              <a:t>Split allows specializing each part</a:t>
            </a:r>
          </a:p>
          <a:p>
            <a:pPr lvl="2"/>
            <a:r>
              <a:rPr lang="en-US" sz="3600" dirty="0">
                <a:solidFill>
                  <a:srgbClr val="333399"/>
                </a:solidFill>
              </a:rPr>
              <a:t>Unified allows best use of the capacity</a:t>
            </a:r>
            <a:endParaRPr lang="en-US" sz="3600" dirty="0"/>
          </a:p>
          <a:p>
            <a:pPr>
              <a:buFont typeface="Wingdings" pitchFamily="2" charset="2"/>
              <a:buNone/>
            </a:pPr>
            <a:r>
              <a:rPr lang="en-US" sz="4000" dirty="0">
                <a:solidFill>
                  <a:srgbClr val="006666"/>
                </a:solidFill>
              </a:rPr>
              <a:t>On-chip | Off-chip</a:t>
            </a:r>
          </a:p>
          <a:p>
            <a:pPr lvl="2"/>
            <a:r>
              <a:rPr lang="en-US" sz="3600" dirty="0">
                <a:solidFill>
                  <a:srgbClr val="006666"/>
                </a:solidFill>
              </a:rPr>
              <a:t>on-chip : fast but small</a:t>
            </a:r>
          </a:p>
          <a:p>
            <a:pPr lvl="2"/>
            <a:r>
              <a:rPr lang="en-US" sz="3600" dirty="0">
                <a:solidFill>
                  <a:srgbClr val="006666"/>
                </a:solidFill>
              </a:rPr>
              <a:t>off-chip : large but slow</a:t>
            </a:r>
            <a:endParaRPr lang="en-US" sz="3600" dirty="0"/>
          </a:p>
          <a:p>
            <a:pPr>
              <a:buFont typeface="Wingdings" pitchFamily="2" charset="2"/>
              <a:buNone/>
            </a:pPr>
            <a:r>
              <a:rPr lang="en-US" sz="4000" dirty="0">
                <a:solidFill>
                  <a:srgbClr val="800000"/>
                </a:solidFill>
              </a:rPr>
              <a:t>Single level | Multi level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868362"/>
          </a:xfrm>
        </p:spPr>
        <p:txBody>
          <a:bodyPr>
            <a:noAutofit/>
          </a:bodyPr>
          <a:lstStyle/>
          <a:p>
            <a:pPr algn="ctr"/>
            <a:r>
              <a:rPr lang="en-US" sz="4800" b="1" i="1" u="sng" dirty="0" smtClean="0">
                <a:solidFill>
                  <a:srgbClr val="C00000"/>
                </a:solidFill>
              </a:rPr>
              <a:t>References</a:t>
            </a:r>
            <a:endParaRPr lang="en-US" sz="4800" b="1" i="1" u="sng" dirty="0">
              <a:solidFill>
                <a:srgbClr val="C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1225689"/>
            <a:ext cx="85344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AutoNum type="arabicPeriod"/>
            </a:pPr>
            <a:r>
              <a:rPr lang="en-US" sz="2800" dirty="0" smtClean="0"/>
              <a:t>Patterson, D A.; Hennessy, J L. </a:t>
            </a:r>
            <a:r>
              <a:rPr lang="en-US" sz="2800" i="1" dirty="0" smtClean="0"/>
              <a:t>Computer Organization and Design: The Hardware/software Interface</a:t>
            </a:r>
            <a:r>
              <a:rPr lang="en-US" sz="2800" dirty="0" smtClean="0"/>
              <a:t>. Morgan Kaufman, 2000</a:t>
            </a:r>
          </a:p>
          <a:p>
            <a:pPr marL="742950" indent="-742950">
              <a:buAutoNum type="arabicPeriod"/>
            </a:pPr>
            <a:r>
              <a:rPr lang="en-US" sz="2800" dirty="0" err="1" smtClean="0"/>
              <a:t>Sima</a:t>
            </a:r>
            <a:r>
              <a:rPr lang="en-US" sz="2800" dirty="0" smtClean="0"/>
              <a:t>, T, FOUNTAIN, P KACSUK, </a:t>
            </a:r>
            <a:r>
              <a:rPr lang="en-US" sz="2800" i="1" dirty="0" smtClean="0"/>
              <a:t>Advanced Computer  Architectures: A Design Space Approach</a:t>
            </a:r>
            <a:r>
              <a:rPr lang="en-US" sz="2800" dirty="0" smtClean="0"/>
              <a:t>, Pearson Education, 1998</a:t>
            </a:r>
          </a:p>
          <a:p>
            <a:pPr marL="742950" indent="-742950">
              <a:buAutoNum type="arabicPeriod"/>
            </a:pPr>
            <a:r>
              <a:rPr lang="en-US" sz="2800" dirty="0" smtClean="0"/>
              <a:t>Flynn M J, </a:t>
            </a:r>
            <a:r>
              <a:rPr lang="en-US" sz="2800" i="1" dirty="0" smtClean="0"/>
              <a:t>Computer Architecture: Pipelined and Parallel Processor Design, </a:t>
            </a:r>
            <a:r>
              <a:rPr lang="en-US" sz="2800" dirty="0" err="1" smtClean="0"/>
              <a:t>Narosa</a:t>
            </a:r>
            <a:r>
              <a:rPr lang="en-US" sz="2800" dirty="0" smtClean="0"/>
              <a:t> publishing India, 1999</a:t>
            </a:r>
          </a:p>
          <a:p>
            <a:pPr marL="742950" indent="-742950">
              <a:buAutoNum type="arabicPeriod"/>
            </a:pPr>
            <a:r>
              <a:rPr lang="en-US" sz="2800" dirty="0" smtClean="0"/>
              <a:t>John L. Hennessy, David A. Patterson,  Computer architecture: a quantitative approach,  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 Ed, Morgan Kauffman, 2001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819400"/>
            <a:ext cx="8001000" cy="868362"/>
          </a:xfrm>
        </p:spPr>
        <p:txBody>
          <a:bodyPr>
            <a:noAutofit/>
          </a:bodyPr>
          <a:lstStyle/>
          <a:p>
            <a:pPr algn="ctr"/>
            <a:r>
              <a:rPr lang="en-US" sz="8000" b="1" i="1" u="sng" dirty="0" smtClean="0">
                <a:solidFill>
                  <a:srgbClr val="C00000"/>
                </a:solidFill>
              </a:rPr>
              <a:t>Thanks</a:t>
            </a:r>
            <a:endParaRPr lang="en-US" sz="8000" b="1" i="1" u="sng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4" name="Rectangle 4"/>
          <p:cNvSpPr>
            <a:spLocks noGrp="1" noChangeArrowheads="1"/>
          </p:cNvSpPr>
          <p:nvPr>
            <p:ph type="title"/>
          </p:nvPr>
        </p:nvSpPr>
        <p:spPr>
          <a:xfrm>
            <a:off x="838200" y="152400"/>
            <a:ext cx="7772400" cy="655638"/>
          </a:xfrm>
        </p:spPr>
        <p:txBody>
          <a:bodyPr>
            <a:noAutofit/>
          </a:bodyPr>
          <a:lstStyle/>
          <a:p>
            <a:r>
              <a:rPr lang="en-US" sz="4800" b="1" i="1" u="sng" dirty="0">
                <a:solidFill>
                  <a:srgbClr val="FF0000"/>
                </a:solidFill>
              </a:rPr>
              <a:t>Instructions</a:t>
            </a:r>
          </a:p>
        </p:txBody>
      </p:sp>
      <p:sp>
        <p:nvSpPr>
          <p:cNvPr id="29184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4800" y="762000"/>
            <a:ext cx="8610600" cy="5791200"/>
          </a:xfrm>
        </p:spPr>
        <p:txBody>
          <a:bodyPr>
            <a:normAutofit/>
          </a:bodyPr>
          <a:lstStyle/>
          <a:p>
            <a:r>
              <a:rPr lang="en-US" sz="4000" b="1" dirty="0"/>
              <a:t>Language of </a:t>
            </a:r>
            <a:r>
              <a:rPr lang="en-US" sz="4000" b="1" dirty="0" smtClean="0"/>
              <a:t>Machine </a:t>
            </a:r>
            <a:endParaRPr lang="en-US" sz="4000" b="1" dirty="0" smtClean="0"/>
          </a:p>
          <a:p>
            <a:r>
              <a:rPr lang="en-US" sz="4000" b="1" dirty="0" smtClean="0"/>
              <a:t>Easily </a:t>
            </a:r>
            <a:r>
              <a:rPr lang="en-US" sz="4000" b="1" dirty="0" smtClean="0"/>
              <a:t>interpreted </a:t>
            </a:r>
            <a:endParaRPr lang="en-US" sz="4000" b="1" dirty="0" smtClean="0"/>
          </a:p>
          <a:p>
            <a:r>
              <a:rPr lang="en-US" sz="4000" b="1" dirty="0" smtClean="0"/>
              <a:t>primitive </a:t>
            </a:r>
            <a:r>
              <a:rPr lang="en-US" sz="4000" b="1" dirty="0"/>
              <a:t>compared to </a:t>
            </a:r>
            <a:r>
              <a:rPr lang="en-US" sz="4000" b="1" dirty="0" smtClean="0"/>
              <a:t>HLLs</a:t>
            </a:r>
          </a:p>
          <a:p>
            <a:endParaRPr lang="en-US" sz="4000" b="1" dirty="0" smtClean="0"/>
          </a:p>
          <a:p>
            <a:r>
              <a:rPr lang="en-US" sz="4400" b="1" dirty="0" smtClean="0"/>
              <a:t>Instruction set design goals</a:t>
            </a:r>
            <a:r>
              <a:rPr lang="en-US" sz="2800" b="1" dirty="0" smtClean="0"/>
              <a:t>  </a:t>
            </a:r>
          </a:p>
          <a:p>
            <a:pPr lvl="1"/>
            <a:r>
              <a:rPr lang="en-US" sz="4000" b="1" dirty="0" smtClean="0"/>
              <a:t>maximize performance, </a:t>
            </a:r>
            <a:endParaRPr lang="en-US" sz="4000" b="1" dirty="0" smtClean="0"/>
          </a:p>
          <a:p>
            <a:pPr lvl="1"/>
            <a:r>
              <a:rPr lang="en-US" sz="4000" b="1" dirty="0" smtClean="0"/>
              <a:t>minimize </a:t>
            </a:r>
            <a:r>
              <a:rPr lang="en-US" sz="4000" b="1" dirty="0" smtClean="0"/>
              <a:t>cost,  </a:t>
            </a:r>
            <a:endParaRPr lang="en-US" sz="4000" b="1" dirty="0" smtClean="0"/>
          </a:p>
          <a:p>
            <a:pPr lvl="1"/>
            <a:r>
              <a:rPr lang="en-US" sz="4000" b="1" dirty="0" smtClean="0"/>
              <a:t>reduce </a:t>
            </a:r>
            <a:r>
              <a:rPr lang="en-US" sz="4000" b="1" dirty="0" smtClean="0"/>
              <a:t>design time</a:t>
            </a:r>
          </a:p>
          <a:p>
            <a:pPr lvl="1">
              <a:buNone/>
            </a:pPr>
            <a:endParaRPr lang="en-US" sz="4000" b="1" dirty="0" smtClean="0"/>
          </a:p>
          <a:p>
            <a:endParaRPr lang="en-US" sz="4000" b="1" dirty="0" smtClean="0"/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1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918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918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918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918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918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918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4" name="Rectangle 4"/>
          <p:cNvSpPr>
            <a:spLocks noGrp="1" noChangeArrowheads="1"/>
          </p:cNvSpPr>
          <p:nvPr>
            <p:ph type="title"/>
          </p:nvPr>
        </p:nvSpPr>
        <p:spPr>
          <a:xfrm>
            <a:off x="838200" y="152400"/>
            <a:ext cx="7772400" cy="655638"/>
          </a:xfrm>
        </p:spPr>
        <p:txBody>
          <a:bodyPr>
            <a:noAutofit/>
          </a:bodyPr>
          <a:lstStyle/>
          <a:p>
            <a:r>
              <a:rPr lang="en-US" sz="4400" b="1" i="1" u="sng" dirty="0">
                <a:solidFill>
                  <a:srgbClr val="FF0000"/>
                </a:solidFill>
              </a:rPr>
              <a:t>Instructions</a:t>
            </a:r>
          </a:p>
        </p:txBody>
      </p:sp>
      <p:sp>
        <p:nvSpPr>
          <p:cNvPr id="29184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610600" cy="5562600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All </a:t>
            </a:r>
            <a:r>
              <a:rPr lang="en-US" sz="2800" b="1" dirty="0" smtClean="0"/>
              <a:t>MIPS Instructions:  32 bit long, have 3 operands</a:t>
            </a:r>
          </a:p>
          <a:p>
            <a:pPr lvl="1"/>
            <a:r>
              <a:rPr lang="en-US" sz="2800" b="1" dirty="0" smtClean="0"/>
              <a:t>Operand order is fixed (destination first)	</a:t>
            </a:r>
            <a:br>
              <a:rPr lang="en-US" sz="2800" b="1" dirty="0" smtClean="0"/>
            </a:br>
            <a:r>
              <a:rPr lang="en-US" sz="2800" b="1" dirty="0" smtClean="0"/>
              <a:t>Example:</a:t>
            </a:r>
            <a:br>
              <a:rPr lang="en-US" sz="2800" b="1" dirty="0" smtClean="0"/>
            </a:br>
            <a:r>
              <a:rPr lang="en-US" sz="2800" b="1" dirty="0" smtClean="0"/>
              <a:t>	C code:  		A = B + C</a:t>
            </a:r>
            <a:br>
              <a:rPr lang="en-US" sz="2800" b="1" dirty="0" smtClean="0"/>
            </a:br>
            <a:r>
              <a:rPr lang="en-US" sz="2800" b="1" dirty="0" smtClean="0"/>
              <a:t>	MIPS code</a:t>
            </a:r>
            <a:r>
              <a:rPr lang="en-US" sz="2800" b="1" dirty="0" smtClean="0"/>
              <a:t>:  </a:t>
            </a:r>
            <a:r>
              <a:rPr lang="en-US" sz="2800" b="1" dirty="0" smtClean="0"/>
              <a:t>	add $s0, $s1, $s2  			</a:t>
            </a:r>
            <a:br>
              <a:rPr lang="en-US" sz="2800" b="1" dirty="0" smtClean="0"/>
            </a:br>
            <a:r>
              <a:rPr lang="en-US" sz="2800" b="1" dirty="0" smtClean="0"/>
              <a:t>	 (associated with variables by compiler</a:t>
            </a:r>
            <a:r>
              <a:rPr lang="en-US" sz="2800" b="1" dirty="0" smtClean="0"/>
              <a:t>)</a:t>
            </a:r>
          </a:p>
          <a:p>
            <a:pPr lvl="1">
              <a:buNone/>
            </a:pPr>
            <a:endParaRPr lang="en-US" sz="2800" b="1" dirty="0" smtClean="0"/>
          </a:p>
          <a:p>
            <a:pPr lvl="1">
              <a:buNone/>
            </a:pPr>
            <a:endParaRPr lang="en-US" sz="2800" b="1" dirty="0" smtClean="0"/>
          </a:p>
          <a:p>
            <a:r>
              <a:rPr lang="en-US" sz="2800" b="1" dirty="0" smtClean="0"/>
              <a:t>Registers numbers 0 .. 31, e.g., $t0=8,$t1=9,$s0=16,$s1=17 etc.</a:t>
            </a:r>
          </a:p>
          <a:p>
            <a:r>
              <a:rPr lang="en-US" sz="3200" b="1" dirty="0" smtClean="0"/>
              <a:t>000000  10001  10010  01000  00000  100000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>    op       </a:t>
            </a:r>
            <a:r>
              <a:rPr lang="en-US" sz="2800" b="1" dirty="0" smtClean="0"/>
              <a:t>     </a:t>
            </a:r>
            <a:r>
              <a:rPr lang="en-US" sz="2800" b="1" dirty="0" err="1" smtClean="0"/>
              <a:t>rs</a:t>
            </a:r>
            <a:r>
              <a:rPr lang="en-US" sz="2800" b="1" dirty="0" smtClean="0"/>
              <a:t>        </a:t>
            </a:r>
            <a:r>
              <a:rPr lang="en-US" sz="2800" b="1" dirty="0" err="1" smtClean="0"/>
              <a:t>rt</a:t>
            </a:r>
            <a:r>
              <a:rPr lang="en-US" sz="2800" b="1" dirty="0" smtClean="0"/>
              <a:t>       </a:t>
            </a:r>
            <a:r>
              <a:rPr lang="en-US" sz="2800" b="1" dirty="0" smtClean="0"/>
              <a:t>    </a:t>
            </a:r>
            <a:r>
              <a:rPr lang="en-US" sz="2800" b="1" dirty="0" smtClean="0"/>
              <a:t>rd   </a:t>
            </a:r>
            <a:r>
              <a:rPr lang="en-US" sz="2800" b="1" dirty="0" smtClean="0"/>
              <a:t>        </a:t>
            </a:r>
            <a:r>
              <a:rPr lang="en-US" sz="2800" b="1" dirty="0" err="1" smtClean="0"/>
              <a:t>shamt</a:t>
            </a:r>
            <a:r>
              <a:rPr lang="en-US" sz="2800" b="1" dirty="0" smtClean="0"/>
              <a:t>   </a:t>
            </a:r>
            <a:r>
              <a:rPr lang="en-US" sz="2800" b="1" dirty="0" err="1" smtClean="0"/>
              <a:t>funct</a:t>
            </a:r>
            <a:endParaRPr lang="en-US" sz="2800" b="1" dirty="0" smtClean="0"/>
          </a:p>
          <a:p>
            <a:pPr lvl="1">
              <a:buNone/>
            </a:pPr>
            <a:endParaRPr lang="en-US" sz="2800" b="1" dirty="0" smtClean="0"/>
          </a:p>
          <a:p>
            <a:endParaRPr lang="en-US" sz="2800" b="1" dirty="0" smtClean="0"/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1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918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918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918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3459</TotalTime>
  <Words>2781</Words>
  <Application>Microsoft Office PowerPoint</Application>
  <PresentationFormat>On-screen Show (4:3)</PresentationFormat>
  <Paragraphs>1616</Paragraphs>
  <Slides>78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78</vt:i4>
      </vt:variant>
    </vt:vector>
  </HeadingPairs>
  <TitlesOfParts>
    <vt:vector size="81" baseType="lpstr">
      <vt:lpstr>Equity</vt:lpstr>
      <vt:lpstr>Equation</vt:lpstr>
      <vt:lpstr>Document</vt:lpstr>
      <vt:lpstr>Review of Computer Architetcure</vt:lpstr>
      <vt:lpstr>Outline</vt:lpstr>
      <vt:lpstr>Computer organization Vs Architecture</vt:lpstr>
      <vt:lpstr>Hardware abstraction</vt:lpstr>
      <vt:lpstr>Hardware/software interface</vt:lpstr>
      <vt:lpstr>Instruction Set Architecture</vt:lpstr>
      <vt:lpstr>The Abstract Machine</vt:lpstr>
      <vt:lpstr>Instructions</vt:lpstr>
      <vt:lpstr>Instructions</vt:lpstr>
      <vt:lpstr>Instructions LD/ST &amp; Control</vt:lpstr>
      <vt:lpstr>What constitutes ISA?</vt:lpstr>
      <vt:lpstr>RISC vs. CISC</vt:lpstr>
      <vt:lpstr>MIPS subset for implementation</vt:lpstr>
      <vt:lpstr>Design overview</vt:lpstr>
      <vt:lpstr>Division into data path and control</vt:lpstr>
      <vt:lpstr>Building block types</vt:lpstr>
      <vt:lpstr>Components for MIPS subset</vt:lpstr>
      <vt:lpstr>Components - register</vt:lpstr>
      <vt:lpstr>Components - adder</vt:lpstr>
      <vt:lpstr>Components - ALU</vt:lpstr>
      <vt:lpstr>Components - multiplexers</vt:lpstr>
      <vt:lpstr>Components - register file</vt:lpstr>
      <vt:lpstr>Components - program memory</vt:lpstr>
      <vt:lpstr>MIPS components - data memory</vt:lpstr>
      <vt:lpstr>Components - bit manipulation circuits</vt:lpstr>
      <vt:lpstr>MIPS subset for implementation</vt:lpstr>
      <vt:lpstr>Datapath for add,sub,and,or,slt</vt:lpstr>
      <vt:lpstr>Fetching instruction</vt:lpstr>
      <vt:lpstr>Addressing RF</vt:lpstr>
      <vt:lpstr>Passing operands to ALU</vt:lpstr>
      <vt:lpstr>Passing the result to RF</vt:lpstr>
      <vt:lpstr>Incrementing PC</vt:lpstr>
      <vt:lpstr>Load and Store instructions</vt:lpstr>
      <vt:lpstr>Adding “sw” instruction</vt:lpstr>
      <vt:lpstr>Adding “lw” instruction</vt:lpstr>
      <vt:lpstr>Adding “beq” instruction</vt:lpstr>
      <vt:lpstr>Adding “j” instruction</vt:lpstr>
      <vt:lpstr>Control signals</vt:lpstr>
      <vt:lpstr>Datapath + Control</vt:lpstr>
      <vt:lpstr>Analyzing  performance</vt:lpstr>
      <vt:lpstr>Delay for {add, sub, and, or, slt}</vt:lpstr>
      <vt:lpstr>Delay for {sw}</vt:lpstr>
      <vt:lpstr>Clock period in single cycle design</vt:lpstr>
      <vt:lpstr>Clock period in multi-cycle design</vt:lpstr>
      <vt:lpstr>Cycle time and CPI</vt:lpstr>
      <vt:lpstr>PIpelined datapath (abstract)</vt:lpstr>
      <vt:lpstr>Fetch new instruction every cycle</vt:lpstr>
      <vt:lpstr>Pipelined  processor design</vt:lpstr>
      <vt:lpstr>Graphical representation </vt:lpstr>
      <vt:lpstr>Usage of stages by instructions </vt:lpstr>
      <vt:lpstr>Pipelining</vt:lpstr>
      <vt:lpstr>Degree of overlap         Depth</vt:lpstr>
      <vt:lpstr>Hazards in Pipelining</vt:lpstr>
      <vt:lpstr>Data Hazards</vt:lpstr>
      <vt:lpstr>Structural Hazards</vt:lpstr>
      <vt:lpstr>Control Hazards</vt:lpstr>
      <vt:lpstr>Pipeline Performance</vt:lpstr>
      <vt:lpstr>Improving Branch Performance</vt:lpstr>
      <vt:lpstr>Branch Elimination</vt:lpstr>
      <vt:lpstr>Branch Speed Up :  Early target address generation</vt:lpstr>
      <vt:lpstr>Branch Prediction</vt:lpstr>
      <vt:lpstr>Static Branch Prediction</vt:lpstr>
      <vt:lpstr>Branch Target Capture</vt:lpstr>
      <vt:lpstr>BTB Performance</vt:lpstr>
      <vt:lpstr>Compute/fetch scheme</vt:lpstr>
      <vt:lpstr>BTAC scheme</vt:lpstr>
      <vt:lpstr>ILP in VLIW processors</vt:lpstr>
      <vt:lpstr>ILP in Superscalar processors</vt:lpstr>
      <vt:lpstr>Why Superscalars are popular ?</vt:lpstr>
      <vt:lpstr>Hierarchical structure</vt:lpstr>
      <vt:lpstr>Data transfer between levels</vt:lpstr>
      <vt:lpstr>Principle of locality &amp; Cache Policies</vt:lpstr>
      <vt:lpstr>Load policies</vt:lpstr>
      <vt:lpstr>Fetch Policies</vt:lpstr>
      <vt:lpstr>Write Policies</vt:lpstr>
      <vt:lpstr>Cache Types</vt:lpstr>
      <vt:lpstr>References</vt:lpstr>
      <vt:lpstr>Thanks</vt:lpstr>
    </vt:vector>
  </TitlesOfParts>
  <Company>iitg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Peripheral &amp; Interfaces (Introduction )</dc:title>
  <dc:creator>asahu</dc:creator>
  <cp:lastModifiedBy>asahu</cp:lastModifiedBy>
  <cp:revision>141</cp:revision>
  <dcterms:created xsi:type="dcterms:W3CDTF">2010-07-25T11:21:42Z</dcterms:created>
  <dcterms:modified xsi:type="dcterms:W3CDTF">2010-08-02T18:37:33Z</dcterms:modified>
</cp:coreProperties>
</file>