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8" r:id="rId5"/>
    <p:sldId id="258" r:id="rId6"/>
    <p:sldId id="269" r:id="rId7"/>
    <p:sldId id="259" r:id="rId8"/>
    <p:sldId id="263" r:id="rId9"/>
    <p:sldId id="265" r:id="rId10"/>
    <p:sldId id="270" r:id="rId11"/>
    <p:sldId id="271" r:id="rId12"/>
    <p:sldId id="273" r:id="rId13"/>
    <p:sldId id="272" r:id="rId14"/>
    <p:sldId id="274" r:id="rId15"/>
    <p:sldId id="277" r:id="rId16"/>
    <p:sldId id="276" r:id="rId17"/>
    <p:sldId id="275" r:id="rId18"/>
    <p:sldId id="260" r:id="rId19"/>
    <p:sldId id="261" r:id="rId20"/>
    <p:sldId id="262" r:id="rId21"/>
    <p:sldId id="264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8/11/2010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A  </a:t>
            </a:r>
            <a:r>
              <a:rPr lang="en-US" sz="3200" b="1" dirty="0" err="1" smtClean="0"/>
              <a:t>Sahu</a:t>
            </a:r>
            <a:endParaRPr lang="en-US" sz="3200" b="1" dirty="0" smtClean="0"/>
          </a:p>
          <a:p>
            <a:r>
              <a:rPr lang="en-US" sz="3200" b="1" dirty="0" err="1" smtClean="0"/>
              <a:t>Deptt</a:t>
            </a:r>
            <a:r>
              <a:rPr lang="en-US" sz="3200" b="1" dirty="0" smtClean="0"/>
              <a:t>. of Comp. Sc. &amp; </a:t>
            </a:r>
            <a:r>
              <a:rPr lang="en-US" sz="3200" b="1" dirty="0" err="1" smtClean="0"/>
              <a:t>Engg</a:t>
            </a:r>
            <a:r>
              <a:rPr lang="en-US" sz="3200" b="1" dirty="0" smtClean="0"/>
              <a:t>.</a:t>
            </a:r>
          </a:p>
          <a:p>
            <a:r>
              <a:rPr lang="en-US" sz="3200" b="1" dirty="0" smtClean="0"/>
              <a:t>IIT  </a:t>
            </a:r>
            <a:r>
              <a:rPr lang="en-US" sz="3200" b="1" dirty="0" err="1" smtClean="0"/>
              <a:t>Guwahati</a:t>
            </a:r>
            <a:r>
              <a:rPr lang="en-US" sz="3200" b="1" dirty="0" smtClean="0"/>
              <a:t> 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4400" smtClean="0"/>
              <a:t>Computer Peripheral &amp; Interfaces</a:t>
            </a:r>
            <a:br>
              <a:rPr sz="4400" smtClean="0"/>
            </a:br>
            <a:r>
              <a:rPr sz="4400" smtClean="0"/>
              <a:t>(Introduction )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Dolby Digital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458200" cy="533400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Stereo: Moving origin of sound  in a line</a:t>
            </a:r>
          </a:p>
          <a:p>
            <a:pPr lvl="1"/>
            <a:r>
              <a:rPr lang="en-US" sz="3800" dirty="0" smtClean="0"/>
              <a:t> Stereo Ear Phone: </a:t>
            </a:r>
          </a:p>
          <a:p>
            <a:pPr lvl="1"/>
            <a:r>
              <a:rPr lang="en-US" sz="3800" dirty="0" smtClean="0"/>
              <a:t> Stereo Image:  to calculate Depth : why two  eye in human face?</a:t>
            </a:r>
          </a:p>
          <a:p>
            <a:r>
              <a:rPr lang="en-US" sz="4000" dirty="0" smtClean="0"/>
              <a:t>Dolby Lab: 5.1 (5 normal + 1 subwoofer)</a:t>
            </a:r>
          </a:p>
          <a:p>
            <a:pPr lvl="1"/>
            <a:r>
              <a:rPr lang="en-US" sz="3800" dirty="0" smtClean="0"/>
              <a:t> </a:t>
            </a:r>
            <a:r>
              <a:rPr lang="en-US" sz="3600" dirty="0" smtClean="0"/>
              <a:t>5 normal : 20-20Khz, 1 low freq (20-120K) </a:t>
            </a:r>
          </a:p>
          <a:p>
            <a:pPr lvl="1"/>
            <a:r>
              <a:rPr lang="en-US" sz="3600" dirty="0" smtClean="0"/>
              <a:t> </a:t>
            </a:r>
            <a:r>
              <a:rPr lang="en-US" sz="3600" dirty="0" err="1" smtClean="0"/>
              <a:t>RFront,Centre,LFrnt</a:t>
            </a:r>
            <a:r>
              <a:rPr lang="en-US" sz="3600" dirty="0" smtClean="0"/>
              <a:t>, </a:t>
            </a:r>
            <a:r>
              <a:rPr lang="en-US" sz="3600" dirty="0" err="1" smtClean="0"/>
              <a:t>RSorround</a:t>
            </a:r>
            <a:r>
              <a:rPr lang="en-US" sz="3600" dirty="0" smtClean="0"/>
              <a:t>, </a:t>
            </a:r>
            <a:r>
              <a:rPr lang="en-US" sz="3600" dirty="0" err="1" smtClean="0"/>
              <a:t>Lsorrnd</a:t>
            </a:r>
            <a:endParaRPr lang="en-US" sz="3600" dirty="0" smtClean="0"/>
          </a:p>
          <a:p>
            <a:pPr lvl="1"/>
            <a:r>
              <a:rPr lang="en-US" sz="3600" dirty="0" smtClean="0"/>
              <a:t> Max bit rate: 560 bit/s </a:t>
            </a:r>
            <a:endParaRPr lang="en-US" sz="3800" dirty="0" smtClean="0"/>
          </a:p>
          <a:p>
            <a:r>
              <a:rPr lang="en-US" sz="4000" dirty="0" smtClean="0"/>
              <a:t>Dolby HD : 7.1, Max bit rate:18MBs</a:t>
            </a:r>
          </a:p>
          <a:p>
            <a:pPr lvl="1">
              <a:buNone/>
            </a:pPr>
            <a:endParaRPr lang="en-US" sz="3300" dirty="0" smtClean="0"/>
          </a:p>
        </p:txBody>
      </p:sp>
      <p:pic>
        <p:nvPicPr>
          <p:cNvPr id="4" name="Picture 3" descr="CA6N236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051" y="152400"/>
            <a:ext cx="1763949" cy="990600"/>
          </a:xfrm>
          <a:prstGeom prst="rect">
            <a:avLst/>
          </a:prstGeom>
        </p:spPr>
      </p:pic>
      <p:cxnSp>
        <p:nvCxnSpPr>
          <p:cNvPr id="11" name="Shape 10"/>
          <p:cNvCxnSpPr>
            <a:endCxn id="4" idx="2"/>
          </p:cNvCxnSpPr>
          <p:nvPr/>
        </p:nvCxnSpPr>
        <p:spPr>
          <a:xfrm flipV="1">
            <a:off x="4267200" y="1143000"/>
            <a:ext cx="3994826" cy="9906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HD Cinema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sz="4000" dirty="0" smtClean="0"/>
              <a:t> Video : 30 frame/ Sec</a:t>
            </a:r>
          </a:p>
          <a:p>
            <a:r>
              <a:rPr lang="en-US" sz="4000" dirty="0" smtClean="0"/>
              <a:t>1 Hr  Video size with out compression </a:t>
            </a:r>
          </a:p>
          <a:p>
            <a:pPr lvl="1"/>
            <a:r>
              <a:rPr lang="en-US" sz="3800" dirty="0" smtClean="0"/>
              <a:t> (</a:t>
            </a:r>
            <a:r>
              <a:rPr lang="en-US" sz="3200" dirty="0" smtClean="0"/>
              <a:t>Resolution).(3 color).(2byte).(30F/S).60M.60S   </a:t>
            </a:r>
            <a:endParaRPr lang="en-US" sz="3800" dirty="0" smtClean="0"/>
          </a:p>
          <a:p>
            <a:pPr lvl="1"/>
            <a:r>
              <a:rPr lang="en-US" sz="3800" dirty="0" smtClean="0"/>
              <a:t>  VGA:640x480: 199GB </a:t>
            </a:r>
            <a:r>
              <a:rPr lang="en-US" sz="3800" dirty="0" smtClean="0">
                <a:sym typeface="Wingdings" pitchFamily="2" charset="2"/>
              </a:rPr>
              <a:t>, Comp: 450 Mb</a:t>
            </a:r>
          </a:p>
          <a:p>
            <a:pPr lvl="1"/>
            <a:r>
              <a:rPr lang="en-US" sz="3800" dirty="0" smtClean="0">
                <a:sym typeface="Wingdings" pitchFamily="2" charset="2"/>
              </a:rPr>
              <a:t>  720p:1280x720: 597GB, Comp:1.2Gb</a:t>
            </a:r>
          </a:p>
          <a:p>
            <a:pPr lvl="1"/>
            <a:r>
              <a:rPr lang="en-US" sz="3800" dirty="0" smtClean="0">
                <a:sym typeface="Wingdings" pitchFamily="2" charset="2"/>
              </a:rPr>
              <a:t>  1080p/i:1920x1080: 1.35TB, Comp:2.4G   </a:t>
            </a:r>
            <a:endParaRPr lang="en-US" sz="3800" dirty="0" smtClean="0"/>
          </a:p>
          <a:p>
            <a:r>
              <a:rPr lang="en-US" sz="4000" dirty="0" smtClean="0"/>
              <a:t> MP2, MP4, </a:t>
            </a:r>
            <a:r>
              <a:rPr lang="en-US" sz="3800" dirty="0" smtClean="0"/>
              <a:t>MKV </a:t>
            </a:r>
            <a:r>
              <a:rPr lang="en-US" sz="3800" dirty="0" err="1" smtClean="0"/>
              <a:t>matryoshka</a:t>
            </a:r>
            <a:r>
              <a:rPr lang="en-US" sz="3800" dirty="0" smtClean="0"/>
              <a:t> (nested doll)</a:t>
            </a:r>
          </a:p>
          <a:p>
            <a:r>
              <a:rPr lang="en-US" sz="3800" dirty="0" smtClean="0"/>
              <a:t>Cinema:Old-2K(2048×1080),New- 4K(4096×2160 )</a:t>
            </a:r>
          </a:p>
          <a:p>
            <a:r>
              <a:rPr lang="en-US" sz="3800" dirty="0" smtClean="0"/>
              <a:t> TI- Digital Light Processing,  Sony: SXRD (Silicon X-</a:t>
            </a:r>
            <a:r>
              <a:rPr lang="en-US" sz="3800" dirty="0" err="1" smtClean="0"/>
              <a:t>tal</a:t>
            </a:r>
            <a:r>
              <a:rPr lang="en-US" sz="3800" dirty="0" smtClean="0"/>
              <a:t> Reflective Display), LCOS ( liquid crystal on silicon)</a:t>
            </a:r>
            <a:endParaRPr lang="en-US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MI Tech 2010 :</a:t>
            </a:r>
            <a:r>
              <a:rPr lang="en-US" sz="4800" b="1" i="1" u="sng" dirty="0" err="1" smtClean="0">
                <a:solidFill>
                  <a:srgbClr val="C00000"/>
                </a:solidFill>
              </a:rPr>
              <a:t>Nvidia</a:t>
            </a:r>
            <a:r>
              <a:rPr lang="en-US" sz="4800" b="1" i="1" u="sng" dirty="0" smtClean="0">
                <a:solidFill>
                  <a:srgbClr val="C00000"/>
                </a:solidFill>
              </a:rPr>
              <a:t> GPUs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458200" cy="5410200"/>
          </a:xfrm>
        </p:spPr>
        <p:txBody>
          <a:bodyPr>
            <a:normAutofit fontScale="92500" lnSpcReduction="10000"/>
          </a:bodyPr>
          <a:lstStyle/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r>
              <a:rPr lang="en-US" sz="4000" dirty="0" smtClean="0"/>
              <a:t> </a:t>
            </a:r>
            <a:r>
              <a:rPr lang="en-US" sz="4000" dirty="0" err="1" smtClean="0"/>
              <a:t>Nvidia</a:t>
            </a:r>
            <a:r>
              <a:rPr lang="en-US" sz="4000" dirty="0" smtClean="0"/>
              <a:t> GTX295, 480 </a:t>
            </a:r>
            <a:r>
              <a:rPr lang="en-US" sz="4000" dirty="0" err="1" smtClean="0"/>
              <a:t>Cuda</a:t>
            </a:r>
            <a:r>
              <a:rPr lang="en-US" sz="4000" dirty="0" smtClean="0"/>
              <a:t> core</a:t>
            </a:r>
          </a:p>
          <a:p>
            <a:r>
              <a:rPr lang="en-US" sz="4000" dirty="0" smtClean="0"/>
              <a:t> VGA </a:t>
            </a:r>
            <a:r>
              <a:rPr lang="en-US" sz="4000" dirty="0" err="1" smtClean="0"/>
              <a:t>upto</a:t>
            </a:r>
            <a:r>
              <a:rPr lang="en-US" sz="4000" dirty="0" smtClean="0"/>
              <a:t> Res: 2048x1536, Dual monitor</a:t>
            </a:r>
          </a:p>
          <a:p>
            <a:r>
              <a:rPr lang="en-US" sz="4000" dirty="0" smtClean="0"/>
              <a:t> HD Cinema, Play MKV File</a:t>
            </a:r>
          </a:p>
          <a:p>
            <a:pPr lvl="1">
              <a:buNone/>
            </a:pPr>
            <a:endParaRPr lang="en-US" sz="3300" dirty="0" smtClean="0"/>
          </a:p>
        </p:txBody>
      </p:sp>
      <p:pic>
        <p:nvPicPr>
          <p:cNvPr id="4" name="Picture 3" descr="compute-fl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13104"/>
            <a:ext cx="5614416" cy="3511296"/>
          </a:xfrm>
          <a:prstGeom prst="rect">
            <a:avLst/>
          </a:prstGeom>
        </p:spPr>
      </p:pic>
      <p:pic>
        <p:nvPicPr>
          <p:cNvPr id="6" name="Picture 5" descr="CAIJ012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2057400"/>
            <a:ext cx="256873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MI Tech 2010 : USB 3.0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4582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 smtClean="0"/>
              <a:t> </a:t>
            </a:r>
            <a:r>
              <a:rPr lang="en-US" sz="4000" dirty="0" err="1" smtClean="0"/>
              <a:t>SuperSpeed</a:t>
            </a:r>
            <a:r>
              <a:rPr lang="en-US" sz="4000" dirty="0" smtClean="0"/>
              <a:t>" bus </a:t>
            </a:r>
          </a:p>
          <a:p>
            <a:r>
              <a:rPr lang="en-US" sz="4000" dirty="0" smtClean="0"/>
              <a:t> Enhanced Host Controller Interface (EHCI) </a:t>
            </a:r>
          </a:p>
          <a:p>
            <a:pPr lvl="1"/>
            <a:r>
              <a:rPr lang="en-US" sz="3800" dirty="0" smtClean="0"/>
              <a:t>Register-level interface: Host Controller for the Universal Serial Bus (USB2.0)</a:t>
            </a:r>
          </a:p>
          <a:p>
            <a:pPr lvl="1"/>
            <a:r>
              <a:rPr lang="en-US" sz="3800" dirty="0" smtClean="0"/>
              <a:t> SATA HDD: Serial Adv. Tech. Attachment.</a:t>
            </a:r>
            <a:endParaRPr lang="en-US" sz="4000" dirty="0" smtClean="0"/>
          </a:p>
          <a:p>
            <a:r>
              <a:rPr lang="en-US" sz="4000" dirty="0" smtClean="0"/>
              <a:t>USB3.0:  Transfer mode at 5.0 </a:t>
            </a:r>
            <a:r>
              <a:rPr lang="en-US" sz="4000" dirty="0" err="1" smtClean="0"/>
              <a:t>Gbit</a:t>
            </a:r>
            <a:r>
              <a:rPr lang="en-US" sz="4000" dirty="0" smtClean="0"/>
              <a:t>/s =400MB/s</a:t>
            </a:r>
          </a:p>
          <a:p>
            <a:r>
              <a:rPr lang="en-US" sz="4000" dirty="0" smtClean="0"/>
              <a:t> It uses </a:t>
            </a:r>
          </a:p>
          <a:p>
            <a:pPr lvl="1"/>
            <a:r>
              <a:rPr lang="en-US" sz="3800" dirty="0" smtClean="0"/>
              <a:t>8B/10B encoding, </a:t>
            </a:r>
            <a:r>
              <a:rPr lang="en-US" sz="3800" dirty="0" err="1" smtClean="0"/>
              <a:t>LinearFBshftReg</a:t>
            </a:r>
            <a:r>
              <a:rPr lang="en-US" sz="3800" dirty="0" smtClean="0"/>
              <a:t> (LFSR) scrambling for data, Spread Spectrum. </a:t>
            </a:r>
          </a:p>
          <a:p>
            <a:pPr lvl="1"/>
            <a:r>
              <a:rPr lang="en-US" sz="3800" dirty="0" smtClean="0"/>
              <a:t>Receivers: low freq periodic signaling, dynamic equalization &amp; training sequences </a:t>
            </a:r>
            <a:endParaRPr lang="en-US" sz="4000" dirty="0" smtClean="0"/>
          </a:p>
          <a:p>
            <a:pPr lvl="1">
              <a:buNone/>
            </a:pPr>
            <a:endParaRPr lang="en-US" sz="3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MI Tech 2010: Bluetooth 4.0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352800"/>
            <a:ext cx="8458200" cy="320040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Classic Bluetooth </a:t>
            </a:r>
          </a:p>
          <a:p>
            <a:pPr lvl="1"/>
            <a:r>
              <a:rPr lang="en-US" sz="3800" dirty="0" smtClean="0"/>
              <a:t>Radio: Freq Hop Spread Spectrum,2.4Ghz</a:t>
            </a:r>
          </a:p>
          <a:p>
            <a:pPr lvl="1"/>
            <a:r>
              <a:rPr lang="en-US" sz="4000" dirty="0" smtClean="0"/>
              <a:t>1Meters, 3MB/s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 smtClean="0"/>
              <a:t>Bluetooth high speed (based on </a:t>
            </a:r>
            <a:r>
              <a:rPr lang="en-US" sz="4000" dirty="0" err="1" smtClean="0"/>
              <a:t>WiFi</a:t>
            </a:r>
            <a:r>
              <a:rPr lang="en-US" sz="4000" dirty="0" smtClean="0"/>
              <a:t> )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 smtClean="0"/>
              <a:t>Bluetooth low energy (Added 4.0 Spec)</a:t>
            </a:r>
          </a:p>
          <a:p>
            <a:endParaRPr lang="en-US" sz="4000" dirty="0" smtClean="0"/>
          </a:p>
          <a:p>
            <a:pPr lvl="1">
              <a:buNone/>
            </a:pPr>
            <a:endParaRPr lang="en-US" sz="3300" dirty="0" smtClean="0"/>
          </a:p>
        </p:txBody>
      </p:sp>
      <p:pic>
        <p:nvPicPr>
          <p:cNvPr id="4" name="Picture 3" descr="CA9S8F1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76400"/>
            <a:ext cx="1343025" cy="933450"/>
          </a:xfrm>
          <a:prstGeom prst="rect">
            <a:avLst/>
          </a:prstGeom>
        </p:spPr>
      </p:pic>
      <p:pic>
        <p:nvPicPr>
          <p:cNvPr id="6" name="Picture 5" descr="Bluetooth-Us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1066800"/>
            <a:ext cx="48768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3255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Peripherals Controller Migration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343400"/>
            <a:ext cx="8458200" cy="2133600"/>
          </a:xfrm>
        </p:spPr>
        <p:txBody>
          <a:bodyPr>
            <a:normAutofit fontScale="92500"/>
          </a:bodyPr>
          <a:lstStyle/>
          <a:p>
            <a:r>
              <a:rPr lang="en-US" sz="4000" dirty="0" smtClean="0"/>
              <a:t> Cards on Mother board </a:t>
            </a:r>
          </a:p>
          <a:p>
            <a:r>
              <a:rPr lang="en-US" sz="4000" dirty="0" smtClean="0"/>
              <a:t> Onboard: graphics, modem, audio, Wireless</a:t>
            </a:r>
          </a:p>
          <a:p>
            <a:r>
              <a:rPr lang="en-US" sz="4000" dirty="0" smtClean="0"/>
              <a:t> Inside processor: graphics, memory cont.</a:t>
            </a:r>
          </a:p>
          <a:p>
            <a:pPr lvl="1">
              <a:buNone/>
            </a:pPr>
            <a:endParaRPr lang="en-US" sz="3300" dirty="0" smtClean="0"/>
          </a:p>
        </p:txBody>
      </p:sp>
      <p:pic>
        <p:nvPicPr>
          <p:cNvPr id="5" name="Picture 4" descr="ati_corssf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752600"/>
            <a:ext cx="2131928" cy="1600200"/>
          </a:xfrm>
          <a:prstGeom prst="rect">
            <a:avLst/>
          </a:prstGeom>
        </p:spPr>
      </p:pic>
      <p:pic>
        <p:nvPicPr>
          <p:cNvPr id="6" name="Picture 5" descr="card-install-new-graphics-card-200X2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1981200"/>
            <a:ext cx="1752600" cy="1752600"/>
          </a:xfrm>
          <a:prstGeom prst="rect">
            <a:avLst/>
          </a:prstGeom>
        </p:spPr>
      </p:pic>
      <p:pic>
        <p:nvPicPr>
          <p:cNvPr id="7" name="Picture 6" descr="Moorestownslid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1" y="1828800"/>
            <a:ext cx="3733800" cy="20486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609600" y="4038600"/>
            <a:ext cx="8077200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22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Intel </a:t>
            </a:r>
            <a:r>
              <a:rPr lang="en-US" sz="4800" b="1" i="1" u="sng" dirty="0" err="1" smtClean="0">
                <a:solidFill>
                  <a:srgbClr val="C00000"/>
                </a:solidFill>
              </a:rPr>
              <a:t>Centrino</a:t>
            </a:r>
            <a:r>
              <a:rPr lang="en-US" sz="4800" b="1" i="1" u="sng" dirty="0" smtClean="0">
                <a:solidFill>
                  <a:srgbClr val="C00000"/>
                </a:solidFill>
              </a:rPr>
              <a:t> Processor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5105400"/>
            <a:ext cx="84582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5X better wireless performance with Proactive Security  (Added Instruction to support this)</a:t>
            </a:r>
          </a:p>
          <a:p>
            <a:r>
              <a:rPr lang="en-US" sz="4000" dirty="0" smtClean="0"/>
              <a:t>Longer Battery Life  (Low power </a:t>
            </a:r>
            <a:r>
              <a:rPr lang="en-US" sz="4000" dirty="0" err="1" smtClean="0"/>
              <a:t>instr</a:t>
            </a:r>
            <a:r>
              <a:rPr lang="en-US" sz="4000" dirty="0" smtClean="0"/>
              <a:t> &amp; FUs)</a:t>
            </a:r>
          </a:p>
          <a:p>
            <a:pPr lvl="1">
              <a:buNone/>
            </a:pPr>
            <a:endParaRPr lang="en-US" sz="3300" dirty="0" smtClean="0"/>
          </a:p>
        </p:txBody>
      </p:sp>
      <p:pic>
        <p:nvPicPr>
          <p:cNvPr id="4" name="Picture 3" descr="CAMRO3E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447800"/>
            <a:ext cx="1038225" cy="1228725"/>
          </a:xfrm>
          <a:prstGeom prst="rect">
            <a:avLst/>
          </a:prstGeom>
        </p:spPr>
      </p:pic>
      <p:pic>
        <p:nvPicPr>
          <p:cNvPr id="5" name="Picture 4" descr="71i945P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838200"/>
            <a:ext cx="6464300" cy="444176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rot="5400000" flipH="1" flipV="1">
            <a:off x="2895600" y="1447800"/>
            <a:ext cx="1676400" cy="16764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 rot="5400000" flipH="1" flipV="1">
            <a:off x="5372100" y="1562100"/>
            <a:ext cx="304800" cy="76200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Intel Atom Processor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124200"/>
            <a:ext cx="8458200" cy="34290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Old Pentium architecture with modification (Low power addition) : 10Watt</a:t>
            </a:r>
          </a:p>
          <a:p>
            <a:r>
              <a:rPr lang="en-US" sz="4000" dirty="0" smtClean="0"/>
              <a:t> Default: MMX, SSE (Streaming SIMD) </a:t>
            </a:r>
          </a:p>
          <a:p>
            <a:r>
              <a:rPr lang="en-US" sz="4000" dirty="0" smtClean="0"/>
              <a:t> Inside processor chip </a:t>
            </a:r>
          </a:p>
          <a:p>
            <a:pPr lvl="1"/>
            <a:r>
              <a:rPr lang="en-US" sz="3800" dirty="0" smtClean="0"/>
              <a:t>Graphics processor, Memory controller</a:t>
            </a:r>
          </a:p>
          <a:p>
            <a:pPr lvl="1"/>
            <a:r>
              <a:rPr lang="en-US" sz="3800" dirty="0" smtClean="0"/>
              <a:t>Wireless controller (</a:t>
            </a:r>
            <a:r>
              <a:rPr lang="en-US" sz="3800" dirty="0" err="1" smtClean="0"/>
              <a:t>Centrino</a:t>
            </a:r>
            <a:r>
              <a:rPr lang="en-US" sz="3800" dirty="0" smtClean="0"/>
              <a:t> Atom)</a:t>
            </a:r>
          </a:p>
          <a:p>
            <a:endParaRPr lang="en-US" sz="4000" dirty="0" smtClean="0"/>
          </a:p>
          <a:p>
            <a:endParaRPr lang="en-US" sz="4000" dirty="0" smtClean="0"/>
          </a:p>
          <a:p>
            <a:pPr lvl="1">
              <a:buNone/>
            </a:pPr>
            <a:endParaRPr lang="en-US" sz="3300" dirty="0" smtClean="0"/>
          </a:p>
        </p:txBody>
      </p:sp>
      <p:pic>
        <p:nvPicPr>
          <p:cNvPr id="4" name="Picture 3" descr="CA2RO5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05000"/>
            <a:ext cx="1209675" cy="904875"/>
          </a:xfrm>
          <a:prstGeom prst="rect">
            <a:avLst/>
          </a:prstGeom>
        </p:spPr>
      </p:pic>
      <p:pic>
        <p:nvPicPr>
          <p:cNvPr id="5" name="Picture 4" descr="CAGLAZ0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1752600"/>
            <a:ext cx="89535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Course Structure: CCS421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686800" cy="56388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sz="3600" dirty="0" smtClean="0"/>
              <a:t>Intro to 8/16/32 bit </a:t>
            </a:r>
            <a:r>
              <a:rPr lang="en-US" sz="3600" dirty="0" err="1" smtClean="0"/>
              <a:t>microP</a:t>
            </a:r>
            <a:r>
              <a:rPr lang="en-US" sz="3600" dirty="0" smtClean="0"/>
              <a:t> and its programming. </a:t>
            </a:r>
          </a:p>
          <a:p>
            <a:pPr lvl="2"/>
            <a:r>
              <a:rPr lang="en-US" sz="3200" dirty="0" smtClean="0"/>
              <a:t> </a:t>
            </a:r>
            <a:r>
              <a:rPr lang="en-US" sz="3200" i="1" dirty="0" smtClean="0"/>
              <a:t>(2 </a:t>
            </a:r>
            <a:r>
              <a:rPr lang="en-US" sz="3200" i="1" dirty="0" err="1" smtClean="0"/>
              <a:t>Prog</a:t>
            </a:r>
            <a:r>
              <a:rPr lang="en-US" sz="3200" i="1" dirty="0" smtClean="0"/>
              <a:t> Assignments - one in 8085 &amp; other in 8086 simulator) </a:t>
            </a:r>
            <a:endParaRPr lang="en-US" sz="3200" dirty="0" smtClean="0"/>
          </a:p>
          <a:p>
            <a:pPr lvl="1"/>
            <a:r>
              <a:rPr lang="en-US" sz="3600" dirty="0" smtClean="0">
                <a:solidFill>
                  <a:srgbClr val="000099"/>
                </a:solidFill>
              </a:rPr>
              <a:t>Interfacing  devices such as </a:t>
            </a:r>
          </a:p>
          <a:p>
            <a:pPr lvl="2"/>
            <a:r>
              <a:rPr lang="en-US" sz="3200" dirty="0" smtClean="0">
                <a:solidFill>
                  <a:srgbClr val="000099"/>
                </a:solidFill>
              </a:rPr>
              <a:t> displays </a:t>
            </a:r>
            <a:r>
              <a:rPr lang="en-US" sz="3200" dirty="0" err="1" smtClean="0">
                <a:solidFill>
                  <a:srgbClr val="000099"/>
                </a:solidFill>
              </a:rPr>
              <a:t>Kbd</a:t>
            </a:r>
            <a:r>
              <a:rPr lang="en-US" sz="3200" dirty="0" smtClean="0">
                <a:solidFill>
                  <a:srgbClr val="000099"/>
                </a:solidFill>
              </a:rPr>
              <a:t>, DAC/ADC. </a:t>
            </a:r>
          </a:p>
          <a:p>
            <a:pPr lvl="1"/>
            <a:r>
              <a:rPr lang="en-US" sz="3600" dirty="0" smtClean="0">
                <a:solidFill>
                  <a:srgbClr val="000099"/>
                </a:solidFill>
              </a:rPr>
              <a:t>Using programmable chips like </a:t>
            </a:r>
          </a:p>
          <a:p>
            <a:pPr lvl="2"/>
            <a:r>
              <a:rPr lang="en-US" sz="3000" dirty="0" smtClean="0">
                <a:solidFill>
                  <a:srgbClr val="000099"/>
                </a:solidFill>
              </a:rPr>
              <a:t> I/O ports, timer/counter, </a:t>
            </a:r>
            <a:r>
              <a:rPr lang="en-US" sz="3000" dirty="0" err="1" smtClean="0">
                <a:solidFill>
                  <a:srgbClr val="000099"/>
                </a:solidFill>
              </a:rPr>
              <a:t>kbd</a:t>
            </a:r>
            <a:r>
              <a:rPr lang="en-US" sz="3000" dirty="0" smtClean="0">
                <a:solidFill>
                  <a:srgbClr val="000099"/>
                </a:solidFill>
              </a:rPr>
              <a:t>/display cont.,  </a:t>
            </a:r>
          </a:p>
          <a:p>
            <a:pPr lvl="2"/>
            <a:r>
              <a:rPr lang="en-US" sz="3000" dirty="0" smtClean="0">
                <a:solidFill>
                  <a:srgbClr val="000099"/>
                </a:solidFill>
              </a:rPr>
              <a:t> DMA cont., Interrupt cont. etc. </a:t>
            </a:r>
          </a:p>
          <a:p>
            <a:pPr lvl="2"/>
            <a:r>
              <a:rPr lang="en-US" sz="3600" dirty="0" smtClean="0"/>
              <a:t> </a:t>
            </a:r>
            <a:r>
              <a:rPr lang="en-US" sz="3300" dirty="0" smtClean="0"/>
              <a:t>Familiarization with MDS other Bus standards</a:t>
            </a:r>
          </a:p>
          <a:p>
            <a:pPr lvl="3"/>
            <a:r>
              <a:rPr lang="en-US" sz="2800" dirty="0" smtClean="0"/>
              <a:t> IEEE 488, VME, MULTIBUS, SCSI, ISA/EISA, PCI.</a:t>
            </a:r>
          </a:p>
          <a:p>
            <a:pPr lvl="1"/>
            <a:r>
              <a:rPr lang="en-US" sz="3600" dirty="0" smtClean="0"/>
              <a:t>Selected peripheral devices and their characteristics. </a:t>
            </a:r>
          </a:p>
          <a:p>
            <a:pPr lvl="2"/>
            <a:r>
              <a:rPr lang="en-US" sz="3200" dirty="0" smtClean="0"/>
              <a:t>Dolby Stereo, HD Cinema, Gigabit Ethernet</a:t>
            </a:r>
          </a:p>
          <a:p>
            <a:pPr lvl="2"/>
            <a:r>
              <a:rPr lang="en-US" sz="3200" dirty="0" smtClean="0"/>
              <a:t>Device &amp;driver for HD Audio, Nvidia Graphics card  </a:t>
            </a:r>
          </a:p>
          <a:p>
            <a:pPr lvl="2"/>
            <a:r>
              <a:rPr lang="en-US" sz="3200" dirty="0" smtClean="0"/>
              <a:t>Linux device driver </a:t>
            </a:r>
            <a:r>
              <a:rPr lang="en-US" sz="3200" i="1" dirty="0" smtClean="0"/>
              <a:t>(2 Programming Assignments)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Rules &amp; timing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382000" cy="51816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  Timing Slot A</a:t>
            </a:r>
          </a:p>
          <a:p>
            <a:pPr lvl="1"/>
            <a:r>
              <a:rPr lang="en-US" sz="3200" strike="sngStrike" dirty="0" smtClean="0"/>
              <a:t>Monday         8 AM – 9 AM (Skipping)</a:t>
            </a:r>
          </a:p>
          <a:p>
            <a:pPr lvl="1"/>
            <a:r>
              <a:rPr lang="en-US" sz="3200" dirty="0" smtClean="0"/>
              <a:t>Tuesday (9 AM - 10 AM),  Wednesday (10 AM - 11AM),  Thursday (11AM -12 AM)</a:t>
            </a:r>
          </a:p>
          <a:p>
            <a:r>
              <a:rPr lang="en-US" sz="3200" dirty="0" smtClean="0"/>
              <a:t>Venue: 1201</a:t>
            </a:r>
          </a:p>
          <a:p>
            <a:r>
              <a:rPr lang="en-US" sz="3200" dirty="0" smtClean="0"/>
              <a:t>Rules </a:t>
            </a:r>
          </a:p>
          <a:p>
            <a:pPr lvl="1"/>
            <a:r>
              <a:rPr lang="en-US" sz="3200" dirty="0" smtClean="0"/>
              <a:t> 75% attendance mandatory</a:t>
            </a:r>
          </a:p>
          <a:p>
            <a:pPr lvl="1"/>
            <a:r>
              <a:rPr lang="en-US" sz="3200" dirty="0" smtClean="0"/>
              <a:t> 10% Assignment + 40% mid term+ 50% end term</a:t>
            </a:r>
          </a:p>
          <a:p>
            <a:pPr lvl="1"/>
            <a:r>
              <a:rPr lang="en-US" sz="3200" dirty="0" smtClean="0"/>
              <a:t> Copy cases lead to negative marks (-</a:t>
            </a:r>
            <a:r>
              <a:rPr lang="en-US" sz="3200" dirty="0" err="1" smtClean="0"/>
              <a:t>ve</a:t>
            </a:r>
            <a:r>
              <a:rPr lang="en-US" sz="3200" dirty="0" smtClean="0"/>
              <a:t> Max mark)</a:t>
            </a:r>
          </a:p>
          <a:p>
            <a:pPr lvl="1"/>
            <a:r>
              <a:rPr lang="en-US" sz="3200" dirty="0" smtClean="0"/>
              <a:t> For AA Grade: marks in all parts should be positive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Outline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81534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Introduction </a:t>
            </a:r>
          </a:p>
          <a:p>
            <a:r>
              <a:rPr lang="en-US" sz="4000" dirty="0" smtClean="0"/>
              <a:t>Motivation</a:t>
            </a:r>
          </a:p>
          <a:p>
            <a:r>
              <a:rPr lang="en-US" sz="4000" dirty="0" smtClean="0"/>
              <a:t>Course structure &amp; Reference Books</a:t>
            </a:r>
          </a:p>
          <a:p>
            <a:r>
              <a:rPr lang="en-US" sz="4000" dirty="0" smtClean="0"/>
              <a:t>Class timing  </a:t>
            </a:r>
          </a:p>
          <a:p>
            <a:r>
              <a:rPr lang="en-US" sz="4000" dirty="0" smtClean="0"/>
              <a:t>Rules &amp; Examination </a:t>
            </a:r>
          </a:p>
          <a:p>
            <a:r>
              <a:rPr lang="en-US" sz="4000" dirty="0" smtClean="0"/>
              <a:t>Lab part (CS422)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Lab part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81534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CS422 Lab</a:t>
            </a:r>
          </a:p>
          <a:p>
            <a:r>
              <a:rPr lang="en-US" sz="4000" dirty="0" smtClean="0"/>
              <a:t> 8085 Microprocessor Kit</a:t>
            </a:r>
          </a:p>
          <a:p>
            <a:r>
              <a:rPr lang="en-US" sz="4000" dirty="0" smtClean="0"/>
              <a:t> Will be taken by Prof SB Nair </a:t>
            </a:r>
          </a:p>
          <a:p>
            <a:r>
              <a:rPr lang="en-US" sz="4000" dirty="0" smtClean="0"/>
              <a:t> Hardware laboratory </a:t>
            </a:r>
          </a:p>
          <a:p>
            <a:r>
              <a:rPr lang="en-US" sz="4000" dirty="0" smtClean="0"/>
              <a:t>Microprocessor Development System </a:t>
            </a:r>
          </a:p>
          <a:p>
            <a:pPr lvl="1"/>
            <a:r>
              <a:rPr lang="en-US" sz="3800" dirty="0" smtClean="0"/>
              <a:t>Timer, sensor, DMA, peripheral controller 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Book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83058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Text </a:t>
            </a:r>
          </a:p>
          <a:p>
            <a:pPr lvl="1"/>
            <a:r>
              <a:rPr lang="en-US" sz="2800" dirty="0" smtClean="0"/>
              <a:t>R S </a:t>
            </a:r>
            <a:r>
              <a:rPr lang="en-US" sz="2800" dirty="0" err="1" smtClean="0"/>
              <a:t>Gaonkar</a:t>
            </a:r>
            <a:r>
              <a:rPr lang="en-US" sz="2800" dirty="0" smtClean="0"/>
              <a:t>, “Microprocessor Architecture, Programming and Application with the 8085”,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edition, </a:t>
            </a:r>
            <a:r>
              <a:rPr lang="en-US" sz="2800" dirty="0" err="1" smtClean="0"/>
              <a:t>Penram</a:t>
            </a:r>
            <a:r>
              <a:rPr lang="en-US" sz="2800" dirty="0" smtClean="0"/>
              <a:t> India </a:t>
            </a:r>
          </a:p>
          <a:p>
            <a:pPr lvl="1"/>
            <a:r>
              <a:rPr lang="en-US" sz="2800" dirty="0" smtClean="0"/>
              <a:t> J. </a:t>
            </a:r>
            <a:r>
              <a:rPr lang="en-US" sz="2800" dirty="0" err="1" smtClean="0"/>
              <a:t>Corbet</a:t>
            </a:r>
            <a:r>
              <a:rPr lang="en-US" sz="2800" dirty="0" smtClean="0"/>
              <a:t>, A </a:t>
            </a:r>
            <a:r>
              <a:rPr lang="en-US" sz="2800" dirty="0" err="1" smtClean="0"/>
              <a:t>Rubini</a:t>
            </a:r>
            <a:r>
              <a:rPr lang="en-US" sz="2800" dirty="0" smtClean="0"/>
              <a:t>, “Linux  Device Driver”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</a:t>
            </a:r>
            <a:r>
              <a:rPr lang="en-US" sz="2800" dirty="0" err="1" smtClean="0"/>
              <a:t>Edition,O’relly</a:t>
            </a:r>
            <a:r>
              <a:rPr lang="en-US" sz="2800" dirty="0" smtClean="0"/>
              <a:t> publisher</a:t>
            </a:r>
          </a:p>
          <a:p>
            <a:r>
              <a:rPr lang="en-US" sz="4000" dirty="0" smtClean="0"/>
              <a:t> References </a:t>
            </a:r>
          </a:p>
          <a:p>
            <a:pPr lvl="1"/>
            <a:r>
              <a:rPr lang="en-US" sz="2800" dirty="0" smtClean="0"/>
              <a:t>D V Hall, Microprocessors and Interfacing, TMH, 1995</a:t>
            </a:r>
          </a:p>
          <a:p>
            <a:pPr lvl="1"/>
            <a:r>
              <a:rPr lang="en-US" sz="2800" dirty="0" smtClean="0"/>
              <a:t>M B Cook and H White Neil, Computer Peripherals, 3/e. London: Edward Arnold, 1995.</a:t>
            </a:r>
          </a:p>
          <a:p>
            <a:pPr lvl="1"/>
            <a:r>
              <a:rPr lang="en-US" sz="2800" dirty="0" smtClean="0"/>
              <a:t>L F Doyle, Computer Peripherals, Prentice Hall, 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Course Website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0574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http://jatinga.iitg.ernet.in/~asahu/cs421/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19400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8000" b="1" i="1" u="sng" dirty="0" smtClean="0">
                <a:solidFill>
                  <a:srgbClr val="C00000"/>
                </a:solidFill>
              </a:rPr>
              <a:t>Thanks</a:t>
            </a:r>
            <a:endParaRPr lang="en-US" sz="8000" b="1" i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Introduction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4953000"/>
            <a:ext cx="8153400" cy="16002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 Computer  Systems</a:t>
            </a:r>
          </a:p>
          <a:p>
            <a:pPr lvl="1"/>
            <a:r>
              <a:rPr lang="en-US" sz="3800" dirty="0" smtClean="0"/>
              <a:t> Internal  (processor + memory (RAM) ) </a:t>
            </a:r>
          </a:p>
          <a:p>
            <a:pPr lvl="1"/>
            <a:r>
              <a:rPr lang="en-US" sz="3800" dirty="0" smtClean="0"/>
              <a:t> Peripheral (Disk, Display, Audio, Eth,..)</a:t>
            </a:r>
          </a:p>
          <a:p>
            <a:pPr>
              <a:buNone/>
            </a:pP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600368" y="2490384"/>
            <a:ext cx="1990084" cy="624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Processor 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5432411" y="2240420"/>
            <a:ext cx="765417" cy="1124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</a:t>
            </a:r>
          </a:p>
          <a:p>
            <a:pPr algn="ctr"/>
            <a:r>
              <a:rPr lang="en-US" sz="2800" dirty="0" smtClean="0"/>
              <a:t>A</a:t>
            </a:r>
          </a:p>
          <a:p>
            <a:pPr algn="ctr"/>
            <a:r>
              <a:rPr lang="en-US" sz="2800" dirty="0" smtClean="0"/>
              <a:t>M</a:t>
            </a:r>
            <a:endParaRPr lang="en-US" sz="2800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4590452" y="2802838"/>
            <a:ext cx="841959" cy="130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294201" y="1927965"/>
            <a:ext cx="4592502" cy="18122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tape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742" y="3115293"/>
            <a:ext cx="1224667" cy="671778"/>
          </a:xfrm>
          <a:prstGeom prst="rect">
            <a:avLst/>
          </a:prstGeom>
        </p:spPr>
      </p:pic>
      <p:pic>
        <p:nvPicPr>
          <p:cNvPr id="28" name="Picture 27" descr="webcam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411" y="990601"/>
            <a:ext cx="1291641" cy="937364"/>
          </a:xfrm>
          <a:prstGeom prst="rect">
            <a:avLst/>
          </a:prstGeom>
        </p:spPr>
      </p:pic>
      <p:pic>
        <p:nvPicPr>
          <p:cNvPr id="29" name="Picture 28" descr="display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1952" y="1053092"/>
            <a:ext cx="1186396" cy="835816"/>
          </a:xfrm>
          <a:prstGeom prst="rect">
            <a:avLst/>
          </a:prstGeom>
        </p:spPr>
      </p:pic>
      <p:pic>
        <p:nvPicPr>
          <p:cNvPr id="30" name="Picture 29" descr="dvd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8409" y="3865184"/>
            <a:ext cx="1291641" cy="960798"/>
          </a:xfrm>
          <a:prstGeom prst="rect">
            <a:avLst/>
          </a:prstGeom>
        </p:spPr>
      </p:pic>
      <p:pic>
        <p:nvPicPr>
          <p:cNvPr id="31" name="Picture 30" descr="EpsonPrint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01577" y="3927675"/>
            <a:ext cx="1349198" cy="1101526"/>
          </a:xfrm>
          <a:prstGeom prst="rect">
            <a:avLst/>
          </a:prstGeom>
        </p:spPr>
      </p:pic>
      <p:pic>
        <p:nvPicPr>
          <p:cNvPr id="32" name="Picture 31" descr="imagesHDD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64576" y="1053092"/>
            <a:ext cx="1215100" cy="765514"/>
          </a:xfrm>
          <a:prstGeom prst="rect">
            <a:avLst/>
          </a:prstGeom>
        </p:spPr>
      </p:pic>
      <p:pic>
        <p:nvPicPr>
          <p:cNvPr id="33" name="Picture 32" descr="modemimages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05204" y="2490384"/>
            <a:ext cx="1186396" cy="968610"/>
          </a:xfrm>
          <a:prstGeom prst="rect">
            <a:avLst/>
          </a:prstGeom>
        </p:spPr>
      </p:pic>
      <p:pic>
        <p:nvPicPr>
          <p:cNvPr id="34" name="Picture 33" descr="mouseimages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33620" y="3490239"/>
            <a:ext cx="1205532" cy="835816"/>
          </a:xfrm>
          <a:prstGeom prst="rect">
            <a:avLst/>
          </a:prstGeom>
        </p:spPr>
      </p:pic>
      <p:pic>
        <p:nvPicPr>
          <p:cNvPr id="35" name="Picture 34" descr="pendriveimages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7200" y="1615510"/>
            <a:ext cx="1349048" cy="1171705"/>
          </a:xfrm>
          <a:prstGeom prst="rect">
            <a:avLst/>
          </a:prstGeom>
        </p:spPr>
      </p:pic>
      <p:pic>
        <p:nvPicPr>
          <p:cNvPr id="36" name="Picture 35" descr="scanerimages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33620" y="1678001"/>
            <a:ext cx="1349048" cy="742080"/>
          </a:xfrm>
          <a:prstGeom prst="rect">
            <a:avLst/>
          </a:prstGeom>
        </p:spPr>
      </p:pic>
      <p:pic>
        <p:nvPicPr>
          <p:cNvPr id="37" name="Picture 36" descr="spkerimages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08952" y="3927675"/>
            <a:ext cx="1243803" cy="9217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Introduction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886200"/>
            <a:ext cx="8534400" cy="2590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Peripherals :  HD monitor, 5.1 speaker </a:t>
            </a:r>
          </a:p>
          <a:p>
            <a:r>
              <a:rPr lang="en-US" sz="3200" dirty="0" smtClean="0"/>
              <a:t>Interfaces :  Intermediate Hardware </a:t>
            </a:r>
          </a:p>
          <a:p>
            <a:pPr lvl="1"/>
            <a:r>
              <a:rPr lang="en-US" sz="2800" dirty="0" err="1" smtClean="0"/>
              <a:t>Nvidia</a:t>
            </a:r>
            <a:r>
              <a:rPr lang="en-US" sz="2800" dirty="0" smtClean="0"/>
              <a:t> GPU card,  Creative Sound Blaster card </a:t>
            </a:r>
          </a:p>
          <a:p>
            <a:r>
              <a:rPr lang="en-US" sz="3200" dirty="0" smtClean="0"/>
              <a:t>Interfaces : Intermediate Software/Program</a:t>
            </a:r>
          </a:p>
          <a:p>
            <a:pPr lvl="1"/>
            <a:r>
              <a:rPr lang="en-US" sz="2800" dirty="0" err="1" smtClean="0"/>
              <a:t>Nvidia</a:t>
            </a:r>
            <a:r>
              <a:rPr lang="en-US" sz="2800" dirty="0" smtClean="0"/>
              <a:t> GPU driver , Sound Blaster Driver software</a:t>
            </a:r>
            <a:endParaRPr lang="en-US" sz="28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3962400" y="1524000"/>
            <a:ext cx="4592502" cy="1812237"/>
            <a:chOff x="2294201" y="1927965"/>
            <a:chExt cx="4592502" cy="1812237"/>
          </a:xfrm>
        </p:grpSpPr>
        <p:sp>
          <p:nvSpPr>
            <p:cNvPr id="4" name="Rectangle 3"/>
            <p:cNvSpPr/>
            <p:nvPr/>
          </p:nvSpPr>
          <p:spPr>
            <a:xfrm>
              <a:off x="2600368" y="2490384"/>
              <a:ext cx="1990084" cy="6249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Processor </a:t>
              </a:r>
              <a:endParaRPr lang="en-US" sz="40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432411" y="2240420"/>
              <a:ext cx="765417" cy="11248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</a:t>
              </a:r>
            </a:p>
            <a:p>
              <a:pPr algn="ctr"/>
              <a:r>
                <a:rPr lang="en-US" sz="2800" dirty="0" smtClean="0"/>
                <a:t>A</a:t>
              </a:r>
            </a:p>
            <a:p>
              <a:pPr algn="ctr"/>
              <a:r>
                <a:rPr lang="en-US" sz="2800" dirty="0" smtClean="0"/>
                <a:t>M</a:t>
              </a:r>
              <a:endParaRPr lang="en-US" sz="2800" dirty="0"/>
            </a:p>
          </p:txBody>
        </p:sp>
        <p:cxnSp>
          <p:nvCxnSpPr>
            <p:cNvPr id="7" name="Straight Arrow Connector 6"/>
            <p:cNvCxnSpPr>
              <a:stCxn id="4" idx="3"/>
              <a:endCxn id="5" idx="1"/>
            </p:cNvCxnSpPr>
            <p:nvPr/>
          </p:nvCxnSpPr>
          <p:spPr>
            <a:xfrm>
              <a:off x="4590452" y="2802838"/>
              <a:ext cx="841959" cy="130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2294201" y="1927965"/>
              <a:ext cx="4592502" cy="181223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9" name="Picture 28" descr="display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09600"/>
            <a:ext cx="1186396" cy="835816"/>
          </a:xfrm>
          <a:prstGeom prst="rect">
            <a:avLst/>
          </a:prstGeom>
        </p:spPr>
      </p:pic>
      <p:pic>
        <p:nvPicPr>
          <p:cNvPr id="21" name="Picture 20" descr="nvidia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529531">
            <a:off x="2433787" y="856995"/>
            <a:ext cx="1167987" cy="1117643"/>
          </a:xfrm>
          <a:prstGeom prst="rect">
            <a:avLst/>
          </a:prstGeom>
        </p:spPr>
      </p:pic>
      <p:pic>
        <p:nvPicPr>
          <p:cNvPr id="22" name="Picture 21" descr="creativesoundblaster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2590800"/>
            <a:ext cx="1076325" cy="1238250"/>
          </a:xfrm>
          <a:prstGeom prst="rect">
            <a:avLst/>
          </a:prstGeom>
        </p:spPr>
      </p:pic>
      <p:pic>
        <p:nvPicPr>
          <p:cNvPr id="23" name="Picture 22" descr="CA0DQFOP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3124200"/>
            <a:ext cx="1314450" cy="876300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 rot="10800000">
            <a:off x="3733800" y="1524000"/>
            <a:ext cx="748758" cy="2653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3891000" y="2685042"/>
            <a:ext cx="358159" cy="11297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>
            <a:off x="1676400" y="1295400"/>
            <a:ext cx="1143000" cy="381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 flipV="1">
            <a:off x="1371600" y="3047999"/>
            <a:ext cx="1219200" cy="3809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Introduction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8153400" cy="541020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Interfaces</a:t>
            </a:r>
          </a:p>
          <a:p>
            <a:pPr lvl="1"/>
            <a:r>
              <a:rPr lang="en-US" sz="3800" dirty="0" smtClean="0"/>
              <a:t> Intermediate Hardware </a:t>
            </a:r>
          </a:p>
          <a:p>
            <a:pPr lvl="2"/>
            <a:r>
              <a:rPr lang="en-US" sz="3400" dirty="0" smtClean="0"/>
              <a:t>Timer, Counter, DMA, USB, UART, </a:t>
            </a:r>
          </a:p>
          <a:p>
            <a:pPr lvl="2"/>
            <a:r>
              <a:rPr lang="en-US" sz="3400" dirty="0" smtClean="0"/>
              <a:t> Peripheral Controller </a:t>
            </a:r>
          </a:p>
          <a:p>
            <a:pPr lvl="1"/>
            <a:r>
              <a:rPr lang="en-US" sz="3800" dirty="0" smtClean="0"/>
              <a:t> Intermediate Software/Program</a:t>
            </a:r>
          </a:p>
          <a:p>
            <a:pPr lvl="2"/>
            <a:r>
              <a:rPr lang="en-US" sz="3400" dirty="0" smtClean="0"/>
              <a:t>Device driver (Linux)/ Assembly Code</a:t>
            </a:r>
          </a:p>
          <a:p>
            <a:r>
              <a:rPr lang="en-US" sz="4000" dirty="0" smtClean="0"/>
              <a:t>Peripheral Component Interconnect(PCI)</a:t>
            </a:r>
          </a:p>
          <a:p>
            <a:pPr lvl="1"/>
            <a:r>
              <a:rPr lang="en-US" sz="3800" dirty="0" smtClean="0"/>
              <a:t> Audio card, VGA card, Ethernet card</a:t>
            </a:r>
          </a:p>
          <a:p>
            <a:r>
              <a:rPr lang="en-US" sz="4000" dirty="0" smtClean="0"/>
              <a:t>Low level signal + high level C code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Linux Kernel Split View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6324600"/>
            <a:ext cx="8153400" cy="533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4000" dirty="0" smtClean="0"/>
              <a:t>Linux Device Driver by </a:t>
            </a:r>
            <a:r>
              <a:rPr lang="en-US" sz="4000" dirty="0" err="1" smtClean="0"/>
              <a:t>Jonhantan</a:t>
            </a:r>
            <a:r>
              <a:rPr lang="en-US" sz="4000" dirty="0" smtClean="0"/>
              <a:t> </a:t>
            </a:r>
            <a:r>
              <a:rPr lang="en-US" sz="4000" dirty="0" err="1" smtClean="0"/>
              <a:t>Corbet</a:t>
            </a:r>
            <a:endParaRPr lang="en-US" sz="4000" dirty="0"/>
          </a:p>
        </p:txBody>
      </p:sp>
      <p:pic>
        <p:nvPicPr>
          <p:cNvPr id="4" name="Picture 3" descr="ldr2_010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66800"/>
            <a:ext cx="7772399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Motivation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81534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Knowledge: both  hardware &amp; software </a:t>
            </a:r>
          </a:p>
          <a:p>
            <a:r>
              <a:rPr lang="en-US" sz="4000" dirty="0" smtClean="0"/>
              <a:t> Exact interface: Architecture  &amp; OS </a:t>
            </a:r>
          </a:p>
          <a:p>
            <a:r>
              <a:rPr lang="en-US" sz="4000" dirty="0" smtClean="0"/>
              <a:t> Used in many places (Computer +ES  )</a:t>
            </a:r>
          </a:p>
          <a:p>
            <a:pPr lvl="1"/>
            <a:r>
              <a:rPr lang="en-US" sz="3800" dirty="0" smtClean="0"/>
              <a:t>All embedded system (mobile, laptop, ..)</a:t>
            </a:r>
          </a:p>
          <a:p>
            <a:r>
              <a:rPr lang="en-US" sz="4000" dirty="0" smtClean="0"/>
              <a:t> Highly paid job in industries </a:t>
            </a:r>
          </a:p>
          <a:p>
            <a:pPr lvl="1"/>
            <a:r>
              <a:rPr lang="en-US" sz="3800" dirty="0" smtClean="0"/>
              <a:t>Intel (BIOS, driver), Sony, Motorola, .. </a:t>
            </a:r>
          </a:p>
          <a:p>
            <a:r>
              <a:rPr lang="en-US" sz="4000" dirty="0" smtClean="0"/>
              <a:t> Low level signal + Device drivers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Motivation Contd..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83820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 Knowledge of simple peripherals</a:t>
            </a:r>
          </a:p>
          <a:p>
            <a:pPr>
              <a:buNone/>
            </a:pPr>
            <a:r>
              <a:rPr lang="en-US" sz="4000" dirty="0" smtClean="0"/>
              <a:t>	 (Display, Audio, Disk drives, Ethernet)</a:t>
            </a:r>
          </a:p>
          <a:p>
            <a:pPr lvl="1">
              <a:buNone/>
            </a:pPr>
            <a:r>
              <a:rPr lang="en-US" sz="3800" dirty="0" smtClean="0"/>
              <a:t>   In connection with 8085/8086</a:t>
            </a:r>
          </a:p>
          <a:p>
            <a:r>
              <a:rPr lang="en-US" sz="4000" dirty="0" smtClean="0"/>
              <a:t>Peripheral are powerful than main computing,  knowledge of advance peripherals</a:t>
            </a:r>
          </a:p>
          <a:p>
            <a:pPr lvl="1"/>
            <a:r>
              <a:rPr lang="en-US" sz="4000" dirty="0" smtClean="0"/>
              <a:t> Linux/Window device drivers </a:t>
            </a:r>
          </a:p>
          <a:p>
            <a:pPr lvl="1"/>
            <a:r>
              <a:rPr lang="en-US" sz="4000" dirty="0" smtClean="0"/>
              <a:t> Dolby Digital Stereo, HD Cinema</a:t>
            </a:r>
            <a:endParaRPr lang="en-US" sz="3800" dirty="0" smtClean="0"/>
          </a:p>
          <a:p>
            <a:pPr lvl="1"/>
            <a:r>
              <a:rPr lang="en-US" sz="3800" dirty="0" smtClean="0"/>
              <a:t> M</a:t>
            </a:r>
            <a:r>
              <a:rPr lang="en-US" sz="3900" dirty="0" smtClean="0"/>
              <a:t>ost influential technology of 2010</a:t>
            </a:r>
          </a:p>
          <a:p>
            <a:pPr lvl="2"/>
            <a:r>
              <a:rPr lang="en-US" sz="3500" dirty="0" smtClean="0"/>
              <a:t> </a:t>
            </a:r>
            <a:r>
              <a:rPr lang="en-US" sz="3900" dirty="0" smtClean="0"/>
              <a:t>USB 3.0, Bluetooth 4</a:t>
            </a:r>
          </a:p>
          <a:p>
            <a:pPr lvl="2"/>
            <a:r>
              <a:rPr lang="en-US" sz="3900" dirty="0" smtClean="0"/>
              <a:t> Graphics cards (Nvidia with 480 cor</a:t>
            </a:r>
            <a:r>
              <a:rPr lang="en-US" sz="3500" dirty="0" smtClean="0"/>
              <a:t>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Motivation Contd.. 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4582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 Use of old technology in newer devices </a:t>
            </a:r>
          </a:p>
          <a:p>
            <a:pPr lvl="1"/>
            <a:r>
              <a:rPr lang="en-US" sz="3600" dirty="0" smtClean="0"/>
              <a:t> Intel Atom processor (PII technology with modification)</a:t>
            </a:r>
          </a:p>
          <a:p>
            <a:pPr lvl="1"/>
            <a:r>
              <a:rPr lang="en-US" sz="3600" dirty="0" smtClean="0"/>
              <a:t> Use of </a:t>
            </a:r>
            <a:r>
              <a:rPr lang="en-US" sz="3600" dirty="0" err="1" smtClean="0"/>
              <a:t>winXP</a:t>
            </a:r>
            <a:r>
              <a:rPr lang="en-US" sz="3600" dirty="0" smtClean="0"/>
              <a:t> in mobile;  may be obsolete for PC</a:t>
            </a:r>
          </a:p>
          <a:p>
            <a:r>
              <a:rPr lang="en-US" sz="4000" dirty="0" smtClean="0"/>
              <a:t> Combining peripheral controller in main computing for low power</a:t>
            </a:r>
          </a:p>
          <a:p>
            <a:pPr lvl="1"/>
            <a:r>
              <a:rPr lang="en-US" sz="3800" dirty="0" smtClean="0"/>
              <a:t> Intel </a:t>
            </a:r>
            <a:r>
              <a:rPr lang="en-US" sz="3800" dirty="0" err="1" smtClean="0"/>
              <a:t>Centrino</a:t>
            </a:r>
            <a:r>
              <a:rPr lang="en-US" sz="3800" dirty="0" smtClean="0"/>
              <a:t> have wireless controller functionality inside processor chip</a:t>
            </a:r>
          </a:p>
          <a:p>
            <a:pPr lvl="1"/>
            <a:r>
              <a:rPr lang="en-US" sz="3800" dirty="0" smtClean="0"/>
              <a:t> Intel atom 45x have DDR2 memory controller + Graphics controller in inside processor chip</a:t>
            </a:r>
          </a:p>
          <a:p>
            <a:endParaRPr lang="en-US" sz="4000" dirty="0" smtClean="0"/>
          </a:p>
          <a:p>
            <a:pPr lvl="1">
              <a:buNone/>
            </a:pPr>
            <a:endParaRPr lang="en-US" sz="3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1684</TotalTime>
  <Words>1014</Words>
  <Application>Microsoft Office PowerPoint</Application>
  <PresentationFormat>On-screen Show (4:3)</PresentationFormat>
  <Paragraphs>166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Equity</vt:lpstr>
      <vt:lpstr>Computer Peripheral &amp; Interfaces (Introduction )</vt:lpstr>
      <vt:lpstr>Outline</vt:lpstr>
      <vt:lpstr>Introduction </vt:lpstr>
      <vt:lpstr>Introduction </vt:lpstr>
      <vt:lpstr>Introduction </vt:lpstr>
      <vt:lpstr>Linux Kernel Split View</vt:lpstr>
      <vt:lpstr>Motivation </vt:lpstr>
      <vt:lpstr>Motivation Contd.. </vt:lpstr>
      <vt:lpstr>Motivation Contd.. </vt:lpstr>
      <vt:lpstr>Dolby Digital </vt:lpstr>
      <vt:lpstr>HD Cinema</vt:lpstr>
      <vt:lpstr>MI Tech 2010 :Nvidia GPUs</vt:lpstr>
      <vt:lpstr>MI Tech 2010 : USB 3.0 </vt:lpstr>
      <vt:lpstr>MI Tech 2010: Bluetooth 4.0</vt:lpstr>
      <vt:lpstr>Peripherals Controller Migration </vt:lpstr>
      <vt:lpstr>Intel Centrino Processor </vt:lpstr>
      <vt:lpstr>Intel Atom Processor </vt:lpstr>
      <vt:lpstr>Course Structure: CCS421 </vt:lpstr>
      <vt:lpstr>Rules &amp; timing </vt:lpstr>
      <vt:lpstr>Lab part</vt:lpstr>
      <vt:lpstr>Book </vt:lpstr>
      <vt:lpstr>Course Website </vt:lpstr>
      <vt:lpstr>Thanks</vt:lpstr>
    </vt:vector>
  </TitlesOfParts>
  <Company>iitg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Peripheral &amp; Interfaces (Introduction )</dc:title>
  <dc:creator>asahu</dc:creator>
  <cp:lastModifiedBy>asahu</cp:lastModifiedBy>
  <cp:revision>83</cp:revision>
  <dcterms:created xsi:type="dcterms:W3CDTF">2010-07-25T11:21:42Z</dcterms:created>
  <dcterms:modified xsi:type="dcterms:W3CDTF">2010-08-11T11:28:49Z</dcterms:modified>
</cp:coreProperties>
</file>