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19"/>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3" r:id="rId17"/>
    <p:sldId id="272" r:id="rId18"/>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2" roundtripDataSignature="AMtx7mif4COj+bVGdZpb5hi49z7zNb80y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52"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75276929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3" name="Google Shape;103;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4" name="Google Shape;104;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extLst>
      <p:ext uri="{BB962C8B-B14F-4D97-AF65-F5344CB8AC3E}">
        <p14:creationId xmlns:p14="http://schemas.microsoft.com/office/powerpoint/2010/main" val="1842360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6" name="Google Shape;196;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064698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5" name="Google Shape;205;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344292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4" name="Google Shape;214;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137065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3" name="Google Shape;223;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661785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2" name="Google Shape;232;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418481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1" name="Google Shape;241;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076064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C08A8324-21EE-4DE8-B65D-B61DE69BD8B6}" type="slidenum">
              <a:rPr lang="en-US" altLang="en-US">
                <a:latin typeface="Times New Roman" pitchFamily="18" charset="0"/>
                <a:ea typeface="ＭＳ Ｐゴシック" pitchFamily="34" charset="-128"/>
              </a:rPr>
              <a:pPr/>
              <a:t>16</a:t>
            </a:fld>
            <a:endParaRPr lang="en-US" altLang="en-US">
              <a:latin typeface="Times New Roman" pitchFamily="18" charset="0"/>
              <a:ea typeface="ＭＳ Ｐゴシック" pitchFamily="34" charset="-128"/>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r>
              <a:rPr lang="en-US" altLang="en-US" smtClean="0">
                <a:latin typeface="Times New Roman" pitchFamily="18" charset="0"/>
                <a:cs typeface="Arial" pitchFamily="34" charset="0"/>
              </a:rPr>
              <a:t>Minkowsky = l-norm</a:t>
            </a:r>
          </a:p>
        </p:txBody>
      </p:sp>
    </p:spTree>
    <p:extLst>
      <p:ext uri="{BB962C8B-B14F-4D97-AF65-F5344CB8AC3E}">
        <p14:creationId xmlns:p14="http://schemas.microsoft.com/office/powerpoint/2010/main" val="33718115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0" name="Google Shape;250;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39182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954749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0" name="Google Shape;130;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049172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9" name="Google Shape;139;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792496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8" name="Google Shape;148;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166206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7" name="Google Shape;157;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227604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7" name="Google Shape;167;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238320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7" name="Google Shape;177;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267457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6" name="Google Shape;186;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860263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8"/>
        <p:cNvGrpSpPr/>
        <p:nvPr/>
      </p:nvGrpSpPr>
      <p:grpSpPr>
        <a:xfrm>
          <a:off x="0" y="0"/>
          <a:ext cx="0" cy="0"/>
          <a:chOff x="0" y="0"/>
          <a:chExt cx="0" cy="0"/>
        </a:xfrm>
      </p:grpSpPr>
      <p:sp>
        <p:nvSpPr>
          <p:cNvPr id="19" name="Google Shape;19;p19"/>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19"/>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19"/>
          <p:cNvSpPr txBox="1">
            <a:spLocks noGrp="1"/>
          </p:cNvSpPr>
          <p:nvPr>
            <p:ph type="ctrTitle"/>
          </p:nvPr>
        </p:nvSpPr>
        <p:spPr>
          <a:xfrm>
            <a:off x="1097280" y="758952"/>
            <a:ext cx="10058400" cy="356616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262626"/>
              </a:buClr>
              <a:buSzPts val="8000"/>
              <a:buFont typeface="Calibri"/>
              <a:buNone/>
              <a:defRPr sz="80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19"/>
          <p:cNvSpPr txBox="1">
            <a:spLocks noGrp="1"/>
          </p:cNvSpPr>
          <p:nvPr>
            <p:ph type="subTitle" idx="1"/>
          </p:nvPr>
        </p:nvSpPr>
        <p:spPr>
          <a:xfrm>
            <a:off x="1100051" y="4455621"/>
            <a:ext cx="10058400" cy="1143000"/>
          </a:xfrm>
          <a:prstGeom prst="rect">
            <a:avLst/>
          </a:prstGeom>
          <a:noFill/>
          <a:ln>
            <a:noFill/>
          </a:ln>
        </p:spPr>
        <p:txBody>
          <a:bodyPr spcFirstLastPara="1" wrap="square" lIns="91425" tIns="45700" rIns="91425" bIns="45700" anchor="t" anchorCtr="0">
            <a:normAutofit/>
          </a:bodyPr>
          <a:lstStyle>
            <a:lvl1pPr lvl="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lvl="1" algn="ctr">
              <a:lnSpc>
                <a:spcPct val="90000"/>
              </a:lnSpc>
              <a:spcBef>
                <a:spcPts val="200"/>
              </a:spcBef>
              <a:spcAft>
                <a:spcPts val="0"/>
              </a:spcAft>
              <a:buSzPts val="2400"/>
              <a:buNone/>
              <a:defRPr sz="2400"/>
            </a:lvl2pPr>
            <a:lvl3pPr lvl="2" algn="ctr">
              <a:lnSpc>
                <a:spcPct val="90000"/>
              </a:lnSpc>
              <a:spcBef>
                <a:spcPts val="400"/>
              </a:spcBef>
              <a:spcAft>
                <a:spcPts val="0"/>
              </a:spcAft>
              <a:buSzPts val="2400"/>
              <a:buNone/>
              <a:defRPr sz="24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a:endParaRPr/>
          </a:p>
        </p:txBody>
      </p:sp>
      <p:sp>
        <p:nvSpPr>
          <p:cNvPr id="23" name="Google Shape;23;p19"/>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19"/>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cxnSp>
        <p:nvCxnSpPr>
          <p:cNvPr id="26" name="Google Shape;26;p19"/>
          <p:cNvCxnSpPr/>
          <p:nvPr/>
        </p:nvCxnSpPr>
        <p:spPr>
          <a:xfrm>
            <a:off x="1207658" y="4343400"/>
            <a:ext cx="9875520" cy="0"/>
          </a:xfrm>
          <a:prstGeom prst="straightConnector1">
            <a:avLst/>
          </a:prstGeom>
          <a:noFill/>
          <a:ln w="9525" cap="flat" cmpd="sng">
            <a:solidFill>
              <a:srgbClr val="7F7F7F"/>
            </a:solidFill>
            <a:prstDash val="solid"/>
            <a:round/>
            <a:headEnd type="none" w="sm" len="sm"/>
            <a:tailEnd type="none" w="sm" len="sm"/>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7"/>
        <p:cNvGrpSpPr/>
        <p:nvPr/>
      </p:nvGrpSpPr>
      <p:grpSpPr>
        <a:xfrm>
          <a:off x="0" y="0"/>
          <a:ext cx="0" cy="0"/>
          <a:chOff x="0" y="0"/>
          <a:chExt cx="0" cy="0"/>
        </a:xfrm>
      </p:grpSpPr>
      <p:sp>
        <p:nvSpPr>
          <p:cNvPr id="88" name="Google Shape;88;p28"/>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9" name="Google Shape;89;p28"/>
          <p:cNvSpPr txBox="1">
            <a:spLocks noGrp="1"/>
          </p:cNvSpPr>
          <p:nvPr>
            <p:ph type="body" idx="1"/>
          </p:nvPr>
        </p:nvSpPr>
        <p:spPr>
          <a:xfrm rot="5400000">
            <a:off x="4114800" y="-1171786"/>
            <a:ext cx="4023360" cy="10058400"/>
          </a:xfrm>
          <a:prstGeom prst="rect">
            <a:avLst/>
          </a:prstGeom>
          <a:noFill/>
          <a:ln>
            <a:noFill/>
          </a:ln>
        </p:spPr>
        <p:txBody>
          <a:bodyPr spcFirstLastPara="1" wrap="square" lIns="45700" tIns="0" rIns="45700" bIns="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90" name="Google Shape;90;p28"/>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28"/>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2" name="Google Shape;92;p28"/>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Vertical Title and Text" type="vertTitleAndTx">
  <p:cSld name="VERTICAL_TITLE_AND_VERTICAL_TEXT">
    <p:spTree>
      <p:nvGrpSpPr>
        <p:cNvPr id="1" name="Shape 93"/>
        <p:cNvGrpSpPr/>
        <p:nvPr/>
      </p:nvGrpSpPr>
      <p:grpSpPr>
        <a:xfrm>
          <a:off x="0" y="0"/>
          <a:ext cx="0" cy="0"/>
          <a:chOff x="0" y="0"/>
          <a:chExt cx="0" cy="0"/>
        </a:xfrm>
      </p:grpSpPr>
      <p:sp>
        <p:nvSpPr>
          <p:cNvPr id="94" name="Google Shape;94;p29"/>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29"/>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9"/>
          <p:cNvSpPr txBox="1">
            <a:spLocks noGrp="1"/>
          </p:cNvSpPr>
          <p:nvPr>
            <p:ph type="title"/>
          </p:nvPr>
        </p:nvSpPr>
        <p:spPr>
          <a:xfrm rot="5400000">
            <a:off x="7159401" y="1977801"/>
            <a:ext cx="5759898" cy="262890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7" name="Google Shape;97;p29"/>
          <p:cNvSpPr txBox="1">
            <a:spLocks noGrp="1"/>
          </p:cNvSpPr>
          <p:nvPr>
            <p:ph type="body" idx="1"/>
          </p:nvPr>
        </p:nvSpPr>
        <p:spPr>
          <a:xfrm rot="5400000">
            <a:off x="1825401" y="-574899"/>
            <a:ext cx="5759898" cy="7734300"/>
          </a:xfrm>
          <a:prstGeom prst="rect">
            <a:avLst/>
          </a:prstGeom>
          <a:noFill/>
          <a:ln>
            <a:noFill/>
          </a:ln>
        </p:spPr>
        <p:txBody>
          <a:bodyPr spcFirstLastPara="1" wrap="square" lIns="45700" tIns="0" rIns="45700" bIns="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98" name="Google Shape;98;p29"/>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29"/>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2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7"/>
        <p:cNvGrpSpPr/>
        <p:nvPr/>
      </p:nvGrpSpPr>
      <p:grpSpPr>
        <a:xfrm>
          <a:off x="0" y="0"/>
          <a:ext cx="0" cy="0"/>
          <a:chOff x="0" y="0"/>
          <a:chExt cx="0" cy="0"/>
        </a:xfrm>
      </p:grpSpPr>
      <p:sp>
        <p:nvSpPr>
          <p:cNvPr id="28" name="Google Shape;28;p20"/>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20"/>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30" name="Google Shape;30;p20"/>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20"/>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20"/>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21"/>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1"/>
          <p:cNvSpPr txBox="1">
            <a:spLocks noGrp="1"/>
          </p:cNvSpPr>
          <p:nvPr>
            <p:ph type="body" idx="1"/>
          </p:nvPr>
        </p:nvSpPr>
        <p:spPr>
          <a:xfrm>
            <a:off x="1097278" y="1845734"/>
            <a:ext cx="493776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36" name="Google Shape;36;p21"/>
          <p:cNvSpPr txBox="1">
            <a:spLocks noGrp="1"/>
          </p:cNvSpPr>
          <p:nvPr>
            <p:ph type="body" idx="2"/>
          </p:nvPr>
        </p:nvSpPr>
        <p:spPr>
          <a:xfrm>
            <a:off x="6217920" y="1845735"/>
            <a:ext cx="493776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37" name="Google Shape;37;p21"/>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21"/>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1"/>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Blank" type="blank">
  <p:cSld name="BLANK">
    <p:spTree>
      <p:nvGrpSpPr>
        <p:cNvPr id="1" name="Shape 40"/>
        <p:cNvGrpSpPr/>
        <p:nvPr/>
      </p:nvGrpSpPr>
      <p:grpSpPr>
        <a:xfrm>
          <a:off x="0" y="0"/>
          <a:ext cx="0" cy="0"/>
          <a:chOff x="0" y="0"/>
          <a:chExt cx="0" cy="0"/>
        </a:xfrm>
      </p:grpSpPr>
      <p:sp>
        <p:nvSpPr>
          <p:cNvPr id="41" name="Google Shape;41;p22"/>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2"/>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2"/>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22"/>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 name="Google Shape;45;p22"/>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bg>
      <p:bgPr>
        <a:solidFill>
          <a:schemeClr val="lt1"/>
        </a:solidFill>
        <a:effectLst/>
      </p:bgPr>
    </p:bg>
    <p:spTree>
      <p:nvGrpSpPr>
        <p:cNvPr id="1" name="Shape 46"/>
        <p:cNvGrpSpPr/>
        <p:nvPr/>
      </p:nvGrpSpPr>
      <p:grpSpPr>
        <a:xfrm>
          <a:off x="0" y="0"/>
          <a:ext cx="0" cy="0"/>
          <a:chOff x="0" y="0"/>
          <a:chExt cx="0" cy="0"/>
        </a:xfrm>
      </p:grpSpPr>
      <p:sp>
        <p:nvSpPr>
          <p:cNvPr id="47" name="Google Shape;47;p23"/>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3"/>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3"/>
          <p:cNvSpPr txBox="1">
            <a:spLocks noGrp="1"/>
          </p:cNvSpPr>
          <p:nvPr>
            <p:ph type="title"/>
          </p:nvPr>
        </p:nvSpPr>
        <p:spPr>
          <a:xfrm>
            <a:off x="1097280" y="758952"/>
            <a:ext cx="10058400" cy="356616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262626"/>
              </a:buClr>
              <a:buSzPts val="8000"/>
              <a:buFont typeface="Calibri"/>
              <a:buNone/>
              <a:defRPr sz="8000" b="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0" name="Google Shape;50;p23"/>
          <p:cNvSpPr txBox="1">
            <a:spLocks noGrp="1"/>
          </p:cNvSpPr>
          <p:nvPr>
            <p:ph type="body" idx="1"/>
          </p:nvPr>
        </p:nvSpPr>
        <p:spPr>
          <a:xfrm>
            <a:off x="1097280" y="4453128"/>
            <a:ext cx="10058400" cy="11430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marL="914400" lvl="1" indent="-228600" algn="l">
              <a:lnSpc>
                <a:spcPct val="90000"/>
              </a:lnSpc>
              <a:spcBef>
                <a:spcPts val="200"/>
              </a:spcBef>
              <a:spcAft>
                <a:spcPts val="0"/>
              </a:spcAft>
              <a:buSzPts val="1800"/>
              <a:buNone/>
              <a:defRPr sz="1800">
                <a:solidFill>
                  <a:srgbClr val="888888"/>
                </a:solidFill>
              </a:defRPr>
            </a:lvl2pPr>
            <a:lvl3pPr marL="1371600" lvl="2" indent="-228600" algn="l">
              <a:lnSpc>
                <a:spcPct val="90000"/>
              </a:lnSpc>
              <a:spcBef>
                <a:spcPts val="400"/>
              </a:spcBef>
              <a:spcAft>
                <a:spcPts val="0"/>
              </a:spcAft>
              <a:buSzPts val="1600"/>
              <a:buNone/>
              <a:defRPr sz="1600">
                <a:solidFill>
                  <a:srgbClr val="888888"/>
                </a:solidFill>
              </a:defRPr>
            </a:lvl3pPr>
            <a:lvl4pPr marL="1828800" lvl="3" indent="-228600" algn="l">
              <a:lnSpc>
                <a:spcPct val="90000"/>
              </a:lnSpc>
              <a:spcBef>
                <a:spcPts val="400"/>
              </a:spcBef>
              <a:spcAft>
                <a:spcPts val="0"/>
              </a:spcAft>
              <a:buSzPts val="1400"/>
              <a:buNone/>
              <a:defRPr sz="1400">
                <a:solidFill>
                  <a:srgbClr val="888888"/>
                </a:solidFill>
              </a:defRPr>
            </a:lvl4pPr>
            <a:lvl5pPr marL="2286000" lvl="4" indent="-228600" algn="l">
              <a:lnSpc>
                <a:spcPct val="90000"/>
              </a:lnSpc>
              <a:spcBef>
                <a:spcPts val="400"/>
              </a:spcBef>
              <a:spcAft>
                <a:spcPts val="0"/>
              </a:spcAft>
              <a:buSzPts val="1400"/>
              <a:buNone/>
              <a:defRPr sz="1400">
                <a:solidFill>
                  <a:srgbClr val="888888"/>
                </a:solidFill>
              </a:defRPr>
            </a:lvl5pPr>
            <a:lvl6pPr marL="2743200" lvl="5" indent="-228600" algn="l">
              <a:lnSpc>
                <a:spcPct val="90000"/>
              </a:lnSpc>
              <a:spcBef>
                <a:spcPts val="400"/>
              </a:spcBef>
              <a:spcAft>
                <a:spcPts val="0"/>
              </a:spcAft>
              <a:buSzPts val="1400"/>
              <a:buNone/>
              <a:defRPr sz="1400">
                <a:solidFill>
                  <a:srgbClr val="888888"/>
                </a:solidFill>
              </a:defRPr>
            </a:lvl6pPr>
            <a:lvl7pPr marL="3200400" lvl="6" indent="-228600" algn="l">
              <a:lnSpc>
                <a:spcPct val="90000"/>
              </a:lnSpc>
              <a:spcBef>
                <a:spcPts val="400"/>
              </a:spcBef>
              <a:spcAft>
                <a:spcPts val="0"/>
              </a:spcAft>
              <a:buSzPts val="1400"/>
              <a:buNone/>
              <a:defRPr sz="1400">
                <a:solidFill>
                  <a:srgbClr val="888888"/>
                </a:solidFill>
              </a:defRPr>
            </a:lvl7pPr>
            <a:lvl8pPr marL="3657600" lvl="7" indent="-228600" algn="l">
              <a:lnSpc>
                <a:spcPct val="90000"/>
              </a:lnSpc>
              <a:spcBef>
                <a:spcPts val="400"/>
              </a:spcBef>
              <a:spcAft>
                <a:spcPts val="0"/>
              </a:spcAft>
              <a:buSzPts val="1400"/>
              <a:buNone/>
              <a:defRPr sz="1400">
                <a:solidFill>
                  <a:srgbClr val="888888"/>
                </a:solidFill>
              </a:defRPr>
            </a:lvl8pPr>
            <a:lvl9pPr marL="4114800" lvl="8" indent="-228600" algn="l">
              <a:lnSpc>
                <a:spcPct val="90000"/>
              </a:lnSpc>
              <a:spcBef>
                <a:spcPts val="400"/>
              </a:spcBef>
              <a:spcAft>
                <a:spcPts val="400"/>
              </a:spcAft>
              <a:buSzPts val="1400"/>
              <a:buNone/>
              <a:defRPr sz="1400">
                <a:solidFill>
                  <a:srgbClr val="888888"/>
                </a:solidFill>
              </a:defRPr>
            </a:lvl9pPr>
          </a:lstStyle>
          <a:p>
            <a:endParaRPr/>
          </a:p>
        </p:txBody>
      </p:sp>
      <p:sp>
        <p:nvSpPr>
          <p:cNvPr id="51" name="Google Shape;51;p23"/>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3"/>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cxnSp>
        <p:nvCxnSpPr>
          <p:cNvPr id="54" name="Google Shape;54;p23"/>
          <p:cNvCxnSpPr/>
          <p:nvPr/>
        </p:nvCxnSpPr>
        <p:spPr>
          <a:xfrm>
            <a:off x="1207658" y="4343400"/>
            <a:ext cx="9875520" cy="0"/>
          </a:xfrm>
          <a:prstGeom prst="straightConnector1">
            <a:avLst/>
          </a:prstGeom>
          <a:noFill/>
          <a:ln w="9525" cap="flat" cmpd="sng">
            <a:solidFill>
              <a:srgbClr val="7F7F7F"/>
            </a:solidFill>
            <a:prstDash val="solid"/>
            <a:round/>
            <a:headEnd type="none" w="sm" len="sm"/>
            <a:tailEnd type="none" w="sm" len="sm"/>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55"/>
        <p:cNvGrpSpPr/>
        <p:nvPr/>
      </p:nvGrpSpPr>
      <p:grpSpPr>
        <a:xfrm>
          <a:off x="0" y="0"/>
          <a:ext cx="0" cy="0"/>
          <a:chOff x="0" y="0"/>
          <a:chExt cx="0" cy="0"/>
        </a:xfrm>
      </p:grpSpPr>
      <p:sp>
        <p:nvSpPr>
          <p:cNvPr id="56" name="Google Shape;56;p24"/>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7" name="Google Shape;57;p24"/>
          <p:cNvSpPr txBox="1">
            <a:spLocks noGrp="1"/>
          </p:cNvSpPr>
          <p:nvPr>
            <p:ph type="body" idx="1"/>
          </p:nvPr>
        </p:nvSpPr>
        <p:spPr>
          <a:xfrm>
            <a:off x="1097280" y="1846052"/>
            <a:ext cx="4937760" cy="736282"/>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58" name="Google Shape;58;p24"/>
          <p:cNvSpPr txBox="1">
            <a:spLocks noGrp="1"/>
          </p:cNvSpPr>
          <p:nvPr>
            <p:ph type="body" idx="2"/>
          </p:nvPr>
        </p:nvSpPr>
        <p:spPr>
          <a:xfrm>
            <a:off x="1097280" y="2582334"/>
            <a:ext cx="4937760" cy="33782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9" name="Google Shape;59;p24"/>
          <p:cNvSpPr txBox="1">
            <a:spLocks noGrp="1"/>
          </p:cNvSpPr>
          <p:nvPr>
            <p:ph type="body" idx="3"/>
          </p:nvPr>
        </p:nvSpPr>
        <p:spPr>
          <a:xfrm>
            <a:off x="6217920" y="1846052"/>
            <a:ext cx="4937760" cy="736282"/>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60" name="Google Shape;60;p24"/>
          <p:cNvSpPr txBox="1">
            <a:spLocks noGrp="1"/>
          </p:cNvSpPr>
          <p:nvPr>
            <p:ph type="body" idx="4"/>
          </p:nvPr>
        </p:nvSpPr>
        <p:spPr>
          <a:xfrm>
            <a:off x="6217920" y="2582334"/>
            <a:ext cx="4937760" cy="33782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61" name="Google Shape;61;p24"/>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24"/>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4"/>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4"/>
        <p:cNvGrpSpPr/>
        <p:nvPr/>
      </p:nvGrpSpPr>
      <p:grpSpPr>
        <a:xfrm>
          <a:off x="0" y="0"/>
          <a:ext cx="0" cy="0"/>
          <a:chOff x="0" y="0"/>
          <a:chExt cx="0" cy="0"/>
        </a:xfrm>
      </p:grpSpPr>
      <p:sp>
        <p:nvSpPr>
          <p:cNvPr id="65" name="Google Shape;65;p25"/>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6" name="Google Shape;66;p25"/>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5"/>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25"/>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Content with Caption" type="objTx">
  <p:cSld name="OBJECT_WITH_CAPTION_TEXT">
    <p:spTree>
      <p:nvGrpSpPr>
        <p:cNvPr id="1" name="Shape 69"/>
        <p:cNvGrpSpPr/>
        <p:nvPr/>
      </p:nvGrpSpPr>
      <p:grpSpPr>
        <a:xfrm>
          <a:off x="0" y="0"/>
          <a:ext cx="0" cy="0"/>
          <a:chOff x="0" y="0"/>
          <a:chExt cx="0" cy="0"/>
        </a:xfrm>
      </p:grpSpPr>
      <p:sp>
        <p:nvSpPr>
          <p:cNvPr id="70" name="Google Shape;70;p26"/>
          <p:cNvSpPr/>
          <p:nvPr/>
        </p:nvSpPr>
        <p:spPr>
          <a:xfrm>
            <a:off x="16" y="0"/>
            <a:ext cx="4050791" cy="6858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6"/>
          <p:cNvSpPr/>
          <p:nvPr/>
        </p:nvSpPr>
        <p:spPr>
          <a:xfrm>
            <a:off x="4040071" y="0"/>
            <a:ext cx="64008"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6"/>
          <p:cNvSpPr txBox="1">
            <a:spLocks noGrp="1"/>
          </p:cNvSpPr>
          <p:nvPr>
            <p:ph type="title"/>
          </p:nvPr>
        </p:nvSpPr>
        <p:spPr>
          <a:xfrm>
            <a:off x="457200" y="594359"/>
            <a:ext cx="3200400" cy="228600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FFFFFF"/>
              </a:buClr>
              <a:buSzPts val="3600"/>
              <a:buFont typeface="Calibri"/>
              <a:buNone/>
              <a:defRPr sz="36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26"/>
          <p:cNvSpPr txBox="1">
            <a:spLocks noGrp="1"/>
          </p:cNvSpPr>
          <p:nvPr>
            <p:ph type="body" idx="1"/>
          </p:nvPr>
        </p:nvSpPr>
        <p:spPr>
          <a:xfrm>
            <a:off x="4800600" y="731520"/>
            <a:ext cx="6492240" cy="52578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74" name="Google Shape;74;p26"/>
          <p:cNvSpPr txBox="1">
            <a:spLocks noGrp="1"/>
          </p:cNvSpPr>
          <p:nvPr>
            <p:ph type="body" idx="2"/>
          </p:nvPr>
        </p:nvSpPr>
        <p:spPr>
          <a:xfrm>
            <a:off x="457200" y="2926080"/>
            <a:ext cx="3200400" cy="3379124"/>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SzPts val="1500"/>
              <a:buNone/>
              <a:defRPr sz="1500">
                <a:solidFill>
                  <a:srgbClr val="FFFFFF"/>
                </a:solidFill>
              </a:defRPr>
            </a:lvl1pPr>
            <a:lvl2pPr marL="914400" lvl="1" indent="-228600" algn="l">
              <a:lnSpc>
                <a:spcPct val="90000"/>
              </a:lnSpc>
              <a:spcBef>
                <a:spcPts val="2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75" name="Google Shape;75;p26"/>
          <p:cNvSpPr txBox="1">
            <a:spLocks noGrp="1"/>
          </p:cNvSpPr>
          <p:nvPr>
            <p:ph type="dt" idx="10"/>
          </p:nvPr>
        </p:nvSpPr>
        <p:spPr>
          <a:xfrm>
            <a:off x="465512" y="6459785"/>
            <a:ext cx="261851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6"/>
          <p:cNvSpPr txBox="1">
            <a:spLocks noGrp="1"/>
          </p:cNvSpPr>
          <p:nvPr>
            <p:ph type="ftr" idx="11"/>
          </p:nvPr>
        </p:nvSpPr>
        <p:spPr>
          <a:xfrm>
            <a:off x="4800600" y="6459785"/>
            <a:ext cx="4648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6"/>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50">
                <a:solidFill>
                  <a:schemeClr val="dk2"/>
                </a:solidFill>
                <a:latin typeface="Calibri"/>
                <a:ea typeface="Calibri"/>
                <a:cs typeface="Calibri"/>
                <a:sym typeface="Calibri"/>
              </a:defRPr>
            </a:lvl1pPr>
            <a:lvl2pPr marL="0" lvl="1" indent="0" algn="r">
              <a:spcBef>
                <a:spcPts val="0"/>
              </a:spcBef>
              <a:buNone/>
              <a:defRPr sz="1050">
                <a:solidFill>
                  <a:schemeClr val="dk2"/>
                </a:solidFill>
                <a:latin typeface="Calibri"/>
                <a:ea typeface="Calibri"/>
                <a:cs typeface="Calibri"/>
                <a:sym typeface="Calibri"/>
              </a:defRPr>
            </a:lvl2pPr>
            <a:lvl3pPr marL="0" lvl="2" indent="0" algn="r">
              <a:spcBef>
                <a:spcPts val="0"/>
              </a:spcBef>
              <a:buNone/>
              <a:defRPr sz="1050">
                <a:solidFill>
                  <a:schemeClr val="dk2"/>
                </a:solidFill>
                <a:latin typeface="Calibri"/>
                <a:ea typeface="Calibri"/>
                <a:cs typeface="Calibri"/>
                <a:sym typeface="Calibri"/>
              </a:defRPr>
            </a:lvl3pPr>
            <a:lvl4pPr marL="0" lvl="3" indent="0" algn="r">
              <a:spcBef>
                <a:spcPts val="0"/>
              </a:spcBef>
              <a:buNone/>
              <a:defRPr sz="1050">
                <a:solidFill>
                  <a:schemeClr val="dk2"/>
                </a:solidFill>
                <a:latin typeface="Calibri"/>
                <a:ea typeface="Calibri"/>
                <a:cs typeface="Calibri"/>
                <a:sym typeface="Calibri"/>
              </a:defRPr>
            </a:lvl4pPr>
            <a:lvl5pPr marL="0" lvl="4" indent="0" algn="r">
              <a:spcBef>
                <a:spcPts val="0"/>
              </a:spcBef>
              <a:buNone/>
              <a:defRPr sz="1050">
                <a:solidFill>
                  <a:schemeClr val="dk2"/>
                </a:solidFill>
                <a:latin typeface="Calibri"/>
                <a:ea typeface="Calibri"/>
                <a:cs typeface="Calibri"/>
                <a:sym typeface="Calibri"/>
              </a:defRPr>
            </a:lvl5pPr>
            <a:lvl6pPr marL="0" lvl="5" indent="0" algn="r">
              <a:spcBef>
                <a:spcPts val="0"/>
              </a:spcBef>
              <a:buNone/>
              <a:defRPr sz="1050">
                <a:solidFill>
                  <a:schemeClr val="dk2"/>
                </a:solidFill>
                <a:latin typeface="Calibri"/>
                <a:ea typeface="Calibri"/>
                <a:cs typeface="Calibri"/>
                <a:sym typeface="Calibri"/>
              </a:defRPr>
            </a:lvl6pPr>
            <a:lvl7pPr marL="0" lvl="6" indent="0" algn="r">
              <a:spcBef>
                <a:spcPts val="0"/>
              </a:spcBef>
              <a:buNone/>
              <a:defRPr sz="1050">
                <a:solidFill>
                  <a:schemeClr val="dk2"/>
                </a:solidFill>
                <a:latin typeface="Calibri"/>
                <a:ea typeface="Calibri"/>
                <a:cs typeface="Calibri"/>
                <a:sym typeface="Calibri"/>
              </a:defRPr>
            </a:lvl7pPr>
            <a:lvl8pPr marL="0" lvl="7" indent="0" algn="r">
              <a:spcBef>
                <a:spcPts val="0"/>
              </a:spcBef>
              <a:buNone/>
              <a:defRPr sz="1050">
                <a:solidFill>
                  <a:schemeClr val="dk2"/>
                </a:solidFill>
                <a:latin typeface="Calibri"/>
                <a:ea typeface="Calibri"/>
                <a:cs typeface="Calibri"/>
                <a:sym typeface="Calibri"/>
              </a:defRPr>
            </a:lvl8pPr>
            <a:lvl9pPr marL="0" lvl="8" indent="0" algn="r">
              <a:spcBef>
                <a:spcPts val="0"/>
              </a:spcBef>
              <a:buNone/>
              <a:defRPr sz="1050">
                <a:solidFill>
                  <a:schemeClr val="dk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Picture with Caption" type="picTx">
  <p:cSld name="PICTURE_WITH_CAPTION_TEXT">
    <p:spTree>
      <p:nvGrpSpPr>
        <p:cNvPr id="1" name="Shape 78"/>
        <p:cNvGrpSpPr/>
        <p:nvPr/>
      </p:nvGrpSpPr>
      <p:grpSpPr>
        <a:xfrm>
          <a:off x="0" y="0"/>
          <a:ext cx="0" cy="0"/>
          <a:chOff x="0" y="0"/>
          <a:chExt cx="0" cy="0"/>
        </a:xfrm>
      </p:grpSpPr>
      <p:sp>
        <p:nvSpPr>
          <p:cNvPr id="79" name="Google Shape;79;p27"/>
          <p:cNvSpPr/>
          <p:nvPr/>
        </p:nvSpPr>
        <p:spPr>
          <a:xfrm>
            <a:off x="0" y="4953000"/>
            <a:ext cx="12188825" cy="1905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7"/>
          <p:cNvSpPr/>
          <p:nvPr/>
        </p:nvSpPr>
        <p:spPr>
          <a:xfrm>
            <a:off x="15" y="491507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7"/>
          <p:cNvSpPr txBox="1">
            <a:spLocks noGrp="1"/>
          </p:cNvSpPr>
          <p:nvPr>
            <p:ph type="title"/>
          </p:nvPr>
        </p:nvSpPr>
        <p:spPr>
          <a:xfrm>
            <a:off x="1097280" y="5074920"/>
            <a:ext cx="10113645" cy="822960"/>
          </a:xfrm>
          <a:prstGeom prst="rect">
            <a:avLst/>
          </a:prstGeom>
          <a:noFill/>
          <a:ln>
            <a:noFill/>
          </a:ln>
        </p:spPr>
        <p:txBody>
          <a:bodyPr spcFirstLastPara="1" wrap="square" lIns="91425" tIns="0" rIns="91425" bIns="0" anchor="b" anchorCtr="0">
            <a:noAutofit/>
          </a:bodyPr>
          <a:lstStyle>
            <a:lvl1pPr lvl="0" algn="l">
              <a:lnSpc>
                <a:spcPct val="85000"/>
              </a:lnSpc>
              <a:spcBef>
                <a:spcPts val="0"/>
              </a:spcBef>
              <a:spcAft>
                <a:spcPts val="0"/>
              </a:spcAft>
              <a:buClr>
                <a:srgbClr val="FFFFFF"/>
              </a:buClr>
              <a:buSzPts val="3600"/>
              <a:buFont typeface="Calibri"/>
              <a:buNone/>
              <a:defRPr sz="36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2" name="Google Shape;82;p27"/>
          <p:cNvSpPr>
            <a:spLocks noGrp="1"/>
          </p:cNvSpPr>
          <p:nvPr>
            <p:ph type="pic" idx="2"/>
          </p:nvPr>
        </p:nvSpPr>
        <p:spPr>
          <a:xfrm>
            <a:off x="15" y="0"/>
            <a:ext cx="12191985" cy="4915076"/>
          </a:xfrm>
          <a:prstGeom prst="rect">
            <a:avLst/>
          </a:prstGeom>
          <a:solidFill>
            <a:srgbClr val="D7D0C0"/>
          </a:solidFill>
          <a:ln>
            <a:noFill/>
          </a:ln>
        </p:spPr>
      </p:sp>
      <p:sp>
        <p:nvSpPr>
          <p:cNvPr id="83" name="Google Shape;83;p27"/>
          <p:cNvSpPr txBox="1">
            <a:spLocks noGrp="1"/>
          </p:cNvSpPr>
          <p:nvPr>
            <p:ph type="body" idx="1"/>
          </p:nvPr>
        </p:nvSpPr>
        <p:spPr>
          <a:xfrm>
            <a:off x="1097280" y="5907024"/>
            <a:ext cx="10113264" cy="594360"/>
          </a:xfrm>
          <a:prstGeom prst="rect">
            <a:avLst/>
          </a:prstGeom>
          <a:noFill/>
          <a:ln>
            <a:noFill/>
          </a:ln>
        </p:spPr>
        <p:txBody>
          <a:bodyPr spcFirstLastPara="1" wrap="square" lIns="91425" tIns="0" rIns="91425" bIns="0" anchor="t" anchorCtr="0">
            <a:normAutofit/>
          </a:bodyPr>
          <a:lstStyle>
            <a:lvl1pPr marL="457200" lvl="0" indent="-228600" algn="l">
              <a:lnSpc>
                <a:spcPct val="90000"/>
              </a:lnSpc>
              <a:spcBef>
                <a:spcPts val="0"/>
              </a:spcBef>
              <a:spcAft>
                <a:spcPts val="0"/>
              </a:spcAft>
              <a:buSzPts val="1500"/>
              <a:buNone/>
              <a:defRPr sz="1500">
                <a:solidFill>
                  <a:srgbClr val="FFFFFF"/>
                </a:solidFill>
              </a:defRPr>
            </a:lvl1pPr>
            <a:lvl2pPr marL="914400" lvl="1" indent="-228600" algn="l">
              <a:lnSpc>
                <a:spcPct val="90000"/>
              </a:lnSpc>
              <a:spcBef>
                <a:spcPts val="6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84" name="Google Shape;84;p27"/>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27"/>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27"/>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8"/>
          <p:cNvSpPr/>
          <p:nvPr/>
        </p:nvSpPr>
        <p:spPr>
          <a:xfrm>
            <a:off x="1" y="6400800"/>
            <a:ext cx="12192000"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18"/>
          <p:cNvSpPr/>
          <p:nvPr/>
        </p:nvSpPr>
        <p:spPr>
          <a:xfrm>
            <a:off x="15" y="6334316"/>
            <a:ext cx="12191985" cy="66484"/>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18"/>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marR="0" lvl="0" algn="l" rtl="0">
              <a:lnSpc>
                <a:spcPct val="85000"/>
              </a:lnSpc>
              <a:spcBef>
                <a:spcPts val="0"/>
              </a:spcBef>
              <a:spcAft>
                <a:spcPts val="0"/>
              </a:spcAft>
              <a:buClr>
                <a:srgbClr val="3F3F3F"/>
              </a:buClr>
              <a:buSzPts val="4800"/>
              <a:buFont typeface="Calibri"/>
              <a:buNone/>
              <a:defRPr sz="4800" b="0" i="0" u="none" strike="noStrike" cap="none">
                <a:solidFill>
                  <a:srgbClr val="3F3F3F"/>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 name="Google Shape;13;p18"/>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rmAutofit/>
          </a:bodyPr>
          <a:lstStyle>
            <a:lvl1pPr marL="457200" marR="0" lvl="0" indent="-355600" algn="l" rtl="0">
              <a:lnSpc>
                <a:spcPct val="90000"/>
              </a:lnSpc>
              <a:spcBef>
                <a:spcPts val="1200"/>
              </a:spcBef>
              <a:spcAft>
                <a:spcPts val="0"/>
              </a:spcAft>
              <a:buClr>
                <a:schemeClr val="accent1"/>
              </a:buClr>
              <a:buSzPts val="2000"/>
              <a:buFont typeface="Calibri"/>
              <a:buChar char=" "/>
              <a:defRPr sz="2000" b="0" i="0" u="none" strike="noStrike" cap="none">
                <a:solidFill>
                  <a:srgbClr val="3F3F3F"/>
                </a:solidFill>
                <a:latin typeface="Calibri"/>
                <a:ea typeface="Calibri"/>
                <a:cs typeface="Calibri"/>
                <a:sym typeface="Calibri"/>
              </a:defRPr>
            </a:lvl1pPr>
            <a:lvl2pPr marL="914400" marR="0" lvl="1" indent="-342900" algn="l" rtl="0">
              <a:lnSpc>
                <a:spcPct val="90000"/>
              </a:lnSpc>
              <a:spcBef>
                <a:spcPts val="200"/>
              </a:spcBef>
              <a:spcAft>
                <a:spcPts val="0"/>
              </a:spcAft>
              <a:buClr>
                <a:schemeClr val="accent1"/>
              </a:buClr>
              <a:buSzPts val="1800"/>
              <a:buFont typeface="Calibri"/>
              <a:buChar char="◦"/>
              <a:defRPr sz="1800" b="0" i="0" u="none" strike="noStrike" cap="none">
                <a:solidFill>
                  <a:srgbClr val="3F3F3F"/>
                </a:solidFill>
                <a:latin typeface="Calibri"/>
                <a:ea typeface="Calibri"/>
                <a:cs typeface="Calibri"/>
                <a:sym typeface="Calibri"/>
              </a:defRPr>
            </a:lvl2pPr>
            <a:lvl3pPr marL="1371600" marR="0" lvl="2"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8pPr>
            <a:lvl9pPr marL="4114800" marR="0" lvl="8" indent="-317500" algn="l" rtl="0">
              <a:lnSpc>
                <a:spcPct val="90000"/>
              </a:lnSpc>
              <a:spcBef>
                <a:spcPts val="400"/>
              </a:spcBef>
              <a:spcAft>
                <a:spcPts val="40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9pPr>
          </a:lstStyle>
          <a:p>
            <a:endParaRPr/>
          </a:p>
        </p:txBody>
      </p:sp>
      <p:sp>
        <p:nvSpPr>
          <p:cNvPr id="14" name="Google Shape;14;p18"/>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5" name="Google Shape;15;p18"/>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6" name="Google Shape;16;p18"/>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50" b="0" i="0" u="none" strike="noStrike" cap="none">
                <a:solidFill>
                  <a:srgbClr val="FFFFFF"/>
                </a:solidFill>
                <a:latin typeface="Calibri"/>
                <a:ea typeface="Calibri"/>
                <a:cs typeface="Calibri"/>
                <a:sym typeface="Calibri"/>
              </a:defRPr>
            </a:lvl1pPr>
            <a:lvl2pPr marL="0" marR="0" lvl="1" indent="0" algn="r" rtl="0">
              <a:spcBef>
                <a:spcPts val="0"/>
              </a:spcBef>
              <a:buNone/>
              <a:defRPr sz="1050" b="0" i="0" u="none" strike="noStrike" cap="none">
                <a:solidFill>
                  <a:srgbClr val="FFFFFF"/>
                </a:solidFill>
                <a:latin typeface="Calibri"/>
                <a:ea typeface="Calibri"/>
                <a:cs typeface="Calibri"/>
                <a:sym typeface="Calibri"/>
              </a:defRPr>
            </a:lvl2pPr>
            <a:lvl3pPr marL="0" marR="0" lvl="2" indent="0" algn="r" rtl="0">
              <a:spcBef>
                <a:spcPts val="0"/>
              </a:spcBef>
              <a:buNone/>
              <a:defRPr sz="1050" b="0" i="0" u="none" strike="noStrike" cap="none">
                <a:solidFill>
                  <a:srgbClr val="FFFFFF"/>
                </a:solidFill>
                <a:latin typeface="Calibri"/>
                <a:ea typeface="Calibri"/>
                <a:cs typeface="Calibri"/>
                <a:sym typeface="Calibri"/>
              </a:defRPr>
            </a:lvl3pPr>
            <a:lvl4pPr marL="0" marR="0" lvl="3" indent="0" algn="r" rtl="0">
              <a:spcBef>
                <a:spcPts val="0"/>
              </a:spcBef>
              <a:buNone/>
              <a:defRPr sz="1050" b="0" i="0" u="none" strike="noStrike" cap="none">
                <a:solidFill>
                  <a:srgbClr val="FFFFFF"/>
                </a:solidFill>
                <a:latin typeface="Calibri"/>
                <a:ea typeface="Calibri"/>
                <a:cs typeface="Calibri"/>
                <a:sym typeface="Calibri"/>
              </a:defRPr>
            </a:lvl4pPr>
            <a:lvl5pPr marL="0" marR="0" lvl="4" indent="0" algn="r" rtl="0">
              <a:spcBef>
                <a:spcPts val="0"/>
              </a:spcBef>
              <a:buNone/>
              <a:defRPr sz="1050" b="0" i="0" u="none" strike="noStrike" cap="none">
                <a:solidFill>
                  <a:srgbClr val="FFFFFF"/>
                </a:solidFill>
                <a:latin typeface="Calibri"/>
                <a:ea typeface="Calibri"/>
                <a:cs typeface="Calibri"/>
                <a:sym typeface="Calibri"/>
              </a:defRPr>
            </a:lvl5pPr>
            <a:lvl6pPr marL="0" marR="0" lvl="5" indent="0" algn="r" rtl="0">
              <a:spcBef>
                <a:spcPts val="0"/>
              </a:spcBef>
              <a:buNone/>
              <a:defRPr sz="1050" b="0" i="0" u="none" strike="noStrike" cap="none">
                <a:solidFill>
                  <a:srgbClr val="FFFFFF"/>
                </a:solidFill>
                <a:latin typeface="Calibri"/>
                <a:ea typeface="Calibri"/>
                <a:cs typeface="Calibri"/>
                <a:sym typeface="Calibri"/>
              </a:defRPr>
            </a:lvl6pPr>
            <a:lvl7pPr marL="0" marR="0" lvl="6" indent="0" algn="r" rtl="0">
              <a:spcBef>
                <a:spcPts val="0"/>
              </a:spcBef>
              <a:buNone/>
              <a:defRPr sz="1050" b="0" i="0" u="none" strike="noStrike" cap="none">
                <a:solidFill>
                  <a:srgbClr val="FFFFFF"/>
                </a:solidFill>
                <a:latin typeface="Calibri"/>
                <a:ea typeface="Calibri"/>
                <a:cs typeface="Calibri"/>
                <a:sym typeface="Calibri"/>
              </a:defRPr>
            </a:lvl7pPr>
            <a:lvl8pPr marL="0" marR="0" lvl="7" indent="0" algn="r" rtl="0">
              <a:spcBef>
                <a:spcPts val="0"/>
              </a:spcBef>
              <a:buNone/>
              <a:defRPr sz="1050" b="0" i="0" u="none" strike="noStrike" cap="none">
                <a:solidFill>
                  <a:srgbClr val="FFFFFF"/>
                </a:solidFill>
                <a:latin typeface="Calibri"/>
                <a:ea typeface="Calibri"/>
                <a:cs typeface="Calibri"/>
                <a:sym typeface="Calibri"/>
              </a:defRPr>
            </a:lvl8pPr>
            <a:lvl9pPr marL="0" marR="0" lvl="8" indent="0" algn="r" rtl="0">
              <a:spcBef>
                <a:spcPts val="0"/>
              </a:spcBef>
              <a:buNone/>
              <a:defRPr sz="1050" b="0" i="0" u="none" strike="noStrike" cap="none">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cxnSp>
        <p:nvCxnSpPr>
          <p:cNvPr id="17" name="Google Shape;17;p18"/>
          <p:cNvCxnSpPr/>
          <p:nvPr/>
        </p:nvCxnSpPr>
        <p:spPr>
          <a:xfrm>
            <a:off x="1193532" y="1737845"/>
            <a:ext cx="9966960" cy="0"/>
          </a:xfrm>
          <a:prstGeom prst="straightConnector1">
            <a:avLst/>
          </a:prstGeom>
          <a:noFill/>
          <a:ln w="9525" cap="flat" cmpd="sng">
            <a:solidFill>
              <a:srgbClr val="7F7F7F"/>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javatpoint.com/k-nearest-neighbor-algorithm-for-machine-learning"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hyperlink" Target="https://medium.com/@arman_hussain786/k-nearest-neighbors-knn-and-its-applications-7891a4a916c6" TargetMode="External"/><Relationship Id="rId4" Type="http://schemas.openxmlformats.org/officeDocument/2006/relationships/hyperlink" Target="https://www.youtube.com/watch?v=L5RUA2_eCIg&amp;t=12s"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
          <p:cNvSpPr txBox="1">
            <a:spLocks noGrp="1"/>
          </p:cNvSpPr>
          <p:nvPr>
            <p:ph type="ctrTitle"/>
          </p:nvPr>
        </p:nvSpPr>
        <p:spPr>
          <a:xfrm>
            <a:off x="1100051" y="1893194"/>
            <a:ext cx="10571923" cy="2099256"/>
          </a:xfrm>
          <a:prstGeom prst="rect">
            <a:avLst/>
          </a:prstGeom>
          <a:noFill/>
          <a:ln>
            <a:noFill/>
          </a:ln>
        </p:spPr>
        <p:txBody>
          <a:bodyPr spcFirstLastPara="1" wrap="square" lIns="91425" tIns="45700" rIns="91425" bIns="45700" anchor="b" anchorCtr="0">
            <a:normAutofit fontScale="90000"/>
          </a:bodyPr>
          <a:lstStyle/>
          <a:p>
            <a:pPr marL="0" lvl="0" indent="0" algn="l" rtl="0">
              <a:lnSpc>
                <a:spcPct val="85000"/>
              </a:lnSpc>
              <a:spcBef>
                <a:spcPts val="0"/>
              </a:spcBef>
              <a:spcAft>
                <a:spcPts val="0"/>
              </a:spcAft>
              <a:buClr>
                <a:srgbClr val="262626"/>
              </a:buClr>
              <a:buSzPct val="100000"/>
              <a:buFont typeface="Calibri"/>
              <a:buNone/>
            </a:pPr>
            <a:r>
              <a:rPr lang="en-US"/>
              <a:t>K-Nearest Neighbor(KNN)</a:t>
            </a:r>
            <a:br>
              <a:rPr lang="en-US"/>
            </a:br>
            <a:endParaRPr/>
          </a:p>
        </p:txBody>
      </p:sp>
      <p:sp>
        <p:nvSpPr>
          <p:cNvPr id="107" name="Google Shape;107;p1"/>
          <p:cNvSpPr txBox="1">
            <a:spLocks noGrp="1"/>
          </p:cNvSpPr>
          <p:nvPr>
            <p:ph type="subTitle" idx="1"/>
          </p:nvPr>
        </p:nvSpPr>
        <p:spPr>
          <a:xfrm>
            <a:off x="1100051" y="4455621"/>
            <a:ext cx="10058400" cy="11430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SzPts val="2400"/>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p11"/>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a:t>Step By Step Process</a:t>
            </a:r>
            <a:endParaRPr/>
          </a:p>
        </p:txBody>
      </p:sp>
      <p:sp>
        <p:nvSpPr>
          <p:cNvPr id="199" name="Google Shape;199;p11"/>
          <p:cNvSpPr txBox="1">
            <a:spLocks noGrp="1"/>
          </p:cNvSpPr>
          <p:nvPr>
            <p:ph type="body" idx="1"/>
          </p:nvPr>
        </p:nvSpPr>
        <p:spPr>
          <a:xfrm>
            <a:off x="1097278" y="1845734"/>
            <a:ext cx="10058402" cy="4023360"/>
          </a:xfrm>
          <a:prstGeom prst="rect">
            <a:avLst/>
          </a:prstGeom>
          <a:noFill/>
          <a:ln>
            <a:noFill/>
          </a:ln>
        </p:spPr>
        <p:txBody>
          <a:bodyPr spcFirstLastPara="1" wrap="square" lIns="0" tIns="45700" rIns="0" bIns="45700" anchor="t" anchorCtr="0">
            <a:normAutofit lnSpcReduction="10000"/>
          </a:bodyPr>
          <a:lstStyle/>
          <a:p>
            <a:pPr marL="91440" lvl="0" indent="-101600" algn="l" rtl="0">
              <a:lnSpc>
                <a:spcPct val="90000"/>
              </a:lnSpc>
              <a:spcBef>
                <a:spcPts val="0"/>
              </a:spcBef>
              <a:spcAft>
                <a:spcPts val="0"/>
              </a:spcAft>
              <a:buSzPts val="1600"/>
              <a:buFont typeface="Courier New"/>
              <a:buChar char="o"/>
            </a:pPr>
            <a:r>
              <a:rPr lang="en-US" sz="1600"/>
              <a:t> </a:t>
            </a:r>
            <a:r>
              <a:rPr lang="en-US" sz="1600" b="1">
                <a:latin typeface="Arial"/>
                <a:ea typeface="Arial"/>
                <a:cs typeface="Arial"/>
                <a:sym typeface="Arial"/>
              </a:rPr>
              <a:t>Step 1</a:t>
            </a:r>
            <a:r>
              <a:rPr lang="en-US" sz="1600">
                <a:latin typeface="Arial"/>
                <a:ea typeface="Arial"/>
                <a:cs typeface="Arial"/>
                <a:sym typeface="Arial"/>
              </a:rPr>
              <a:t>: How do we choose K?</a:t>
            </a:r>
            <a:endParaRPr/>
          </a:p>
          <a:p>
            <a:pPr marL="0" lvl="0" indent="0" algn="l" rtl="0">
              <a:lnSpc>
                <a:spcPct val="90000"/>
              </a:lnSpc>
              <a:spcBef>
                <a:spcPts val="1400"/>
              </a:spcBef>
              <a:spcAft>
                <a:spcPts val="0"/>
              </a:spcAft>
              <a:buSzPts val="1600"/>
              <a:buNone/>
            </a:pPr>
            <a:r>
              <a:rPr lang="en-US" sz="1600">
                <a:latin typeface="Arial"/>
                <a:ea typeface="Arial"/>
                <a:cs typeface="Arial"/>
                <a:sym typeface="Arial"/>
              </a:rPr>
              <a:t>Sqrt(n), where n is a total number of data points(if in case n is even we have to make the value  odd by adding 1 or subtracting 1 that helps in select better). </a:t>
            </a:r>
            <a:endParaRPr/>
          </a:p>
          <a:p>
            <a:pPr marL="0" lvl="0" indent="0" algn="l" rtl="0">
              <a:lnSpc>
                <a:spcPct val="90000"/>
              </a:lnSpc>
              <a:spcBef>
                <a:spcPts val="1400"/>
              </a:spcBef>
              <a:spcAft>
                <a:spcPts val="0"/>
              </a:spcAft>
              <a:buSzPts val="1600"/>
              <a:buNone/>
            </a:pPr>
            <a:r>
              <a:rPr lang="en-US" sz="1600">
                <a:latin typeface="Arial"/>
                <a:ea typeface="Arial"/>
                <a:cs typeface="Arial"/>
                <a:sym typeface="Arial"/>
              </a:rPr>
              <a:t>Here, n = 10. so, k = sqrt(10) = 3</a:t>
            </a:r>
            <a:endParaRPr/>
          </a:p>
          <a:p>
            <a:pPr marL="91440" lvl="0" indent="-101600" algn="l" rtl="0">
              <a:lnSpc>
                <a:spcPct val="90000"/>
              </a:lnSpc>
              <a:spcBef>
                <a:spcPts val="1400"/>
              </a:spcBef>
              <a:spcAft>
                <a:spcPts val="0"/>
              </a:spcAft>
              <a:buSzPts val="1600"/>
              <a:buFont typeface="Courier New"/>
              <a:buChar char="o"/>
            </a:pPr>
            <a:r>
              <a:rPr lang="en-US" sz="1600">
                <a:latin typeface="Arial"/>
                <a:ea typeface="Arial"/>
                <a:cs typeface="Arial"/>
                <a:sym typeface="Arial"/>
              </a:rPr>
              <a:t> </a:t>
            </a:r>
            <a:r>
              <a:rPr lang="en-US" sz="1600" b="1">
                <a:latin typeface="Arial"/>
                <a:ea typeface="Arial"/>
                <a:cs typeface="Arial"/>
                <a:sym typeface="Arial"/>
              </a:rPr>
              <a:t>Step 2</a:t>
            </a:r>
            <a:r>
              <a:rPr lang="en-US" sz="1600">
                <a:latin typeface="Arial"/>
                <a:ea typeface="Arial"/>
                <a:cs typeface="Arial"/>
                <a:sym typeface="Arial"/>
              </a:rPr>
              <a:t>: we have to find out the distance using</a:t>
            </a:r>
            <a:endParaRPr/>
          </a:p>
          <a:p>
            <a:pPr marL="0" lvl="0" indent="0" algn="l" rtl="0">
              <a:lnSpc>
                <a:spcPct val="90000"/>
              </a:lnSpc>
              <a:spcBef>
                <a:spcPts val="1400"/>
              </a:spcBef>
              <a:spcAft>
                <a:spcPts val="0"/>
              </a:spcAft>
              <a:buSzPts val="1600"/>
              <a:buNone/>
            </a:pPr>
            <a:r>
              <a:rPr lang="en-US" sz="1600">
                <a:latin typeface="Arial"/>
                <a:ea typeface="Arial"/>
                <a:cs typeface="Arial"/>
                <a:sym typeface="Arial"/>
              </a:rPr>
              <a:t> d=√((x2-x1)²+(y2-y1)²)  to find the distance between any two points.</a:t>
            </a:r>
            <a:endParaRPr/>
          </a:p>
          <a:p>
            <a:pPr marL="0" lvl="0" indent="0" algn="l" rtl="0">
              <a:lnSpc>
                <a:spcPct val="90000"/>
              </a:lnSpc>
              <a:spcBef>
                <a:spcPts val="1400"/>
              </a:spcBef>
              <a:spcAft>
                <a:spcPts val="0"/>
              </a:spcAft>
              <a:buSzPts val="1600"/>
              <a:buNone/>
            </a:pPr>
            <a:r>
              <a:rPr lang="en-US" sz="1600">
                <a:latin typeface="Arial"/>
                <a:ea typeface="Arial"/>
                <a:cs typeface="Arial"/>
                <a:sym typeface="Arial"/>
              </a:rPr>
              <a:t>So let’s find out the distance between Ajay and Angelina using formula  </a:t>
            </a:r>
            <a:endParaRPr/>
          </a:p>
          <a:p>
            <a:pPr marL="0" lvl="0" indent="0" algn="l" rtl="0">
              <a:lnSpc>
                <a:spcPct val="90000"/>
              </a:lnSpc>
              <a:spcBef>
                <a:spcPts val="1400"/>
              </a:spcBef>
              <a:spcAft>
                <a:spcPts val="0"/>
              </a:spcAft>
              <a:buSzPts val="1600"/>
              <a:buNone/>
            </a:pPr>
            <a:r>
              <a:rPr lang="en-US" sz="1600" i="1">
                <a:latin typeface="Arial"/>
                <a:ea typeface="Arial"/>
                <a:cs typeface="Arial"/>
                <a:sym typeface="Arial"/>
              </a:rPr>
              <a:t>			</a:t>
            </a:r>
            <a:r>
              <a:rPr lang="en-US" sz="1600">
                <a:latin typeface="Arial"/>
                <a:ea typeface="Arial"/>
                <a:cs typeface="Arial"/>
                <a:sym typeface="Arial"/>
              </a:rPr>
              <a:t>d=√((age2-age1)²+(gender2-gender1)²</a:t>
            </a:r>
            <a:endParaRPr/>
          </a:p>
          <a:p>
            <a:pPr marL="0" lvl="0" indent="0" algn="l" rtl="0">
              <a:lnSpc>
                <a:spcPct val="90000"/>
              </a:lnSpc>
              <a:spcBef>
                <a:spcPts val="1400"/>
              </a:spcBef>
              <a:spcAft>
                <a:spcPts val="0"/>
              </a:spcAft>
              <a:buSzPts val="1600"/>
              <a:buNone/>
            </a:pPr>
            <a:r>
              <a:rPr lang="en-US" sz="1600">
                <a:latin typeface="Arial"/>
                <a:ea typeface="Arial"/>
                <a:cs typeface="Arial"/>
                <a:sym typeface="Arial"/>
              </a:rPr>
              <a:t>			d=√((5-32)²+(1-0)²)</a:t>
            </a:r>
            <a:endParaRPr/>
          </a:p>
          <a:p>
            <a:pPr marL="0" lvl="0" indent="0" algn="l" rtl="0">
              <a:lnSpc>
                <a:spcPct val="90000"/>
              </a:lnSpc>
              <a:spcBef>
                <a:spcPts val="1400"/>
              </a:spcBef>
              <a:spcAft>
                <a:spcPts val="0"/>
              </a:spcAft>
              <a:buSzPts val="1600"/>
              <a:buNone/>
            </a:pPr>
            <a:r>
              <a:rPr lang="en-US" sz="1600">
                <a:latin typeface="Arial"/>
                <a:ea typeface="Arial"/>
                <a:cs typeface="Arial"/>
                <a:sym typeface="Arial"/>
              </a:rPr>
              <a:t>			d=√729+1</a:t>
            </a:r>
            <a:endParaRPr/>
          </a:p>
          <a:p>
            <a:pPr marL="0" lvl="0" indent="0" algn="l" rtl="0">
              <a:lnSpc>
                <a:spcPct val="90000"/>
              </a:lnSpc>
              <a:spcBef>
                <a:spcPts val="1400"/>
              </a:spcBef>
              <a:spcAft>
                <a:spcPts val="0"/>
              </a:spcAft>
              <a:buSzPts val="1600"/>
              <a:buNone/>
            </a:pPr>
            <a:r>
              <a:rPr lang="en-US" sz="1600">
                <a:latin typeface="Arial"/>
                <a:ea typeface="Arial"/>
                <a:cs typeface="Arial"/>
                <a:sym typeface="Arial"/>
              </a:rPr>
              <a:t>			d=27.02</a:t>
            </a:r>
            <a:endParaRPr/>
          </a:p>
          <a:p>
            <a:pPr marL="0" lvl="0" indent="0" algn="l" rtl="0">
              <a:lnSpc>
                <a:spcPct val="90000"/>
              </a:lnSpc>
              <a:spcBef>
                <a:spcPts val="1400"/>
              </a:spcBef>
              <a:spcAft>
                <a:spcPts val="0"/>
              </a:spcAft>
              <a:buSzPts val="2000"/>
              <a:buNone/>
            </a:pPr>
            <a:endParaRPr>
              <a:latin typeface="Arial"/>
              <a:ea typeface="Arial"/>
              <a:cs typeface="Arial"/>
              <a:sym typeface="Arial"/>
            </a:endParaRPr>
          </a:p>
        </p:txBody>
      </p:sp>
      <p:sp>
        <p:nvSpPr>
          <p:cNvPr id="200" name="Google Shape;200;p11"/>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11/21/2022</a:t>
            </a:r>
            <a:endParaRPr/>
          </a:p>
        </p:txBody>
      </p:sp>
      <p:sp>
        <p:nvSpPr>
          <p:cNvPr id="201" name="Google Shape;201;p11"/>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a:t>K-NEAREST NEIGHBOR(KNN)</a:t>
            </a:r>
            <a:endParaRPr/>
          </a:p>
        </p:txBody>
      </p:sp>
      <p:sp>
        <p:nvSpPr>
          <p:cNvPr id="202" name="Google Shape;202;p11"/>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p12"/>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11/21/2022</a:t>
            </a:r>
            <a:endParaRPr/>
          </a:p>
        </p:txBody>
      </p:sp>
      <p:sp>
        <p:nvSpPr>
          <p:cNvPr id="208" name="Google Shape;208;p12"/>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a:t>K-NEAREST NEIGHBOR(KNN)</a:t>
            </a:r>
            <a:endParaRPr/>
          </a:p>
        </p:txBody>
      </p:sp>
      <p:sp>
        <p:nvSpPr>
          <p:cNvPr id="209" name="Google Shape;209;p12"/>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11</a:t>
            </a:fld>
            <a:endParaRPr/>
          </a:p>
        </p:txBody>
      </p:sp>
      <p:sp>
        <p:nvSpPr>
          <p:cNvPr id="210" name="Google Shape;210;p12"/>
          <p:cNvSpPr/>
          <p:nvPr/>
        </p:nvSpPr>
        <p:spPr>
          <a:xfrm>
            <a:off x="1097280" y="462497"/>
            <a:ext cx="5058821"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0" i="0" u="none" strike="noStrike" cap="none">
                <a:solidFill>
                  <a:srgbClr val="273239"/>
                </a:solidFill>
                <a:latin typeface="Arial"/>
                <a:ea typeface="Arial"/>
                <a:cs typeface="Arial"/>
                <a:sym typeface="Arial"/>
              </a:rPr>
              <a:t>Similarly, we find out all distance one by one.</a:t>
            </a:r>
            <a:endParaRPr sz="1800">
              <a:solidFill>
                <a:schemeClr val="dk1"/>
              </a:solidFill>
              <a:latin typeface="Arial"/>
              <a:ea typeface="Arial"/>
              <a:cs typeface="Arial"/>
              <a:sym typeface="Arial"/>
            </a:endParaRPr>
          </a:p>
        </p:txBody>
      </p:sp>
      <p:pic>
        <p:nvPicPr>
          <p:cNvPr id="211" name="Google Shape;211;p12"/>
          <p:cNvPicPr preferRelativeResize="0"/>
          <p:nvPr/>
        </p:nvPicPr>
        <p:blipFill rotWithShape="1">
          <a:blip r:embed="rId3">
            <a:alphaModFix/>
          </a:blip>
          <a:srcRect/>
          <a:stretch/>
        </p:blipFill>
        <p:spPr>
          <a:xfrm>
            <a:off x="1097280" y="1052509"/>
            <a:ext cx="4814123" cy="524526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13"/>
          <p:cNvSpPr txBox="1">
            <a:spLocks noGrp="1"/>
          </p:cNvSpPr>
          <p:nvPr>
            <p:ph type="body" idx="1"/>
          </p:nvPr>
        </p:nvSpPr>
        <p:spPr>
          <a:xfrm>
            <a:off x="1097277" y="1854558"/>
            <a:ext cx="10115205" cy="4014536"/>
          </a:xfrm>
          <a:prstGeom prst="rect">
            <a:avLst/>
          </a:prstGeom>
          <a:noFill/>
          <a:ln>
            <a:noFill/>
          </a:ln>
        </p:spPr>
        <p:txBody>
          <a:bodyPr spcFirstLastPara="1" wrap="square" lIns="0" tIns="45700" rIns="0" bIns="45700" anchor="t" anchorCtr="0">
            <a:normAutofit/>
          </a:bodyPr>
          <a:lstStyle/>
          <a:p>
            <a:pPr marL="91440" lvl="0" indent="-127000" algn="just" rtl="0">
              <a:lnSpc>
                <a:spcPct val="90000"/>
              </a:lnSpc>
              <a:spcBef>
                <a:spcPts val="0"/>
              </a:spcBef>
              <a:spcAft>
                <a:spcPts val="0"/>
              </a:spcAft>
              <a:buSzPts val="2000"/>
              <a:buFont typeface="Courier New"/>
              <a:buChar char="o"/>
            </a:pPr>
            <a:r>
              <a:rPr lang="en-US"/>
              <a:t> </a:t>
            </a:r>
            <a:r>
              <a:rPr lang="en-US" b="1">
                <a:latin typeface="Arial"/>
                <a:ea typeface="Arial"/>
                <a:cs typeface="Arial"/>
                <a:sym typeface="Arial"/>
              </a:rPr>
              <a:t>Step 3</a:t>
            </a:r>
            <a:r>
              <a:rPr lang="en-US">
                <a:latin typeface="Arial"/>
                <a:ea typeface="Arial"/>
                <a:cs typeface="Arial"/>
                <a:sym typeface="Arial"/>
              </a:rPr>
              <a:t>:  The value of </a:t>
            </a:r>
            <a:r>
              <a:rPr lang="en-US" b="1">
                <a:latin typeface="Arial"/>
                <a:ea typeface="Arial"/>
                <a:cs typeface="Arial"/>
                <a:sym typeface="Arial"/>
              </a:rPr>
              <a:t>k </a:t>
            </a:r>
            <a:r>
              <a:rPr lang="en-US">
                <a:latin typeface="Arial"/>
                <a:ea typeface="Arial"/>
                <a:cs typeface="Arial"/>
                <a:sym typeface="Arial"/>
              </a:rPr>
              <a:t>factor is 3 for Angelina. And the closest to 3 is 9,10,10.5 that is closest to Angelina are Zaira, Smith and Michael.</a:t>
            </a:r>
            <a:endParaRPr/>
          </a:p>
          <a:p>
            <a:pPr marL="0" lvl="0" indent="0" algn="l" rtl="0">
              <a:lnSpc>
                <a:spcPct val="90000"/>
              </a:lnSpc>
              <a:spcBef>
                <a:spcPts val="1400"/>
              </a:spcBef>
              <a:spcAft>
                <a:spcPts val="0"/>
              </a:spcAft>
              <a:buSzPts val="2000"/>
              <a:buNone/>
            </a:pPr>
            <a:endParaRPr>
              <a:latin typeface="Arial"/>
              <a:ea typeface="Arial"/>
              <a:cs typeface="Arial"/>
              <a:sym typeface="Arial"/>
            </a:endParaRPr>
          </a:p>
          <a:p>
            <a:pPr marL="0" lvl="0" indent="0" algn="l" rtl="0">
              <a:lnSpc>
                <a:spcPct val="90000"/>
              </a:lnSpc>
              <a:spcBef>
                <a:spcPts val="1400"/>
              </a:spcBef>
              <a:spcAft>
                <a:spcPts val="0"/>
              </a:spcAft>
              <a:buSzPts val="2000"/>
              <a:buNone/>
            </a:pPr>
            <a:endParaRPr>
              <a:latin typeface="Arial"/>
              <a:ea typeface="Arial"/>
              <a:cs typeface="Arial"/>
              <a:sym typeface="Arial"/>
            </a:endParaRPr>
          </a:p>
          <a:p>
            <a:pPr marL="0" lvl="0" indent="0" algn="l" rtl="0">
              <a:lnSpc>
                <a:spcPct val="90000"/>
              </a:lnSpc>
              <a:spcBef>
                <a:spcPts val="1400"/>
              </a:spcBef>
              <a:spcAft>
                <a:spcPts val="0"/>
              </a:spcAft>
              <a:buSzPts val="2000"/>
              <a:buNone/>
            </a:pPr>
            <a:endParaRPr>
              <a:latin typeface="Arial"/>
              <a:ea typeface="Arial"/>
              <a:cs typeface="Arial"/>
              <a:sym typeface="Arial"/>
            </a:endParaRPr>
          </a:p>
          <a:p>
            <a:pPr marL="0" lvl="0" indent="0" algn="l" rtl="0">
              <a:lnSpc>
                <a:spcPct val="90000"/>
              </a:lnSpc>
              <a:spcBef>
                <a:spcPts val="1400"/>
              </a:spcBef>
              <a:spcAft>
                <a:spcPts val="0"/>
              </a:spcAft>
              <a:buSzPts val="2000"/>
              <a:buNone/>
            </a:pPr>
            <a:endParaRPr>
              <a:latin typeface="Arial"/>
              <a:ea typeface="Arial"/>
              <a:cs typeface="Arial"/>
              <a:sym typeface="Arial"/>
            </a:endParaRPr>
          </a:p>
          <a:p>
            <a:pPr marL="0" lvl="0" indent="0" algn="l" rtl="0">
              <a:lnSpc>
                <a:spcPct val="90000"/>
              </a:lnSpc>
              <a:spcBef>
                <a:spcPts val="1400"/>
              </a:spcBef>
              <a:spcAft>
                <a:spcPts val="0"/>
              </a:spcAft>
              <a:buSzPts val="2000"/>
              <a:buNone/>
            </a:pPr>
            <a:endParaRPr>
              <a:latin typeface="Arial"/>
              <a:ea typeface="Arial"/>
              <a:cs typeface="Arial"/>
              <a:sym typeface="Arial"/>
            </a:endParaRPr>
          </a:p>
          <a:p>
            <a:pPr marL="91440" lvl="0" indent="-127000" algn="just" rtl="0">
              <a:lnSpc>
                <a:spcPct val="90000"/>
              </a:lnSpc>
              <a:spcBef>
                <a:spcPts val="1400"/>
              </a:spcBef>
              <a:spcAft>
                <a:spcPts val="0"/>
              </a:spcAft>
              <a:buSzPts val="2000"/>
              <a:buFont typeface="Courier New"/>
              <a:buChar char="o"/>
            </a:pPr>
            <a:r>
              <a:rPr lang="en-US">
                <a:latin typeface="Arial"/>
                <a:ea typeface="Arial"/>
                <a:cs typeface="Arial"/>
                <a:sym typeface="Arial"/>
              </a:rPr>
              <a:t> </a:t>
            </a:r>
            <a:r>
              <a:rPr lang="en-US" b="1">
                <a:latin typeface="Arial"/>
                <a:ea typeface="Arial"/>
                <a:cs typeface="Arial"/>
                <a:sym typeface="Arial"/>
              </a:rPr>
              <a:t>Step 4</a:t>
            </a:r>
            <a:r>
              <a:rPr lang="en-US">
                <a:latin typeface="Arial"/>
                <a:ea typeface="Arial"/>
                <a:cs typeface="Arial"/>
                <a:sym typeface="Arial"/>
              </a:rPr>
              <a:t>: So according to KNN algorithm, Angelina will be in the class of people who like cricket. So this is how KNN algorithm works. </a:t>
            </a:r>
            <a:endParaRPr/>
          </a:p>
        </p:txBody>
      </p:sp>
      <p:sp>
        <p:nvSpPr>
          <p:cNvPr id="217" name="Google Shape;217;p13"/>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11/21/2022</a:t>
            </a:r>
            <a:endParaRPr/>
          </a:p>
        </p:txBody>
      </p:sp>
      <p:sp>
        <p:nvSpPr>
          <p:cNvPr id="218" name="Google Shape;218;p13"/>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a:t>K-NEAREST NEIGHBOR(KNN)</a:t>
            </a:r>
            <a:endParaRPr/>
          </a:p>
        </p:txBody>
      </p:sp>
      <p:sp>
        <p:nvSpPr>
          <p:cNvPr id="219" name="Google Shape;219;p1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12</a:t>
            </a:fld>
            <a:endParaRPr/>
          </a:p>
        </p:txBody>
      </p:sp>
      <p:pic>
        <p:nvPicPr>
          <p:cNvPr id="220" name="Google Shape;220;p13"/>
          <p:cNvPicPr preferRelativeResize="0"/>
          <p:nvPr/>
        </p:nvPicPr>
        <p:blipFill rotWithShape="1">
          <a:blip r:embed="rId3">
            <a:alphaModFix/>
          </a:blip>
          <a:srcRect/>
          <a:stretch/>
        </p:blipFill>
        <p:spPr>
          <a:xfrm>
            <a:off x="3569551" y="2895525"/>
            <a:ext cx="4299441" cy="1496171"/>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14"/>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a:t>Application</a:t>
            </a:r>
            <a:endParaRPr/>
          </a:p>
        </p:txBody>
      </p:sp>
      <p:sp>
        <p:nvSpPr>
          <p:cNvPr id="226" name="Google Shape;226;p14"/>
          <p:cNvSpPr txBox="1">
            <a:spLocks noGrp="1"/>
          </p:cNvSpPr>
          <p:nvPr>
            <p:ph type="body" idx="1"/>
          </p:nvPr>
        </p:nvSpPr>
        <p:spPr>
          <a:xfrm>
            <a:off x="1097280" y="2305317"/>
            <a:ext cx="10058400" cy="3872869"/>
          </a:xfrm>
          <a:prstGeom prst="rect">
            <a:avLst/>
          </a:prstGeom>
          <a:noFill/>
          <a:ln>
            <a:noFill/>
          </a:ln>
        </p:spPr>
        <p:txBody>
          <a:bodyPr spcFirstLastPara="1" wrap="square" lIns="0" tIns="45700" rIns="0" bIns="45700" anchor="t" anchorCtr="0">
            <a:normAutofit/>
          </a:bodyPr>
          <a:lstStyle/>
          <a:p>
            <a:pPr marL="91440" lvl="0" indent="-127000" algn="l" rtl="0">
              <a:lnSpc>
                <a:spcPct val="90000"/>
              </a:lnSpc>
              <a:spcBef>
                <a:spcPts val="0"/>
              </a:spcBef>
              <a:spcAft>
                <a:spcPts val="0"/>
              </a:spcAft>
              <a:buSzPts val="2000"/>
              <a:buFont typeface="Courier New"/>
              <a:buChar char="o"/>
            </a:pPr>
            <a:r>
              <a:rPr lang="en-US">
                <a:latin typeface="Arial"/>
                <a:ea typeface="Arial"/>
                <a:cs typeface="Arial"/>
                <a:sym typeface="Arial"/>
              </a:rPr>
              <a:t>  Banking System</a:t>
            </a:r>
            <a:endParaRPr/>
          </a:p>
          <a:p>
            <a:pPr marL="91440" lvl="0" indent="-127000" algn="l" rtl="0">
              <a:lnSpc>
                <a:spcPct val="90000"/>
              </a:lnSpc>
              <a:spcBef>
                <a:spcPts val="1400"/>
              </a:spcBef>
              <a:spcAft>
                <a:spcPts val="0"/>
              </a:spcAft>
              <a:buSzPts val="2000"/>
              <a:buFont typeface="Courier New"/>
              <a:buChar char="o"/>
            </a:pPr>
            <a:r>
              <a:rPr lang="en-US">
                <a:latin typeface="Arial"/>
                <a:ea typeface="Arial"/>
                <a:cs typeface="Arial"/>
                <a:sym typeface="Arial"/>
              </a:rPr>
              <a:t> Calculating Credit Ratings</a:t>
            </a:r>
            <a:endParaRPr/>
          </a:p>
          <a:p>
            <a:pPr marL="91440" lvl="0" indent="-127000" algn="l" rtl="0">
              <a:lnSpc>
                <a:spcPct val="90000"/>
              </a:lnSpc>
              <a:spcBef>
                <a:spcPts val="1400"/>
              </a:spcBef>
              <a:spcAft>
                <a:spcPts val="0"/>
              </a:spcAft>
              <a:buSzPts val="2000"/>
              <a:buFont typeface="Courier New"/>
              <a:buChar char="o"/>
            </a:pPr>
            <a:r>
              <a:rPr lang="en-US">
                <a:latin typeface="Arial"/>
                <a:ea typeface="Arial"/>
                <a:cs typeface="Arial"/>
                <a:sym typeface="Arial"/>
              </a:rPr>
              <a:t> Politics</a:t>
            </a:r>
            <a:endParaRPr/>
          </a:p>
          <a:p>
            <a:pPr marL="91440" lvl="0" indent="-127000" algn="l" rtl="0">
              <a:lnSpc>
                <a:spcPct val="90000"/>
              </a:lnSpc>
              <a:spcBef>
                <a:spcPts val="1400"/>
              </a:spcBef>
              <a:spcAft>
                <a:spcPts val="0"/>
              </a:spcAft>
              <a:buSzPts val="2000"/>
              <a:buFont typeface="Courier New"/>
              <a:buChar char="o"/>
            </a:pPr>
            <a:r>
              <a:rPr lang="en-US">
                <a:latin typeface="Arial"/>
                <a:ea typeface="Arial"/>
                <a:cs typeface="Arial"/>
                <a:sym typeface="Arial"/>
              </a:rPr>
              <a:t> Medical</a:t>
            </a:r>
            <a:endParaRPr/>
          </a:p>
          <a:p>
            <a:pPr marL="91440" lvl="0" indent="-127000" algn="l" rtl="0">
              <a:lnSpc>
                <a:spcPct val="90000"/>
              </a:lnSpc>
              <a:spcBef>
                <a:spcPts val="1400"/>
              </a:spcBef>
              <a:spcAft>
                <a:spcPts val="0"/>
              </a:spcAft>
              <a:buSzPts val="2000"/>
              <a:buFont typeface="Courier New"/>
              <a:buChar char="o"/>
            </a:pPr>
            <a:r>
              <a:rPr lang="en-US">
                <a:latin typeface="Arial"/>
                <a:ea typeface="Arial"/>
                <a:cs typeface="Arial"/>
                <a:sym typeface="Arial"/>
              </a:rPr>
              <a:t> Facial recognition</a:t>
            </a:r>
            <a:endParaRPr/>
          </a:p>
          <a:p>
            <a:pPr marL="91440" lvl="0" indent="-127000" algn="l" rtl="0">
              <a:lnSpc>
                <a:spcPct val="90000"/>
              </a:lnSpc>
              <a:spcBef>
                <a:spcPts val="1400"/>
              </a:spcBef>
              <a:spcAft>
                <a:spcPts val="0"/>
              </a:spcAft>
              <a:buSzPts val="2000"/>
              <a:buFont typeface="Courier New"/>
              <a:buChar char="o"/>
            </a:pPr>
            <a:r>
              <a:rPr lang="en-US">
                <a:latin typeface="Arial"/>
                <a:ea typeface="Arial"/>
                <a:cs typeface="Arial"/>
                <a:sym typeface="Arial"/>
              </a:rPr>
              <a:t> Recommandation systems (Amazon, Hulu, Netflix etc.)</a:t>
            </a:r>
            <a:endParaRPr>
              <a:latin typeface="Arial"/>
              <a:ea typeface="Arial"/>
              <a:cs typeface="Arial"/>
              <a:sym typeface="Arial"/>
            </a:endParaRPr>
          </a:p>
          <a:p>
            <a:pPr marL="91440" lvl="0" indent="0" algn="l" rtl="0">
              <a:lnSpc>
                <a:spcPct val="90000"/>
              </a:lnSpc>
              <a:spcBef>
                <a:spcPts val="1400"/>
              </a:spcBef>
              <a:spcAft>
                <a:spcPts val="0"/>
              </a:spcAft>
              <a:buSzPts val="2000"/>
              <a:buFont typeface="Courier New"/>
              <a:buNone/>
            </a:pPr>
            <a:endParaRPr/>
          </a:p>
        </p:txBody>
      </p:sp>
      <p:sp>
        <p:nvSpPr>
          <p:cNvPr id="227" name="Google Shape;227;p14"/>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11/21/2022</a:t>
            </a:r>
            <a:endParaRPr/>
          </a:p>
        </p:txBody>
      </p:sp>
      <p:sp>
        <p:nvSpPr>
          <p:cNvPr id="228" name="Google Shape;228;p14"/>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a:t>K-NEAREST NEIGHBOR(KNN)</a:t>
            </a:r>
            <a:endParaRPr/>
          </a:p>
        </p:txBody>
      </p:sp>
      <p:sp>
        <p:nvSpPr>
          <p:cNvPr id="229" name="Google Shape;229;p14"/>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15"/>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a:t>Advantages</a:t>
            </a:r>
            <a:endParaRPr/>
          </a:p>
        </p:txBody>
      </p:sp>
      <p:sp>
        <p:nvSpPr>
          <p:cNvPr id="235" name="Google Shape;235;p15"/>
          <p:cNvSpPr txBox="1">
            <a:spLocks noGrp="1"/>
          </p:cNvSpPr>
          <p:nvPr>
            <p:ph type="body" idx="1"/>
          </p:nvPr>
        </p:nvSpPr>
        <p:spPr>
          <a:xfrm>
            <a:off x="1068387" y="2325031"/>
            <a:ext cx="10058400" cy="4023360"/>
          </a:xfrm>
          <a:prstGeom prst="rect">
            <a:avLst/>
          </a:prstGeom>
          <a:noFill/>
          <a:ln>
            <a:noFill/>
          </a:ln>
        </p:spPr>
        <p:txBody>
          <a:bodyPr spcFirstLastPara="1" wrap="square" lIns="0" tIns="45700" rIns="0" bIns="45700" anchor="t" anchorCtr="0">
            <a:normAutofit/>
          </a:bodyPr>
          <a:lstStyle/>
          <a:p>
            <a:pPr marL="91440" lvl="0" indent="-127000" algn="just" rtl="0">
              <a:lnSpc>
                <a:spcPct val="90000"/>
              </a:lnSpc>
              <a:spcBef>
                <a:spcPts val="0"/>
              </a:spcBef>
              <a:spcAft>
                <a:spcPts val="0"/>
              </a:spcAft>
              <a:buSzPts val="2000"/>
              <a:buFont typeface="Courier New"/>
              <a:buChar char="o"/>
            </a:pPr>
            <a:r>
              <a:rPr lang="en-US"/>
              <a:t> </a:t>
            </a:r>
            <a:r>
              <a:rPr lang="en-US">
                <a:latin typeface="Arial"/>
                <a:ea typeface="Arial"/>
                <a:cs typeface="Arial"/>
                <a:sym typeface="Arial"/>
              </a:rPr>
              <a:t>It is simple to implement.</a:t>
            </a:r>
            <a:endParaRPr/>
          </a:p>
          <a:p>
            <a:pPr marL="91440" lvl="0" indent="-127000" algn="just" rtl="0">
              <a:lnSpc>
                <a:spcPct val="90000"/>
              </a:lnSpc>
              <a:spcBef>
                <a:spcPts val="1400"/>
              </a:spcBef>
              <a:spcAft>
                <a:spcPts val="0"/>
              </a:spcAft>
              <a:buSzPts val="2000"/>
              <a:buFont typeface="Courier New"/>
              <a:buChar char="o"/>
            </a:pPr>
            <a:r>
              <a:rPr lang="en-US">
                <a:latin typeface="Arial"/>
                <a:ea typeface="Arial"/>
                <a:cs typeface="Arial"/>
                <a:sym typeface="Arial"/>
              </a:rPr>
              <a:t> It is robust to the noisy training data.</a:t>
            </a:r>
            <a:endParaRPr/>
          </a:p>
          <a:p>
            <a:pPr marL="91440" lvl="0" indent="-127000" algn="just" rtl="0">
              <a:lnSpc>
                <a:spcPct val="90000"/>
              </a:lnSpc>
              <a:spcBef>
                <a:spcPts val="1400"/>
              </a:spcBef>
              <a:spcAft>
                <a:spcPts val="0"/>
              </a:spcAft>
              <a:buSzPts val="2000"/>
              <a:buFont typeface="Courier New"/>
              <a:buChar char="o"/>
            </a:pPr>
            <a:r>
              <a:rPr lang="en-US">
                <a:latin typeface="Arial"/>
                <a:ea typeface="Arial"/>
                <a:cs typeface="Arial"/>
                <a:sym typeface="Arial"/>
              </a:rPr>
              <a:t> It can be more effective if the training data is large.</a:t>
            </a:r>
            <a:endParaRPr/>
          </a:p>
          <a:p>
            <a:pPr marL="91440" lvl="0" indent="-127000" algn="just" rtl="0">
              <a:lnSpc>
                <a:spcPct val="90000"/>
              </a:lnSpc>
              <a:spcBef>
                <a:spcPts val="1400"/>
              </a:spcBef>
              <a:spcAft>
                <a:spcPts val="0"/>
              </a:spcAft>
              <a:buSzPts val="2000"/>
              <a:buFont typeface="Courier New"/>
              <a:buChar char="o"/>
            </a:pPr>
            <a:r>
              <a:rPr lang="en-US">
                <a:latin typeface="Arial"/>
                <a:ea typeface="Arial"/>
                <a:cs typeface="Arial"/>
                <a:sym typeface="Arial"/>
              </a:rPr>
              <a:t> It is very useful for nonlinear data because there is no assumption about data in this algorithm.</a:t>
            </a:r>
            <a:endParaRPr/>
          </a:p>
          <a:p>
            <a:pPr marL="91440" lvl="0" indent="-127000" algn="just" rtl="0">
              <a:lnSpc>
                <a:spcPct val="90000"/>
              </a:lnSpc>
              <a:spcBef>
                <a:spcPts val="1400"/>
              </a:spcBef>
              <a:spcAft>
                <a:spcPts val="0"/>
              </a:spcAft>
              <a:buSzPts val="2000"/>
              <a:buFont typeface="Courier New"/>
              <a:buChar char="o"/>
            </a:pPr>
            <a:r>
              <a:rPr lang="en-US">
                <a:latin typeface="Arial"/>
                <a:ea typeface="Arial"/>
                <a:cs typeface="Arial"/>
                <a:sym typeface="Arial"/>
              </a:rPr>
              <a:t> It is a versatile algorithm as we can use it for classification as well as regression.</a:t>
            </a:r>
            <a:endParaRPr/>
          </a:p>
          <a:p>
            <a:pPr marL="91440" lvl="0" indent="0" algn="l" rtl="0">
              <a:lnSpc>
                <a:spcPct val="90000"/>
              </a:lnSpc>
              <a:spcBef>
                <a:spcPts val="1400"/>
              </a:spcBef>
              <a:spcAft>
                <a:spcPts val="0"/>
              </a:spcAft>
              <a:buSzPts val="2000"/>
              <a:buFont typeface="Courier New"/>
              <a:buNone/>
            </a:pPr>
            <a:endParaRPr/>
          </a:p>
          <a:p>
            <a:pPr marL="91440" lvl="0" indent="0" algn="l" rtl="0">
              <a:lnSpc>
                <a:spcPct val="90000"/>
              </a:lnSpc>
              <a:spcBef>
                <a:spcPts val="1400"/>
              </a:spcBef>
              <a:spcAft>
                <a:spcPts val="0"/>
              </a:spcAft>
              <a:buSzPts val="2000"/>
              <a:buFont typeface="Courier New"/>
              <a:buNone/>
            </a:pPr>
            <a:endParaRPr/>
          </a:p>
        </p:txBody>
      </p:sp>
      <p:sp>
        <p:nvSpPr>
          <p:cNvPr id="236" name="Google Shape;236;p15"/>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11/21/2022</a:t>
            </a:r>
            <a:endParaRPr/>
          </a:p>
        </p:txBody>
      </p:sp>
      <p:sp>
        <p:nvSpPr>
          <p:cNvPr id="237" name="Google Shape;237;p15"/>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a:t>K-NEAREST NEIGHBOR(KNN)</a:t>
            </a:r>
            <a:endParaRPr/>
          </a:p>
        </p:txBody>
      </p:sp>
      <p:sp>
        <p:nvSpPr>
          <p:cNvPr id="238" name="Google Shape;238;p15"/>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14</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2"/>
        <p:cNvGrpSpPr/>
        <p:nvPr/>
      </p:nvGrpSpPr>
      <p:grpSpPr>
        <a:xfrm>
          <a:off x="0" y="0"/>
          <a:ext cx="0" cy="0"/>
          <a:chOff x="0" y="0"/>
          <a:chExt cx="0" cy="0"/>
        </a:xfrm>
      </p:grpSpPr>
      <p:sp>
        <p:nvSpPr>
          <p:cNvPr id="243" name="Google Shape;243;p16"/>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a:t>Disadvantages</a:t>
            </a:r>
            <a:endParaRPr/>
          </a:p>
        </p:txBody>
      </p:sp>
      <p:sp>
        <p:nvSpPr>
          <p:cNvPr id="244" name="Google Shape;244;p16"/>
          <p:cNvSpPr txBox="1">
            <a:spLocks noGrp="1"/>
          </p:cNvSpPr>
          <p:nvPr>
            <p:ph type="body" idx="1"/>
          </p:nvPr>
        </p:nvSpPr>
        <p:spPr>
          <a:xfrm>
            <a:off x="1097280" y="2436425"/>
            <a:ext cx="10058400" cy="4023360"/>
          </a:xfrm>
          <a:prstGeom prst="rect">
            <a:avLst/>
          </a:prstGeom>
          <a:noFill/>
          <a:ln>
            <a:noFill/>
          </a:ln>
        </p:spPr>
        <p:txBody>
          <a:bodyPr spcFirstLastPara="1" wrap="square" lIns="0" tIns="45700" rIns="0" bIns="45700" anchor="t" anchorCtr="0">
            <a:normAutofit/>
          </a:bodyPr>
          <a:lstStyle/>
          <a:p>
            <a:pPr marL="91440" lvl="0" indent="-127000" algn="l" rtl="0">
              <a:lnSpc>
                <a:spcPct val="90000"/>
              </a:lnSpc>
              <a:spcBef>
                <a:spcPts val="0"/>
              </a:spcBef>
              <a:spcAft>
                <a:spcPts val="0"/>
              </a:spcAft>
              <a:buSzPts val="2000"/>
              <a:buFont typeface="Courier New"/>
              <a:buChar char="o"/>
            </a:pPr>
            <a:r>
              <a:rPr lang="en-US">
                <a:latin typeface="Arial"/>
                <a:ea typeface="Arial"/>
                <a:cs typeface="Arial"/>
                <a:sym typeface="Arial"/>
              </a:rPr>
              <a:t> It is computationally a bit expensive algorithm because it stores all the training data.</a:t>
            </a:r>
            <a:endParaRPr/>
          </a:p>
          <a:p>
            <a:pPr marL="91440" lvl="0" indent="-127000" algn="l" rtl="0">
              <a:lnSpc>
                <a:spcPct val="90000"/>
              </a:lnSpc>
              <a:spcBef>
                <a:spcPts val="1400"/>
              </a:spcBef>
              <a:spcAft>
                <a:spcPts val="0"/>
              </a:spcAft>
              <a:buSzPts val="2000"/>
              <a:buFont typeface="Courier New"/>
              <a:buChar char="o"/>
            </a:pPr>
            <a:r>
              <a:rPr lang="en-US">
                <a:latin typeface="Arial"/>
                <a:ea typeface="Arial"/>
                <a:cs typeface="Arial"/>
                <a:sym typeface="Arial"/>
              </a:rPr>
              <a:t> High memory storage required as compared to other supervised learning algorithms.</a:t>
            </a:r>
            <a:endParaRPr/>
          </a:p>
          <a:p>
            <a:pPr marL="91440" lvl="0" indent="-127000" algn="l" rtl="0">
              <a:lnSpc>
                <a:spcPct val="90000"/>
              </a:lnSpc>
              <a:spcBef>
                <a:spcPts val="1400"/>
              </a:spcBef>
              <a:spcAft>
                <a:spcPts val="0"/>
              </a:spcAft>
              <a:buSzPts val="2000"/>
              <a:buFont typeface="Courier New"/>
              <a:buChar char="o"/>
            </a:pPr>
            <a:r>
              <a:rPr lang="en-US">
                <a:latin typeface="Arial"/>
                <a:ea typeface="Arial"/>
                <a:cs typeface="Arial"/>
                <a:sym typeface="Arial"/>
              </a:rPr>
              <a:t> Always needs to determine the value of K which may be complex some time.</a:t>
            </a:r>
            <a:endParaRPr/>
          </a:p>
          <a:p>
            <a:pPr marL="91440" lvl="0" indent="-127000" algn="l" rtl="0">
              <a:lnSpc>
                <a:spcPct val="90000"/>
              </a:lnSpc>
              <a:spcBef>
                <a:spcPts val="1400"/>
              </a:spcBef>
              <a:spcAft>
                <a:spcPts val="0"/>
              </a:spcAft>
              <a:buSzPts val="2000"/>
              <a:buFont typeface="Courier New"/>
              <a:buChar char="o"/>
            </a:pPr>
            <a:r>
              <a:rPr lang="en-US">
                <a:latin typeface="Arial"/>
                <a:ea typeface="Arial"/>
                <a:cs typeface="Arial"/>
                <a:sym typeface="Arial"/>
              </a:rPr>
              <a:t> The computation cost is high because of calculating the distance between the data points for   all the training samples.</a:t>
            </a:r>
            <a:endParaRPr/>
          </a:p>
          <a:p>
            <a:pPr marL="91440" lvl="0" indent="0" algn="l" rtl="0">
              <a:lnSpc>
                <a:spcPct val="90000"/>
              </a:lnSpc>
              <a:spcBef>
                <a:spcPts val="1400"/>
              </a:spcBef>
              <a:spcAft>
                <a:spcPts val="0"/>
              </a:spcAft>
              <a:buSzPts val="2000"/>
              <a:buFont typeface="Courier New"/>
              <a:buNone/>
            </a:pPr>
            <a:endParaRPr/>
          </a:p>
        </p:txBody>
      </p:sp>
      <p:sp>
        <p:nvSpPr>
          <p:cNvPr id="245" name="Google Shape;245;p16"/>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11/21/2022</a:t>
            </a:r>
            <a:endParaRPr/>
          </a:p>
        </p:txBody>
      </p:sp>
      <p:sp>
        <p:nvSpPr>
          <p:cNvPr id="246" name="Google Shape;246;p16"/>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a:t>K-NEAREST NEIGHBOR(KNN)</a:t>
            </a:r>
            <a:endParaRPr/>
          </a:p>
        </p:txBody>
      </p:sp>
      <p:sp>
        <p:nvSpPr>
          <p:cNvPr id="247" name="Google Shape;247;p16"/>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15</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bwMode="auto">
          <a:noFill/>
          <a:ln>
            <a:miter lim="800000"/>
            <a:headEnd/>
            <a:tailEnd/>
          </a:ln>
        </p:spPr>
        <p:txBody>
          <a:bodyPr spcFirstLastPara="1" vert="horz" wrap="square" lIns="91440" tIns="45720" rIns="91440" bIns="45720" numCol="1" anchor="t" anchorCtr="0" compatLnSpc="1">
            <a:prstTxWarp prst="textNoShape">
              <a:avLst/>
            </a:prstTxWarp>
            <a:normAutofit/>
          </a:bodyPr>
          <a:lstStyle/>
          <a:p>
            <a:r>
              <a:rPr lang="en-US" altLang="en-US" smtClean="0"/>
              <a:t>Distance Metrics</a:t>
            </a:r>
          </a:p>
        </p:txBody>
      </p:sp>
      <p:pic>
        <p:nvPicPr>
          <p:cNvPr id="27651" name="Picture 3" descr="Snapshot 2005-11-03 15-11-07"/>
          <p:cNvPicPr>
            <a:picLocks noChangeAspect="1" noChangeArrowheads="1"/>
          </p:cNvPicPr>
          <p:nvPr/>
        </p:nvPicPr>
        <p:blipFill>
          <a:blip r:embed="rId3"/>
          <a:srcRect/>
          <a:stretch>
            <a:fillRect/>
          </a:stretch>
        </p:blipFill>
        <p:spPr bwMode="auto">
          <a:xfrm>
            <a:off x="3048000" y="914401"/>
            <a:ext cx="5529262" cy="5597525"/>
          </a:xfrm>
          <a:prstGeom prst="rect">
            <a:avLst/>
          </a:prstGeom>
          <a:noFill/>
          <a:ln w="9525">
            <a:noFill/>
            <a:miter lim="800000"/>
            <a:headEnd/>
            <a:tailEnd/>
          </a:ln>
        </p:spPr>
      </p:pic>
    </p:spTree>
    <p:extLst>
      <p:ext uri="{BB962C8B-B14F-4D97-AF65-F5344CB8AC3E}">
        <p14:creationId xmlns:p14="http://schemas.microsoft.com/office/powerpoint/2010/main" val="19535247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17"/>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a:t>References</a:t>
            </a:r>
            <a:endParaRPr/>
          </a:p>
        </p:txBody>
      </p:sp>
      <p:sp>
        <p:nvSpPr>
          <p:cNvPr id="253" name="Google Shape;253;p17"/>
          <p:cNvSpPr txBox="1">
            <a:spLocks noGrp="1"/>
          </p:cNvSpPr>
          <p:nvPr>
            <p:ph type="body" idx="1"/>
          </p:nvPr>
        </p:nvSpPr>
        <p:spPr>
          <a:xfrm>
            <a:off x="1097280" y="2373768"/>
            <a:ext cx="10058400" cy="4023360"/>
          </a:xfrm>
          <a:prstGeom prst="rect">
            <a:avLst/>
          </a:prstGeom>
          <a:noFill/>
          <a:ln>
            <a:noFill/>
          </a:ln>
        </p:spPr>
        <p:txBody>
          <a:bodyPr spcFirstLastPara="1" wrap="square" lIns="0" tIns="45700" rIns="0" bIns="45700" anchor="t" anchorCtr="0">
            <a:normAutofit/>
          </a:bodyPr>
          <a:lstStyle/>
          <a:p>
            <a:pPr marL="91440" lvl="0" indent="-127000" algn="l" rtl="0">
              <a:lnSpc>
                <a:spcPct val="90000"/>
              </a:lnSpc>
              <a:spcBef>
                <a:spcPts val="0"/>
              </a:spcBef>
              <a:spcAft>
                <a:spcPts val="0"/>
              </a:spcAft>
              <a:buSzPts val="2000"/>
              <a:buFont typeface="Courier New"/>
              <a:buChar char="o"/>
            </a:pPr>
            <a:r>
              <a:rPr lang="en-US"/>
              <a:t> </a:t>
            </a:r>
            <a:r>
              <a:rPr lang="en-US" u="sng">
                <a:solidFill>
                  <a:schemeClr val="hlink"/>
                </a:solidFill>
                <a:hlinkClick r:id="rId3"/>
              </a:rPr>
              <a:t>https://www.javatpoint.com/k-nearest-neighbor-algorithm-for-machine-learning</a:t>
            </a:r>
            <a:endParaRPr/>
          </a:p>
          <a:p>
            <a:pPr marL="91440" lvl="0" indent="-127000" algn="l" rtl="0">
              <a:lnSpc>
                <a:spcPct val="90000"/>
              </a:lnSpc>
              <a:spcBef>
                <a:spcPts val="1400"/>
              </a:spcBef>
              <a:spcAft>
                <a:spcPts val="0"/>
              </a:spcAft>
              <a:buSzPts val="2000"/>
              <a:buFont typeface="Courier New"/>
              <a:buChar char="o"/>
            </a:pPr>
            <a:r>
              <a:rPr lang="en-US"/>
              <a:t> </a:t>
            </a:r>
            <a:r>
              <a:rPr lang="en-US" u="sng">
                <a:solidFill>
                  <a:schemeClr val="hlink"/>
                </a:solidFill>
                <a:hlinkClick r:id="rId4"/>
              </a:rPr>
              <a:t>https://www.youtube.com/watch?v=L5RUA2_eCIg&amp;t=12s</a:t>
            </a:r>
            <a:endParaRPr/>
          </a:p>
          <a:p>
            <a:pPr marL="91440" lvl="0" indent="-127000" algn="l" rtl="0">
              <a:lnSpc>
                <a:spcPct val="90000"/>
              </a:lnSpc>
              <a:spcBef>
                <a:spcPts val="1400"/>
              </a:spcBef>
              <a:spcAft>
                <a:spcPts val="0"/>
              </a:spcAft>
              <a:buSzPts val="2000"/>
              <a:buFont typeface="Courier New"/>
              <a:buChar char="o"/>
            </a:pPr>
            <a:r>
              <a:rPr lang="en-US"/>
              <a:t> </a:t>
            </a:r>
            <a:r>
              <a:rPr lang="en-US" u="sng">
                <a:solidFill>
                  <a:schemeClr val="hlink"/>
                </a:solidFill>
                <a:hlinkClick r:id="rId5"/>
              </a:rPr>
              <a:t>https://medium.com/@arman_hussain786/k-nearest-neighbors-knn-and-its-applications-7891a4a916c6</a:t>
            </a:r>
            <a:endParaRPr/>
          </a:p>
          <a:p>
            <a:pPr marL="91440" lvl="0" indent="0" algn="l" rtl="0">
              <a:lnSpc>
                <a:spcPct val="90000"/>
              </a:lnSpc>
              <a:spcBef>
                <a:spcPts val="1400"/>
              </a:spcBef>
              <a:spcAft>
                <a:spcPts val="0"/>
              </a:spcAft>
              <a:buSzPts val="2000"/>
              <a:buFont typeface="Courier New"/>
              <a:buNone/>
            </a:pPr>
            <a:endParaRPr/>
          </a:p>
        </p:txBody>
      </p:sp>
      <p:sp>
        <p:nvSpPr>
          <p:cNvPr id="254" name="Google Shape;254;p17"/>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11/21/2022</a:t>
            </a:r>
            <a:endParaRPr/>
          </a:p>
        </p:txBody>
      </p:sp>
      <p:sp>
        <p:nvSpPr>
          <p:cNvPr id="255" name="Google Shape;255;p17"/>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a:t>K-NEAREST NEIGHBOR(KNN)</a:t>
            </a:r>
            <a:endParaRPr/>
          </a:p>
        </p:txBody>
      </p:sp>
      <p:sp>
        <p:nvSpPr>
          <p:cNvPr id="256" name="Google Shape;256;p17"/>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17</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3"/>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a:t>Definition</a:t>
            </a:r>
            <a:endParaRPr/>
          </a:p>
        </p:txBody>
      </p:sp>
      <p:sp>
        <p:nvSpPr>
          <p:cNvPr id="123" name="Google Shape;123;p3"/>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rmAutofit/>
          </a:bodyPr>
          <a:lstStyle/>
          <a:p>
            <a:pPr marL="91440" lvl="0" indent="-127000" algn="just" rtl="0">
              <a:lnSpc>
                <a:spcPct val="90000"/>
              </a:lnSpc>
              <a:spcBef>
                <a:spcPts val="0"/>
              </a:spcBef>
              <a:spcAft>
                <a:spcPts val="0"/>
              </a:spcAft>
              <a:buSzPts val="2000"/>
              <a:buChar char=" "/>
            </a:pPr>
            <a:r>
              <a:rPr lang="en-US">
                <a:latin typeface="Arial"/>
                <a:ea typeface="Arial"/>
                <a:cs typeface="Arial"/>
                <a:sym typeface="Arial"/>
              </a:rPr>
              <a:t>A K-Nearest-Neighbor algorithm, often abbreviated K-NN, is an approach to data classification that estimates how likely a data point is to be a member of one group or the other depending on what group the data points nearest to it are in.</a:t>
            </a:r>
            <a:endParaRPr/>
          </a:p>
          <a:p>
            <a:pPr marL="91440" lvl="0" indent="0" algn="l" rtl="0">
              <a:lnSpc>
                <a:spcPct val="90000"/>
              </a:lnSpc>
              <a:spcBef>
                <a:spcPts val="1400"/>
              </a:spcBef>
              <a:spcAft>
                <a:spcPts val="0"/>
              </a:spcAft>
              <a:buSzPts val="2000"/>
              <a:buNone/>
            </a:pPr>
            <a:endParaRPr>
              <a:latin typeface="Arial"/>
              <a:ea typeface="Arial"/>
              <a:cs typeface="Arial"/>
              <a:sym typeface="Arial"/>
            </a:endParaRPr>
          </a:p>
          <a:p>
            <a:pPr marL="1699999" lvl="8" indent="-228599" algn="l" rtl="0">
              <a:lnSpc>
                <a:spcPct val="90000"/>
              </a:lnSpc>
              <a:spcBef>
                <a:spcPts val="400"/>
              </a:spcBef>
              <a:spcAft>
                <a:spcPts val="0"/>
              </a:spcAft>
              <a:buSzPts val="2000"/>
              <a:buFont typeface="Courier New"/>
              <a:buChar char="o"/>
            </a:pPr>
            <a:r>
              <a:rPr lang="en-US" sz="2000">
                <a:latin typeface="Arial"/>
                <a:ea typeface="Arial"/>
                <a:cs typeface="Arial"/>
                <a:sym typeface="Arial"/>
              </a:rPr>
              <a:t>Supervised</a:t>
            </a:r>
            <a:endParaRPr/>
          </a:p>
          <a:p>
            <a:pPr marL="1699999" lvl="8" indent="-228599" algn="l" rtl="0">
              <a:lnSpc>
                <a:spcPct val="90000"/>
              </a:lnSpc>
              <a:spcBef>
                <a:spcPts val="600"/>
              </a:spcBef>
              <a:spcAft>
                <a:spcPts val="0"/>
              </a:spcAft>
              <a:buSzPts val="2000"/>
              <a:buFont typeface="Courier New"/>
              <a:buChar char="o"/>
            </a:pPr>
            <a:r>
              <a:rPr lang="en-US" sz="2000">
                <a:latin typeface="Arial"/>
                <a:ea typeface="Arial"/>
                <a:cs typeface="Arial"/>
                <a:sym typeface="Arial"/>
              </a:rPr>
              <a:t>Classification and Regression</a:t>
            </a:r>
            <a:endParaRPr/>
          </a:p>
          <a:p>
            <a:pPr marL="1699999" lvl="8" indent="-228599" algn="l" rtl="0">
              <a:lnSpc>
                <a:spcPct val="90000"/>
              </a:lnSpc>
              <a:spcBef>
                <a:spcPts val="600"/>
              </a:spcBef>
              <a:spcAft>
                <a:spcPts val="0"/>
              </a:spcAft>
              <a:buSzPts val="2000"/>
              <a:buFont typeface="Courier New"/>
              <a:buChar char="o"/>
            </a:pPr>
            <a:r>
              <a:rPr lang="en-US" sz="2000">
                <a:latin typeface="Arial"/>
                <a:ea typeface="Arial"/>
                <a:cs typeface="Arial"/>
                <a:sym typeface="Arial"/>
              </a:rPr>
              <a:t>Non-parametric Algorithm</a:t>
            </a:r>
            <a:endParaRPr/>
          </a:p>
          <a:p>
            <a:pPr marL="1699999" lvl="8" indent="-228599" algn="l" rtl="0">
              <a:lnSpc>
                <a:spcPct val="90000"/>
              </a:lnSpc>
              <a:spcBef>
                <a:spcPts val="600"/>
              </a:spcBef>
              <a:spcAft>
                <a:spcPts val="0"/>
              </a:spcAft>
              <a:buSzPts val="2000"/>
              <a:buFont typeface="Courier New"/>
              <a:buChar char="o"/>
            </a:pPr>
            <a:r>
              <a:rPr lang="en-US" sz="2000">
                <a:latin typeface="Arial"/>
                <a:ea typeface="Arial"/>
                <a:cs typeface="Arial"/>
                <a:sym typeface="Arial"/>
              </a:rPr>
              <a:t>Lazy Learner Algorithm</a:t>
            </a:r>
            <a:endParaRPr sz="2000">
              <a:latin typeface="Arial"/>
              <a:ea typeface="Arial"/>
              <a:cs typeface="Arial"/>
              <a:sym typeface="Arial"/>
            </a:endParaRPr>
          </a:p>
        </p:txBody>
      </p:sp>
      <p:sp>
        <p:nvSpPr>
          <p:cNvPr id="124" name="Google Shape;124;p3"/>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11/21/2022</a:t>
            </a:r>
            <a:endParaRPr/>
          </a:p>
        </p:txBody>
      </p:sp>
      <p:sp>
        <p:nvSpPr>
          <p:cNvPr id="125" name="Google Shape;125;p3"/>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a:t>K-NEAREST NEIGHBOR(KNN)</a:t>
            </a:r>
            <a:endParaRPr/>
          </a:p>
        </p:txBody>
      </p:sp>
      <p:sp>
        <p:nvSpPr>
          <p:cNvPr id="126" name="Google Shape;126;p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a:t>
            </a:fld>
            <a:endParaRPr/>
          </a:p>
        </p:txBody>
      </p:sp>
      <p:pic>
        <p:nvPicPr>
          <p:cNvPr id="127" name="Google Shape;127;p3"/>
          <p:cNvPicPr preferRelativeResize="0"/>
          <p:nvPr/>
        </p:nvPicPr>
        <p:blipFill rotWithShape="1">
          <a:blip r:embed="rId3">
            <a:alphaModFix/>
          </a:blip>
          <a:srcRect/>
          <a:stretch/>
        </p:blipFill>
        <p:spPr>
          <a:xfrm>
            <a:off x="6885441" y="2866675"/>
            <a:ext cx="4706007" cy="1981477"/>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4"/>
          <p:cNvSpPr txBox="1">
            <a:spLocks noGrp="1"/>
          </p:cNvSpPr>
          <p:nvPr>
            <p:ph type="title"/>
          </p:nvPr>
        </p:nvSpPr>
        <p:spPr>
          <a:xfrm>
            <a:off x="1097280" y="695459"/>
            <a:ext cx="10058400" cy="1455313"/>
          </a:xfrm>
          <a:prstGeom prst="rect">
            <a:avLst/>
          </a:prstGeom>
          <a:noFill/>
          <a:ln>
            <a:noFill/>
          </a:ln>
        </p:spPr>
        <p:txBody>
          <a:bodyPr spcFirstLastPara="1" wrap="square" lIns="91425" tIns="45700" rIns="91425" bIns="45700" anchor="b" anchorCtr="0">
            <a:normAutofit fontScale="90000"/>
          </a:bodyPr>
          <a:lstStyle/>
          <a:p>
            <a:pPr marL="0" lvl="0" indent="0" algn="l" rtl="0">
              <a:lnSpc>
                <a:spcPct val="85000"/>
              </a:lnSpc>
              <a:spcBef>
                <a:spcPts val="0"/>
              </a:spcBef>
              <a:spcAft>
                <a:spcPts val="0"/>
              </a:spcAft>
              <a:buClr>
                <a:srgbClr val="3F3F3F"/>
              </a:buClr>
              <a:buSzPct val="100000"/>
              <a:buFont typeface="Calibri"/>
              <a:buNone/>
            </a:pPr>
            <a:r>
              <a:rPr lang="en-US"/>
              <a:t/>
            </a:r>
            <a:br>
              <a:rPr lang="en-US"/>
            </a:br>
            <a:r>
              <a:rPr lang="en-US"/>
              <a:t/>
            </a:r>
            <a:br>
              <a:rPr lang="en-US"/>
            </a:br>
            <a:r>
              <a:rPr lang="en-US"/>
              <a:t/>
            </a:r>
            <a:br>
              <a:rPr lang="en-US"/>
            </a:br>
            <a:r>
              <a:rPr lang="en-US"/>
              <a:t/>
            </a:r>
            <a:br>
              <a:rPr lang="en-US"/>
            </a:br>
            <a:r>
              <a:rPr lang="en-US"/>
              <a:t/>
            </a:r>
            <a:br>
              <a:rPr lang="en-US"/>
            </a:br>
            <a:r>
              <a:rPr lang="en-US"/>
              <a:t>How does K-NN work?</a:t>
            </a:r>
            <a:br>
              <a:rPr lang="en-US"/>
            </a:br>
            <a:endParaRPr/>
          </a:p>
        </p:txBody>
      </p:sp>
      <p:sp>
        <p:nvSpPr>
          <p:cNvPr id="133" name="Google Shape;133;p4"/>
          <p:cNvSpPr txBox="1">
            <a:spLocks noGrp="1"/>
          </p:cNvSpPr>
          <p:nvPr>
            <p:ph type="body" idx="1"/>
          </p:nvPr>
        </p:nvSpPr>
        <p:spPr>
          <a:xfrm>
            <a:off x="1097280" y="2257858"/>
            <a:ext cx="10058400" cy="4023360"/>
          </a:xfrm>
          <a:prstGeom prst="rect">
            <a:avLst/>
          </a:prstGeom>
          <a:noFill/>
          <a:ln>
            <a:noFill/>
          </a:ln>
        </p:spPr>
        <p:txBody>
          <a:bodyPr spcFirstLastPara="1" wrap="square" lIns="0" tIns="45700" rIns="0" bIns="45700" anchor="t" anchorCtr="0">
            <a:normAutofit/>
          </a:bodyPr>
          <a:lstStyle/>
          <a:p>
            <a:pPr marL="91440" lvl="0" indent="-127000" algn="just" rtl="0">
              <a:lnSpc>
                <a:spcPct val="90000"/>
              </a:lnSpc>
              <a:spcBef>
                <a:spcPts val="0"/>
              </a:spcBef>
              <a:spcAft>
                <a:spcPts val="0"/>
              </a:spcAft>
              <a:buSzPts val="2000"/>
              <a:buFont typeface="Courier New"/>
              <a:buChar char="o"/>
            </a:pPr>
            <a:r>
              <a:rPr lang="en-US" b="1"/>
              <a:t> </a:t>
            </a:r>
            <a:r>
              <a:rPr lang="en-US" b="1">
                <a:latin typeface="Arial"/>
                <a:ea typeface="Arial"/>
                <a:cs typeface="Arial"/>
                <a:sym typeface="Arial"/>
              </a:rPr>
              <a:t>Step-1:</a:t>
            </a:r>
            <a:r>
              <a:rPr lang="en-US">
                <a:latin typeface="Arial"/>
                <a:ea typeface="Arial"/>
                <a:cs typeface="Arial"/>
                <a:sym typeface="Arial"/>
              </a:rPr>
              <a:t> Select the number K of the neighbors</a:t>
            </a:r>
            <a:endParaRPr/>
          </a:p>
          <a:p>
            <a:pPr marL="91440" lvl="0" indent="-127000" algn="just" rtl="0">
              <a:lnSpc>
                <a:spcPct val="90000"/>
              </a:lnSpc>
              <a:spcBef>
                <a:spcPts val="1400"/>
              </a:spcBef>
              <a:spcAft>
                <a:spcPts val="0"/>
              </a:spcAft>
              <a:buSzPts val="2000"/>
              <a:buFont typeface="Courier New"/>
              <a:buChar char="o"/>
            </a:pPr>
            <a:r>
              <a:rPr lang="en-US">
                <a:latin typeface="Arial"/>
                <a:ea typeface="Arial"/>
                <a:cs typeface="Arial"/>
                <a:sym typeface="Arial"/>
              </a:rPr>
              <a:t> </a:t>
            </a:r>
            <a:r>
              <a:rPr lang="en-US" b="1">
                <a:latin typeface="Arial"/>
                <a:ea typeface="Arial"/>
                <a:cs typeface="Arial"/>
                <a:sym typeface="Arial"/>
              </a:rPr>
              <a:t>Step-2:</a:t>
            </a:r>
            <a:r>
              <a:rPr lang="en-US">
                <a:latin typeface="Arial"/>
                <a:ea typeface="Arial"/>
                <a:cs typeface="Arial"/>
                <a:sym typeface="Arial"/>
              </a:rPr>
              <a:t> Calculate the Euclidean distance of </a:t>
            </a:r>
            <a:r>
              <a:rPr lang="en-US" b="1">
                <a:latin typeface="Arial"/>
                <a:ea typeface="Arial"/>
                <a:cs typeface="Arial"/>
                <a:sym typeface="Arial"/>
              </a:rPr>
              <a:t>K number of neighbors</a:t>
            </a:r>
            <a:endParaRPr>
              <a:latin typeface="Arial"/>
              <a:ea typeface="Arial"/>
              <a:cs typeface="Arial"/>
              <a:sym typeface="Arial"/>
            </a:endParaRPr>
          </a:p>
          <a:p>
            <a:pPr marL="91440" lvl="0" indent="-127000" algn="just" rtl="0">
              <a:lnSpc>
                <a:spcPct val="90000"/>
              </a:lnSpc>
              <a:spcBef>
                <a:spcPts val="1400"/>
              </a:spcBef>
              <a:spcAft>
                <a:spcPts val="0"/>
              </a:spcAft>
              <a:buSzPts val="2000"/>
              <a:buFont typeface="Courier New"/>
              <a:buChar char="o"/>
            </a:pPr>
            <a:r>
              <a:rPr lang="en-US">
                <a:latin typeface="Arial"/>
                <a:ea typeface="Arial"/>
                <a:cs typeface="Arial"/>
                <a:sym typeface="Arial"/>
              </a:rPr>
              <a:t> </a:t>
            </a:r>
            <a:r>
              <a:rPr lang="en-US" b="1">
                <a:latin typeface="Arial"/>
                <a:ea typeface="Arial"/>
                <a:cs typeface="Arial"/>
                <a:sym typeface="Arial"/>
              </a:rPr>
              <a:t>Step-3:</a:t>
            </a:r>
            <a:r>
              <a:rPr lang="en-US">
                <a:latin typeface="Arial"/>
                <a:ea typeface="Arial"/>
                <a:cs typeface="Arial"/>
                <a:sym typeface="Arial"/>
              </a:rPr>
              <a:t> Take the K nearest neighbors as per the calculated Euclidean distance</a:t>
            </a:r>
            <a:endParaRPr>
              <a:latin typeface="Arial"/>
              <a:ea typeface="Arial"/>
              <a:cs typeface="Arial"/>
              <a:sym typeface="Arial"/>
            </a:endParaRPr>
          </a:p>
          <a:p>
            <a:pPr marL="91440" lvl="0" indent="-127000" algn="just" rtl="0">
              <a:lnSpc>
                <a:spcPct val="90000"/>
              </a:lnSpc>
              <a:spcBef>
                <a:spcPts val="1400"/>
              </a:spcBef>
              <a:spcAft>
                <a:spcPts val="0"/>
              </a:spcAft>
              <a:buSzPts val="2000"/>
              <a:buFont typeface="Courier New"/>
              <a:buChar char="o"/>
            </a:pPr>
            <a:r>
              <a:rPr lang="en-US">
                <a:latin typeface="Arial"/>
                <a:ea typeface="Arial"/>
                <a:cs typeface="Arial"/>
                <a:sym typeface="Arial"/>
              </a:rPr>
              <a:t> </a:t>
            </a:r>
            <a:r>
              <a:rPr lang="en-US" b="1">
                <a:latin typeface="Arial"/>
                <a:ea typeface="Arial"/>
                <a:cs typeface="Arial"/>
                <a:sym typeface="Arial"/>
              </a:rPr>
              <a:t>Step-4:</a:t>
            </a:r>
            <a:r>
              <a:rPr lang="en-US">
                <a:latin typeface="Arial"/>
                <a:ea typeface="Arial"/>
                <a:cs typeface="Arial"/>
                <a:sym typeface="Arial"/>
              </a:rPr>
              <a:t> Among these k neighbors, count the number of the data points in each category</a:t>
            </a:r>
            <a:endParaRPr>
              <a:latin typeface="Arial"/>
              <a:ea typeface="Arial"/>
              <a:cs typeface="Arial"/>
              <a:sym typeface="Arial"/>
            </a:endParaRPr>
          </a:p>
          <a:p>
            <a:pPr marL="91440" lvl="0" indent="-127000" algn="just" rtl="0">
              <a:lnSpc>
                <a:spcPct val="90000"/>
              </a:lnSpc>
              <a:spcBef>
                <a:spcPts val="1400"/>
              </a:spcBef>
              <a:spcAft>
                <a:spcPts val="0"/>
              </a:spcAft>
              <a:buSzPts val="2000"/>
              <a:buFont typeface="Courier New"/>
              <a:buChar char="o"/>
            </a:pPr>
            <a:r>
              <a:rPr lang="en-US">
                <a:latin typeface="Arial"/>
                <a:ea typeface="Arial"/>
                <a:cs typeface="Arial"/>
                <a:sym typeface="Arial"/>
              </a:rPr>
              <a:t> </a:t>
            </a:r>
            <a:r>
              <a:rPr lang="en-US" b="1">
                <a:latin typeface="Arial"/>
                <a:ea typeface="Arial"/>
                <a:cs typeface="Arial"/>
                <a:sym typeface="Arial"/>
              </a:rPr>
              <a:t>Step-5:</a:t>
            </a:r>
            <a:r>
              <a:rPr lang="en-US">
                <a:latin typeface="Arial"/>
                <a:ea typeface="Arial"/>
                <a:cs typeface="Arial"/>
                <a:sym typeface="Arial"/>
              </a:rPr>
              <a:t> Assign the new data points to that category for which the number of the  neighbor is  maximum</a:t>
            </a:r>
            <a:endParaRPr>
              <a:latin typeface="Arial"/>
              <a:ea typeface="Arial"/>
              <a:cs typeface="Arial"/>
              <a:sym typeface="Arial"/>
            </a:endParaRPr>
          </a:p>
          <a:p>
            <a:pPr marL="91440" lvl="0" indent="-127000" algn="just" rtl="0">
              <a:lnSpc>
                <a:spcPct val="90000"/>
              </a:lnSpc>
              <a:spcBef>
                <a:spcPts val="1400"/>
              </a:spcBef>
              <a:spcAft>
                <a:spcPts val="0"/>
              </a:spcAft>
              <a:buSzPts val="2000"/>
              <a:buFont typeface="Courier New"/>
              <a:buChar char="o"/>
            </a:pPr>
            <a:r>
              <a:rPr lang="en-US">
                <a:latin typeface="Arial"/>
                <a:ea typeface="Arial"/>
                <a:cs typeface="Arial"/>
                <a:sym typeface="Arial"/>
              </a:rPr>
              <a:t> </a:t>
            </a:r>
            <a:r>
              <a:rPr lang="en-US" b="1">
                <a:latin typeface="Arial"/>
                <a:ea typeface="Arial"/>
                <a:cs typeface="Arial"/>
                <a:sym typeface="Arial"/>
              </a:rPr>
              <a:t>Step-6:</a:t>
            </a:r>
            <a:r>
              <a:rPr lang="en-US">
                <a:latin typeface="Arial"/>
                <a:ea typeface="Arial"/>
                <a:cs typeface="Arial"/>
                <a:sym typeface="Arial"/>
              </a:rPr>
              <a:t> Our model is ready</a:t>
            </a:r>
            <a:endParaRPr>
              <a:latin typeface="Arial"/>
              <a:ea typeface="Arial"/>
              <a:cs typeface="Arial"/>
              <a:sym typeface="Arial"/>
            </a:endParaRPr>
          </a:p>
          <a:p>
            <a:pPr marL="91440" lvl="0" indent="0" algn="l" rtl="0">
              <a:lnSpc>
                <a:spcPct val="90000"/>
              </a:lnSpc>
              <a:spcBef>
                <a:spcPts val="1400"/>
              </a:spcBef>
              <a:spcAft>
                <a:spcPts val="0"/>
              </a:spcAft>
              <a:buSzPts val="2000"/>
              <a:buFont typeface="Courier New"/>
              <a:buNone/>
            </a:pPr>
            <a:endParaRPr/>
          </a:p>
          <a:p>
            <a:pPr marL="91440" lvl="0" indent="0" algn="l" rtl="0">
              <a:lnSpc>
                <a:spcPct val="90000"/>
              </a:lnSpc>
              <a:spcBef>
                <a:spcPts val="1400"/>
              </a:spcBef>
              <a:spcAft>
                <a:spcPts val="0"/>
              </a:spcAft>
              <a:buSzPts val="2000"/>
              <a:buFont typeface="Courier New"/>
              <a:buNone/>
            </a:pPr>
            <a:endParaRPr/>
          </a:p>
        </p:txBody>
      </p:sp>
      <p:sp>
        <p:nvSpPr>
          <p:cNvPr id="134" name="Google Shape;134;p4"/>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11/21/2022</a:t>
            </a:r>
            <a:endParaRPr/>
          </a:p>
        </p:txBody>
      </p:sp>
      <p:sp>
        <p:nvSpPr>
          <p:cNvPr id="135" name="Google Shape;135;p4"/>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a:t>K-NEAREST NEIGHBOR(KNN)</a:t>
            </a:r>
            <a:endParaRPr/>
          </a:p>
        </p:txBody>
      </p:sp>
      <p:sp>
        <p:nvSpPr>
          <p:cNvPr id="136" name="Google Shape;136;p4"/>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5"/>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a:t>Simulation</a:t>
            </a:r>
            <a:endParaRPr/>
          </a:p>
        </p:txBody>
      </p:sp>
      <p:pic>
        <p:nvPicPr>
          <p:cNvPr id="142" name="Google Shape;142;p5"/>
          <p:cNvPicPr preferRelativeResize="0">
            <a:picLocks noGrp="1"/>
          </p:cNvPicPr>
          <p:nvPr>
            <p:ph type="body" idx="1"/>
          </p:nvPr>
        </p:nvPicPr>
        <p:blipFill rotWithShape="1">
          <a:blip r:embed="rId3">
            <a:alphaModFix/>
          </a:blip>
          <a:srcRect/>
          <a:stretch/>
        </p:blipFill>
        <p:spPr>
          <a:xfrm>
            <a:off x="3496896" y="1885675"/>
            <a:ext cx="5258534" cy="3943900"/>
          </a:xfrm>
          <a:prstGeom prst="rect">
            <a:avLst/>
          </a:prstGeom>
          <a:noFill/>
          <a:ln>
            <a:noFill/>
          </a:ln>
        </p:spPr>
      </p:pic>
      <p:sp>
        <p:nvSpPr>
          <p:cNvPr id="143" name="Google Shape;143;p5"/>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11/21/2022</a:t>
            </a:r>
            <a:endParaRPr/>
          </a:p>
        </p:txBody>
      </p:sp>
      <p:sp>
        <p:nvSpPr>
          <p:cNvPr id="144" name="Google Shape;144;p5"/>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a:t>K-NEAREST NEIGHBOR(KNN)</a:t>
            </a:r>
            <a:endParaRPr/>
          </a:p>
        </p:txBody>
      </p:sp>
      <p:sp>
        <p:nvSpPr>
          <p:cNvPr id="145" name="Google Shape;145;p5"/>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6"/>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a:t>Step 1</a:t>
            </a:r>
            <a:endParaRPr/>
          </a:p>
        </p:txBody>
      </p:sp>
      <p:sp>
        <p:nvSpPr>
          <p:cNvPr id="151" name="Google Shape;151;p6"/>
          <p:cNvSpPr txBox="1">
            <a:spLocks noGrp="1"/>
          </p:cNvSpPr>
          <p:nvPr>
            <p:ph type="body" idx="1"/>
          </p:nvPr>
        </p:nvSpPr>
        <p:spPr>
          <a:xfrm>
            <a:off x="1097280" y="2348010"/>
            <a:ext cx="10058400" cy="4023360"/>
          </a:xfrm>
          <a:prstGeom prst="rect">
            <a:avLst/>
          </a:prstGeom>
          <a:noFill/>
          <a:ln>
            <a:noFill/>
          </a:ln>
        </p:spPr>
        <p:txBody>
          <a:bodyPr spcFirstLastPara="1" wrap="square" lIns="0" tIns="45700" rIns="0" bIns="45700" anchor="t" anchorCtr="0">
            <a:normAutofit/>
          </a:bodyPr>
          <a:lstStyle/>
          <a:p>
            <a:pPr marL="91440" lvl="0" indent="-127000" algn="l" rtl="0">
              <a:lnSpc>
                <a:spcPct val="90000"/>
              </a:lnSpc>
              <a:spcBef>
                <a:spcPts val="0"/>
              </a:spcBef>
              <a:spcAft>
                <a:spcPts val="0"/>
              </a:spcAft>
              <a:buSzPts val="2000"/>
              <a:buFont typeface="Courier New"/>
              <a:buChar char="o"/>
            </a:pPr>
            <a:r>
              <a:rPr lang="en-US">
                <a:latin typeface="Arial"/>
                <a:ea typeface="Arial"/>
                <a:cs typeface="Arial"/>
                <a:sym typeface="Arial"/>
              </a:rPr>
              <a:t> Firstly, we will choose the number of neighbors, so we will choose the k=5.</a:t>
            </a:r>
            <a:endParaRPr>
              <a:latin typeface="Arial"/>
              <a:ea typeface="Arial"/>
              <a:cs typeface="Arial"/>
              <a:sym typeface="Arial"/>
            </a:endParaRPr>
          </a:p>
          <a:p>
            <a:pPr marL="91440" lvl="0" indent="-127000" algn="l" rtl="0">
              <a:lnSpc>
                <a:spcPct val="90000"/>
              </a:lnSpc>
              <a:spcBef>
                <a:spcPts val="1400"/>
              </a:spcBef>
              <a:spcAft>
                <a:spcPts val="0"/>
              </a:spcAft>
              <a:buSzPts val="2000"/>
              <a:buFont typeface="Courier New"/>
              <a:buChar char="o"/>
            </a:pPr>
            <a:r>
              <a:rPr lang="en-US">
                <a:latin typeface="Arial"/>
                <a:ea typeface="Arial"/>
                <a:cs typeface="Arial"/>
                <a:sym typeface="Arial"/>
              </a:rPr>
              <a:t> There is no particular way to determine the best value for "K", so we need to try some values to find the best out of them. The most preferred value for K is 5.</a:t>
            </a:r>
            <a:endParaRPr/>
          </a:p>
          <a:p>
            <a:pPr marL="91440" lvl="0" indent="-127000" algn="l" rtl="0">
              <a:lnSpc>
                <a:spcPct val="90000"/>
              </a:lnSpc>
              <a:spcBef>
                <a:spcPts val="1400"/>
              </a:spcBef>
              <a:spcAft>
                <a:spcPts val="0"/>
              </a:spcAft>
              <a:buSzPts val="2000"/>
              <a:buFont typeface="Courier New"/>
              <a:buChar char="o"/>
            </a:pPr>
            <a:r>
              <a:rPr lang="en-US">
                <a:latin typeface="Arial"/>
                <a:ea typeface="Arial"/>
                <a:cs typeface="Arial"/>
                <a:sym typeface="Arial"/>
              </a:rPr>
              <a:t> A very low value for K such as K=1 or K=2, can be noisy and lead to the effects of outliers in the model.</a:t>
            </a:r>
            <a:endParaRPr/>
          </a:p>
          <a:p>
            <a:pPr marL="91440" lvl="0" indent="-127000" algn="l" rtl="0">
              <a:lnSpc>
                <a:spcPct val="90000"/>
              </a:lnSpc>
              <a:spcBef>
                <a:spcPts val="1400"/>
              </a:spcBef>
              <a:spcAft>
                <a:spcPts val="0"/>
              </a:spcAft>
              <a:buSzPts val="2000"/>
              <a:buFont typeface="Courier New"/>
              <a:buChar char="o"/>
            </a:pPr>
            <a:r>
              <a:rPr lang="en-US">
                <a:latin typeface="Arial"/>
                <a:ea typeface="Arial"/>
                <a:cs typeface="Arial"/>
                <a:sym typeface="Arial"/>
              </a:rPr>
              <a:t> Large values for K are good, but it may find some difficulties.</a:t>
            </a:r>
            <a:endParaRPr/>
          </a:p>
          <a:p>
            <a:pPr marL="91440" lvl="0" indent="-127000" algn="l" rtl="0">
              <a:lnSpc>
                <a:spcPct val="90000"/>
              </a:lnSpc>
              <a:spcBef>
                <a:spcPts val="1400"/>
              </a:spcBef>
              <a:spcAft>
                <a:spcPts val="0"/>
              </a:spcAft>
              <a:buSzPts val="2000"/>
              <a:buFont typeface="Courier New"/>
              <a:buChar char="o"/>
            </a:pPr>
            <a:r>
              <a:rPr lang="en-US">
                <a:latin typeface="Arial"/>
                <a:ea typeface="Arial"/>
                <a:cs typeface="Arial"/>
                <a:sym typeface="Arial"/>
              </a:rPr>
              <a:t> Try to take odd value. </a:t>
            </a:r>
            <a:endParaRPr>
              <a:latin typeface="Arial"/>
              <a:ea typeface="Arial"/>
              <a:cs typeface="Arial"/>
              <a:sym typeface="Arial"/>
            </a:endParaRPr>
          </a:p>
          <a:p>
            <a:pPr marL="0" lvl="0" indent="0" algn="l" rtl="0">
              <a:lnSpc>
                <a:spcPct val="90000"/>
              </a:lnSpc>
              <a:spcBef>
                <a:spcPts val="1400"/>
              </a:spcBef>
              <a:spcAft>
                <a:spcPts val="0"/>
              </a:spcAft>
              <a:buSzPts val="2000"/>
              <a:buNone/>
            </a:pPr>
            <a:endParaRPr/>
          </a:p>
        </p:txBody>
      </p:sp>
      <p:sp>
        <p:nvSpPr>
          <p:cNvPr id="152" name="Google Shape;152;p6"/>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11/21/2022</a:t>
            </a:r>
            <a:endParaRPr/>
          </a:p>
        </p:txBody>
      </p:sp>
      <p:sp>
        <p:nvSpPr>
          <p:cNvPr id="153" name="Google Shape;153;p6"/>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a:t>K-NEAREST NEIGHBOR(KNN)</a:t>
            </a:r>
            <a:endParaRPr/>
          </a:p>
        </p:txBody>
      </p:sp>
      <p:sp>
        <p:nvSpPr>
          <p:cNvPr id="154" name="Google Shape;154;p6"/>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7"/>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a:t>Step 2</a:t>
            </a:r>
            <a:endParaRPr/>
          </a:p>
        </p:txBody>
      </p:sp>
      <p:sp>
        <p:nvSpPr>
          <p:cNvPr id="160" name="Google Shape;160;p7"/>
          <p:cNvSpPr txBox="1">
            <a:spLocks noGrp="1"/>
          </p:cNvSpPr>
          <p:nvPr>
            <p:ph type="body" idx="1"/>
          </p:nvPr>
        </p:nvSpPr>
        <p:spPr>
          <a:xfrm>
            <a:off x="1097280" y="1845734"/>
            <a:ext cx="10058400" cy="4709612"/>
          </a:xfrm>
          <a:prstGeom prst="rect">
            <a:avLst/>
          </a:prstGeom>
          <a:noFill/>
          <a:ln>
            <a:noFill/>
          </a:ln>
        </p:spPr>
        <p:txBody>
          <a:bodyPr spcFirstLastPara="1" wrap="square" lIns="0" tIns="45700" rIns="0" bIns="45700" anchor="t" anchorCtr="0">
            <a:normAutofit/>
          </a:bodyPr>
          <a:lstStyle/>
          <a:p>
            <a:pPr marL="91440" lvl="0" indent="-127000" algn="just" rtl="0">
              <a:lnSpc>
                <a:spcPct val="90000"/>
              </a:lnSpc>
              <a:spcBef>
                <a:spcPts val="0"/>
              </a:spcBef>
              <a:spcAft>
                <a:spcPts val="0"/>
              </a:spcAft>
              <a:buSzPts val="2000"/>
              <a:buFont typeface="Courier New"/>
              <a:buChar char="o"/>
            </a:pPr>
            <a:r>
              <a:rPr lang="en-US"/>
              <a:t> </a:t>
            </a:r>
            <a:r>
              <a:rPr lang="en-US">
                <a:latin typeface="Arial"/>
                <a:ea typeface="Arial"/>
                <a:cs typeface="Arial"/>
                <a:sym typeface="Arial"/>
              </a:rPr>
              <a:t>We will calculate the </a:t>
            </a:r>
            <a:r>
              <a:rPr lang="en-US" b="1">
                <a:latin typeface="Arial"/>
                <a:ea typeface="Arial"/>
                <a:cs typeface="Arial"/>
                <a:sym typeface="Arial"/>
              </a:rPr>
              <a:t>Euclidean distance</a:t>
            </a:r>
            <a:r>
              <a:rPr lang="en-US">
                <a:latin typeface="Arial"/>
                <a:ea typeface="Arial"/>
                <a:cs typeface="Arial"/>
                <a:sym typeface="Arial"/>
              </a:rPr>
              <a:t> between test data and each row of training data. The Euclidean distance is the distance between two points. It can be calculated as:</a:t>
            </a:r>
            <a:endParaRPr/>
          </a:p>
          <a:p>
            <a:pPr marL="0" lvl="0" indent="0" algn="l" rtl="0">
              <a:lnSpc>
                <a:spcPct val="90000"/>
              </a:lnSpc>
              <a:spcBef>
                <a:spcPts val="1400"/>
              </a:spcBef>
              <a:spcAft>
                <a:spcPts val="0"/>
              </a:spcAft>
              <a:buSzPts val="2000"/>
              <a:buNone/>
            </a:pPr>
            <a:endParaRPr/>
          </a:p>
        </p:txBody>
      </p:sp>
      <p:pic>
        <p:nvPicPr>
          <p:cNvPr id="161" name="Google Shape;161;p7"/>
          <p:cNvPicPr preferRelativeResize="0"/>
          <p:nvPr/>
        </p:nvPicPr>
        <p:blipFill rotWithShape="1">
          <a:blip r:embed="rId3">
            <a:alphaModFix/>
          </a:blip>
          <a:srcRect/>
          <a:stretch/>
        </p:blipFill>
        <p:spPr>
          <a:xfrm>
            <a:off x="3819921" y="2499707"/>
            <a:ext cx="4887007" cy="3785183"/>
          </a:xfrm>
          <a:prstGeom prst="rect">
            <a:avLst/>
          </a:prstGeom>
          <a:noFill/>
          <a:ln>
            <a:noFill/>
          </a:ln>
        </p:spPr>
      </p:pic>
      <p:sp>
        <p:nvSpPr>
          <p:cNvPr id="162" name="Google Shape;162;p7"/>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11/21/2022</a:t>
            </a:r>
            <a:endParaRPr/>
          </a:p>
        </p:txBody>
      </p:sp>
      <p:sp>
        <p:nvSpPr>
          <p:cNvPr id="163" name="Google Shape;163;p7"/>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a:t>K-NEAREST NEIGHBOR(KNN)</a:t>
            </a:r>
            <a:endParaRPr/>
          </a:p>
        </p:txBody>
      </p:sp>
      <p:sp>
        <p:nvSpPr>
          <p:cNvPr id="164" name="Google Shape;164;p7"/>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8"/>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a:t>Step 3</a:t>
            </a:r>
            <a:endParaRPr/>
          </a:p>
        </p:txBody>
      </p:sp>
      <p:sp>
        <p:nvSpPr>
          <p:cNvPr id="170" name="Google Shape;170;p8"/>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rmAutofit/>
          </a:bodyPr>
          <a:lstStyle/>
          <a:p>
            <a:pPr marL="91440" lvl="0" indent="-127000" algn="just" rtl="0">
              <a:lnSpc>
                <a:spcPct val="90000"/>
              </a:lnSpc>
              <a:spcBef>
                <a:spcPts val="0"/>
              </a:spcBef>
              <a:spcAft>
                <a:spcPts val="0"/>
              </a:spcAft>
              <a:buSzPts val="2000"/>
              <a:buFont typeface="Courier New"/>
              <a:buChar char="o"/>
            </a:pPr>
            <a:r>
              <a:rPr lang="en-US"/>
              <a:t> </a:t>
            </a:r>
            <a:r>
              <a:rPr lang="en-US">
                <a:latin typeface="Arial"/>
                <a:ea typeface="Arial"/>
                <a:cs typeface="Arial"/>
                <a:sym typeface="Arial"/>
              </a:rPr>
              <a:t>By calculating the Euclidean distance we got the nearest neighbors, as three nearest neighbors in category A and two nearest neighbors in category B.</a:t>
            </a:r>
            <a:endParaRPr/>
          </a:p>
          <a:p>
            <a:pPr marL="0" lvl="0" indent="0" algn="l" rtl="0">
              <a:lnSpc>
                <a:spcPct val="90000"/>
              </a:lnSpc>
              <a:spcBef>
                <a:spcPts val="1400"/>
              </a:spcBef>
              <a:spcAft>
                <a:spcPts val="0"/>
              </a:spcAft>
              <a:buSzPts val="2000"/>
              <a:buNone/>
            </a:pPr>
            <a:endParaRPr/>
          </a:p>
        </p:txBody>
      </p:sp>
      <p:pic>
        <p:nvPicPr>
          <p:cNvPr id="171" name="Google Shape;171;p8"/>
          <p:cNvPicPr preferRelativeResize="0"/>
          <p:nvPr/>
        </p:nvPicPr>
        <p:blipFill rotWithShape="1">
          <a:blip r:embed="rId3">
            <a:alphaModFix/>
          </a:blip>
          <a:srcRect/>
          <a:stretch/>
        </p:blipFill>
        <p:spPr>
          <a:xfrm>
            <a:off x="3701374" y="2474481"/>
            <a:ext cx="5201376" cy="3733136"/>
          </a:xfrm>
          <a:prstGeom prst="rect">
            <a:avLst/>
          </a:prstGeom>
          <a:noFill/>
          <a:ln>
            <a:noFill/>
          </a:ln>
        </p:spPr>
      </p:pic>
      <p:sp>
        <p:nvSpPr>
          <p:cNvPr id="172" name="Google Shape;172;p8"/>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11/21/2022</a:t>
            </a:r>
            <a:endParaRPr/>
          </a:p>
        </p:txBody>
      </p:sp>
      <p:sp>
        <p:nvSpPr>
          <p:cNvPr id="173" name="Google Shape;173;p8"/>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a:t>K-NEAREST NEIGHBOR(KNN)</a:t>
            </a:r>
            <a:endParaRPr/>
          </a:p>
        </p:txBody>
      </p:sp>
      <p:sp>
        <p:nvSpPr>
          <p:cNvPr id="174" name="Google Shape;174;p8"/>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9"/>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endParaRPr/>
          </a:p>
        </p:txBody>
      </p:sp>
      <p:sp>
        <p:nvSpPr>
          <p:cNvPr id="180" name="Google Shape;180;p9"/>
          <p:cNvSpPr txBox="1">
            <a:spLocks noGrp="1"/>
          </p:cNvSpPr>
          <p:nvPr>
            <p:ph type="body" idx="1"/>
          </p:nvPr>
        </p:nvSpPr>
        <p:spPr>
          <a:xfrm>
            <a:off x="1097280" y="2283615"/>
            <a:ext cx="10058400" cy="4023360"/>
          </a:xfrm>
          <a:prstGeom prst="rect">
            <a:avLst/>
          </a:prstGeom>
          <a:noFill/>
          <a:ln>
            <a:noFill/>
          </a:ln>
        </p:spPr>
        <p:txBody>
          <a:bodyPr spcFirstLastPara="1" wrap="square" lIns="0" tIns="45700" rIns="0" bIns="45700" anchor="t" anchorCtr="0">
            <a:normAutofit/>
          </a:bodyPr>
          <a:lstStyle/>
          <a:p>
            <a:pPr marL="91440" lvl="0" indent="-127000" algn="just" rtl="0">
              <a:lnSpc>
                <a:spcPct val="90000"/>
              </a:lnSpc>
              <a:spcBef>
                <a:spcPts val="0"/>
              </a:spcBef>
              <a:spcAft>
                <a:spcPts val="0"/>
              </a:spcAft>
              <a:buSzPts val="2000"/>
              <a:buChar char=" "/>
            </a:pPr>
            <a:r>
              <a:rPr lang="en-US">
                <a:latin typeface="Arial"/>
                <a:ea typeface="Arial"/>
                <a:cs typeface="Arial"/>
                <a:sym typeface="Arial"/>
              </a:rPr>
              <a:t>Step 4: As we can see the 3 nearest neighbors are from category A and 2 nearest neighbors are from category B.</a:t>
            </a:r>
            <a:endParaRPr/>
          </a:p>
          <a:p>
            <a:pPr marL="91440" lvl="0" indent="-127000" algn="just" rtl="0">
              <a:lnSpc>
                <a:spcPct val="90000"/>
              </a:lnSpc>
              <a:spcBef>
                <a:spcPts val="1400"/>
              </a:spcBef>
              <a:spcAft>
                <a:spcPts val="0"/>
              </a:spcAft>
              <a:buSzPts val="2000"/>
              <a:buChar char=" "/>
            </a:pPr>
            <a:r>
              <a:rPr lang="en-US">
                <a:latin typeface="Arial"/>
                <a:ea typeface="Arial"/>
                <a:cs typeface="Arial"/>
                <a:sym typeface="Arial"/>
              </a:rPr>
              <a:t>Step 5: As we can see the 3 nearest neighbors are from category A, hence this new data point must belong to category A.</a:t>
            </a:r>
            <a:endParaRPr/>
          </a:p>
          <a:p>
            <a:pPr marL="91440" lvl="0" indent="-127000" algn="just" rtl="0">
              <a:lnSpc>
                <a:spcPct val="90000"/>
              </a:lnSpc>
              <a:spcBef>
                <a:spcPts val="1400"/>
              </a:spcBef>
              <a:spcAft>
                <a:spcPts val="0"/>
              </a:spcAft>
              <a:buSzPts val="2000"/>
              <a:buChar char=" "/>
            </a:pPr>
            <a:r>
              <a:rPr lang="en-US">
                <a:latin typeface="Arial"/>
                <a:ea typeface="Arial"/>
                <a:cs typeface="Arial"/>
                <a:sym typeface="Arial"/>
              </a:rPr>
              <a:t>Step 6: Our model is ready.</a:t>
            </a:r>
            <a:endParaRPr/>
          </a:p>
          <a:p>
            <a:pPr marL="91440" lvl="0" indent="0" algn="l" rtl="0">
              <a:lnSpc>
                <a:spcPct val="90000"/>
              </a:lnSpc>
              <a:spcBef>
                <a:spcPts val="1400"/>
              </a:spcBef>
              <a:spcAft>
                <a:spcPts val="0"/>
              </a:spcAft>
              <a:buSzPts val="2000"/>
              <a:buNone/>
            </a:pPr>
            <a:endParaRPr/>
          </a:p>
          <a:p>
            <a:pPr marL="91440" lvl="0" indent="0" algn="l" rtl="0">
              <a:lnSpc>
                <a:spcPct val="90000"/>
              </a:lnSpc>
              <a:spcBef>
                <a:spcPts val="1400"/>
              </a:spcBef>
              <a:spcAft>
                <a:spcPts val="0"/>
              </a:spcAft>
              <a:buSzPts val="2000"/>
              <a:buNone/>
            </a:pPr>
            <a:endParaRPr/>
          </a:p>
        </p:txBody>
      </p:sp>
      <p:sp>
        <p:nvSpPr>
          <p:cNvPr id="181" name="Google Shape;181;p9"/>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11/21/2022</a:t>
            </a:r>
            <a:endParaRPr/>
          </a:p>
        </p:txBody>
      </p:sp>
      <p:sp>
        <p:nvSpPr>
          <p:cNvPr id="182" name="Google Shape;182;p9"/>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a:t>K-NEAREST NEIGHBOR(KNN)</a:t>
            </a:r>
            <a:endParaRPr/>
          </a:p>
        </p:txBody>
      </p:sp>
      <p:sp>
        <p:nvSpPr>
          <p:cNvPr id="183" name="Google Shape;183;p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10"/>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a:t>Mathematical Explanation</a:t>
            </a:r>
            <a:endParaRPr/>
          </a:p>
        </p:txBody>
      </p:sp>
      <p:pic>
        <p:nvPicPr>
          <p:cNvPr id="189" name="Google Shape;189;p10"/>
          <p:cNvPicPr preferRelativeResize="0">
            <a:picLocks noGrp="1"/>
          </p:cNvPicPr>
          <p:nvPr>
            <p:ph type="body" idx="1"/>
          </p:nvPr>
        </p:nvPicPr>
        <p:blipFill rotWithShape="1">
          <a:blip r:embed="rId3">
            <a:alphaModFix/>
          </a:blip>
          <a:srcRect/>
          <a:stretch/>
        </p:blipFill>
        <p:spPr>
          <a:xfrm>
            <a:off x="1097280" y="1846263"/>
            <a:ext cx="4942912" cy="4022725"/>
          </a:xfrm>
          <a:prstGeom prst="rect">
            <a:avLst/>
          </a:prstGeom>
          <a:noFill/>
          <a:ln>
            <a:noFill/>
          </a:ln>
        </p:spPr>
      </p:pic>
      <p:sp>
        <p:nvSpPr>
          <p:cNvPr id="190" name="Google Shape;190;p10"/>
          <p:cNvSpPr txBox="1">
            <a:spLocks noGrp="1"/>
          </p:cNvSpPr>
          <p:nvPr>
            <p:ph type="body" idx="2"/>
          </p:nvPr>
        </p:nvSpPr>
        <p:spPr>
          <a:xfrm>
            <a:off x="6217920" y="1845735"/>
            <a:ext cx="4937760" cy="4023360"/>
          </a:xfrm>
          <a:prstGeom prst="rect">
            <a:avLst/>
          </a:prstGeom>
          <a:noFill/>
          <a:ln>
            <a:noFill/>
          </a:ln>
        </p:spPr>
        <p:txBody>
          <a:bodyPr spcFirstLastPara="1" wrap="square" lIns="0" tIns="45700" rIns="0" bIns="45700" anchor="t" anchorCtr="0">
            <a:normAutofit/>
          </a:bodyPr>
          <a:lstStyle/>
          <a:p>
            <a:pPr marL="91440" lvl="0" indent="0" algn="l" rtl="0">
              <a:lnSpc>
                <a:spcPct val="90000"/>
              </a:lnSpc>
              <a:spcBef>
                <a:spcPts val="0"/>
              </a:spcBef>
              <a:spcAft>
                <a:spcPts val="0"/>
              </a:spcAft>
              <a:buSzPts val="2000"/>
              <a:buNone/>
            </a:pPr>
            <a:endParaRPr/>
          </a:p>
          <a:p>
            <a:pPr marL="91440" lvl="0" indent="0" algn="l" rtl="0">
              <a:lnSpc>
                <a:spcPct val="90000"/>
              </a:lnSpc>
              <a:spcBef>
                <a:spcPts val="1400"/>
              </a:spcBef>
              <a:spcAft>
                <a:spcPts val="0"/>
              </a:spcAft>
              <a:buSzPts val="2000"/>
              <a:buNone/>
            </a:pPr>
            <a:endParaRPr/>
          </a:p>
          <a:p>
            <a:pPr marL="91440" lvl="0" indent="0" algn="l" rtl="0">
              <a:lnSpc>
                <a:spcPct val="90000"/>
              </a:lnSpc>
              <a:spcBef>
                <a:spcPts val="1400"/>
              </a:spcBef>
              <a:spcAft>
                <a:spcPts val="0"/>
              </a:spcAft>
              <a:buSzPts val="2000"/>
              <a:buNone/>
            </a:pPr>
            <a:endParaRPr/>
          </a:p>
          <a:p>
            <a:pPr marL="91440" lvl="0" indent="-127000" algn="l" rtl="0">
              <a:lnSpc>
                <a:spcPct val="90000"/>
              </a:lnSpc>
              <a:spcBef>
                <a:spcPts val="1400"/>
              </a:spcBef>
              <a:spcAft>
                <a:spcPts val="0"/>
              </a:spcAft>
              <a:buSzPts val="2000"/>
              <a:buChar char=" "/>
            </a:pPr>
            <a:r>
              <a:rPr lang="en-US">
                <a:latin typeface="Arial"/>
                <a:ea typeface="Arial"/>
                <a:cs typeface="Arial"/>
                <a:sym typeface="Arial"/>
              </a:rPr>
              <a:t>Here male is denoted with numeric value 0 and female with 1.</a:t>
            </a:r>
            <a:endParaRPr/>
          </a:p>
          <a:p>
            <a:pPr marL="91440" lvl="0" indent="-127000" algn="l" rtl="0">
              <a:lnSpc>
                <a:spcPct val="90000"/>
              </a:lnSpc>
              <a:spcBef>
                <a:spcPts val="1400"/>
              </a:spcBef>
              <a:spcAft>
                <a:spcPts val="0"/>
              </a:spcAft>
              <a:buSzPts val="2000"/>
              <a:buChar char=" "/>
            </a:pPr>
            <a:r>
              <a:rPr lang="en-US">
                <a:latin typeface="Arial"/>
                <a:ea typeface="Arial"/>
                <a:cs typeface="Arial"/>
                <a:sym typeface="Arial"/>
              </a:rPr>
              <a:t>Let’s find in which class of people Angelina will lie whose age is 5 and female.</a:t>
            </a:r>
            <a:endParaRPr>
              <a:latin typeface="Arial"/>
              <a:ea typeface="Arial"/>
              <a:cs typeface="Arial"/>
              <a:sym typeface="Arial"/>
            </a:endParaRPr>
          </a:p>
        </p:txBody>
      </p:sp>
      <p:sp>
        <p:nvSpPr>
          <p:cNvPr id="191" name="Google Shape;191;p10"/>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11/21/2022</a:t>
            </a:r>
            <a:endParaRPr/>
          </a:p>
        </p:txBody>
      </p:sp>
      <p:sp>
        <p:nvSpPr>
          <p:cNvPr id="192" name="Google Shape;192;p10"/>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a:t>K-NEAREST NEIGHBOR(KNN)</a:t>
            </a:r>
            <a:endParaRPr/>
          </a:p>
        </p:txBody>
      </p:sp>
      <p:sp>
        <p:nvSpPr>
          <p:cNvPr id="193" name="Google Shape;193;p10"/>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sld>
</file>

<file path=ppt/theme/theme1.xml><?xml version="1.0" encoding="utf-8"?>
<a:theme xmlns:a="http://schemas.openxmlformats.org/drawingml/2006/main" name="Retrospect">
  <a:themeElements>
    <a:clrScheme name="Retrospect">
      <a:dk1>
        <a:srgbClr val="000000"/>
      </a:dk1>
      <a:lt1>
        <a:srgbClr val="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601</Words>
  <Application>Microsoft Office PowerPoint</Application>
  <PresentationFormat>Widescreen</PresentationFormat>
  <Paragraphs>125</Paragraphs>
  <Slides>17</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ＭＳ Ｐゴシック</vt:lpstr>
      <vt:lpstr>Arial</vt:lpstr>
      <vt:lpstr>Calibri</vt:lpstr>
      <vt:lpstr>Courier New</vt:lpstr>
      <vt:lpstr>Times New Roman</vt:lpstr>
      <vt:lpstr>Retrospect</vt:lpstr>
      <vt:lpstr>K-Nearest Neighbor(KNN) </vt:lpstr>
      <vt:lpstr>Definition</vt:lpstr>
      <vt:lpstr>     How does K-NN work? </vt:lpstr>
      <vt:lpstr>Simulation</vt:lpstr>
      <vt:lpstr>Step 1</vt:lpstr>
      <vt:lpstr>Step 2</vt:lpstr>
      <vt:lpstr>Step 3</vt:lpstr>
      <vt:lpstr>PowerPoint Presentation</vt:lpstr>
      <vt:lpstr>Mathematical Explanation</vt:lpstr>
      <vt:lpstr>Step By Step Process</vt:lpstr>
      <vt:lpstr>PowerPoint Presentation</vt:lpstr>
      <vt:lpstr>PowerPoint Presentation</vt:lpstr>
      <vt:lpstr>Application</vt:lpstr>
      <vt:lpstr>Advantages</vt:lpstr>
      <vt:lpstr>Disadvantages</vt:lpstr>
      <vt:lpstr>Distance Metrics</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K-Nearest Neighbor(KNN) </dc:title>
  <dc:creator>Popy Das</dc:creator>
  <cp:lastModifiedBy>admin</cp:lastModifiedBy>
  <cp:revision>3</cp:revision>
  <dcterms:created xsi:type="dcterms:W3CDTF">2022-10-27T15:44:49Z</dcterms:created>
  <dcterms:modified xsi:type="dcterms:W3CDTF">2023-10-03T18:39:55Z</dcterms:modified>
</cp:coreProperties>
</file>