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7" roundtripDataSignature="AMtx7mhZJIP4ssOzMoyCASrPA4YXGlRo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5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customschemas.google.com/relationships/presentationmetadata" Target="meta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73103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2385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724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2851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5616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4887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2146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58108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16549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36832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31959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2729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38478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62165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43504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10949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44082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80650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73827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61982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91379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48275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2909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16875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04389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80461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61509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6234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84349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59890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09948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26462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72516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6868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5911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17608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61363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57162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96671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93150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37290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59255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91554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147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7620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04155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36738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5973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8181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3932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3873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7702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6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" name="Google Shape;73;p6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6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34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developers.google.com/machine-learning/clustering/algorithm/advantages-disadvantages" TargetMode="External"/><Relationship Id="rId3" Type="http://schemas.openxmlformats.org/officeDocument/2006/relationships/hyperlink" Target="https://www.slideshare.net/EdurekaIN/k-means-clustering-algorithm-k-means-example-in-python-machine-learning-algorithms-edureka" TargetMode="External"/><Relationship Id="rId7" Type="http://schemas.openxmlformats.org/officeDocument/2006/relationships/hyperlink" Target="https://www.simplilearn.com/tutorials/machine-learning-tutorial/k-means-clustering-algorithm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FllcPjvztTI" TargetMode="External"/><Relationship Id="rId5" Type="http://schemas.openxmlformats.org/officeDocument/2006/relationships/hyperlink" Target="https://youtu.be/4b5d3muPQmA" TargetMode="External"/><Relationship Id="rId4" Type="http://schemas.openxmlformats.org/officeDocument/2006/relationships/hyperlink" Target="https://www.analyticsvidhya.com/blog/2021/11/understanding-k-means-clustering-in-machine-learningwith-examples/#:~:text=The%20K%2Dmeans%20clustering%20algorithm,K'%20in%20K%2Dmeans.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/>
          <p:nvPr/>
        </p:nvSpPr>
        <p:spPr>
          <a:xfrm rot="10800000">
            <a:off x="8936637" y="3267031"/>
            <a:ext cx="417227" cy="465516"/>
          </a:xfrm>
          <a:prstGeom prst="triangle">
            <a:avLst>
              <a:gd name="adj" fmla="val 47059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8"/>
            <a:ext cx="12192000" cy="688005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103" name="Google Shape;10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104" name="Google Shape;10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8" name="Google Shape;268;p11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9" name="Google Shape;269;p11"/>
          <p:cNvSpPr txBox="1"/>
          <p:nvPr/>
        </p:nvSpPr>
        <p:spPr>
          <a:xfrm>
            <a:off x="618979" y="225081"/>
            <a:ext cx="443583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K-Means Clustering?</a:t>
            </a:r>
            <a:endParaRPr/>
          </a:p>
        </p:txBody>
      </p:sp>
      <p:grpSp>
        <p:nvGrpSpPr>
          <p:cNvPr id="270" name="Google Shape;270;p11"/>
          <p:cNvGrpSpPr/>
          <p:nvPr/>
        </p:nvGrpSpPr>
        <p:grpSpPr>
          <a:xfrm>
            <a:off x="1280162" y="1392703"/>
            <a:ext cx="9537896" cy="647114"/>
            <a:chOff x="1280162" y="1111349"/>
            <a:chExt cx="9537896" cy="647114"/>
          </a:xfrm>
        </p:grpSpPr>
        <p:sp>
          <p:nvSpPr>
            <p:cNvPr id="271" name="Google Shape;271;p11"/>
            <p:cNvSpPr/>
            <p:nvPr/>
          </p:nvSpPr>
          <p:spPr>
            <a:xfrm>
              <a:off x="1280162" y="1111349"/>
              <a:ext cx="9537896" cy="647114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  <a:effectLst>
              <a:outerShdw blurRad="50800" dist="139700" dir="2700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2" name="Google Shape;272;p11"/>
            <p:cNvSpPr txBox="1"/>
            <p:nvPr/>
          </p:nvSpPr>
          <p:spPr>
            <a:xfrm>
              <a:off x="1463041" y="1209822"/>
              <a:ext cx="7083991" cy="400110"/>
            </a:xfrm>
            <a:prstGeom prst="rect">
              <a:avLst/>
            </a:prstGeom>
            <a:noFill/>
            <a:ln>
              <a:noFill/>
            </a:ln>
            <a:effectLst>
              <a:outerShdw blurRad="50800" dist="139700" dir="2700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The process is iteratively repeated until our centroids become static</a:t>
              </a:r>
              <a:endParaRPr/>
            </a:p>
          </p:txBody>
        </p:sp>
      </p:grpSp>
      <p:grpSp>
        <p:nvGrpSpPr>
          <p:cNvPr id="273" name="Google Shape;273;p11"/>
          <p:cNvGrpSpPr/>
          <p:nvPr/>
        </p:nvGrpSpPr>
        <p:grpSpPr>
          <a:xfrm>
            <a:off x="2827606" y="2124221"/>
            <a:ext cx="6639952" cy="4211604"/>
            <a:chOff x="2827606" y="2124221"/>
            <a:chExt cx="6639952" cy="4211604"/>
          </a:xfrm>
        </p:grpSpPr>
        <p:pic>
          <p:nvPicPr>
            <p:cNvPr id="274" name="Google Shape;274;p11"/>
            <p:cNvPicPr preferRelativeResize="0"/>
            <p:nvPr/>
          </p:nvPicPr>
          <p:blipFill rotWithShape="1">
            <a:blip r:embed="rId3">
              <a:alphaModFix/>
            </a:blip>
            <a:srcRect l="51461" t="69548" r="22460"/>
            <a:stretch/>
          </p:blipFill>
          <p:spPr>
            <a:xfrm>
              <a:off x="6091308" y="4248447"/>
              <a:ext cx="3179299" cy="208737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5" name="Google Shape;275;p11"/>
            <p:cNvGrpSpPr/>
            <p:nvPr/>
          </p:nvGrpSpPr>
          <p:grpSpPr>
            <a:xfrm>
              <a:off x="2827606" y="2124221"/>
              <a:ext cx="6639952" cy="4183465"/>
              <a:chOff x="2827606" y="2124221"/>
              <a:chExt cx="6639952" cy="4183465"/>
            </a:xfrm>
          </p:grpSpPr>
          <p:pic>
            <p:nvPicPr>
              <p:cNvPr id="276" name="Google Shape;276;p11"/>
              <p:cNvPicPr preferRelativeResize="0"/>
              <p:nvPr/>
            </p:nvPicPr>
            <p:blipFill rotWithShape="1">
              <a:blip r:embed="rId4">
                <a:alphaModFix/>
              </a:blip>
              <a:srcRect l="25731" t="69138" r="47384"/>
              <a:stretch/>
            </p:blipFill>
            <p:spPr>
              <a:xfrm>
                <a:off x="2954215" y="4192172"/>
                <a:ext cx="3277774" cy="2115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7" name="Google Shape;277;p11"/>
              <p:cNvPicPr preferRelativeResize="0"/>
              <p:nvPr/>
            </p:nvPicPr>
            <p:blipFill rotWithShape="1">
              <a:blip r:embed="rId5">
                <a:alphaModFix/>
              </a:blip>
              <a:srcRect l="24346" t="39789" r="21193" b="28194"/>
              <a:stretch/>
            </p:blipFill>
            <p:spPr>
              <a:xfrm>
                <a:off x="2827606" y="2124221"/>
                <a:ext cx="6639952" cy="21945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78" name="Google Shape;27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279" name="Google Shape;27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280" name="Google Shape;28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5" name="Google Shape;285;p12"/>
          <p:cNvCxnSpPr/>
          <p:nvPr/>
        </p:nvCxnSpPr>
        <p:spPr>
          <a:xfrm>
            <a:off x="9228406" y="4192173"/>
            <a:ext cx="0" cy="225086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86" name="Google Shape;286;p12"/>
          <p:cNvPicPr preferRelativeResize="0"/>
          <p:nvPr/>
        </p:nvPicPr>
        <p:blipFill rotWithShape="1">
          <a:blip r:embed="rId3">
            <a:alphaModFix/>
          </a:blip>
          <a:srcRect t="1411" r="5154" b="10135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288" name="Google Shape;28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289" name="Google Shape;28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4" name="Google Shape;294;p13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5" name="Google Shape;295;p13"/>
          <p:cNvSpPr txBox="1"/>
          <p:nvPr/>
        </p:nvSpPr>
        <p:spPr>
          <a:xfrm>
            <a:off x="618979" y="225081"/>
            <a:ext cx="295715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Types of Clustering</a:t>
            </a:r>
            <a:endParaRPr/>
          </a:p>
        </p:txBody>
      </p:sp>
      <p:sp>
        <p:nvSpPr>
          <p:cNvPr id="296" name="Google Shape;296;p13"/>
          <p:cNvSpPr/>
          <p:nvPr/>
        </p:nvSpPr>
        <p:spPr>
          <a:xfrm>
            <a:off x="5022165" y="1308296"/>
            <a:ext cx="1463041" cy="994116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7" name="Google Shape;297;p13"/>
          <p:cNvGrpSpPr/>
          <p:nvPr/>
        </p:nvGrpSpPr>
        <p:grpSpPr>
          <a:xfrm>
            <a:off x="1463039" y="1575579"/>
            <a:ext cx="8652737" cy="3967091"/>
            <a:chOff x="1463039" y="1575579"/>
            <a:chExt cx="8652737" cy="3967091"/>
          </a:xfrm>
        </p:grpSpPr>
        <p:cxnSp>
          <p:nvCxnSpPr>
            <p:cNvPr id="298" name="Google Shape;298;p13"/>
            <p:cNvCxnSpPr/>
            <p:nvPr/>
          </p:nvCxnSpPr>
          <p:spPr>
            <a:xfrm>
              <a:off x="9168446" y="4192173"/>
              <a:ext cx="0" cy="225086"/>
            </a:xfrm>
            <a:prstGeom prst="straightConnector1">
              <a:avLst/>
            </a:prstGeom>
            <a:noFill/>
            <a:ln w="28575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9" name="Google Shape;299;p13"/>
            <p:cNvCxnSpPr/>
            <p:nvPr/>
          </p:nvCxnSpPr>
          <p:spPr>
            <a:xfrm>
              <a:off x="6850965" y="4220309"/>
              <a:ext cx="0" cy="225086"/>
            </a:xfrm>
            <a:prstGeom prst="straightConnector1">
              <a:avLst/>
            </a:prstGeom>
            <a:noFill/>
            <a:ln w="28575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00" name="Google Shape;300;p13"/>
            <p:cNvSpPr/>
            <p:nvPr/>
          </p:nvSpPr>
          <p:spPr>
            <a:xfrm>
              <a:off x="7207728" y="2785404"/>
              <a:ext cx="1528293" cy="1074706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01" name="Google Shape;301;p13"/>
            <p:cNvCxnSpPr/>
            <p:nvPr/>
          </p:nvCxnSpPr>
          <p:spPr>
            <a:xfrm>
              <a:off x="3460652" y="2546253"/>
              <a:ext cx="0" cy="267289"/>
            </a:xfrm>
            <a:prstGeom prst="straightConnector1">
              <a:avLst/>
            </a:prstGeom>
            <a:noFill/>
            <a:ln w="28575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2" name="Google Shape;302;p13"/>
            <p:cNvCxnSpPr/>
            <p:nvPr/>
          </p:nvCxnSpPr>
          <p:spPr>
            <a:xfrm>
              <a:off x="7990448" y="2560321"/>
              <a:ext cx="0" cy="225086"/>
            </a:xfrm>
            <a:prstGeom prst="straightConnector1">
              <a:avLst/>
            </a:prstGeom>
            <a:noFill/>
            <a:ln w="28575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3" name="Google Shape;303;p13"/>
            <p:cNvCxnSpPr/>
            <p:nvPr/>
          </p:nvCxnSpPr>
          <p:spPr>
            <a:xfrm>
              <a:off x="3446584" y="2546253"/>
              <a:ext cx="4557931" cy="0"/>
            </a:xfrm>
            <a:prstGeom prst="straightConnector1">
              <a:avLst/>
            </a:prstGeom>
            <a:noFill/>
            <a:ln w="28575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4" name="Google Shape;304;p13"/>
            <p:cNvCxnSpPr/>
            <p:nvPr/>
          </p:nvCxnSpPr>
          <p:spPr>
            <a:xfrm>
              <a:off x="2335235" y="4248446"/>
              <a:ext cx="0" cy="225086"/>
            </a:xfrm>
            <a:prstGeom prst="straightConnector1">
              <a:avLst/>
            </a:prstGeom>
            <a:noFill/>
            <a:ln w="28575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5" name="Google Shape;305;p13"/>
            <p:cNvCxnSpPr/>
            <p:nvPr/>
          </p:nvCxnSpPr>
          <p:spPr>
            <a:xfrm>
              <a:off x="5753684" y="2307102"/>
              <a:ext cx="0" cy="225086"/>
            </a:xfrm>
            <a:prstGeom prst="straightConnector1">
              <a:avLst/>
            </a:prstGeom>
            <a:noFill/>
            <a:ln w="28575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06" name="Google Shape;306;p13"/>
            <p:cNvSpPr txBox="1"/>
            <p:nvPr/>
          </p:nvSpPr>
          <p:spPr>
            <a:xfrm>
              <a:off x="5134707" y="1575579"/>
              <a:ext cx="125066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Clustering</a:t>
              </a:r>
              <a:endParaRPr/>
            </a:p>
          </p:txBody>
        </p:sp>
        <p:sp>
          <p:nvSpPr>
            <p:cNvPr id="307" name="Google Shape;307;p13"/>
            <p:cNvSpPr txBox="1"/>
            <p:nvPr/>
          </p:nvSpPr>
          <p:spPr>
            <a:xfrm>
              <a:off x="2729132" y="2996417"/>
              <a:ext cx="1449436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Hierarchical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Clustering</a:t>
              </a:r>
              <a:endParaRPr/>
            </a:p>
          </p:txBody>
        </p:sp>
        <p:sp>
          <p:nvSpPr>
            <p:cNvPr id="308" name="Google Shape;308;p13"/>
            <p:cNvSpPr txBox="1"/>
            <p:nvPr/>
          </p:nvSpPr>
          <p:spPr>
            <a:xfrm>
              <a:off x="7322966" y="2982349"/>
              <a:ext cx="126509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Partitional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Clustering</a:t>
              </a:r>
              <a:endParaRPr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5992841" y="4445393"/>
              <a:ext cx="1716243" cy="1074706"/>
            </a:xfrm>
            <a:prstGeom prst="roundRect">
              <a:avLst>
                <a:gd name="adj" fmla="val 16667"/>
              </a:avLst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8305000" y="4417256"/>
              <a:ext cx="1781526" cy="1074706"/>
            </a:xfrm>
            <a:prstGeom prst="roundRect">
              <a:avLst>
                <a:gd name="adj" fmla="val 16667"/>
              </a:avLst>
            </a:pr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1" name="Google Shape;311;p13"/>
            <p:cNvGrpSpPr/>
            <p:nvPr/>
          </p:nvGrpSpPr>
          <p:grpSpPr>
            <a:xfrm>
              <a:off x="1491172" y="4439827"/>
              <a:ext cx="4004196" cy="1102843"/>
              <a:chOff x="1491172" y="4439827"/>
              <a:chExt cx="4004196" cy="1102843"/>
            </a:xfrm>
          </p:grpSpPr>
          <p:sp>
            <p:nvSpPr>
              <p:cNvPr id="312" name="Google Shape;312;p13"/>
              <p:cNvSpPr/>
              <p:nvPr/>
            </p:nvSpPr>
            <p:spPr>
              <a:xfrm>
                <a:off x="1491172" y="4467964"/>
                <a:ext cx="1654896" cy="1074706"/>
              </a:xfrm>
              <a:prstGeom prst="roundRect">
                <a:avLst>
                  <a:gd name="adj" fmla="val 16667"/>
                </a:avLst>
              </a:pr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13"/>
              <p:cNvSpPr/>
              <p:nvPr/>
            </p:nvSpPr>
            <p:spPr>
              <a:xfrm>
                <a:off x="3812342" y="4439827"/>
                <a:ext cx="1683026" cy="1074706"/>
              </a:xfrm>
              <a:prstGeom prst="roundRect">
                <a:avLst>
                  <a:gd name="adj" fmla="val 16667"/>
                </a:avLst>
              </a:prstGeom>
              <a:solidFill>
                <a:srgbClr val="7F6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314" name="Google Shape;314;p13"/>
            <p:cNvCxnSpPr/>
            <p:nvPr/>
          </p:nvCxnSpPr>
          <p:spPr>
            <a:xfrm>
              <a:off x="4656404" y="4220310"/>
              <a:ext cx="0" cy="225086"/>
            </a:xfrm>
            <a:prstGeom prst="straightConnector1">
              <a:avLst/>
            </a:prstGeom>
            <a:noFill/>
            <a:ln w="28575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5" name="Google Shape;315;p13"/>
            <p:cNvCxnSpPr/>
            <p:nvPr/>
          </p:nvCxnSpPr>
          <p:spPr>
            <a:xfrm>
              <a:off x="2321168" y="4234376"/>
              <a:ext cx="2335237" cy="0"/>
            </a:xfrm>
            <a:prstGeom prst="straightConnector1">
              <a:avLst/>
            </a:prstGeom>
            <a:noFill/>
            <a:ln w="28575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6" name="Google Shape;316;p13"/>
            <p:cNvCxnSpPr/>
            <p:nvPr/>
          </p:nvCxnSpPr>
          <p:spPr>
            <a:xfrm>
              <a:off x="6836896" y="4206241"/>
              <a:ext cx="2335237" cy="0"/>
            </a:xfrm>
            <a:prstGeom prst="straightConnector1">
              <a:avLst/>
            </a:prstGeom>
            <a:noFill/>
            <a:ln w="28575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7" name="Google Shape;317;p13"/>
            <p:cNvCxnSpPr/>
            <p:nvPr/>
          </p:nvCxnSpPr>
          <p:spPr>
            <a:xfrm>
              <a:off x="3460650" y="3882686"/>
              <a:ext cx="0" cy="337622"/>
            </a:xfrm>
            <a:prstGeom prst="straightConnector1">
              <a:avLst/>
            </a:prstGeom>
            <a:noFill/>
            <a:ln w="28575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8" name="Google Shape;318;p13"/>
            <p:cNvCxnSpPr/>
            <p:nvPr/>
          </p:nvCxnSpPr>
          <p:spPr>
            <a:xfrm>
              <a:off x="8004515" y="3854551"/>
              <a:ext cx="0" cy="337622"/>
            </a:xfrm>
            <a:prstGeom prst="straightConnector1">
              <a:avLst/>
            </a:prstGeom>
            <a:noFill/>
            <a:ln w="28575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19" name="Google Shape;319;p13"/>
            <p:cNvSpPr txBox="1"/>
            <p:nvPr/>
          </p:nvSpPr>
          <p:spPr>
            <a:xfrm>
              <a:off x="1463039" y="4783013"/>
              <a:ext cx="172034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Agglomerative</a:t>
              </a:r>
              <a:endParaRPr/>
            </a:p>
          </p:txBody>
        </p:sp>
        <p:sp>
          <p:nvSpPr>
            <p:cNvPr id="320" name="Google Shape;320;p13"/>
            <p:cNvSpPr txBox="1"/>
            <p:nvPr/>
          </p:nvSpPr>
          <p:spPr>
            <a:xfrm>
              <a:off x="4149968" y="4783014"/>
              <a:ext cx="1051891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Divisive</a:t>
              </a:r>
              <a:endParaRPr/>
            </a:p>
          </p:txBody>
        </p:sp>
        <p:sp>
          <p:nvSpPr>
            <p:cNvPr id="321" name="Google Shape;321;p13"/>
            <p:cNvSpPr txBox="1"/>
            <p:nvPr/>
          </p:nvSpPr>
          <p:spPr>
            <a:xfrm>
              <a:off x="6302324" y="4740811"/>
              <a:ext cx="113845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K-Means</a:t>
              </a:r>
              <a:endParaRPr/>
            </a:p>
          </p:txBody>
        </p:sp>
        <p:sp>
          <p:nvSpPr>
            <p:cNvPr id="322" name="Google Shape;322;p13"/>
            <p:cNvSpPr txBox="1"/>
            <p:nvPr/>
          </p:nvSpPr>
          <p:spPr>
            <a:xfrm>
              <a:off x="8300856" y="4726743"/>
              <a:ext cx="181492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Fuzzy C-Means</a:t>
              </a:r>
              <a:endParaRPr/>
            </a:p>
          </p:txBody>
        </p:sp>
        <p:grpSp>
          <p:nvGrpSpPr>
            <p:cNvPr id="323" name="Google Shape;323;p13"/>
            <p:cNvGrpSpPr/>
            <p:nvPr/>
          </p:nvGrpSpPr>
          <p:grpSpPr>
            <a:xfrm>
              <a:off x="2686918" y="2807975"/>
              <a:ext cx="1528293" cy="1074706"/>
              <a:chOff x="2686918" y="2807975"/>
              <a:chExt cx="1528293" cy="1074706"/>
            </a:xfrm>
          </p:grpSpPr>
          <p:sp>
            <p:nvSpPr>
              <p:cNvPr id="324" name="Google Shape;324;p13"/>
              <p:cNvSpPr/>
              <p:nvPr/>
            </p:nvSpPr>
            <p:spPr>
              <a:xfrm>
                <a:off x="2686918" y="2807975"/>
                <a:ext cx="1528293" cy="1074706"/>
              </a:xfrm>
              <a:prstGeom prst="roundRect">
                <a:avLst>
                  <a:gd name="adj" fmla="val 16667"/>
                </a:avLst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13"/>
              <p:cNvSpPr txBox="1"/>
              <p:nvPr/>
            </p:nvSpPr>
            <p:spPr>
              <a:xfrm>
                <a:off x="2712386" y="3002873"/>
                <a:ext cx="1449435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Hierarchical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Clustering</a:t>
                </a:r>
                <a:endParaRPr/>
              </a:p>
            </p:txBody>
          </p:sp>
        </p:grpSp>
      </p:grpSp>
      <p:sp>
        <p:nvSpPr>
          <p:cNvPr id="326" name="Google Shape;32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328" name="Google Shape;32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3" name="Google Shape;333;p14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4" name="Google Shape;334;p14"/>
          <p:cNvSpPr txBox="1"/>
          <p:nvPr/>
        </p:nvSpPr>
        <p:spPr>
          <a:xfrm>
            <a:off x="618979" y="225081"/>
            <a:ext cx="295715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Types of Clustering</a:t>
            </a:r>
            <a:endParaRPr/>
          </a:p>
        </p:txBody>
      </p:sp>
      <p:sp>
        <p:nvSpPr>
          <p:cNvPr id="335" name="Google Shape;335;p14"/>
          <p:cNvSpPr/>
          <p:nvPr/>
        </p:nvSpPr>
        <p:spPr>
          <a:xfrm>
            <a:off x="2700995" y="1603718"/>
            <a:ext cx="1463041" cy="994116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14"/>
          <p:cNvSpPr/>
          <p:nvPr/>
        </p:nvSpPr>
        <p:spPr>
          <a:xfrm>
            <a:off x="2419644" y="3108964"/>
            <a:ext cx="2025748" cy="84406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7" name="Google Shape;337;p14"/>
          <p:cNvCxnSpPr>
            <a:stCxn id="335" idx="2"/>
            <a:endCxn id="336" idx="0"/>
          </p:cNvCxnSpPr>
          <p:nvPr/>
        </p:nvCxnSpPr>
        <p:spPr>
          <a:xfrm>
            <a:off x="3432516" y="2597834"/>
            <a:ext cx="0" cy="5112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8" name="Google Shape;338;p14"/>
          <p:cNvSpPr txBox="1"/>
          <p:nvPr/>
        </p:nvSpPr>
        <p:spPr>
          <a:xfrm>
            <a:off x="2813537" y="1871001"/>
            <a:ext cx="125066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Clustering</a:t>
            </a:r>
            <a:endParaRPr/>
          </a:p>
        </p:txBody>
      </p:sp>
      <p:sp>
        <p:nvSpPr>
          <p:cNvPr id="339" name="Google Shape;339;p14"/>
          <p:cNvSpPr txBox="1"/>
          <p:nvPr/>
        </p:nvSpPr>
        <p:spPr>
          <a:xfrm>
            <a:off x="2686928" y="3165232"/>
            <a:ext cx="144943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Hierarchical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Clustering</a:t>
            </a:r>
            <a:endParaRPr/>
          </a:p>
        </p:txBody>
      </p:sp>
      <p:cxnSp>
        <p:nvCxnSpPr>
          <p:cNvPr id="340" name="Google Shape;340;p14"/>
          <p:cNvCxnSpPr/>
          <p:nvPr/>
        </p:nvCxnSpPr>
        <p:spPr>
          <a:xfrm>
            <a:off x="3446582" y="3953025"/>
            <a:ext cx="0" cy="450162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341" name="Google Shape;341;p14"/>
          <p:cNvSpPr txBox="1"/>
          <p:nvPr/>
        </p:nvSpPr>
        <p:spPr>
          <a:xfrm>
            <a:off x="1463039" y="4825216"/>
            <a:ext cx="172034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Agglomerative</a:t>
            </a:r>
            <a:endParaRPr/>
          </a:p>
        </p:txBody>
      </p:sp>
      <p:sp>
        <p:nvSpPr>
          <p:cNvPr id="342" name="Google Shape;342;p14"/>
          <p:cNvSpPr txBox="1"/>
          <p:nvPr/>
        </p:nvSpPr>
        <p:spPr>
          <a:xfrm>
            <a:off x="4149968" y="4825217"/>
            <a:ext cx="105189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Divisive</a:t>
            </a:r>
            <a:endParaRPr/>
          </a:p>
        </p:txBody>
      </p:sp>
      <p:cxnSp>
        <p:nvCxnSpPr>
          <p:cNvPr id="343" name="Google Shape;343;p14"/>
          <p:cNvCxnSpPr/>
          <p:nvPr/>
        </p:nvCxnSpPr>
        <p:spPr>
          <a:xfrm>
            <a:off x="3446585" y="4389120"/>
            <a:ext cx="2250830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ot"/>
            <a:miter lim="800000"/>
            <a:headEnd type="none" w="sm" len="sm"/>
            <a:tailEnd type="triangle" w="med" len="med"/>
          </a:ln>
        </p:spPr>
      </p:cxnSp>
      <p:sp>
        <p:nvSpPr>
          <p:cNvPr id="344" name="Google Shape;344;p14"/>
          <p:cNvSpPr/>
          <p:nvPr/>
        </p:nvSpPr>
        <p:spPr>
          <a:xfrm>
            <a:off x="5683347" y="3910816"/>
            <a:ext cx="4923695" cy="928469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5" name="Google Shape;345;p14"/>
          <p:cNvSpPr txBox="1"/>
          <p:nvPr/>
        </p:nvSpPr>
        <p:spPr>
          <a:xfrm>
            <a:off x="6091314" y="4023361"/>
            <a:ext cx="412164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Clusters have a tree like structure or 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parent child relationship </a:t>
            </a:r>
            <a:endParaRPr/>
          </a:p>
        </p:txBody>
      </p:sp>
      <p:pic>
        <p:nvPicPr>
          <p:cNvPr id="346" name="Google Shape;346;p14"/>
          <p:cNvPicPr preferRelativeResize="0"/>
          <p:nvPr/>
        </p:nvPicPr>
        <p:blipFill rotWithShape="1">
          <a:blip r:embed="rId3">
            <a:alphaModFix/>
          </a:blip>
          <a:srcRect l="47770" t="30965" r="25230" b="39277"/>
          <a:stretch/>
        </p:blipFill>
        <p:spPr>
          <a:xfrm>
            <a:off x="6274190" y="1730326"/>
            <a:ext cx="3291841" cy="2039815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348" name="Google Shape;34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349" name="Google Shape;34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15"/>
          <p:cNvPicPr preferRelativeResize="0"/>
          <p:nvPr/>
        </p:nvPicPr>
        <p:blipFill rotWithShape="1">
          <a:blip r:embed="rId3">
            <a:alphaModFix/>
          </a:blip>
          <a:srcRect l="58269" t="17831" r="18422" b="38660"/>
          <a:stretch/>
        </p:blipFill>
        <p:spPr>
          <a:xfrm>
            <a:off x="6752493" y="984738"/>
            <a:ext cx="2841674" cy="29823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5" name="Google Shape;355;p15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6" name="Google Shape;356;p15"/>
          <p:cNvSpPr txBox="1"/>
          <p:nvPr/>
        </p:nvSpPr>
        <p:spPr>
          <a:xfrm>
            <a:off x="618979" y="225081"/>
            <a:ext cx="295715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Types of Clustering</a:t>
            </a:r>
            <a:endParaRPr/>
          </a:p>
        </p:txBody>
      </p:sp>
      <p:sp>
        <p:nvSpPr>
          <p:cNvPr id="357" name="Google Shape;357;p15"/>
          <p:cNvSpPr txBox="1"/>
          <p:nvPr/>
        </p:nvSpPr>
        <p:spPr>
          <a:xfrm>
            <a:off x="886264" y="4825216"/>
            <a:ext cx="172034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Agglomerative</a:t>
            </a:r>
            <a:endParaRPr/>
          </a:p>
        </p:txBody>
      </p:sp>
      <p:sp>
        <p:nvSpPr>
          <p:cNvPr id="358" name="Google Shape;358;p15"/>
          <p:cNvSpPr txBox="1"/>
          <p:nvPr/>
        </p:nvSpPr>
        <p:spPr>
          <a:xfrm>
            <a:off x="4149968" y="4825217"/>
            <a:ext cx="105189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Divisive</a:t>
            </a:r>
            <a:endParaRPr/>
          </a:p>
        </p:txBody>
      </p:sp>
      <p:cxnSp>
        <p:nvCxnSpPr>
          <p:cNvPr id="359" name="Google Shape;359;p15"/>
          <p:cNvCxnSpPr/>
          <p:nvPr/>
        </p:nvCxnSpPr>
        <p:spPr>
          <a:xfrm>
            <a:off x="5725552" y="4332851"/>
            <a:ext cx="40796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ot"/>
            <a:miter lim="800000"/>
            <a:headEnd type="none" w="sm" len="sm"/>
            <a:tailEnd type="triangle" w="med" len="med"/>
          </a:ln>
        </p:spPr>
      </p:cxnSp>
      <p:grpSp>
        <p:nvGrpSpPr>
          <p:cNvPr id="360" name="Google Shape;360;p15"/>
          <p:cNvGrpSpPr/>
          <p:nvPr/>
        </p:nvGrpSpPr>
        <p:grpSpPr>
          <a:xfrm>
            <a:off x="6147582" y="3910818"/>
            <a:ext cx="3812346" cy="1716258"/>
            <a:chOff x="6766560" y="2222695"/>
            <a:chExt cx="3812346" cy="1716258"/>
          </a:xfrm>
        </p:grpSpPr>
        <p:sp>
          <p:nvSpPr>
            <p:cNvPr id="361" name="Google Shape;361;p15"/>
            <p:cNvSpPr/>
            <p:nvPr/>
          </p:nvSpPr>
          <p:spPr>
            <a:xfrm>
              <a:off x="6766560" y="2222695"/>
              <a:ext cx="3812346" cy="1716258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2" name="Google Shape;362;p15"/>
            <p:cNvSpPr txBox="1"/>
            <p:nvPr/>
          </p:nvSpPr>
          <p:spPr>
            <a:xfrm>
              <a:off x="6973081" y="2419645"/>
              <a:ext cx="3405099" cy="1323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“</a:t>
              </a:r>
              <a:r>
                <a:rPr lang="en-US" sz="2000">
                  <a:solidFill>
                    <a:srgbClr val="00B0F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Bottom up</a:t>
              </a:r>
              <a:r>
                <a:rPr lang="en-US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” approach: Begin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with each element as a separate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Cluster and merge them into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Successively larger clusters</a:t>
              </a:r>
              <a:endParaRPr/>
            </a:p>
          </p:txBody>
        </p:sp>
      </p:grpSp>
      <p:sp>
        <p:nvSpPr>
          <p:cNvPr id="363" name="Google Shape;363;p15"/>
          <p:cNvSpPr/>
          <p:nvPr/>
        </p:nvSpPr>
        <p:spPr>
          <a:xfrm>
            <a:off x="2138289" y="1223888"/>
            <a:ext cx="1463041" cy="797174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15"/>
          <p:cNvSpPr/>
          <p:nvPr/>
        </p:nvSpPr>
        <p:spPr>
          <a:xfrm>
            <a:off x="2110143" y="2442213"/>
            <a:ext cx="1528293" cy="107470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5" name="Google Shape;365;p15"/>
          <p:cNvCxnSpPr>
            <a:stCxn id="363" idx="2"/>
            <a:endCxn id="364" idx="0"/>
          </p:cNvCxnSpPr>
          <p:nvPr/>
        </p:nvCxnSpPr>
        <p:spPr>
          <a:xfrm>
            <a:off x="2869810" y="2021062"/>
            <a:ext cx="4500" cy="4212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15"/>
          <p:cNvSpPr txBox="1"/>
          <p:nvPr/>
        </p:nvSpPr>
        <p:spPr>
          <a:xfrm>
            <a:off x="2152357" y="2644723"/>
            <a:ext cx="144943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Hierarchical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Clustering</a:t>
            </a:r>
            <a:endParaRPr/>
          </a:p>
        </p:txBody>
      </p:sp>
      <p:sp>
        <p:nvSpPr>
          <p:cNvPr id="367" name="Google Shape;367;p15"/>
          <p:cNvSpPr/>
          <p:nvPr/>
        </p:nvSpPr>
        <p:spPr>
          <a:xfrm>
            <a:off x="914397" y="4186610"/>
            <a:ext cx="1654896" cy="1074706"/>
          </a:xfrm>
          <a:prstGeom prst="roundRect">
            <a:avLst>
              <a:gd name="adj" fmla="val 16667"/>
            </a:avLst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15"/>
          <p:cNvSpPr/>
          <p:nvPr/>
        </p:nvSpPr>
        <p:spPr>
          <a:xfrm>
            <a:off x="3221499" y="4186609"/>
            <a:ext cx="1683026" cy="1074706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9" name="Google Shape;369;p15"/>
          <p:cNvCxnSpPr/>
          <p:nvPr/>
        </p:nvCxnSpPr>
        <p:spPr>
          <a:xfrm>
            <a:off x="1702190" y="3854546"/>
            <a:ext cx="2335237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0" name="Google Shape;370;p15"/>
          <p:cNvCxnSpPr>
            <a:stCxn id="364" idx="2"/>
          </p:cNvCxnSpPr>
          <p:nvPr/>
        </p:nvCxnSpPr>
        <p:spPr>
          <a:xfrm>
            <a:off x="2874290" y="3516919"/>
            <a:ext cx="9600" cy="3375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1" name="Google Shape;371;p15"/>
          <p:cNvSpPr txBox="1"/>
          <p:nvPr/>
        </p:nvSpPr>
        <p:spPr>
          <a:xfrm>
            <a:off x="886264" y="4501659"/>
            <a:ext cx="172034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Agglomerative</a:t>
            </a:r>
            <a:endParaRPr/>
          </a:p>
        </p:txBody>
      </p:sp>
      <p:sp>
        <p:nvSpPr>
          <p:cNvPr id="372" name="Google Shape;372;p15"/>
          <p:cNvSpPr txBox="1"/>
          <p:nvPr/>
        </p:nvSpPr>
        <p:spPr>
          <a:xfrm>
            <a:off x="3559125" y="4529796"/>
            <a:ext cx="105189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Divisive</a:t>
            </a:r>
            <a:endParaRPr/>
          </a:p>
        </p:txBody>
      </p:sp>
      <p:cxnSp>
        <p:nvCxnSpPr>
          <p:cNvPr id="373" name="Google Shape;373;p15"/>
          <p:cNvCxnSpPr/>
          <p:nvPr/>
        </p:nvCxnSpPr>
        <p:spPr>
          <a:xfrm>
            <a:off x="1720739" y="3854544"/>
            <a:ext cx="9587" cy="337627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4" name="Google Shape;374;p15"/>
          <p:cNvCxnSpPr/>
          <p:nvPr/>
        </p:nvCxnSpPr>
        <p:spPr>
          <a:xfrm>
            <a:off x="4027841" y="3854544"/>
            <a:ext cx="9587" cy="337627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5" name="Google Shape;375;p15"/>
          <p:cNvSpPr txBox="1"/>
          <p:nvPr/>
        </p:nvSpPr>
        <p:spPr>
          <a:xfrm>
            <a:off x="2152357" y="1420837"/>
            <a:ext cx="144943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Clustering</a:t>
            </a:r>
            <a:endParaRPr/>
          </a:p>
        </p:txBody>
      </p:sp>
      <p:cxnSp>
        <p:nvCxnSpPr>
          <p:cNvPr id="376" name="Google Shape;376;p15"/>
          <p:cNvCxnSpPr/>
          <p:nvPr/>
        </p:nvCxnSpPr>
        <p:spPr>
          <a:xfrm>
            <a:off x="1730327" y="5256631"/>
            <a:ext cx="0" cy="890951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377" name="Google Shape;377;p15"/>
          <p:cNvCxnSpPr/>
          <p:nvPr/>
        </p:nvCxnSpPr>
        <p:spPr>
          <a:xfrm>
            <a:off x="1716258" y="6133514"/>
            <a:ext cx="4023360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378" name="Google Shape;378;p15"/>
          <p:cNvCxnSpPr/>
          <p:nvPr/>
        </p:nvCxnSpPr>
        <p:spPr>
          <a:xfrm rot="10800000">
            <a:off x="5739619" y="4346918"/>
            <a:ext cx="0" cy="1772529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379" name="Google Shape;379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380" name="Google Shape;38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381" name="Google Shape;38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6" name="Google Shape;386;p16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7" name="Google Shape;387;p16"/>
          <p:cNvSpPr txBox="1"/>
          <p:nvPr/>
        </p:nvSpPr>
        <p:spPr>
          <a:xfrm>
            <a:off x="618979" y="225081"/>
            <a:ext cx="295715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Types of Clustering</a:t>
            </a:r>
            <a:endParaRPr/>
          </a:p>
        </p:txBody>
      </p:sp>
      <p:sp>
        <p:nvSpPr>
          <p:cNvPr id="388" name="Google Shape;388;p16"/>
          <p:cNvSpPr txBox="1"/>
          <p:nvPr/>
        </p:nvSpPr>
        <p:spPr>
          <a:xfrm>
            <a:off x="886264" y="4825216"/>
            <a:ext cx="172034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Agglomerative</a:t>
            </a:r>
            <a:endParaRPr/>
          </a:p>
        </p:txBody>
      </p:sp>
      <p:sp>
        <p:nvSpPr>
          <p:cNvPr id="389" name="Google Shape;389;p16"/>
          <p:cNvSpPr txBox="1"/>
          <p:nvPr/>
        </p:nvSpPr>
        <p:spPr>
          <a:xfrm>
            <a:off x="4149968" y="4825217"/>
            <a:ext cx="105189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Divisive</a:t>
            </a:r>
            <a:endParaRPr/>
          </a:p>
        </p:txBody>
      </p:sp>
      <p:cxnSp>
        <p:nvCxnSpPr>
          <p:cNvPr id="390" name="Google Shape;390;p16"/>
          <p:cNvCxnSpPr/>
          <p:nvPr/>
        </p:nvCxnSpPr>
        <p:spPr>
          <a:xfrm>
            <a:off x="5711484" y="4403191"/>
            <a:ext cx="40796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ot"/>
            <a:miter lim="800000"/>
            <a:headEnd type="none" w="sm" len="sm"/>
            <a:tailEnd type="triangle" w="med" len="med"/>
          </a:ln>
        </p:spPr>
      </p:cxnSp>
      <p:grpSp>
        <p:nvGrpSpPr>
          <p:cNvPr id="391" name="Google Shape;391;p16"/>
          <p:cNvGrpSpPr/>
          <p:nvPr/>
        </p:nvGrpSpPr>
        <p:grpSpPr>
          <a:xfrm>
            <a:off x="6147582" y="3910818"/>
            <a:ext cx="4164036" cy="1716258"/>
            <a:chOff x="6147582" y="3910818"/>
            <a:chExt cx="4164036" cy="1716258"/>
          </a:xfrm>
        </p:grpSpPr>
        <p:sp>
          <p:nvSpPr>
            <p:cNvPr id="392" name="Google Shape;392;p16"/>
            <p:cNvSpPr/>
            <p:nvPr/>
          </p:nvSpPr>
          <p:spPr>
            <a:xfrm>
              <a:off x="6147582" y="3910818"/>
              <a:ext cx="4164036" cy="1716258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3" name="Google Shape;393;p16"/>
            <p:cNvSpPr txBox="1"/>
            <p:nvPr/>
          </p:nvSpPr>
          <p:spPr>
            <a:xfrm>
              <a:off x="6354103" y="4107768"/>
              <a:ext cx="3712619" cy="1323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“</a:t>
              </a:r>
              <a:r>
                <a:rPr lang="en-US" sz="2000">
                  <a:solidFill>
                    <a:srgbClr val="00B0F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Top down</a:t>
              </a:r>
              <a:r>
                <a:rPr lang="en-US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” approach begin with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the whole set and proceed to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divide it into successively smaller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clusters</a:t>
              </a:r>
              <a:endParaRPr/>
            </a:p>
          </p:txBody>
        </p:sp>
      </p:grpSp>
      <p:sp>
        <p:nvSpPr>
          <p:cNvPr id="394" name="Google Shape;394;p16"/>
          <p:cNvSpPr/>
          <p:nvPr/>
        </p:nvSpPr>
        <p:spPr>
          <a:xfrm>
            <a:off x="2138289" y="1223888"/>
            <a:ext cx="1463041" cy="797174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16"/>
          <p:cNvSpPr/>
          <p:nvPr/>
        </p:nvSpPr>
        <p:spPr>
          <a:xfrm>
            <a:off x="2110143" y="2442213"/>
            <a:ext cx="1528293" cy="107470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6" name="Google Shape;396;p16"/>
          <p:cNvCxnSpPr>
            <a:stCxn id="394" idx="2"/>
            <a:endCxn id="395" idx="0"/>
          </p:cNvCxnSpPr>
          <p:nvPr/>
        </p:nvCxnSpPr>
        <p:spPr>
          <a:xfrm>
            <a:off x="2869810" y="2021062"/>
            <a:ext cx="4500" cy="4212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7" name="Google Shape;397;p16"/>
          <p:cNvSpPr txBox="1"/>
          <p:nvPr/>
        </p:nvSpPr>
        <p:spPr>
          <a:xfrm>
            <a:off x="2152357" y="2644723"/>
            <a:ext cx="144943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Hierarchical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Clustering</a:t>
            </a:r>
            <a:endParaRPr/>
          </a:p>
        </p:txBody>
      </p:sp>
      <p:sp>
        <p:nvSpPr>
          <p:cNvPr id="398" name="Google Shape;398;p16"/>
          <p:cNvSpPr/>
          <p:nvPr/>
        </p:nvSpPr>
        <p:spPr>
          <a:xfrm>
            <a:off x="914397" y="4186610"/>
            <a:ext cx="1654896" cy="1074706"/>
          </a:xfrm>
          <a:prstGeom prst="roundRect">
            <a:avLst>
              <a:gd name="adj" fmla="val 16667"/>
            </a:avLst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16"/>
          <p:cNvSpPr/>
          <p:nvPr/>
        </p:nvSpPr>
        <p:spPr>
          <a:xfrm>
            <a:off x="3221499" y="4186609"/>
            <a:ext cx="1683026" cy="1074706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0" name="Google Shape;400;p16"/>
          <p:cNvCxnSpPr/>
          <p:nvPr/>
        </p:nvCxnSpPr>
        <p:spPr>
          <a:xfrm>
            <a:off x="1702190" y="3854546"/>
            <a:ext cx="2335237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1" name="Google Shape;401;p16"/>
          <p:cNvCxnSpPr>
            <a:stCxn id="395" idx="2"/>
          </p:cNvCxnSpPr>
          <p:nvPr/>
        </p:nvCxnSpPr>
        <p:spPr>
          <a:xfrm>
            <a:off x="2874290" y="3516919"/>
            <a:ext cx="9600" cy="3375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2" name="Google Shape;402;p16"/>
          <p:cNvSpPr txBox="1"/>
          <p:nvPr/>
        </p:nvSpPr>
        <p:spPr>
          <a:xfrm>
            <a:off x="886264" y="4501659"/>
            <a:ext cx="172034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Agglomerative</a:t>
            </a:r>
            <a:endParaRPr/>
          </a:p>
        </p:txBody>
      </p:sp>
      <p:sp>
        <p:nvSpPr>
          <p:cNvPr id="403" name="Google Shape;403;p16"/>
          <p:cNvSpPr txBox="1"/>
          <p:nvPr/>
        </p:nvSpPr>
        <p:spPr>
          <a:xfrm>
            <a:off x="3559125" y="4529796"/>
            <a:ext cx="105189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Divisive</a:t>
            </a:r>
            <a:endParaRPr/>
          </a:p>
        </p:txBody>
      </p:sp>
      <p:cxnSp>
        <p:nvCxnSpPr>
          <p:cNvPr id="404" name="Google Shape;404;p16"/>
          <p:cNvCxnSpPr/>
          <p:nvPr/>
        </p:nvCxnSpPr>
        <p:spPr>
          <a:xfrm>
            <a:off x="1720739" y="3854544"/>
            <a:ext cx="9587" cy="337627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5" name="Google Shape;405;p16"/>
          <p:cNvCxnSpPr/>
          <p:nvPr/>
        </p:nvCxnSpPr>
        <p:spPr>
          <a:xfrm>
            <a:off x="4027841" y="3854544"/>
            <a:ext cx="9587" cy="337627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6" name="Google Shape;406;p16"/>
          <p:cNvSpPr txBox="1"/>
          <p:nvPr/>
        </p:nvSpPr>
        <p:spPr>
          <a:xfrm>
            <a:off x="2152357" y="1420837"/>
            <a:ext cx="144943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Clustering</a:t>
            </a:r>
            <a:endParaRPr/>
          </a:p>
        </p:txBody>
      </p:sp>
      <p:cxnSp>
        <p:nvCxnSpPr>
          <p:cNvPr id="407" name="Google Shape;407;p16"/>
          <p:cNvCxnSpPr/>
          <p:nvPr/>
        </p:nvCxnSpPr>
        <p:spPr>
          <a:xfrm>
            <a:off x="4107767" y="5256630"/>
            <a:ext cx="0" cy="890951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408" name="Google Shape;408;p16"/>
          <p:cNvCxnSpPr/>
          <p:nvPr/>
        </p:nvCxnSpPr>
        <p:spPr>
          <a:xfrm>
            <a:off x="4149969" y="6133514"/>
            <a:ext cx="1561513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409" name="Google Shape;409;p16"/>
          <p:cNvCxnSpPr/>
          <p:nvPr/>
        </p:nvCxnSpPr>
        <p:spPr>
          <a:xfrm rot="10800000">
            <a:off x="5711483" y="4360986"/>
            <a:ext cx="0" cy="1772529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ot"/>
            <a:miter lim="800000"/>
            <a:headEnd type="none" w="sm" len="sm"/>
            <a:tailEnd type="none" w="sm" len="sm"/>
          </a:ln>
        </p:spPr>
      </p:cxnSp>
      <p:pic>
        <p:nvPicPr>
          <p:cNvPr id="410" name="Google Shape;410;p16"/>
          <p:cNvPicPr preferRelativeResize="0"/>
          <p:nvPr/>
        </p:nvPicPr>
        <p:blipFill rotWithShape="1">
          <a:blip r:embed="rId3">
            <a:alphaModFix/>
          </a:blip>
          <a:srcRect l="55269" t="19267" r="24885" b="39481"/>
          <a:stretch/>
        </p:blipFill>
        <p:spPr>
          <a:xfrm>
            <a:off x="6893171" y="984739"/>
            <a:ext cx="2419644" cy="2827606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412" name="Google Shape;41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413" name="Google Shape;41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17"/>
          <p:cNvPicPr preferRelativeResize="0"/>
          <p:nvPr/>
        </p:nvPicPr>
        <p:blipFill rotWithShape="1">
          <a:blip r:embed="rId3">
            <a:alphaModFix/>
          </a:blip>
          <a:srcRect l="52614" t="21935" r="24077" b="38046"/>
          <a:stretch/>
        </p:blipFill>
        <p:spPr>
          <a:xfrm>
            <a:off x="6724361" y="1223890"/>
            <a:ext cx="2841674" cy="2743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9" name="Google Shape;419;p17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0" name="Google Shape;420;p17"/>
          <p:cNvSpPr txBox="1"/>
          <p:nvPr/>
        </p:nvSpPr>
        <p:spPr>
          <a:xfrm>
            <a:off x="618979" y="225081"/>
            <a:ext cx="295715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Types of Clustering</a:t>
            </a:r>
            <a:endParaRPr/>
          </a:p>
        </p:txBody>
      </p:sp>
      <p:sp>
        <p:nvSpPr>
          <p:cNvPr id="421" name="Google Shape;421;p17"/>
          <p:cNvSpPr txBox="1"/>
          <p:nvPr/>
        </p:nvSpPr>
        <p:spPr>
          <a:xfrm>
            <a:off x="886264" y="4825216"/>
            <a:ext cx="172034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Agglomerative</a:t>
            </a:r>
            <a:endParaRPr/>
          </a:p>
        </p:txBody>
      </p:sp>
      <p:sp>
        <p:nvSpPr>
          <p:cNvPr id="422" name="Google Shape;422;p17"/>
          <p:cNvSpPr txBox="1"/>
          <p:nvPr/>
        </p:nvSpPr>
        <p:spPr>
          <a:xfrm>
            <a:off x="4149968" y="4825217"/>
            <a:ext cx="105189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Divisive</a:t>
            </a:r>
            <a:endParaRPr/>
          </a:p>
        </p:txBody>
      </p:sp>
      <p:cxnSp>
        <p:nvCxnSpPr>
          <p:cNvPr id="423" name="Google Shape;423;p17"/>
          <p:cNvCxnSpPr/>
          <p:nvPr/>
        </p:nvCxnSpPr>
        <p:spPr>
          <a:xfrm>
            <a:off x="5711484" y="4403191"/>
            <a:ext cx="40796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ot"/>
            <a:miter lim="800000"/>
            <a:headEnd type="none" w="sm" len="sm"/>
            <a:tailEnd type="triangle" w="med" len="med"/>
          </a:ln>
        </p:spPr>
      </p:cxnSp>
      <p:sp>
        <p:nvSpPr>
          <p:cNvPr id="424" name="Google Shape;424;p17"/>
          <p:cNvSpPr/>
          <p:nvPr/>
        </p:nvSpPr>
        <p:spPr>
          <a:xfrm>
            <a:off x="6147582" y="3910818"/>
            <a:ext cx="4164036" cy="1716258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5" name="Google Shape;425;p17"/>
          <p:cNvSpPr txBox="1"/>
          <p:nvPr/>
        </p:nvSpPr>
        <p:spPr>
          <a:xfrm>
            <a:off x="6452577" y="4234377"/>
            <a:ext cx="362471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Division of objects into clusters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such that each object is in exactly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one cluster, not several</a:t>
            </a:r>
            <a:endParaRPr/>
          </a:p>
        </p:txBody>
      </p:sp>
      <p:sp>
        <p:nvSpPr>
          <p:cNvPr id="426" name="Google Shape;426;p17"/>
          <p:cNvSpPr/>
          <p:nvPr/>
        </p:nvSpPr>
        <p:spPr>
          <a:xfrm>
            <a:off x="2138289" y="1223888"/>
            <a:ext cx="1463041" cy="797174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17"/>
          <p:cNvSpPr/>
          <p:nvPr/>
        </p:nvSpPr>
        <p:spPr>
          <a:xfrm>
            <a:off x="2110143" y="2442213"/>
            <a:ext cx="1528293" cy="107470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8" name="Google Shape;428;p17"/>
          <p:cNvCxnSpPr>
            <a:stCxn id="426" idx="2"/>
            <a:endCxn id="427" idx="0"/>
          </p:cNvCxnSpPr>
          <p:nvPr/>
        </p:nvCxnSpPr>
        <p:spPr>
          <a:xfrm>
            <a:off x="2869810" y="2021062"/>
            <a:ext cx="4500" cy="4212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9" name="Google Shape;429;p17"/>
          <p:cNvSpPr txBox="1"/>
          <p:nvPr/>
        </p:nvSpPr>
        <p:spPr>
          <a:xfrm>
            <a:off x="2152357" y="2644723"/>
            <a:ext cx="144943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Partitional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Clustering</a:t>
            </a:r>
            <a:endParaRPr/>
          </a:p>
        </p:txBody>
      </p:sp>
      <p:sp>
        <p:nvSpPr>
          <p:cNvPr id="430" name="Google Shape;430;p17"/>
          <p:cNvSpPr/>
          <p:nvPr/>
        </p:nvSpPr>
        <p:spPr>
          <a:xfrm>
            <a:off x="914397" y="4186610"/>
            <a:ext cx="1654896" cy="1074706"/>
          </a:xfrm>
          <a:prstGeom prst="roundRect">
            <a:avLst>
              <a:gd name="adj" fmla="val 16667"/>
            </a:avLst>
          </a:prstGeom>
          <a:solidFill>
            <a:srgbClr val="7570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17"/>
          <p:cNvSpPr/>
          <p:nvPr/>
        </p:nvSpPr>
        <p:spPr>
          <a:xfrm>
            <a:off x="3108955" y="4186609"/>
            <a:ext cx="1941344" cy="107470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2" name="Google Shape;432;p17"/>
          <p:cNvCxnSpPr/>
          <p:nvPr/>
        </p:nvCxnSpPr>
        <p:spPr>
          <a:xfrm>
            <a:off x="1702190" y="3854546"/>
            <a:ext cx="2335237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33" name="Google Shape;433;p17"/>
          <p:cNvCxnSpPr>
            <a:stCxn id="427" idx="2"/>
          </p:cNvCxnSpPr>
          <p:nvPr/>
        </p:nvCxnSpPr>
        <p:spPr>
          <a:xfrm>
            <a:off x="2874290" y="3516919"/>
            <a:ext cx="9600" cy="3375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4" name="Google Shape;434;p17"/>
          <p:cNvSpPr txBox="1"/>
          <p:nvPr/>
        </p:nvSpPr>
        <p:spPr>
          <a:xfrm>
            <a:off x="1181686" y="4515727"/>
            <a:ext cx="130829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K-Means</a:t>
            </a:r>
            <a:endParaRPr/>
          </a:p>
        </p:txBody>
      </p:sp>
      <p:sp>
        <p:nvSpPr>
          <p:cNvPr id="435" name="Google Shape;435;p17"/>
          <p:cNvSpPr txBox="1"/>
          <p:nvPr/>
        </p:nvSpPr>
        <p:spPr>
          <a:xfrm>
            <a:off x="3165230" y="4515731"/>
            <a:ext cx="187100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Fuzzy C-Means</a:t>
            </a:r>
            <a:endParaRPr/>
          </a:p>
        </p:txBody>
      </p:sp>
      <p:cxnSp>
        <p:nvCxnSpPr>
          <p:cNvPr id="436" name="Google Shape;436;p17"/>
          <p:cNvCxnSpPr/>
          <p:nvPr/>
        </p:nvCxnSpPr>
        <p:spPr>
          <a:xfrm>
            <a:off x="1720739" y="3854544"/>
            <a:ext cx="9587" cy="337627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37" name="Google Shape;437;p17"/>
          <p:cNvCxnSpPr/>
          <p:nvPr/>
        </p:nvCxnSpPr>
        <p:spPr>
          <a:xfrm>
            <a:off x="4027841" y="3854544"/>
            <a:ext cx="9587" cy="337627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8" name="Google Shape;438;p17"/>
          <p:cNvSpPr txBox="1"/>
          <p:nvPr/>
        </p:nvSpPr>
        <p:spPr>
          <a:xfrm>
            <a:off x="2152357" y="1420837"/>
            <a:ext cx="144943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Clustering</a:t>
            </a:r>
            <a:endParaRPr/>
          </a:p>
        </p:txBody>
      </p:sp>
      <p:cxnSp>
        <p:nvCxnSpPr>
          <p:cNvPr id="439" name="Google Shape;439;p17"/>
          <p:cNvCxnSpPr/>
          <p:nvPr/>
        </p:nvCxnSpPr>
        <p:spPr>
          <a:xfrm>
            <a:off x="1702190" y="5256630"/>
            <a:ext cx="0" cy="890951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440" name="Google Shape;440;p17"/>
          <p:cNvCxnSpPr/>
          <p:nvPr/>
        </p:nvCxnSpPr>
        <p:spPr>
          <a:xfrm>
            <a:off x="1716258" y="6133514"/>
            <a:ext cx="399522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441" name="Google Shape;441;p17"/>
          <p:cNvCxnSpPr/>
          <p:nvPr/>
        </p:nvCxnSpPr>
        <p:spPr>
          <a:xfrm rot="10800000">
            <a:off x="5711483" y="4360986"/>
            <a:ext cx="0" cy="1772529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442" name="Google Shape;4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443" name="Google Shape;4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444" name="Google Shape;4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18"/>
          <p:cNvPicPr preferRelativeResize="0"/>
          <p:nvPr/>
        </p:nvPicPr>
        <p:blipFill rotWithShape="1">
          <a:blip r:embed="rId3">
            <a:alphaModFix/>
          </a:blip>
          <a:srcRect l="52384" t="23372" r="24191" b="39277"/>
          <a:stretch/>
        </p:blipFill>
        <p:spPr>
          <a:xfrm>
            <a:off x="6738424" y="1364567"/>
            <a:ext cx="2855742" cy="25603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0" name="Google Shape;450;p18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1" name="Google Shape;451;p18"/>
          <p:cNvSpPr txBox="1"/>
          <p:nvPr/>
        </p:nvSpPr>
        <p:spPr>
          <a:xfrm>
            <a:off x="618979" y="225081"/>
            <a:ext cx="295715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Types of Clustering</a:t>
            </a:r>
            <a:endParaRPr/>
          </a:p>
        </p:txBody>
      </p:sp>
      <p:sp>
        <p:nvSpPr>
          <p:cNvPr id="452" name="Google Shape;452;p18"/>
          <p:cNvSpPr txBox="1"/>
          <p:nvPr/>
        </p:nvSpPr>
        <p:spPr>
          <a:xfrm>
            <a:off x="886264" y="4825216"/>
            <a:ext cx="172034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Agglomerative</a:t>
            </a:r>
            <a:endParaRPr/>
          </a:p>
        </p:txBody>
      </p:sp>
      <p:sp>
        <p:nvSpPr>
          <p:cNvPr id="453" name="Google Shape;453;p18"/>
          <p:cNvSpPr txBox="1"/>
          <p:nvPr/>
        </p:nvSpPr>
        <p:spPr>
          <a:xfrm>
            <a:off x="4149968" y="4825217"/>
            <a:ext cx="105189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Divisive</a:t>
            </a:r>
            <a:endParaRPr/>
          </a:p>
        </p:txBody>
      </p:sp>
      <p:cxnSp>
        <p:nvCxnSpPr>
          <p:cNvPr id="454" name="Google Shape;454;p18"/>
          <p:cNvCxnSpPr/>
          <p:nvPr/>
        </p:nvCxnSpPr>
        <p:spPr>
          <a:xfrm>
            <a:off x="5711484" y="4403191"/>
            <a:ext cx="40796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ot"/>
            <a:miter lim="800000"/>
            <a:headEnd type="none" w="sm" len="sm"/>
            <a:tailEnd type="triangle" w="med" len="med"/>
          </a:ln>
        </p:spPr>
      </p:cxnSp>
      <p:sp>
        <p:nvSpPr>
          <p:cNvPr id="455" name="Google Shape;455;p18"/>
          <p:cNvSpPr/>
          <p:nvPr/>
        </p:nvSpPr>
        <p:spPr>
          <a:xfrm>
            <a:off x="6147582" y="3910818"/>
            <a:ext cx="4164036" cy="1716258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6" name="Google Shape;456;p18"/>
          <p:cNvSpPr txBox="1"/>
          <p:nvPr/>
        </p:nvSpPr>
        <p:spPr>
          <a:xfrm>
            <a:off x="6452577" y="4234377"/>
            <a:ext cx="354937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Division of objects into clusters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such that each object can belong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multiple clusters</a:t>
            </a:r>
            <a:endParaRPr/>
          </a:p>
        </p:txBody>
      </p:sp>
      <p:sp>
        <p:nvSpPr>
          <p:cNvPr id="457" name="Google Shape;457;p18"/>
          <p:cNvSpPr/>
          <p:nvPr/>
        </p:nvSpPr>
        <p:spPr>
          <a:xfrm>
            <a:off x="2138289" y="1223888"/>
            <a:ext cx="1463041" cy="797174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18"/>
          <p:cNvSpPr/>
          <p:nvPr/>
        </p:nvSpPr>
        <p:spPr>
          <a:xfrm>
            <a:off x="2110143" y="2442213"/>
            <a:ext cx="1528293" cy="107470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9" name="Google Shape;459;p18"/>
          <p:cNvCxnSpPr>
            <a:stCxn id="457" idx="2"/>
            <a:endCxn id="458" idx="0"/>
          </p:cNvCxnSpPr>
          <p:nvPr/>
        </p:nvCxnSpPr>
        <p:spPr>
          <a:xfrm>
            <a:off x="2869810" y="2021062"/>
            <a:ext cx="4500" cy="4212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0" name="Google Shape;460;p18"/>
          <p:cNvSpPr txBox="1"/>
          <p:nvPr/>
        </p:nvSpPr>
        <p:spPr>
          <a:xfrm>
            <a:off x="2152357" y="2644723"/>
            <a:ext cx="144943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Partitional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Clustering</a:t>
            </a:r>
            <a:endParaRPr/>
          </a:p>
        </p:txBody>
      </p:sp>
      <p:sp>
        <p:nvSpPr>
          <p:cNvPr id="461" name="Google Shape;461;p18"/>
          <p:cNvSpPr/>
          <p:nvPr/>
        </p:nvSpPr>
        <p:spPr>
          <a:xfrm>
            <a:off x="914397" y="4186610"/>
            <a:ext cx="1654896" cy="1074706"/>
          </a:xfrm>
          <a:prstGeom prst="roundRect">
            <a:avLst>
              <a:gd name="adj" fmla="val 16667"/>
            </a:avLst>
          </a:prstGeom>
          <a:solidFill>
            <a:srgbClr val="7570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18"/>
          <p:cNvSpPr/>
          <p:nvPr/>
        </p:nvSpPr>
        <p:spPr>
          <a:xfrm>
            <a:off x="3108955" y="4186609"/>
            <a:ext cx="1941344" cy="107470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3" name="Google Shape;463;p18"/>
          <p:cNvCxnSpPr/>
          <p:nvPr/>
        </p:nvCxnSpPr>
        <p:spPr>
          <a:xfrm>
            <a:off x="1702190" y="3854546"/>
            <a:ext cx="2335237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64" name="Google Shape;464;p18"/>
          <p:cNvCxnSpPr>
            <a:stCxn id="458" idx="2"/>
          </p:cNvCxnSpPr>
          <p:nvPr/>
        </p:nvCxnSpPr>
        <p:spPr>
          <a:xfrm>
            <a:off x="2874290" y="3516919"/>
            <a:ext cx="9600" cy="3375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5" name="Google Shape;465;p18"/>
          <p:cNvSpPr txBox="1"/>
          <p:nvPr/>
        </p:nvSpPr>
        <p:spPr>
          <a:xfrm>
            <a:off x="1181686" y="4515727"/>
            <a:ext cx="130829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K-Means</a:t>
            </a:r>
            <a:endParaRPr/>
          </a:p>
        </p:txBody>
      </p:sp>
      <p:sp>
        <p:nvSpPr>
          <p:cNvPr id="466" name="Google Shape;466;p18"/>
          <p:cNvSpPr txBox="1"/>
          <p:nvPr/>
        </p:nvSpPr>
        <p:spPr>
          <a:xfrm>
            <a:off x="3165230" y="4515731"/>
            <a:ext cx="187100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Fuzzy C-Means</a:t>
            </a:r>
            <a:endParaRPr/>
          </a:p>
        </p:txBody>
      </p:sp>
      <p:cxnSp>
        <p:nvCxnSpPr>
          <p:cNvPr id="467" name="Google Shape;467;p18"/>
          <p:cNvCxnSpPr/>
          <p:nvPr/>
        </p:nvCxnSpPr>
        <p:spPr>
          <a:xfrm>
            <a:off x="1720739" y="3854544"/>
            <a:ext cx="9587" cy="337627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68" name="Google Shape;468;p18"/>
          <p:cNvCxnSpPr/>
          <p:nvPr/>
        </p:nvCxnSpPr>
        <p:spPr>
          <a:xfrm>
            <a:off x="4027841" y="3854544"/>
            <a:ext cx="9587" cy="337627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9" name="Google Shape;469;p18"/>
          <p:cNvSpPr txBox="1"/>
          <p:nvPr/>
        </p:nvSpPr>
        <p:spPr>
          <a:xfrm>
            <a:off x="2152357" y="1420837"/>
            <a:ext cx="144943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Clustering</a:t>
            </a:r>
            <a:endParaRPr/>
          </a:p>
        </p:txBody>
      </p:sp>
      <p:cxnSp>
        <p:nvCxnSpPr>
          <p:cNvPr id="470" name="Google Shape;470;p18"/>
          <p:cNvCxnSpPr/>
          <p:nvPr/>
        </p:nvCxnSpPr>
        <p:spPr>
          <a:xfrm>
            <a:off x="4107767" y="5256630"/>
            <a:ext cx="0" cy="890951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471" name="Google Shape;471;p18"/>
          <p:cNvCxnSpPr/>
          <p:nvPr/>
        </p:nvCxnSpPr>
        <p:spPr>
          <a:xfrm>
            <a:off x="4149969" y="6133514"/>
            <a:ext cx="1561513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472" name="Google Shape;472;p18"/>
          <p:cNvCxnSpPr/>
          <p:nvPr/>
        </p:nvCxnSpPr>
        <p:spPr>
          <a:xfrm rot="10800000">
            <a:off x="5711483" y="4360986"/>
            <a:ext cx="0" cy="1772529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473" name="Google Shape;473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474" name="Google Shape;474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475" name="Google Shape;475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19"/>
          <p:cNvPicPr preferRelativeResize="0"/>
          <p:nvPr/>
        </p:nvPicPr>
        <p:blipFill rotWithShape="1">
          <a:blip r:embed="rId3">
            <a:alphaModFix/>
          </a:blip>
          <a:srcRect t="1838" r="5133" b="10594"/>
          <a:stretch/>
        </p:blipFill>
        <p:spPr>
          <a:xfrm>
            <a:off x="-1" y="-1"/>
            <a:ext cx="121920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482" name="Google Shape;48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483" name="Google Shape;48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8" name="Google Shape;488;p20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9" name="Google Shape;489;p20"/>
          <p:cNvSpPr txBox="1"/>
          <p:nvPr/>
        </p:nvSpPr>
        <p:spPr>
          <a:xfrm>
            <a:off x="618979" y="225081"/>
            <a:ext cx="532549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Applications of K-Means Clustering</a:t>
            </a:r>
            <a:endParaRPr/>
          </a:p>
        </p:txBody>
      </p:sp>
      <p:grpSp>
        <p:nvGrpSpPr>
          <p:cNvPr id="490" name="Google Shape;490;p20"/>
          <p:cNvGrpSpPr/>
          <p:nvPr/>
        </p:nvGrpSpPr>
        <p:grpSpPr>
          <a:xfrm>
            <a:off x="759653" y="1997610"/>
            <a:ext cx="1955410" cy="2067955"/>
            <a:chOff x="759653" y="1997610"/>
            <a:chExt cx="1955410" cy="2067955"/>
          </a:xfrm>
        </p:grpSpPr>
        <p:sp>
          <p:nvSpPr>
            <p:cNvPr id="491" name="Google Shape;491;p20"/>
            <p:cNvSpPr/>
            <p:nvPr/>
          </p:nvSpPr>
          <p:spPr>
            <a:xfrm>
              <a:off x="759653" y="2138290"/>
              <a:ext cx="1955410" cy="1927275"/>
            </a:xfrm>
            <a:prstGeom prst="flowChartOffpageConnector">
              <a:avLst/>
            </a:prstGeom>
            <a:solidFill>
              <a:schemeClr val="accent4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92" name="Google Shape;492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4809" y="1997610"/>
              <a:ext cx="1482970" cy="14829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3" name="Google Shape;493;p20"/>
            <p:cNvSpPr txBox="1"/>
            <p:nvPr/>
          </p:nvSpPr>
          <p:spPr>
            <a:xfrm>
              <a:off x="1026563" y="3080824"/>
              <a:ext cx="1364476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Academic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Performance</a:t>
              </a:r>
              <a:endParaRPr/>
            </a:p>
          </p:txBody>
        </p:sp>
      </p:grpSp>
      <p:grpSp>
        <p:nvGrpSpPr>
          <p:cNvPr id="494" name="Google Shape;494;p20"/>
          <p:cNvGrpSpPr/>
          <p:nvPr/>
        </p:nvGrpSpPr>
        <p:grpSpPr>
          <a:xfrm>
            <a:off x="3629462" y="2055053"/>
            <a:ext cx="1955410" cy="1996442"/>
            <a:chOff x="3629462" y="2055053"/>
            <a:chExt cx="1955410" cy="1996442"/>
          </a:xfrm>
        </p:grpSpPr>
        <p:sp>
          <p:nvSpPr>
            <p:cNvPr id="495" name="Google Shape;495;p20"/>
            <p:cNvSpPr/>
            <p:nvPr/>
          </p:nvSpPr>
          <p:spPr>
            <a:xfrm>
              <a:off x="3629462" y="2124220"/>
              <a:ext cx="1955410" cy="1927275"/>
            </a:xfrm>
            <a:prstGeom prst="flowChartOffpageConnector">
              <a:avLst/>
            </a:prstGeom>
            <a:solidFill>
              <a:srgbClr val="00B0F0"/>
            </a:solidFill>
            <a:ln w="127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96" name="Google Shape;496;p2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9024" y="2055053"/>
              <a:ext cx="1419666" cy="14196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7" name="Google Shape;497;p20"/>
            <p:cNvSpPr txBox="1"/>
            <p:nvPr/>
          </p:nvSpPr>
          <p:spPr>
            <a:xfrm>
              <a:off x="4042413" y="3137094"/>
              <a:ext cx="118494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Diagnostic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Systems</a:t>
              </a:r>
              <a:endParaRPr/>
            </a:p>
          </p:txBody>
        </p:sp>
      </p:grpSp>
      <p:sp>
        <p:nvSpPr>
          <p:cNvPr id="498" name="Google Shape;498;p20"/>
          <p:cNvSpPr/>
          <p:nvPr/>
        </p:nvSpPr>
        <p:spPr>
          <a:xfrm>
            <a:off x="9509760" y="2138287"/>
            <a:ext cx="1955410" cy="1927275"/>
          </a:xfrm>
          <a:prstGeom prst="flowChartOffpageConnector">
            <a:avLst/>
          </a:prstGeom>
          <a:solidFill>
            <a:srgbClr val="7F7F7F"/>
          </a:solidFill>
          <a:ln w="12700" cap="flat" cmpd="sng">
            <a:solidFill>
              <a:srgbClr val="323F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20"/>
          <p:cNvSpPr txBox="1"/>
          <p:nvPr/>
        </p:nvSpPr>
        <p:spPr>
          <a:xfrm>
            <a:off x="9693838" y="3108957"/>
            <a:ext cx="161454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Search Engines</a:t>
            </a:r>
            <a:endParaRPr/>
          </a:p>
        </p:txBody>
      </p:sp>
      <p:grpSp>
        <p:nvGrpSpPr>
          <p:cNvPr id="500" name="Google Shape;500;p20"/>
          <p:cNvGrpSpPr/>
          <p:nvPr/>
        </p:nvGrpSpPr>
        <p:grpSpPr>
          <a:xfrm>
            <a:off x="9762977" y="2031609"/>
            <a:ext cx="1443112" cy="1443112"/>
            <a:chOff x="9777045" y="1961270"/>
            <a:chExt cx="1443112" cy="1443112"/>
          </a:xfrm>
        </p:grpSpPr>
        <p:pic>
          <p:nvPicPr>
            <p:cNvPr id="501" name="Google Shape;501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777045" y="1961270"/>
              <a:ext cx="1443112" cy="14431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2" name="Google Shape;502;p20"/>
            <p:cNvSpPr txBox="1"/>
            <p:nvPr/>
          </p:nvSpPr>
          <p:spPr>
            <a:xfrm>
              <a:off x="9990615" y="2489979"/>
              <a:ext cx="627095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www</a:t>
              </a:r>
              <a:endParaRPr/>
            </a:p>
          </p:txBody>
        </p:sp>
      </p:grpSp>
      <p:grpSp>
        <p:nvGrpSpPr>
          <p:cNvPr id="503" name="Google Shape;503;p20"/>
          <p:cNvGrpSpPr/>
          <p:nvPr/>
        </p:nvGrpSpPr>
        <p:grpSpPr>
          <a:xfrm>
            <a:off x="6569612" y="2138289"/>
            <a:ext cx="1955410" cy="1927275"/>
            <a:chOff x="6569612" y="2138289"/>
            <a:chExt cx="1955410" cy="1927275"/>
          </a:xfrm>
        </p:grpSpPr>
        <p:sp>
          <p:nvSpPr>
            <p:cNvPr id="504" name="Google Shape;504;p20"/>
            <p:cNvSpPr/>
            <p:nvPr/>
          </p:nvSpPr>
          <p:spPr>
            <a:xfrm>
              <a:off x="6569612" y="2138289"/>
              <a:ext cx="1955410" cy="1927275"/>
            </a:xfrm>
            <a:prstGeom prst="flowChartOffpageConnector">
              <a:avLst/>
            </a:prstGeom>
            <a:solidFill>
              <a:srgbClr val="1F3864"/>
            </a:solidFill>
            <a:ln w="12700" cap="flat" cmpd="sng">
              <a:solidFill>
                <a:srgbClr val="1F38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5" name="Google Shape;505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090117" y="2312963"/>
              <a:ext cx="901503" cy="9015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6" name="Google Shape;506;p20"/>
            <p:cNvSpPr txBox="1"/>
            <p:nvPr/>
          </p:nvSpPr>
          <p:spPr>
            <a:xfrm>
              <a:off x="6698116" y="3137094"/>
              <a:ext cx="1669431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Wireless Sensor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Network’s</a:t>
              </a:r>
              <a:endParaRPr/>
            </a:p>
          </p:txBody>
        </p:sp>
      </p:grpSp>
      <p:sp>
        <p:nvSpPr>
          <p:cNvPr id="507" name="Google Shape;50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508" name="Google Shape;50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509" name="Google Shape;50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9" name="Google Shape;129;p3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0" name="Google Shape;130;p3"/>
          <p:cNvSpPr txBox="1"/>
          <p:nvPr/>
        </p:nvSpPr>
        <p:spPr>
          <a:xfrm>
            <a:off x="618979" y="225081"/>
            <a:ext cx="825553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POINTS TO BE COVERED IN THIS PRESENTATION</a:t>
            </a:r>
            <a:endParaRPr/>
          </a:p>
        </p:txBody>
      </p:sp>
      <p:sp>
        <p:nvSpPr>
          <p:cNvPr id="131" name="Google Shape;131;p3"/>
          <p:cNvSpPr/>
          <p:nvPr/>
        </p:nvSpPr>
        <p:spPr>
          <a:xfrm rot="5400000">
            <a:off x="837025" y="1470080"/>
            <a:ext cx="351695" cy="337622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"/>
          <p:cNvSpPr txBox="1"/>
          <p:nvPr/>
        </p:nvSpPr>
        <p:spPr>
          <a:xfrm>
            <a:off x="1364566" y="1420836"/>
            <a:ext cx="354295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K-Means Clustering?</a:t>
            </a:r>
            <a:endParaRPr/>
          </a:p>
        </p:txBody>
      </p:sp>
      <p:sp>
        <p:nvSpPr>
          <p:cNvPr id="133" name="Google Shape;133;p3"/>
          <p:cNvSpPr txBox="1"/>
          <p:nvPr/>
        </p:nvSpPr>
        <p:spPr>
          <a:xfrm>
            <a:off x="1406769" y="1927275"/>
            <a:ext cx="253101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Types of Clustering?</a:t>
            </a:r>
            <a:endParaRPr/>
          </a:p>
        </p:txBody>
      </p:sp>
      <p:sp>
        <p:nvSpPr>
          <p:cNvPr id="134" name="Google Shape;134;p3"/>
          <p:cNvSpPr txBox="1"/>
          <p:nvPr/>
        </p:nvSpPr>
        <p:spPr>
          <a:xfrm>
            <a:off x="1420837" y="2447779"/>
            <a:ext cx="438293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Application of  K-Means Clustering</a:t>
            </a:r>
            <a:endParaRPr/>
          </a:p>
        </p:txBody>
      </p:sp>
      <p:sp>
        <p:nvSpPr>
          <p:cNvPr id="135" name="Google Shape;135;p3"/>
          <p:cNvSpPr txBox="1"/>
          <p:nvPr/>
        </p:nvSpPr>
        <p:spPr>
          <a:xfrm>
            <a:off x="1420837" y="2982352"/>
            <a:ext cx="221086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Distance Measure</a:t>
            </a:r>
            <a:endParaRPr/>
          </a:p>
        </p:txBody>
      </p:sp>
      <p:sp>
        <p:nvSpPr>
          <p:cNvPr id="136" name="Google Shape;136;p3"/>
          <p:cNvSpPr txBox="1"/>
          <p:nvPr/>
        </p:nvSpPr>
        <p:spPr>
          <a:xfrm>
            <a:off x="1406769" y="3516922"/>
            <a:ext cx="445987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does K-Means Clustering work?</a:t>
            </a:r>
            <a:endParaRPr/>
          </a:p>
        </p:txBody>
      </p:sp>
      <p:sp>
        <p:nvSpPr>
          <p:cNvPr id="137" name="Google Shape;137;p3"/>
          <p:cNvSpPr txBox="1"/>
          <p:nvPr/>
        </p:nvSpPr>
        <p:spPr>
          <a:xfrm>
            <a:off x="1406769" y="4065563"/>
            <a:ext cx="370646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Advantages and Disadvantages</a:t>
            </a:r>
            <a:endParaRPr/>
          </a:p>
        </p:txBody>
      </p:sp>
      <p:sp>
        <p:nvSpPr>
          <p:cNvPr id="138" name="Google Shape;138;p3"/>
          <p:cNvSpPr/>
          <p:nvPr/>
        </p:nvSpPr>
        <p:spPr>
          <a:xfrm rot="5400000">
            <a:off x="837025" y="1990585"/>
            <a:ext cx="351695" cy="337622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"/>
          <p:cNvSpPr/>
          <p:nvPr/>
        </p:nvSpPr>
        <p:spPr>
          <a:xfrm rot="5400000">
            <a:off x="822958" y="2511090"/>
            <a:ext cx="351695" cy="337622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3"/>
          <p:cNvSpPr/>
          <p:nvPr/>
        </p:nvSpPr>
        <p:spPr>
          <a:xfrm rot="5400000">
            <a:off x="822958" y="3031595"/>
            <a:ext cx="351695" cy="337622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"/>
          <p:cNvSpPr/>
          <p:nvPr/>
        </p:nvSpPr>
        <p:spPr>
          <a:xfrm rot="5400000">
            <a:off x="837026" y="2511091"/>
            <a:ext cx="351695" cy="337622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3"/>
          <p:cNvSpPr/>
          <p:nvPr/>
        </p:nvSpPr>
        <p:spPr>
          <a:xfrm rot="5400000">
            <a:off x="837026" y="3031596"/>
            <a:ext cx="351695" cy="337622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"/>
          <p:cNvSpPr/>
          <p:nvPr/>
        </p:nvSpPr>
        <p:spPr>
          <a:xfrm rot="5400000">
            <a:off x="822958" y="3580237"/>
            <a:ext cx="351695" cy="337622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3"/>
          <p:cNvSpPr/>
          <p:nvPr/>
        </p:nvSpPr>
        <p:spPr>
          <a:xfrm rot="5400000">
            <a:off x="822958" y="4100742"/>
            <a:ext cx="351695" cy="337622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77552" y="1209820"/>
            <a:ext cx="3516925" cy="351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"/>
          <p:cNvSpPr txBox="1"/>
          <p:nvPr/>
        </p:nvSpPr>
        <p:spPr>
          <a:xfrm>
            <a:off x="1420837" y="4614204"/>
            <a:ext cx="508825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K-Means Clustering Examples &amp; Solutions</a:t>
            </a:r>
            <a:endParaRPr/>
          </a:p>
        </p:txBody>
      </p:sp>
      <p:sp>
        <p:nvSpPr>
          <p:cNvPr id="147" name="Google Shape;147;p3"/>
          <p:cNvSpPr/>
          <p:nvPr/>
        </p:nvSpPr>
        <p:spPr>
          <a:xfrm rot="5400000">
            <a:off x="837026" y="4649383"/>
            <a:ext cx="351695" cy="337622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149" name="Google Shape;14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150" name="Google Shape;15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21"/>
          <p:cNvPicPr preferRelativeResize="0"/>
          <p:nvPr/>
        </p:nvPicPr>
        <p:blipFill rotWithShape="1">
          <a:blip r:embed="rId3">
            <a:alphaModFix/>
          </a:blip>
          <a:srcRect t="1182" r="6011" b="10914"/>
          <a:stretch/>
        </p:blipFill>
        <p:spPr>
          <a:xfrm>
            <a:off x="0" y="0"/>
            <a:ext cx="121995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516" name="Google Shape;51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517" name="Google Shape;51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2" name="Google Shape;522;p22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3" name="Google Shape;523;p22"/>
          <p:cNvSpPr txBox="1"/>
          <p:nvPr/>
        </p:nvSpPr>
        <p:spPr>
          <a:xfrm>
            <a:off x="618979" y="225081"/>
            <a:ext cx="272260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Distance Measure</a:t>
            </a:r>
            <a:endParaRPr/>
          </a:p>
        </p:txBody>
      </p:sp>
      <p:grpSp>
        <p:nvGrpSpPr>
          <p:cNvPr id="524" name="Google Shape;524;p22"/>
          <p:cNvGrpSpPr/>
          <p:nvPr/>
        </p:nvGrpSpPr>
        <p:grpSpPr>
          <a:xfrm>
            <a:off x="1617784" y="2912012"/>
            <a:ext cx="9017391" cy="1139483"/>
            <a:chOff x="1617784" y="2912012"/>
            <a:chExt cx="9017391" cy="1139483"/>
          </a:xfrm>
        </p:grpSpPr>
        <p:sp>
          <p:nvSpPr>
            <p:cNvPr id="525" name="Google Shape;525;p22"/>
            <p:cNvSpPr/>
            <p:nvPr/>
          </p:nvSpPr>
          <p:spPr>
            <a:xfrm>
              <a:off x="1617784" y="2912012"/>
              <a:ext cx="9017391" cy="1139483"/>
            </a:xfrm>
            <a:prstGeom prst="rect">
              <a:avLst/>
            </a:prstGeom>
            <a:noFill/>
            <a:ln w="28575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22"/>
            <p:cNvSpPr txBox="1"/>
            <p:nvPr/>
          </p:nvSpPr>
          <p:spPr>
            <a:xfrm>
              <a:off x="1871003" y="3137095"/>
              <a:ext cx="8406468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Distance measure will determine the similarity between two elements and it will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influence the shape of the clusters</a:t>
              </a:r>
              <a:endParaRPr/>
            </a:p>
          </p:txBody>
        </p:sp>
      </p:grpSp>
      <p:grpSp>
        <p:nvGrpSpPr>
          <p:cNvPr id="527" name="Google Shape;527;p22"/>
          <p:cNvGrpSpPr/>
          <p:nvPr/>
        </p:nvGrpSpPr>
        <p:grpSpPr>
          <a:xfrm>
            <a:off x="1885070" y="1378636"/>
            <a:ext cx="1828801" cy="1280160"/>
            <a:chOff x="1885070" y="1308296"/>
            <a:chExt cx="1828801" cy="1280160"/>
          </a:xfrm>
        </p:grpSpPr>
        <p:sp>
          <p:nvSpPr>
            <p:cNvPr id="528" name="Google Shape;528;p22"/>
            <p:cNvSpPr/>
            <p:nvPr/>
          </p:nvSpPr>
          <p:spPr>
            <a:xfrm>
              <a:off x="1885071" y="1955410"/>
              <a:ext cx="1828800" cy="63304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reflection stA="75000" endPos="30000" dist="12700" dir="5400000" sy="-100000" algn="bl" rotWithShape="0"/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22"/>
            <p:cNvSpPr/>
            <p:nvPr/>
          </p:nvSpPr>
          <p:spPr>
            <a:xfrm>
              <a:off x="1885070" y="1308296"/>
              <a:ext cx="1828801" cy="661182"/>
            </a:xfrm>
            <a:prstGeom prst="triangle">
              <a:avLst>
                <a:gd name="adj" fmla="val 50000"/>
              </a:avLst>
            </a:prstGeom>
            <a:solidFill>
              <a:srgbClr val="FFCC00"/>
            </a:solidFill>
            <a:ln>
              <a:noFill/>
            </a:ln>
            <a:effectLst>
              <a:reflection stA="75000" endPos="30000" dist="12700" dir="5400000" sy="-100000" algn="bl" rotWithShape="0"/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0" name="Google Shape;530;p22"/>
          <p:cNvGrpSpPr/>
          <p:nvPr/>
        </p:nvGrpSpPr>
        <p:grpSpPr>
          <a:xfrm>
            <a:off x="6231990" y="1406771"/>
            <a:ext cx="1828801" cy="1280160"/>
            <a:chOff x="1885070" y="1308296"/>
            <a:chExt cx="1828801" cy="1280160"/>
          </a:xfrm>
        </p:grpSpPr>
        <p:sp>
          <p:nvSpPr>
            <p:cNvPr id="531" name="Google Shape;531;p22"/>
            <p:cNvSpPr/>
            <p:nvPr/>
          </p:nvSpPr>
          <p:spPr>
            <a:xfrm>
              <a:off x="1885071" y="1955410"/>
              <a:ext cx="1828800" cy="633046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>
              <a:reflection stA="75000" endPos="30000" dist="12700" dir="5400000" sy="-100000" algn="bl" rotWithShape="0"/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22"/>
            <p:cNvSpPr/>
            <p:nvPr/>
          </p:nvSpPr>
          <p:spPr>
            <a:xfrm>
              <a:off x="1885070" y="1308296"/>
              <a:ext cx="1828801" cy="661182"/>
            </a:xfrm>
            <a:prstGeom prst="triangle">
              <a:avLst>
                <a:gd name="adj" fmla="val 50000"/>
              </a:avLst>
            </a:prstGeom>
            <a:solidFill>
              <a:srgbClr val="D8D8D8"/>
            </a:solidFill>
            <a:ln>
              <a:noFill/>
            </a:ln>
            <a:effectLst>
              <a:reflection stA="75000" endPos="30000" dist="12700" dir="5400000" sy="-100000" algn="bl" rotWithShape="0"/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3" name="Google Shape;533;p22"/>
          <p:cNvGrpSpPr/>
          <p:nvPr/>
        </p:nvGrpSpPr>
        <p:grpSpPr>
          <a:xfrm rot="10800000">
            <a:off x="8356208" y="4276580"/>
            <a:ext cx="1828801" cy="1280160"/>
            <a:chOff x="1885070" y="1308296"/>
            <a:chExt cx="1828801" cy="1280160"/>
          </a:xfrm>
        </p:grpSpPr>
        <p:sp>
          <p:nvSpPr>
            <p:cNvPr id="534" name="Google Shape;534;p22"/>
            <p:cNvSpPr/>
            <p:nvPr/>
          </p:nvSpPr>
          <p:spPr>
            <a:xfrm>
              <a:off x="1885071" y="1955410"/>
              <a:ext cx="1828800" cy="63304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22"/>
            <p:cNvSpPr/>
            <p:nvPr/>
          </p:nvSpPr>
          <p:spPr>
            <a:xfrm>
              <a:off x="1885070" y="1308296"/>
              <a:ext cx="1828801" cy="661182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6" name="Google Shape;536;p22"/>
          <p:cNvGrpSpPr/>
          <p:nvPr/>
        </p:nvGrpSpPr>
        <p:grpSpPr>
          <a:xfrm rot="10800000">
            <a:off x="4093697" y="4290645"/>
            <a:ext cx="1828801" cy="1280160"/>
            <a:chOff x="1885070" y="1308296"/>
            <a:chExt cx="1828801" cy="1280160"/>
          </a:xfrm>
        </p:grpSpPr>
        <p:sp>
          <p:nvSpPr>
            <p:cNvPr id="537" name="Google Shape;537;p22"/>
            <p:cNvSpPr/>
            <p:nvPr/>
          </p:nvSpPr>
          <p:spPr>
            <a:xfrm>
              <a:off x="1885071" y="1955410"/>
              <a:ext cx="1828800" cy="633046"/>
            </a:xfrm>
            <a:prstGeom prst="rect">
              <a:avLst/>
            </a:prstGeom>
            <a:solidFill>
              <a:srgbClr val="F4B081"/>
            </a:solidFill>
            <a:ln>
              <a:noFill/>
            </a:ln>
            <a:effectLst>
              <a:reflection endPos="0" sy="-100000" algn="bl" rotWithShape="0"/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22"/>
            <p:cNvSpPr/>
            <p:nvPr/>
          </p:nvSpPr>
          <p:spPr>
            <a:xfrm>
              <a:off x="1885070" y="1308296"/>
              <a:ext cx="1828801" cy="661182"/>
            </a:xfrm>
            <a:prstGeom prst="triangle">
              <a:avLst>
                <a:gd name="adj" fmla="val 50000"/>
              </a:avLst>
            </a:prstGeom>
            <a:solidFill>
              <a:srgbClr val="F4B081"/>
            </a:solidFill>
            <a:ln>
              <a:noFill/>
            </a:ln>
            <a:effectLst>
              <a:reflection endPos="0" sy="-100000" algn="bl" rotWithShape="0"/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9" name="Google Shape;539;p22"/>
          <p:cNvSpPr txBox="1"/>
          <p:nvPr/>
        </p:nvSpPr>
        <p:spPr>
          <a:xfrm>
            <a:off x="2242815" y="1730329"/>
            <a:ext cx="11079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Euclidean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distance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measure</a:t>
            </a:r>
            <a:endParaRPr/>
          </a:p>
        </p:txBody>
      </p:sp>
      <p:sp>
        <p:nvSpPr>
          <p:cNvPr id="540" name="Google Shape;540;p22"/>
          <p:cNvSpPr txBox="1"/>
          <p:nvPr/>
        </p:nvSpPr>
        <p:spPr>
          <a:xfrm>
            <a:off x="6599875" y="1772532"/>
            <a:ext cx="117211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Manhattan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distance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measure</a:t>
            </a:r>
            <a:endParaRPr/>
          </a:p>
        </p:txBody>
      </p:sp>
      <p:sp>
        <p:nvSpPr>
          <p:cNvPr id="541" name="Google Shape;541;p22"/>
          <p:cNvSpPr txBox="1"/>
          <p:nvPr/>
        </p:nvSpPr>
        <p:spPr>
          <a:xfrm>
            <a:off x="4044282" y="4332850"/>
            <a:ext cx="192232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Squared Euclidean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Distance measure</a:t>
            </a:r>
            <a:endParaRPr/>
          </a:p>
        </p:txBody>
      </p:sp>
      <p:sp>
        <p:nvSpPr>
          <p:cNvPr id="542" name="Google Shape;542;p22"/>
          <p:cNvSpPr txBox="1"/>
          <p:nvPr/>
        </p:nvSpPr>
        <p:spPr>
          <a:xfrm>
            <a:off x="8419004" y="4360986"/>
            <a:ext cx="169790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Cosine distance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measure</a:t>
            </a:r>
            <a:endParaRPr/>
          </a:p>
        </p:txBody>
      </p:sp>
      <p:sp>
        <p:nvSpPr>
          <p:cNvPr id="543" name="Google Shape;543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544" name="Google Shape;544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545" name="Google Shape;545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0" name="Google Shape;550;p23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1" name="Google Shape;551;p23"/>
          <p:cNvSpPr txBox="1"/>
          <p:nvPr/>
        </p:nvSpPr>
        <p:spPr>
          <a:xfrm>
            <a:off x="618979" y="225081"/>
            <a:ext cx="433284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Euclidean Distance Measure</a:t>
            </a:r>
            <a:endParaRPr/>
          </a:p>
        </p:txBody>
      </p:sp>
      <p:pic>
        <p:nvPicPr>
          <p:cNvPr id="552" name="Google Shape;55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45014" y="619146"/>
            <a:ext cx="4226170" cy="4226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35689" y="1803121"/>
            <a:ext cx="4259050" cy="425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15705" y="3052689"/>
            <a:ext cx="4206240" cy="420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59246" y="-548639"/>
            <a:ext cx="4220308" cy="4220308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23"/>
          <p:cNvSpPr/>
          <p:nvPr/>
        </p:nvSpPr>
        <p:spPr>
          <a:xfrm>
            <a:off x="3840480" y="1294228"/>
            <a:ext cx="7680961" cy="1055078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  <a:effectLst>
            <a:outerShdw blurRad="50800" dist="139700" dir="2700000" algn="tl" rotWithShape="0">
              <a:srgbClr val="000000">
                <a:alpha val="40000"/>
              </a:srgbClr>
            </a:outerShdw>
            <a:reflection endPos="0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57" name="Google Shape;557;p23"/>
          <p:cNvPicPr preferRelativeResize="0"/>
          <p:nvPr/>
        </p:nvPicPr>
        <p:blipFill rotWithShape="1">
          <a:blip r:embed="rId7">
            <a:alphaModFix/>
          </a:blip>
          <a:srcRect l="35118" t="41813" r="21647" b="9849"/>
          <a:stretch/>
        </p:blipFill>
        <p:spPr>
          <a:xfrm>
            <a:off x="5162843" y="2433703"/>
            <a:ext cx="4775341" cy="3001645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23"/>
          <p:cNvSpPr txBox="1"/>
          <p:nvPr/>
        </p:nvSpPr>
        <p:spPr>
          <a:xfrm>
            <a:off x="1422715" y="1237960"/>
            <a:ext cx="176843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Euclidean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distance measure</a:t>
            </a:r>
            <a:endParaRPr/>
          </a:p>
        </p:txBody>
      </p:sp>
      <p:sp>
        <p:nvSpPr>
          <p:cNvPr id="559" name="Google Shape;559;p23"/>
          <p:cNvSpPr txBox="1"/>
          <p:nvPr/>
        </p:nvSpPr>
        <p:spPr>
          <a:xfrm>
            <a:off x="1357352" y="2405575"/>
            <a:ext cx="192232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Squared Euclidean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distance measure</a:t>
            </a:r>
            <a:endParaRPr/>
          </a:p>
        </p:txBody>
      </p:sp>
      <p:sp>
        <p:nvSpPr>
          <p:cNvPr id="560" name="Google Shape;560;p23"/>
          <p:cNvSpPr txBox="1"/>
          <p:nvPr/>
        </p:nvSpPr>
        <p:spPr>
          <a:xfrm>
            <a:off x="1464917" y="3615399"/>
            <a:ext cx="176843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Manhattan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distance measure</a:t>
            </a:r>
            <a:endParaRPr/>
          </a:p>
        </p:txBody>
      </p:sp>
      <p:sp>
        <p:nvSpPr>
          <p:cNvPr id="561" name="Google Shape;561;p23"/>
          <p:cNvSpPr txBox="1"/>
          <p:nvPr/>
        </p:nvSpPr>
        <p:spPr>
          <a:xfrm>
            <a:off x="1433579" y="4825219"/>
            <a:ext cx="18261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Cosine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distance measure</a:t>
            </a:r>
            <a:endParaRPr/>
          </a:p>
        </p:txBody>
      </p:sp>
      <p:sp>
        <p:nvSpPr>
          <p:cNvPr id="562" name="Google Shape;562;p23"/>
          <p:cNvSpPr txBox="1"/>
          <p:nvPr/>
        </p:nvSpPr>
        <p:spPr>
          <a:xfrm flipH="1">
            <a:off x="4223821" y="1505244"/>
            <a:ext cx="674897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Euclidean distance is the “ordinary” straight line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 is the distance between two points in Euclidean space</a:t>
            </a:r>
            <a:endParaRPr/>
          </a:p>
        </p:txBody>
      </p:sp>
      <p:sp>
        <p:nvSpPr>
          <p:cNvPr id="563" name="Google Shape;563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564" name="Google Shape;564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565" name="Google Shape;565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88556" y="584982"/>
            <a:ext cx="4226170" cy="42261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1" name="Google Shape;571;p24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2" name="Google Shape;572;p24"/>
          <p:cNvSpPr txBox="1"/>
          <p:nvPr/>
        </p:nvSpPr>
        <p:spPr>
          <a:xfrm>
            <a:off x="618979" y="225081"/>
            <a:ext cx="566927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Squared Euclidean Distance Measure</a:t>
            </a:r>
            <a:endParaRPr/>
          </a:p>
        </p:txBody>
      </p:sp>
      <p:pic>
        <p:nvPicPr>
          <p:cNvPr id="573" name="Google Shape;57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93745" y="1759576"/>
            <a:ext cx="4259050" cy="425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73756" y="2994633"/>
            <a:ext cx="4206240" cy="4206240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24"/>
          <p:cNvSpPr/>
          <p:nvPr/>
        </p:nvSpPr>
        <p:spPr>
          <a:xfrm>
            <a:off x="3840480" y="1294228"/>
            <a:ext cx="7680961" cy="1055078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  <a:effectLst>
            <a:outerShdw blurRad="50800" dist="139700" dir="2700000" algn="tl" rotWithShape="0">
              <a:srgbClr val="000000">
                <a:alpha val="40000"/>
              </a:srgbClr>
            </a:outerShdw>
            <a:reflection endPos="0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6" name="Google Shape;576;p24"/>
          <p:cNvSpPr txBox="1"/>
          <p:nvPr/>
        </p:nvSpPr>
        <p:spPr>
          <a:xfrm>
            <a:off x="1340606" y="2376547"/>
            <a:ext cx="192232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Squared Euclidean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distance measure</a:t>
            </a:r>
            <a:endParaRPr/>
          </a:p>
        </p:txBody>
      </p:sp>
      <p:sp>
        <p:nvSpPr>
          <p:cNvPr id="577" name="Google Shape;577;p24"/>
          <p:cNvSpPr txBox="1"/>
          <p:nvPr/>
        </p:nvSpPr>
        <p:spPr>
          <a:xfrm>
            <a:off x="1406861" y="3571854"/>
            <a:ext cx="176843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Manhattan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distance measure</a:t>
            </a:r>
            <a:endParaRPr/>
          </a:p>
        </p:txBody>
      </p:sp>
      <p:sp>
        <p:nvSpPr>
          <p:cNvPr id="578" name="Google Shape;578;p24"/>
          <p:cNvSpPr txBox="1"/>
          <p:nvPr/>
        </p:nvSpPr>
        <p:spPr>
          <a:xfrm>
            <a:off x="1433584" y="4767163"/>
            <a:ext cx="176843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Cosine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distance measure</a:t>
            </a:r>
            <a:endParaRPr/>
          </a:p>
        </p:txBody>
      </p:sp>
      <p:sp>
        <p:nvSpPr>
          <p:cNvPr id="579" name="Google Shape;579;p24"/>
          <p:cNvSpPr txBox="1"/>
          <p:nvPr/>
        </p:nvSpPr>
        <p:spPr>
          <a:xfrm flipH="1">
            <a:off x="4051494" y="1463041"/>
            <a:ext cx="730113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Euclidean squared distance matric uses the same equation as the Euclidean distance metric, but does not take the square root.</a:t>
            </a:r>
            <a:endParaRPr/>
          </a:p>
        </p:txBody>
      </p:sp>
      <p:grpSp>
        <p:nvGrpSpPr>
          <p:cNvPr id="580" name="Google Shape;580;p24"/>
          <p:cNvGrpSpPr/>
          <p:nvPr/>
        </p:nvGrpSpPr>
        <p:grpSpPr>
          <a:xfrm>
            <a:off x="-266002" y="-592573"/>
            <a:ext cx="4155831" cy="4155831"/>
            <a:chOff x="-7578970" y="-3463721"/>
            <a:chExt cx="4155831" cy="4155831"/>
          </a:xfrm>
        </p:grpSpPr>
        <p:pic>
          <p:nvPicPr>
            <p:cNvPr id="581" name="Google Shape;581;p2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7578970" y="-3463721"/>
              <a:ext cx="4155831" cy="41558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2" name="Google Shape;582;p24"/>
            <p:cNvSpPr txBox="1"/>
            <p:nvPr/>
          </p:nvSpPr>
          <p:spPr>
            <a:xfrm>
              <a:off x="-5920175" y="-1734564"/>
              <a:ext cx="1768433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Euclidean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distance measure</a:t>
              </a:r>
              <a:endParaRPr/>
            </a:p>
          </p:txBody>
        </p:sp>
      </p:grpSp>
      <p:pic>
        <p:nvPicPr>
          <p:cNvPr id="583" name="Google Shape;583;p24"/>
          <p:cNvPicPr preferRelativeResize="0"/>
          <p:nvPr/>
        </p:nvPicPr>
        <p:blipFill rotWithShape="1">
          <a:blip r:embed="rId7">
            <a:alphaModFix/>
          </a:blip>
          <a:srcRect l="43685" t="37974" r="26041" b="35588"/>
          <a:stretch/>
        </p:blipFill>
        <p:spPr>
          <a:xfrm>
            <a:off x="5950634" y="2433712"/>
            <a:ext cx="3545060" cy="1740688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585" name="Google Shape;58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586" name="Google Shape;58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1" name="Google Shape;591;p25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2" name="Google Shape;592;p25"/>
          <p:cNvSpPr txBox="1"/>
          <p:nvPr/>
        </p:nvSpPr>
        <p:spPr>
          <a:xfrm>
            <a:off x="618979" y="225081"/>
            <a:ext cx="482521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Manhattan Distance Measure</a:t>
            </a:r>
            <a:endParaRPr/>
          </a:p>
        </p:txBody>
      </p:sp>
      <p:sp>
        <p:nvSpPr>
          <p:cNvPr id="593" name="Google Shape;593;p25"/>
          <p:cNvSpPr/>
          <p:nvPr/>
        </p:nvSpPr>
        <p:spPr>
          <a:xfrm>
            <a:off x="3854994" y="1294230"/>
            <a:ext cx="7680961" cy="1289314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  <a:effectLst>
            <a:outerShdw blurRad="50800" dist="139700" dir="2700000" algn="tl" rotWithShape="0">
              <a:srgbClr val="000000">
                <a:alpha val="40000"/>
              </a:srgbClr>
            </a:outerShdw>
            <a:reflection endPos="0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594" name="Google Shape;594;p25"/>
          <p:cNvGrpSpPr/>
          <p:nvPr/>
        </p:nvGrpSpPr>
        <p:grpSpPr>
          <a:xfrm>
            <a:off x="-271982" y="1843421"/>
            <a:ext cx="4206245" cy="4206245"/>
            <a:chOff x="-271982" y="1843421"/>
            <a:chExt cx="4206245" cy="4206245"/>
          </a:xfrm>
        </p:grpSpPr>
        <p:pic>
          <p:nvPicPr>
            <p:cNvPr id="595" name="Google Shape;595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271982" y="1843421"/>
              <a:ext cx="4206245" cy="42062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6" name="Google Shape;596;p25"/>
            <p:cNvSpPr txBox="1"/>
            <p:nvPr/>
          </p:nvSpPr>
          <p:spPr>
            <a:xfrm>
              <a:off x="1362200" y="3631698"/>
              <a:ext cx="1768433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Manhattan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distance measure</a:t>
              </a:r>
              <a:endParaRPr/>
            </a:p>
          </p:txBody>
        </p:sp>
      </p:grpSp>
      <p:grpSp>
        <p:nvGrpSpPr>
          <p:cNvPr id="597" name="Google Shape;597;p25"/>
          <p:cNvGrpSpPr/>
          <p:nvPr/>
        </p:nvGrpSpPr>
        <p:grpSpPr>
          <a:xfrm>
            <a:off x="-255899" y="3072673"/>
            <a:ext cx="4206240" cy="4206240"/>
            <a:chOff x="-8837192" y="3473602"/>
            <a:chExt cx="4206240" cy="4206240"/>
          </a:xfrm>
        </p:grpSpPr>
        <p:pic>
          <p:nvPicPr>
            <p:cNvPr id="598" name="Google Shape;598;p2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8837192" y="3473602"/>
              <a:ext cx="4206240" cy="42062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9" name="Google Shape;599;p25"/>
            <p:cNvSpPr txBox="1"/>
            <p:nvPr/>
          </p:nvSpPr>
          <p:spPr>
            <a:xfrm>
              <a:off x="-7187908" y="5246132"/>
              <a:ext cx="182614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Cosine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distance measure</a:t>
              </a:r>
              <a:endParaRPr/>
            </a:p>
          </p:txBody>
        </p:sp>
      </p:grpSp>
      <p:sp>
        <p:nvSpPr>
          <p:cNvPr id="600" name="Google Shape;600;p25"/>
          <p:cNvSpPr txBox="1"/>
          <p:nvPr/>
        </p:nvSpPr>
        <p:spPr>
          <a:xfrm flipH="1">
            <a:off x="3993399" y="1419500"/>
            <a:ext cx="7920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Manhattan distance is the simple sum of the horizontal and vertical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Components or the distance between two points measured along axes at right angles</a:t>
            </a:r>
            <a:endParaRPr/>
          </a:p>
        </p:txBody>
      </p:sp>
      <p:grpSp>
        <p:nvGrpSpPr>
          <p:cNvPr id="601" name="Google Shape;601;p25"/>
          <p:cNvGrpSpPr/>
          <p:nvPr/>
        </p:nvGrpSpPr>
        <p:grpSpPr>
          <a:xfrm>
            <a:off x="-259973" y="-538537"/>
            <a:ext cx="4155831" cy="4155831"/>
            <a:chOff x="2808123" y="-1678020"/>
            <a:chExt cx="4155831" cy="4155831"/>
          </a:xfrm>
        </p:grpSpPr>
        <p:pic>
          <p:nvPicPr>
            <p:cNvPr id="602" name="Google Shape;602;p2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808123" y="-1678020"/>
              <a:ext cx="4155831" cy="41558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3" name="Google Shape;603;p25"/>
            <p:cNvSpPr txBox="1"/>
            <p:nvPr/>
          </p:nvSpPr>
          <p:spPr>
            <a:xfrm>
              <a:off x="4452404" y="51137"/>
              <a:ext cx="1768433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Euclidean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distance measure</a:t>
              </a:r>
              <a:endParaRPr/>
            </a:p>
          </p:txBody>
        </p:sp>
      </p:grpSp>
      <p:grpSp>
        <p:nvGrpSpPr>
          <p:cNvPr id="604" name="Google Shape;604;p25"/>
          <p:cNvGrpSpPr/>
          <p:nvPr/>
        </p:nvGrpSpPr>
        <p:grpSpPr>
          <a:xfrm>
            <a:off x="-279399" y="638634"/>
            <a:ext cx="4172857" cy="4172857"/>
            <a:chOff x="-221343" y="696690"/>
            <a:chExt cx="4172857" cy="4172857"/>
          </a:xfrm>
        </p:grpSpPr>
        <p:pic>
          <p:nvPicPr>
            <p:cNvPr id="605" name="Google Shape;605;p2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21343" y="696690"/>
              <a:ext cx="4172857" cy="41728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6" name="Google Shape;606;p25"/>
            <p:cNvSpPr txBox="1"/>
            <p:nvPr/>
          </p:nvSpPr>
          <p:spPr>
            <a:xfrm>
              <a:off x="1369633" y="2449124"/>
              <a:ext cx="1922321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Squared Euclidean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distance measure</a:t>
              </a:r>
              <a:endParaRPr/>
            </a:p>
          </p:txBody>
        </p:sp>
      </p:grpSp>
      <p:pic>
        <p:nvPicPr>
          <p:cNvPr id="607" name="Google Shape;607;p25"/>
          <p:cNvPicPr preferRelativeResize="0"/>
          <p:nvPr/>
        </p:nvPicPr>
        <p:blipFill rotWithShape="1">
          <a:blip r:embed="rId7">
            <a:alphaModFix/>
          </a:blip>
          <a:srcRect l="35100" t="41670" r="20109" b="8579"/>
          <a:stretch/>
        </p:blipFill>
        <p:spPr>
          <a:xfrm>
            <a:off x="5212334" y="2641600"/>
            <a:ext cx="5020237" cy="3135086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609" name="Google Shape;60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610" name="Google Shape;61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5" name="Google Shape;615;p26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16" name="Google Shape;616;p26"/>
          <p:cNvSpPr txBox="1"/>
          <p:nvPr/>
        </p:nvSpPr>
        <p:spPr>
          <a:xfrm>
            <a:off x="618979" y="225081"/>
            <a:ext cx="433284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Cosine Distance Measure</a:t>
            </a:r>
            <a:endParaRPr/>
          </a:p>
        </p:txBody>
      </p:sp>
      <p:sp>
        <p:nvSpPr>
          <p:cNvPr id="617" name="Google Shape;617;p26"/>
          <p:cNvSpPr/>
          <p:nvPr/>
        </p:nvSpPr>
        <p:spPr>
          <a:xfrm>
            <a:off x="3854994" y="1294230"/>
            <a:ext cx="7680961" cy="1289314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  <a:effectLst>
            <a:outerShdw blurRad="50800" dist="139700" dir="2700000" algn="tl" rotWithShape="0">
              <a:srgbClr val="000000">
                <a:alpha val="40000"/>
              </a:srgbClr>
            </a:outerShdw>
            <a:reflection endPos="0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8" name="Google Shape;618;p26"/>
          <p:cNvSpPr txBox="1"/>
          <p:nvPr/>
        </p:nvSpPr>
        <p:spPr>
          <a:xfrm flipH="1">
            <a:off x="4167607" y="1550129"/>
            <a:ext cx="724062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cosine distance similarity measures the angle between the two vectors</a:t>
            </a:r>
            <a:endParaRPr/>
          </a:p>
        </p:txBody>
      </p:sp>
      <p:grpSp>
        <p:nvGrpSpPr>
          <p:cNvPr id="619" name="Google Shape;619;p26"/>
          <p:cNvGrpSpPr/>
          <p:nvPr/>
        </p:nvGrpSpPr>
        <p:grpSpPr>
          <a:xfrm>
            <a:off x="-259973" y="-538537"/>
            <a:ext cx="4155831" cy="4155831"/>
            <a:chOff x="2808123" y="-1678020"/>
            <a:chExt cx="4155831" cy="4155831"/>
          </a:xfrm>
        </p:grpSpPr>
        <p:pic>
          <p:nvPicPr>
            <p:cNvPr id="620" name="Google Shape;620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808123" y="-1678020"/>
              <a:ext cx="4155831" cy="41558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1" name="Google Shape;621;p26"/>
            <p:cNvSpPr txBox="1"/>
            <p:nvPr/>
          </p:nvSpPr>
          <p:spPr>
            <a:xfrm>
              <a:off x="4452404" y="51137"/>
              <a:ext cx="1768433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Euclidean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distance measure</a:t>
              </a:r>
              <a:endParaRPr/>
            </a:p>
          </p:txBody>
        </p:sp>
      </p:grpSp>
      <p:grpSp>
        <p:nvGrpSpPr>
          <p:cNvPr id="622" name="Google Shape;622;p26"/>
          <p:cNvGrpSpPr/>
          <p:nvPr/>
        </p:nvGrpSpPr>
        <p:grpSpPr>
          <a:xfrm>
            <a:off x="-250368" y="638634"/>
            <a:ext cx="4172857" cy="4172857"/>
            <a:chOff x="-221343" y="696690"/>
            <a:chExt cx="4172857" cy="4172857"/>
          </a:xfrm>
        </p:grpSpPr>
        <p:pic>
          <p:nvPicPr>
            <p:cNvPr id="623" name="Google Shape;623;p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221343" y="696690"/>
              <a:ext cx="4172857" cy="41728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4" name="Google Shape;624;p26"/>
            <p:cNvSpPr txBox="1"/>
            <p:nvPr/>
          </p:nvSpPr>
          <p:spPr>
            <a:xfrm>
              <a:off x="1369633" y="2449124"/>
              <a:ext cx="1922321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Squared Euclidean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distance measure</a:t>
              </a:r>
              <a:endParaRPr/>
            </a:p>
          </p:txBody>
        </p:sp>
      </p:grpSp>
      <p:pic>
        <p:nvPicPr>
          <p:cNvPr id="625" name="Google Shape;625;p26"/>
          <p:cNvPicPr preferRelativeResize="0"/>
          <p:nvPr/>
        </p:nvPicPr>
        <p:blipFill rotWithShape="1">
          <a:blip r:embed="rId5">
            <a:alphaModFix/>
          </a:blip>
          <a:srcRect l="34557" t="43382" r="15334" b="3988"/>
          <a:stretch/>
        </p:blipFill>
        <p:spPr>
          <a:xfrm>
            <a:off x="4426858" y="2737381"/>
            <a:ext cx="5921828" cy="3496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35858" y="1857831"/>
            <a:ext cx="4136573" cy="4136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59658" y="2910562"/>
            <a:ext cx="41148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26"/>
          <p:cNvSpPr txBox="1"/>
          <p:nvPr/>
        </p:nvSpPr>
        <p:spPr>
          <a:xfrm>
            <a:off x="1348580" y="3569397"/>
            <a:ext cx="176843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Manhattan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distance measure</a:t>
            </a:r>
            <a:endParaRPr/>
          </a:p>
        </p:txBody>
      </p:sp>
      <p:sp>
        <p:nvSpPr>
          <p:cNvPr id="629" name="Google Shape;629;p26"/>
          <p:cNvSpPr txBox="1"/>
          <p:nvPr/>
        </p:nvSpPr>
        <p:spPr>
          <a:xfrm>
            <a:off x="923006" y="4587386"/>
            <a:ext cx="182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Cosine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distance measure</a:t>
            </a:r>
            <a:endParaRPr/>
          </a:p>
        </p:txBody>
      </p:sp>
      <p:sp>
        <p:nvSpPr>
          <p:cNvPr id="630" name="Google Shape;63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631" name="Google Shape;63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632" name="Google Shape;63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27"/>
          <p:cNvPicPr preferRelativeResize="0"/>
          <p:nvPr/>
        </p:nvPicPr>
        <p:blipFill rotWithShape="1">
          <a:blip r:embed="rId3">
            <a:alphaModFix/>
          </a:blip>
          <a:srcRect t="1976" r="7042" b="10594"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639" name="Google Shape;63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640" name="Google Shape;64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5" name="Google Shape;645;p28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46" name="Google Shape;646;p28"/>
          <p:cNvSpPr txBox="1"/>
          <p:nvPr/>
        </p:nvSpPr>
        <p:spPr>
          <a:xfrm>
            <a:off x="618980" y="225081"/>
            <a:ext cx="544419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does K-Means clustering work?</a:t>
            </a:r>
            <a:endParaRPr/>
          </a:p>
        </p:txBody>
      </p:sp>
      <p:sp>
        <p:nvSpPr>
          <p:cNvPr id="647" name="Google Shape;647;p28"/>
          <p:cNvSpPr txBox="1"/>
          <p:nvPr/>
        </p:nvSpPr>
        <p:spPr>
          <a:xfrm>
            <a:off x="1378871" y="3611493"/>
            <a:ext cx="18261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Cosine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distance measure</a:t>
            </a:r>
            <a:endParaRPr/>
          </a:p>
        </p:txBody>
      </p:sp>
      <p:grpSp>
        <p:nvGrpSpPr>
          <p:cNvPr id="648" name="Google Shape;648;p28"/>
          <p:cNvGrpSpPr/>
          <p:nvPr/>
        </p:nvGrpSpPr>
        <p:grpSpPr>
          <a:xfrm>
            <a:off x="1491175" y="858130"/>
            <a:ext cx="9383150" cy="5401992"/>
            <a:chOff x="1491175" y="858130"/>
            <a:chExt cx="9383150" cy="5401992"/>
          </a:xfrm>
        </p:grpSpPr>
        <p:grpSp>
          <p:nvGrpSpPr>
            <p:cNvPr id="649" name="Google Shape;649;p28"/>
            <p:cNvGrpSpPr/>
            <p:nvPr/>
          </p:nvGrpSpPr>
          <p:grpSpPr>
            <a:xfrm>
              <a:off x="1491175" y="858130"/>
              <a:ext cx="8328074" cy="5401992"/>
              <a:chOff x="1603717" y="956604"/>
              <a:chExt cx="7033846" cy="4445390"/>
            </a:xfrm>
          </p:grpSpPr>
          <p:pic>
            <p:nvPicPr>
              <p:cNvPr id="650" name="Google Shape;650;p28"/>
              <p:cNvPicPr preferRelativeResize="0"/>
              <p:nvPr/>
            </p:nvPicPr>
            <p:blipFill rotWithShape="1">
              <a:blip r:embed="rId3">
                <a:alphaModFix/>
              </a:blip>
              <a:srcRect l="6916" t="17889" r="40369" b="5466"/>
              <a:stretch/>
            </p:blipFill>
            <p:spPr>
              <a:xfrm>
                <a:off x="1603717" y="956604"/>
                <a:ext cx="5359791" cy="43812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1" name="Google Shape;651;p28"/>
              <p:cNvPicPr preferRelativeResize="0"/>
              <p:nvPr/>
            </p:nvPicPr>
            <p:blipFill rotWithShape="1">
              <a:blip r:embed="rId3">
                <a:alphaModFix/>
              </a:blip>
              <a:srcRect l="61191" t="67237" r="19129" b="2465"/>
              <a:stretch/>
            </p:blipFill>
            <p:spPr>
              <a:xfrm>
                <a:off x="6963508" y="3953022"/>
                <a:ext cx="1674055" cy="144897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52" name="Google Shape;652;p28"/>
            <p:cNvGrpSpPr/>
            <p:nvPr/>
          </p:nvGrpSpPr>
          <p:grpSpPr>
            <a:xfrm>
              <a:off x="8356207" y="3671668"/>
              <a:ext cx="2518118" cy="768811"/>
              <a:chOff x="8356207" y="3671668"/>
              <a:chExt cx="2518118" cy="768811"/>
            </a:xfrm>
          </p:grpSpPr>
          <p:sp>
            <p:nvSpPr>
              <p:cNvPr id="653" name="Google Shape;653;p28"/>
              <p:cNvSpPr/>
              <p:nvPr/>
            </p:nvSpPr>
            <p:spPr>
              <a:xfrm>
                <a:off x="8356207" y="3671668"/>
                <a:ext cx="2518118" cy="768811"/>
              </a:xfrm>
              <a:prstGeom prst="roundRect">
                <a:avLst>
                  <a:gd name="adj" fmla="val 16667"/>
                </a:avLst>
              </a:prstGeom>
              <a:solidFill>
                <a:srgbClr val="F2F2F2"/>
              </a:solidFill>
              <a:ln>
                <a:noFill/>
              </a:ln>
              <a:effectLst>
                <a:outerShdw blurRad="50800" dist="139700" dir="2700000" algn="tl" rotWithShape="0">
                  <a:srgbClr val="000000">
                    <a:alpha val="40000"/>
                  </a:srgbClr>
                </a:outerShdw>
                <a:reflection endPos="0" sy="-100000" algn="bl" rotWithShape="0"/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54" name="Google Shape;654;p28"/>
              <p:cNvSpPr txBox="1"/>
              <p:nvPr/>
            </p:nvSpPr>
            <p:spPr>
              <a:xfrm>
                <a:off x="8848578" y="3854549"/>
                <a:ext cx="1532984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Convergence</a:t>
                </a:r>
                <a:endParaRPr/>
              </a:p>
            </p:txBody>
          </p:sp>
        </p:grpSp>
      </p:grpSp>
      <p:sp>
        <p:nvSpPr>
          <p:cNvPr id="655" name="Google Shape;65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656" name="Google Shape;65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657" name="Google Shape;65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2" name="Google Shape;662;p29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63" name="Google Shape;663;p29"/>
          <p:cNvSpPr txBox="1"/>
          <p:nvPr/>
        </p:nvSpPr>
        <p:spPr>
          <a:xfrm>
            <a:off x="618980" y="225081"/>
            <a:ext cx="544419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does K-Means clustering work?</a:t>
            </a:r>
            <a:endParaRPr/>
          </a:p>
        </p:txBody>
      </p:sp>
      <p:sp>
        <p:nvSpPr>
          <p:cNvPr id="664" name="Google Shape;664;p29"/>
          <p:cNvSpPr txBox="1"/>
          <p:nvPr/>
        </p:nvSpPr>
        <p:spPr>
          <a:xfrm>
            <a:off x="1378871" y="3611493"/>
            <a:ext cx="18261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Cosine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distance measure</a:t>
            </a:r>
            <a:endParaRPr/>
          </a:p>
        </p:txBody>
      </p:sp>
      <p:pic>
        <p:nvPicPr>
          <p:cNvPr id="665" name="Google Shape;665;p29"/>
          <p:cNvPicPr preferRelativeResize="0"/>
          <p:nvPr/>
        </p:nvPicPr>
        <p:blipFill rotWithShape="1">
          <a:blip r:embed="rId3">
            <a:alphaModFix/>
          </a:blip>
          <a:srcRect l="4960" t="17625" r="5039" b="9313"/>
          <a:stretch/>
        </p:blipFill>
        <p:spPr>
          <a:xfrm>
            <a:off x="717453" y="1012874"/>
            <a:ext cx="10860258" cy="5008098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667" name="Google Shape;66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668" name="Google Shape;66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3" name="Google Shape;673;p30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4" name="Google Shape;674;p30"/>
          <p:cNvSpPr txBox="1"/>
          <p:nvPr/>
        </p:nvSpPr>
        <p:spPr>
          <a:xfrm>
            <a:off x="618980" y="225081"/>
            <a:ext cx="544419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does K-Means clustering work?</a:t>
            </a:r>
            <a:endParaRPr/>
          </a:p>
        </p:txBody>
      </p:sp>
      <p:sp>
        <p:nvSpPr>
          <p:cNvPr id="675" name="Google Shape;675;p30"/>
          <p:cNvSpPr txBox="1"/>
          <p:nvPr/>
        </p:nvSpPr>
        <p:spPr>
          <a:xfrm>
            <a:off x="1378871" y="3611493"/>
            <a:ext cx="18261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Cosine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distance measure</a:t>
            </a:r>
            <a:endParaRPr/>
          </a:p>
        </p:txBody>
      </p:sp>
      <p:pic>
        <p:nvPicPr>
          <p:cNvPr id="676" name="Google Shape;676;p30"/>
          <p:cNvPicPr preferRelativeResize="0"/>
          <p:nvPr/>
        </p:nvPicPr>
        <p:blipFill rotWithShape="1">
          <a:blip r:embed="rId3">
            <a:alphaModFix/>
          </a:blip>
          <a:srcRect l="4960" t="17830" r="5039" b="9314"/>
          <a:stretch/>
        </p:blipFill>
        <p:spPr>
          <a:xfrm>
            <a:off x="661183" y="1055075"/>
            <a:ext cx="10874326" cy="4994031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678" name="Google Shape;678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679" name="Google Shape;67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5" name="Google Shape;155;p4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6" name="Google Shape;156;p4"/>
          <p:cNvSpPr txBox="1"/>
          <p:nvPr/>
        </p:nvSpPr>
        <p:spPr>
          <a:xfrm>
            <a:off x="618979" y="225081"/>
            <a:ext cx="443583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K-Means Clustering?</a:t>
            </a:r>
            <a:endParaRPr/>
          </a:p>
        </p:txBody>
      </p:sp>
      <p:grpSp>
        <p:nvGrpSpPr>
          <p:cNvPr id="157" name="Google Shape;157;p4"/>
          <p:cNvGrpSpPr/>
          <p:nvPr/>
        </p:nvGrpSpPr>
        <p:grpSpPr>
          <a:xfrm>
            <a:off x="2098623" y="1588957"/>
            <a:ext cx="3657600" cy="1094282"/>
            <a:chOff x="2098623" y="1588957"/>
            <a:chExt cx="3657600" cy="1094282"/>
          </a:xfrm>
        </p:grpSpPr>
        <p:sp>
          <p:nvSpPr>
            <p:cNvPr id="158" name="Google Shape;158;p4"/>
            <p:cNvSpPr/>
            <p:nvPr/>
          </p:nvSpPr>
          <p:spPr>
            <a:xfrm>
              <a:off x="2098623" y="1588957"/>
              <a:ext cx="3657600" cy="824459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7F7F7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What is K-Means Clustering?</a:t>
              </a:r>
              <a:endParaRPr/>
            </a:p>
          </p:txBody>
        </p:sp>
        <p:sp>
          <p:nvSpPr>
            <p:cNvPr id="159" name="Google Shape;159;p4"/>
            <p:cNvSpPr/>
            <p:nvPr/>
          </p:nvSpPr>
          <p:spPr>
            <a:xfrm rot="10800000">
              <a:off x="3597639" y="2308485"/>
              <a:ext cx="509666" cy="374754"/>
            </a:xfrm>
            <a:prstGeom prst="triangle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0" name="Google Shape;16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7492" y="2194810"/>
            <a:ext cx="3104213" cy="3104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3636" y="3402764"/>
            <a:ext cx="2780675" cy="2780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4"/>
          <p:cNvGrpSpPr/>
          <p:nvPr/>
        </p:nvGrpSpPr>
        <p:grpSpPr>
          <a:xfrm>
            <a:off x="7180289" y="1573967"/>
            <a:ext cx="3642611" cy="2158580"/>
            <a:chOff x="7315199" y="959374"/>
            <a:chExt cx="3642611" cy="2158580"/>
          </a:xfrm>
        </p:grpSpPr>
        <p:sp>
          <p:nvSpPr>
            <p:cNvPr id="163" name="Google Shape;163;p4"/>
            <p:cNvSpPr/>
            <p:nvPr/>
          </p:nvSpPr>
          <p:spPr>
            <a:xfrm rot="10800000">
              <a:off x="9071547" y="2652438"/>
              <a:ext cx="417227" cy="465516"/>
            </a:xfrm>
            <a:prstGeom prst="triangle">
              <a:avLst>
                <a:gd name="adj" fmla="val 47059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7315199" y="959374"/>
              <a:ext cx="3642611" cy="1911549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K-means performs division of objects into clusters which are “similar” between them and are “dissimilar” to the objects belonging to another cluster</a:t>
              </a:r>
              <a:endParaRPr/>
            </a:p>
          </p:txBody>
        </p:sp>
      </p:grpSp>
      <p:sp>
        <p:nvSpPr>
          <p:cNvPr id="165" name="Google Shape;165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166" name="Google Shape;166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167" name="Google Shape;167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4" name="Google Shape;684;p31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85" name="Google Shape;685;p31"/>
          <p:cNvSpPr txBox="1"/>
          <p:nvPr/>
        </p:nvSpPr>
        <p:spPr>
          <a:xfrm>
            <a:off x="618980" y="225081"/>
            <a:ext cx="544419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does K-Means clustering work?</a:t>
            </a:r>
            <a:endParaRPr/>
          </a:p>
        </p:txBody>
      </p:sp>
      <p:sp>
        <p:nvSpPr>
          <p:cNvPr id="686" name="Google Shape;686;p31"/>
          <p:cNvSpPr txBox="1"/>
          <p:nvPr/>
        </p:nvSpPr>
        <p:spPr>
          <a:xfrm>
            <a:off x="1378871" y="3611493"/>
            <a:ext cx="18261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Cosine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distance measure</a:t>
            </a:r>
            <a:endParaRPr/>
          </a:p>
        </p:txBody>
      </p:sp>
      <p:pic>
        <p:nvPicPr>
          <p:cNvPr id="687" name="Google Shape;687;p31"/>
          <p:cNvPicPr preferRelativeResize="0"/>
          <p:nvPr/>
        </p:nvPicPr>
        <p:blipFill rotWithShape="1">
          <a:blip r:embed="rId3">
            <a:alphaModFix/>
          </a:blip>
          <a:srcRect l="4846" t="17831" r="5269" b="9109"/>
          <a:stretch/>
        </p:blipFill>
        <p:spPr>
          <a:xfrm>
            <a:off x="661181" y="1097280"/>
            <a:ext cx="10874327" cy="5008099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689" name="Google Shape;68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690" name="Google Shape;69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5" name="Google Shape;695;p32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96" name="Google Shape;696;p32"/>
          <p:cNvSpPr txBox="1"/>
          <p:nvPr/>
        </p:nvSpPr>
        <p:spPr>
          <a:xfrm>
            <a:off x="618980" y="225081"/>
            <a:ext cx="544419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does K-Means clustering work?</a:t>
            </a:r>
            <a:endParaRPr/>
          </a:p>
        </p:txBody>
      </p:sp>
      <p:sp>
        <p:nvSpPr>
          <p:cNvPr id="697" name="Google Shape;697;p32"/>
          <p:cNvSpPr txBox="1"/>
          <p:nvPr/>
        </p:nvSpPr>
        <p:spPr>
          <a:xfrm>
            <a:off x="1378871" y="3611493"/>
            <a:ext cx="18261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Cosine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distance measure</a:t>
            </a:r>
            <a:endParaRPr/>
          </a:p>
        </p:txBody>
      </p:sp>
      <p:pic>
        <p:nvPicPr>
          <p:cNvPr id="698" name="Google Shape;698;p32"/>
          <p:cNvPicPr preferRelativeResize="0"/>
          <p:nvPr/>
        </p:nvPicPr>
        <p:blipFill rotWithShape="1">
          <a:blip r:embed="rId3">
            <a:alphaModFix/>
          </a:blip>
          <a:srcRect l="4960" t="17831" r="5039" b="9517"/>
          <a:stretch/>
        </p:blipFill>
        <p:spPr>
          <a:xfrm>
            <a:off x="689317" y="1069144"/>
            <a:ext cx="10846192" cy="4979963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700" name="Google Shape;70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701" name="Google Shape;701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6" name="Google Shape;706;p33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07" name="Google Shape;707;p33"/>
          <p:cNvSpPr txBox="1"/>
          <p:nvPr/>
        </p:nvSpPr>
        <p:spPr>
          <a:xfrm>
            <a:off x="618980" y="225081"/>
            <a:ext cx="544419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does K-Means clustering work?</a:t>
            </a:r>
            <a:endParaRPr/>
          </a:p>
        </p:txBody>
      </p:sp>
      <p:sp>
        <p:nvSpPr>
          <p:cNvPr id="708" name="Google Shape;708;p33"/>
          <p:cNvSpPr txBox="1"/>
          <p:nvPr/>
        </p:nvSpPr>
        <p:spPr>
          <a:xfrm>
            <a:off x="1378871" y="3611493"/>
            <a:ext cx="18261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Cosine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distance measure</a:t>
            </a:r>
            <a:endParaRPr/>
          </a:p>
        </p:txBody>
      </p:sp>
      <p:pic>
        <p:nvPicPr>
          <p:cNvPr id="709" name="Google Shape;709;p33"/>
          <p:cNvPicPr preferRelativeResize="0"/>
          <p:nvPr/>
        </p:nvPicPr>
        <p:blipFill rotWithShape="1">
          <a:blip r:embed="rId3">
            <a:alphaModFix/>
          </a:blip>
          <a:srcRect l="4960" t="17625" r="5039" b="9313"/>
          <a:stretch/>
        </p:blipFill>
        <p:spPr>
          <a:xfrm>
            <a:off x="689317" y="1041010"/>
            <a:ext cx="10846192" cy="5008098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711" name="Google Shape;711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712" name="Google Shape;712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7" name="Google Shape;717;p34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8" name="Google Shape;718;p34"/>
          <p:cNvSpPr txBox="1"/>
          <p:nvPr/>
        </p:nvSpPr>
        <p:spPr>
          <a:xfrm>
            <a:off x="618980" y="225081"/>
            <a:ext cx="544419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does K-Means clustering work?</a:t>
            </a:r>
            <a:endParaRPr/>
          </a:p>
        </p:txBody>
      </p:sp>
      <p:sp>
        <p:nvSpPr>
          <p:cNvPr id="719" name="Google Shape;719;p34"/>
          <p:cNvSpPr txBox="1"/>
          <p:nvPr/>
        </p:nvSpPr>
        <p:spPr>
          <a:xfrm>
            <a:off x="1378871" y="3611493"/>
            <a:ext cx="18261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Cosine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distance measure</a:t>
            </a:r>
            <a:endParaRPr/>
          </a:p>
        </p:txBody>
      </p:sp>
      <p:pic>
        <p:nvPicPr>
          <p:cNvPr id="720" name="Google Shape;720;p34"/>
          <p:cNvPicPr preferRelativeResize="0"/>
          <p:nvPr/>
        </p:nvPicPr>
        <p:blipFill rotWithShape="1">
          <a:blip r:embed="rId3">
            <a:alphaModFix/>
          </a:blip>
          <a:srcRect l="4846" t="17420" r="4922" b="9108"/>
          <a:stretch/>
        </p:blipFill>
        <p:spPr>
          <a:xfrm>
            <a:off x="675248" y="1069145"/>
            <a:ext cx="10846191" cy="5036234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722" name="Google Shape;72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723" name="Google Shape;72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8" name="Google Shape;728;p35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29" name="Google Shape;729;p35"/>
          <p:cNvSpPr txBox="1"/>
          <p:nvPr/>
        </p:nvSpPr>
        <p:spPr>
          <a:xfrm>
            <a:off x="618980" y="225081"/>
            <a:ext cx="544419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does K-Means clustering work?</a:t>
            </a:r>
            <a:endParaRPr/>
          </a:p>
        </p:txBody>
      </p:sp>
      <p:sp>
        <p:nvSpPr>
          <p:cNvPr id="730" name="Google Shape;730;p35"/>
          <p:cNvSpPr txBox="1"/>
          <p:nvPr/>
        </p:nvSpPr>
        <p:spPr>
          <a:xfrm>
            <a:off x="1378871" y="3611493"/>
            <a:ext cx="18261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Cosine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distance measure</a:t>
            </a:r>
            <a:endParaRPr/>
          </a:p>
        </p:txBody>
      </p:sp>
      <p:pic>
        <p:nvPicPr>
          <p:cNvPr id="731" name="Google Shape;731;p35"/>
          <p:cNvPicPr preferRelativeResize="0"/>
          <p:nvPr/>
        </p:nvPicPr>
        <p:blipFill rotWithShape="1">
          <a:blip r:embed="rId3">
            <a:alphaModFix/>
          </a:blip>
          <a:srcRect l="4846" t="17625" r="5038" b="9107"/>
          <a:stretch/>
        </p:blipFill>
        <p:spPr>
          <a:xfrm>
            <a:off x="661182" y="1069145"/>
            <a:ext cx="10888394" cy="5022166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733" name="Google Shape;73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734" name="Google Shape;73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9" name="Google Shape;739;p36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40" name="Google Shape;740;p36"/>
          <p:cNvSpPr txBox="1"/>
          <p:nvPr/>
        </p:nvSpPr>
        <p:spPr>
          <a:xfrm>
            <a:off x="618980" y="225081"/>
            <a:ext cx="544419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does K-Means clustering work?</a:t>
            </a:r>
            <a:endParaRPr/>
          </a:p>
        </p:txBody>
      </p:sp>
      <p:sp>
        <p:nvSpPr>
          <p:cNvPr id="741" name="Google Shape;741;p36"/>
          <p:cNvSpPr txBox="1"/>
          <p:nvPr/>
        </p:nvSpPr>
        <p:spPr>
          <a:xfrm>
            <a:off x="1378871" y="3611493"/>
            <a:ext cx="18261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Cosine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distance measure</a:t>
            </a:r>
            <a:endParaRPr/>
          </a:p>
        </p:txBody>
      </p:sp>
      <p:pic>
        <p:nvPicPr>
          <p:cNvPr id="742" name="Google Shape;742;p36"/>
          <p:cNvPicPr preferRelativeResize="0"/>
          <p:nvPr/>
        </p:nvPicPr>
        <p:blipFill rotWithShape="1">
          <a:blip r:embed="rId3">
            <a:alphaModFix/>
          </a:blip>
          <a:srcRect l="4846" t="17830" r="4922" b="9314"/>
          <a:stretch/>
        </p:blipFill>
        <p:spPr>
          <a:xfrm>
            <a:off x="675249" y="1083212"/>
            <a:ext cx="10860259" cy="4994031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744" name="Google Shape;74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745" name="Google Shape;74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0" name="Google Shape;750;p37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51" name="Google Shape;751;p37"/>
          <p:cNvSpPr txBox="1"/>
          <p:nvPr/>
        </p:nvSpPr>
        <p:spPr>
          <a:xfrm>
            <a:off x="618980" y="225081"/>
            <a:ext cx="544419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does K-Means clustering work?</a:t>
            </a:r>
            <a:endParaRPr/>
          </a:p>
        </p:txBody>
      </p:sp>
      <p:sp>
        <p:nvSpPr>
          <p:cNvPr id="752" name="Google Shape;752;p37"/>
          <p:cNvSpPr txBox="1"/>
          <p:nvPr/>
        </p:nvSpPr>
        <p:spPr>
          <a:xfrm>
            <a:off x="1378871" y="3611493"/>
            <a:ext cx="18261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Cosine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distance measure</a:t>
            </a:r>
            <a:endParaRPr/>
          </a:p>
        </p:txBody>
      </p:sp>
      <p:pic>
        <p:nvPicPr>
          <p:cNvPr id="753" name="Google Shape;753;p37"/>
          <p:cNvPicPr preferRelativeResize="0"/>
          <p:nvPr/>
        </p:nvPicPr>
        <p:blipFill rotWithShape="1">
          <a:blip r:embed="rId3">
            <a:alphaModFix/>
          </a:blip>
          <a:srcRect l="4846" t="17214" r="4922" b="9313"/>
          <a:stretch/>
        </p:blipFill>
        <p:spPr>
          <a:xfrm>
            <a:off x="675249" y="1026942"/>
            <a:ext cx="10874326" cy="5036234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755" name="Google Shape;755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756" name="Google Shape;756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1" name="Google Shape;761;p38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62" name="Google Shape;762;p38"/>
          <p:cNvSpPr txBox="1"/>
          <p:nvPr/>
        </p:nvSpPr>
        <p:spPr>
          <a:xfrm>
            <a:off x="618979" y="225081"/>
            <a:ext cx="675249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Advantages of K-Means Clustering Algorithm</a:t>
            </a:r>
            <a:endParaRPr/>
          </a:p>
        </p:txBody>
      </p:sp>
      <p:sp>
        <p:nvSpPr>
          <p:cNvPr id="763" name="Google Shape;763;p38"/>
          <p:cNvSpPr txBox="1"/>
          <p:nvPr/>
        </p:nvSpPr>
        <p:spPr>
          <a:xfrm>
            <a:off x="601394" y="1059323"/>
            <a:ext cx="9485142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200"/>
              <a:buFont typeface="Noto Sans Symbols"/>
              <a:buChar char="❑"/>
            </a:pPr>
            <a:r>
              <a:rPr lang="en-US" sz="2200" i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Relatively simple to implement.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200"/>
              <a:buFont typeface="Noto Sans Symbols"/>
              <a:buChar char="❑"/>
            </a:pPr>
            <a:r>
              <a:rPr lang="en-US" sz="2200" i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Scales to large data sets.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200"/>
              <a:buFont typeface="Noto Sans Symbols"/>
              <a:buChar char="❑"/>
            </a:pPr>
            <a:r>
              <a:rPr lang="en-US" sz="2200" i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Guarantees convergence.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200"/>
              <a:buFont typeface="Noto Sans Symbols"/>
              <a:buChar char="❑"/>
            </a:pPr>
            <a:r>
              <a:rPr lang="en-US" sz="2200" i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Can warm-start the positions of centroids.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200"/>
              <a:buFont typeface="Noto Sans Symbols"/>
              <a:buChar char="❑"/>
            </a:pPr>
            <a:r>
              <a:rPr lang="en-US" sz="2200" i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Easily adapts to new examples.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200"/>
              <a:buFont typeface="Noto Sans Symbols"/>
              <a:buChar char="❑"/>
            </a:pPr>
            <a:r>
              <a:rPr lang="en-US" sz="2200" i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Generalizes to clusters of different shapes and sizes, such as elliptical clusters.</a:t>
            </a:r>
            <a:endParaRPr/>
          </a:p>
        </p:txBody>
      </p:sp>
      <p:sp>
        <p:nvSpPr>
          <p:cNvPr id="764" name="Google Shape;764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765" name="Google Shape;765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766" name="Google Shape;766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1" name="Google Shape;771;p39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72" name="Google Shape;772;p39"/>
          <p:cNvSpPr txBox="1"/>
          <p:nvPr/>
        </p:nvSpPr>
        <p:spPr>
          <a:xfrm>
            <a:off x="618979" y="225081"/>
            <a:ext cx="730113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Disadvantages of K-Means Clustering Algorithm</a:t>
            </a:r>
            <a:endParaRPr/>
          </a:p>
        </p:txBody>
      </p:sp>
      <p:sp>
        <p:nvSpPr>
          <p:cNvPr id="773" name="Google Shape;773;p39"/>
          <p:cNvSpPr txBox="1"/>
          <p:nvPr/>
        </p:nvSpPr>
        <p:spPr>
          <a:xfrm>
            <a:off x="643597" y="1046256"/>
            <a:ext cx="6098344" cy="178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200"/>
              <a:buFont typeface="Noto Sans Symbols"/>
              <a:buChar char="❑"/>
            </a:pPr>
            <a:r>
              <a:rPr lang="en-US" sz="2200" i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Choosing K manually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200"/>
              <a:buFont typeface="Noto Sans Symbols"/>
              <a:buChar char="❑"/>
            </a:pPr>
            <a:r>
              <a:rPr lang="en-US" sz="2200" i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Being dependent on initial values</a:t>
            </a:r>
            <a:endParaRPr sz="2200">
              <a:solidFill>
                <a:srgbClr val="20212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200"/>
              <a:buFont typeface="Noto Sans Symbols"/>
              <a:buChar char="❑"/>
            </a:pPr>
            <a:r>
              <a:rPr lang="en-US" sz="2200" i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Clustering data of varying sizes and density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200"/>
              <a:buFont typeface="Noto Sans Symbols"/>
              <a:buChar char="❑"/>
            </a:pPr>
            <a:r>
              <a:rPr lang="en-US" sz="2200" i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Clustering outliers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200"/>
              <a:buFont typeface="Noto Sans Symbols"/>
              <a:buChar char="❑"/>
            </a:pPr>
            <a:r>
              <a:rPr lang="en-US" sz="2200" i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Scaling with number of dimensions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4" name="Google Shape;774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775" name="Google Shape;775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776" name="Google Shape;776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1" name="Google Shape;781;p40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82" name="Google Shape;782;p40"/>
          <p:cNvSpPr txBox="1"/>
          <p:nvPr/>
        </p:nvSpPr>
        <p:spPr>
          <a:xfrm>
            <a:off x="618979" y="225081"/>
            <a:ext cx="627649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K-Means clustering Examples &amp; Solution</a:t>
            </a:r>
            <a:endParaRPr/>
          </a:p>
        </p:txBody>
      </p:sp>
      <p:sp>
        <p:nvSpPr>
          <p:cNvPr id="783" name="Google Shape;783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784" name="Google Shape;784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785" name="Google Shape;785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  <p:pic>
        <p:nvPicPr>
          <p:cNvPr id="786" name="Google Shape;786;p40"/>
          <p:cNvPicPr preferRelativeResize="0"/>
          <p:nvPr/>
        </p:nvPicPr>
        <p:blipFill rotWithShape="1">
          <a:blip r:embed="rId3">
            <a:alphaModFix/>
          </a:blip>
          <a:srcRect l="24151" t="18077" r="27983" b="2429"/>
          <a:stretch/>
        </p:blipFill>
        <p:spPr>
          <a:xfrm>
            <a:off x="3642609" y="1543986"/>
            <a:ext cx="4946028" cy="4618132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40"/>
          <p:cNvSpPr txBox="1"/>
          <p:nvPr/>
        </p:nvSpPr>
        <p:spPr>
          <a:xfrm>
            <a:off x="5096655" y="1034321"/>
            <a:ext cx="187102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Random Data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5"/>
          <p:cNvGrpSpPr/>
          <p:nvPr/>
        </p:nvGrpSpPr>
        <p:grpSpPr>
          <a:xfrm>
            <a:off x="6865495" y="2158584"/>
            <a:ext cx="4242215" cy="1528996"/>
            <a:chOff x="6865495" y="2383438"/>
            <a:chExt cx="4242215" cy="1304142"/>
          </a:xfrm>
        </p:grpSpPr>
        <p:sp>
          <p:nvSpPr>
            <p:cNvPr id="173" name="Google Shape;173;p5"/>
            <p:cNvSpPr/>
            <p:nvPr/>
          </p:nvSpPr>
          <p:spPr>
            <a:xfrm rot="10800000">
              <a:off x="8829206" y="3312826"/>
              <a:ext cx="509666" cy="374754"/>
            </a:xfrm>
            <a:prstGeom prst="triangle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6865495" y="2383438"/>
              <a:ext cx="4242215" cy="1049312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Sure. For understanding K-Means in a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better way, let’s take an example of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Cricket</a:t>
              </a:r>
              <a:endParaRPr/>
            </a:p>
          </p:txBody>
        </p:sp>
      </p:grpSp>
      <p:cxnSp>
        <p:nvCxnSpPr>
          <p:cNvPr id="175" name="Google Shape;175;p5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6" name="Google Shape;176;p5"/>
          <p:cNvSpPr txBox="1"/>
          <p:nvPr/>
        </p:nvSpPr>
        <p:spPr>
          <a:xfrm>
            <a:off x="618979" y="225081"/>
            <a:ext cx="443583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K-Means Clustering?</a:t>
            </a:r>
            <a:endParaRPr/>
          </a:p>
        </p:txBody>
      </p:sp>
      <p:grpSp>
        <p:nvGrpSpPr>
          <p:cNvPr id="177" name="Google Shape;177;p5"/>
          <p:cNvGrpSpPr/>
          <p:nvPr/>
        </p:nvGrpSpPr>
        <p:grpSpPr>
          <a:xfrm>
            <a:off x="1499016" y="1588957"/>
            <a:ext cx="4257207" cy="1094282"/>
            <a:chOff x="1499016" y="1588957"/>
            <a:chExt cx="4257207" cy="1094282"/>
          </a:xfrm>
        </p:grpSpPr>
        <p:sp>
          <p:nvSpPr>
            <p:cNvPr id="178" name="Google Shape;178;p5"/>
            <p:cNvSpPr/>
            <p:nvPr/>
          </p:nvSpPr>
          <p:spPr>
            <a:xfrm>
              <a:off x="1499016" y="1588957"/>
              <a:ext cx="4257207" cy="824459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7F7F7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Can you explain this with an example?</a:t>
              </a: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 rot="10800000">
              <a:off x="3597639" y="2308485"/>
              <a:ext cx="509666" cy="374754"/>
            </a:xfrm>
            <a:prstGeom prst="triangle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0" name="Google Shape;18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2462" y="2209800"/>
            <a:ext cx="3104213" cy="3104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88704" y="3357793"/>
            <a:ext cx="2780675" cy="278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183" name="Google Shape;183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184" name="Google Shape;184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2" name="Google Shape;792;p41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3" name="Google Shape;793;p41"/>
          <p:cNvSpPr txBox="1"/>
          <p:nvPr/>
        </p:nvSpPr>
        <p:spPr>
          <a:xfrm>
            <a:off x="618979" y="225081"/>
            <a:ext cx="627649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K-Means clustering Examples &amp; Solution</a:t>
            </a:r>
            <a:endParaRPr/>
          </a:p>
        </p:txBody>
      </p:sp>
      <p:sp>
        <p:nvSpPr>
          <p:cNvPr id="794" name="Google Shape;794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795" name="Google Shape;795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796" name="Google Shape;796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  <p:pic>
        <p:nvPicPr>
          <p:cNvPr id="797" name="Google Shape;797;p41"/>
          <p:cNvPicPr preferRelativeResize="0"/>
          <p:nvPr/>
        </p:nvPicPr>
        <p:blipFill rotWithShape="1">
          <a:blip r:embed="rId3">
            <a:alphaModFix/>
          </a:blip>
          <a:srcRect l="6089" t="16953" r="7622" b="2216"/>
          <a:stretch/>
        </p:blipFill>
        <p:spPr>
          <a:xfrm>
            <a:off x="1124263" y="1162523"/>
            <a:ext cx="9803567" cy="5163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2" name="Google Shape;802;p42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03" name="Google Shape;803;p42"/>
          <p:cNvSpPr txBox="1"/>
          <p:nvPr/>
        </p:nvSpPr>
        <p:spPr>
          <a:xfrm>
            <a:off x="618979" y="225081"/>
            <a:ext cx="627649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K-Means clustering Examples &amp; Solution</a:t>
            </a:r>
            <a:endParaRPr/>
          </a:p>
        </p:txBody>
      </p:sp>
      <p:sp>
        <p:nvSpPr>
          <p:cNvPr id="804" name="Google Shape;80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805" name="Google Shape;80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806" name="Google Shape;80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  <p:pic>
        <p:nvPicPr>
          <p:cNvPr id="807" name="Google Shape;807;p42"/>
          <p:cNvPicPr preferRelativeResize="0"/>
          <p:nvPr/>
        </p:nvPicPr>
        <p:blipFill rotWithShape="1">
          <a:blip r:embed="rId3">
            <a:alphaModFix/>
          </a:blip>
          <a:srcRect l="7879" t="20115" r="10461" b="3274"/>
          <a:stretch/>
        </p:blipFill>
        <p:spPr>
          <a:xfrm>
            <a:off x="1349114" y="1258881"/>
            <a:ext cx="9293903" cy="4902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2" name="Google Shape;812;p43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13" name="Google Shape;813;p43"/>
          <p:cNvSpPr txBox="1"/>
          <p:nvPr/>
        </p:nvSpPr>
        <p:spPr>
          <a:xfrm>
            <a:off x="618979" y="225081"/>
            <a:ext cx="627649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K-Means clustering Examples &amp; Solution</a:t>
            </a:r>
            <a:endParaRPr/>
          </a:p>
        </p:txBody>
      </p:sp>
      <p:sp>
        <p:nvSpPr>
          <p:cNvPr id="814" name="Google Shape;814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815" name="Google Shape;815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816" name="Google Shape;816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  <p:pic>
        <p:nvPicPr>
          <p:cNvPr id="817" name="Google Shape;817;p43"/>
          <p:cNvPicPr preferRelativeResize="0"/>
          <p:nvPr/>
        </p:nvPicPr>
        <p:blipFill rotWithShape="1">
          <a:blip r:embed="rId3">
            <a:alphaModFix/>
          </a:blip>
          <a:srcRect l="1261" t="19478" r="5226"/>
          <a:stretch/>
        </p:blipFill>
        <p:spPr>
          <a:xfrm>
            <a:off x="629586" y="974361"/>
            <a:ext cx="10912839" cy="5283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2" name="Google Shape;822;p44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23" name="Google Shape;823;p44"/>
          <p:cNvSpPr txBox="1"/>
          <p:nvPr/>
        </p:nvSpPr>
        <p:spPr>
          <a:xfrm>
            <a:off x="618979" y="225081"/>
            <a:ext cx="627649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K-Means clustering Examples &amp; Solution</a:t>
            </a:r>
            <a:endParaRPr/>
          </a:p>
        </p:txBody>
      </p:sp>
      <p:sp>
        <p:nvSpPr>
          <p:cNvPr id="824" name="Google Shape;824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825" name="Google Shape;825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826" name="Google Shape;826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  <p:pic>
        <p:nvPicPr>
          <p:cNvPr id="827" name="Google Shape;827;p44"/>
          <p:cNvPicPr preferRelativeResize="0"/>
          <p:nvPr/>
        </p:nvPicPr>
        <p:blipFill rotWithShape="1">
          <a:blip r:embed="rId3">
            <a:alphaModFix/>
          </a:blip>
          <a:srcRect l="10357" t="20468" r="12376" b="4481"/>
          <a:stretch/>
        </p:blipFill>
        <p:spPr>
          <a:xfrm>
            <a:off x="1573969" y="1009230"/>
            <a:ext cx="9323882" cy="5091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2" name="Google Shape;832;p45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33" name="Google Shape;833;p45"/>
          <p:cNvSpPr txBox="1"/>
          <p:nvPr/>
        </p:nvSpPr>
        <p:spPr>
          <a:xfrm>
            <a:off x="618979" y="225081"/>
            <a:ext cx="627649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K-Means clustering Examples &amp; Solution</a:t>
            </a:r>
            <a:endParaRPr/>
          </a:p>
        </p:txBody>
      </p:sp>
      <p:sp>
        <p:nvSpPr>
          <p:cNvPr id="834" name="Google Shape;834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835" name="Google Shape;835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836" name="Google Shape;836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  <p:pic>
        <p:nvPicPr>
          <p:cNvPr id="837" name="Google Shape;837;p45"/>
          <p:cNvPicPr preferRelativeResize="0"/>
          <p:nvPr/>
        </p:nvPicPr>
        <p:blipFill rotWithShape="1">
          <a:blip r:embed="rId3">
            <a:alphaModFix/>
          </a:blip>
          <a:srcRect l="1740" t="18988" r="4860"/>
          <a:stretch/>
        </p:blipFill>
        <p:spPr>
          <a:xfrm>
            <a:off x="689549" y="1019332"/>
            <a:ext cx="10837887" cy="5285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2" name="Google Shape;842;p46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3" name="Google Shape;843;p46"/>
          <p:cNvSpPr txBox="1"/>
          <p:nvPr/>
        </p:nvSpPr>
        <p:spPr>
          <a:xfrm>
            <a:off x="618979" y="225081"/>
            <a:ext cx="627649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K-Means clustering Examples &amp; Solution</a:t>
            </a:r>
            <a:endParaRPr/>
          </a:p>
        </p:txBody>
      </p:sp>
      <p:sp>
        <p:nvSpPr>
          <p:cNvPr id="844" name="Google Shape;844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845" name="Google Shape;845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846" name="Google Shape;846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  <p:pic>
        <p:nvPicPr>
          <p:cNvPr id="847" name="Google Shape;847;p46"/>
          <p:cNvPicPr preferRelativeResize="0"/>
          <p:nvPr/>
        </p:nvPicPr>
        <p:blipFill rotWithShape="1">
          <a:blip r:embed="rId3">
            <a:alphaModFix/>
          </a:blip>
          <a:srcRect l="1870" t="19579" r="4421"/>
          <a:stretch/>
        </p:blipFill>
        <p:spPr>
          <a:xfrm>
            <a:off x="688018" y="1049312"/>
            <a:ext cx="10854407" cy="523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2" name="Google Shape;852;p47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53" name="Google Shape;853;p47"/>
          <p:cNvSpPr txBox="1"/>
          <p:nvPr/>
        </p:nvSpPr>
        <p:spPr>
          <a:xfrm>
            <a:off x="618979" y="225081"/>
            <a:ext cx="627649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K-Means clustering Examples &amp; Solution</a:t>
            </a:r>
            <a:endParaRPr/>
          </a:p>
        </p:txBody>
      </p:sp>
      <p:sp>
        <p:nvSpPr>
          <p:cNvPr id="854" name="Google Shape;85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855" name="Google Shape;85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856" name="Google Shape;85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  <p:pic>
        <p:nvPicPr>
          <p:cNvPr id="857" name="Google Shape;857;p47"/>
          <p:cNvPicPr preferRelativeResize="0"/>
          <p:nvPr/>
        </p:nvPicPr>
        <p:blipFill rotWithShape="1">
          <a:blip r:embed="rId3">
            <a:alphaModFix/>
          </a:blip>
          <a:srcRect l="1816" t="19840" r="4379"/>
          <a:stretch/>
        </p:blipFill>
        <p:spPr>
          <a:xfrm>
            <a:off x="629587" y="1064303"/>
            <a:ext cx="10882858" cy="5228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2" name="Google Shape;862;p48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63" name="Google Shape;863;p48"/>
          <p:cNvSpPr txBox="1"/>
          <p:nvPr/>
        </p:nvSpPr>
        <p:spPr>
          <a:xfrm>
            <a:off x="618979" y="225081"/>
            <a:ext cx="627649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K-Means clustering Examples &amp; Solution</a:t>
            </a:r>
            <a:endParaRPr/>
          </a:p>
        </p:txBody>
      </p:sp>
      <p:sp>
        <p:nvSpPr>
          <p:cNvPr id="864" name="Google Shape;864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865" name="Google Shape;865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866" name="Google Shape;866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  <p:pic>
        <p:nvPicPr>
          <p:cNvPr id="867" name="Google Shape;867;p48"/>
          <p:cNvPicPr preferRelativeResize="0"/>
          <p:nvPr/>
        </p:nvPicPr>
        <p:blipFill rotWithShape="1">
          <a:blip r:embed="rId3">
            <a:alphaModFix/>
          </a:blip>
          <a:srcRect l="2485" t="19626" r="4360"/>
          <a:stretch/>
        </p:blipFill>
        <p:spPr>
          <a:xfrm>
            <a:off x="719528" y="1079293"/>
            <a:ext cx="10807908" cy="5242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2" name="Google Shape;872;p49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73" name="Google Shape;873;p49"/>
          <p:cNvSpPr txBox="1"/>
          <p:nvPr/>
        </p:nvSpPr>
        <p:spPr>
          <a:xfrm>
            <a:off x="618979" y="225081"/>
            <a:ext cx="627649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K-Means clustering Examples &amp; Solution</a:t>
            </a:r>
            <a:endParaRPr/>
          </a:p>
        </p:txBody>
      </p:sp>
      <p:sp>
        <p:nvSpPr>
          <p:cNvPr id="874" name="Google Shape;874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875" name="Google Shape;875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876" name="Google Shape;876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  <p:pic>
        <p:nvPicPr>
          <p:cNvPr id="877" name="Google Shape;877;p49"/>
          <p:cNvPicPr preferRelativeResize="0"/>
          <p:nvPr/>
        </p:nvPicPr>
        <p:blipFill rotWithShape="1">
          <a:blip r:embed="rId3">
            <a:alphaModFix/>
          </a:blip>
          <a:srcRect l="7131" t="17358" r="7563" b="1339"/>
          <a:stretch/>
        </p:blipFill>
        <p:spPr>
          <a:xfrm>
            <a:off x="1169234" y="914401"/>
            <a:ext cx="10043411" cy="5381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2" name="Google Shape;882;p50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83" name="Google Shape;883;p50"/>
          <p:cNvSpPr txBox="1"/>
          <p:nvPr/>
        </p:nvSpPr>
        <p:spPr>
          <a:xfrm>
            <a:off x="618979" y="225081"/>
            <a:ext cx="299641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References</a:t>
            </a:r>
            <a:endParaRPr/>
          </a:p>
        </p:txBody>
      </p:sp>
      <p:sp>
        <p:nvSpPr>
          <p:cNvPr id="884" name="Google Shape;884;p50"/>
          <p:cNvSpPr txBox="1"/>
          <p:nvPr/>
        </p:nvSpPr>
        <p:spPr>
          <a:xfrm>
            <a:off x="590843" y="1111347"/>
            <a:ext cx="3498073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Edureka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Analytics Vidhya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2400"/>
              <a:buFont typeface="Calibri"/>
              <a:buAutoNum type="arabicPeriod"/>
            </a:pPr>
            <a:r>
              <a:rPr lang="en-US" sz="2400" i="0" u="sng">
                <a:solidFill>
                  <a:srgbClr val="0F0F0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StatQuest</a:t>
            </a:r>
            <a:endParaRPr sz="2400" i="0">
              <a:solidFill>
                <a:srgbClr val="0F0F0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2400"/>
              <a:buFont typeface="Calibri"/>
              <a:buAutoNum type="arabicPeriod"/>
            </a:pPr>
            <a:r>
              <a:rPr lang="en-US" sz="2400" u="sng">
                <a:solidFill>
                  <a:srgbClr val="0F0F0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Mahesh Huddar</a:t>
            </a:r>
            <a:endParaRPr sz="2400" i="0">
              <a:solidFill>
                <a:srgbClr val="0F0F0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2400"/>
              <a:buFont typeface="Calibri"/>
              <a:buAutoNum type="arabicPeriod"/>
            </a:pPr>
            <a:r>
              <a:rPr lang="en-US" sz="2400" u="sng">
                <a:solidFill>
                  <a:srgbClr val="0F0F0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Simplilearn</a:t>
            </a:r>
            <a:endParaRPr sz="2400">
              <a:solidFill>
                <a:srgbClr val="0F0F0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2400"/>
              <a:buFont typeface="Calibri"/>
              <a:buAutoNum type="arabicPeriod"/>
            </a:pPr>
            <a:r>
              <a:rPr lang="en-US" sz="2400" u="sng">
                <a:solidFill>
                  <a:srgbClr val="0F0F0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d</a:t>
            </a:r>
            <a:r>
              <a:rPr lang="en-US" sz="2400" i="0" u="sng">
                <a:solidFill>
                  <a:srgbClr val="0F0F0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evelopers.google.com</a:t>
            </a:r>
            <a:endParaRPr sz="2400" i="0">
              <a:solidFill>
                <a:srgbClr val="0F0F0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5" name="Google Shape;885;p50"/>
          <p:cNvSpPr txBox="1"/>
          <p:nvPr/>
        </p:nvSpPr>
        <p:spPr>
          <a:xfrm>
            <a:off x="1359492" y="4983884"/>
            <a:ext cx="99467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CC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More You Read, The More You Learn…</a:t>
            </a:r>
            <a:endParaRPr sz="4000">
              <a:solidFill>
                <a:srgbClr val="CC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6" name="Google Shape;886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887" name="Google Shape;887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888" name="Google Shape;888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9" name="Google Shape;189;p6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0" name="Google Shape;190;p6"/>
          <p:cNvSpPr txBox="1"/>
          <p:nvPr/>
        </p:nvSpPr>
        <p:spPr>
          <a:xfrm>
            <a:off x="618979" y="225081"/>
            <a:ext cx="443583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K-Means Clustering?</a:t>
            </a:r>
            <a:endParaRPr/>
          </a:p>
        </p:txBody>
      </p:sp>
      <p:pic>
        <p:nvPicPr>
          <p:cNvPr id="191" name="Google Shape;19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467409">
            <a:off x="4295756" y="4159405"/>
            <a:ext cx="1478368" cy="147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77575" y="2908551"/>
            <a:ext cx="3302334" cy="3302334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6"/>
          <p:cNvSpPr/>
          <p:nvPr/>
        </p:nvSpPr>
        <p:spPr>
          <a:xfrm>
            <a:off x="1125415" y="1463039"/>
            <a:ext cx="9537896" cy="1434905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4" name="Google Shape;194;p6"/>
          <p:cNvSpPr txBox="1"/>
          <p:nvPr/>
        </p:nvSpPr>
        <p:spPr>
          <a:xfrm>
            <a:off x="1350201" y="1589650"/>
            <a:ext cx="383605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Task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Identify bowlers and batsman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6"/>
          <p:cNvSpPr txBox="1"/>
          <p:nvPr/>
        </p:nvSpPr>
        <p:spPr>
          <a:xfrm>
            <a:off x="1406769" y="1969478"/>
            <a:ext cx="842570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data contains runs and wickets gained in the last 10 matches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So, the bowler will have more wickets and the batsman will have higher runs</a:t>
            </a:r>
            <a:endParaRPr/>
          </a:p>
        </p:txBody>
      </p:sp>
      <p:sp>
        <p:nvSpPr>
          <p:cNvPr id="196" name="Google Shape;196;p6"/>
          <p:cNvSpPr/>
          <p:nvPr/>
        </p:nvSpPr>
        <p:spPr>
          <a:xfrm>
            <a:off x="1350498" y="4135902"/>
            <a:ext cx="2039816" cy="1730326"/>
          </a:xfrm>
          <a:prstGeom prst="rect">
            <a:avLst/>
          </a:prstGeom>
          <a:solidFill>
            <a:srgbClr val="03D1E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7" name="Google Shape;197;p6"/>
          <p:cNvCxnSpPr>
            <a:stCxn id="196" idx="0"/>
            <a:endCxn id="196" idx="2"/>
          </p:cNvCxnSpPr>
          <p:nvPr/>
        </p:nvCxnSpPr>
        <p:spPr>
          <a:xfrm>
            <a:off x="2370406" y="4135902"/>
            <a:ext cx="0" cy="1730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8" name="Google Shape;198;p6"/>
          <p:cNvCxnSpPr/>
          <p:nvPr/>
        </p:nvCxnSpPr>
        <p:spPr>
          <a:xfrm>
            <a:off x="1350498" y="4642338"/>
            <a:ext cx="2039816" cy="0"/>
          </a:xfrm>
          <a:prstGeom prst="straightConnector1">
            <a:avLst/>
          </a:prstGeom>
          <a:noFill/>
          <a:ln w="28575" cap="flat" cmpd="sng">
            <a:solidFill>
              <a:srgbClr val="8672C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9" name="Google Shape;199;p6"/>
          <p:cNvSpPr txBox="1"/>
          <p:nvPr/>
        </p:nvSpPr>
        <p:spPr>
          <a:xfrm>
            <a:off x="1885070" y="3601329"/>
            <a:ext cx="86754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Scores</a:t>
            </a:r>
            <a:endParaRPr/>
          </a:p>
        </p:txBody>
      </p:sp>
      <p:grpSp>
        <p:nvGrpSpPr>
          <p:cNvPr id="200" name="Google Shape;200;p6"/>
          <p:cNvGrpSpPr/>
          <p:nvPr/>
        </p:nvGrpSpPr>
        <p:grpSpPr>
          <a:xfrm>
            <a:off x="1631854" y="4304715"/>
            <a:ext cx="436098" cy="154744"/>
            <a:chOff x="647114" y="3165231"/>
            <a:chExt cx="436098" cy="154744"/>
          </a:xfrm>
        </p:grpSpPr>
        <p:sp>
          <p:nvSpPr>
            <p:cNvPr id="201" name="Google Shape;201;p6"/>
            <p:cNvSpPr/>
            <p:nvPr/>
          </p:nvSpPr>
          <p:spPr>
            <a:xfrm>
              <a:off x="647114" y="3165231"/>
              <a:ext cx="225083" cy="15474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858129" y="3165231"/>
              <a:ext cx="225083" cy="15474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3" name="Google Shape;203;p6"/>
          <p:cNvGrpSpPr/>
          <p:nvPr/>
        </p:nvGrpSpPr>
        <p:grpSpPr>
          <a:xfrm>
            <a:off x="2672863" y="4304716"/>
            <a:ext cx="436098" cy="154744"/>
            <a:chOff x="647114" y="3165231"/>
            <a:chExt cx="436098" cy="154744"/>
          </a:xfrm>
        </p:grpSpPr>
        <p:sp>
          <p:nvSpPr>
            <p:cNvPr id="204" name="Google Shape;204;p6"/>
            <p:cNvSpPr/>
            <p:nvPr/>
          </p:nvSpPr>
          <p:spPr>
            <a:xfrm>
              <a:off x="647114" y="3165231"/>
              <a:ext cx="225083" cy="15474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858129" y="3165231"/>
              <a:ext cx="225083" cy="15474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6" name="Google Shape;206;p6"/>
          <p:cNvSpPr/>
          <p:nvPr/>
        </p:nvSpPr>
        <p:spPr>
          <a:xfrm>
            <a:off x="1505243" y="4909625"/>
            <a:ext cx="703384" cy="61897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6"/>
          <p:cNvSpPr/>
          <p:nvPr/>
        </p:nvSpPr>
        <p:spPr>
          <a:xfrm>
            <a:off x="2518117" y="4909626"/>
            <a:ext cx="703384" cy="61897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6"/>
          <p:cNvSpPr txBox="1"/>
          <p:nvPr/>
        </p:nvSpPr>
        <p:spPr>
          <a:xfrm>
            <a:off x="1547446" y="4923692"/>
            <a:ext cx="59503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32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/>
          </a:p>
        </p:txBody>
      </p:sp>
      <p:sp>
        <p:nvSpPr>
          <p:cNvPr id="209" name="Google Shape;209;p6"/>
          <p:cNvSpPr txBox="1"/>
          <p:nvPr/>
        </p:nvSpPr>
        <p:spPr>
          <a:xfrm>
            <a:off x="2574388" y="4923691"/>
            <a:ext cx="59503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r>
              <a:rPr lang="en-US" sz="32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/>
          </a:p>
        </p:txBody>
      </p:sp>
      <p:sp>
        <p:nvSpPr>
          <p:cNvPr id="210" name="Google Shape;21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211" name="Google Shape;21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212" name="Google Shape;21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51"/>
          <p:cNvSpPr txBox="1"/>
          <p:nvPr/>
        </p:nvSpPr>
        <p:spPr>
          <a:xfrm>
            <a:off x="3358661" y="2678109"/>
            <a:ext cx="4167554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Any Questions</a:t>
            </a:r>
            <a:endParaRPr sz="5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4" name="Google Shape;894;p51"/>
          <p:cNvSpPr txBox="1"/>
          <p:nvPr/>
        </p:nvSpPr>
        <p:spPr>
          <a:xfrm>
            <a:off x="7902524" y="1589647"/>
            <a:ext cx="1832319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200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5" name="Google Shape;895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896" name="Google Shape;896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897" name="Google Shape;897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52"/>
          <p:cNvSpPr txBox="1"/>
          <p:nvPr/>
        </p:nvSpPr>
        <p:spPr>
          <a:xfrm>
            <a:off x="3826411" y="2551501"/>
            <a:ext cx="552860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Thank You</a:t>
            </a:r>
            <a:endParaRPr sz="7200" b="1">
              <a:solidFill>
                <a:srgbClr val="00B0F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3" name="Google Shape;903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904" name="Google Shape;904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905" name="Google Shape;905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7" name="Google Shape;217;p7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8" name="Google Shape;218;p7"/>
          <p:cNvSpPr txBox="1"/>
          <p:nvPr/>
        </p:nvSpPr>
        <p:spPr>
          <a:xfrm>
            <a:off x="618979" y="225081"/>
            <a:ext cx="443583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K-Means Clustering?</a:t>
            </a:r>
            <a:endParaRPr/>
          </a:p>
        </p:txBody>
      </p:sp>
      <p:pic>
        <p:nvPicPr>
          <p:cNvPr id="219" name="Google Shape;219;p7"/>
          <p:cNvPicPr preferRelativeResize="0"/>
          <p:nvPr/>
        </p:nvPicPr>
        <p:blipFill rotWithShape="1">
          <a:blip r:embed="rId3">
            <a:alphaModFix/>
          </a:blip>
          <a:srcRect t="18446" b="9108"/>
          <a:stretch/>
        </p:blipFill>
        <p:spPr>
          <a:xfrm>
            <a:off x="0" y="1111351"/>
            <a:ext cx="12192000" cy="496589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222" name="Google Shape;22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223" name="Google Shape;223;p7"/>
          <p:cNvSpPr/>
          <p:nvPr/>
        </p:nvSpPr>
        <p:spPr>
          <a:xfrm>
            <a:off x="9848541" y="2788165"/>
            <a:ext cx="884420" cy="26982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7"/>
          <p:cNvSpPr txBox="1"/>
          <p:nvPr/>
        </p:nvSpPr>
        <p:spPr>
          <a:xfrm>
            <a:off x="9743609" y="2653253"/>
            <a:ext cx="914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runs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9" name="Google Shape;229;p8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0" name="Google Shape;230;p8"/>
          <p:cNvSpPr txBox="1"/>
          <p:nvPr/>
        </p:nvSpPr>
        <p:spPr>
          <a:xfrm>
            <a:off x="618979" y="225081"/>
            <a:ext cx="443583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K-Means Clustering?</a:t>
            </a:r>
            <a:endParaRPr/>
          </a:p>
        </p:txBody>
      </p:sp>
      <p:sp>
        <p:nvSpPr>
          <p:cNvPr id="231" name="Google Shape;231;p8"/>
          <p:cNvSpPr/>
          <p:nvPr/>
        </p:nvSpPr>
        <p:spPr>
          <a:xfrm>
            <a:off x="1294229" y="1463040"/>
            <a:ext cx="9537896" cy="1055078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  <a:effectLst>
            <a:outerShdw blurRad="50800" dist="139700" dir="2700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2" name="Google Shape;232;p8"/>
          <p:cNvSpPr txBox="1"/>
          <p:nvPr/>
        </p:nvSpPr>
        <p:spPr>
          <a:xfrm>
            <a:off x="1519310" y="1631853"/>
            <a:ext cx="395172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Consider the same data set of cricket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Solve the problem using K-Means</a:t>
            </a:r>
            <a:endParaRPr/>
          </a:p>
        </p:txBody>
      </p:sp>
      <p:pic>
        <p:nvPicPr>
          <p:cNvPr id="233" name="Google Shape;233;p8"/>
          <p:cNvPicPr preferRelativeResize="0"/>
          <p:nvPr/>
        </p:nvPicPr>
        <p:blipFill rotWithShape="1">
          <a:blip r:embed="rId3">
            <a:alphaModFix/>
          </a:blip>
          <a:srcRect l="24230" t="40611" r="47154" b="30246"/>
          <a:stretch/>
        </p:blipFill>
        <p:spPr>
          <a:xfrm>
            <a:off x="2996417" y="2616592"/>
            <a:ext cx="3488789" cy="1997612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235" name="Google Shape;23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236" name="Google Shape;23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1" name="Google Shape;241;p9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2" name="Google Shape;242;p9"/>
          <p:cNvSpPr txBox="1"/>
          <p:nvPr/>
        </p:nvSpPr>
        <p:spPr>
          <a:xfrm>
            <a:off x="618979" y="225081"/>
            <a:ext cx="443583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K-Means Clustering?</a:t>
            </a:r>
            <a:endParaRPr/>
          </a:p>
        </p:txBody>
      </p:sp>
      <p:sp>
        <p:nvSpPr>
          <p:cNvPr id="243" name="Google Shape;243;p9"/>
          <p:cNvSpPr/>
          <p:nvPr/>
        </p:nvSpPr>
        <p:spPr>
          <a:xfrm>
            <a:off x="1280162" y="1111348"/>
            <a:ext cx="9537896" cy="1547445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  <a:effectLst>
            <a:outerShdw blurRad="50800" dist="139700" dir="2700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9"/>
          <p:cNvSpPr txBox="1"/>
          <p:nvPr/>
        </p:nvSpPr>
        <p:spPr>
          <a:xfrm>
            <a:off x="1463041" y="1209822"/>
            <a:ext cx="9071714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Initially, two centroids are assigned randomly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Euclidean distance to find out which centroid is closest to each data point and the data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points are assigned to the corresponding centroids</a:t>
            </a:r>
            <a:endParaRPr/>
          </a:p>
        </p:txBody>
      </p:sp>
      <p:pic>
        <p:nvPicPr>
          <p:cNvPr id="245" name="Google Shape;245;p9"/>
          <p:cNvPicPr preferRelativeResize="0"/>
          <p:nvPr/>
        </p:nvPicPr>
        <p:blipFill rotWithShape="1">
          <a:blip r:embed="rId3">
            <a:alphaModFix/>
          </a:blip>
          <a:srcRect l="24346" t="39789" r="21193" b="28194"/>
          <a:stretch/>
        </p:blipFill>
        <p:spPr>
          <a:xfrm>
            <a:off x="2968283" y="2743200"/>
            <a:ext cx="6639952" cy="219456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247" name="Google Shape;247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248" name="Google Shape;248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3" name="Google Shape;253;p10"/>
          <p:cNvCxnSpPr/>
          <p:nvPr/>
        </p:nvCxnSpPr>
        <p:spPr>
          <a:xfrm>
            <a:off x="689317" y="844058"/>
            <a:ext cx="1084619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4" name="Google Shape;254;p10"/>
          <p:cNvSpPr txBox="1"/>
          <p:nvPr/>
        </p:nvSpPr>
        <p:spPr>
          <a:xfrm>
            <a:off x="618979" y="225081"/>
            <a:ext cx="443583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K-Means Clustering?</a:t>
            </a:r>
            <a:endParaRPr/>
          </a:p>
        </p:txBody>
      </p:sp>
      <p:grpSp>
        <p:nvGrpSpPr>
          <p:cNvPr id="255" name="Google Shape;255;p10"/>
          <p:cNvGrpSpPr/>
          <p:nvPr/>
        </p:nvGrpSpPr>
        <p:grpSpPr>
          <a:xfrm>
            <a:off x="1280162" y="1378635"/>
            <a:ext cx="9537896" cy="647114"/>
            <a:chOff x="1280162" y="1378635"/>
            <a:chExt cx="9537896" cy="647114"/>
          </a:xfrm>
        </p:grpSpPr>
        <p:sp>
          <p:nvSpPr>
            <p:cNvPr id="256" name="Google Shape;256;p10"/>
            <p:cNvSpPr/>
            <p:nvPr/>
          </p:nvSpPr>
          <p:spPr>
            <a:xfrm>
              <a:off x="1280162" y="1378635"/>
              <a:ext cx="9537896" cy="647114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  <a:effectLst>
              <a:outerShdw blurRad="50800" dist="139700" dir="2700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7" name="Google Shape;257;p10"/>
            <p:cNvSpPr txBox="1"/>
            <p:nvPr/>
          </p:nvSpPr>
          <p:spPr>
            <a:xfrm>
              <a:off x="1645921" y="1533384"/>
              <a:ext cx="4839786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Reposition the two centroids for optimization</a:t>
              </a:r>
              <a:endParaRPr/>
            </a:p>
          </p:txBody>
        </p:sp>
      </p:grpSp>
      <p:grpSp>
        <p:nvGrpSpPr>
          <p:cNvPr id="258" name="Google Shape;258;p10"/>
          <p:cNvGrpSpPr/>
          <p:nvPr/>
        </p:nvGrpSpPr>
        <p:grpSpPr>
          <a:xfrm>
            <a:off x="2827606" y="2124221"/>
            <a:ext cx="6639952" cy="4183465"/>
            <a:chOff x="2827606" y="2124221"/>
            <a:chExt cx="6639952" cy="4183465"/>
          </a:xfrm>
        </p:grpSpPr>
        <p:pic>
          <p:nvPicPr>
            <p:cNvPr id="259" name="Google Shape;259;p10"/>
            <p:cNvPicPr preferRelativeResize="0"/>
            <p:nvPr/>
          </p:nvPicPr>
          <p:blipFill rotWithShape="1">
            <a:blip r:embed="rId3">
              <a:alphaModFix/>
            </a:blip>
            <a:srcRect l="25731" t="69138" r="47384"/>
            <a:stretch/>
          </p:blipFill>
          <p:spPr>
            <a:xfrm>
              <a:off x="2954215" y="4192172"/>
              <a:ext cx="3277774" cy="2115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" name="Google Shape;260;p10"/>
            <p:cNvPicPr preferRelativeResize="0"/>
            <p:nvPr/>
          </p:nvPicPr>
          <p:blipFill rotWithShape="1">
            <a:blip r:embed="rId4">
              <a:alphaModFix/>
            </a:blip>
            <a:srcRect l="24346" t="39789" r="21193" b="28194"/>
            <a:stretch/>
          </p:blipFill>
          <p:spPr>
            <a:xfrm>
              <a:off x="2827606" y="2124221"/>
              <a:ext cx="6639952" cy="21945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1" name="Google Shape;261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11/8/2022</a:t>
            </a:r>
            <a:endParaRPr/>
          </a:p>
        </p:txBody>
      </p:sp>
      <p:sp>
        <p:nvSpPr>
          <p:cNvPr id="262" name="Google Shape;262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K-Means Clustering Algorithm</a:t>
            </a:r>
            <a:endParaRPr/>
          </a:p>
        </p:txBody>
      </p:sp>
      <p:sp>
        <p:nvSpPr>
          <p:cNvPr id="263" name="Google Shape;26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1039</Words>
  <Application>Microsoft Office PowerPoint</Application>
  <PresentationFormat>Widescreen</PresentationFormat>
  <Paragraphs>386</Paragraphs>
  <Slides>51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Noto Sans Symbols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Gazi Mazharul Islam</dc:creator>
  <cp:lastModifiedBy>admin</cp:lastModifiedBy>
  <cp:revision>1</cp:revision>
  <dcterms:created xsi:type="dcterms:W3CDTF">2022-10-28T02:16:56Z</dcterms:created>
  <dcterms:modified xsi:type="dcterms:W3CDTF">2023-09-27T02:41:12Z</dcterms:modified>
</cp:coreProperties>
</file>