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909" r:id="rId3"/>
    <p:sldMasterId id="2147483926" r:id="rId4"/>
    <p:sldMasterId id="2147483936" r:id="rId5"/>
    <p:sldMasterId id="2147483941" r:id="rId6"/>
    <p:sldMasterId id="2147483962" r:id="rId7"/>
  </p:sldMasterIdLst>
  <p:notesMasterIdLst>
    <p:notesMasterId r:id="rId57"/>
  </p:notesMasterIdLst>
  <p:handoutMasterIdLst>
    <p:handoutMasterId r:id="rId58"/>
  </p:handoutMasterIdLst>
  <p:sldIdLst>
    <p:sldId id="256" r:id="rId8"/>
    <p:sldId id="709" r:id="rId9"/>
    <p:sldId id="257" r:id="rId10"/>
    <p:sldId id="1763" r:id="rId11"/>
    <p:sldId id="1801" r:id="rId12"/>
    <p:sldId id="1802" r:id="rId13"/>
    <p:sldId id="1799" r:id="rId14"/>
    <p:sldId id="1798" r:id="rId15"/>
    <p:sldId id="1796" r:id="rId16"/>
    <p:sldId id="1765" r:id="rId17"/>
    <p:sldId id="1764" r:id="rId18"/>
    <p:sldId id="1766" r:id="rId19"/>
    <p:sldId id="1767" r:id="rId20"/>
    <p:sldId id="1049" r:id="rId21"/>
    <p:sldId id="414" r:id="rId22"/>
    <p:sldId id="417" r:id="rId23"/>
    <p:sldId id="1803" r:id="rId24"/>
    <p:sldId id="1771" r:id="rId25"/>
    <p:sldId id="1805" r:id="rId26"/>
    <p:sldId id="1772" r:id="rId27"/>
    <p:sldId id="1773" r:id="rId28"/>
    <p:sldId id="1779" r:id="rId29"/>
    <p:sldId id="1778" r:id="rId30"/>
    <p:sldId id="1777" r:id="rId31"/>
    <p:sldId id="1776" r:id="rId32"/>
    <p:sldId id="1774" r:id="rId33"/>
    <p:sldId id="1775" r:id="rId34"/>
    <p:sldId id="1780" r:id="rId35"/>
    <p:sldId id="1781" r:id="rId36"/>
    <p:sldId id="1782" r:id="rId37"/>
    <p:sldId id="1783" r:id="rId38"/>
    <p:sldId id="1784" r:id="rId39"/>
    <p:sldId id="1789" r:id="rId40"/>
    <p:sldId id="1785" r:id="rId41"/>
    <p:sldId id="1790" r:id="rId42"/>
    <p:sldId id="1793" r:id="rId43"/>
    <p:sldId id="1794" r:id="rId44"/>
    <p:sldId id="1806" r:id="rId45"/>
    <p:sldId id="1791" r:id="rId46"/>
    <p:sldId id="1788" r:id="rId47"/>
    <p:sldId id="1787" r:id="rId48"/>
    <p:sldId id="1795" r:id="rId49"/>
    <p:sldId id="1807" r:id="rId50"/>
    <p:sldId id="1046" r:id="rId51"/>
    <p:sldId id="430" r:id="rId52"/>
    <p:sldId id="1045" r:id="rId53"/>
    <p:sldId id="1762" r:id="rId54"/>
    <p:sldId id="1804" r:id="rId55"/>
    <p:sldId id="36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  <a:srgbClr val="FFFFCC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4" autoAdjust="0"/>
    <p:restoredTop sz="79315" autoAdjust="0"/>
  </p:normalViewPr>
  <p:slideViewPr>
    <p:cSldViewPr snapToObjects="1">
      <p:cViewPr varScale="1">
        <p:scale>
          <a:sx n="84" d="100"/>
          <a:sy n="84" d="100"/>
        </p:scale>
        <p:origin x="16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62AAD492-056F-8C46-AA47-93435F7FAF97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6681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uFillTx/>
              </a:rPr>
              <a:t>Click to edit Master text styles</a:t>
            </a:r>
          </a:p>
          <a:p>
            <a:pPr lvl="1"/>
            <a:r>
              <a:rPr lang="en-US" noProof="0">
                <a:uFillTx/>
              </a:rPr>
              <a:t>Second level</a:t>
            </a:r>
          </a:p>
          <a:p>
            <a:pPr lvl="2"/>
            <a:r>
              <a:rPr lang="en-US" noProof="0">
                <a:uFillTx/>
              </a:rPr>
              <a:t>Third level</a:t>
            </a:r>
          </a:p>
          <a:p>
            <a:pPr lvl="3"/>
            <a:r>
              <a:rPr lang="en-US" noProof="0">
                <a:uFillTx/>
              </a:rPr>
              <a:t>Fourth level</a:t>
            </a:r>
          </a:p>
          <a:p>
            <a:pPr lvl="4"/>
            <a:r>
              <a:rPr lang="en-US" noProof="0">
                <a:uFillTx/>
              </a:rPr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670E17A5-503D-AF40-9446-B33EB8126F24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1556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first ensemble based technique that we will cover in details is Boosting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7F9DA-4F60-4060-B86F-F45BB6B3CB8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929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6D8A0288-91DC-42B3-B303-C4B203C9D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CCDFFB58-3066-4D86-8835-C667FCDE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Here is an example with 10 samples (data points)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b="1" dirty="0"/>
              <a:t>first classifier </a:t>
            </a:r>
            <a:r>
              <a:rPr lang="en-US" altLang="en-US" dirty="0"/>
              <a:t>creates a decision boundary (hypothesis)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Some points will be classified correct while others are wrongly classified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23C60E3-EA64-4129-AF1E-86306BA48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F9970-5CB6-44B5-9A0A-C48BFCD2D4E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104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6D8A0288-91DC-42B3-B303-C4B203C9D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CCDFFB58-3066-4D86-8835-C667FCDE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Classifier #2</a:t>
            </a:r>
            <a:r>
              <a:rPr lang="en-US" altLang="en-US" dirty="0"/>
              <a:t> produces a different hypothesis and creates a new decision boundary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23C60E3-EA64-4129-AF1E-86306BA48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F9970-5CB6-44B5-9A0A-C48BFCD2D4E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987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6D8A0288-91DC-42B3-B303-C4B203C9D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CCDFFB58-3066-4D86-8835-C667FCDE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Classifier #3 will also create a new hypothesis and decision boundary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23C60E3-EA64-4129-AF1E-86306BA48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F9970-5CB6-44B5-9A0A-C48BFCD2D4E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637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6D8A0288-91DC-42B3-B303-C4B203C9D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CCDFFB58-3066-4D86-8835-C667FCDE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At this point if we aggregate the solutions of all classifiers we may be able to get a </a:t>
            </a:r>
            <a:r>
              <a:rPr lang="en-US" altLang="en-US" b="1" dirty="0"/>
              <a:t>combined new decision boundary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This decision boundary is capable of accurately classifying the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What is missing from this example</a:t>
            </a:r>
            <a:r>
              <a:rPr lang="en-US" altLang="en-US" dirty="0"/>
              <a:t>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Who has the highest say (highest vote)?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Why does it work?</a:t>
            </a:r>
          </a:p>
          <a:p>
            <a:endParaRPr lang="en-US" altLang="en-US" dirty="0"/>
          </a:p>
          <a:p>
            <a:r>
              <a:rPr lang="en-US" altLang="en-US" dirty="0"/>
              <a:t>We will answer these questions in the next example.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23C60E3-EA64-4129-AF1E-86306BA48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F9970-5CB6-44B5-9A0A-C48BFCD2D4E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434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AdaBoost is one form of Boosting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9327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54896648-5168-43F9-8B8C-4FA8230549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21220BF6-365C-4F54-9B77-5FCD02C8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AdaBoost</a:t>
            </a:r>
            <a:r>
              <a:rPr lang="en-US" altLang="en-US" dirty="0"/>
              <a:t>, short for Adaptive Boosting, is a statistical classification meta-algorithm.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It was </a:t>
            </a:r>
            <a:r>
              <a:rPr lang="en-US" altLang="en-US" b="1" dirty="0"/>
              <a:t>formulated by </a:t>
            </a:r>
            <a:r>
              <a:rPr lang="en-US" altLang="en-US" dirty="0"/>
              <a:t>Yoav Freund and Robert </a:t>
            </a:r>
            <a:r>
              <a:rPr lang="en-US" altLang="en-US" dirty="0" err="1"/>
              <a:t>Schapire</a:t>
            </a:r>
            <a:r>
              <a:rPr lang="en-US" altLang="en-US" dirty="0"/>
              <a:t> in </a:t>
            </a:r>
            <a:r>
              <a:rPr lang="en-US" altLang="en-US" b="1" dirty="0"/>
              <a:t>1995</a:t>
            </a:r>
            <a:r>
              <a:rPr lang="en-US" altLang="en-US" dirty="0"/>
              <a:t>, who won the 2003 Gödel Prize for their work.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It can be </a:t>
            </a:r>
            <a:r>
              <a:rPr lang="en-US" altLang="en-US" b="1" dirty="0"/>
              <a:t>used</a:t>
            </a:r>
            <a:r>
              <a:rPr lang="en-US" altLang="en-US" dirty="0"/>
              <a:t> in conjunction with many other types of learning algorithms </a:t>
            </a:r>
            <a:r>
              <a:rPr lang="en-US" altLang="en-US" b="1" dirty="0"/>
              <a:t>to improve performance</a:t>
            </a:r>
            <a:r>
              <a:rPr lang="en-US" alt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https://machinelearningmastery.com/boosting-and-adaboost-for-machine-learning</a:t>
            </a: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5981C73A-592F-4070-A817-BBD6F2F39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3529C4-C64E-4FC0-8B3A-1F42A7BBFF85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1787D02F-F2C0-4482-B48D-6688D06360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1E4D17C4-FAF3-45E3-A925-CE256800D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dirty="0" err="1"/>
              <a:t>adaboost</a:t>
            </a:r>
            <a:r>
              <a:rPr lang="en-US" altLang="en-US" dirty="0"/>
              <a:t> algorithm is </a:t>
            </a:r>
            <a:r>
              <a:rPr lang="en-US" altLang="en-US" b="1" dirty="0"/>
              <a:t>sequential</a:t>
            </a:r>
            <a:r>
              <a:rPr lang="en-US" altLang="en-US" dirty="0"/>
              <a:t> in nature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Classifier C</a:t>
            </a:r>
            <a:r>
              <a:rPr lang="en-US" altLang="en-US" baseline="-25000" dirty="0"/>
              <a:t>k+1 </a:t>
            </a:r>
            <a:r>
              <a:rPr lang="en-US" altLang="en-US" dirty="0"/>
              <a:t>is built following classifier C</a:t>
            </a:r>
            <a:r>
              <a:rPr lang="en-US" altLang="en-US" baseline="-25000" dirty="0"/>
              <a:t>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aseline="0" dirty="0"/>
              <a:t>AdaBoost uses an iterative approach to </a:t>
            </a:r>
            <a:r>
              <a:rPr lang="en-US" altLang="en-US" b="1" baseline="0" dirty="0"/>
              <a:t>learn from the mistakes of weak classifiers</a:t>
            </a:r>
            <a:r>
              <a:rPr lang="en-US" altLang="en-US" baseline="0" dirty="0"/>
              <a:t>, and turn them into strong ones.</a:t>
            </a: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E6249A4A-C931-40AC-8C89-F9DFBB2D0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AD3A6-CF6C-44AE-A6A7-7F26980E51EF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579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The algorithm consists of several steps.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Weight Initialization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Calculating the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error of classifiers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Ranking classifiers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“Computing the voting power” based on their errors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Reweighting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 the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sample points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based on errors committed by classifiers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518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overall algorithm of </a:t>
            </a:r>
            <a:r>
              <a:rPr lang="en-US" altLang="en-US" b="1" dirty="0"/>
              <a:t>AdaBoost is shown in this figure</a:t>
            </a:r>
            <a:r>
              <a:rPr lang="en-US" alt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algorithm consists of several steps.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Step #1</a:t>
            </a:r>
            <a:r>
              <a:rPr lang="en-US" altLang="en-US" dirty="0"/>
              <a:t>: Weight Initialization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Step #2</a:t>
            </a:r>
            <a:r>
              <a:rPr lang="en-US" altLang="en-US" dirty="0"/>
              <a:t>: Perform classification by the weak classifiers and calculating the error of each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Step #3</a:t>
            </a:r>
            <a:r>
              <a:rPr lang="en-US" altLang="en-US" dirty="0"/>
              <a:t>: Choosing the classifier(s) who committed the least error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Step #4</a:t>
            </a:r>
            <a:r>
              <a:rPr lang="en-US" altLang="en-US" dirty="0"/>
              <a:t>: Computing the voting power (amount of say) for classifiers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Step #5</a:t>
            </a:r>
            <a:r>
              <a:rPr lang="en-US" altLang="en-US" dirty="0"/>
              <a:t>: Adding the Classifier wit least errors to the Hypothesis of the ensemble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Step #6</a:t>
            </a:r>
            <a:r>
              <a:rPr lang="en-US" altLang="en-US" dirty="0"/>
              <a:t>: Update the weights of each sample and point .. We can use different formulas than the one showed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If wrongly classified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/>
              <a:t>W</a:t>
            </a:r>
            <a:r>
              <a:rPr lang="en-US" altLang="en-US" baseline="-25000" dirty="0"/>
              <a:t>new</a:t>
            </a:r>
            <a:r>
              <a:rPr lang="en-US" altLang="en-US" dirty="0"/>
              <a:t> = W</a:t>
            </a:r>
            <a:r>
              <a:rPr lang="en-US" altLang="en-US" baseline="-25000" dirty="0"/>
              <a:t>old</a:t>
            </a:r>
            <a:r>
              <a:rPr lang="en-US" altLang="en-US" dirty="0"/>
              <a:t> x </a:t>
            </a:r>
            <a:r>
              <a:rPr lang="en-US" altLang="en-US" dirty="0" err="1"/>
              <a:t>e</a:t>
            </a:r>
            <a:r>
              <a:rPr lang="en-US" altLang="en-US" baseline="30000" dirty="0" err="1"/>
              <a:t>amount</a:t>
            </a:r>
            <a:r>
              <a:rPr lang="en-US" altLang="en-US" baseline="30000" dirty="0"/>
              <a:t> of say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If correctly classified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new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 = W</a:t>
            </a:r>
            <a:r>
              <a:rPr kumimoji="0" lang="en-US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old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 x e</a:t>
            </a:r>
            <a:r>
              <a:rPr kumimoji="0" lang="en-US" alt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-amount of say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en-US" baseline="30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We will demonstrate the algorithm via an example</a:t>
            </a:r>
          </a:p>
        </p:txBody>
      </p:sp>
    </p:spTree>
    <p:extLst>
      <p:ext uri="{BB962C8B-B14F-4D97-AF65-F5344CB8AC3E}">
        <p14:creationId xmlns:p14="http://schemas.microsoft.com/office/powerpoint/2010/main" val="1021309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b="1" dirty="0"/>
              <a:t>voting power (alpha) </a:t>
            </a:r>
            <a:r>
              <a:rPr lang="en-US" altLang="en-US" dirty="0"/>
              <a:t>of each weak classifier will be a function of the number of errors committed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If say a classifier makes 3 mistakes out of 8 predictions then the total error would be say 3/8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/>
              <a:t>And based on the formula, alpha will be 0.368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If say a classifier makes 7 mistakes out of 8 predictions then the total error would be 7/8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altLang="en-US" dirty="0"/>
              <a:t>And based on the formula, alpha would be NEGATIVE 3 or 4</a:t>
            </a:r>
          </a:p>
        </p:txBody>
      </p:sp>
    </p:spTree>
    <p:extLst>
      <p:ext uri="{BB962C8B-B14F-4D97-AF65-F5344CB8AC3E}">
        <p14:creationId xmlns:p14="http://schemas.microsoft.com/office/powerpoint/2010/main" val="206471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Boosting is based on a simple concept that enables it to achieve good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894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Points or samples are assigned a weight</a:t>
            </a:r>
          </a:p>
        </p:txBody>
      </p:sp>
    </p:spTree>
    <p:extLst>
      <p:ext uri="{BB962C8B-B14F-4D97-AF65-F5344CB8AC3E}">
        <p14:creationId xmlns:p14="http://schemas.microsoft.com/office/powerpoint/2010/main" val="4026131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initial assigned weight depends on the number of points in the training set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This makes the samples all equally 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However, after we create the 1</a:t>
            </a:r>
            <a:r>
              <a:rPr lang="en-US" altLang="en-US" baseline="30000" dirty="0"/>
              <a:t>st</a:t>
            </a:r>
            <a:r>
              <a:rPr lang="en-US" altLang="en-US" dirty="0"/>
              <a:t> classifier .. The weights will tend to change</a:t>
            </a:r>
          </a:p>
        </p:txBody>
      </p:sp>
    </p:spTree>
    <p:extLst>
      <p:ext uri="{BB962C8B-B14F-4D97-AF65-F5344CB8AC3E}">
        <p14:creationId xmlns:p14="http://schemas.microsoft.com/office/powerpoint/2010/main" val="1737646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Six classifiers will be created </a:t>
            </a:r>
            <a:r>
              <a:rPr lang="en-US" altLang="en-US" dirty="0"/>
              <a:t>in this example .. Each with a simple rule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b="1" dirty="0"/>
              <a:t>first classifier </a:t>
            </a:r>
            <a:r>
              <a:rPr lang="en-US" altLang="en-US" dirty="0"/>
              <a:t>produces a hypothesis that classifies 3 points correctly and misclassifies 2 points</a:t>
            </a:r>
          </a:p>
        </p:txBody>
      </p:sp>
    </p:spTree>
    <p:extLst>
      <p:ext uri="{BB962C8B-B14F-4D97-AF65-F5344CB8AC3E}">
        <p14:creationId xmlns:p14="http://schemas.microsoft.com/office/powerpoint/2010/main" val="1493009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b="1" dirty="0"/>
              <a:t>first classifier </a:t>
            </a:r>
            <a:r>
              <a:rPr lang="en-US" altLang="en-US" dirty="0"/>
              <a:t>will be labeled with an error of 2/5</a:t>
            </a:r>
          </a:p>
        </p:txBody>
      </p:sp>
    </p:spTree>
    <p:extLst>
      <p:ext uri="{BB962C8B-B14F-4D97-AF65-F5344CB8AC3E}">
        <p14:creationId xmlns:p14="http://schemas.microsoft.com/office/powerpoint/2010/main" val="2367874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b="1" dirty="0"/>
              <a:t>next classifier </a:t>
            </a:r>
            <a:r>
              <a:rPr lang="en-US" altLang="en-US" dirty="0"/>
              <a:t>produces a hypothesis that correctly classifies 2 points and misclassifies 3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error of the </a:t>
            </a:r>
            <a:r>
              <a:rPr lang="en-US" altLang="en-US" b="1" dirty="0"/>
              <a:t>second classifier </a:t>
            </a:r>
            <a:r>
              <a:rPr lang="en-US" altLang="en-US" dirty="0"/>
              <a:t>will be updated accordingly to be 3/5</a:t>
            </a:r>
          </a:p>
        </p:txBody>
      </p:sp>
    </p:spTree>
    <p:extLst>
      <p:ext uri="{BB962C8B-B14F-4D97-AF65-F5344CB8AC3E}">
        <p14:creationId xmlns:p14="http://schemas.microsoft.com/office/powerpoint/2010/main" val="1212514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error table will be updated for each classifier based on the mistakes and correct decisions made</a:t>
            </a:r>
          </a:p>
        </p:txBody>
      </p:sp>
    </p:spTree>
    <p:extLst>
      <p:ext uri="{BB962C8B-B14F-4D97-AF65-F5344CB8AC3E}">
        <p14:creationId xmlns:p14="http://schemas.microsoft.com/office/powerpoint/2010/main" val="1851231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dirty="0"/>
              <a:t>The next classifier has an error of 1/5 (lowest so far)</a:t>
            </a:r>
          </a:p>
          <a:p>
            <a:pPr marL="171450" indent="-171450">
              <a:buFontTx/>
              <a:buChar char="-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4521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dirty="0"/>
              <a:t>Next classifier has an error of 3/5</a:t>
            </a:r>
          </a:p>
          <a:p>
            <a:pPr marL="171450" indent="-171450">
              <a:buFontTx/>
              <a:buChar char="-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4410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dirty="0"/>
              <a:t>Next classifier made two mistakes and its error is set to 2/5</a:t>
            </a:r>
          </a:p>
          <a:p>
            <a:pPr marL="171450" indent="-171450">
              <a:buFontTx/>
              <a:buChar char="-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0864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dirty="0"/>
              <a:t>The final classifier has the largest error of 4/5</a:t>
            </a:r>
          </a:p>
          <a:p>
            <a:pPr marL="171450" indent="-171450">
              <a:buFontTx/>
              <a:buChar char="-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484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F6BE1C-59E9-4CAB-B78D-179E13EEF7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70F87-8C44-463B-A33C-A4802938780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C37633DD-938C-419E-BFAA-54A54A671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E01D38E-4952-4FC7-A49B-20538EF0F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Boosting</a:t>
            </a:r>
            <a:r>
              <a:rPr lang="en-US" altLang="en-US" dirty="0"/>
              <a:t> is an ensemble based approach that attempts to produce a classifier with high accuracy by using simple weak classifiers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Weak classifiers can come in different flavors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Perceptrons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Stumps</a:t>
            </a:r>
            <a:r>
              <a:rPr lang="en-US" altLang="en-US" dirty="0"/>
              <a:t> (decision trees that can use only a single variable to produce a result)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At this stage the voting power of each classifier is determined based on the errors committed</a:t>
            </a:r>
          </a:p>
        </p:txBody>
      </p:sp>
    </p:spTree>
    <p:extLst>
      <p:ext uri="{BB962C8B-B14F-4D97-AF65-F5344CB8AC3E}">
        <p14:creationId xmlns:p14="http://schemas.microsoft.com/office/powerpoint/2010/main" val="13605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We determine “</a:t>
            </a:r>
            <a:r>
              <a:rPr lang="en-US" altLang="en-US" b="1" dirty="0"/>
              <a:t>how much say</a:t>
            </a:r>
            <a:r>
              <a:rPr lang="en-US" altLang="en-US" dirty="0"/>
              <a:t>” a classifier has in the final classification based on how well it classified sample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Classifier #3</a:t>
            </a:r>
            <a:r>
              <a:rPr lang="en-US" altLang="en-US" dirty="0"/>
              <a:t> has the </a:t>
            </a: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voting power </a:t>
            </a:r>
            <a:r>
              <a:rPr lang="en-US" altLang="en-US" dirty="0"/>
              <a:t>since it committed the least errors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Log to be the base 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We ask our self the following </a:t>
            </a: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en-US" altLang="en-US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Is my h(x) good enough</a:t>
            </a:r>
            <a:r>
              <a:rPr lang="en-US" altLang="en-US" dirty="0"/>
              <a:t>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Have I had enough rounds?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If not satisfied</a:t>
            </a:r>
            <a:r>
              <a:rPr lang="en-US" altLang="en-US" dirty="0"/>
              <a:t>, we go on to update the weights and start round 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09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weights of the points will be updated according to the formula (all points were classified correctly)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Epsilon in the formula above is the error of my best classifier </a:t>
            </a:r>
            <a:r>
              <a:rPr lang="en-US" altLang="en-US" dirty="0">
                <a:sym typeface="Wingdings" panose="05000000000000000000" pitchFamily="2" charset="2"/>
              </a:rPr>
              <a:t> (</a:t>
            </a:r>
            <a:r>
              <a:rPr lang="en-US" altLang="en-US" b="1" dirty="0">
                <a:sym typeface="Wingdings" panose="05000000000000000000" pitchFamily="2" charset="2"/>
              </a:rPr>
              <a:t>X &lt; 6</a:t>
            </a:r>
            <a:r>
              <a:rPr lang="en-US" altLang="en-US" dirty="0">
                <a:sym typeface="Wingdings" panose="05000000000000000000" pitchFamily="2" charset="2"/>
              </a:rPr>
              <a:t>) = 1/5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9247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dirty="0"/>
              <a:t>Since point </a:t>
            </a:r>
            <a:r>
              <a:rPr lang="en-US" altLang="en-US" b="1" dirty="0"/>
              <a:t>C was incorrectly classified</a:t>
            </a:r>
            <a:r>
              <a:rPr lang="en-US" altLang="en-US" dirty="0"/>
              <a:t>, its weight will be different than other points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The weight of point C will be modified from 1/5 to 4/8 or 1/2</a:t>
            </a:r>
          </a:p>
        </p:txBody>
      </p:sp>
    </p:spTree>
    <p:extLst>
      <p:ext uri="{BB962C8B-B14F-4D97-AF65-F5344CB8AC3E}">
        <p14:creationId xmlns:p14="http://schemas.microsoft.com/office/powerpoint/2010/main" val="3679395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We repeat the application of the weak classifiers on the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Classifier #1 commits two errors (points B &amp;E) which translates to 2/8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We iterate over all the classifiers available and record the error of each</a:t>
            </a:r>
          </a:p>
        </p:txBody>
      </p:sp>
    </p:spTree>
    <p:extLst>
      <p:ext uri="{BB962C8B-B14F-4D97-AF65-F5344CB8AC3E}">
        <p14:creationId xmlns:p14="http://schemas.microsoft.com/office/powerpoint/2010/main" val="1897135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Three errors </a:t>
            </a:r>
            <a:r>
              <a:rPr lang="en-US" altLang="en-US" dirty="0"/>
              <a:t>committed by </a:t>
            </a: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Classifier #2 </a:t>
            </a:r>
            <a:r>
              <a:rPr lang="en-US" alt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B, C, E</a:t>
            </a:r>
            <a:endParaRPr lang="en-US" altLang="en-US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08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We perform the same for all the remaining classifiers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Classifier #3</a:t>
            </a:r>
            <a:r>
              <a:rPr lang="en-US" altLang="en-US" b="0" dirty="0"/>
              <a:t> committed 4 errors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Classifier #4</a:t>
            </a:r>
            <a:r>
              <a:rPr lang="en-US" altLang="en-US" b="0" dirty="0"/>
              <a:t> committed 6 errors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Classifier #5</a:t>
            </a:r>
            <a:r>
              <a:rPr lang="en-US" altLang="en-US" b="0" dirty="0"/>
              <a:t> committed 2 errors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Classifier #6</a:t>
            </a:r>
            <a:r>
              <a:rPr lang="en-US" altLang="en-US" b="0" dirty="0"/>
              <a:t> committed Four errors</a:t>
            </a:r>
          </a:p>
        </p:txBody>
      </p:sp>
    </p:spTree>
    <p:extLst>
      <p:ext uri="{BB962C8B-B14F-4D97-AF65-F5344CB8AC3E}">
        <p14:creationId xmlns:p14="http://schemas.microsoft.com/office/powerpoint/2010/main" val="2935654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Classifier #1</a:t>
            </a:r>
            <a:r>
              <a:rPr lang="en-US" altLang="en-US" dirty="0"/>
              <a:t> and </a:t>
            </a:r>
            <a:r>
              <a:rPr lang="en-US" altLang="en-US" b="1" dirty="0"/>
              <a:t>Classifier #5</a:t>
            </a:r>
            <a:r>
              <a:rPr lang="en-US" altLang="en-US" dirty="0"/>
              <a:t> committed the least number of errors .. (2 errors each)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We pick the lowest error rate classifier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We </a:t>
            </a:r>
            <a:r>
              <a:rPr lang="en-US" altLang="en-US" b="1" dirty="0"/>
              <a:t>Pick classifier #1</a:t>
            </a:r>
          </a:p>
        </p:txBody>
      </p:sp>
    </p:spTree>
    <p:extLst>
      <p:ext uri="{BB962C8B-B14F-4D97-AF65-F5344CB8AC3E}">
        <p14:creationId xmlns:p14="http://schemas.microsoft.com/office/powerpoint/2010/main" val="10704644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We calculate the voting power of </a:t>
            </a:r>
            <a:r>
              <a:rPr lang="en-US" altLang="en-US" b="1" dirty="0"/>
              <a:t>classifier #1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Update the Hypothesis </a:t>
            </a:r>
            <a:r>
              <a:rPr lang="en-US" altLang="en-US" dirty="0"/>
              <a:t>of the ensemble accordingly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rPr>
              <a:t>We ask our self the following </a:t>
            </a:r>
            <a:r>
              <a:rPr kumimoji="0" lang="en-US" alt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ＭＳ Ｐゴシック" charset="-128"/>
              </a:rPr>
              <a:t>question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rPr>
              <a:t>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Is my h(x) good enough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?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Have I had enough rounds?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rPr>
              <a:t>If not satisfied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</a:rPr>
              <a:t>, we go on to update the weights and start round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2709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Since two points (B &amp;E) are incorrectly classified by Classifier #1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We update the weights of all the points based on the formula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</a:t>
            </a:r>
            <a:r>
              <a:rPr lang="en-US" altLang="en-US" baseline="-25000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(1/8)/(2 * (1- 2/8)  1/12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altLang="en-US" dirty="0"/>
              <a:t>W</a:t>
            </a:r>
            <a:r>
              <a:rPr lang="en-US" altLang="en-US" baseline="-25000" dirty="0"/>
              <a:t>b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pl-PL" altLang="en-US" dirty="0"/>
              <a:t> (1/8)/(2 *</a:t>
            </a:r>
            <a:r>
              <a:rPr lang="en-US" altLang="en-US" dirty="0"/>
              <a:t> 2/8</a:t>
            </a:r>
            <a:r>
              <a:rPr lang="pl-PL" altLang="en-US" dirty="0"/>
              <a:t> ) </a:t>
            </a:r>
            <a:r>
              <a:rPr lang="en-US" altLang="en-US" dirty="0">
                <a:sym typeface="Wingdings" panose="05000000000000000000" pitchFamily="2" charset="2"/>
              </a:rPr>
              <a:t> 3</a:t>
            </a:r>
            <a:r>
              <a:rPr lang="pl-PL" altLang="en-US" dirty="0"/>
              <a:t>/12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l-PL" altLang="en-US" dirty="0"/>
              <a:t>W</a:t>
            </a:r>
            <a:r>
              <a:rPr lang="en-US" altLang="en-US" baseline="-25000" dirty="0"/>
              <a:t>c</a:t>
            </a:r>
            <a:r>
              <a:rPr lang="pl-PL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pl-PL" altLang="en-US" dirty="0"/>
              <a:t>(1/</a:t>
            </a:r>
            <a:r>
              <a:rPr lang="en-US" altLang="en-US" dirty="0"/>
              <a:t>2</a:t>
            </a:r>
            <a:r>
              <a:rPr lang="pl-PL" altLang="en-US" dirty="0"/>
              <a:t>)/(2 * (1-</a:t>
            </a:r>
            <a:r>
              <a:rPr lang="en-US" altLang="en-US" dirty="0"/>
              <a:t>2/8</a:t>
            </a:r>
            <a:r>
              <a:rPr lang="pl-PL" altLang="en-US" dirty="0"/>
              <a:t> )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pl-PL" altLang="en-US" dirty="0"/>
              <a:t> </a:t>
            </a:r>
            <a:r>
              <a:rPr lang="en-US" altLang="en-US" dirty="0"/>
              <a:t>4</a:t>
            </a:r>
            <a:r>
              <a:rPr lang="pl-PL" altLang="en-US" dirty="0"/>
              <a:t>/12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d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  <a:sym typeface="Wingdings" panose="05000000000000000000" pitchFamily="2" charset="2"/>
              </a:rPr>
              <a:t> (1/8)/(2 * (1- 2/8)  1/12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W</a:t>
            </a:r>
            <a:r>
              <a:rPr kumimoji="0" lang="en-US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  <a:sym typeface="Wingdings" panose="05000000000000000000" pitchFamily="2" charset="2"/>
              </a:rPr>
              <a:t> (1/8)/(2 * 2/8 )  3/12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223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6D8A0288-91DC-42B3-B303-C4B203C9D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CCDFFB58-3066-4D86-8835-C667FCDE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b="1" dirty="0"/>
              <a:t>idea</a:t>
            </a:r>
            <a:r>
              <a:rPr lang="en-US" altLang="en-US" dirty="0"/>
              <a:t> of boosting is to </a:t>
            </a: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good solutions </a:t>
            </a:r>
            <a:r>
              <a:rPr lang="en-US" altLang="en-US" dirty="0"/>
              <a:t>by using mediocre classifiers and improve the </a:t>
            </a:r>
            <a:r>
              <a:rPr lang="en-US" altLang="en-US" b="1" dirty="0"/>
              <a:t>accuracy sequentially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="0" dirty="0"/>
              <a:t>Unlike Boosting, </a:t>
            </a:r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ensemble based techniques are parallel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  <a:r>
              <a:rPr lang="en-US" altLang="en-US" b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Boosting is </a:t>
            </a:r>
            <a:r>
              <a:rPr lang="en-US" altLang="en-US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</a:t>
            </a:r>
            <a:r>
              <a:rPr lang="en-US" altLang="en-US" b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 made by the first classifier (Stump or perceptron) influence how the second classifier is made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en-US" b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23C60E3-EA64-4129-AF1E-86306BA48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F9970-5CB6-44B5-9A0A-C48BFCD2D4E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4570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Updating the errors of all classifiers after another round indicates that </a:t>
            </a:r>
            <a:r>
              <a:rPr lang="en-US" altLang="en-US" b="1" dirty="0"/>
              <a:t>Classifier #5</a:t>
            </a:r>
            <a:r>
              <a:rPr lang="en-US" altLang="en-US" dirty="0"/>
              <a:t> is least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errors were committed on Points A, 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weights of these sample points will be updated according to the formula</a:t>
            </a:r>
          </a:p>
        </p:txBody>
      </p:sp>
    </p:spTree>
    <p:extLst>
      <p:ext uri="{BB962C8B-B14F-4D97-AF65-F5344CB8AC3E}">
        <p14:creationId xmlns:p14="http://schemas.microsoft.com/office/powerpoint/2010/main" val="2804107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Since classifier X &gt; 4 has the least errors it will have the highest vote 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Find the voting power and append the hypothesis</a:t>
            </a:r>
          </a:p>
        </p:txBody>
      </p:sp>
    </p:spTree>
    <p:extLst>
      <p:ext uri="{BB962C8B-B14F-4D97-AF65-F5344CB8AC3E}">
        <p14:creationId xmlns:p14="http://schemas.microsoft.com/office/powerpoint/2010/main" val="21083443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latest update of the hypothesis is given in the formula above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Now we have a combination of 3 classifiers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What have we achieved?</a:t>
            </a:r>
          </a:p>
        </p:txBody>
      </p:sp>
    </p:spTree>
    <p:extLst>
      <p:ext uri="{BB962C8B-B14F-4D97-AF65-F5344CB8AC3E}">
        <p14:creationId xmlns:p14="http://schemas.microsoft.com/office/powerpoint/2010/main" val="26703510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156F1-A721-4495-922A-6FC7242B1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0DE035-1F65-4041-9C06-8FDB60AA3D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907D659-A1E5-451F-A9FB-898BB5E0F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5A5475-F61A-4A13-A13C-F3167A43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What have we achieved?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first classifier  X &lt; 6 made a mistake on Point C ..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But both  X &lt; 2 nor X &gt;4 had it right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second classifier X &lt; 2 made a mistake on Pont B &amp; 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But both X &lt; 6 and X &gt;4 had it right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This is a good place to STOP!!</a:t>
            </a:r>
          </a:p>
        </p:txBody>
      </p:sp>
    </p:spTree>
    <p:extLst>
      <p:ext uri="{BB962C8B-B14F-4D97-AF65-F5344CB8AC3E}">
        <p14:creationId xmlns:p14="http://schemas.microsoft.com/office/powerpoint/2010/main" val="37569822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9EB6EE04-8CE7-408B-999D-D2F388B2AD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70B13EF8-6FD7-41F6-8129-67B5AAE7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 err="1"/>
              <a:t>XGBoost</a:t>
            </a:r>
            <a:r>
              <a:rPr lang="en-US" altLang="en-US" dirty="0"/>
              <a:t> is a popular and efficient open-source implementation of the gradient boosted trees algorithm. Gradient boosting is a supervised learning algorithm, which attempts to accurately predict a target variable by combining the estimates of a set of simpler, weaker models.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err="1"/>
              <a:t>XGBoost</a:t>
            </a:r>
            <a:r>
              <a:rPr lang="en-US" altLang="en-US" dirty="0"/>
              <a:t> generally can't predict the future very well, but it is well suited for tasks such as the following: Classification problems, especially those related to real-world business problems such as fraud detection or customer churn prediction.</a:t>
            </a: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5DA7B6B6-E8D3-40C4-8665-EEDA81B9D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0098C0-4853-4260-AB47-10872DF509F2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6D8A0288-91DC-42B3-B303-C4B203C9D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CCDFFB58-3066-4D86-8835-C667FCDE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Boosting tends to create solutions form weak learners ..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Weak learners </a:t>
            </a:r>
            <a:r>
              <a:rPr lang="en-US" altLang="en-US" dirty="0"/>
              <a:t>are models that </a:t>
            </a: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slightly better than random guessing</a:t>
            </a:r>
            <a:r>
              <a:rPr lang="en-US" altLang="en-US" dirty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Strong learners </a:t>
            </a:r>
            <a:r>
              <a:rPr lang="en-US" altLang="en-US" dirty="0"/>
              <a:t>are models that have arbitrarily good accuracy.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Weak and strong learners </a:t>
            </a:r>
            <a:r>
              <a:rPr lang="en-US" altLang="en-US" dirty="0"/>
              <a:t>are tools from computational learning theory and provide the basis for the development of the boosting class of ensemble methods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23C60E3-EA64-4129-AF1E-86306BA48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F9970-5CB6-44B5-9A0A-C48BFCD2D4E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5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6D8A0288-91DC-42B3-B303-C4B203C9D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CCDFFB58-3066-4D86-8835-C667FCDE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Pros of using a sequential learning technique such as Boosting?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Simple yet effective </a:t>
            </a:r>
            <a:r>
              <a:rPr lang="en-US" altLang="en-US" dirty="0"/>
              <a:t>technique that produces good results and generalizes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Iterative</a:t>
            </a:r>
            <a:r>
              <a:rPr lang="en-US" altLang="en-US" dirty="0"/>
              <a:t> in nature thus builds on top of previous classifier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Learns </a:t>
            </a:r>
            <a:r>
              <a:rPr lang="en-US" altLang="en-US" dirty="0"/>
              <a:t>from previous mistakes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Puts </a:t>
            </a:r>
            <a:r>
              <a:rPr lang="en-US" altLang="en-US" b="1" dirty="0"/>
              <a:t>more weights on errors 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23C60E3-EA64-4129-AF1E-86306BA48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F9970-5CB6-44B5-9A0A-C48BFCD2D4E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89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6D8A0288-91DC-42B3-B303-C4B203C9D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CCDFFB58-3066-4D86-8835-C667FCDE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This example shows the sequential nature of the Boosting algorithm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In every iteration we produce a hypothesis that is different than the previous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What is the advantage of choosing h</a:t>
            </a:r>
            <a:r>
              <a:rPr lang="en-US" altLang="en-US" b="1" baseline="-25000" dirty="0"/>
              <a:t>1</a:t>
            </a:r>
            <a:r>
              <a:rPr lang="en-US" altLang="en-US" b="1" dirty="0"/>
              <a:t>, 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, h</a:t>
            </a:r>
            <a:r>
              <a:rPr lang="en-US" altLang="en-US" b="1" baseline="-25000" dirty="0"/>
              <a:t>4</a:t>
            </a:r>
            <a:r>
              <a:rPr lang="en-US" altLang="en-US" b="1" dirty="0"/>
              <a:t>??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23C60E3-EA64-4129-AF1E-86306BA48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F9970-5CB6-44B5-9A0A-C48BFCD2D4E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508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6D8A0288-91DC-42B3-B303-C4B203C9D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CCDFFB58-3066-4D86-8835-C667FCDE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overall algorithm for Boosting can be described in a few phases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Weights </a:t>
            </a:r>
            <a:r>
              <a:rPr lang="en-US" altLang="en-US" dirty="0"/>
              <a:t>to instances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r>
              <a:rPr lang="en-US" altLang="en-US" dirty="0"/>
              <a:t> a Hypothesis </a:t>
            </a:r>
            <a:r>
              <a:rPr lang="en-US" altLang="en-US" dirty="0" err="1"/>
              <a:t>i</a:t>
            </a:r>
            <a:endParaRPr lang="en-US" alt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Modify weights </a:t>
            </a:r>
            <a:r>
              <a:rPr lang="en-US" altLang="en-US" dirty="0"/>
              <a:t>of misclassified instances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Use </a:t>
            </a: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Learner </a:t>
            </a:r>
            <a:r>
              <a:rPr lang="en-US" altLang="en-US" dirty="0"/>
              <a:t>to produce a hypothesis on newly modified weights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23C60E3-EA64-4129-AF1E-86306BA48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F9970-5CB6-44B5-9A0A-C48BFCD2D4E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7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6D8A0288-91DC-42B3-B303-C4B203C9D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CCDFFB58-3066-4D86-8835-C667FCDE4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Since Boosting tends to boost the performance of weak learner its main objective is: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bias</a:t>
            </a:r>
            <a:r>
              <a:rPr lang="en-US" altLang="en-US" dirty="0"/>
              <a:t>, not variance.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Concentrates on </a:t>
            </a: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misclassified samples </a:t>
            </a:r>
            <a:r>
              <a:rPr lang="en-US" altLang="en-US" dirty="0"/>
              <a:t>by </a:t>
            </a: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reweighting them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23C60E3-EA64-4129-AF1E-86306BA48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F9970-5CB6-44B5-9A0A-C48BFCD2D4E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03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DE28-98FC-4E89-956C-BC17917B5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35F86-B719-4EEC-9D4A-F2173D25F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F5203-108A-4DA9-B994-2FE9E067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DB3FD-B32F-43D6-B6D3-62DB898D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B439C-AEBD-4370-997C-A27ED741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1F7A8112-AB2E-3545-A9E7-8AD357E5B7BE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542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30B1-C415-4130-972E-469F031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D3342-3F97-4861-8B7C-A0BFF9A89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16723-E6D7-451D-A2FE-ACDAF5BD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E6DA5-505C-40F1-B913-82700CC0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AE25-8D97-43BA-A5A7-1B3A93A0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B2F7DA9-8206-214D-B528-C8B0202C00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487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AA05D-46E7-4370-9FDC-3F53DFBCA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E997B-AB8C-4A3B-B667-80F56D3CA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9D13F-773F-4CC0-B577-1CC52357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DCB1-E6B0-49B1-B76F-5E8C28D7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13A1A-15DD-4D04-A7CF-EDF65E38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DD46474-F460-DF43-9214-4384862C9451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878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0FEB186-5946-4B33-ABCF-380E7A2168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37326" y="6437313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C01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03B5A1-87DB-400E-A9D4-70E7B95BCF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7814" y="260352"/>
            <a:ext cx="719613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>
                <a:solidFill>
                  <a:srgbClr val="063DE8"/>
                </a:solidFill>
                <a:latin typeface="Times New Roman" pitchFamily="18" charset="0"/>
              </a:rPr>
              <a:t>Princess Sumaya Univ.</a:t>
            </a:r>
            <a:br>
              <a:rPr lang="en-US" altLang="en-US" sz="3600">
                <a:solidFill>
                  <a:srgbClr val="063DE8"/>
                </a:solidFill>
                <a:latin typeface="Times New Roman" pitchFamily="18" charset="0"/>
              </a:rPr>
            </a:br>
            <a:r>
              <a:rPr lang="en-US" altLang="en-US" sz="2400">
                <a:solidFill>
                  <a:srgbClr val="063DE8"/>
                </a:solidFill>
                <a:latin typeface="Times New Roman" pitchFamily="18" charset="0"/>
              </a:rPr>
              <a:t>Computer Engineering Dept.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257C72E4-DFAB-49F3-8CE5-7633E27003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0477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3104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089026"/>
            <a:ext cx="8280400" cy="1690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5740A-94C4-4116-925B-440830E8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348AC-24DE-4FC1-8278-F39D3295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6CEE1-A9BC-480B-9596-65740FAD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6F58727-726A-487C-ABC0-902E41F87AA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356634723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45294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24772"/>
            <a:ext cx="7772400" cy="28212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12663-EF6F-4885-B7B8-5A228C75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55FA-7797-4ABF-8ECC-901156CD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70FBA-7ACA-44CC-A711-FA33E307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2AAF0A9-B414-497E-AE4E-B835D9FC792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13603813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089027"/>
            <a:ext cx="4064000" cy="163480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089027"/>
            <a:ext cx="4064000" cy="163480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62D90-31C4-47AC-A7E6-E2FA6FCA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0B146-6A87-48F1-847F-B6CB456C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D2C3C-B0D8-4DF2-BAB1-EF5829D9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A26F560-986B-4B67-88B7-B1D81A6A22E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26248481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24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6580"/>
            <a:ext cx="4040188" cy="3282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293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46580"/>
            <a:ext cx="4041775" cy="3282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14293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6D0D6-9D42-4FD7-A6B1-2F2E79F5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D1289-B861-4BF8-A2EC-CAE63191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716C7-CFD3-4A41-9AF4-BF3634D3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C0D2D64-419B-466F-B6AE-A8B353365D7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79448800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A767D-F3B8-43DA-B971-1E6C424F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68996-079B-4234-92B0-FE76CC8F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E0E63-C7AE-481A-AD0E-E3F04830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0F3704C-0DF2-4553-8F2E-E6B789DA8FA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183029754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515D3-F1F9-4ED9-A199-F8CBE0F2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543C0-8C87-41BB-BB4C-8D89D9C5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F8E1-6AA2-46B8-A9FE-0E145EE1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81402BB-86E5-408A-A344-0935B5BD632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11645472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82980"/>
            <a:ext cx="3008313" cy="25212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18748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2128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A85CF-CD25-433F-B452-819DE8B6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6D1A0-A8FA-4615-B9A0-DC7E4EE1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8BA08-6590-4763-95A3-D74109B2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C5240A9-1B6A-4079-B74D-E286FFE1D18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297426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C2FE-AD79-4AD5-A0BD-F51BE494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1C82-E489-46BF-8A2B-41C64170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D4551-275D-4FCB-B35D-448AE2C7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4E0A-8449-481F-AE74-F325B9CD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F9D9B-630D-4320-BD1D-7B966A4F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93AB152-2227-4B45-9010-C68F73A2215D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2758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15218"/>
            <a:ext cx="5486400" cy="25212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2062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28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D0E88-2DE9-4AD7-9E86-D432DD54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B65A4-CC50-4AB4-B94F-994CD3A9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993F7-876D-4194-8654-5EBADA8B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58D58FD-AB98-4502-8FC2-C09045A27DB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41084063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1885" y="1089027"/>
            <a:ext cx="2090316" cy="3159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F26B9-57D4-48AA-93BD-063776AA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C0D1B-527C-4F00-B9DA-8D822B5B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42484-46E8-4930-9B91-3878FB1C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B5C02AB-0D9F-4E48-A2FD-336BB37BA24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342008702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769" y="425450"/>
            <a:ext cx="409407" cy="3792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9076" y="425450"/>
            <a:ext cx="1767150" cy="3792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72EC4-021A-4D20-946C-9B895628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06BB4-D084-4440-A338-DC3A2753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9B77D-96F3-4D32-A3FF-8FF0ED13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BBBACD6-11F1-4545-ACBB-BC0156BFBCA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366983980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25452"/>
            <a:ext cx="7921625" cy="332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089026"/>
            <a:ext cx="4064000" cy="1690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089026"/>
            <a:ext cx="4064000" cy="1690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884CA-2367-478E-ABB6-0EE71ABA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F0EB3-3466-4B94-92E3-68B9A7FA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B864D-84BA-4AA3-93E0-EEA91D01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91A69C3-3517-4179-A4CC-E7CECF48F6F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150363035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latin typeface="Arial" charset="0"/>
              </a:endParaRPr>
            </a:p>
          </p:txBody>
        </p:sp>
      </p:grpSp>
      <p:sp>
        <p:nvSpPr>
          <p:cNvPr id="302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F504-5874-4B7D-A4CA-2485CDFE8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44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4C2A-7F98-41B6-81FF-B7E9B8E59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31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D8F64-A153-4866-A00C-E00C4B9A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C917-A6B4-4582-9727-FADBBBB5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D0490-B269-41FC-922C-E5607F6FC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07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6F87-8C2E-433C-8DD7-9D1FA9828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8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AAE7-26CD-43DB-9FE0-FF70B933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AC14F-9174-4A45-965D-D0DC638B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8F6C1-F1E7-4810-8B34-7F7AF81E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21AD-E63C-427F-8DFF-463EBB04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ED1F5-D741-41E0-8CCD-17BF6E75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7C12403-019D-0641-9A5D-403292D04E59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0090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BA5AE-9F8C-4C8F-B078-FCA722C4D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9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A1A1-BA97-424F-8A15-9D4D037EE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20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A7BD-D13F-46C4-884E-8071B713A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6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10DD5-EE43-4B68-82DE-541AE17DB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9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3B13-34CE-4A02-A25C-3ACB7B7CB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67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9241-883A-4DA7-8330-AB9C72067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65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487E3-3D41-463D-9360-172585200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20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3818-F34C-472C-9CEC-4DE4D3078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3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00AB-D27F-4DDF-B05A-41EAC0F6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4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9000" y="3981450"/>
            <a:ext cx="7810500" cy="1587500"/>
          </a:xfrm>
        </p:spPr>
        <p:txBody>
          <a:bodyPr lIns="92035" tIns="46019" rIns="92035" bIns="46019"/>
          <a:lstStyle>
            <a:lvl1pPr marL="0" indent="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28688" y="2319338"/>
            <a:ext cx="7754937" cy="1471612"/>
          </a:xfrm>
        </p:spPr>
        <p:txBody>
          <a:bodyPr lIns="64264" tIns="32131" rIns="64264" bIns="32131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" y="6216155"/>
            <a:ext cx="1828737" cy="63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5173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FDC8-DDAE-4631-A204-EE907E93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33894-4ACF-4E92-AAC8-55C9C7846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880FB-43EF-4C3D-9086-76C403D56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E952F-C6EC-42B6-8FC4-779CC445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8704E-90FB-47E8-B9F0-4A1C605A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8E78D-45F7-42D7-BCFB-D4CABC4A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2A276AB7-239B-D44D-9369-CA5FD90C86A2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690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6251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5493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1371600"/>
            <a:ext cx="41275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4127500" cy="4618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47610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82416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921217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3113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39696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42610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4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A857E34-5B53-480D-9792-43DAF8A8F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6403975"/>
            <a:ext cx="5159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F33133FC-B5CF-4257-8D0F-C4ED08DC4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37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2352-B264-4285-BB8A-949D84FA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D2893-36E6-44F6-9C99-FB95D5AC0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4BFC7-6FF7-4CF5-B7F2-F359CA6A9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32E42-9359-42CA-B579-170503B1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D0DA4-14D9-4915-A29E-6418E404E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CA726-0088-44BF-B559-02C997CB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B72E9-1FF5-49E4-B92E-52B26B27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DF691-AFEB-4DF4-9307-C18BACED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971D733-61E8-2041-AC43-B0507E98A236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5848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380EB29-5100-4C2A-97AC-96D6430DC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4713" y="6410325"/>
            <a:ext cx="565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fld id="{1B6DBC7E-C39F-4E2A-B483-3D6ED99FB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67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188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F38D939-9EE2-4016-AC0C-A4A525E5C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6403975"/>
            <a:ext cx="5159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fld id="{68FF93FC-E321-499E-90A2-24EDE8222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495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67E4D78-794B-490E-86E9-A8D3FEDABF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94713" y="6410325"/>
            <a:ext cx="5651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fld id="{01C53249-A64E-4D75-A0E3-ACE40A807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825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3688" y="304800"/>
            <a:ext cx="8574087" cy="554038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963" y="1082675"/>
            <a:ext cx="8259762" cy="5259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8C036A84-32A2-4777-AB99-D1FF113B0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24875" y="6491288"/>
            <a:ext cx="568325" cy="323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ea typeface="新細明體" panose="02020500000000000000" pitchFamily="18" charset="-120"/>
              </a:defRPr>
            </a:lvl1pPr>
          </a:lstStyle>
          <a:p>
            <a:fld id="{342D94E4-9E54-4535-B4B2-F337FEB9BF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9766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>
            <a:extLst>
              <a:ext uri="{FF2B5EF4-FFF2-40B4-BE49-F238E27FC236}">
                <a16:creationId xmlns:a16="http://schemas.microsoft.com/office/drawing/2014/main" id="{ACB20C17-5363-447B-ADEE-C2AACBBFDA96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13667" name="Oval 3">
              <a:extLst>
                <a:ext uri="{FF2B5EF4-FFF2-40B4-BE49-F238E27FC236}">
                  <a16:creationId xmlns:a16="http://schemas.microsoft.com/office/drawing/2014/main" id="{AD2C79D8-2F6B-4B0D-819A-A850F4981BD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3668" name="Oval 4">
              <a:extLst>
                <a:ext uri="{FF2B5EF4-FFF2-40B4-BE49-F238E27FC236}">
                  <a16:creationId xmlns:a16="http://schemas.microsoft.com/office/drawing/2014/main" id="{CE69752B-1BA4-44ED-B62E-F50686E31DA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3669" name="Oval 5">
              <a:extLst>
                <a:ext uri="{FF2B5EF4-FFF2-40B4-BE49-F238E27FC236}">
                  <a16:creationId xmlns:a16="http://schemas.microsoft.com/office/drawing/2014/main" id="{FAB460B8-2711-404E-BAA0-AD10A7AA559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3670" name="Oval 6">
              <a:extLst>
                <a:ext uri="{FF2B5EF4-FFF2-40B4-BE49-F238E27FC236}">
                  <a16:creationId xmlns:a16="http://schemas.microsoft.com/office/drawing/2014/main" id="{1EE6C74C-F1D9-4DCE-B91D-6EF537E1472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3671" name="Oval 7">
              <a:extLst>
                <a:ext uri="{FF2B5EF4-FFF2-40B4-BE49-F238E27FC236}">
                  <a16:creationId xmlns:a16="http://schemas.microsoft.com/office/drawing/2014/main" id="{5DE8E4B5-F475-4865-991B-20F80125E32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3672" name="Oval 8">
              <a:extLst>
                <a:ext uri="{FF2B5EF4-FFF2-40B4-BE49-F238E27FC236}">
                  <a16:creationId xmlns:a16="http://schemas.microsoft.com/office/drawing/2014/main" id="{D3892341-62E3-4EEB-9790-8C177689A16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13673" name="Rectangle 9">
            <a:extLst>
              <a:ext uri="{FF2B5EF4-FFF2-40B4-BE49-F238E27FC236}">
                <a16:creationId xmlns:a16="http://schemas.microsoft.com/office/drawing/2014/main" id="{6AAA17A5-1FB4-40A1-930A-07F14B88B1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3674" name="Rectangle 10">
            <a:extLst>
              <a:ext uri="{FF2B5EF4-FFF2-40B4-BE49-F238E27FC236}">
                <a16:creationId xmlns:a16="http://schemas.microsoft.com/office/drawing/2014/main" id="{4251E673-49F6-4BA8-8486-7B8328F5B2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3675" name="Rectangle 11">
            <a:extLst>
              <a:ext uri="{FF2B5EF4-FFF2-40B4-BE49-F238E27FC236}">
                <a16:creationId xmlns:a16="http://schemas.microsoft.com/office/drawing/2014/main" id="{CE010BD2-0201-4DD0-8F14-705154147F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9899E9-A800-4C3E-A5DD-24EF9875AD5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3676" name="Rectangle 12">
            <a:extLst>
              <a:ext uri="{FF2B5EF4-FFF2-40B4-BE49-F238E27FC236}">
                <a16:creationId xmlns:a16="http://schemas.microsoft.com/office/drawing/2014/main" id="{30731569-5973-44C9-B842-FFE5F794D4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3677" name="Rectangle 13">
            <a:extLst>
              <a:ext uri="{FF2B5EF4-FFF2-40B4-BE49-F238E27FC236}">
                <a16:creationId xmlns:a16="http://schemas.microsoft.com/office/drawing/2014/main" id="{A12330E1-E93D-4419-9CFB-30D03F182F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584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4E40-1ACD-42E8-87A2-08061798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F856-941A-47F6-883D-AECF01758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FFDE3-ECDB-41F7-B453-CF327DF0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15C1E-02EC-4B5F-86C7-4DFE746E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1C5B-4742-4DF7-974D-413086CB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D066C-E19E-49D6-A430-889228681D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3448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6D17-B42B-4B68-95B2-158ED225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31301-3AC1-45BC-9D4A-A16F2F2C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A3C13-9E72-40DC-BDC7-60A9379A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9CE24-7291-40C5-A813-0FF816A5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2B26E-5006-46C2-A6BE-2DA9050D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5DC6F-6F7B-4358-B883-D0ACC10A233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69920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34D9-2A07-492E-9610-4BA5A157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B187B-F4F4-416F-9851-97A787E9AE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0EE6F-DC66-46E7-9919-4A1E759C7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B0763-7DAA-4A8D-A1AC-AF9059F2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54822-05F9-4A65-ACD4-678343D6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A2D2E-FEC8-4A7B-BED3-B263EB93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B0ABF-C938-4285-848D-8C2CFDEBD0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7164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1255-422A-4B96-8E18-54E368C8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3DC-8519-46BE-A8B5-916627996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15B71-2B6E-4E01-BEA7-A32EDBF61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56C94-41A9-420B-8344-3177CE375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A5D52-FF19-4402-8C3F-1C2DA7D46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60994-C012-4A1A-BB33-9ED7ED7A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513AB6-7B23-4086-B8FA-FCCD4047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E8BB4-391E-4A49-910E-038B9721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22BBD-2D43-4DCB-97A7-6D68DA1EF2A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043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271B-27E8-4DE0-B267-FF1003CC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5E50B-6CAB-4409-BF23-B95DB59F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8549A-369B-4C3E-BB2D-B3B03854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64937-9CA6-4030-A0B5-3A78751A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C3C15FA-4196-3343-BEAE-015DB87B8BEE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7151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E8C7-4CBE-4E06-9A3E-32B86DC1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A73010-3903-413C-81B7-BDB1A583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5A69A-D92F-4B6D-93A8-86334BF1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90BDA-8C20-42CA-A6BB-6023E16F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3B794-7594-40E8-9FB4-8711E79A89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28892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22ADE-BCF9-4F84-A4DB-FB0F5488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5E085-ACE8-4D39-B9D0-4DD66965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0CC48-A1D2-482B-A9C9-96A45404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532E0-A8DB-40A9-AC16-9133D0AAA16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9267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ED9C-960E-44ED-B74F-70697EAD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03A0-2155-43E2-A620-FCD7E3F0E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70C5B-85E5-4B5F-B1C1-6A4A6AB6E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1DFBD-CDAE-426B-8AC0-54F646D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62B0D-B103-44E9-B6F9-ED6E0E41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9ED05-80E3-4153-AFC5-E73C2A66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EB2C2-C2ED-486C-ABEF-21657017942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11955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AB56-8D16-4981-87A6-E3461E44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38175-CD28-43A1-8229-76D6D1901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3439F-972C-4B81-B4F4-3F8A4D063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2C513-1EFE-4CF5-ACD8-7A40F266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F5987-DB04-49AA-912C-BA7C3543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08F4A-A137-4868-A064-DEAD33E3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31A91-DDA5-447D-8525-DDC1D909D6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35107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C897-762A-4F0E-959B-74C601A0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45160-FB85-4433-B1CA-602C94927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BA132-40A2-41B5-A689-9D71EC9B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DC383-4AC8-4F6B-B3CD-3FF6DD79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81EB-26D8-4BD3-80B1-9EF1CFF4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8F334-4085-4110-8F1E-98253CE4B1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2184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A5B9F-7B85-4CBA-885A-A464B3813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3A8D6-43DD-4C40-9018-D38C89C99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D1DEE-69EC-4789-B7CD-36CF37DD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9F73-F0A1-46ED-9CA0-8236EFA7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719AC-9FAC-4199-88D0-529F58EE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A895-0271-4EB3-8D5F-31E0084385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2637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50D1-A8B4-4D8C-BB1F-75541AAA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B4887-36E9-4AC2-8ED2-3695B850BC4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B83A2-41A0-4113-9F31-EDC93E11DCB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3FE230-1CA3-4EF6-BD88-6A53D320FF2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EB5D11-F27D-44D4-BFE0-935188B7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5BAACD-59D9-4E0A-A0FF-B0BCA021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E53AE0-580B-41DD-B71F-FD7ACA3C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BA692FB-69DD-498F-BE23-98EC5784B6C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8194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CA89-C3C6-4A94-8238-80608223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A6125-24ED-412F-8B0E-70F31FA0F50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E072D-849D-4775-ACF4-BBA1968C8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C22CB-8561-4209-83F1-E746BE8A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3A6AC-D1EE-4720-9CB2-C762EC07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D3184-9E52-4392-9A14-8B4AA8FB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A08D477-643A-4135-9155-2A07848249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837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73DF1-79CF-418C-98DB-BE16B2C7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08179-17D5-4091-AC5D-912FD2A4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E60AC-41AA-4C2B-9B7E-CFE28800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E90D3189-7DF2-9A44-BC5F-662892817F5F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946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D993-D1AF-40CA-870A-132ADEE8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5DE1-CF02-439D-8587-66A35065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55C9-D6DA-41F3-BFE8-6218657D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286AB-B6E5-44FC-AD00-F42082E0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CA7AE-4438-49FB-99F1-41A59E39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0D880-4A0E-4C0A-81A8-4E7265F2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C27A754-7439-7649-8A69-1F219AFD26D5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589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EC0B-0005-4734-BB80-E13A485B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FCAA78-A508-4DF7-BBE1-7736B0FC0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EA059-175C-4DBE-9BF5-D21BBC466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67617-EDF4-4F85-9788-FA9B7D6E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65CFC-996D-4419-A734-60A5C312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ECA47-A58A-48F9-96D5-4F737218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E99C5E7-2125-A14A-BBDD-B5333DF69143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514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23DC7-D357-40AF-87CA-5961FBD6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6883F-B96E-4236-AD46-6CAECEF30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E0B2-6443-4909-80C0-8B868ECCC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AF97D-E5AE-4500-830D-0FE37C9E0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26BA9-CC00-4D8B-B29C-4F9A91918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782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250C5BD-8AB7-4E6E-A7CB-50D34368A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1551" y="425452"/>
            <a:ext cx="7921625" cy="3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B3211CB9-AAC3-45FE-A98B-C6E84B470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089027"/>
            <a:ext cx="8280400" cy="238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This is our 1st Level Bullet</a:t>
            </a:r>
          </a:p>
          <a:p>
            <a:pPr lvl="1"/>
            <a:r>
              <a:rPr lang="en-US" altLang="en-US"/>
              <a:t>This is our 2nd level bullet</a:t>
            </a:r>
          </a:p>
          <a:p>
            <a:pPr lvl="2"/>
            <a:r>
              <a:rPr lang="en-US" altLang="en-US"/>
              <a:t>This is our 3rd level bullet</a:t>
            </a:r>
          </a:p>
          <a:p>
            <a:pPr lvl="0"/>
            <a:r>
              <a:rPr lang="en-US" altLang="en-US"/>
              <a:t>This is our next 1st Level Bullet</a:t>
            </a:r>
          </a:p>
          <a:p>
            <a:pPr lvl="1"/>
            <a:r>
              <a:rPr lang="en-US" altLang="en-US"/>
              <a:t>This is our 2nd level bullet</a:t>
            </a:r>
          </a:p>
          <a:p>
            <a:pPr lvl="2"/>
            <a:r>
              <a:rPr lang="en-US" altLang="en-US"/>
              <a:t>This is our 3rd level bullet</a:t>
            </a:r>
          </a:p>
        </p:txBody>
      </p:sp>
      <p:sp>
        <p:nvSpPr>
          <p:cNvPr id="29700" name="Line 5">
            <a:extLst>
              <a:ext uri="{FF2B5EF4-FFF2-40B4-BE49-F238E27FC236}">
                <a16:creationId xmlns:a16="http://schemas.microsoft.com/office/drawing/2014/main" id="{556389CC-FD26-477B-B94C-A8960D2CEA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1" y="908050"/>
            <a:ext cx="7920038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64CEE75A-B597-491F-8D46-58C0833B09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37326" y="6437313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C012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Picture 8">
            <a:extLst>
              <a:ext uri="{FF2B5EF4-FFF2-40B4-BE49-F238E27FC236}">
                <a16:creationId xmlns:a16="http://schemas.microsoft.com/office/drawing/2014/main" id="{28E81C05-9456-4CE9-AB41-7D39F6D483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5"/>
            <a:ext cx="525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7" name="Rectangle 9">
            <a:extLst>
              <a:ext uri="{FF2B5EF4-FFF2-40B4-BE49-F238E27FC236}">
                <a16:creationId xmlns:a16="http://schemas.microsoft.com/office/drawing/2014/main" id="{DE2AD40C-5206-4251-8ECE-EA610591A0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308727"/>
            <a:ext cx="25209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5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6138" name="Rectangle 10">
            <a:extLst>
              <a:ext uri="{FF2B5EF4-FFF2-40B4-BE49-F238E27FC236}">
                <a16:creationId xmlns:a16="http://schemas.microsoft.com/office/drawing/2014/main" id="{3230FB0D-F206-4A86-B87B-D5963D8CD5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9" y="6308727"/>
            <a:ext cx="33115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5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6139" name="Rectangle 11">
            <a:extLst>
              <a:ext uri="{FF2B5EF4-FFF2-40B4-BE49-F238E27FC236}">
                <a16:creationId xmlns:a16="http://schemas.microsoft.com/office/drawing/2014/main" id="{C0DBCEA7-41F8-4B9F-86FA-5517E09891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54950" y="6408740"/>
            <a:ext cx="11985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A81D6F-BE7E-404E-8DC9-1FDB60E5F69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  <p:sp>
        <p:nvSpPr>
          <p:cNvPr id="176141" name="Text Box 13">
            <a:extLst>
              <a:ext uri="{FF2B5EF4-FFF2-40B4-BE49-F238E27FC236}">
                <a16:creationId xmlns:a16="http://schemas.microsoft.com/office/drawing/2014/main" id="{69A0AD52-0E5B-47B5-85B0-241177312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1551" y="188914"/>
            <a:ext cx="7921625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en-US" altLang="en-US" sz="1050" i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Princess Sumaya University	   4241 – Digital Logic Design	        Computer Engineering Dept.</a:t>
            </a:r>
          </a:p>
        </p:txBody>
      </p:sp>
    </p:spTree>
    <p:extLst>
      <p:ext uri="{BB962C8B-B14F-4D97-AF65-F5344CB8AC3E}">
        <p14:creationId xmlns:p14="http://schemas.microsoft.com/office/powerpoint/2010/main" val="410927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/>
  <p:hf hdr="0" ft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5pPr>
      <a:lvl6pPr marL="3429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6pPr>
      <a:lvl7pPr marL="685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7pPr>
      <a:lvl8pPr marL="10287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8pPr>
      <a:lvl9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264319" indent="-264319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00000"/>
        <a:buFont typeface="Wingdings" panose="05000000000000000000" pitchFamily="2" charset="2"/>
        <a:buChar char="«"/>
        <a:defRPr sz="2100" b="1">
          <a:solidFill>
            <a:schemeClr val="accent2"/>
          </a:solidFill>
          <a:latin typeface="+mn-lt"/>
          <a:ea typeface="+mn-ea"/>
          <a:cs typeface="+mn-cs"/>
        </a:defRPr>
      </a:lvl1pPr>
      <a:lvl2pPr marL="607219" indent="-20836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00000"/>
        <a:buFont typeface="Times New Roman" panose="02020603050405020304" pitchFamily="18" charset="0"/>
        <a:buChar char="●"/>
        <a:defRPr sz="1800" b="1">
          <a:solidFill>
            <a:schemeClr val="tx1"/>
          </a:solidFill>
          <a:latin typeface="+mn-lt"/>
          <a:cs typeface="+mn-cs"/>
        </a:defRPr>
      </a:lvl2pPr>
      <a:lvl3pPr marL="940594" indent="-19883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00000"/>
        <a:buFont typeface="Arial" panose="020B0604020202020204" pitchFamily="34" charset="0"/>
        <a:buChar char="♦"/>
        <a:defRPr sz="1500" b="1">
          <a:solidFill>
            <a:schemeClr val="tx1"/>
          </a:solidFill>
          <a:latin typeface="+mn-lt"/>
          <a:cs typeface="+mn-cs"/>
        </a:defRPr>
      </a:lvl3pPr>
      <a:lvl4pPr marL="1401366" indent="-25717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793081" indent="-25717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2135981" indent="-2571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478881" indent="-2571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821781" indent="-2571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3164681" indent="-2571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30105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30106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0106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1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1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301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2084B-79B0-45F2-9E33-0CAE19781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bg1"/>
            </a:gs>
            <a:gs pos="53000">
              <a:schemeClr val="bg1">
                <a:gamma/>
                <a:shade val="46275"/>
                <a:invGamma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intel_rgb_100-whit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377750" y="6316988"/>
            <a:ext cx="6683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412875"/>
            <a:ext cx="84074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57163"/>
            <a:ext cx="8423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750175" y="6310313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eaLnBrk="0" hangingPunct="0"/>
            <a:fld id="{0696CC28-641D-40DC-9F76-28EABBDA271B}" type="slidenum">
              <a:rPr lang="en-US" sz="900" b="1">
                <a:solidFill>
                  <a:srgbClr val="7FC2F9"/>
                </a:solidFill>
                <a:effectLst/>
              </a:rPr>
              <a:pPr eaLnBrk="0" hangingPunct="0"/>
              <a:t>‹#›</a:t>
            </a:fld>
            <a:endParaRPr lang="en-US" sz="900" b="1">
              <a:solidFill>
                <a:srgbClr val="7FC2F9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6196993"/>
            <a:ext cx="1828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226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</p:sldLayoutIdLst>
  <p:transition>
    <p:fad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9pPr>
    </p:titleStyle>
    <p:bodyStyle>
      <a:lvl1pPr marL="225425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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ea typeface="+mn-ea"/>
          <a:cs typeface="+mn-cs"/>
        </a:defRPr>
      </a:lvl1pPr>
      <a:lvl2pPr marL="569913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+mn-cs"/>
        </a:defRPr>
      </a:lvl2pPr>
      <a:lvl3pPr marL="914400" indent="-2254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Neo Sans Intel" pitchFamily="34" charset="0"/>
          <a:cs typeface="+mn-cs"/>
        </a:defRPr>
      </a:lvl3pPr>
      <a:lvl4pPr marL="1382713" indent="-2397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727200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1844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6416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30988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5560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09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0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>
            <a:extLst>
              <a:ext uri="{FF2B5EF4-FFF2-40B4-BE49-F238E27FC236}">
                <a16:creationId xmlns:a16="http://schemas.microsoft.com/office/drawing/2014/main" id="{8A0587DA-61A0-4A3C-80DF-3A1A2EB7CD3D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12643" name="Oval 3">
              <a:extLst>
                <a:ext uri="{FF2B5EF4-FFF2-40B4-BE49-F238E27FC236}">
                  <a16:creationId xmlns:a16="http://schemas.microsoft.com/office/drawing/2014/main" id="{4275F37C-65C4-4923-AD06-B5B388AF0F0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2644" name="Oval 4">
              <a:extLst>
                <a:ext uri="{FF2B5EF4-FFF2-40B4-BE49-F238E27FC236}">
                  <a16:creationId xmlns:a16="http://schemas.microsoft.com/office/drawing/2014/main" id="{6338EA65-F7B9-40A2-B755-2CE3B9258B1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2645" name="Oval 5">
              <a:extLst>
                <a:ext uri="{FF2B5EF4-FFF2-40B4-BE49-F238E27FC236}">
                  <a16:creationId xmlns:a16="http://schemas.microsoft.com/office/drawing/2014/main" id="{CC98EDD5-1A07-41BB-8997-A3B02E1E120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2646" name="Oval 6">
              <a:extLst>
                <a:ext uri="{FF2B5EF4-FFF2-40B4-BE49-F238E27FC236}">
                  <a16:creationId xmlns:a16="http://schemas.microsoft.com/office/drawing/2014/main" id="{5FB3E3D3-A064-4311-A995-36F1B7A23E9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2647" name="Oval 7">
              <a:extLst>
                <a:ext uri="{FF2B5EF4-FFF2-40B4-BE49-F238E27FC236}">
                  <a16:creationId xmlns:a16="http://schemas.microsoft.com/office/drawing/2014/main" id="{069BF239-B1E9-4BC5-84E2-137DB10BCF1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12648" name="Rectangle 8">
            <a:extLst>
              <a:ext uri="{FF2B5EF4-FFF2-40B4-BE49-F238E27FC236}">
                <a16:creationId xmlns:a16="http://schemas.microsoft.com/office/drawing/2014/main" id="{89939C3D-D5B0-4769-A0B0-BDC271F3B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12649" name="Rectangle 9">
            <a:extLst>
              <a:ext uri="{FF2B5EF4-FFF2-40B4-BE49-F238E27FC236}">
                <a16:creationId xmlns:a16="http://schemas.microsoft.com/office/drawing/2014/main" id="{D6B1B518-FC4E-4C87-8A29-2470307A5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zh-CN"/>
          </a:p>
        </p:txBody>
      </p:sp>
      <p:sp>
        <p:nvSpPr>
          <p:cNvPr id="112650" name="Rectangle 10">
            <a:extLst>
              <a:ext uri="{FF2B5EF4-FFF2-40B4-BE49-F238E27FC236}">
                <a16:creationId xmlns:a16="http://schemas.microsoft.com/office/drawing/2014/main" id="{792AE1DD-F03A-4A11-B194-77E04263D5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zh-CN"/>
          </a:p>
        </p:txBody>
      </p:sp>
      <p:sp>
        <p:nvSpPr>
          <p:cNvPr id="112651" name="Rectangle 11">
            <a:extLst>
              <a:ext uri="{FF2B5EF4-FFF2-40B4-BE49-F238E27FC236}">
                <a16:creationId xmlns:a16="http://schemas.microsoft.com/office/drawing/2014/main" id="{66EE8D2B-A08C-460C-BF13-3AC883E23D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CC7DC91-5E5E-4DC1-9F05-305793ACDD1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2652" name="Rectangle 12">
            <a:extLst>
              <a:ext uri="{FF2B5EF4-FFF2-40B4-BE49-F238E27FC236}">
                <a16:creationId xmlns:a16="http://schemas.microsoft.com/office/drawing/2014/main" id="{1819DCA8-F09C-495A-9204-A6518BA1E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00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7.jpg"/><Relationship Id="rId4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9.png"/><Relationship Id="rId4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2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32.jpg"/><Relationship Id="rId4" Type="http://schemas.openxmlformats.org/officeDocument/2006/relationships/image" Target="../media/image2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learningmastery.com/boosting-and-adaboost-for-machine-learning/" TargetMode="External"/><Relationship Id="rId7" Type="http://schemas.openxmlformats.org/officeDocument/2006/relationships/hyperlink" Target="https://doc.lagout.org/science/0_Computer%20Science/2_Algorithms/Boosting_%20Foundations%20and%20Algorithms%20%5BSchapire%20%26%20Freund%202012-05-18%5D.pdf" TargetMode="External"/><Relationship Id="rId2" Type="http://schemas.openxmlformats.org/officeDocument/2006/relationships/hyperlink" Target="https://www.youtube.com/watch?v=LsK-xG1cLY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kdnuggets.com/2020/12/implementing-adaboost-algorithm-from-scratch.html" TargetMode="External"/><Relationship Id="rId5" Type="http://schemas.openxmlformats.org/officeDocument/2006/relationships/hyperlink" Target="https://www.datacamp.com/community/tutorials/adaboost-classifier-python" TargetMode="External"/><Relationship Id="rId4" Type="http://schemas.openxmlformats.org/officeDocument/2006/relationships/hyperlink" Target="https://mccormickml.com/2013/12/13/adaboost-tutorial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16/02/complete-guide-parameter-tuning-gradient-boosting-gbm-python/" TargetMode="External"/><Relationship Id="rId2" Type="http://schemas.openxmlformats.org/officeDocument/2006/relationships/hyperlink" Target="https://www.youtube.com/watch?v=LsK-xG1cLYA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analyticsvidhya.com/blog/2015/05/boosting-algorithms-simplified/" TargetMode="External"/><Relationship Id="rId4" Type="http://schemas.openxmlformats.org/officeDocument/2006/relationships/hyperlink" Target="https://www.analyticsvidhya.com/blog/2015/11/quick-introduction-boosting-algorithms-machine-learning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232" y="2018807"/>
            <a:ext cx="7733104" cy="1311433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ENG6500: Intro to Machine Learning</a:t>
            </a:r>
            <a:br>
              <a:rPr lang="en-US" alt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en-US" sz="3200" b="1" dirty="0">
                <a:solidFill>
                  <a:srgbClr val="0000FF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Ensemble Learning</a:t>
            </a:r>
            <a:b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“</a:t>
            </a:r>
            <a:r>
              <a:rPr lang="en-US" altLang="en-US" sz="3200" b="1" dirty="0">
                <a:latin typeface="Comic Sans MS" panose="030F0702030302020204" pitchFamily="66" charset="0"/>
                <a:ea typeface="Cambria Math" panose="02040503050406030204" pitchFamily="18" charset="0"/>
              </a:rPr>
              <a:t>Part II: Boosting</a:t>
            </a: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”</a:t>
            </a:r>
            <a:endParaRPr lang="en-US" alt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0600" y="1484784"/>
            <a:ext cx="144016" cy="39128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A878B3-294C-44F1-9CCB-91528CB97DF9}"/>
              </a:ext>
            </a:extLst>
          </p:cNvPr>
          <p:cNvSpPr/>
          <p:nvPr/>
        </p:nvSpPr>
        <p:spPr>
          <a:xfrm>
            <a:off x="172507" y="1472580"/>
            <a:ext cx="144016" cy="39128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4823EDB-B866-4BDA-AC2A-3D300FE54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20" y="168103"/>
            <a:ext cx="2873001" cy="156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 result for machine learning">
            <a:extLst>
              <a:ext uri="{FF2B5EF4-FFF2-40B4-BE49-F238E27FC236}">
                <a16:creationId xmlns:a16="http://schemas.microsoft.com/office/drawing/2014/main" id="{286867A0-D0E0-4BF4-B123-399093DF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4" y="108123"/>
            <a:ext cx="3045541" cy="172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achine learning">
            <a:extLst>
              <a:ext uri="{FF2B5EF4-FFF2-40B4-BE49-F238E27FC236}">
                <a16:creationId xmlns:a16="http://schemas.microsoft.com/office/drawing/2014/main" id="{C829AB47-59BF-4C41-9454-49628D81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46" y="5052396"/>
            <a:ext cx="2962275" cy="16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achine learning">
            <a:extLst>
              <a:ext uri="{FF2B5EF4-FFF2-40B4-BE49-F238E27FC236}">
                <a16:creationId xmlns:a16="http://schemas.microsoft.com/office/drawing/2014/main" id="{9F97ED0C-9095-4B1B-AD94-67F708482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5052396"/>
            <a:ext cx="3056364" cy="15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iro.medium.com/max/1920/1*IKF4eIfN6PhW2EXofmrEJQ.jpeg">
            <a:extLst>
              <a:ext uri="{FF2B5EF4-FFF2-40B4-BE49-F238E27FC236}">
                <a16:creationId xmlns:a16="http://schemas.microsoft.com/office/drawing/2014/main" id="{64085351-7EA0-4CE8-99FE-93B1B9EE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0061" y="291638"/>
            <a:ext cx="2000085" cy="11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C3419695-4FA5-4EC6-98A4-44928B88DD05}"/>
              </a:ext>
            </a:extLst>
          </p:cNvPr>
          <p:cNvSpPr txBox="1">
            <a:spLocks noChangeArrowheads="1"/>
          </p:cNvSpPr>
          <p:nvPr/>
        </p:nvSpPr>
        <p:spPr>
          <a:xfrm>
            <a:off x="1031787" y="3429000"/>
            <a:ext cx="6607993" cy="141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S. Areibi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School of Engineering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University of Guelph</a:t>
            </a:r>
            <a:endParaRPr lang="en-US" alt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98A9593A-CF09-4A01-90CA-E7D7D4BC2D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Boosting: Simple Example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F630A4-EBD1-448F-AC2F-720C3F46E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97E65A-A7E1-41E5-A125-2640F51D9CC3}"/>
              </a:ext>
            </a:extLst>
          </p:cNvPr>
          <p:cNvGrpSpPr/>
          <p:nvPr/>
        </p:nvGrpSpPr>
        <p:grpSpPr>
          <a:xfrm>
            <a:off x="959759" y="2232057"/>
            <a:ext cx="1614718" cy="1660285"/>
            <a:chOff x="1052282" y="1371600"/>
            <a:chExt cx="1614718" cy="16602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EE68938-9511-4F01-9DFE-08CD3A5DBA22}"/>
                </a:ext>
              </a:extLst>
            </p:cNvPr>
            <p:cNvSpPr/>
            <p:nvPr/>
          </p:nvSpPr>
          <p:spPr>
            <a:xfrm>
              <a:off x="1066800" y="1371600"/>
              <a:ext cx="1600200" cy="1600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C23EC8-616A-4A2D-82D1-0AF0B9FD2C7B}"/>
                </a:ext>
              </a:extLst>
            </p:cNvPr>
            <p:cNvSpPr/>
            <p:nvPr/>
          </p:nvSpPr>
          <p:spPr>
            <a:xfrm>
              <a:off x="1066800" y="1371600"/>
              <a:ext cx="381000" cy="16002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20BFE8-6D58-4408-8E39-56A2EA57EC12}"/>
                </a:ext>
              </a:extLst>
            </p:cNvPr>
            <p:cNvSpPr/>
            <p:nvPr/>
          </p:nvSpPr>
          <p:spPr>
            <a:xfrm>
              <a:off x="1447800" y="1371600"/>
              <a:ext cx="1219200" cy="1600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089448-A5FD-431D-92ED-938D8E6F5E91}"/>
                </a:ext>
              </a:extLst>
            </p:cNvPr>
            <p:cNvSpPr txBox="1"/>
            <p:nvPr/>
          </p:nvSpPr>
          <p:spPr>
            <a:xfrm>
              <a:off x="2028308" y="163439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A8DCD4-4FAE-4583-9F64-732513B7545B}"/>
                </a:ext>
              </a:extLst>
            </p:cNvPr>
            <p:cNvSpPr txBox="1"/>
            <p:nvPr/>
          </p:nvSpPr>
          <p:spPr>
            <a:xfrm>
              <a:off x="1792449" y="1371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A4A359-C8F6-4E0D-850A-4BDBAA3C65C2}"/>
                </a:ext>
              </a:extLst>
            </p:cNvPr>
            <p:cNvSpPr txBox="1"/>
            <p:nvPr/>
          </p:nvSpPr>
          <p:spPr>
            <a:xfrm>
              <a:off x="1582220" y="163439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E90FF-401D-46F4-9847-ACC3B3AA7277}"/>
                </a:ext>
              </a:extLst>
            </p:cNvPr>
            <p:cNvSpPr txBox="1"/>
            <p:nvPr/>
          </p:nvSpPr>
          <p:spPr>
            <a:xfrm>
              <a:off x="1066800" y="235246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83F01F-87F4-4247-8E91-A29247FE9B06}"/>
                </a:ext>
              </a:extLst>
            </p:cNvPr>
            <p:cNvSpPr txBox="1"/>
            <p:nvPr/>
          </p:nvSpPr>
          <p:spPr>
            <a:xfrm>
              <a:off x="1052282" y="181906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BC7ADA-18C5-4440-867D-20CE5BE55EFE}"/>
                </a:ext>
              </a:extLst>
            </p:cNvPr>
            <p:cNvSpPr txBox="1"/>
            <p:nvPr/>
          </p:nvSpPr>
          <p:spPr>
            <a:xfrm>
              <a:off x="2285190" y="1434909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0B2941-9EF1-4A2C-9660-49E02524A606}"/>
                </a:ext>
              </a:extLst>
            </p:cNvPr>
            <p:cNvSpPr txBox="1"/>
            <p:nvPr/>
          </p:nvSpPr>
          <p:spPr>
            <a:xfrm>
              <a:off x="1923679" y="1855831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CFB330-D0CF-4266-A471-BD1AB3562BB9}"/>
                </a:ext>
              </a:extLst>
            </p:cNvPr>
            <p:cNvSpPr txBox="1"/>
            <p:nvPr/>
          </p:nvSpPr>
          <p:spPr>
            <a:xfrm>
              <a:off x="2318581" y="2220927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0D2220-FD1A-4B4B-BC57-28DA76BEE814}"/>
                </a:ext>
              </a:extLst>
            </p:cNvPr>
            <p:cNvSpPr txBox="1"/>
            <p:nvPr/>
          </p:nvSpPr>
          <p:spPr>
            <a:xfrm>
              <a:off x="1462226" y="2508665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3A20E3-3131-4F97-BCC7-29E115841C23}"/>
                </a:ext>
              </a:extLst>
            </p:cNvPr>
            <p:cNvSpPr txBox="1"/>
            <p:nvPr/>
          </p:nvSpPr>
          <p:spPr>
            <a:xfrm>
              <a:off x="1487557" y="1819064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F858F1CF-C244-469C-A596-3A28EB3E8A2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368340" y="1403370"/>
            <a:ext cx="5470860" cy="46926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The first classifier creates a vertical line (split) at D</a:t>
            </a:r>
            <a:r>
              <a:rPr lang="en-US" altLang="zh-TW" sz="2400" baseline="-25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It says anything to the left of D</a:t>
            </a:r>
            <a:r>
              <a:rPr lang="en-US" altLang="zh-TW" sz="2400" baseline="-25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is “+” and anything to the right of D</a:t>
            </a:r>
            <a:r>
              <a:rPr lang="en-US" altLang="zh-TW" sz="2400" baseline="-25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is “-”.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However, this classifier misclassifies three “+” points.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C0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How does Boosting help in this case?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It creates a new weak classifier to try to fix the problem.</a:t>
            </a:r>
            <a:endParaRPr lang="en-US" altLang="zh-TW" sz="2000" dirty="0">
              <a:solidFill>
                <a:srgbClr val="0000FF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1A6BBA-F33F-424A-879A-0AD4D9935E91}"/>
              </a:ext>
            </a:extLst>
          </p:cNvPr>
          <p:cNvCxnSpPr/>
          <p:nvPr/>
        </p:nvCxnSpPr>
        <p:spPr>
          <a:xfrm flipH="1">
            <a:off x="1395034" y="1600200"/>
            <a:ext cx="413981" cy="631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0D96DB6-135F-4888-9336-1059890523DA}"/>
              </a:ext>
            </a:extLst>
          </p:cNvPr>
          <p:cNvSpPr txBox="1"/>
          <p:nvPr/>
        </p:nvSpPr>
        <p:spPr>
          <a:xfrm>
            <a:off x="1909885" y="128566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F5A506-42C8-40AA-9C67-D86D01CDA02C}"/>
              </a:ext>
            </a:extLst>
          </p:cNvPr>
          <p:cNvSpPr txBox="1"/>
          <p:nvPr/>
        </p:nvSpPr>
        <p:spPr>
          <a:xfrm>
            <a:off x="304800" y="6248400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Assume we have 10 data points to be classified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AE29AC-08E1-EE02-86F0-40F0EE4EA694}"/>
              </a:ext>
            </a:extLst>
          </p:cNvPr>
          <p:cNvSpPr txBox="1"/>
          <p:nvPr/>
        </p:nvSpPr>
        <p:spPr>
          <a:xfrm>
            <a:off x="1133936" y="468798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Classifier #1</a:t>
            </a:r>
          </a:p>
        </p:txBody>
      </p:sp>
    </p:spTree>
    <p:extLst>
      <p:ext uri="{BB962C8B-B14F-4D97-AF65-F5344CB8AC3E}">
        <p14:creationId xmlns:p14="http://schemas.microsoft.com/office/powerpoint/2010/main" val="39289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98A9593A-CF09-4A01-90CA-E7D7D4BC2D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Boosting: Simple Example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F630A4-EBD1-448F-AC2F-720C3F46E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E68938-9511-4F01-9DFE-08CD3A5DBA22}"/>
              </a:ext>
            </a:extLst>
          </p:cNvPr>
          <p:cNvSpPr/>
          <p:nvPr/>
        </p:nvSpPr>
        <p:spPr>
          <a:xfrm>
            <a:off x="974277" y="2232057"/>
            <a:ext cx="1600200" cy="16002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C23EC8-616A-4A2D-82D1-0AF0B9FD2C7B}"/>
              </a:ext>
            </a:extLst>
          </p:cNvPr>
          <p:cNvSpPr/>
          <p:nvPr/>
        </p:nvSpPr>
        <p:spPr>
          <a:xfrm>
            <a:off x="974277" y="2232057"/>
            <a:ext cx="381000" cy="1600200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20BFE8-6D58-4408-8E39-56A2EA57EC12}"/>
              </a:ext>
            </a:extLst>
          </p:cNvPr>
          <p:cNvSpPr/>
          <p:nvPr/>
        </p:nvSpPr>
        <p:spPr>
          <a:xfrm>
            <a:off x="1355277" y="2232057"/>
            <a:ext cx="1219200" cy="1600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89448-A5FD-431D-92ED-938D8E6F5E91}"/>
              </a:ext>
            </a:extLst>
          </p:cNvPr>
          <p:cNvSpPr txBox="1"/>
          <p:nvPr/>
        </p:nvSpPr>
        <p:spPr>
          <a:xfrm>
            <a:off x="1935785" y="249485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8DCD4-4FAE-4583-9F64-732513B7545B}"/>
              </a:ext>
            </a:extLst>
          </p:cNvPr>
          <p:cNvSpPr txBox="1"/>
          <p:nvPr/>
        </p:nvSpPr>
        <p:spPr>
          <a:xfrm>
            <a:off x="1699926" y="223205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A4A359-C8F6-4E0D-850A-4BDBAA3C65C2}"/>
              </a:ext>
            </a:extLst>
          </p:cNvPr>
          <p:cNvSpPr txBox="1"/>
          <p:nvPr/>
        </p:nvSpPr>
        <p:spPr>
          <a:xfrm>
            <a:off x="1489697" y="249485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BE90FF-401D-46F4-9847-ACC3B3AA7277}"/>
              </a:ext>
            </a:extLst>
          </p:cNvPr>
          <p:cNvSpPr txBox="1"/>
          <p:nvPr/>
        </p:nvSpPr>
        <p:spPr>
          <a:xfrm>
            <a:off x="974277" y="32129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3F01F-87F4-4247-8E91-A29247FE9B06}"/>
              </a:ext>
            </a:extLst>
          </p:cNvPr>
          <p:cNvSpPr txBox="1"/>
          <p:nvPr/>
        </p:nvSpPr>
        <p:spPr>
          <a:xfrm>
            <a:off x="959759" y="26795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0B2941-9EF1-4A2C-9660-49E02524A606}"/>
              </a:ext>
            </a:extLst>
          </p:cNvPr>
          <p:cNvSpPr txBox="1"/>
          <p:nvPr/>
        </p:nvSpPr>
        <p:spPr>
          <a:xfrm>
            <a:off x="1831156" y="271628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0D2220-FD1A-4B4B-BC57-28DA76BEE814}"/>
              </a:ext>
            </a:extLst>
          </p:cNvPr>
          <p:cNvSpPr txBox="1"/>
          <p:nvPr/>
        </p:nvSpPr>
        <p:spPr>
          <a:xfrm>
            <a:off x="1369703" y="336912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3A20E3-3131-4F97-BCC7-29E115841C23}"/>
              </a:ext>
            </a:extLst>
          </p:cNvPr>
          <p:cNvSpPr txBox="1"/>
          <p:nvPr/>
        </p:nvSpPr>
        <p:spPr>
          <a:xfrm>
            <a:off x="1395034" y="267952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F858F1CF-C244-469C-A596-3A28EB3E8A2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327094" y="1318898"/>
            <a:ext cx="5543896" cy="53105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The next classifier says I will 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correct the mistake 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committed by the previous classifier.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It </a:t>
            </a:r>
            <a:r>
              <a:rPr lang="en-US" altLang="zh-TW" sz="2400" dirty="0">
                <a:latin typeface="Verdana" panose="020B0604030504040204" pitchFamily="34" charset="0"/>
                <a:ea typeface="新細明體" panose="02020500000000000000" pitchFamily="18" charset="-120"/>
              </a:rPr>
              <a:t>gives more weight to the three “+”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misclassified points and,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Creates a vertical line at D</a:t>
            </a:r>
            <a:r>
              <a:rPr lang="en-US" altLang="zh-TW" sz="2400" baseline="-25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However, with this classifier, we will have three “-” points being misclassified.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Boosting again will attempt to 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give more weights </a:t>
            </a:r>
            <a:r>
              <a:rPr lang="en-US" altLang="zh-TW" sz="24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to the misclassified “-”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points.</a:t>
            </a:r>
            <a:endParaRPr lang="en-US" altLang="zh-TW" sz="2000" dirty="0">
              <a:solidFill>
                <a:srgbClr val="0000FF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1A6BBA-F33F-424A-879A-0AD4D9935E91}"/>
              </a:ext>
            </a:extLst>
          </p:cNvPr>
          <p:cNvCxnSpPr/>
          <p:nvPr/>
        </p:nvCxnSpPr>
        <p:spPr>
          <a:xfrm flipH="1">
            <a:off x="2281812" y="1548600"/>
            <a:ext cx="413981" cy="631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0D96DB6-135F-4888-9336-1059890523DA}"/>
              </a:ext>
            </a:extLst>
          </p:cNvPr>
          <p:cNvSpPr txBox="1"/>
          <p:nvPr/>
        </p:nvSpPr>
        <p:spPr>
          <a:xfrm>
            <a:off x="2698905" y="128566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1ECA62-9315-42DC-8A21-DDE20979A7FE}"/>
              </a:ext>
            </a:extLst>
          </p:cNvPr>
          <p:cNvSpPr/>
          <p:nvPr/>
        </p:nvSpPr>
        <p:spPr>
          <a:xfrm>
            <a:off x="2312984" y="2232057"/>
            <a:ext cx="267731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CFB330-D0CF-4266-A471-BD1AB3562BB9}"/>
              </a:ext>
            </a:extLst>
          </p:cNvPr>
          <p:cNvSpPr txBox="1"/>
          <p:nvPr/>
        </p:nvSpPr>
        <p:spPr>
          <a:xfrm>
            <a:off x="2263427" y="2265115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C7ADA-18C5-4440-867D-20CE5BE55EFE}"/>
              </a:ext>
            </a:extLst>
          </p:cNvPr>
          <p:cNvSpPr txBox="1"/>
          <p:nvPr/>
        </p:nvSpPr>
        <p:spPr>
          <a:xfrm>
            <a:off x="2268161" y="318892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-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835235-14E6-45CE-B4B8-AB83F5FBE433}"/>
              </a:ext>
            </a:extLst>
          </p:cNvPr>
          <p:cNvCxnSpPr/>
          <p:nvPr/>
        </p:nvCxnSpPr>
        <p:spPr>
          <a:xfrm flipV="1">
            <a:off x="974277" y="3048853"/>
            <a:ext cx="515420" cy="1142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AC3CF87-3B9C-44C6-B573-1D76C95F9B38}"/>
              </a:ext>
            </a:extLst>
          </p:cNvPr>
          <p:cNvCxnSpPr>
            <a:cxnSpLocks/>
          </p:cNvCxnSpPr>
          <p:nvPr/>
        </p:nvCxnSpPr>
        <p:spPr>
          <a:xfrm flipV="1">
            <a:off x="974277" y="3699053"/>
            <a:ext cx="533420" cy="502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97" name="Straight Arrow Connector 29696">
            <a:extLst>
              <a:ext uri="{FF2B5EF4-FFF2-40B4-BE49-F238E27FC236}">
                <a16:creationId xmlns:a16="http://schemas.microsoft.com/office/drawing/2014/main" id="{B615F2D8-C63B-4E3C-B861-8C6173F9395C}"/>
              </a:ext>
            </a:extLst>
          </p:cNvPr>
          <p:cNvCxnSpPr/>
          <p:nvPr/>
        </p:nvCxnSpPr>
        <p:spPr>
          <a:xfrm flipV="1">
            <a:off x="974277" y="3070464"/>
            <a:ext cx="961508" cy="1142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1" name="Straight Arrow Connector 29700">
            <a:extLst>
              <a:ext uri="{FF2B5EF4-FFF2-40B4-BE49-F238E27FC236}">
                <a16:creationId xmlns:a16="http://schemas.microsoft.com/office/drawing/2014/main" id="{42D1FB18-2F59-4510-BD93-B1B47E5BB1A3}"/>
              </a:ext>
            </a:extLst>
          </p:cNvPr>
          <p:cNvCxnSpPr/>
          <p:nvPr/>
        </p:nvCxnSpPr>
        <p:spPr>
          <a:xfrm>
            <a:off x="1369703" y="1470330"/>
            <a:ext cx="302095" cy="1209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EC624F8-5177-49F1-A795-2B7FFDF8C947}"/>
              </a:ext>
            </a:extLst>
          </p:cNvPr>
          <p:cNvCxnSpPr>
            <a:cxnSpLocks/>
          </p:cNvCxnSpPr>
          <p:nvPr/>
        </p:nvCxnSpPr>
        <p:spPr>
          <a:xfrm>
            <a:off x="1395034" y="1509396"/>
            <a:ext cx="439296" cy="945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62F4CC-B066-4A73-BBC6-C32A8C242A72}"/>
              </a:ext>
            </a:extLst>
          </p:cNvPr>
          <p:cNvCxnSpPr>
            <a:cxnSpLocks/>
          </p:cNvCxnSpPr>
          <p:nvPr/>
        </p:nvCxnSpPr>
        <p:spPr>
          <a:xfrm>
            <a:off x="1396943" y="1509396"/>
            <a:ext cx="752622" cy="1177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B07B0C3-F1DF-DB58-0A74-977C697AEBEA}"/>
              </a:ext>
            </a:extLst>
          </p:cNvPr>
          <p:cNvSpPr txBox="1"/>
          <p:nvPr/>
        </p:nvSpPr>
        <p:spPr>
          <a:xfrm>
            <a:off x="1133936" y="468798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Classifier #2</a:t>
            </a:r>
          </a:p>
        </p:txBody>
      </p:sp>
    </p:spTree>
    <p:extLst>
      <p:ext uri="{BB962C8B-B14F-4D97-AF65-F5344CB8AC3E}">
        <p14:creationId xmlns:p14="http://schemas.microsoft.com/office/powerpoint/2010/main" val="328643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02BE19-9B9D-4B8F-A15C-ACBA3A1A87B0}"/>
              </a:ext>
            </a:extLst>
          </p:cNvPr>
          <p:cNvSpPr/>
          <p:nvPr/>
        </p:nvSpPr>
        <p:spPr>
          <a:xfrm>
            <a:off x="974277" y="2788335"/>
            <a:ext cx="1594042" cy="1043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4BF144-735F-41E0-896E-EA72D9EE94C9}"/>
              </a:ext>
            </a:extLst>
          </p:cNvPr>
          <p:cNvSpPr/>
          <p:nvPr/>
        </p:nvSpPr>
        <p:spPr>
          <a:xfrm>
            <a:off x="974277" y="2232057"/>
            <a:ext cx="1600200" cy="5562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標題 1">
            <a:extLst>
              <a:ext uri="{FF2B5EF4-FFF2-40B4-BE49-F238E27FC236}">
                <a16:creationId xmlns:a16="http://schemas.microsoft.com/office/drawing/2014/main" id="{98A9593A-CF09-4A01-90CA-E7D7D4BC2D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Boosting: Simple Example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F630A4-EBD1-448F-AC2F-720C3F46E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E68938-9511-4F01-9DFE-08CD3A5DBA22}"/>
              </a:ext>
            </a:extLst>
          </p:cNvPr>
          <p:cNvSpPr/>
          <p:nvPr/>
        </p:nvSpPr>
        <p:spPr>
          <a:xfrm>
            <a:off x="974277" y="2232057"/>
            <a:ext cx="1600200" cy="16002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89448-A5FD-431D-92ED-938D8E6F5E91}"/>
              </a:ext>
            </a:extLst>
          </p:cNvPr>
          <p:cNvSpPr txBox="1"/>
          <p:nvPr/>
        </p:nvSpPr>
        <p:spPr>
          <a:xfrm>
            <a:off x="1935785" y="249485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8DCD4-4FAE-4583-9F64-732513B7545B}"/>
              </a:ext>
            </a:extLst>
          </p:cNvPr>
          <p:cNvSpPr txBox="1"/>
          <p:nvPr/>
        </p:nvSpPr>
        <p:spPr>
          <a:xfrm>
            <a:off x="1699926" y="223205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A4A359-C8F6-4E0D-850A-4BDBAA3C65C2}"/>
              </a:ext>
            </a:extLst>
          </p:cNvPr>
          <p:cNvSpPr txBox="1"/>
          <p:nvPr/>
        </p:nvSpPr>
        <p:spPr>
          <a:xfrm>
            <a:off x="1489697" y="249485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BE90FF-401D-46F4-9847-ACC3B3AA7277}"/>
              </a:ext>
            </a:extLst>
          </p:cNvPr>
          <p:cNvSpPr txBox="1"/>
          <p:nvPr/>
        </p:nvSpPr>
        <p:spPr>
          <a:xfrm>
            <a:off x="974277" y="32129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3F01F-87F4-4247-8E91-A29247FE9B06}"/>
              </a:ext>
            </a:extLst>
          </p:cNvPr>
          <p:cNvSpPr txBox="1"/>
          <p:nvPr/>
        </p:nvSpPr>
        <p:spPr>
          <a:xfrm>
            <a:off x="959759" y="26795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0B2941-9EF1-4A2C-9660-49E02524A606}"/>
              </a:ext>
            </a:extLst>
          </p:cNvPr>
          <p:cNvSpPr txBox="1"/>
          <p:nvPr/>
        </p:nvSpPr>
        <p:spPr>
          <a:xfrm>
            <a:off x="1831156" y="2716288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0D2220-FD1A-4B4B-BC57-28DA76BEE814}"/>
              </a:ext>
            </a:extLst>
          </p:cNvPr>
          <p:cNvSpPr txBox="1"/>
          <p:nvPr/>
        </p:nvSpPr>
        <p:spPr>
          <a:xfrm>
            <a:off x="1369703" y="318854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3A20E3-3131-4F97-BCC7-29E115841C23}"/>
              </a:ext>
            </a:extLst>
          </p:cNvPr>
          <p:cNvSpPr txBox="1"/>
          <p:nvPr/>
        </p:nvSpPr>
        <p:spPr>
          <a:xfrm>
            <a:off x="1395034" y="2679521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F858F1CF-C244-469C-A596-3A28EB3E8A2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93968" y="1970119"/>
            <a:ext cx="5543896" cy="4125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The next classifier continues to bestow support.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Again, it gives more weight to the three – misclassified points and,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Creates a horizontal line at D</a:t>
            </a:r>
            <a:r>
              <a:rPr lang="en-US" altLang="zh-TW" sz="2400" baseline="-25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3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Again, we will have two “+” points that are misclassified and a “-” at the top that is also misclassified.</a:t>
            </a:r>
            <a:endParaRPr lang="en-US" altLang="zh-TW" sz="2000" dirty="0">
              <a:solidFill>
                <a:srgbClr val="0000FF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96DB6-135F-4888-9336-1059890523DA}"/>
              </a:ext>
            </a:extLst>
          </p:cNvPr>
          <p:cNvSpPr txBox="1"/>
          <p:nvPr/>
        </p:nvSpPr>
        <p:spPr>
          <a:xfrm>
            <a:off x="3006693" y="136838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CFB330-D0CF-4266-A471-BD1AB3562BB9}"/>
              </a:ext>
            </a:extLst>
          </p:cNvPr>
          <p:cNvSpPr txBox="1"/>
          <p:nvPr/>
        </p:nvSpPr>
        <p:spPr>
          <a:xfrm>
            <a:off x="2263427" y="2265115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C7ADA-18C5-4440-867D-20CE5BE55EFE}"/>
              </a:ext>
            </a:extLst>
          </p:cNvPr>
          <p:cNvSpPr txBox="1"/>
          <p:nvPr/>
        </p:nvSpPr>
        <p:spPr>
          <a:xfrm>
            <a:off x="2268161" y="318892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-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E82306-4ED4-441B-B96A-015014D9255F}"/>
              </a:ext>
            </a:extLst>
          </p:cNvPr>
          <p:cNvCxnSpPr>
            <a:cxnSpLocks/>
          </p:cNvCxnSpPr>
          <p:nvPr/>
        </p:nvCxnSpPr>
        <p:spPr>
          <a:xfrm flipH="1" flipV="1">
            <a:off x="1644302" y="3141187"/>
            <a:ext cx="419826" cy="130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8A15574-71E3-44C1-B184-F26799454071}"/>
              </a:ext>
            </a:extLst>
          </p:cNvPr>
          <p:cNvCxnSpPr>
            <a:cxnSpLocks/>
          </p:cNvCxnSpPr>
          <p:nvPr/>
        </p:nvCxnSpPr>
        <p:spPr>
          <a:xfrm flipH="1" flipV="1">
            <a:off x="1571212" y="3636123"/>
            <a:ext cx="492916" cy="811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2CE9C6B-C806-4FF8-8BCC-0FBA0B9D32E6}"/>
              </a:ext>
            </a:extLst>
          </p:cNvPr>
          <p:cNvCxnSpPr>
            <a:cxnSpLocks/>
          </p:cNvCxnSpPr>
          <p:nvPr/>
        </p:nvCxnSpPr>
        <p:spPr>
          <a:xfrm flipH="1" flipV="1">
            <a:off x="1991949" y="3141187"/>
            <a:ext cx="49902" cy="130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95CCFB-F8D8-4AF9-81F7-AA7146DF1E1E}"/>
              </a:ext>
            </a:extLst>
          </p:cNvPr>
          <p:cNvCxnSpPr>
            <a:stCxn id="25" idx="2"/>
          </p:cNvCxnSpPr>
          <p:nvPr/>
        </p:nvCxnSpPr>
        <p:spPr>
          <a:xfrm flipH="1">
            <a:off x="2574478" y="1737717"/>
            <a:ext cx="650384" cy="1050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721625-0E28-47FB-B13F-36473A73E6FE}"/>
              </a:ext>
            </a:extLst>
          </p:cNvPr>
          <p:cNvCxnSpPr/>
          <p:nvPr/>
        </p:nvCxnSpPr>
        <p:spPr>
          <a:xfrm>
            <a:off x="381000" y="2362200"/>
            <a:ext cx="6858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E036B2-8AC9-44CD-901B-B1205B088839}"/>
              </a:ext>
            </a:extLst>
          </p:cNvPr>
          <p:cNvCxnSpPr>
            <a:cxnSpLocks/>
          </p:cNvCxnSpPr>
          <p:nvPr/>
        </p:nvCxnSpPr>
        <p:spPr>
          <a:xfrm>
            <a:off x="411883" y="2362200"/>
            <a:ext cx="674257" cy="1003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849479B-2009-E6F3-5DEE-060FB8794A21}"/>
              </a:ext>
            </a:extLst>
          </p:cNvPr>
          <p:cNvSpPr txBox="1"/>
          <p:nvPr/>
        </p:nvSpPr>
        <p:spPr>
          <a:xfrm>
            <a:off x="1133936" y="468798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Classifier #3</a:t>
            </a:r>
          </a:p>
        </p:txBody>
      </p:sp>
    </p:spTree>
    <p:extLst>
      <p:ext uri="{BB962C8B-B14F-4D97-AF65-F5344CB8AC3E}">
        <p14:creationId xmlns:p14="http://schemas.microsoft.com/office/powerpoint/2010/main" val="355362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98A9593A-CF09-4A01-90CA-E7D7D4BC2D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Boosting: Simple Example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F630A4-EBD1-448F-AC2F-720C3F46E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615C25-B1CB-48A6-BB34-5039D546F5A6}"/>
              </a:ext>
            </a:extLst>
          </p:cNvPr>
          <p:cNvGrpSpPr/>
          <p:nvPr/>
        </p:nvGrpSpPr>
        <p:grpSpPr>
          <a:xfrm>
            <a:off x="6338185" y="1646061"/>
            <a:ext cx="1614718" cy="1664369"/>
            <a:chOff x="959759" y="2232057"/>
            <a:chExt cx="1614718" cy="16643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02BE19-9B9D-4B8F-A15C-ACBA3A1A87B0}"/>
                </a:ext>
              </a:extLst>
            </p:cNvPr>
            <p:cNvSpPr/>
            <p:nvPr/>
          </p:nvSpPr>
          <p:spPr>
            <a:xfrm>
              <a:off x="974277" y="2788335"/>
              <a:ext cx="1594042" cy="10439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A4BF144-735F-41E0-896E-EA72D9EE94C9}"/>
                </a:ext>
              </a:extLst>
            </p:cNvPr>
            <p:cNvSpPr/>
            <p:nvPr/>
          </p:nvSpPr>
          <p:spPr>
            <a:xfrm>
              <a:off x="974277" y="2232057"/>
              <a:ext cx="1600200" cy="55627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EE68938-9511-4F01-9DFE-08CD3A5DBA22}"/>
                </a:ext>
              </a:extLst>
            </p:cNvPr>
            <p:cNvSpPr/>
            <p:nvPr/>
          </p:nvSpPr>
          <p:spPr>
            <a:xfrm>
              <a:off x="974277" y="2232057"/>
              <a:ext cx="1600200" cy="1600200"/>
            </a:xfrm>
            <a:prstGeom prst="rect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089448-A5FD-431D-92ED-938D8E6F5E91}"/>
                </a:ext>
              </a:extLst>
            </p:cNvPr>
            <p:cNvSpPr txBox="1"/>
            <p:nvPr/>
          </p:nvSpPr>
          <p:spPr>
            <a:xfrm>
              <a:off x="1935785" y="2494855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A8DCD4-4FAE-4583-9F64-732513B7545B}"/>
                </a:ext>
              </a:extLst>
            </p:cNvPr>
            <p:cNvSpPr txBox="1"/>
            <p:nvPr/>
          </p:nvSpPr>
          <p:spPr>
            <a:xfrm>
              <a:off x="1699926" y="2232057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A4A359-C8F6-4E0D-850A-4BDBAA3C65C2}"/>
                </a:ext>
              </a:extLst>
            </p:cNvPr>
            <p:cNvSpPr txBox="1"/>
            <p:nvPr/>
          </p:nvSpPr>
          <p:spPr>
            <a:xfrm>
              <a:off x="1489697" y="2494855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E90FF-401D-46F4-9847-ACC3B3AA7277}"/>
                </a:ext>
              </a:extLst>
            </p:cNvPr>
            <p:cNvSpPr txBox="1"/>
            <p:nvPr/>
          </p:nvSpPr>
          <p:spPr>
            <a:xfrm>
              <a:off x="974277" y="321292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83F01F-87F4-4247-8E91-A29247FE9B06}"/>
                </a:ext>
              </a:extLst>
            </p:cNvPr>
            <p:cNvSpPr txBox="1"/>
            <p:nvPr/>
          </p:nvSpPr>
          <p:spPr>
            <a:xfrm>
              <a:off x="959759" y="267952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0B2941-9EF1-4A2C-9660-49E02524A606}"/>
                </a:ext>
              </a:extLst>
            </p:cNvPr>
            <p:cNvSpPr txBox="1"/>
            <p:nvPr/>
          </p:nvSpPr>
          <p:spPr>
            <a:xfrm>
              <a:off x="1831156" y="2716288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0D2220-FD1A-4B4B-BC57-28DA76BEE814}"/>
                </a:ext>
              </a:extLst>
            </p:cNvPr>
            <p:cNvSpPr txBox="1"/>
            <p:nvPr/>
          </p:nvSpPr>
          <p:spPr>
            <a:xfrm>
              <a:off x="1369703" y="3188540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3A20E3-3131-4F97-BCC7-29E115841C23}"/>
                </a:ext>
              </a:extLst>
            </p:cNvPr>
            <p:cNvSpPr txBox="1"/>
            <p:nvPr/>
          </p:nvSpPr>
          <p:spPr>
            <a:xfrm>
              <a:off x="1395034" y="2679521"/>
              <a:ext cx="3722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CFB330-D0CF-4266-A471-BD1AB3562BB9}"/>
                </a:ext>
              </a:extLst>
            </p:cNvPr>
            <p:cNvSpPr txBox="1"/>
            <p:nvPr/>
          </p:nvSpPr>
          <p:spPr>
            <a:xfrm>
              <a:off x="2263427" y="2265115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BC7ADA-18C5-4440-867D-20CE5BE55EFE}"/>
                </a:ext>
              </a:extLst>
            </p:cNvPr>
            <p:cNvSpPr txBox="1"/>
            <p:nvPr/>
          </p:nvSpPr>
          <p:spPr>
            <a:xfrm>
              <a:off x="2268161" y="3188921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F2F1E47-E89F-4E32-88CB-18EDD08C5F88}"/>
              </a:ext>
            </a:extLst>
          </p:cNvPr>
          <p:cNvSpPr txBox="1"/>
          <p:nvPr/>
        </p:nvSpPr>
        <p:spPr>
          <a:xfrm>
            <a:off x="5124864" y="988911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C5507E-94E8-48F8-946F-B0B6480651EB}"/>
              </a:ext>
            </a:extLst>
          </p:cNvPr>
          <p:cNvGrpSpPr/>
          <p:nvPr/>
        </p:nvGrpSpPr>
        <p:grpSpPr>
          <a:xfrm>
            <a:off x="3492725" y="1651562"/>
            <a:ext cx="1620956" cy="1660285"/>
            <a:chOff x="959759" y="2232057"/>
            <a:chExt cx="1620956" cy="16602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576A18B-4254-4619-9BEE-F9A68102E71B}"/>
                </a:ext>
              </a:extLst>
            </p:cNvPr>
            <p:cNvSpPr/>
            <p:nvPr/>
          </p:nvSpPr>
          <p:spPr>
            <a:xfrm>
              <a:off x="974277" y="2232057"/>
              <a:ext cx="1600200" cy="1600200"/>
            </a:xfrm>
            <a:prstGeom prst="rect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926557E-24DE-4BD9-B4A2-FFD2A5D35714}"/>
                </a:ext>
              </a:extLst>
            </p:cNvPr>
            <p:cNvSpPr/>
            <p:nvPr/>
          </p:nvSpPr>
          <p:spPr>
            <a:xfrm>
              <a:off x="974277" y="2232057"/>
              <a:ext cx="381000" cy="1600200"/>
            </a:xfrm>
            <a:prstGeom prst="rect">
              <a:avLst/>
            </a:prstGeom>
            <a:solidFill>
              <a:srgbClr val="00B0F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293D90-669F-4CD7-B0F0-A262A10EC63A}"/>
                </a:ext>
              </a:extLst>
            </p:cNvPr>
            <p:cNvSpPr/>
            <p:nvPr/>
          </p:nvSpPr>
          <p:spPr>
            <a:xfrm>
              <a:off x="1355277" y="2232057"/>
              <a:ext cx="1219200" cy="1600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C6DFB5-F438-45B1-9B03-373B16026050}"/>
                </a:ext>
              </a:extLst>
            </p:cNvPr>
            <p:cNvSpPr txBox="1"/>
            <p:nvPr/>
          </p:nvSpPr>
          <p:spPr>
            <a:xfrm>
              <a:off x="1935785" y="2494855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07A827-AD43-43F2-A6F1-5631DC72FC56}"/>
                </a:ext>
              </a:extLst>
            </p:cNvPr>
            <p:cNvSpPr txBox="1"/>
            <p:nvPr/>
          </p:nvSpPr>
          <p:spPr>
            <a:xfrm>
              <a:off x="1699926" y="2232057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E6F081-5C88-476B-A372-948C0E1F48BC}"/>
                </a:ext>
              </a:extLst>
            </p:cNvPr>
            <p:cNvSpPr txBox="1"/>
            <p:nvPr/>
          </p:nvSpPr>
          <p:spPr>
            <a:xfrm>
              <a:off x="1489697" y="2494855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+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2C9888-A73C-48DA-96F9-06E48DC8E872}"/>
                </a:ext>
              </a:extLst>
            </p:cNvPr>
            <p:cNvSpPr txBox="1"/>
            <p:nvPr/>
          </p:nvSpPr>
          <p:spPr>
            <a:xfrm>
              <a:off x="974277" y="321292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922CA5-9EA1-459C-9932-E1E261897080}"/>
                </a:ext>
              </a:extLst>
            </p:cNvPr>
            <p:cNvSpPr txBox="1"/>
            <p:nvPr/>
          </p:nvSpPr>
          <p:spPr>
            <a:xfrm>
              <a:off x="959759" y="267952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16D541-055A-429A-AA15-9EF193E20B22}"/>
                </a:ext>
              </a:extLst>
            </p:cNvPr>
            <p:cNvSpPr txBox="1"/>
            <p:nvPr/>
          </p:nvSpPr>
          <p:spPr>
            <a:xfrm>
              <a:off x="1831156" y="2716288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3AA8B0-8A61-40FD-8815-19F31116CFF2}"/>
                </a:ext>
              </a:extLst>
            </p:cNvPr>
            <p:cNvSpPr txBox="1"/>
            <p:nvPr/>
          </p:nvSpPr>
          <p:spPr>
            <a:xfrm>
              <a:off x="1369703" y="3369122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284C91E-F914-46EC-B5AB-E16D043BF895}"/>
                </a:ext>
              </a:extLst>
            </p:cNvPr>
            <p:cNvSpPr txBox="1"/>
            <p:nvPr/>
          </p:nvSpPr>
          <p:spPr>
            <a:xfrm>
              <a:off x="1395034" y="2679521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D892343-74E0-4270-BC6F-CC8627E9C8EC}"/>
                </a:ext>
              </a:extLst>
            </p:cNvPr>
            <p:cNvSpPr/>
            <p:nvPr/>
          </p:nvSpPr>
          <p:spPr>
            <a:xfrm>
              <a:off x="2312984" y="2232057"/>
              <a:ext cx="267731" cy="1600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139950-B875-41C3-9296-1794FBBD79F3}"/>
                </a:ext>
              </a:extLst>
            </p:cNvPr>
            <p:cNvSpPr txBox="1"/>
            <p:nvPr/>
          </p:nvSpPr>
          <p:spPr>
            <a:xfrm>
              <a:off x="2263427" y="2265115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-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0FB19B-C51A-475E-B5B0-8501E36486BA}"/>
                </a:ext>
              </a:extLst>
            </p:cNvPr>
            <p:cNvSpPr txBox="1"/>
            <p:nvPr/>
          </p:nvSpPr>
          <p:spPr>
            <a:xfrm>
              <a:off x="2268161" y="3188921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-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29B6406-7DBC-40C6-8E79-192A3192DE43}"/>
              </a:ext>
            </a:extLst>
          </p:cNvPr>
          <p:cNvGrpSpPr/>
          <p:nvPr/>
        </p:nvGrpSpPr>
        <p:grpSpPr>
          <a:xfrm>
            <a:off x="773497" y="1644121"/>
            <a:ext cx="1614718" cy="1660285"/>
            <a:chOff x="1052282" y="1371600"/>
            <a:chExt cx="1614718" cy="166028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6BF7470-A35A-4399-875C-BC4CB044F7E9}"/>
                </a:ext>
              </a:extLst>
            </p:cNvPr>
            <p:cNvSpPr/>
            <p:nvPr/>
          </p:nvSpPr>
          <p:spPr>
            <a:xfrm>
              <a:off x="1066800" y="1371600"/>
              <a:ext cx="1600200" cy="16002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60EE8D0-C131-4D79-89B6-2E430E8903AF}"/>
                </a:ext>
              </a:extLst>
            </p:cNvPr>
            <p:cNvSpPr/>
            <p:nvPr/>
          </p:nvSpPr>
          <p:spPr>
            <a:xfrm>
              <a:off x="1066800" y="1371600"/>
              <a:ext cx="381000" cy="16002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BAB639B-1DB1-428B-87ED-B8631A77F3AA}"/>
                </a:ext>
              </a:extLst>
            </p:cNvPr>
            <p:cNvSpPr/>
            <p:nvPr/>
          </p:nvSpPr>
          <p:spPr>
            <a:xfrm>
              <a:off x="1447800" y="1371600"/>
              <a:ext cx="1219200" cy="1600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25A4075-2C81-496D-B7BD-B03A93B7C316}"/>
                </a:ext>
              </a:extLst>
            </p:cNvPr>
            <p:cNvSpPr txBox="1"/>
            <p:nvPr/>
          </p:nvSpPr>
          <p:spPr>
            <a:xfrm>
              <a:off x="2028308" y="163439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040B5A7-19E7-4087-AA35-593DB16357CD}"/>
                </a:ext>
              </a:extLst>
            </p:cNvPr>
            <p:cNvSpPr txBox="1"/>
            <p:nvPr/>
          </p:nvSpPr>
          <p:spPr>
            <a:xfrm>
              <a:off x="1792449" y="1371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522BCB-8340-42F5-BDDC-3CD087726CBD}"/>
                </a:ext>
              </a:extLst>
            </p:cNvPr>
            <p:cNvSpPr txBox="1"/>
            <p:nvPr/>
          </p:nvSpPr>
          <p:spPr>
            <a:xfrm>
              <a:off x="1582220" y="163439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DE2ABC3-71D1-4994-8DC1-C2485D551194}"/>
                </a:ext>
              </a:extLst>
            </p:cNvPr>
            <p:cNvSpPr txBox="1"/>
            <p:nvPr/>
          </p:nvSpPr>
          <p:spPr>
            <a:xfrm>
              <a:off x="1066800" y="235246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CEEA58F-E078-4956-B364-92A19634DAA0}"/>
                </a:ext>
              </a:extLst>
            </p:cNvPr>
            <p:cNvSpPr txBox="1"/>
            <p:nvPr/>
          </p:nvSpPr>
          <p:spPr>
            <a:xfrm>
              <a:off x="1052282" y="181906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8B4B439-7145-4C44-A8F1-8E7DABEABA77}"/>
                </a:ext>
              </a:extLst>
            </p:cNvPr>
            <p:cNvSpPr txBox="1"/>
            <p:nvPr/>
          </p:nvSpPr>
          <p:spPr>
            <a:xfrm>
              <a:off x="2285190" y="1434909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28B8FC-E1AE-4A82-8A3E-831756BFDD94}"/>
                </a:ext>
              </a:extLst>
            </p:cNvPr>
            <p:cNvSpPr txBox="1"/>
            <p:nvPr/>
          </p:nvSpPr>
          <p:spPr>
            <a:xfrm>
              <a:off x="1923679" y="1855831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B180E60-AC1B-463E-8EED-D7EA352C29CD}"/>
                </a:ext>
              </a:extLst>
            </p:cNvPr>
            <p:cNvSpPr txBox="1"/>
            <p:nvPr/>
          </p:nvSpPr>
          <p:spPr>
            <a:xfrm>
              <a:off x="2318581" y="2220927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8E018B4-D4B1-4145-82DD-CDA87D6F1F1E}"/>
                </a:ext>
              </a:extLst>
            </p:cNvPr>
            <p:cNvSpPr txBox="1"/>
            <p:nvPr/>
          </p:nvSpPr>
          <p:spPr>
            <a:xfrm>
              <a:off x="1462226" y="2508665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BDE76E-83EA-408D-AC5E-8596CE5AF01C}"/>
                </a:ext>
              </a:extLst>
            </p:cNvPr>
            <p:cNvSpPr txBox="1"/>
            <p:nvPr/>
          </p:nvSpPr>
          <p:spPr>
            <a:xfrm>
              <a:off x="1487557" y="1819064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E71716D-CECC-436D-BC03-59704DEB6820}"/>
              </a:ext>
            </a:extLst>
          </p:cNvPr>
          <p:cNvSpPr txBox="1"/>
          <p:nvPr/>
        </p:nvSpPr>
        <p:spPr>
          <a:xfrm>
            <a:off x="1276388" y="100432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F3CC191-496C-4529-B6C3-3FF5359618A8}"/>
              </a:ext>
            </a:extLst>
          </p:cNvPr>
          <p:cNvSpPr txBox="1"/>
          <p:nvPr/>
        </p:nvSpPr>
        <p:spPr>
          <a:xfrm>
            <a:off x="8217234" y="155852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5A10E7-BE1F-487D-9C49-840808FA424B}"/>
              </a:ext>
            </a:extLst>
          </p:cNvPr>
          <p:cNvCxnSpPr/>
          <p:nvPr/>
        </p:nvCxnSpPr>
        <p:spPr>
          <a:xfrm flipH="1">
            <a:off x="1208772" y="1358243"/>
            <a:ext cx="127115" cy="236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E641D3-085F-47E2-8752-560EF2BDB278}"/>
              </a:ext>
            </a:extLst>
          </p:cNvPr>
          <p:cNvCxnSpPr>
            <a:stCxn id="41" idx="1"/>
          </p:cNvCxnSpPr>
          <p:nvPr/>
        </p:nvCxnSpPr>
        <p:spPr>
          <a:xfrm flipH="1">
            <a:off x="4845950" y="1173577"/>
            <a:ext cx="278914" cy="421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CAB4965-F30D-4BAA-8280-87EE8A5CCBFC}"/>
              </a:ext>
            </a:extLst>
          </p:cNvPr>
          <p:cNvCxnSpPr/>
          <p:nvPr/>
        </p:nvCxnSpPr>
        <p:spPr>
          <a:xfrm flipH="1">
            <a:off x="7952903" y="1906919"/>
            <a:ext cx="366482" cy="300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eft Brace 69">
            <a:extLst>
              <a:ext uri="{FF2B5EF4-FFF2-40B4-BE49-F238E27FC236}">
                <a16:creationId xmlns:a16="http://schemas.microsoft.com/office/drawing/2014/main" id="{7CAB724A-25C6-4694-8733-3D3BB9156235}"/>
              </a:ext>
            </a:extLst>
          </p:cNvPr>
          <p:cNvSpPr/>
          <p:nvPr/>
        </p:nvSpPr>
        <p:spPr>
          <a:xfrm rot="16200000">
            <a:off x="4214590" y="657319"/>
            <a:ext cx="406226" cy="55837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63E8FC2-2089-4DBD-BAF4-2A49E7E8E8A1}"/>
              </a:ext>
            </a:extLst>
          </p:cNvPr>
          <p:cNvGrpSpPr/>
          <p:nvPr/>
        </p:nvGrpSpPr>
        <p:grpSpPr>
          <a:xfrm>
            <a:off x="3706090" y="3859013"/>
            <a:ext cx="1620956" cy="1660285"/>
            <a:chOff x="3706090" y="3859013"/>
            <a:chExt cx="1620956" cy="166028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279AA60-38C9-43BD-A40C-4462BD54541B}"/>
                </a:ext>
              </a:extLst>
            </p:cNvPr>
            <p:cNvSpPr/>
            <p:nvPr/>
          </p:nvSpPr>
          <p:spPr>
            <a:xfrm>
              <a:off x="4101608" y="4510087"/>
              <a:ext cx="957707" cy="9716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8527B13-A4A1-439E-A11A-BD72AC0D32B4}"/>
                </a:ext>
              </a:extLst>
            </p:cNvPr>
            <p:cNvSpPr/>
            <p:nvPr/>
          </p:nvSpPr>
          <p:spPr>
            <a:xfrm>
              <a:off x="4101608" y="3859013"/>
              <a:ext cx="957707" cy="65107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91FF38-8699-4B60-8DB6-5EB89AF62F51}"/>
                </a:ext>
              </a:extLst>
            </p:cNvPr>
            <p:cNvGrpSpPr/>
            <p:nvPr/>
          </p:nvGrpSpPr>
          <p:grpSpPr>
            <a:xfrm>
              <a:off x="3706090" y="3859013"/>
              <a:ext cx="1620956" cy="1660285"/>
              <a:chOff x="959759" y="2232057"/>
              <a:chExt cx="1620956" cy="1660285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9768D65-1732-4572-A79D-B6EAC2ECC940}"/>
                  </a:ext>
                </a:extLst>
              </p:cNvPr>
              <p:cNvSpPr/>
              <p:nvPr/>
            </p:nvSpPr>
            <p:spPr>
              <a:xfrm>
                <a:off x="974277" y="2232057"/>
                <a:ext cx="1600200" cy="1600200"/>
              </a:xfrm>
              <a:prstGeom prst="rect">
                <a:avLst/>
              </a:prstGeom>
              <a:noFill/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59BA994-44FC-4EC8-96F7-A46BD6FF3180}"/>
                  </a:ext>
                </a:extLst>
              </p:cNvPr>
              <p:cNvSpPr/>
              <p:nvPr/>
            </p:nvSpPr>
            <p:spPr>
              <a:xfrm>
                <a:off x="974277" y="2232057"/>
                <a:ext cx="381000" cy="1600200"/>
              </a:xfrm>
              <a:prstGeom prst="rect">
                <a:avLst/>
              </a:prstGeom>
              <a:solidFill>
                <a:srgbClr val="00B0F0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66EE59E-2405-4164-ACF6-76D1DFBD33CB}"/>
                  </a:ext>
                </a:extLst>
              </p:cNvPr>
              <p:cNvSpPr txBox="1"/>
              <p:nvPr/>
            </p:nvSpPr>
            <p:spPr>
              <a:xfrm>
                <a:off x="1935785" y="2494855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+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AF52E0B-09F4-4A49-A27C-DCF111F86E40}"/>
                  </a:ext>
                </a:extLst>
              </p:cNvPr>
              <p:cNvSpPr txBox="1"/>
              <p:nvPr/>
            </p:nvSpPr>
            <p:spPr>
              <a:xfrm>
                <a:off x="1699926" y="2232057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+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12B12E7-8F4B-41F7-977C-6FE008AACDA9}"/>
                  </a:ext>
                </a:extLst>
              </p:cNvPr>
              <p:cNvSpPr txBox="1"/>
              <p:nvPr/>
            </p:nvSpPr>
            <p:spPr>
              <a:xfrm>
                <a:off x="1489697" y="2494855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+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602512A-6EDA-4408-A91D-ADC0DF9DF173}"/>
                  </a:ext>
                </a:extLst>
              </p:cNvPr>
              <p:cNvSpPr txBox="1"/>
              <p:nvPr/>
            </p:nvSpPr>
            <p:spPr>
              <a:xfrm>
                <a:off x="974277" y="3212921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+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E8EF99D-6311-4DD0-8C89-8F79C658C7F7}"/>
                  </a:ext>
                </a:extLst>
              </p:cNvPr>
              <p:cNvSpPr txBox="1"/>
              <p:nvPr/>
            </p:nvSpPr>
            <p:spPr>
              <a:xfrm>
                <a:off x="959759" y="2679521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+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65D9EA1-1135-4F7A-9603-F65A2ABA429F}"/>
                  </a:ext>
                </a:extLst>
              </p:cNvPr>
              <p:cNvSpPr txBox="1"/>
              <p:nvPr/>
            </p:nvSpPr>
            <p:spPr>
              <a:xfrm>
                <a:off x="1831156" y="2716288"/>
                <a:ext cx="30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-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5174A42-541E-4BA8-967F-E1855F430EE5}"/>
                  </a:ext>
                </a:extLst>
              </p:cNvPr>
              <p:cNvSpPr txBox="1"/>
              <p:nvPr/>
            </p:nvSpPr>
            <p:spPr>
              <a:xfrm>
                <a:off x="1369703" y="3369122"/>
                <a:ext cx="30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-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A26BB32-5D99-4D10-A8BC-938B689B2013}"/>
                  </a:ext>
                </a:extLst>
              </p:cNvPr>
              <p:cNvSpPr txBox="1"/>
              <p:nvPr/>
            </p:nvSpPr>
            <p:spPr>
              <a:xfrm>
                <a:off x="1395034" y="2679521"/>
                <a:ext cx="30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-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9B1DB3C-F37B-4A9B-8D82-56A67680A4C8}"/>
                  </a:ext>
                </a:extLst>
              </p:cNvPr>
              <p:cNvSpPr/>
              <p:nvPr/>
            </p:nvSpPr>
            <p:spPr>
              <a:xfrm>
                <a:off x="2312984" y="2232057"/>
                <a:ext cx="267731" cy="1600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32ADDE4-BAD6-4B7C-BDA4-26841531C35E}"/>
                  </a:ext>
                </a:extLst>
              </p:cNvPr>
              <p:cNvSpPr txBox="1"/>
              <p:nvPr/>
            </p:nvSpPr>
            <p:spPr>
              <a:xfrm>
                <a:off x="2263427" y="2265115"/>
                <a:ext cx="30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-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DB09A2A-086D-422D-B318-61E86A8A207E}"/>
                  </a:ext>
                </a:extLst>
              </p:cNvPr>
              <p:cNvSpPr txBox="1"/>
              <p:nvPr/>
            </p:nvSpPr>
            <p:spPr>
              <a:xfrm>
                <a:off x="2268161" y="3188921"/>
                <a:ext cx="3048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-</a:t>
                </a:r>
              </a:p>
            </p:txBody>
          </p:sp>
        </p:grpSp>
      </p:grpSp>
      <p:sp>
        <p:nvSpPr>
          <p:cNvPr id="89" name="內容版面配置區 2">
            <a:extLst>
              <a:ext uri="{FF2B5EF4-FFF2-40B4-BE49-F238E27FC236}">
                <a16:creationId xmlns:a16="http://schemas.microsoft.com/office/drawing/2014/main" id="{3652E0CB-8949-4979-AD92-359F9E82588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8102" y="5490951"/>
            <a:ext cx="8761098" cy="12240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The aggregation of the solutions of the weak classifiers D</a:t>
            </a:r>
            <a:r>
              <a:rPr lang="en-US" altLang="zh-TW" sz="2400" baseline="-25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, D</a:t>
            </a:r>
            <a:r>
              <a:rPr lang="en-US" altLang="zh-TW" sz="2400" baseline="-25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, D</a:t>
            </a:r>
            <a:r>
              <a:rPr lang="en-US" altLang="zh-TW" sz="2400" baseline="-25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3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will create </a:t>
            </a:r>
            <a:r>
              <a:rPr lang="en-US" altLang="zh-TW" sz="2400" dirty="0">
                <a:solidFill>
                  <a:srgbClr val="00B05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the final strong 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and more </a:t>
            </a:r>
            <a:r>
              <a:rPr lang="en-US" altLang="zh-TW" sz="2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accurate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classification of the points.</a:t>
            </a:r>
          </a:p>
        </p:txBody>
      </p:sp>
    </p:spTree>
    <p:extLst>
      <p:ext uri="{BB962C8B-B14F-4D97-AF65-F5344CB8AC3E}">
        <p14:creationId xmlns:p14="http://schemas.microsoft.com/office/powerpoint/2010/main" val="259674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57200" y="28575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54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AdaBoost</a:t>
            </a:r>
            <a:endParaRPr kumimoji="0" lang="en-CA" sz="5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50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>
            <a:extLst>
              <a:ext uri="{FF2B5EF4-FFF2-40B4-BE49-F238E27FC236}">
                <a16:creationId xmlns:a16="http://schemas.microsoft.com/office/drawing/2014/main" id="{CF49BEF5-53A8-4684-BA58-D00C54C72E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Ada</a:t>
            </a:r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ptive 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Boost</a:t>
            </a:r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ing: 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AdaBoost</a:t>
            </a:r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 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31747" name="內容版面配置區 2">
            <a:extLst>
              <a:ext uri="{FF2B5EF4-FFF2-40B4-BE49-F238E27FC236}">
                <a16:creationId xmlns:a16="http://schemas.microsoft.com/office/drawing/2014/main" id="{864173D9-F9D7-47A5-A51A-7B45D2DA130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3988" y="1020763"/>
            <a:ext cx="8939212" cy="5259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zh-TW" sz="22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AdaBoost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(1997) is a more general version of the boosting algorithm; </a:t>
            </a:r>
            <a:r>
              <a:rPr lang="en-US" altLang="zh-TW" sz="22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AdaBoost.M1 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can handle multiclass problems</a:t>
            </a:r>
          </a:p>
          <a:p>
            <a:pPr eaLnBrk="1" hangingPunct="1">
              <a:spcBef>
                <a:spcPts val="1200"/>
              </a:spcBef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zh-TW" sz="22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AdaBoost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generates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a set of </a:t>
            </a:r>
            <a:r>
              <a:rPr lang="en-US" altLang="zh-TW" sz="2200" dirty="0">
                <a:solidFill>
                  <a:schemeClr val="bg1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hypotheses (classifiers)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, and </a:t>
            </a:r>
            <a:r>
              <a:rPr lang="en-US" altLang="zh-TW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combines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them through </a:t>
            </a:r>
            <a:r>
              <a:rPr lang="en-US" altLang="zh-TW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weighted majority 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voting of the classes predicted by the individual hypotheses</a:t>
            </a:r>
          </a:p>
          <a:p>
            <a:pPr eaLnBrk="1" hangingPunct="1">
              <a:spcBef>
                <a:spcPts val="1200"/>
              </a:spcBef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Hypotheses are generated by </a:t>
            </a:r>
            <a:r>
              <a:rPr lang="en-US" altLang="zh-TW" sz="2200" dirty="0">
                <a:solidFill>
                  <a:srgbClr val="00B05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training a weak classifier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; samples are drawn from an iteratively updated distribution of the training set</a:t>
            </a:r>
          </a:p>
          <a:p>
            <a:pPr eaLnBrk="1" hangingPunct="1">
              <a:spcBef>
                <a:spcPts val="1200"/>
              </a:spcBef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This distribution update ensures that </a:t>
            </a:r>
            <a:r>
              <a:rPr lang="en-US" altLang="zh-TW" sz="22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instances misclassified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by the previous classifier are 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more likely to be included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in the training data of the next classifier</a:t>
            </a:r>
          </a:p>
          <a:p>
            <a:pPr eaLnBrk="1" hangingPunct="1">
              <a:spcBef>
                <a:spcPts val="1200"/>
              </a:spcBef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zh-TW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Consecutive classifiers 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are trained on increasingly </a:t>
            </a:r>
            <a:r>
              <a:rPr lang="en-US" altLang="zh-TW" sz="22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hard-to-classify samples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C0C903F-EEBF-41F6-9CD8-20CF8D722B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>
            <a:extLst>
              <a:ext uri="{FF2B5EF4-FFF2-40B4-BE49-F238E27FC236}">
                <a16:creationId xmlns:a16="http://schemas.microsoft.com/office/drawing/2014/main" id="{DEAA2F4B-8263-4F62-B00D-4F196FD1AA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AdaBoost.M1 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72C26E43-37B3-4B00-BE84-F679AC69C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4"/>
          <a:stretch/>
        </p:blipFill>
        <p:spPr bwMode="auto">
          <a:xfrm>
            <a:off x="990600" y="1901828"/>
            <a:ext cx="6781800" cy="33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616AF733-EFAD-4264-92EC-CE2745CB9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BA4676F-366F-ADBA-2851-0C6095311CCC}"/>
              </a:ext>
            </a:extLst>
          </p:cNvPr>
          <p:cNvSpPr/>
          <p:nvPr/>
        </p:nvSpPr>
        <p:spPr>
          <a:xfrm>
            <a:off x="2774899" y="2066890"/>
            <a:ext cx="990600" cy="46363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A43E3E-A2E6-8138-1726-70DF94A1C9E0}"/>
              </a:ext>
            </a:extLst>
          </p:cNvPr>
          <p:cNvSpPr/>
          <p:nvPr/>
        </p:nvSpPr>
        <p:spPr>
          <a:xfrm>
            <a:off x="4381500" y="2119944"/>
            <a:ext cx="533400" cy="463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2E3BE2-8D2F-59C1-D4A6-63C9CF3378CA}"/>
              </a:ext>
            </a:extLst>
          </p:cNvPr>
          <p:cNvSpPr/>
          <p:nvPr/>
        </p:nvSpPr>
        <p:spPr>
          <a:xfrm>
            <a:off x="990600" y="2616214"/>
            <a:ext cx="1981177" cy="1219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574371-78D2-8D29-659C-E9EAFED9F0E0}"/>
              </a:ext>
            </a:extLst>
          </p:cNvPr>
          <p:cNvCxnSpPr/>
          <p:nvPr/>
        </p:nvCxnSpPr>
        <p:spPr>
          <a:xfrm>
            <a:off x="4495800" y="3276600"/>
            <a:ext cx="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271BA52-310B-26AB-DA0D-ED7A87DF7950}"/>
              </a:ext>
            </a:extLst>
          </p:cNvPr>
          <p:cNvSpPr/>
          <p:nvPr/>
        </p:nvSpPr>
        <p:spPr>
          <a:xfrm>
            <a:off x="2875723" y="4697646"/>
            <a:ext cx="990600" cy="370563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C502AC-B0AD-6628-98A9-42C8270E413D}"/>
              </a:ext>
            </a:extLst>
          </p:cNvPr>
          <p:cNvSpPr/>
          <p:nvPr/>
        </p:nvSpPr>
        <p:spPr>
          <a:xfrm>
            <a:off x="3112829" y="2743893"/>
            <a:ext cx="803638" cy="37056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8A381E-BD20-6734-F8B0-3BC155F4B592}"/>
              </a:ext>
            </a:extLst>
          </p:cNvPr>
          <p:cNvSpPr/>
          <p:nvPr/>
        </p:nvSpPr>
        <p:spPr>
          <a:xfrm>
            <a:off x="4418425" y="2781860"/>
            <a:ext cx="533400" cy="370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83635-DC64-BBB5-4917-CE8BAC0B1CDC}"/>
              </a:ext>
            </a:extLst>
          </p:cNvPr>
          <p:cNvSpPr txBox="1"/>
          <p:nvPr/>
        </p:nvSpPr>
        <p:spPr>
          <a:xfrm>
            <a:off x="-13047" y="5396805"/>
            <a:ext cx="89093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AdaBoost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raises the weights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of instanced misclassified by </a:t>
            </a:r>
            <a:r>
              <a:rPr kumimoji="0" lang="en-US" altLang="zh-TW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h</a:t>
            </a:r>
            <a:r>
              <a:rPr kumimoji="0" lang="en-US" altLang="zh-TW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t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 , and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lowers the weights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of correctly classified instances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AdaBoost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 is ready for classifying unlabeled test instances. Unlike bagging AdaBoost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uses the weighted majority voting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5E509E-6EA6-50A4-9D93-6F8A4D31C6C8}"/>
              </a:ext>
            </a:extLst>
          </p:cNvPr>
          <p:cNvSpPr txBox="1"/>
          <p:nvPr/>
        </p:nvSpPr>
        <p:spPr>
          <a:xfrm>
            <a:off x="173038" y="800478"/>
            <a:ext cx="8686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A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weight distribution </a:t>
            </a:r>
            <a:r>
              <a:rPr kumimoji="0" lang="en-US" altLang="zh-TW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D</a:t>
            </a:r>
            <a:r>
              <a:rPr kumimoji="0" lang="en-US" altLang="zh-TW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t</a:t>
            </a:r>
            <a:r>
              <a:rPr kumimoji="0" lang="en-US" altLang="zh-TW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en-US" altLang="zh-TW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i</a:t>
            </a:r>
            <a:r>
              <a:rPr kumimoji="0" lang="en-US" altLang="zh-TW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 on training instances </a:t>
            </a:r>
            <a:r>
              <a:rPr kumimoji="0" lang="en-US" altLang="zh-TW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i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 , </a:t>
            </a:r>
            <a:r>
              <a:rPr kumimoji="0" lang="en-US" altLang="zh-TW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i</a:t>
            </a:r>
            <a:r>
              <a:rPr kumimoji="0" lang="en-US" altLang="zh-TW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=1,…,N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                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from which training data subsets  </a:t>
            </a:r>
            <a:r>
              <a:rPr kumimoji="0" lang="en-US" altLang="zh-TW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S</a:t>
            </a:r>
            <a:r>
              <a:rPr kumimoji="0" lang="en-US" altLang="zh-TW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t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 are chosen for each consecutive classifier (hypothesis) </a:t>
            </a:r>
            <a:r>
              <a:rPr kumimoji="0" lang="en-US" altLang="zh-TW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h</a:t>
            </a:r>
            <a:r>
              <a:rPr kumimoji="0" lang="en-US" altLang="zh-TW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t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069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4" grpId="0" animBg="1"/>
      <p:bldP spid="4" grpId="1" animBg="1"/>
      <p:bldP spid="9" grpId="0" animBg="1"/>
      <p:bldP spid="9" grpId="1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AdaBoost: Pseudocode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19" name="投影片編號版面配置區 4">
            <a:extLst>
              <a:ext uri="{FF2B5EF4-FFF2-40B4-BE49-F238E27FC236}">
                <a16:creationId xmlns:a16="http://schemas.microsoft.com/office/drawing/2014/main" id="{5411B7A2-A0CD-4634-8511-01665B2EBC78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B2C6037A-F2CB-4C5A-8B4D-855501A5E7AA}"/>
              </a:ext>
            </a:extLst>
          </p:cNvPr>
          <p:cNvSpPr txBox="1">
            <a:spLocks/>
          </p:cNvSpPr>
          <p:nvPr/>
        </p:nvSpPr>
        <p:spPr bwMode="auto">
          <a:xfrm>
            <a:off x="152400" y="854413"/>
            <a:ext cx="8991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Initialization: W</a:t>
            </a:r>
            <a:r>
              <a:rPr kumimoji="0" lang="en-US" altLang="zh-TW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j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 1/N for all instances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For m=1 to M do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h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m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  learn (dataset, W)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err  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For each (x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j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 , y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j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) in dataset do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if h</a:t>
            </a:r>
            <a:r>
              <a:rPr kumimoji="0" lang="en-US" altLang="zh-TW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m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(x</a:t>
            </a:r>
            <a:r>
              <a:rPr kumimoji="0" lang="en-US" altLang="zh-TW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j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) != y</a:t>
            </a:r>
            <a:r>
              <a:rPr kumimoji="0" lang="en-US" altLang="zh-TW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j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 then err  err + w</a:t>
            </a:r>
            <a:r>
              <a:rPr kumimoji="0" lang="en-US" altLang="zh-TW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j 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/* Increase error of classifier */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For each (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x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j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, 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y</a:t>
            </a:r>
            <a:r>
              <a:rPr kumimoji="0" lang="en-US" altLang="zh-TW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j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) in dataset do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if h</a:t>
            </a:r>
            <a:r>
              <a:rPr kumimoji="0" lang="en-US" altLang="zh-TW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m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(x</a:t>
            </a:r>
            <a:r>
              <a:rPr kumimoji="0" lang="en-US" altLang="zh-TW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j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) = y</a:t>
            </a:r>
            <a:r>
              <a:rPr kumimoji="0" lang="en-US" altLang="zh-TW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j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 then w</a:t>
            </a:r>
            <a:r>
              <a:rPr kumimoji="0" lang="en-US" altLang="zh-TW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j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  w</a:t>
            </a:r>
            <a:r>
              <a:rPr kumimoji="0" lang="en-US" altLang="zh-TW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j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 * err/(1-err)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/* Increase weight of instance */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W  normalize (W)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Z</a:t>
            </a:r>
            <a:r>
              <a:rPr kumimoji="0" lang="en-US" altLang="zh-TW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m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  log [(1-err)/err] 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/* Update classifier weights */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Return weighted-majority (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h,Z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)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D3AF2-67D3-46BB-B083-9BB2393101A8}"/>
              </a:ext>
            </a:extLst>
          </p:cNvPr>
          <p:cNvSpPr txBox="1"/>
          <p:nvPr/>
        </p:nvSpPr>
        <p:spPr>
          <a:xfrm>
            <a:off x="2871019" y="6095782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W: vector of N instance weights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Z: vector of M hypothesis. weights</a:t>
            </a:r>
          </a:p>
        </p:txBody>
      </p:sp>
    </p:spTree>
    <p:extLst>
      <p:ext uri="{BB962C8B-B14F-4D97-AF65-F5344CB8AC3E}">
        <p14:creationId xmlns:p14="http://schemas.microsoft.com/office/powerpoint/2010/main" val="666386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AdaBoost: Flowchart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72CA461-C499-41AA-AE41-B16DD8816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" t="8518" b="6296"/>
          <a:stretch/>
        </p:blipFill>
        <p:spPr>
          <a:xfrm>
            <a:off x="38100" y="1181100"/>
            <a:ext cx="9067800" cy="4381500"/>
          </a:xfrm>
          <a:prstGeom prst="rect">
            <a:avLst/>
          </a:prstGeom>
        </p:spPr>
      </p:pic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48526C03-ED5D-47E3-A5E7-F9D285930BF5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6C4B5BA-84F0-4490-9C0D-8C2E6B700225}" type="slidenum">
              <a:rPr lang="en-US" altLang="zh-TW" sz="1200" smtClean="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TW" sz="1200" dirty="0">
              <a:solidFill>
                <a:srgbClr val="000000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41E4A5-4473-503E-9ACB-240BEBFEDF21}"/>
              </a:ext>
            </a:extLst>
          </p:cNvPr>
          <p:cNvSpPr/>
          <p:nvPr/>
        </p:nvSpPr>
        <p:spPr>
          <a:xfrm>
            <a:off x="228600" y="1981200"/>
            <a:ext cx="1828800" cy="1371600"/>
          </a:xfrm>
          <a:prstGeom prst="rect">
            <a:avLst/>
          </a:prstGeom>
          <a:noFill/>
          <a:ln w="920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E241C-ADE1-135E-FD6D-F233A4E52CF6}"/>
              </a:ext>
            </a:extLst>
          </p:cNvPr>
          <p:cNvSpPr/>
          <p:nvPr/>
        </p:nvSpPr>
        <p:spPr>
          <a:xfrm>
            <a:off x="2653553" y="1972234"/>
            <a:ext cx="1828800" cy="1456765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05CDE-467A-C41E-FA40-61BE50E94ECD}"/>
              </a:ext>
            </a:extLst>
          </p:cNvPr>
          <p:cNvSpPr/>
          <p:nvPr/>
        </p:nvSpPr>
        <p:spPr>
          <a:xfrm>
            <a:off x="4876800" y="1573585"/>
            <a:ext cx="1828800" cy="1093415"/>
          </a:xfrm>
          <a:prstGeom prst="rect">
            <a:avLst/>
          </a:prstGeom>
          <a:noFill/>
          <a:ln w="920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87E37-20E2-E873-6AC7-6240D81D7DD9}"/>
              </a:ext>
            </a:extLst>
          </p:cNvPr>
          <p:cNvSpPr/>
          <p:nvPr/>
        </p:nvSpPr>
        <p:spPr>
          <a:xfrm>
            <a:off x="7044018" y="2700616"/>
            <a:ext cx="2061882" cy="1456765"/>
          </a:xfrm>
          <a:prstGeom prst="rect">
            <a:avLst/>
          </a:prstGeom>
          <a:noFill/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2824BF-FDED-A063-4AD4-7EEEF3E5E71D}"/>
              </a:ext>
            </a:extLst>
          </p:cNvPr>
          <p:cNvSpPr/>
          <p:nvPr/>
        </p:nvSpPr>
        <p:spPr>
          <a:xfrm>
            <a:off x="4191000" y="4038600"/>
            <a:ext cx="2743200" cy="1524000"/>
          </a:xfrm>
          <a:prstGeom prst="rect">
            <a:avLst/>
          </a:prstGeom>
          <a:noFill/>
          <a:ln w="825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CCD73C-0C0D-3212-B554-6915D15A67F9}"/>
              </a:ext>
            </a:extLst>
          </p:cNvPr>
          <p:cNvSpPr/>
          <p:nvPr/>
        </p:nvSpPr>
        <p:spPr>
          <a:xfrm>
            <a:off x="38100" y="4157381"/>
            <a:ext cx="3771900" cy="1371600"/>
          </a:xfrm>
          <a:prstGeom prst="rect">
            <a:avLst/>
          </a:prstGeom>
          <a:noFill/>
          <a:ln w="698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245472-27B6-1662-1E89-44B00BCC00D1}"/>
              </a:ext>
            </a:extLst>
          </p:cNvPr>
          <p:cNvSpPr txBox="1"/>
          <p:nvPr/>
        </p:nvSpPr>
        <p:spPr>
          <a:xfrm>
            <a:off x="322916" y="5911116"/>
            <a:ext cx="76780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The algorithm consists of several steps/Iterations.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We will demonstrate the algorithm via an example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B89028-CF93-3A6A-7EB9-3DF77FD843E3}"/>
              </a:ext>
            </a:extLst>
          </p:cNvPr>
          <p:cNvCxnSpPr/>
          <p:nvPr/>
        </p:nvCxnSpPr>
        <p:spPr>
          <a:xfrm>
            <a:off x="6442074" y="5202010"/>
            <a:ext cx="129540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F78FED1A-13D1-1824-072F-54F24C1EB04C}"/>
              </a:ext>
            </a:extLst>
          </p:cNvPr>
          <p:cNvSpPr/>
          <p:nvPr/>
        </p:nvSpPr>
        <p:spPr>
          <a:xfrm>
            <a:off x="7564438" y="5175564"/>
            <a:ext cx="1579562" cy="112258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E6DC38-B933-6CE5-EE9A-422617E6DB8B}"/>
              </a:ext>
            </a:extLst>
          </p:cNvPr>
          <p:cNvSpPr/>
          <p:nvPr/>
        </p:nvSpPr>
        <p:spPr>
          <a:xfrm>
            <a:off x="6324600" y="4343400"/>
            <a:ext cx="5334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FC5965-6739-8EB8-31E1-7303E1B0F46B}"/>
              </a:ext>
            </a:extLst>
          </p:cNvPr>
          <p:cNvSpPr txBox="1"/>
          <p:nvPr/>
        </p:nvSpPr>
        <p:spPr>
          <a:xfrm>
            <a:off x="6287756" y="426720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3599680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4" grpId="0" animBg="1"/>
      <p:bldP spid="4" grpId="1" animBg="1"/>
      <p:bldP spid="5" grpId="0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AdaBoost: </a:t>
            </a:r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Voting Power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72CA461-C499-41AA-AE41-B16DD8816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50" t="35926" b="31480"/>
          <a:stretch/>
        </p:blipFill>
        <p:spPr>
          <a:xfrm>
            <a:off x="6403975" y="1295400"/>
            <a:ext cx="2171700" cy="1676400"/>
          </a:xfrm>
          <a:prstGeom prst="rect">
            <a:avLst/>
          </a:prstGeom>
        </p:spPr>
      </p:pic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48526C03-ED5D-47E3-A5E7-F9D285930BF5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26" name="Picture 2" descr="Adaboost Algorithm Explained with Python Example - Data Analytics">
            <a:extLst>
              <a:ext uri="{FF2B5EF4-FFF2-40B4-BE49-F238E27FC236}">
                <a16:creationId xmlns:a16="http://schemas.microsoft.com/office/drawing/2014/main" id="{15D35025-D92D-9349-BCC2-7CBA9134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66800"/>
            <a:ext cx="4800600" cy="526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912336-1036-EE29-F69D-7037A62E3AEF}"/>
              </a:ext>
            </a:extLst>
          </p:cNvPr>
          <p:cNvCxnSpPr>
            <a:cxnSpLocks/>
          </p:cNvCxnSpPr>
          <p:nvPr/>
        </p:nvCxnSpPr>
        <p:spPr>
          <a:xfrm flipV="1">
            <a:off x="2209800" y="3200400"/>
            <a:ext cx="0" cy="2438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9B6A9A-72DB-7467-57E0-E5A5DEA45686}"/>
              </a:ext>
            </a:extLst>
          </p:cNvPr>
          <p:cNvCxnSpPr>
            <a:cxnSpLocks/>
          </p:cNvCxnSpPr>
          <p:nvPr/>
        </p:nvCxnSpPr>
        <p:spPr>
          <a:xfrm flipH="1">
            <a:off x="762000" y="3204882"/>
            <a:ext cx="1429871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ECFEE46-8DA2-C132-4237-4B4F67230792}"/>
              </a:ext>
            </a:extLst>
          </p:cNvPr>
          <p:cNvSpPr txBox="1"/>
          <p:nvPr/>
        </p:nvSpPr>
        <p:spPr>
          <a:xfrm>
            <a:off x="715188" y="28310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0.368</a:t>
            </a:r>
          </a:p>
        </p:txBody>
      </p:sp>
    </p:spTree>
    <p:extLst>
      <p:ext uri="{BB962C8B-B14F-4D97-AF65-F5344CB8AC3E}">
        <p14:creationId xmlns:p14="http://schemas.microsoft.com/office/powerpoint/2010/main" val="3672383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57200" y="27432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892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6C4B5BA-84F0-4490-9C0D-8C2E6B700225}" type="slidenum">
              <a:rPr lang="en-US" altLang="zh-TW" sz="1200" smtClean="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zh-TW" sz="1200" dirty="0">
              <a:solidFill>
                <a:srgbClr val="000000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D49DD86F-7424-4096-B244-3332D2ECE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7" t="34498" r="55712" b="21274"/>
          <a:stretch/>
        </p:blipFill>
        <p:spPr>
          <a:xfrm>
            <a:off x="1371600" y="1981199"/>
            <a:ext cx="3657600" cy="2590801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5EACCE6-78C2-42C5-9449-D8F3C9F81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7" t="18889" r="30101" b="67941"/>
          <a:stretch/>
        </p:blipFill>
        <p:spPr>
          <a:xfrm>
            <a:off x="1371600" y="1066801"/>
            <a:ext cx="6324600" cy="771525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7C8BB9A-54C1-430A-9A59-ECB7B6785D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7751" y="4714878"/>
            <a:ext cx="8305800" cy="1609722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If we assume we have only 5 points (A, B, C, D, E)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rgbClr val="FF0000"/>
                </a:solidFill>
              </a:rPr>
              <a:t>“+” points belong to class 1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CN" sz="2000" dirty="0">
                <a:solidFill>
                  <a:srgbClr val="00B050"/>
                </a:solidFill>
              </a:rPr>
              <a:t>“-” points belong to class 2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next step is to give a weight to each point</a:t>
            </a:r>
          </a:p>
        </p:txBody>
      </p:sp>
    </p:spTree>
    <p:extLst>
      <p:ext uri="{BB962C8B-B14F-4D97-AF65-F5344CB8AC3E}">
        <p14:creationId xmlns:p14="http://schemas.microsoft.com/office/powerpoint/2010/main" val="3882857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15FE81D-E165-4AE7-91B4-04D220768A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5029200"/>
            <a:ext cx="8305800" cy="137160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Since there are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points</a:t>
            </a:r>
            <a:r>
              <a:rPr lang="en-US" altLang="zh-CN" sz="2400" dirty="0">
                <a:solidFill>
                  <a:srgbClr val="0000FF"/>
                </a:solidFill>
              </a:rPr>
              <a:t> each will get a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of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1/5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next step is to </a:t>
            </a:r>
            <a:r>
              <a:rPr lang="en-US" altLang="zh-CN" sz="2400" dirty="0">
                <a:solidFill>
                  <a:srgbClr val="FF0000"/>
                </a:solidFill>
              </a:rPr>
              <a:t>choose several weak classifiers </a:t>
            </a:r>
            <a:r>
              <a:rPr lang="en-US" altLang="zh-CN" sz="2400" dirty="0">
                <a:solidFill>
                  <a:srgbClr val="0000FF"/>
                </a:solidFill>
              </a:rPr>
              <a:t>to perform the classification task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1A2C9EF-29C9-4284-B752-2A7390A9E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 t="6723" r="30000" b="20425"/>
          <a:stretch/>
        </p:blipFill>
        <p:spPr>
          <a:xfrm>
            <a:off x="1524000" y="940342"/>
            <a:ext cx="628915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32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77C1E73-362E-484B-AE5A-5AAA05BDC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8455" r="29167" b="20572"/>
          <a:stretch/>
        </p:blipFill>
        <p:spPr>
          <a:xfrm>
            <a:off x="1650460" y="854621"/>
            <a:ext cx="6414146" cy="3762981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704F36C-F755-4944-8E38-27E86AC90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34726" y="4849443"/>
            <a:ext cx="8580674" cy="1799412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first classifier (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&lt; 2</a:t>
            </a:r>
            <a:r>
              <a:rPr lang="en-US" altLang="zh-CN" sz="2400" dirty="0">
                <a:solidFill>
                  <a:srgbClr val="0000FF"/>
                </a:solidFill>
              </a:rPr>
              <a:t>) is responsible to classify all        “+” points left of 2 and classify all “-” points to the right of 2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This classifier tends to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 classify two points “E” and “B”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We will need to </a:t>
            </a:r>
            <a:r>
              <a:rPr lang="en-US" altLang="zh-CN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the error</a:t>
            </a:r>
            <a:r>
              <a:rPr lang="en-US" altLang="zh-CN" sz="2400" dirty="0">
                <a:solidFill>
                  <a:srgbClr val="0000FF"/>
                </a:solidFill>
              </a:rPr>
              <a:t> “e” of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classifier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BC9C5C-E55C-470D-9476-A57F2C94AFDF}"/>
              </a:ext>
            </a:extLst>
          </p:cNvPr>
          <p:cNvSpPr/>
          <p:nvPr/>
        </p:nvSpPr>
        <p:spPr>
          <a:xfrm>
            <a:off x="3667328" y="2058610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E40F29-EAD0-4A90-AB32-B7EC5C1A67B5}"/>
              </a:ext>
            </a:extLst>
          </p:cNvPr>
          <p:cNvSpPr/>
          <p:nvPr/>
        </p:nvSpPr>
        <p:spPr>
          <a:xfrm>
            <a:off x="3667328" y="3329999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C9BB1-0C4D-4682-94A2-36CE37EEBA5C}"/>
              </a:ext>
            </a:extLst>
          </p:cNvPr>
          <p:cNvSpPr/>
          <p:nvPr/>
        </p:nvSpPr>
        <p:spPr>
          <a:xfrm>
            <a:off x="4876800" y="2058610"/>
            <a:ext cx="2362200" cy="532190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63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36D82E-9DA5-40F1-AB29-9AC71CA1F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8454" r="29167" b="25765"/>
          <a:stretch/>
        </p:blipFill>
        <p:spPr>
          <a:xfrm>
            <a:off x="1729902" y="838200"/>
            <a:ext cx="6335949" cy="3526276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7DA0E57-1350-4A34-8D53-0F3285F50E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34726" y="4849443"/>
            <a:ext cx="8305800" cy="1799412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This classifier made an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to classify points “E” and “B”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Since the weight of each point is 1/5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Therefore, the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for this classifier</a:t>
            </a:r>
            <a:r>
              <a:rPr lang="en-US" altLang="zh-CN" sz="2400" dirty="0">
                <a:solidFill>
                  <a:srgbClr val="0000FF"/>
                </a:solidFill>
              </a:rPr>
              <a:t> is updated to be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8D9F39-F72C-48E2-BDC5-4F1F7FAF0009}"/>
              </a:ext>
            </a:extLst>
          </p:cNvPr>
          <p:cNvSpPr/>
          <p:nvPr/>
        </p:nvSpPr>
        <p:spPr>
          <a:xfrm>
            <a:off x="4876800" y="2133600"/>
            <a:ext cx="2362200" cy="381000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73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DC64F91-8C44-4E5C-B093-0FD89EC6A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" t="20370" r="833" b="14445"/>
          <a:stretch/>
        </p:blipFill>
        <p:spPr>
          <a:xfrm>
            <a:off x="609600" y="843064"/>
            <a:ext cx="8130702" cy="33528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6941580-536B-41FE-B000-69096EBEC3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419600"/>
            <a:ext cx="8686800" cy="220980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next classifier (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&lt; 4</a:t>
            </a:r>
            <a:r>
              <a:rPr lang="en-US" altLang="zh-CN" sz="2400" dirty="0">
                <a:solidFill>
                  <a:srgbClr val="0000FF"/>
                </a:solidFill>
              </a:rPr>
              <a:t>) is applied, all “+” points should be on the left of 4 and all “-” points should be to the right of 4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This classifier made an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in three points “B”, “C” and “E”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Therefore, the error for this classifier should be updated accordingly.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BE8D10-12A8-4CE0-AD8E-5E9C21D3B417}"/>
              </a:ext>
            </a:extLst>
          </p:cNvPr>
          <p:cNvSpPr/>
          <p:nvPr/>
        </p:nvSpPr>
        <p:spPr>
          <a:xfrm>
            <a:off x="3262009" y="1382078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3BF41F-DA99-4ABC-BFB1-C7EC5E0D4802}"/>
              </a:ext>
            </a:extLst>
          </p:cNvPr>
          <p:cNvSpPr/>
          <p:nvPr/>
        </p:nvSpPr>
        <p:spPr>
          <a:xfrm>
            <a:off x="3245796" y="3054449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67FAE6-195C-454A-91A2-74DA7E7DB8B1}"/>
              </a:ext>
            </a:extLst>
          </p:cNvPr>
          <p:cNvSpPr/>
          <p:nvPr/>
        </p:nvSpPr>
        <p:spPr>
          <a:xfrm>
            <a:off x="2438400" y="2180593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E1394D-1ED6-492D-950A-1F7B9FAC94EF}"/>
              </a:ext>
            </a:extLst>
          </p:cNvPr>
          <p:cNvSpPr/>
          <p:nvPr/>
        </p:nvSpPr>
        <p:spPr>
          <a:xfrm>
            <a:off x="4824108" y="1905000"/>
            <a:ext cx="2872091" cy="543878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92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FBCBEDF-FE8D-4485-A1A6-BC91444CA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t="20370" b="11481"/>
          <a:stretch/>
        </p:blipFill>
        <p:spPr>
          <a:xfrm>
            <a:off x="533400" y="786115"/>
            <a:ext cx="8153400" cy="35052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63E15B8-4BE3-4C0F-A7FE-ADD92B4458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4774743"/>
            <a:ext cx="8991600" cy="175260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Since three errors were committed by classifier (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&lt; 4</a:t>
            </a:r>
            <a:r>
              <a:rPr lang="en-US" altLang="zh-CN" sz="2400" dirty="0">
                <a:solidFill>
                  <a:srgbClr val="0000FF"/>
                </a:solidFill>
              </a:rPr>
              <a:t>) the error is updated to be </a:t>
            </a:r>
            <a:r>
              <a:rPr lang="en-US" altLang="zh-CN" sz="2400" dirty="0">
                <a:solidFill>
                  <a:srgbClr val="FF0000"/>
                </a:solidFill>
              </a:rPr>
              <a:t>3/5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AdaBoost algorithm will continue to use all remaining classifiers and update their error accordingly.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B45A96-86EF-42D9-A60C-583CD26A3198}"/>
              </a:ext>
            </a:extLst>
          </p:cNvPr>
          <p:cNvSpPr/>
          <p:nvPr/>
        </p:nvSpPr>
        <p:spPr>
          <a:xfrm>
            <a:off x="2286000" y="2180593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F66568-BE3D-4095-92C2-A5713F7406F6}"/>
              </a:ext>
            </a:extLst>
          </p:cNvPr>
          <p:cNvSpPr/>
          <p:nvPr/>
        </p:nvSpPr>
        <p:spPr>
          <a:xfrm>
            <a:off x="3200400" y="1366508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F0B137-0E15-4D7C-A69C-38F9096E72E2}"/>
              </a:ext>
            </a:extLst>
          </p:cNvPr>
          <p:cNvSpPr/>
          <p:nvPr/>
        </p:nvSpPr>
        <p:spPr>
          <a:xfrm>
            <a:off x="3200400" y="2910348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37BD3-CE7D-4EA2-A4C1-FEE98081F27F}"/>
              </a:ext>
            </a:extLst>
          </p:cNvPr>
          <p:cNvSpPr/>
          <p:nvPr/>
        </p:nvSpPr>
        <p:spPr>
          <a:xfrm>
            <a:off x="4724401" y="1892780"/>
            <a:ext cx="2819400" cy="543878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EE9FC1B6-9A9D-455D-B35C-BBE1B1B4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" t="20370" r="833" b="12963"/>
          <a:stretch/>
        </p:blipFill>
        <p:spPr>
          <a:xfrm>
            <a:off x="533399" y="802328"/>
            <a:ext cx="8042275" cy="3429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B24FAC-0F12-4715-A016-2E609E6BFD5C}"/>
              </a:ext>
            </a:extLst>
          </p:cNvPr>
          <p:cNvSpPr/>
          <p:nvPr/>
        </p:nvSpPr>
        <p:spPr>
          <a:xfrm>
            <a:off x="4714673" y="2436658"/>
            <a:ext cx="2819400" cy="543878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1A4E78B-AF24-4945-B594-1578E627EF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419600"/>
            <a:ext cx="8915400" cy="220980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next classifier (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&lt; 6</a:t>
            </a:r>
            <a:r>
              <a:rPr lang="en-US" altLang="zh-CN" sz="2400" dirty="0">
                <a:solidFill>
                  <a:srgbClr val="0000FF"/>
                </a:solidFill>
              </a:rPr>
              <a:t>) is applied.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All “+” points should be on the left of 6 and all “-” points should be to the right of 6.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classifier had a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error classifying point “C”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Therefore, its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en-US" altLang="zh-CN" sz="2400" dirty="0">
                <a:solidFill>
                  <a:srgbClr val="0000FF"/>
                </a:solidFill>
              </a:rPr>
              <a:t> has been updated to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A0DB4F-F4D8-473F-BC4E-CEAB69F4556A}"/>
              </a:ext>
            </a:extLst>
          </p:cNvPr>
          <p:cNvSpPr/>
          <p:nvPr/>
        </p:nvSpPr>
        <p:spPr>
          <a:xfrm>
            <a:off x="2286000" y="2186581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10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916284B1-D540-AF12-BF5B-6360417D0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78" t="20370" r="12738" b="14445"/>
          <a:stretch/>
        </p:blipFill>
        <p:spPr>
          <a:xfrm>
            <a:off x="4572001" y="784494"/>
            <a:ext cx="2971800" cy="3352800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97885BA-F8E8-475C-9C8B-F8AE37725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t="22896" r="48987" b="14445"/>
          <a:stretch/>
        </p:blipFill>
        <p:spPr>
          <a:xfrm>
            <a:off x="609601" y="914400"/>
            <a:ext cx="3997627" cy="32228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BD8F38-4725-4FB4-80AB-28E901268ADD}"/>
              </a:ext>
            </a:extLst>
          </p:cNvPr>
          <p:cNvSpPr/>
          <p:nvPr/>
        </p:nvSpPr>
        <p:spPr>
          <a:xfrm>
            <a:off x="4607228" y="3003863"/>
            <a:ext cx="2819400" cy="543878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E0B41D3-7AF2-44BA-B9BD-D7847502DD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5110" y="4419600"/>
            <a:ext cx="8876489" cy="220980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next classifier (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&gt; 2</a:t>
            </a:r>
            <a:r>
              <a:rPr lang="en-US" altLang="zh-CN" sz="2400" dirty="0">
                <a:solidFill>
                  <a:srgbClr val="0000FF"/>
                </a:solidFill>
              </a:rPr>
              <a:t>) is applied. In this case all “+” points should be on the right of 2 and all “-” points should be to the left of 2.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classifier had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classification errors “A”, “D”, “C”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Therefore, its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en-US" altLang="zh-CN" sz="2400" dirty="0">
                <a:solidFill>
                  <a:srgbClr val="0000FF"/>
                </a:solidFill>
              </a:rPr>
              <a:t> is calculated to be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2F8057-282D-4309-84FE-0E869AD9BA20}"/>
              </a:ext>
            </a:extLst>
          </p:cNvPr>
          <p:cNvSpPr/>
          <p:nvPr/>
        </p:nvSpPr>
        <p:spPr>
          <a:xfrm>
            <a:off x="2300591" y="2117994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BBD882-99A5-421A-9B6B-C542DFCEB64F}"/>
              </a:ext>
            </a:extLst>
          </p:cNvPr>
          <p:cNvSpPr/>
          <p:nvPr/>
        </p:nvSpPr>
        <p:spPr>
          <a:xfrm>
            <a:off x="1143000" y="1295400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97A74F-05D2-42E9-B9E2-A040F39340E7}"/>
              </a:ext>
            </a:extLst>
          </p:cNvPr>
          <p:cNvSpPr/>
          <p:nvPr/>
        </p:nvSpPr>
        <p:spPr>
          <a:xfrm>
            <a:off x="1143000" y="3003863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A17A89A1-EAC0-95C3-12A1-07042D36D0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625" t="20985" b="51918"/>
          <a:stretch/>
        </p:blipFill>
        <p:spPr>
          <a:xfrm>
            <a:off x="7492181" y="816076"/>
            <a:ext cx="1083494" cy="1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68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D1136303-D805-4B04-B23D-0FF49A657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t="20370" r="49167" b="7037"/>
          <a:stretch/>
        </p:blipFill>
        <p:spPr>
          <a:xfrm>
            <a:off x="474663" y="685800"/>
            <a:ext cx="4097338" cy="3733800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A2597BA-7268-49B1-AB3D-61762FEA9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18" t="22996" r="13383" b="7037"/>
          <a:stretch/>
        </p:blipFill>
        <p:spPr>
          <a:xfrm>
            <a:off x="4495801" y="820882"/>
            <a:ext cx="3058390" cy="359871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4FFA288-2702-4E00-AB4B-FA286DAFFF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5110" y="4532313"/>
            <a:ext cx="8876489" cy="220980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classifier (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&gt; 4</a:t>
            </a:r>
            <a:r>
              <a:rPr lang="en-US" altLang="zh-CN" sz="2400" dirty="0">
                <a:solidFill>
                  <a:srgbClr val="0000FF"/>
                </a:solidFill>
              </a:rPr>
              <a:t>) is applied next.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In this case all “+” points should be on the right of 4 and all “-” points should be to the left of 4.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classifier has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misclassification errors “A”, and “D”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Therefore, its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en-US" altLang="zh-CN" sz="2400" dirty="0">
                <a:solidFill>
                  <a:srgbClr val="0000FF"/>
                </a:solidFill>
              </a:rPr>
              <a:t> is calculated to be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CE9825-24E0-4A1B-B138-C8664DFDCA13}"/>
              </a:ext>
            </a:extLst>
          </p:cNvPr>
          <p:cNvSpPr/>
          <p:nvPr/>
        </p:nvSpPr>
        <p:spPr>
          <a:xfrm>
            <a:off x="1066800" y="2895600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975235-93F2-4B94-940D-200E473D3C2E}"/>
              </a:ext>
            </a:extLst>
          </p:cNvPr>
          <p:cNvSpPr/>
          <p:nvPr/>
        </p:nvSpPr>
        <p:spPr>
          <a:xfrm>
            <a:off x="1066800" y="1219200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75596C-A12C-443D-8EC2-6E09FD5F6982}"/>
              </a:ext>
            </a:extLst>
          </p:cNvPr>
          <p:cNvSpPr/>
          <p:nvPr/>
        </p:nvSpPr>
        <p:spPr>
          <a:xfrm>
            <a:off x="4592637" y="3428523"/>
            <a:ext cx="2819400" cy="543878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FD0D4FDA-320F-4DF1-81E8-AB202DC61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493" t="22037" b="51482"/>
          <a:stretch/>
        </p:blipFill>
        <p:spPr>
          <a:xfrm>
            <a:off x="7543800" y="771524"/>
            <a:ext cx="1125537" cy="1362076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97A1EBE4-65DE-A0BD-2D66-16C8FAF78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78" t="20370" r="12738" b="14445"/>
          <a:stretch/>
        </p:blipFill>
        <p:spPr>
          <a:xfrm>
            <a:off x="4572001" y="784494"/>
            <a:ext cx="2971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0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38F9CD4-12FD-4FC0-8EF1-EFEA74829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5" t="20370" r="13534" b="5556"/>
          <a:stretch/>
        </p:blipFill>
        <p:spPr>
          <a:xfrm>
            <a:off x="532217" y="771524"/>
            <a:ext cx="6935384" cy="38100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16A7621-A9CA-4B46-ABC3-75BBD1D608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5108" y="4592043"/>
            <a:ext cx="8459383" cy="2113557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final classifier (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&gt; 6</a:t>
            </a:r>
            <a:r>
              <a:rPr lang="en-US" altLang="zh-CN" sz="2400" dirty="0">
                <a:solidFill>
                  <a:srgbClr val="0000FF"/>
                </a:solidFill>
              </a:rPr>
              <a:t>) is applied.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All “+” points should be to the right of 6 and all “-” points should be to the left of 6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classifier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misclassified points “A”, “B”, “D”, “E”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en-US" altLang="zh-CN" sz="2400" dirty="0">
                <a:solidFill>
                  <a:srgbClr val="0000FF"/>
                </a:solidFill>
              </a:rPr>
              <a:t> committed by this classifier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4/5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E601F-29F1-4FF0-B919-163391A02F0B}"/>
              </a:ext>
            </a:extLst>
          </p:cNvPr>
          <p:cNvSpPr txBox="1"/>
          <p:nvPr/>
        </p:nvSpPr>
        <p:spPr>
          <a:xfrm>
            <a:off x="6605366" y="422047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4/5</a:t>
            </a:r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2A76A673-4570-48B9-9D0C-461029AE0ECB}"/>
              </a:ext>
            </a:extLst>
          </p:cNvPr>
          <p:cNvSpPr/>
          <p:nvPr/>
        </p:nvSpPr>
        <p:spPr>
          <a:xfrm>
            <a:off x="1143000" y="1371600"/>
            <a:ext cx="609600" cy="59055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E720D06B-95B0-414F-9379-C3EA7064D06A}"/>
              </a:ext>
            </a:extLst>
          </p:cNvPr>
          <p:cNvSpPr/>
          <p:nvPr/>
        </p:nvSpPr>
        <p:spPr>
          <a:xfrm>
            <a:off x="1143000" y="2990849"/>
            <a:ext cx="609600" cy="59055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5E7CC5CB-4F75-4338-ADF2-7BA2955BEECA}"/>
              </a:ext>
            </a:extLst>
          </p:cNvPr>
          <p:cNvSpPr/>
          <p:nvPr/>
        </p:nvSpPr>
        <p:spPr>
          <a:xfrm>
            <a:off x="3505200" y="2990849"/>
            <a:ext cx="609600" cy="59055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121EA13F-6B69-4778-A366-C284CEC72E26}"/>
              </a:ext>
            </a:extLst>
          </p:cNvPr>
          <p:cNvSpPr/>
          <p:nvPr/>
        </p:nvSpPr>
        <p:spPr>
          <a:xfrm>
            <a:off x="3505200" y="1371600"/>
            <a:ext cx="609600" cy="59055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E450032F-0524-4631-94AF-8ED1617A4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93" t="22037" b="51482"/>
          <a:stretch/>
        </p:blipFill>
        <p:spPr>
          <a:xfrm>
            <a:off x="7543800" y="771524"/>
            <a:ext cx="1125537" cy="13620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C9D7512-CAF3-2B64-8CC0-FD0C714F995B}"/>
              </a:ext>
            </a:extLst>
          </p:cNvPr>
          <p:cNvSpPr/>
          <p:nvPr/>
        </p:nvSpPr>
        <p:spPr>
          <a:xfrm>
            <a:off x="1066800" y="2895600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6AE0E-6479-EEA3-D1C4-E38719AF7135}"/>
              </a:ext>
            </a:extLst>
          </p:cNvPr>
          <p:cNvSpPr/>
          <p:nvPr/>
        </p:nvSpPr>
        <p:spPr>
          <a:xfrm>
            <a:off x="3085508" y="1323975"/>
            <a:ext cx="1029291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DE00FD-3F09-984D-B3D0-1C011704DFEE}"/>
              </a:ext>
            </a:extLst>
          </p:cNvPr>
          <p:cNvSpPr/>
          <p:nvPr/>
        </p:nvSpPr>
        <p:spPr>
          <a:xfrm>
            <a:off x="3048000" y="2990849"/>
            <a:ext cx="1081549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271D12-3CB5-66AA-FF17-E9CCE616B1DA}"/>
              </a:ext>
            </a:extLst>
          </p:cNvPr>
          <p:cNvSpPr/>
          <p:nvPr/>
        </p:nvSpPr>
        <p:spPr>
          <a:xfrm>
            <a:off x="1056968" y="1338262"/>
            <a:ext cx="914400" cy="685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0E8AD-799D-EE59-9D33-72AE83D9F267}"/>
              </a:ext>
            </a:extLst>
          </p:cNvPr>
          <p:cNvSpPr/>
          <p:nvPr/>
        </p:nvSpPr>
        <p:spPr>
          <a:xfrm>
            <a:off x="4600950" y="4038600"/>
            <a:ext cx="2819400" cy="543878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6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76F9183E-7EED-45AD-8E44-912D9BC25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zh-CN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Boosting</a:t>
            </a:r>
            <a:r>
              <a:rPr lang="en-US" altLang="zh-CN" sz="2800" dirty="0">
                <a:solidFill>
                  <a:srgbClr val="0000FF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00FF"/>
                </a:solidFill>
              </a:rPr>
              <a:t>    </a:t>
            </a:r>
            <a:r>
              <a:rPr lang="en-US" altLang="zh-CN" sz="2400" dirty="0">
                <a:solidFill>
                  <a:srgbClr val="0000FF"/>
                </a:solidFill>
              </a:rPr>
              <a:t>Boosting refers to a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method</a:t>
            </a:r>
            <a:r>
              <a:rPr lang="en-US" altLang="zh-CN" sz="2400" dirty="0">
                <a:solidFill>
                  <a:srgbClr val="0000FF"/>
                </a:solidFill>
              </a:rPr>
              <a:t> of producing a very accurate prediction rule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combining</a:t>
            </a:r>
            <a:r>
              <a:rPr lang="en-US" altLang="zh-CN" sz="2400" dirty="0">
                <a:solidFill>
                  <a:srgbClr val="0000FF"/>
                </a:solidFill>
              </a:rPr>
              <a:t> rough and moderately inaccurate </a:t>
            </a:r>
            <a:r>
              <a:rPr lang="en-US" altLang="zh-CN" sz="2400" dirty="0">
                <a:solidFill>
                  <a:srgbClr val="FF0000"/>
                </a:solidFill>
              </a:rPr>
              <a:t>weak learners </a:t>
            </a:r>
            <a:r>
              <a:rPr lang="en-US" altLang="zh-CN" sz="2400" dirty="0">
                <a:solidFill>
                  <a:srgbClr val="0000FF"/>
                </a:solidFill>
              </a:rPr>
              <a:t>“rules-of-thumb”.</a:t>
            </a:r>
          </a:p>
          <a:p>
            <a:pPr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zh-CN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Intuition</a:t>
            </a:r>
            <a:r>
              <a:rPr lang="en-US" altLang="zh-CN" sz="2800" dirty="0">
                <a:solidFill>
                  <a:srgbClr val="0000FF"/>
                </a:solidFill>
              </a:rPr>
              <a:t>: </a:t>
            </a:r>
          </a:p>
          <a:p>
            <a:pPr marL="914400" lvl="1" indent="-514350">
              <a:buClr>
                <a:srgbClr val="0000FF"/>
              </a:buClr>
              <a:buFont typeface="+mj-lt"/>
              <a:buAutoNum type="arabicPeriod"/>
            </a:pPr>
            <a:r>
              <a:rPr lang="en-US" altLang="zh-CN" sz="2200" dirty="0">
                <a:solidFill>
                  <a:srgbClr val="0000FF"/>
                </a:solidFill>
              </a:rPr>
              <a:t>No learner is always the best;</a:t>
            </a:r>
          </a:p>
          <a:p>
            <a:pPr marL="914400" lvl="1" indent="-514350">
              <a:buClr>
                <a:srgbClr val="0000FF"/>
              </a:buClr>
              <a:buFont typeface="+mj-lt"/>
              <a:buAutoNum type="arabicPeriod"/>
            </a:pPr>
            <a:r>
              <a:rPr lang="en-US" altLang="zh-CN" sz="2200" dirty="0">
                <a:solidFill>
                  <a:srgbClr val="0000FF"/>
                </a:solidFill>
              </a:rPr>
              <a:t>Construct a set of base </a:t>
            </a:r>
            <a:r>
              <a:rPr lang="en-US" altLang="zh-CN" sz="2200" dirty="0">
                <a:solidFill>
                  <a:srgbClr val="FF0000"/>
                </a:solidFill>
              </a:rPr>
              <a:t>“weak” learners </a:t>
            </a:r>
            <a:r>
              <a:rPr lang="en-US" altLang="zh-CN" sz="2200" dirty="0">
                <a:solidFill>
                  <a:srgbClr val="0000FF"/>
                </a:solidFill>
              </a:rPr>
              <a:t>which when combined achieves </a:t>
            </a:r>
            <a:r>
              <a:rPr lang="en-US" altLang="zh-CN" sz="2200" dirty="0">
                <a:solidFill>
                  <a:srgbClr val="00B050"/>
                </a:solidFill>
              </a:rPr>
              <a:t>higher accuracy</a:t>
            </a:r>
          </a:p>
          <a:p>
            <a:pPr marL="857250" lvl="1" indent="-457200">
              <a:buClr>
                <a:srgbClr val="0000FF"/>
              </a:buClr>
              <a:buFont typeface="+mj-lt"/>
              <a:buAutoNum type="arabicPeriod" startAt="3"/>
            </a:pPr>
            <a:r>
              <a:rPr lang="en-US" altLang="zh-CN" sz="2200" dirty="0">
                <a:solidFill>
                  <a:srgbClr val="0000FF"/>
                </a:solidFill>
              </a:rPr>
              <a:t>A </a:t>
            </a:r>
            <a:r>
              <a:rPr lang="en-US" altLang="zh-CN" sz="2200" dirty="0">
                <a:solidFill>
                  <a:srgbClr val="FF0000"/>
                </a:solidFill>
              </a:rPr>
              <a:t>weak learner </a:t>
            </a:r>
            <a:r>
              <a:rPr lang="en-US" altLang="zh-CN" sz="2200" dirty="0">
                <a:solidFill>
                  <a:srgbClr val="0000FF"/>
                </a:solidFill>
              </a:rPr>
              <a:t>is “rough and moderately inaccurate” predictor but one that can </a:t>
            </a:r>
            <a:r>
              <a:rPr lang="en-US" altLang="zh-CN" sz="2200" dirty="0">
                <a:solidFill>
                  <a:srgbClr val="FF0000"/>
                </a:solidFill>
              </a:rPr>
              <a:t>predict better than chance</a:t>
            </a:r>
            <a:r>
              <a:rPr lang="en-US" altLang="zh-CN" sz="2200" dirty="0">
                <a:solidFill>
                  <a:srgbClr val="0000FF"/>
                </a:solidFill>
              </a:rPr>
              <a:t>.</a:t>
            </a:r>
          </a:p>
          <a:p>
            <a:pPr marL="914400" lvl="1" indent="-514350">
              <a:buClr>
                <a:srgbClr val="0000FF"/>
              </a:buClr>
              <a:buFont typeface="+mj-lt"/>
              <a:buAutoNum type="arabicPeriod" startAt="4"/>
            </a:pPr>
            <a:r>
              <a:rPr lang="en-US" altLang="zh-CN" sz="2200" dirty="0"/>
              <a:t>Different learners </a:t>
            </a:r>
            <a:r>
              <a:rPr lang="en-US" altLang="zh-CN" sz="2200" dirty="0">
                <a:solidFill>
                  <a:srgbClr val="0000FF"/>
                </a:solidFill>
              </a:rPr>
              <a:t>may:</a:t>
            </a:r>
          </a:p>
          <a:p>
            <a:pPr marL="400050" lvl="1" indent="0">
              <a:buClr>
                <a:srgbClr val="0000FF"/>
              </a:buClr>
              <a:buNone/>
            </a:pPr>
            <a:r>
              <a:rPr lang="en-US" altLang="zh-CN" sz="2200" dirty="0">
                <a:solidFill>
                  <a:srgbClr val="0000FF"/>
                </a:solidFill>
              </a:rPr>
              <a:t>        --- Be trained by </a:t>
            </a:r>
            <a:r>
              <a:rPr lang="en-US" altLang="zh-CN" sz="2200" dirty="0"/>
              <a:t>different algorithms</a:t>
            </a:r>
          </a:p>
          <a:p>
            <a:pPr marL="400050" lvl="1" indent="0">
              <a:buClr>
                <a:srgbClr val="0000FF"/>
              </a:buClr>
              <a:buNone/>
            </a:pPr>
            <a:r>
              <a:rPr lang="en-US" altLang="zh-CN" sz="2200" dirty="0">
                <a:solidFill>
                  <a:srgbClr val="0000FF"/>
                </a:solidFill>
              </a:rPr>
              <a:t>        --- Use </a:t>
            </a:r>
            <a:r>
              <a:rPr lang="en-US" altLang="zh-CN" sz="2200" dirty="0"/>
              <a:t>different modalities </a:t>
            </a:r>
            <a:r>
              <a:rPr lang="en-US" altLang="zh-CN" sz="2200" dirty="0">
                <a:solidFill>
                  <a:srgbClr val="0000FF"/>
                </a:solidFill>
              </a:rPr>
              <a:t>(features)</a:t>
            </a:r>
          </a:p>
          <a:p>
            <a:pPr marL="400050" lvl="1" indent="0">
              <a:buClr>
                <a:srgbClr val="0000FF"/>
              </a:buClr>
              <a:buNone/>
            </a:pPr>
            <a:r>
              <a:rPr lang="en-US" altLang="zh-CN" sz="2200" dirty="0">
                <a:solidFill>
                  <a:srgbClr val="0000FF"/>
                </a:solidFill>
              </a:rPr>
              <a:t>        --- Focus on </a:t>
            </a:r>
            <a:r>
              <a:rPr lang="en-US" altLang="zh-CN" sz="2200" dirty="0"/>
              <a:t>different subproblem</a:t>
            </a:r>
          </a:p>
          <a:p>
            <a:pPr marL="914400" lvl="1" indent="-514350">
              <a:buClr>
                <a:srgbClr val="0000FF"/>
              </a:buClr>
              <a:buFont typeface="+mj-lt"/>
              <a:buAutoNum type="arabicPeriod" startAt="4"/>
            </a:pPr>
            <a:endParaRPr lang="en-US" altLang="zh-CN" sz="2400" dirty="0">
              <a:solidFill>
                <a:srgbClr val="0000FF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E1D5CF0-AA42-451C-9906-E8D27468433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z="5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Boosting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7" name="投影片編號版面配置區 4">
            <a:extLst>
              <a:ext uri="{FF2B5EF4-FFF2-40B4-BE49-F238E27FC236}">
                <a16:creationId xmlns:a16="http://schemas.microsoft.com/office/drawing/2014/main" id="{B2311A8E-9038-48EA-B396-43B0463F09B5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6C4B5BA-84F0-4490-9C0D-8C2E6B700225}" type="slidenum">
              <a:rPr lang="en-US" altLang="zh-TW" sz="1200" smtClean="0">
                <a:solidFill>
                  <a:srgbClr val="000000"/>
                </a:solidFill>
                <a:latin typeface="Verdana" panose="020B060403050404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TW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50E066A-2AAE-4D91-BE18-673F19B00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1736" r="58755" b="2393"/>
          <a:stretch/>
        </p:blipFill>
        <p:spPr>
          <a:xfrm>
            <a:off x="609601" y="1905000"/>
            <a:ext cx="3124200" cy="3657600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B63969D-DF72-49BB-AF84-C95F5B06F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r="1426" b="78266"/>
          <a:stretch/>
        </p:blipFill>
        <p:spPr>
          <a:xfrm>
            <a:off x="609601" y="857250"/>
            <a:ext cx="7848600" cy="104775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9623657-1520-4C4C-AE0E-37F7930B31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733801" y="2295730"/>
            <a:ext cx="5333999" cy="370502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We will need to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</a:t>
            </a:r>
            <a:r>
              <a:rPr lang="en-US" altLang="zh-CN" sz="2400" dirty="0">
                <a:solidFill>
                  <a:srgbClr val="0000FF"/>
                </a:solidFill>
              </a:rPr>
              <a:t> and pick the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lowest error rate classifier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Going through the error rate of each classifier, we find that weak classifier (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&lt;6</a:t>
            </a:r>
            <a:r>
              <a:rPr lang="en-US" altLang="zh-CN" sz="2400" dirty="0">
                <a:solidFill>
                  <a:srgbClr val="0000FF"/>
                </a:solidFill>
              </a:rPr>
              <a:t>) is </a:t>
            </a:r>
            <a:r>
              <a:rPr lang="en-US" altLang="zh-CN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performing classifier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en-US" altLang="zh-CN" sz="2400" dirty="0">
                <a:solidFill>
                  <a:srgbClr val="0000FF"/>
                </a:solidFill>
              </a:rPr>
              <a:t> committed by (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&lt; 6</a:t>
            </a:r>
            <a:r>
              <a:rPr lang="en-US" altLang="zh-CN" sz="2400" dirty="0">
                <a:solidFill>
                  <a:srgbClr val="0000FF"/>
                </a:solidFill>
              </a:rPr>
              <a:t>):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1/5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Next, we will need to </a:t>
            </a:r>
            <a:r>
              <a:rPr lang="en-US" altLang="zh-CN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</a:t>
            </a:r>
            <a:r>
              <a:rPr lang="en-US" altLang="zh-CN" sz="2400" dirty="0">
                <a:solidFill>
                  <a:srgbClr val="0000FF"/>
                </a:solidFill>
              </a:rPr>
              <a:t> the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voting power of the classifier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74E130E-CEA2-45FF-A325-0DF30443AE85}"/>
              </a:ext>
            </a:extLst>
          </p:cNvPr>
          <p:cNvSpPr/>
          <p:nvPr/>
        </p:nvSpPr>
        <p:spPr>
          <a:xfrm>
            <a:off x="228600" y="3505200"/>
            <a:ext cx="4572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71AE34-3B3D-4A12-A29B-54C93A6FF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t="24816" r="59896" b="17406"/>
          <a:stretch/>
        </p:blipFill>
        <p:spPr>
          <a:xfrm>
            <a:off x="838200" y="1981200"/>
            <a:ext cx="2895600" cy="29718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11C4CB7-6262-4F10-8960-58E90A2135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7" t="18889" r="30101" b="67941"/>
          <a:stretch/>
        </p:blipFill>
        <p:spPr>
          <a:xfrm>
            <a:off x="914400" y="838201"/>
            <a:ext cx="7239000" cy="10001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B216656-4E28-47C4-954B-F0D7D0839257}"/>
              </a:ext>
            </a:extLst>
          </p:cNvPr>
          <p:cNvSpPr/>
          <p:nvPr/>
        </p:nvSpPr>
        <p:spPr>
          <a:xfrm>
            <a:off x="4572000" y="771524"/>
            <a:ext cx="2286000" cy="10668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63795C2-8CE8-4673-B094-70F764E73C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095876"/>
            <a:ext cx="8574491" cy="1533524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Given the error rate of classifier (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&lt; 6</a:t>
            </a:r>
            <a:r>
              <a:rPr lang="en-US" altLang="zh-CN" sz="2400" dirty="0">
                <a:solidFill>
                  <a:srgbClr val="0000FF"/>
                </a:solidFill>
              </a:rPr>
              <a:t>) is </a:t>
            </a:r>
            <a:r>
              <a:rPr lang="en-US" altLang="zh-CN" sz="2400" dirty="0">
                <a:solidFill>
                  <a:srgbClr val="FF0000"/>
                </a:solidFill>
              </a:rPr>
              <a:t>1/5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Alpha “Voting Power” is determined to be </a:t>
            </a:r>
            <a:r>
              <a:rPr lang="en-US" altLang="zh-CN" sz="2400" dirty="0">
                <a:solidFill>
                  <a:srgbClr val="00B050"/>
                </a:solidFill>
              </a:rPr>
              <a:t>½ log 4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The Ensemble Hypothesis </a:t>
            </a:r>
            <a:r>
              <a:rPr lang="en-US" altLang="zh-CN" sz="2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dirty="0">
                <a:solidFill>
                  <a:srgbClr val="00B050"/>
                </a:solidFill>
                <a:sym typeface="Wingdings" panose="05000000000000000000" pitchFamily="2" charset="2"/>
              </a:rPr>
              <a:t>½ Log 4 * F( X &lt; 6)</a:t>
            </a:r>
            <a:endParaRPr lang="en-US" altLang="zh-CN" sz="2400" dirty="0">
              <a:solidFill>
                <a:srgbClr val="00B050"/>
              </a:solidFill>
            </a:endParaRP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817B039-90E6-010C-2139-CEA2A8C32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04" t="45557" r="2500" b="33703"/>
          <a:stretch/>
        </p:blipFill>
        <p:spPr>
          <a:xfrm>
            <a:off x="4156075" y="3352797"/>
            <a:ext cx="4419600" cy="10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32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63B7B9D8-C5E4-4523-A886-70F458B55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" t="21852" r="33064" b="54444"/>
          <a:stretch/>
        </p:blipFill>
        <p:spPr>
          <a:xfrm>
            <a:off x="899809" y="1828800"/>
            <a:ext cx="5043791" cy="12192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A6DACC6-28B7-4F52-99D2-EBB182594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7" t="18889" r="30101" b="67941"/>
          <a:stretch/>
        </p:blipFill>
        <p:spPr>
          <a:xfrm>
            <a:off x="914400" y="838201"/>
            <a:ext cx="7239000" cy="10001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E290059-91E9-4895-BA54-88F0860AA83E}"/>
              </a:ext>
            </a:extLst>
          </p:cNvPr>
          <p:cNvSpPr/>
          <p:nvPr/>
        </p:nvSpPr>
        <p:spPr>
          <a:xfrm>
            <a:off x="6948791" y="771524"/>
            <a:ext cx="1219200" cy="10668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ble&#10;&#10;Description automatically generated with low confidence">
            <a:extLst>
              <a:ext uri="{FF2B5EF4-FFF2-40B4-BE49-F238E27FC236}">
                <a16:creationId xmlns:a16="http://schemas.microsoft.com/office/drawing/2014/main" id="{933502FE-1FB8-4684-9F37-A542CA83F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58" t="24815" r="5198" b="23333"/>
          <a:stretch/>
        </p:blipFill>
        <p:spPr>
          <a:xfrm>
            <a:off x="6096000" y="1981200"/>
            <a:ext cx="2057400" cy="2667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E91803A-32C8-4FD2-83E0-5996FB8C8E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655001"/>
            <a:ext cx="8991600" cy="1914527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200" dirty="0">
                <a:solidFill>
                  <a:srgbClr val="0000FF"/>
                </a:solidFill>
              </a:rPr>
              <a:t>All the weights of points need to be updated.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200" dirty="0">
                <a:solidFill>
                  <a:srgbClr val="0000FF"/>
                </a:solidFill>
              </a:rPr>
              <a:t>Points </a:t>
            </a:r>
            <a:r>
              <a:rPr lang="en-US" altLang="zh-CN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B, D, E are correctly classified</a:t>
            </a:r>
            <a:r>
              <a:rPr lang="en-US" altLang="zh-CN" sz="2200" dirty="0">
                <a:solidFill>
                  <a:srgbClr val="0000FF"/>
                </a:solidFill>
              </a:rPr>
              <a:t> </a:t>
            </a:r>
            <a:r>
              <a:rPr lang="en-US" altLang="zh-CN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best classifier </a:t>
            </a:r>
            <a:r>
              <a:rPr lang="en-US" altLang="zh-CN" sz="2200" dirty="0">
                <a:solidFill>
                  <a:srgbClr val="0000FF"/>
                </a:solidFill>
              </a:rPr>
              <a:t>and therefore the W</a:t>
            </a:r>
            <a:r>
              <a:rPr lang="en-US" altLang="zh-CN" sz="2200" baseline="-25000" dirty="0">
                <a:solidFill>
                  <a:srgbClr val="0000FF"/>
                </a:solidFill>
              </a:rPr>
              <a:t>new</a:t>
            </a:r>
            <a:r>
              <a:rPr lang="en-US" altLang="zh-CN" sz="2200" dirty="0">
                <a:solidFill>
                  <a:srgbClr val="0000FF"/>
                </a:solidFill>
              </a:rPr>
              <a:t> of these weights are updated accordingly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200" dirty="0">
                <a:solidFill>
                  <a:srgbClr val="0000FF"/>
                </a:solidFill>
              </a:rPr>
              <a:t>Plugging in the values of W</a:t>
            </a:r>
            <a:r>
              <a:rPr lang="en-US" altLang="zh-CN" sz="2200" baseline="-25000" dirty="0">
                <a:solidFill>
                  <a:srgbClr val="0000FF"/>
                </a:solidFill>
              </a:rPr>
              <a:t>old</a:t>
            </a:r>
            <a:r>
              <a:rPr lang="en-US" altLang="zh-CN" sz="2200" dirty="0">
                <a:solidFill>
                  <a:srgbClr val="0000FF"/>
                </a:solidFill>
              </a:rPr>
              <a:t> and epsilon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200" dirty="0">
                <a:solidFill>
                  <a:srgbClr val="0000FF"/>
                </a:solidFill>
              </a:rPr>
              <a:t>W</a:t>
            </a:r>
            <a:r>
              <a:rPr lang="en-US" altLang="zh-CN" sz="2200" baseline="-25000" dirty="0">
                <a:solidFill>
                  <a:srgbClr val="0000FF"/>
                </a:solidFill>
              </a:rPr>
              <a:t>new</a:t>
            </a:r>
            <a:r>
              <a:rPr lang="en-US" altLang="zh-CN" sz="2200" dirty="0">
                <a:solidFill>
                  <a:srgbClr val="0000FF"/>
                </a:solidFill>
              </a:rPr>
              <a:t> = (1/5)/(2 x (1 – </a:t>
            </a:r>
            <a:r>
              <a:rPr lang="en-US" altLang="zh-CN" sz="2200" dirty="0">
                <a:solidFill>
                  <a:srgbClr val="FF0000"/>
                </a:solidFill>
              </a:rPr>
              <a:t>1/5</a:t>
            </a:r>
            <a:r>
              <a:rPr lang="en-US" altLang="zh-CN" sz="2200" dirty="0">
                <a:solidFill>
                  <a:srgbClr val="0000FF"/>
                </a:solidFill>
              </a:rPr>
              <a:t>) </a:t>
            </a:r>
            <a:r>
              <a:rPr lang="en-US" altLang="zh-CN" sz="2200" dirty="0">
                <a:solidFill>
                  <a:srgbClr val="0000FF"/>
                </a:solidFill>
                <a:sym typeface="Wingdings" panose="05000000000000000000" pitchFamily="2" charset="2"/>
              </a:rPr>
              <a:t> (1/5)/(2 x 4/5)  (1/5)/(8/5)  </a:t>
            </a:r>
            <a:r>
              <a:rPr lang="en-US" altLang="zh-CN" sz="2200" dirty="0">
                <a:solidFill>
                  <a:srgbClr val="FF0000"/>
                </a:solidFill>
                <a:sym typeface="Wingdings" panose="05000000000000000000" pitchFamily="2" charset="2"/>
              </a:rPr>
              <a:t>1/8</a:t>
            </a:r>
            <a:endParaRPr lang="en-US" altLang="zh-CN" sz="22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9732E9-3421-4ABA-AA07-CFEACE6572FA}"/>
              </a:ext>
            </a:extLst>
          </p:cNvPr>
          <p:cNvSpPr/>
          <p:nvPr/>
        </p:nvSpPr>
        <p:spPr>
          <a:xfrm>
            <a:off x="1981200" y="1981200"/>
            <a:ext cx="3962400" cy="60960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63B7B9D8-C5E4-4523-A886-70F458B55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" t="21852" r="33064" b="54444"/>
          <a:stretch/>
        </p:blipFill>
        <p:spPr>
          <a:xfrm>
            <a:off x="899809" y="1828800"/>
            <a:ext cx="5043791" cy="12192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A6DACC6-28B7-4F52-99D2-EBB182594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7" t="18889" r="30101" b="67941"/>
          <a:stretch/>
        </p:blipFill>
        <p:spPr>
          <a:xfrm>
            <a:off x="914400" y="838201"/>
            <a:ext cx="7239000" cy="10001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E290059-91E9-4895-BA54-88F0860AA83E}"/>
              </a:ext>
            </a:extLst>
          </p:cNvPr>
          <p:cNvSpPr/>
          <p:nvPr/>
        </p:nvSpPr>
        <p:spPr>
          <a:xfrm>
            <a:off x="6948791" y="771524"/>
            <a:ext cx="1219200" cy="10668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E91803A-32C8-4FD2-83E0-5996FB8C8E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791072"/>
            <a:ext cx="8574491" cy="1914527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200" dirty="0">
                <a:solidFill>
                  <a:srgbClr val="0000FF"/>
                </a:solidFill>
              </a:rPr>
              <a:t>Point C is </a:t>
            </a:r>
            <a:r>
              <a:rPr lang="en-US" altLang="zh-CN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incorrectly classified</a:t>
            </a:r>
            <a:r>
              <a:rPr lang="en-US" altLang="zh-CN" sz="2200" dirty="0">
                <a:solidFill>
                  <a:srgbClr val="0000FF"/>
                </a:solidFill>
              </a:rPr>
              <a:t> and therefore the W</a:t>
            </a:r>
            <a:r>
              <a:rPr lang="en-US" altLang="zh-CN" sz="2200" baseline="-25000" dirty="0">
                <a:solidFill>
                  <a:srgbClr val="0000FF"/>
                </a:solidFill>
              </a:rPr>
              <a:t>new</a:t>
            </a:r>
            <a:r>
              <a:rPr lang="en-US" altLang="zh-CN" sz="2200" dirty="0">
                <a:solidFill>
                  <a:srgbClr val="0000FF"/>
                </a:solidFill>
              </a:rPr>
              <a:t> of this weight is updated accordingly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200" dirty="0">
                <a:solidFill>
                  <a:srgbClr val="0000FF"/>
                </a:solidFill>
              </a:rPr>
              <a:t>Plugging in the values of W</a:t>
            </a:r>
            <a:r>
              <a:rPr lang="en-US" altLang="zh-CN" sz="2200" baseline="-25000" dirty="0">
                <a:solidFill>
                  <a:srgbClr val="0000FF"/>
                </a:solidFill>
              </a:rPr>
              <a:t>old</a:t>
            </a:r>
            <a:r>
              <a:rPr lang="en-US" altLang="zh-CN" sz="2200" dirty="0">
                <a:solidFill>
                  <a:srgbClr val="0000FF"/>
                </a:solidFill>
              </a:rPr>
              <a:t> and classifier error (epsilon)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200" dirty="0">
                <a:solidFill>
                  <a:srgbClr val="0000FF"/>
                </a:solidFill>
              </a:rPr>
              <a:t>W</a:t>
            </a:r>
            <a:r>
              <a:rPr lang="en-US" altLang="zh-CN" sz="2200" baseline="-25000" dirty="0">
                <a:solidFill>
                  <a:srgbClr val="0000FF"/>
                </a:solidFill>
              </a:rPr>
              <a:t>new(c)</a:t>
            </a:r>
            <a:r>
              <a:rPr lang="en-US" altLang="zh-CN" sz="2200" dirty="0">
                <a:solidFill>
                  <a:srgbClr val="0000FF"/>
                </a:solidFill>
              </a:rPr>
              <a:t> = (1/5)/(2 x </a:t>
            </a:r>
            <a:r>
              <a:rPr lang="en-US" altLang="zh-CN" sz="2200" dirty="0">
                <a:solidFill>
                  <a:srgbClr val="FF0000"/>
                </a:solidFill>
              </a:rPr>
              <a:t>1/5</a:t>
            </a:r>
            <a:r>
              <a:rPr lang="en-US" altLang="zh-CN" sz="2200" dirty="0">
                <a:solidFill>
                  <a:srgbClr val="0000FF"/>
                </a:solidFill>
              </a:rPr>
              <a:t>) </a:t>
            </a:r>
            <a:r>
              <a:rPr lang="en-US" altLang="zh-CN" sz="2200" dirty="0">
                <a:solidFill>
                  <a:srgbClr val="0000FF"/>
                </a:solidFill>
                <a:sym typeface="Wingdings" panose="05000000000000000000" pitchFamily="2" charset="2"/>
              </a:rPr>
              <a:t> (1/5)/(2/5)  </a:t>
            </a:r>
            <a:r>
              <a:rPr lang="en-US" altLang="zh-CN" sz="2200" dirty="0">
                <a:solidFill>
                  <a:srgbClr val="FF0000"/>
                </a:solidFill>
                <a:sym typeface="Wingdings" panose="05000000000000000000" pitchFamily="2" charset="2"/>
              </a:rPr>
              <a:t>1/2</a:t>
            </a:r>
            <a:endParaRPr lang="en-US" altLang="zh-CN" sz="22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9732E9-3421-4ABA-AA07-CFEACE6572FA}"/>
              </a:ext>
            </a:extLst>
          </p:cNvPr>
          <p:cNvSpPr/>
          <p:nvPr/>
        </p:nvSpPr>
        <p:spPr>
          <a:xfrm>
            <a:off x="1981200" y="2469571"/>
            <a:ext cx="3962400" cy="609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A29AC6B3-3F23-4EEB-B069-2DB0FB989E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895" t="24816" r="5178" b="24815"/>
          <a:stretch/>
        </p:blipFill>
        <p:spPr>
          <a:xfrm>
            <a:off x="6258791" y="2033154"/>
            <a:ext cx="2057400" cy="25908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100AFFA-AADD-404E-9A2F-4ED556A59E5B}"/>
              </a:ext>
            </a:extLst>
          </p:cNvPr>
          <p:cNvSpPr/>
          <p:nvPr/>
        </p:nvSpPr>
        <p:spPr>
          <a:xfrm>
            <a:off x="5801591" y="3365350"/>
            <a:ext cx="533400" cy="3498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30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1211FDF-1C23-445B-9DBD-37C5FD5BB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70" r="50000" b="7037"/>
          <a:stretch/>
        </p:blipFill>
        <p:spPr>
          <a:xfrm>
            <a:off x="0" y="1905000"/>
            <a:ext cx="4572000" cy="37338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44E09ED-5411-4506-9853-420C71B38F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7" t="18889" r="30101" b="67941"/>
          <a:stretch/>
        </p:blipFill>
        <p:spPr>
          <a:xfrm>
            <a:off x="914400" y="838201"/>
            <a:ext cx="7239000" cy="100012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9419BD9-5AB2-4E9C-9116-2534972C62F6}"/>
              </a:ext>
            </a:extLst>
          </p:cNvPr>
          <p:cNvSpPr/>
          <p:nvPr/>
        </p:nvSpPr>
        <p:spPr>
          <a:xfrm>
            <a:off x="2209800" y="733423"/>
            <a:ext cx="1219200" cy="10668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448A1D9-42F5-46E3-3489-B224DBD6DF39}"/>
              </a:ext>
            </a:extLst>
          </p:cNvPr>
          <p:cNvSpPr/>
          <p:nvPr/>
        </p:nvSpPr>
        <p:spPr>
          <a:xfrm>
            <a:off x="2895600" y="2286000"/>
            <a:ext cx="1447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3F5B7E-38FD-A8F7-37CA-CABC4CC2E947}"/>
              </a:ext>
            </a:extLst>
          </p:cNvPr>
          <p:cNvSpPr/>
          <p:nvPr/>
        </p:nvSpPr>
        <p:spPr>
          <a:xfrm>
            <a:off x="2895600" y="3962400"/>
            <a:ext cx="1447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129BD-DDD9-8F3C-8107-9E05C7E3C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0" y="1840663"/>
            <a:ext cx="3279932" cy="3798137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97241674-39F9-3879-3598-4FBD87119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666" t="19074" b="49815"/>
          <a:stretch/>
        </p:blipFill>
        <p:spPr>
          <a:xfrm>
            <a:off x="7962900" y="1870984"/>
            <a:ext cx="1219200" cy="1600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335FD5-3808-F1A5-A610-643C702F49A4}"/>
              </a:ext>
            </a:extLst>
          </p:cNvPr>
          <p:cNvSpPr txBox="1"/>
          <p:nvPr/>
        </p:nvSpPr>
        <p:spPr>
          <a:xfrm>
            <a:off x="470127" y="5911116"/>
            <a:ext cx="5917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FF"/>
                </a:solidFill>
              </a:rPr>
              <a:t>Classifier #1  </a:t>
            </a:r>
            <a:r>
              <a:rPr lang="it-IT" sz="24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it-IT" sz="2400" dirty="0">
                <a:solidFill>
                  <a:srgbClr val="0000FF"/>
                </a:solidFill>
              </a:rPr>
              <a:t> B, 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8D40C-B33B-FA56-283E-C3A12461E2B6}"/>
              </a:ext>
            </a:extLst>
          </p:cNvPr>
          <p:cNvSpPr txBox="1"/>
          <p:nvPr/>
        </p:nvSpPr>
        <p:spPr>
          <a:xfrm>
            <a:off x="381000" y="6372781"/>
            <a:ext cx="5917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Error Classifier #1 </a:t>
            </a:r>
            <a:r>
              <a:rPr lang="it-IT" sz="2400" dirty="0">
                <a:solidFill>
                  <a:srgbClr val="0000FF"/>
                </a:solidFill>
              </a:rPr>
              <a:t>= 1/8 + 1/8 = </a:t>
            </a:r>
            <a:r>
              <a:rPr lang="it-IT" sz="2400" dirty="0">
                <a:solidFill>
                  <a:srgbClr val="FF0000"/>
                </a:solidFill>
              </a:rPr>
              <a:t>2/8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96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04A3AA5-4C94-4FA0-B4C7-E7B5A083F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70" r="50000" b="7037"/>
          <a:stretch/>
        </p:blipFill>
        <p:spPr>
          <a:xfrm>
            <a:off x="0" y="1905004"/>
            <a:ext cx="4572000" cy="3733796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77782F0-D7FA-4356-9ABD-C35E8A66FC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7" t="18889" r="30101" b="67941"/>
          <a:stretch/>
        </p:blipFill>
        <p:spPr>
          <a:xfrm>
            <a:off x="914400" y="838201"/>
            <a:ext cx="7239000" cy="10001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E3406E-1060-48D7-AB7F-3FC9DD17A90B}"/>
              </a:ext>
            </a:extLst>
          </p:cNvPr>
          <p:cNvSpPr/>
          <p:nvPr/>
        </p:nvSpPr>
        <p:spPr>
          <a:xfrm>
            <a:off x="2209800" y="733423"/>
            <a:ext cx="1219200" cy="10668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9CBB68-68F8-02DB-AA67-34951D03EBC6}"/>
              </a:ext>
            </a:extLst>
          </p:cNvPr>
          <p:cNvSpPr/>
          <p:nvPr/>
        </p:nvSpPr>
        <p:spPr>
          <a:xfrm>
            <a:off x="2895600" y="2286000"/>
            <a:ext cx="1447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DC6788-C854-6E3F-6C63-CACA36DBDE02}"/>
              </a:ext>
            </a:extLst>
          </p:cNvPr>
          <p:cNvSpPr/>
          <p:nvPr/>
        </p:nvSpPr>
        <p:spPr>
          <a:xfrm>
            <a:off x="2895600" y="3962400"/>
            <a:ext cx="1447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580484-C9A5-9B65-DC82-153CA0CFC957}"/>
              </a:ext>
            </a:extLst>
          </p:cNvPr>
          <p:cNvSpPr/>
          <p:nvPr/>
        </p:nvSpPr>
        <p:spPr>
          <a:xfrm>
            <a:off x="1676400" y="3142129"/>
            <a:ext cx="1447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09C28-7D8C-D0E0-3E84-F4767CED78AF}"/>
              </a:ext>
            </a:extLst>
          </p:cNvPr>
          <p:cNvSpPr txBox="1"/>
          <p:nvPr/>
        </p:nvSpPr>
        <p:spPr>
          <a:xfrm>
            <a:off x="713468" y="5558131"/>
            <a:ext cx="3604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FF"/>
                </a:solidFill>
              </a:rPr>
              <a:t>Classifier #2  </a:t>
            </a:r>
            <a:r>
              <a:rPr lang="it-IT" sz="24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it-IT" sz="2400" dirty="0">
                <a:solidFill>
                  <a:srgbClr val="0000FF"/>
                </a:solidFill>
              </a:rPr>
              <a:t> B, C, E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65CCEEBD-AC26-DB6A-0993-88BA2B543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0370" b="7037"/>
          <a:stretch/>
        </p:blipFill>
        <p:spPr>
          <a:xfrm>
            <a:off x="4572000" y="1905004"/>
            <a:ext cx="4572000" cy="37337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54E552-6AB2-B0EA-8969-CF16F55BB780}"/>
              </a:ext>
            </a:extLst>
          </p:cNvPr>
          <p:cNvSpPr txBox="1"/>
          <p:nvPr/>
        </p:nvSpPr>
        <p:spPr>
          <a:xfrm>
            <a:off x="685800" y="6089298"/>
            <a:ext cx="586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Error Classifier #2 </a:t>
            </a:r>
            <a:r>
              <a:rPr lang="it-IT" sz="2400" dirty="0">
                <a:solidFill>
                  <a:srgbClr val="0000FF"/>
                </a:solidFill>
              </a:rPr>
              <a:t>= 1/8 + 4/8 + 1/8 = </a:t>
            </a:r>
            <a:r>
              <a:rPr lang="it-IT" sz="2400" dirty="0">
                <a:solidFill>
                  <a:srgbClr val="FF0000"/>
                </a:solidFill>
              </a:rPr>
              <a:t>6/8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8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DF5E8-249F-4254-91FF-1999B4FE38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55"/>
          <a:stretch/>
        </p:blipFill>
        <p:spPr>
          <a:xfrm>
            <a:off x="0" y="857250"/>
            <a:ext cx="9144000" cy="48577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FDA8AAF-E30D-456E-AF1C-70F7CCAD8E6B}"/>
              </a:ext>
            </a:extLst>
          </p:cNvPr>
          <p:cNvSpPr/>
          <p:nvPr/>
        </p:nvSpPr>
        <p:spPr>
          <a:xfrm>
            <a:off x="1905000" y="857250"/>
            <a:ext cx="1219200" cy="10668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680BDE-3CB7-DDA0-E717-EFA24A03EBA8}"/>
              </a:ext>
            </a:extLst>
          </p:cNvPr>
          <p:cNvSpPr/>
          <p:nvPr/>
        </p:nvSpPr>
        <p:spPr>
          <a:xfrm>
            <a:off x="3048000" y="3992654"/>
            <a:ext cx="1447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A07B18-1855-B78A-E468-65AA03B6FB9B}"/>
              </a:ext>
            </a:extLst>
          </p:cNvPr>
          <p:cNvSpPr/>
          <p:nvPr/>
        </p:nvSpPr>
        <p:spPr>
          <a:xfrm>
            <a:off x="3048000" y="2362200"/>
            <a:ext cx="1447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907776-56B3-942E-FF97-28040A6FBB08}"/>
              </a:ext>
            </a:extLst>
          </p:cNvPr>
          <p:cNvSpPr/>
          <p:nvPr/>
        </p:nvSpPr>
        <p:spPr>
          <a:xfrm>
            <a:off x="461682" y="2438400"/>
            <a:ext cx="1447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60E1BD-401C-0329-8E8B-62C442A2E99B}"/>
              </a:ext>
            </a:extLst>
          </p:cNvPr>
          <p:cNvSpPr/>
          <p:nvPr/>
        </p:nvSpPr>
        <p:spPr>
          <a:xfrm>
            <a:off x="457200" y="3992654"/>
            <a:ext cx="1447800" cy="914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3D86F-6D75-9E38-4D1A-3966C56B7225}"/>
              </a:ext>
            </a:extLst>
          </p:cNvPr>
          <p:cNvSpPr txBox="1"/>
          <p:nvPr/>
        </p:nvSpPr>
        <p:spPr>
          <a:xfrm>
            <a:off x="461682" y="6153147"/>
            <a:ext cx="6754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00FF"/>
                </a:solidFill>
              </a:rPr>
              <a:t>Errors commiteed by all classifiers updated</a:t>
            </a:r>
          </a:p>
        </p:txBody>
      </p:sp>
    </p:spTree>
    <p:extLst>
      <p:ext uri="{BB962C8B-B14F-4D97-AF65-F5344CB8AC3E}">
        <p14:creationId xmlns:p14="http://schemas.microsoft.com/office/powerpoint/2010/main" val="282133741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23CD6B5-DE1A-4882-8D55-B30407E86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6" b="78633"/>
          <a:stretch/>
        </p:blipFill>
        <p:spPr>
          <a:xfrm>
            <a:off x="0" y="857250"/>
            <a:ext cx="8991600" cy="109902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93255C2-6A96-4F40-BC8B-6BE8C31F49FF}"/>
              </a:ext>
            </a:extLst>
          </p:cNvPr>
          <p:cNvSpPr/>
          <p:nvPr/>
        </p:nvSpPr>
        <p:spPr>
          <a:xfrm>
            <a:off x="3276600" y="830499"/>
            <a:ext cx="1219200" cy="10668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7835518-1169-D7D4-2B49-4A1F328F2F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88907" y="2743200"/>
            <a:ext cx="4953000" cy="3284301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Going through the error rates of each classifier, we find that there are two candidates: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CN" sz="2200" dirty="0"/>
              <a:t>Classifier #1 </a:t>
            </a:r>
            <a:r>
              <a:rPr lang="en-US" altLang="zh-CN" sz="2200" dirty="0">
                <a:sym typeface="Wingdings" panose="05000000000000000000" pitchFamily="2" charset="2"/>
              </a:rPr>
              <a:t> </a:t>
            </a:r>
            <a:r>
              <a:rPr lang="en-US" altLang="zh-CN" sz="2200" b="1" dirty="0"/>
              <a:t>X &lt; 2</a:t>
            </a:r>
          </a:p>
          <a:p>
            <a:pPr lvl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zh-CN" sz="2200" dirty="0">
                <a:solidFill>
                  <a:srgbClr val="FF0000"/>
                </a:solidFill>
              </a:rPr>
              <a:t>Classifier #5 </a:t>
            </a:r>
            <a:r>
              <a:rPr lang="en-US" altLang="zh-CN" sz="2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200" b="1" dirty="0">
                <a:solidFill>
                  <a:srgbClr val="FF0000"/>
                </a:solidFill>
              </a:rPr>
              <a:t>X &gt; 4</a:t>
            </a:r>
            <a:r>
              <a:rPr lang="en-US" altLang="zh-CN" sz="2200" dirty="0">
                <a:solidFill>
                  <a:srgbClr val="FF0000"/>
                </a:solidFill>
              </a:rPr>
              <a:t> 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In this round we will choose       </a:t>
            </a:r>
            <a:r>
              <a:rPr lang="en-US" altLang="zh-CN" sz="2400" dirty="0"/>
              <a:t>Classifier #1 </a:t>
            </a:r>
            <a:r>
              <a:rPr lang="en-US" altLang="zh-CN" sz="2400" dirty="0">
                <a:sym typeface="Wingdings" panose="05000000000000000000" pitchFamily="2" charset="2"/>
              </a:rPr>
              <a:t> X &lt; 2</a:t>
            </a:r>
            <a:endParaRPr lang="en-US" altLang="zh-CN" sz="2400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AC5020DE-E9FC-F9FB-73B0-893112517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21367" r="60000" b="4074"/>
          <a:stretch/>
        </p:blipFill>
        <p:spPr>
          <a:xfrm>
            <a:off x="381000" y="1956276"/>
            <a:ext cx="3276600" cy="383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41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652DA60-5DF5-4A40-AE2E-403682CCF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" b="77778"/>
          <a:stretch/>
        </p:blipFill>
        <p:spPr>
          <a:xfrm>
            <a:off x="0" y="857250"/>
            <a:ext cx="9118600" cy="1143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D233E59-FABB-4132-8D58-4DEA7E382F81}"/>
              </a:ext>
            </a:extLst>
          </p:cNvPr>
          <p:cNvSpPr/>
          <p:nvPr/>
        </p:nvSpPr>
        <p:spPr>
          <a:xfrm>
            <a:off x="4800600" y="888054"/>
            <a:ext cx="1219200" cy="1066803"/>
          </a:xfrm>
          <a:prstGeom prst="ellipse">
            <a:avLst/>
          </a:prstGeom>
          <a:noFill/>
          <a:ln w="317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867ED8-36B8-4545-B256-B0B70BC5D59B}"/>
              </a:ext>
            </a:extLst>
          </p:cNvPr>
          <p:cNvSpPr/>
          <p:nvPr/>
        </p:nvSpPr>
        <p:spPr>
          <a:xfrm>
            <a:off x="6248400" y="888054"/>
            <a:ext cx="1219200" cy="10668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AA85B9CF-D1FC-6589-4363-2418C9E2A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741" b="7037"/>
          <a:stretch/>
        </p:blipFill>
        <p:spPr>
          <a:xfrm>
            <a:off x="-25400" y="4991100"/>
            <a:ext cx="9144000" cy="1143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155587-6EA8-9B0F-48A7-249B3CFCB1F5}"/>
              </a:ext>
            </a:extLst>
          </p:cNvPr>
          <p:cNvSpPr/>
          <p:nvPr/>
        </p:nvSpPr>
        <p:spPr>
          <a:xfrm>
            <a:off x="5486400" y="4724400"/>
            <a:ext cx="3429000" cy="914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89D1AD2A-1236-7B56-2A5D-57C20948E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78" t="24815" r="62500" b="29260"/>
          <a:stretch/>
        </p:blipFill>
        <p:spPr>
          <a:xfrm>
            <a:off x="2819400" y="2057400"/>
            <a:ext cx="3454400" cy="2362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271580-D4E2-FD3B-FD7A-22020DC77C4E}"/>
              </a:ext>
            </a:extLst>
          </p:cNvPr>
          <p:cNvSpPr/>
          <p:nvPr/>
        </p:nvSpPr>
        <p:spPr>
          <a:xfrm>
            <a:off x="2832100" y="2031054"/>
            <a:ext cx="3429000" cy="2362200"/>
          </a:xfrm>
          <a:prstGeom prst="rect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56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6FEA90F7-65AC-4AAE-93E5-C47FE9810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33" r="35000" b="52963"/>
          <a:stretch/>
        </p:blipFill>
        <p:spPr>
          <a:xfrm>
            <a:off x="0" y="2057400"/>
            <a:ext cx="5943600" cy="12192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11C2D2A-EA02-4C58-884E-C500288285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7" t="18889" r="30101" b="67941"/>
          <a:stretch/>
        </p:blipFill>
        <p:spPr>
          <a:xfrm>
            <a:off x="914400" y="838201"/>
            <a:ext cx="7239000" cy="10001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9AA3819-7FC1-406E-A12A-D8E3A281241D}"/>
              </a:ext>
            </a:extLst>
          </p:cNvPr>
          <p:cNvSpPr/>
          <p:nvPr/>
        </p:nvSpPr>
        <p:spPr>
          <a:xfrm>
            <a:off x="6927715" y="811044"/>
            <a:ext cx="1219200" cy="10668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pic>
        <p:nvPicPr>
          <p:cNvPr id="8" name="Picture 7" descr="Table&#10;&#10;Description automatically generated with medium confidence">
            <a:extLst>
              <a:ext uri="{FF2B5EF4-FFF2-40B4-BE49-F238E27FC236}">
                <a16:creationId xmlns:a16="http://schemas.microsoft.com/office/drawing/2014/main" id="{AA38E0F7-882B-6B82-7C11-86D7CE917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67" t="23333" r="5000" b="23333"/>
          <a:stretch/>
        </p:blipFill>
        <p:spPr>
          <a:xfrm>
            <a:off x="6613071" y="1811113"/>
            <a:ext cx="2362200" cy="27432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0020485-D669-A2B3-E822-42983D148D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1386" y="3886200"/>
            <a:ext cx="6096000" cy="251460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Points </a:t>
            </a:r>
            <a:r>
              <a:rPr lang="en-US" altLang="zh-CN" sz="2400" b="1" dirty="0">
                <a:solidFill>
                  <a:srgbClr val="FF0000"/>
                </a:solidFill>
              </a:rPr>
              <a:t>B</a:t>
            </a:r>
            <a:r>
              <a:rPr lang="en-US" altLang="zh-CN" sz="2400" dirty="0">
                <a:solidFill>
                  <a:srgbClr val="0000FF"/>
                </a:solidFill>
              </a:rPr>
              <a:t> and </a:t>
            </a:r>
            <a:r>
              <a:rPr lang="en-US" altLang="zh-CN" sz="2400" b="1" dirty="0">
                <a:solidFill>
                  <a:srgbClr val="FF0000"/>
                </a:solidFill>
              </a:rPr>
              <a:t>E</a:t>
            </a:r>
            <a:r>
              <a:rPr lang="en-US" altLang="zh-CN" sz="2400" dirty="0">
                <a:solidFill>
                  <a:srgbClr val="0000FF"/>
                </a:solidFill>
              </a:rPr>
              <a:t> are incorrectly classified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Plugging in the value of </a:t>
            </a:r>
            <a:r>
              <a:rPr lang="en-US" altLang="zh-CN" sz="2400" dirty="0" err="1">
                <a:solidFill>
                  <a:srgbClr val="0000FF"/>
                </a:solidFill>
              </a:rPr>
              <a:t>C</a:t>
            </a:r>
            <a:r>
              <a:rPr lang="en-US" altLang="zh-CN" sz="2400" baseline="-25000" dirty="0" err="1">
                <a:solidFill>
                  <a:srgbClr val="0000FF"/>
                </a:solidFill>
              </a:rPr>
              <a:t>error</a:t>
            </a:r>
            <a:r>
              <a:rPr lang="en-US" altLang="zh-CN" sz="2400" dirty="0">
                <a:solidFill>
                  <a:srgbClr val="0000FF"/>
                </a:solidFill>
              </a:rPr>
              <a:t> = </a:t>
            </a:r>
            <a:r>
              <a:rPr lang="en-US" altLang="zh-CN" sz="2400" dirty="0">
                <a:solidFill>
                  <a:srgbClr val="FF0000"/>
                </a:solidFill>
              </a:rPr>
              <a:t>2/8</a:t>
            </a:r>
            <a:r>
              <a:rPr lang="en-US" altLang="zh-CN" sz="2400" dirty="0">
                <a:solidFill>
                  <a:srgbClr val="0000FF"/>
                </a:solidFill>
              </a:rPr>
              <a:t> and initial weights from previous round we</a:t>
            </a:r>
          </a:p>
          <a:p>
            <a:pPr lvl="1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CN" sz="1900" dirty="0">
                <a:solidFill>
                  <a:srgbClr val="00B050"/>
                </a:solidFill>
              </a:rPr>
              <a:t>Update points classified correctly</a:t>
            </a:r>
          </a:p>
          <a:p>
            <a:pPr lvl="1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CN" sz="1900" dirty="0">
                <a:solidFill>
                  <a:srgbClr val="FF0000"/>
                </a:solidFill>
              </a:rPr>
              <a:t>Update points classified wrongly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 Finally, we get the following weight table</a:t>
            </a:r>
            <a:endParaRPr lang="en-US" altLang="zh-CN" sz="2400" dirty="0"/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96851F51-0F3C-BB3D-674E-BA451B13E5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7" t="21367" r="60000" b="4074"/>
          <a:stretch/>
        </p:blipFill>
        <p:spPr>
          <a:xfrm>
            <a:off x="6887921" y="4800600"/>
            <a:ext cx="1687753" cy="182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A39A6E-0E20-87CD-A8DE-D95FBE7487FE}"/>
              </a:ext>
            </a:extLst>
          </p:cNvPr>
          <p:cNvSpPr/>
          <p:nvPr/>
        </p:nvSpPr>
        <p:spPr>
          <a:xfrm>
            <a:off x="1676400" y="2057400"/>
            <a:ext cx="4343400" cy="6096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A6420B-FF1D-51ED-5112-E27B1668683A}"/>
              </a:ext>
            </a:extLst>
          </p:cNvPr>
          <p:cNvSpPr/>
          <p:nvPr/>
        </p:nvSpPr>
        <p:spPr>
          <a:xfrm>
            <a:off x="1676400" y="2667000"/>
            <a:ext cx="4343400" cy="4572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9F4CBAC-2A99-8B26-AC38-CB9C0C9FA501}"/>
              </a:ext>
            </a:extLst>
          </p:cNvPr>
          <p:cNvSpPr/>
          <p:nvPr/>
        </p:nvSpPr>
        <p:spPr>
          <a:xfrm>
            <a:off x="6297385" y="5011513"/>
            <a:ext cx="590534" cy="287113"/>
          </a:xfrm>
          <a:prstGeom prst="rightArrow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08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98A9593A-CF09-4A01-90CA-E7D7D4BC2D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Boosting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29699" name="內容版面配置區 2">
            <a:extLst>
              <a:ext uri="{FF2B5EF4-FFF2-40B4-BE49-F238E27FC236}">
                <a16:creationId xmlns:a16="http://schemas.microsoft.com/office/drawing/2014/main" id="{BE70AF32-4527-4530-9C9B-450CD0051BE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53911" y="904081"/>
            <a:ext cx="842645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Boosting algorithms 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convert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weak learners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into 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strong learners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Boosting is a </a:t>
            </a:r>
            <a:r>
              <a:rPr lang="en-US" altLang="zh-TW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sequential process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; i.e., trees are grown using the information from a previously grown tree, one after the other.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This process slowly learns from data and tries to 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improve its prediction</a:t>
            </a:r>
            <a:r>
              <a:rPr lang="en-US" altLang="zh-TW" sz="2400" dirty="0">
                <a:solidFill>
                  <a:srgbClr val="00B05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in subsequent iterations.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Each classifier has a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voting weight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by which we can combine all results to produce a </a:t>
            </a:r>
            <a:r>
              <a:rPr lang="en-US" altLang="zh-TW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strong learner</a:t>
            </a:r>
            <a:endParaRPr lang="en-US" altLang="zh-TW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F630A4-EBD1-448F-AC2F-720C3F46E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26" name="Picture 2" descr="Boosting Algorithms Explained. Theory, Implementation, and… | by Zixuan  Zhang | Towards Data Science">
            <a:extLst>
              <a:ext uri="{FF2B5EF4-FFF2-40B4-BE49-F238E27FC236}">
                <a16:creationId xmlns:a16="http://schemas.microsoft.com/office/drawing/2014/main" id="{4010F4D4-823A-4A57-A202-3CC5F6F99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/>
          <a:stretch/>
        </p:blipFill>
        <p:spPr bwMode="auto">
          <a:xfrm>
            <a:off x="1828800" y="4703762"/>
            <a:ext cx="5181600" cy="19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F43F611-8B96-0729-74E8-D8775846F97E}"/>
              </a:ext>
            </a:extLst>
          </p:cNvPr>
          <p:cNvCxnSpPr/>
          <p:nvPr/>
        </p:nvCxnSpPr>
        <p:spPr>
          <a:xfrm flipV="1">
            <a:off x="2362200" y="5181600"/>
            <a:ext cx="914400" cy="9144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57203B-4D9F-2382-942E-697611C0C3B8}"/>
              </a:ext>
            </a:extLst>
          </p:cNvPr>
          <p:cNvCxnSpPr/>
          <p:nvPr/>
        </p:nvCxnSpPr>
        <p:spPr>
          <a:xfrm flipV="1">
            <a:off x="3771900" y="5181600"/>
            <a:ext cx="914400" cy="9144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0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8F9D28B-CD29-4FC4-8051-741C245A6C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t="20370" b="5556"/>
          <a:stretch/>
        </p:blipFill>
        <p:spPr>
          <a:xfrm>
            <a:off x="38100" y="1905004"/>
            <a:ext cx="8991600" cy="3810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5C4617E-C306-4E86-BADC-397D85DB0F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7" t="18889" r="30101" b="67941"/>
          <a:stretch/>
        </p:blipFill>
        <p:spPr>
          <a:xfrm>
            <a:off x="914400" y="838201"/>
            <a:ext cx="7239000" cy="10001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9550BF0-95CA-47DE-AB63-76E0BC2DD9C6}"/>
              </a:ext>
            </a:extLst>
          </p:cNvPr>
          <p:cNvSpPr/>
          <p:nvPr/>
        </p:nvSpPr>
        <p:spPr>
          <a:xfrm>
            <a:off x="2209800" y="781051"/>
            <a:ext cx="1219200" cy="10668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0A3BBD92-E42A-70A7-9AEA-89466AA10E6C}"/>
              </a:ext>
            </a:extLst>
          </p:cNvPr>
          <p:cNvSpPr/>
          <p:nvPr/>
        </p:nvSpPr>
        <p:spPr>
          <a:xfrm>
            <a:off x="7602410" y="4724402"/>
            <a:ext cx="650875" cy="457200"/>
          </a:xfrm>
          <a:prstGeom prst="lef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A2F69-7380-6798-4A9C-6A37422D9F77}"/>
              </a:ext>
            </a:extLst>
          </p:cNvPr>
          <p:cNvSpPr txBox="1"/>
          <p:nvPr/>
        </p:nvSpPr>
        <p:spPr>
          <a:xfrm>
            <a:off x="892629" y="6132564"/>
            <a:ext cx="76375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Perform yet another round and updating the errors of all classifiers</a:t>
            </a:r>
          </a:p>
        </p:txBody>
      </p:sp>
    </p:spTree>
    <p:extLst>
      <p:ext uri="{BB962C8B-B14F-4D97-AF65-F5344CB8AC3E}">
        <p14:creationId xmlns:p14="http://schemas.microsoft.com/office/powerpoint/2010/main" val="1087966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9342527-3737-4487-B73B-137AA40A0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70" r="58333" b="5556"/>
          <a:stretch/>
        </p:blipFill>
        <p:spPr>
          <a:xfrm>
            <a:off x="0" y="1905000"/>
            <a:ext cx="3810000" cy="3810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4218996-267C-4970-ADCF-84E92A7653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7" t="18889" r="30101" b="67941"/>
          <a:stretch/>
        </p:blipFill>
        <p:spPr>
          <a:xfrm>
            <a:off x="914400" y="838201"/>
            <a:ext cx="7239000" cy="10001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01D9D23-4721-45F3-9B5D-6F89311E9BDC}"/>
              </a:ext>
            </a:extLst>
          </p:cNvPr>
          <p:cNvSpPr/>
          <p:nvPr/>
        </p:nvSpPr>
        <p:spPr>
          <a:xfrm>
            <a:off x="3352800" y="771524"/>
            <a:ext cx="1219200" cy="10668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CB0999A-8F96-02F8-0142-587167A13A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88907" y="2743200"/>
            <a:ext cx="4953000" cy="2508249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Going through the error rates of each classifier, we find that       </a:t>
            </a:r>
            <a:r>
              <a:rPr lang="en-US" altLang="zh-CN" sz="2400" b="1" dirty="0"/>
              <a:t>X &gt; 4</a:t>
            </a:r>
            <a:r>
              <a:rPr lang="en-US" altLang="zh-CN" sz="2400" dirty="0">
                <a:solidFill>
                  <a:srgbClr val="0000FF"/>
                </a:solidFill>
              </a:rPr>
              <a:t> is the classifier with minimum error rate (2/12)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</a:rPr>
              <a:t>In this round we will choose      </a:t>
            </a:r>
            <a:r>
              <a:rPr lang="en-US" altLang="zh-CN" sz="2400" dirty="0"/>
              <a:t>X &gt; 4 classifier</a:t>
            </a:r>
          </a:p>
        </p:txBody>
      </p:sp>
    </p:spTree>
    <p:extLst>
      <p:ext uri="{BB962C8B-B14F-4D97-AF65-F5344CB8AC3E}">
        <p14:creationId xmlns:p14="http://schemas.microsoft.com/office/powerpoint/2010/main" val="52219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55F5B9-D045-4AAE-BA7B-4CB9C1E4A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 t="23333" r="71850" b="39630"/>
          <a:stretch/>
        </p:blipFill>
        <p:spPr>
          <a:xfrm>
            <a:off x="169164" y="2401277"/>
            <a:ext cx="2421636" cy="1905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64F30AA-ECAB-4851-8556-3B3CABE31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7" t="18889" r="30101" b="67941"/>
          <a:stretch/>
        </p:blipFill>
        <p:spPr>
          <a:xfrm>
            <a:off x="914400" y="838201"/>
            <a:ext cx="7239000" cy="10001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381382C-0738-479F-A798-E5631FB025B6}"/>
              </a:ext>
            </a:extLst>
          </p:cNvPr>
          <p:cNvSpPr/>
          <p:nvPr/>
        </p:nvSpPr>
        <p:spPr>
          <a:xfrm>
            <a:off x="4504717" y="771524"/>
            <a:ext cx="1219200" cy="1066803"/>
          </a:xfrm>
          <a:prstGeom prst="ellipse">
            <a:avLst/>
          </a:prstGeom>
          <a:noFill/>
          <a:ln w="317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B6E3AD-A3FF-49D7-833D-3DC179631BAC}"/>
              </a:ext>
            </a:extLst>
          </p:cNvPr>
          <p:cNvSpPr/>
          <p:nvPr/>
        </p:nvSpPr>
        <p:spPr>
          <a:xfrm>
            <a:off x="5709326" y="761194"/>
            <a:ext cx="1219200" cy="106680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7EB8B2-0F3A-B79E-F588-AC6C4C9DCD4E}"/>
              </a:ext>
            </a:extLst>
          </p:cNvPr>
          <p:cNvSpPr/>
          <p:nvPr/>
        </p:nvSpPr>
        <p:spPr>
          <a:xfrm>
            <a:off x="108204" y="2420751"/>
            <a:ext cx="2590800" cy="1905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04C86A-E538-4204-C765-EFC08765B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370" r="1666" b="21852"/>
          <a:stretch/>
        </p:blipFill>
        <p:spPr>
          <a:xfrm>
            <a:off x="38100" y="5082988"/>
            <a:ext cx="89916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295DF4-0EA7-3F8A-F919-0FC0EA24971C}"/>
              </a:ext>
            </a:extLst>
          </p:cNvPr>
          <p:cNvSpPr/>
          <p:nvPr/>
        </p:nvSpPr>
        <p:spPr>
          <a:xfrm>
            <a:off x="6629400" y="4908176"/>
            <a:ext cx="2362200" cy="10668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503BE-3A17-1BA1-754D-EDCD19C63795}"/>
              </a:ext>
            </a:extLst>
          </p:cNvPr>
          <p:cNvSpPr txBox="1"/>
          <p:nvPr/>
        </p:nvSpPr>
        <p:spPr>
          <a:xfrm>
            <a:off x="1839177" y="6242529"/>
            <a:ext cx="6550279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Now we have a combination of 3 classifiers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95C25-DE1D-1335-D554-B78923BCA932}"/>
              </a:ext>
            </a:extLst>
          </p:cNvPr>
          <p:cNvSpPr txBox="1"/>
          <p:nvPr/>
        </p:nvSpPr>
        <p:spPr>
          <a:xfrm>
            <a:off x="3763581" y="3554520"/>
            <a:ext cx="5093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What have we achieved?</a:t>
            </a:r>
          </a:p>
        </p:txBody>
      </p:sp>
    </p:spTree>
    <p:extLst>
      <p:ext uri="{BB962C8B-B14F-4D97-AF65-F5344CB8AC3E}">
        <p14:creationId xmlns:p14="http://schemas.microsoft.com/office/powerpoint/2010/main" val="1380020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BC7918E9-9FEB-4F0E-AF8D-8618FA562FD4}"/>
              </a:ext>
            </a:extLst>
          </p:cNvPr>
          <p:cNvSpPr txBox="1">
            <a:spLocks/>
          </p:cNvSpPr>
          <p:nvPr/>
        </p:nvSpPr>
        <p:spPr bwMode="auto">
          <a:xfrm>
            <a:off x="0" y="-1"/>
            <a:ext cx="91440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j-cs"/>
              </a:rPr>
              <a:t>AdaBoost Algorithm: Example 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55B2D4EF-D109-4679-8580-2BCF27059CDD}"/>
              </a:ext>
            </a:extLst>
          </p:cNvPr>
          <p:cNvSpPr txBox="1">
            <a:spLocks/>
          </p:cNvSpPr>
          <p:nvPr/>
        </p:nvSpPr>
        <p:spPr bwMode="auto">
          <a:xfrm>
            <a:off x="8575675" y="6629400"/>
            <a:ext cx="568325" cy="2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04C86A-E538-4204-C765-EFC08765B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370" r="1666" b="21852"/>
          <a:stretch/>
        </p:blipFill>
        <p:spPr>
          <a:xfrm>
            <a:off x="38100" y="5257800"/>
            <a:ext cx="89916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795C25-DE1D-1335-D554-B78923BCA932}"/>
              </a:ext>
            </a:extLst>
          </p:cNvPr>
          <p:cNvSpPr txBox="1"/>
          <p:nvPr/>
        </p:nvSpPr>
        <p:spPr>
          <a:xfrm>
            <a:off x="-33528" y="6280448"/>
            <a:ext cx="2546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Majority Rule </a:t>
            </a:r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4011D620-1E8C-91FE-8931-2431FDDC49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" t="21736" r="58755" b="2393"/>
          <a:stretch/>
        </p:blipFill>
        <p:spPr>
          <a:xfrm>
            <a:off x="609600" y="1286715"/>
            <a:ext cx="3336036" cy="3657600"/>
          </a:xfrm>
          <a:prstGeom prst="rect">
            <a:avLst/>
          </a:prstGeom>
        </p:spPr>
      </p:pic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E0186FF0-4C13-ECEA-82F3-6FB0E9EBEB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7" t="21367" r="60000" b="4074"/>
          <a:stretch/>
        </p:blipFill>
        <p:spPr>
          <a:xfrm>
            <a:off x="5483352" y="1109392"/>
            <a:ext cx="3041904" cy="3834923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19AB658F-B155-55D3-A46D-2A9B375077A9}"/>
              </a:ext>
            </a:extLst>
          </p:cNvPr>
          <p:cNvSpPr/>
          <p:nvPr/>
        </p:nvSpPr>
        <p:spPr>
          <a:xfrm>
            <a:off x="5102352" y="1676400"/>
            <a:ext cx="381000" cy="533400"/>
          </a:xfrm>
          <a:prstGeom prst="mathMultiply">
            <a:avLst/>
          </a:prstGeom>
          <a:solidFill>
            <a:srgbClr val="FF00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14C6CEAD-B2E4-6102-9FC0-3F395E40D8A5}"/>
              </a:ext>
            </a:extLst>
          </p:cNvPr>
          <p:cNvSpPr/>
          <p:nvPr/>
        </p:nvSpPr>
        <p:spPr>
          <a:xfrm>
            <a:off x="3755136" y="2769298"/>
            <a:ext cx="381000" cy="533400"/>
          </a:xfrm>
          <a:prstGeom prst="mathMultiply">
            <a:avLst/>
          </a:prstGeom>
          <a:solidFill>
            <a:srgbClr val="FF00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DB2CA-8FDF-E85F-1CCA-6429BE8E5EA3}"/>
              </a:ext>
            </a:extLst>
          </p:cNvPr>
          <p:cNvSpPr txBox="1"/>
          <p:nvPr/>
        </p:nvSpPr>
        <p:spPr>
          <a:xfrm>
            <a:off x="8582025" y="3906654"/>
            <a:ext cx="518091" cy="369332"/>
          </a:xfrm>
          <a:prstGeom prst="rect">
            <a:avLst/>
          </a:prstGeom>
          <a:solidFill>
            <a:srgbClr val="00FF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4939EB-A2DC-F034-C0AE-DD44FC6D67FA}"/>
              </a:ext>
            </a:extLst>
          </p:cNvPr>
          <p:cNvSpPr txBox="1"/>
          <p:nvPr/>
        </p:nvSpPr>
        <p:spPr>
          <a:xfrm>
            <a:off x="8575675" y="1624585"/>
            <a:ext cx="518091" cy="369332"/>
          </a:xfrm>
          <a:prstGeom prst="rect">
            <a:avLst/>
          </a:prstGeom>
          <a:solidFill>
            <a:srgbClr val="00FF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D0C74B-114B-5B27-57F6-E8EFEB0CC23E}"/>
              </a:ext>
            </a:extLst>
          </p:cNvPr>
          <p:cNvSpPr txBox="1"/>
          <p:nvPr/>
        </p:nvSpPr>
        <p:spPr>
          <a:xfrm>
            <a:off x="123479" y="2825352"/>
            <a:ext cx="518091" cy="369332"/>
          </a:xfrm>
          <a:prstGeom prst="rect">
            <a:avLst/>
          </a:prstGeom>
          <a:solidFill>
            <a:srgbClr val="00FF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OK</a:t>
            </a:r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58E42933-F361-620B-573F-1A241B891746}"/>
              </a:ext>
            </a:extLst>
          </p:cNvPr>
          <p:cNvSpPr/>
          <p:nvPr/>
        </p:nvSpPr>
        <p:spPr>
          <a:xfrm>
            <a:off x="5073968" y="3824620"/>
            <a:ext cx="381000" cy="533400"/>
          </a:xfrm>
          <a:prstGeom prst="mathMultiply">
            <a:avLst/>
          </a:prstGeom>
          <a:solidFill>
            <a:srgbClr val="FF00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55D783-32EE-AF09-CC84-324A274E7236}"/>
              </a:ext>
            </a:extLst>
          </p:cNvPr>
          <p:cNvSpPr txBox="1"/>
          <p:nvPr/>
        </p:nvSpPr>
        <p:spPr>
          <a:xfrm>
            <a:off x="4732290" y="6313122"/>
            <a:ext cx="1889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can stop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E3E70F52-F0E1-19A9-2E85-1E580F8B66D9}"/>
              </a:ext>
            </a:extLst>
          </p:cNvPr>
          <p:cNvSpPr/>
          <p:nvPr/>
        </p:nvSpPr>
        <p:spPr>
          <a:xfrm rot="16200000">
            <a:off x="2254031" y="5002835"/>
            <a:ext cx="518091" cy="2037136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D643C90A-6066-9AA2-F6EE-3346374106EF}"/>
              </a:ext>
            </a:extLst>
          </p:cNvPr>
          <p:cNvSpPr/>
          <p:nvPr/>
        </p:nvSpPr>
        <p:spPr>
          <a:xfrm rot="16200000">
            <a:off x="4895659" y="5011979"/>
            <a:ext cx="518091" cy="2037136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2766F652-84C6-B14F-DFA5-9216DFB959A7}"/>
              </a:ext>
            </a:extLst>
          </p:cNvPr>
          <p:cNvSpPr/>
          <p:nvPr/>
        </p:nvSpPr>
        <p:spPr>
          <a:xfrm rot="16200000">
            <a:off x="7600512" y="5035509"/>
            <a:ext cx="518091" cy="2037136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59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  <p:bldP spid="18" grpId="1" animBg="1"/>
      <p:bldP spid="11" grpId="0" animBg="1"/>
      <p:bldP spid="11" grpId="1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1" grpId="0" animBg="1"/>
      <p:bldP spid="21" grpId="1" animBg="1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57200" y="28575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5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Summary</a:t>
            </a:r>
            <a:endParaRPr kumimoji="0" lang="en-CA" sz="45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8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>
            <a:extLst>
              <a:ext uri="{FF2B5EF4-FFF2-40B4-BE49-F238E27FC236}">
                <a16:creationId xmlns:a16="http://schemas.microsoft.com/office/drawing/2014/main" id="{FE505434-4F01-45C4-9858-56564D0DA1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Summary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46083" name="內容版面配置區 2">
            <a:extLst>
              <a:ext uri="{FF2B5EF4-FFF2-40B4-BE49-F238E27FC236}">
                <a16:creationId xmlns:a16="http://schemas.microsoft.com/office/drawing/2014/main" id="{50F57D65-E32A-49D8-8D88-A3E44114E2A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" y="990600"/>
            <a:ext cx="8839200" cy="525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Ensemble systems</a:t>
            </a:r>
            <a:r>
              <a:rPr lang="en-US" altLang="zh-TW" sz="2200" dirty="0"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are useful and powerful in practice</a:t>
            </a:r>
          </a:p>
          <a:p>
            <a:pPr eaLnBrk="1" hangingPunct="1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zh-TW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Boosting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is a general </a:t>
            </a:r>
            <a:r>
              <a:rPr lang="en-US" altLang="zh-TW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ensemble method 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that creates a strong classifier from a number of weak classifiers. This is done by building a model from the training data, then creating a second model that attempts to correct the errors from the first model.</a:t>
            </a:r>
          </a:p>
          <a:p>
            <a:pPr lvl="1" eaLnBrk="1" hangingPunct="1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Boosting</a:t>
            </a:r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is a </a:t>
            </a:r>
            <a:r>
              <a:rPr lang="en-US" altLang="zh-TW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sequential process</a:t>
            </a:r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; i.e., trees are grown using the information from a previously grown tree, one after the other.</a:t>
            </a:r>
          </a:p>
          <a:p>
            <a:pPr eaLnBrk="1" hangingPunct="1">
              <a:spcBef>
                <a:spcPts val="1200"/>
              </a:spcBef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zh-TW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AdaBoost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(1997) is a more general version of the boosting algorithm; AdaBoost.M1 can handle multiclass problems</a:t>
            </a:r>
          </a:p>
          <a:p>
            <a:pPr eaLnBrk="1" hangingPunct="1">
              <a:spcBef>
                <a:spcPts val="1200"/>
              </a:spcBef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zh-TW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AdaBoost</a:t>
            </a:r>
            <a:r>
              <a:rPr lang="en-US" altLang="zh-TW" sz="22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generates a set of hypotheses (classifiers), and combines them through weighted majority voting of the classes predicted by the individual hypotheses</a:t>
            </a:r>
          </a:p>
          <a:p>
            <a:pPr eaLnBrk="1" hangingPunct="1">
              <a:buClr>
                <a:srgbClr val="0000FF"/>
              </a:buCl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rgbClr val="0000FF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A61D7A4-3610-4767-80A7-47D63B7CE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57200" y="28575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5165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Misc. Resources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ABEAA236-401D-482B-B5EE-4A5B121251AA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68B73-4277-41E1-B61C-85B2A1EF3C08}"/>
              </a:ext>
            </a:extLst>
          </p:cNvPr>
          <p:cNvSpPr/>
          <p:nvPr/>
        </p:nvSpPr>
        <p:spPr>
          <a:xfrm>
            <a:off x="190500" y="805205"/>
            <a:ext cx="8763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YouTube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https://www.youtube.com/watch?v=sfVms30Ulxw&amp;t=0s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https://www.youtube.com/watch?v=LsK-xG1cLYA</a:t>
            </a:r>
            <a:endParaRPr lang="en-US" sz="1600" dirty="0">
              <a:solidFill>
                <a:srgbClr val="0000FF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</a:rPr>
              <a:t>https://www.youtube.com/watch?v=9CPsYsB4OLI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Tutorials: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https://machinelearningmastery.com/boosting-and-adaboost-for-machine-learning/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4"/>
              </a:rPr>
              <a:t>https://mccormickml.com/2013/12/13/adaboost-tutorial/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https://blog.paperspace.com/adaboost-optimizer/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Software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5"/>
              </a:rPr>
              <a:t>https://www.datacamp.com/community/tutorials/adaboost-classifier-python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6"/>
              </a:rPr>
              <a:t>https://www.kdnuggets.com/2020/12/implementing-adaboost-algorithm-from-scratch.html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https://towardsdatascience.com/machine-learning-part-17-boosting-algorithms-adaboost-in-python-d00faac6c464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Books: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7"/>
              </a:rPr>
              <a:t>https://doc.lagout.org/science/0_Computer%20Science/2_Algorithms/Boosting_%20Foundations%20and%20Algorithms%20%5BSchapire%20%26%20Freund%202012-05-18%5D.pdf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http://www.cs.toronto.edu/~mbrubake/teaching/C11/Handouts/AdaBoost.pdf</a:t>
            </a:r>
          </a:p>
        </p:txBody>
      </p:sp>
    </p:spTree>
    <p:extLst>
      <p:ext uri="{BB962C8B-B14F-4D97-AF65-F5344CB8AC3E}">
        <p14:creationId xmlns:p14="http://schemas.microsoft.com/office/powerpoint/2010/main" val="233730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Misc. Resources: GB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ABEAA236-401D-482B-B5EE-4A5B121251AA}"/>
              </a:ext>
            </a:extLst>
          </p:cNvPr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68B73-4277-41E1-B61C-85B2A1EF3C08}"/>
              </a:ext>
            </a:extLst>
          </p:cNvPr>
          <p:cNvSpPr/>
          <p:nvPr/>
        </p:nvSpPr>
        <p:spPr>
          <a:xfrm>
            <a:off x="76200" y="805205"/>
            <a:ext cx="899160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YouTube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https://www.youtube.com/watch?v=sfVms30Ulxw&amp;t=0s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Tutorials: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3"/>
              </a:rPr>
              <a:t>https://www.analyticsvidhya.com/blog/2016/02/complete-guide-parameter-tuning-gradient-boosting-gbm-python/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4"/>
              </a:rPr>
              <a:t>https://www.analyticsvidhya.com/blog/2015/11/quick-introduction-boosting-algorithms-machine-learning/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5"/>
              </a:rPr>
              <a:t>https://www.analyticsvidhya.com/blog/2015/05/boosting-algorithms-simplified/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Courses: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https://courses.analyticsvidhya.com/courses/ensemble-learning-and-ensemble-learning-techniques?utm_source=blog&amp;utm_medium=complete-guide-parameter-tuning-gradient-boosting-gbm-python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141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 descr="Narrow vertical"/>
          <p:cNvSpPr>
            <a:spLocks noChangeArrowheads="1" noChangeShapeType="1" noTextEdit="1"/>
          </p:cNvSpPr>
          <p:nvPr/>
        </p:nvSpPr>
        <p:spPr bwMode="auto">
          <a:xfrm>
            <a:off x="1418063" y="2286000"/>
            <a:ext cx="6553200" cy="27527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0" cap="none" spc="0" normalizeH="0" baseline="0" noProof="0" dirty="0"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End Slides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98A9593A-CF09-4A01-90CA-E7D7D4BC2D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Boosting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29699" name="內容版面配置區 2">
            <a:extLst>
              <a:ext uri="{FF2B5EF4-FFF2-40B4-BE49-F238E27FC236}">
                <a16:creationId xmlns:a16="http://schemas.microsoft.com/office/drawing/2014/main" id="{BE70AF32-4527-4530-9C9B-450CD0051BE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8600" y="904080"/>
            <a:ext cx="8762999" cy="5420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Weak learner</a:t>
            </a:r>
            <a:r>
              <a:rPr lang="en-US" altLang="zh-TW" sz="28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: produces a hypotheses at least as good as a random classifier.</a:t>
            </a:r>
          </a:p>
          <a:p>
            <a:pPr lvl="0" eaLnBrk="1" hangingPunct="1">
              <a:buFont typeface="Courier New" panose="02070309020205020404" pitchFamily="49" charset="0"/>
              <a:buChar char="o"/>
            </a:pPr>
            <a:r>
              <a:rPr lang="en-US" altLang="zh-TW" sz="28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What can we boost?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zh-TW" sz="2800" dirty="0">
                <a:latin typeface="Verdana" panose="020B0604030504040204" pitchFamily="34" charset="0"/>
                <a:ea typeface="新細明體" panose="02020500000000000000" pitchFamily="18" charset="-120"/>
              </a:rPr>
              <a:t>Examples of weak learners</a:t>
            </a:r>
            <a:r>
              <a:rPr lang="en-US" altLang="zh-TW" sz="28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Rules of thumb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Decision “Tree” stumps (decision trees of one parent node)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Perceptron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Naïve Bayes Models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….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F630A4-EBD1-448F-AC2F-720C3F46E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98A9593A-CF09-4A01-90CA-E7D7D4BC2D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Boosting Paradigm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29699" name="內容版面配置區 2">
            <a:extLst>
              <a:ext uri="{FF2B5EF4-FFF2-40B4-BE49-F238E27FC236}">
                <a16:creationId xmlns:a16="http://schemas.microsoft.com/office/drawing/2014/main" id="{BE70AF32-4527-4530-9C9B-450CD0051BE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53910" y="904080"/>
            <a:ext cx="8637689" cy="5420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zh-TW" sz="2800" dirty="0">
                <a:solidFill>
                  <a:srgbClr val="00B05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Advantages?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No need to learn a perfect hypothesis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Can </a:t>
            </a:r>
            <a:r>
              <a:rPr lang="en-US" altLang="zh-TW" sz="2400" dirty="0">
                <a:solidFill>
                  <a:srgbClr val="00B05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boost any weak 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learning algorithm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Boosting is very </a:t>
            </a:r>
            <a:r>
              <a:rPr lang="en-US" altLang="zh-TW" sz="2400" dirty="0">
                <a:solidFill>
                  <a:srgbClr val="00B05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simple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to program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Boosting provides </a:t>
            </a:r>
            <a:r>
              <a:rPr lang="en-US" altLang="zh-TW" sz="2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good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solidFill>
                  <a:srgbClr val="00B05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generalization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en-US" altLang="zh-TW" sz="2400" dirty="0">
              <a:solidFill>
                <a:srgbClr val="0000FF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zh-TW" sz="28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Paradigm Shift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Don’t try to learn a perfect hypothesis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Just learn simple rules of thumbs and </a:t>
            </a:r>
            <a:r>
              <a:rPr lang="en-US" altLang="zh-TW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boost them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US" altLang="zh-TW" sz="2400" dirty="0">
              <a:solidFill>
                <a:srgbClr val="0000FF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F630A4-EBD1-448F-AC2F-720C3F46E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98A9593A-CF09-4A01-90CA-E7D7D4BC2D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Boosting Framework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F630A4-EBD1-448F-AC2F-720C3F46E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90602A-7F53-43E7-B764-7A3922A24B23}"/>
              </a:ext>
            </a:extLst>
          </p:cNvPr>
          <p:cNvSpPr/>
          <p:nvPr/>
        </p:nvSpPr>
        <p:spPr>
          <a:xfrm>
            <a:off x="1530485" y="1418616"/>
            <a:ext cx="304800" cy="457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0125A-04FB-4DB9-B6CB-ADB108E6DC3D}"/>
              </a:ext>
            </a:extLst>
          </p:cNvPr>
          <p:cNvSpPr/>
          <p:nvPr/>
        </p:nvSpPr>
        <p:spPr>
          <a:xfrm>
            <a:off x="1524000" y="2195208"/>
            <a:ext cx="304800" cy="457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F30467-296C-4C6C-98B6-BCC21E3B32F2}"/>
              </a:ext>
            </a:extLst>
          </p:cNvPr>
          <p:cNvSpPr/>
          <p:nvPr/>
        </p:nvSpPr>
        <p:spPr>
          <a:xfrm>
            <a:off x="1507787" y="2971800"/>
            <a:ext cx="304800" cy="457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EC6466-4C97-4335-87C6-2012BEC08339}"/>
              </a:ext>
            </a:extLst>
          </p:cNvPr>
          <p:cNvSpPr/>
          <p:nvPr/>
        </p:nvSpPr>
        <p:spPr>
          <a:xfrm>
            <a:off x="1524000" y="3748392"/>
            <a:ext cx="304800" cy="457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A368082-1DB6-4C57-AE87-B6A45F8796CD}"/>
              </a:ext>
            </a:extLst>
          </p:cNvPr>
          <p:cNvSpPr/>
          <p:nvPr/>
        </p:nvSpPr>
        <p:spPr>
          <a:xfrm>
            <a:off x="1524000" y="4524984"/>
            <a:ext cx="304800" cy="457200"/>
          </a:xfrm>
          <a:prstGeom prst="down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52CB2-8E3C-4EC3-9EB4-ACA25A07B1BA}"/>
              </a:ext>
            </a:extLst>
          </p:cNvPr>
          <p:cNvSpPr txBox="1"/>
          <p:nvPr/>
        </p:nvSpPr>
        <p:spPr>
          <a:xfrm>
            <a:off x="1530485" y="519326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5CBA38-59C4-4AF4-A34C-F3A7EA8662FB}"/>
              </a:ext>
            </a:extLst>
          </p:cNvPr>
          <p:cNvSpPr/>
          <p:nvPr/>
        </p:nvSpPr>
        <p:spPr>
          <a:xfrm>
            <a:off x="3203642" y="1418616"/>
            <a:ext cx="304800" cy="2577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7DBB4C-100A-404F-93E1-2AAEB458B2FA}"/>
              </a:ext>
            </a:extLst>
          </p:cNvPr>
          <p:cNvSpPr/>
          <p:nvPr/>
        </p:nvSpPr>
        <p:spPr>
          <a:xfrm>
            <a:off x="4876800" y="1418616"/>
            <a:ext cx="304800" cy="2577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700CA8-04ED-495C-8C9E-A96A9322A292}"/>
              </a:ext>
            </a:extLst>
          </p:cNvPr>
          <p:cNvSpPr/>
          <p:nvPr/>
        </p:nvSpPr>
        <p:spPr>
          <a:xfrm>
            <a:off x="3203642" y="1875816"/>
            <a:ext cx="304800" cy="7741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3C3EA3-8F63-48D1-9F24-3E22CBBCFECB}"/>
              </a:ext>
            </a:extLst>
          </p:cNvPr>
          <p:cNvSpPr/>
          <p:nvPr/>
        </p:nvSpPr>
        <p:spPr>
          <a:xfrm>
            <a:off x="3200400" y="2966934"/>
            <a:ext cx="304800" cy="7741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50E7FD-CEB9-448F-BF81-3681A704ABA7}"/>
              </a:ext>
            </a:extLst>
          </p:cNvPr>
          <p:cNvSpPr/>
          <p:nvPr/>
        </p:nvSpPr>
        <p:spPr>
          <a:xfrm>
            <a:off x="3174458" y="3940510"/>
            <a:ext cx="304800" cy="2650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1542EE87-7E4C-43D3-9173-58D7C09A79C8}"/>
              </a:ext>
            </a:extLst>
          </p:cNvPr>
          <p:cNvSpPr/>
          <p:nvPr/>
        </p:nvSpPr>
        <p:spPr>
          <a:xfrm>
            <a:off x="2062264" y="2262895"/>
            <a:ext cx="457200" cy="39802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2B282AE5-93C7-49D0-A866-63F9A3A3CD00}"/>
              </a:ext>
            </a:extLst>
          </p:cNvPr>
          <p:cNvSpPr/>
          <p:nvPr/>
        </p:nvSpPr>
        <p:spPr>
          <a:xfrm>
            <a:off x="2062264" y="3030975"/>
            <a:ext cx="457200" cy="39802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BB9F06-56EE-48BC-90B0-1C780A2A63E4}"/>
              </a:ext>
            </a:extLst>
          </p:cNvPr>
          <p:cNvSpPr txBox="1"/>
          <p:nvPr/>
        </p:nvSpPr>
        <p:spPr>
          <a:xfrm>
            <a:off x="1971631" y="1384012"/>
            <a:ext cx="45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  <a:ea typeface="+mn-ea"/>
                <a:cs typeface="Arial"/>
                <a:sym typeface="Symbol" pitchFamily="18" charset="2"/>
              </a:rPr>
              <a:t>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F5D58D-1111-4C76-BEFE-5A92BA909DD7}"/>
              </a:ext>
            </a:extLst>
          </p:cNvPr>
          <p:cNvSpPr txBox="1"/>
          <p:nvPr/>
        </p:nvSpPr>
        <p:spPr>
          <a:xfrm>
            <a:off x="1968547" y="3648122"/>
            <a:ext cx="45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  <a:ea typeface="+mn-ea"/>
                <a:cs typeface="Arial"/>
                <a:sym typeface="Symbol" pitchFamily="18" charset="2"/>
              </a:rPr>
              <a:t></a:t>
            </a:r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9DE721B-CEFB-44CE-91FD-7C51337B7ED1}"/>
              </a:ext>
            </a:extLst>
          </p:cNvPr>
          <p:cNvSpPr/>
          <p:nvPr/>
        </p:nvSpPr>
        <p:spPr>
          <a:xfrm>
            <a:off x="3174458" y="4524984"/>
            <a:ext cx="304800" cy="457200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1A1217F7-A938-4602-BB8F-E1EE8B60D94F}"/>
              </a:ext>
            </a:extLst>
          </p:cNvPr>
          <p:cNvSpPr/>
          <p:nvPr/>
        </p:nvSpPr>
        <p:spPr>
          <a:xfrm>
            <a:off x="3774329" y="3874038"/>
            <a:ext cx="457200" cy="39802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B7D03C-5B2D-44ED-BC95-04BE80CD6FD3}"/>
              </a:ext>
            </a:extLst>
          </p:cNvPr>
          <p:cNvSpPr txBox="1"/>
          <p:nvPr/>
        </p:nvSpPr>
        <p:spPr>
          <a:xfrm>
            <a:off x="3770769" y="3061625"/>
            <a:ext cx="45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  <a:ea typeface="+mn-ea"/>
                <a:cs typeface="Arial"/>
                <a:sym typeface="Symbol" pitchFamily="18" charset="2"/>
              </a:rPr>
              <a:t>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F0BB11-E526-4733-AE80-C5D4A3967568}"/>
              </a:ext>
            </a:extLst>
          </p:cNvPr>
          <p:cNvSpPr txBox="1"/>
          <p:nvPr/>
        </p:nvSpPr>
        <p:spPr>
          <a:xfrm>
            <a:off x="3774329" y="2059270"/>
            <a:ext cx="45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  <a:ea typeface="+mn-ea"/>
                <a:cs typeface="Arial"/>
                <a:sym typeface="Symbol" pitchFamily="18" charset="2"/>
              </a:rPr>
              <a:t>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558798-C0B0-410E-B550-84C30A6EE491}"/>
              </a:ext>
            </a:extLst>
          </p:cNvPr>
          <p:cNvSpPr txBox="1"/>
          <p:nvPr/>
        </p:nvSpPr>
        <p:spPr>
          <a:xfrm>
            <a:off x="3735421" y="1302389"/>
            <a:ext cx="45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  <a:ea typeface="+mn-ea"/>
                <a:cs typeface="Arial"/>
                <a:sym typeface="Symbol" pitchFamily="18" charset="2"/>
              </a:rPr>
              <a:t>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8D0D4F7-E218-48C8-B106-06484E1B35E1}"/>
              </a:ext>
            </a:extLst>
          </p:cNvPr>
          <p:cNvGrpSpPr/>
          <p:nvPr/>
        </p:nvGrpSpPr>
        <p:grpSpPr>
          <a:xfrm>
            <a:off x="1971631" y="5029200"/>
            <a:ext cx="698391" cy="647207"/>
            <a:chOff x="5638800" y="4753584"/>
            <a:chExt cx="838200" cy="64720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6D3FE45-9DFD-48C0-911A-311C5EAE5055}"/>
                </a:ext>
              </a:extLst>
            </p:cNvPr>
            <p:cNvSpPr/>
            <p:nvPr/>
          </p:nvSpPr>
          <p:spPr>
            <a:xfrm>
              <a:off x="6096000" y="4753584"/>
              <a:ext cx="152400" cy="12321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FE9957-2E2E-4E2C-94E3-D9BB3AECE28F}"/>
                </a:ext>
              </a:extLst>
            </p:cNvPr>
            <p:cNvSpPr/>
            <p:nvPr/>
          </p:nvSpPr>
          <p:spPr>
            <a:xfrm>
              <a:off x="6324600" y="5029200"/>
              <a:ext cx="152400" cy="12321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56D541B-12F4-49EE-95E3-82EEF6BAFE73}"/>
                </a:ext>
              </a:extLst>
            </p:cNvPr>
            <p:cNvSpPr/>
            <p:nvPr/>
          </p:nvSpPr>
          <p:spPr>
            <a:xfrm>
              <a:off x="6096000" y="5277575"/>
              <a:ext cx="152400" cy="12321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2C8B7D-224F-4244-9F3B-F5320FF42932}"/>
                </a:ext>
              </a:extLst>
            </p:cNvPr>
            <p:cNvSpPr/>
            <p:nvPr/>
          </p:nvSpPr>
          <p:spPr>
            <a:xfrm>
              <a:off x="5638800" y="5275795"/>
              <a:ext cx="152400" cy="12321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12D85D-55AB-44EC-98CF-3AE03B6988E0}"/>
                </a:ext>
              </a:extLst>
            </p:cNvPr>
            <p:cNvSpPr/>
            <p:nvPr/>
          </p:nvSpPr>
          <p:spPr>
            <a:xfrm>
              <a:off x="5867400" y="5029200"/>
              <a:ext cx="152400" cy="12321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066A70E-E6BE-48FC-8DEF-605DB1C76D9B}"/>
                </a:ext>
              </a:extLst>
            </p:cNvPr>
            <p:cNvCxnSpPr>
              <a:stCxn id="18" idx="0"/>
              <a:endCxn id="32" idx="7"/>
            </p:cNvCxnSpPr>
            <p:nvPr/>
          </p:nvCxnSpPr>
          <p:spPr>
            <a:xfrm flipH="1">
              <a:off x="5997482" y="4753584"/>
              <a:ext cx="174718" cy="2936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50F98AD-7F8C-4DA4-BB6C-0AFF4B1A19F7}"/>
                </a:ext>
              </a:extLst>
            </p:cNvPr>
            <p:cNvCxnSpPr>
              <a:cxnSpLocks/>
              <a:endCxn id="31" idx="4"/>
            </p:cNvCxnSpPr>
            <p:nvPr/>
          </p:nvCxnSpPr>
          <p:spPr>
            <a:xfrm flipH="1">
              <a:off x="5715000" y="5132690"/>
              <a:ext cx="198796" cy="26632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96D20E-16DC-4F64-9A39-106531529436}"/>
                </a:ext>
              </a:extLst>
            </p:cNvPr>
            <p:cNvCxnSpPr>
              <a:cxnSpLocks/>
            </p:cNvCxnSpPr>
            <p:nvPr/>
          </p:nvCxnSpPr>
          <p:spPr>
            <a:xfrm>
              <a:off x="6211231" y="4853261"/>
              <a:ext cx="125960" cy="21470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A20F206-DB26-4C65-BC41-AB210B6604FA}"/>
                </a:ext>
              </a:extLst>
            </p:cNvPr>
            <p:cNvCxnSpPr>
              <a:cxnSpLocks/>
            </p:cNvCxnSpPr>
            <p:nvPr/>
          </p:nvCxnSpPr>
          <p:spPr>
            <a:xfrm>
              <a:off x="5992359" y="5071212"/>
              <a:ext cx="125960" cy="21470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90C3FD-F759-452F-87B1-8FDE46EE9C79}"/>
              </a:ext>
            </a:extLst>
          </p:cNvPr>
          <p:cNvGrpSpPr/>
          <p:nvPr/>
        </p:nvGrpSpPr>
        <p:grpSpPr>
          <a:xfrm>
            <a:off x="3596580" y="4876394"/>
            <a:ext cx="975420" cy="752998"/>
            <a:chOff x="7114540" y="4171289"/>
            <a:chExt cx="838200" cy="64720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F783618-0F44-4D90-8DA0-53AEAD6FB5B9}"/>
                </a:ext>
              </a:extLst>
            </p:cNvPr>
            <p:cNvSpPr/>
            <p:nvPr/>
          </p:nvSpPr>
          <p:spPr>
            <a:xfrm>
              <a:off x="7571740" y="4171289"/>
              <a:ext cx="152400" cy="12321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BEC5AA4-FBC2-4092-BF6E-D365E3F92DF1}"/>
                </a:ext>
              </a:extLst>
            </p:cNvPr>
            <p:cNvSpPr/>
            <p:nvPr/>
          </p:nvSpPr>
          <p:spPr>
            <a:xfrm>
              <a:off x="7800340" y="4446905"/>
              <a:ext cx="152400" cy="12321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92171E-043F-420F-9EC2-461FD2D7318E}"/>
                </a:ext>
              </a:extLst>
            </p:cNvPr>
            <p:cNvSpPr/>
            <p:nvPr/>
          </p:nvSpPr>
          <p:spPr>
            <a:xfrm>
              <a:off x="7571740" y="4695280"/>
              <a:ext cx="152400" cy="12321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CA1CC6C-E82A-4515-A461-17B408949D16}"/>
                </a:ext>
              </a:extLst>
            </p:cNvPr>
            <p:cNvSpPr/>
            <p:nvPr/>
          </p:nvSpPr>
          <p:spPr>
            <a:xfrm>
              <a:off x="7114540" y="4693500"/>
              <a:ext cx="152400" cy="12321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FD41078-D4B0-4736-80CC-ECE74BCA8B80}"/>
                </a:ext>
              </a:extLst>
            </p:cNvPr>
            <p:cNvSpPr/>
            <p:nvPr/>
          </p:nvSpPr>
          <p:spPr>
            <a:xfrm>
              <a:off x="7343140" y="4446905"/>
              <a:ext cx="152400" cy="12321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82F7B86-850A-498C-84F6-23DE4250C528}"/>
                </a:ext>
              </a:extLst>
            </p:cNvPr>
            <p:cNvCxnSpPr>
              <a:cxnSpLocks/>
              <a:stCxn id="41" idx="3"/>
              <a:endCxn id="45" idx="7"/>
            </p:cNvCxnSpPr>
            <p:nvPr/>
          </p:nvCxnSpPr>
          <p:spPr>
            <a:xfrm flipH="1">
              <a:off x="7473222" y="4276460"/>
              <a:ext cx="120836" cy="18849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C7BB12E-F9DE-45DB-9C07-3E0C50788B11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7244622" y="4550395"/>
              <a:ext cx="144914" cy="16114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78C0ED7-DF5F-4637-A9AA-22A482F9C299}"/>
                </a:ext>
              </a:extLst>
            </p:cNvPr>
            <p:cNvCxnSpPr>
              <a:cxnSpLocks/>
            </p:cNvCxnSpPr>
            <p:nvPr/>
          </p:nvCxnSpPr>
          <p:spPr>
            <a:xfrm>
              <a:off x="7686971" y="4270966"/>
              <a:ext cx="125960" cy="21470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20B15A4-CF83-4FAC-9950-929022C26CB3}"/>
                </a:ext>
              </a:extLst>
            </p:cNvPr>
            <p:cNvCxnSpPr>
              <a:cxnSpLocks/>
            </p:cNvCxnSpPr>
            <p:nvPr/>
          </p:nvCxnSpPr>
          <p:spPr>
            <a:xfrm>
              <a:off x="7468099" y="4488917"/>
              <a:ext cx="125960" cy="21470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23C9C08-F936-4041-9D6D-BBED0423E449}"/>
              </a:ext>
            </a:extLst>
          </p:cNvPr>
          <p:cNvSpPr txBox="1"/>
          <p:nvPr/>
        </p:nvSpPr>
        <p:spPr>
          <a:xfrm>
            <a:off x="3132140" y="518089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E932C31-EE56-48F0-80FC-32433E92BEA0}"/>
              </a:ext>
            </a:extLst>
          </p:cNvPr>
          <p:cNvSpPr/>
          <p:nvPr/>
        </p:nvSpPr>
        <p:spPr>
          <a:xfrm>
            <a:off x="4873557" y="2067632"/>
            <a:ext cx="304800" cy="5847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C474AA-C1DF-4B76-A952-4DFBA43C8FAB}"/>
              </a:ext>
            </a:extLst>
          </p:cNvPr>
          <p:cNvSpPr/>
          <p:nvPr/>
        </p:nvSpPr>
        <p:spPr>
          <a:xfrm>
            <a:off x="4889770" y="2886203"/>
            <a:ext cx="304800" cy="5847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7F6C26-B992-43A0-AC05-682D6DB79FD5}"/>
              </a:ext>
            </a:extLst>
          </p:cNvPr>
          <p:cNvSpPr/>
          <p:nvPr/>
        </p:nvSpPr>
        <p:spPr>
          <a:xfrm>
            <a:off x="4905985" y="3620816"/>
            <a:ext cx="304800" cy="5847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8AF506FB-1F8A-41C5-B7A8-0DCEC79D7898}"/>
              </a:ext>
            </a:extLst>
          </p:cNvPr>
          <p:cNvSpPr/>
          <p:nvPr/>
        </p:nvSpPr>
        <p:spPr>
          <a:xfrm>
            <a:off x="5408579" y="1338915"/>
            <a:ext cx="457200" cy="39802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ication Sign 59">
            <a:extLst>
              <a:ext uri="{FF2B5EF4-FFF2-40B4-BE49-F238E27FC236}">
                <a16:creationId xmlns:a16="http://schemas.microsoft.com/office/drawing/2014/main" id="{8BFF2958-9E92-4037-B025-D53C2EA26194}"/>
              </a:ext>
            </a:extLst>
          </p:cNvPr>
          <p:cNvSpPr/>
          <p:nvPr/>
        </p:nvSpPr>
        <p:spPr>
          <a:xfrm>
            <a:off x="5408579" y="2979578"/>
            <a:ext cx="457200" cy="39802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6DE388-FC63-4D16-BC43-AAE06E4F0A1D}"/>
              </a:ext>
            </a:extLst>
          </p:cNvPr>
          <p:cNvSpPr txBox="1"/>
          <p:nvPr/>
        </p:nvSpPr>
        <p:spPr>
          <a:xfrm>
            <a:off x="5401958" y="2059269"/>
            <a:ext cx="45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  <a:ea typeface="+mn-ea"/>
                <a:cs typeface="Arial"/>
                <a:sym typeface="Symbol" pitchFamily="18" charset="2"/>
              </a:rPr>
              <a:t>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E6361C-7247-48A4-9D3D-235DC4D7FF66}"/>
              </a:ext>
            </a:extLst>
          </p:cNvPr>
          <p:cNvSpPr txBox="1"/>
          <p:nvPr/>
        </p:nvSpPr>
        <p:spPr>
          <a:xfrm>
            <a:off x="5401958" y="3631550"/>
            <a:ext cx="45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  <a:ea typeface="+mn-ea"/>
                <a:cs typeface="Arial"/>
                <a:sym typeface="Symbol" pitchFamily="18" charset="2"/>
              </a:rPr>
              <a:t></a:t>
            </a:r>
            <a:endParaRPr lang="en-US" dirty="0"/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9A096CA4-F4D8-4AEE-B216-20C102B61B86}"/>
              </a:ext>
            </a:extLst>
          </p:cNvPr>
          <p:cNvSpPr/>
          <p:nvPr/>
        </p:nvSpPr>
        <p:spPr>
          <a:xfrm>
            <a:off x="4905985" y="4524984"/>
            <a:ext cx="304800" cy="457200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CC3ED7-8478-4526-B574-6F3F3DB5FC4A}"/>
              </a:ext>
            </a:extLst>
          </p:cNvPr>
          <p:cNvGrpSpPr/>
          <p:nvPr/>
        </p:nvGrpSpPr>
        <p:grpSpPr>
          <a:xfrm>
            <a:off x="5362839" y="4980114"/>
            <a:ext cx="698391" cy="647207"/>
            <a:chOff x="5638800" y="4753584"/>
            <a:chExt cx="838200" cy="64720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5A23BF8-98F8-49F7-B1F4-7D97AE16F534}"/>
                </a:ext>
              </a:extLst>
            </p:cNvPr>
            <p:cNvSpPr/>
            <p:nvPr/>
          </p:nvSpPr>
          <p:spPr>
            <a:xfrm>
              <a:off x="6096000" y="4753584"/>
              <a:ext cx="152400" cy="12321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47B3144-F00E-4A35-90F5-E628281F5799}"/>
                </a:ext>
              </a:extLst>
            </p:cNvPr>
            <p:cNvSpPr/>
            <p:nvPr/>
          </p:nvSpPr>
          <p:spPr>
            <a:xfrm>
              <a:off x="6324600" y="5029200"/>
              <a:ext cx="152400" cy="12321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8DDAF39-AFE5-4A79-9282-965B2BFC7C88}"/>
                </a:ext>
              </a:extLst>
            </p:cNvPr>
            <p:cNvSpPr/>
            <p:nvPr/>
          </p:nvSpPr>
          <p:spPr>
            <a:xfrm>
              <a:off x="6096000" y="5277575"/>
              <a:ext cx="152400" cy="12321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CDF71C2-4181-4EBE-AC3E-21D3F404A16F}"/>
                </a:ext>
              </a:extLst>
            </p:cNvPr>
            <p:cNvSpPr/>
            <p:nvPr/>
          </p:nvSpPr>
          <p:spPr>
            <a:xfrm>
              <a:off x="5638800" y="5275795"/>
              <a:ext cx="152400" cy="12321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DCF8F5E-C4F4-421C-B7C0-B56279B773EC}"/>
                </a:ext>
              </a:extLst>
            </p:cNvPr>
            <p:cNvSpPr/>
            <p:nvPr/>
          </p:nvSpPr>
          <p:spPr>
            <a:xfrm>
              <a:off x="5867400" y="5029200"/>
              <a:ext cx="152400" cy="12321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653AC1C-FDE3-4E62-83CA-FA0CA7C343A1}"/>
                </a:ext>
              </a:extLst>
            </p:cNvPr>
            <p:cNvCxnSpPr>
              <a:cxnSpLocks/>
              <a:stCxn id="65" idx="4"/>
              <a:endCxn id="69" idx="7"/>
            </p:cNvCxnSpPr>
            <p:nvPr/>
          </p:nvCxnSpPr>
          <p:spPr>
            <a:xfrm flipH="1">
              <a:off x="5997481" y="4876800"/>
              <a:ext cx="174720" cy="1704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6F640A9-FBAA-4DBB-9940-4C2631AF2096}"/>
                </a:ext>
              </a:extLst>
            </p:cNvPr>
            <p:cNvCxnSpPr>
              <a:cxnSpLocks/>
              <a:endCxn id="68" idx="4"/>
            </p:cNvCxnSpPr>
            <p:nvPr/>
          </p:nvCxnSpPr>
          <p:spPr>
            <a:xfrm flipH="1">
              <a:off x="5715000" y="5132690"/>
              <a:ext cx="198796" cy="26632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442AA55-DDFA-4F1E-B0C1-160ACDA2E996}"/>
                </a:ext>
              </a:extLst>
            </p:cNvPr>
            <p:cNvCxnSpPr>
              <a:cxnSpLocks/>
            </p:cNvCxnSpPr>
            <p:nvPr/>
          </p:nvCxnSpPr>
          <p:spPr>
            <a:xfrm>
              <a:off x="6211231" y="4853261"/>
              <a:ext cx="125960" cy="21470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5EB8305-4AD6-4915-903D-58B9E561D55F}"/>
                </a:ext>
              </a:extLst>
            </p:cNvPr>
            <p:cNvCxnSpPr>
              <a:cxnSpLocks/>
            </p:cNvCxnSpPr>
            <p:nvPr/>
          </p:nvCxnSpPr>
          <p:spPr>
            <a:xfrm>
              <a:off x="5992359" y="5071212"/>
              <a:ext cx="125960" cy="21470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30E68C3A-F4F4-4E26-9477-D88C523E971E}"/>
              </a:ext>
            </a:extLst>
          </p:cNvPr>
          <p:cNvSpPr/>
          <p:nvPr/>
        </p:nvSpPr>
        <p:spPr>
          <a:xfrm>
            <a:off x="6725058" y="1423265"/>
            <a:ext cx="304800" cy="257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1DDD594-D359-4238-BCE5-FC0FF057A494}"/>
              </a:ext>
            </a:extLst>
          </p:cNvPr>
          <p:cNvSpPr/>
          <p:nvPr/>
        </p:nvSpPr>
        <p:spPr>
          <a:xfrm>
            <a:off x="6725058" y="2098523"/>
            <a:ext cx="304800" cy="257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955AD0D-D20A-49F7-8CBD-3AFED2C9F2C9}"/>
              </a:ext>
            </a:extLst>
          </p:cNvPr>
          <p:cNvSpPr/>
          <p:nvPr/>
        </p:nvSpPr>
        <p:spPr>
          <a:xfrm>
            <a:off x="6725058" y="2669804"/>
            <a:ext cx="304800" cy="10175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E3C92D-5479-4EA2-B0C6-8F4BBD8D9CE0}"/>
              </a:ext>
            </a:extLst>
          </p:cNvPr>
          <p:cNvSpPr/>
          <p:nvPr/>
        </p:nvSpPr>
        <p:spPr>
          <a:xfrm>
            <a:off x="6724787" y="3947808"/>
            <a:ext cx="304800" cy="257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83DD695F-2DD6-4DBF-8FB5-7C664A72CD90}"/>
              </a:ext>
            </a:extLst>
          </p:cNvPr>
          <p:cNvSpPr/>
          <p:nvPr/>
        </p:nvSpPr>
        <p:spPr>
          <a:xfrm>
            <a:off x="6724787" y="4522804"/>
            <a:ext cx="304800" cy="457200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C7E375C-29E6-43E8-A84E-70DA925EDEFF}"/>
              </a:ext>
            </a:extLst>
          </p:cNvPr>
          <p:cNvGrpSpPr/>
          <p:nvPr/>
        </p:nvGrpSpPr>
        <p:grpSpPr>
          <a:xfrm>
            <a:off x="7194326" y="4876394"/>
            <a:ext cx="1231060" cy="761268"/>
            <a:chOff x="7114540" y="4171289"/>
            <a:chExt cx="838200" cy="647207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51C7F8B-A99A-41C2-9A1E-E243E738612B}"/>
                </a:ext>
              </a:extLst>
            </p:cNvPr>
            <p:cNvSpPr/>
            <p:nvPr/>
          </p:nvSpPr>
          <p:spPr>
            <a:xfrm>
              <a:off x="7571740" y="4171289"/>
              <a:ext cx="152400" cy="123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32F444C-D7C3-493A-8E53-FD2FF0444D55}"/>
                </a:ext>
              </a:extLst>
            </p:cNvPr>
            <p:cNvSpPr/>
            <p:nvPr/>
          </p:nvSpPr>
          <p:spPr>
            <a:xfrm>
              <a:off x="7800340" y="4446905"/>
              <a:ext cx="152400" cy="123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EECEDF0-D0E6-40CD-8560-F036B0CB4611}"/>
                </a:ext>
              </a:extLst>
            </p:cNvPr>
            <p:cNvSpPr/>
            <p:nvPr/>
          </p:nvSpPr>
          <p:spPr>
            <a:xfrm>
              <a:off x="7571740" y="4695280"/>
              <a:ext cx="152400" cy="123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36766A7-3A22-40DE-B1B0-72BE93851356}"/>
                </a:ext>
              </a:extLst>
            </p:cNvPr>
            <p:cNvSpPr/>
            <p:nvPr/>
          </p:nvSpPr>
          <p:spPr>
            <a:xfrm>
              <a:off x="7114540" y="4693500"/>
              <a:ext cx="152400" cy="123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7529C75-DB2A-40BE-9D02-870C75F14E08}"/>
                </a:ext>
              </a:extLst>
            </p:cNvPr>
            <p:cNvSpPr/>
            <p:nvPr/>
          </p:nvSpPr>
          <p:spPr>
            <a:xfrm>
              <a:off x="7343140" y="4446905"/>
              <a:ext cx="152400" cy="123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3FE1813-54FD-4058-B518-1C8F50A0BEA1}"/>
                </a:ext>
              </a:extLst>
            </p:cNvPr>
            <p:cNvCxnSpPr>
              <a:cxnSpLocks/>
              <a:stCxn id="82" idx="3"/>
              <a:endCxn id="86" idx="7"/>
            </p:cNvCxnSpPr>
            <p:nvPr/>
          </p:nvCxnSpPr>
          <p:spPr>
            <a:xfrm flipH="1">
              <a:off x="7473222" y="4276460"/>
              <a:ext cx="120836" cy="18849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667D6-3FE9-40DB-A9F4-AF6222C4D8AC}"/>
                </a:ext>
              </a:extLst>
            </p:cNvPr>
            <p:cNvCxnSpPr>
              <a:cxnSpLocks/>
              <a:endCxn id="85" idx="7"/>
            </p:cNvCxnSpPr>
            <p:nvPr/>
          </p:nvCxnSpPr>
          <p:spPr>
            <a:xfrm flipH="1">
              <a:off x="7244622" y="4550395"/>
              <a:ext cx="144914" cy="16114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6BA3560-62F2-4095-A3F7-D2812271256E}"/>
                </a:ext>
              </a:extLst>
            </p:cNvPr>
            <p:cNvCxnSpPr>
              <a:cxnSpLocks/>
            </p:cNvCxnSpPr>
            <p:nvPr/>
          </p:nvCxnSpPr>
          <p:spPr>
            <a:xfrm>
              <a:off x="7686971" y="4270966"/>
              <a:ext cx="125960" cy="21470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80C0484-C850-4C56-A3CB-8228ACEDAB52}"/>
                </a:ext>
              </a:extLst>
            </p:cNvPr>
            <p:cNvCxnSpPr>
              <a:cxnSpLocks/>
              <a:stCxn id="86" idx="5"/>
            </p:cNvCxnSpPr>
            <p:nvPr/>
          </p:nvCxnSpPr>
          <p:spPr>
            <a:xfrm>
              <a:off x="7473221" y="4552076"/>
              <a:ext cx="120836" cy="1515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B48C240D-76F1-4A58-B906-BFC943A52967}"/>
              </a:ext>
            </a:extLst>
          </p:cNvPr>
          <p:cNvSpPr txBox="1"/>
          <p:nvPr/>
        </p:nvSpPr>
        <p:spPr>
          <a:xfrm>
            <a:off x="4908954" y="5187145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16A65DE-D549-4FDD-8528-E6D8B12E26F3}"/>
              </a:ext>
            </a:extLst>
          </p:cNvPr>
          <p:cNvSpPr txBox="1"/>
          <p:nvPr/>
        </p:nvSpPr>
        <p:spPr>
          <a:xfrm>
            <a:off x="6685285" y="519327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A55980D-3AF2-4594-8A61-01E31AE89DE8}"/>
              </a:ext>
            </a:extLst>
          </p:cNvPr>
          <p:cNvSpPr txBox="1"/>
          <p:nvPr/>
        </p:nvSpPr>
        <p:spPr>
          <a:xfrm>
            <a:off x="7221036" y="2091379"/>
            <a:ext cx="45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  <a:ea typeface="+mn-ea"/>
                <a:cs typeface="Arial"/>
                <a:sym typeface="Symbol" pitchFamily="18" charset="2"/>
              </a:rPr>
              <a:t></a:t>
            </a:r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2479FD2-D0F7-44A2-A7F5-836685BD77E6}"/>
              </a:ext>
            </a:extLst>
          </p:cNvPr>
          <p:cNvSpPr txBox="1"/>
          <p:nvPr/>
        </p:nvSpPr>
        <p:spPr>
          <a:xfrm>
            <a:off x="7227652" y="3047940"/>
            <a:ext cx="45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  <a:ea typeface="+mn-ea"/>
                <a:cs typeface="Arial"/>
                <a:sym typeface="Symbol" pitchFamily="18" charset="2"/>
              </a:rPr>
              <a:t>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6E7C88C-410D-4301-849E-027B8CDB4DAF}"/>
              </a:ext>
            </a:extLst>
          </p:cNvPr>
          <p:cNvSpPr txBox="1"/>
          <p:nvPr/>
        </p:nvSpPr>
        <p:spPr>
          <a:xfrm>
            <a:off x="7227652" y="3780662"/>
            <a:ext cx="45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/>
                <a:ea typeface="+mn-ea"/>
                <a:cs typeface="Arial"/>
                <a:sym typeface="Symbol" pitchFamily="18" charset="2"/>
              </a:rPr>
              <a:t></a:t>
            </a:r>
            <a:endParaRPr lang="en-US" dirty="0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8D9B552-2280-44E7-BD6A-C29420602B44}"/>
              </a:ext>
            </a:extLst>
          </p:cNvPr>
          <p:cNvCxnSpPr>
            <a:cxnSpLocks/>
          </p:cNvCxnSpPr>
          <p:nvPr/>
        </p:nvCxnSpPr>
        <p:spPr>
          <a:xfrm flipV="1">
            <a:off x="1676400" y="6090854"/>
            <a:ext cx="5257800" cy="514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D419D8E-72F0-4E4F-A492-AE54D9711D62}"/>
              </a:ext>
            </a:extLst>
          </p:cNvPr>
          <p:cNvCxnSpPr/>
          <p:nvPr/>
        </p:nvCxnSpPr>
        <p:spPr>
          <a:xfrm flipV="1">
            <a:off x="1676400" y="5625541"/>
            <a:ext cx="0" cy="47045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C929EA8-621E-4F5C-B5A0-305CDAD5BCCF}"/>
              </a:ext>
            </a:extLst>
          </p:cNvPr>
          <p:cNvCxnSpPr/>
          <p:nvPr/>
        </p:nvCxnSpPr>
        <p:spPr>
          <a:xfrm flipV="1">
            <a:off x="3352800" y="5625541"/>
            <a:ext cx="0" cy="47045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96B558E-4592-4D36-9FFE-84651166E59B}"/>
              </a:ext>
            </a:extLst>
          </p:cNvPr>
          <p:cNvCxnSpPr>
            <a:cxnSpLocks/>
          </p:cNvCxnSpPr>
          <p:nvPr/>
        </p:nvCxnSpPr>
        <p:spPr>
          <a:xfrm flipV="1">
            <a:off x="5100379" y="5562603"/>
            <a:ext cx="5021" cy="52825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24B09E7-FA1E-4791-BDCB-E928DAB04779}"/>
              </a:ext>
            </a:extLst>
          </p:cNvPr>
          <p:cNvCxnSpPr>
            <a:cxnSpLocks/>
          </p:cNvCxnSpPr>
          <p:nvPr/>
        </p:nvCxnSpPr>
        <p:spPr>
          <a:xfrm flipV="1">
            <a:off x="6934200" y="5562603"/>
            <a:ext cx="0" cy="52825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1BBF6C5-D826-4A1A-8F9E-C127B64CE2CC}"/>
              </a:ext>
            </a:extLst>
          </p:cNvPr>
          <p:cNvCxnSpPr/>
          <p:nvPr/>
        </p:nvCxnSpPr>
        <p:spPr>
          <a:xfrm flipH="1">
            <a:off x="4154599" y="6085072"/>
            <a:ext cx="1" cy="2915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391F74B3-6551-4487-84E3-790979E14A48}"/>
              </a:ext>
            </a:extLst>
          </p:cNvPr>
          <p:cNvSpPr txBox="1"/>
          <p:nvPr/>
        </p:nvSpPr>
        <p:spPr>
          <a:xfrm>
            <a:off x="3998360" y="63197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endParaRPr lang="en-US" baseline="-250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F5CAC98-CA4A-4B6D-AE01-BCE866E48FE8}"/>
              </a:ext>
            </a:extLst>
          </p:cNvPr>
          <p:cNvSpPr txBox="1"/>
          <p:nvPr/>
        </p:nvSpPr>
        <p:spPr>
          <a:xfrm>
            <a:off x="183648" y="878047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Assume we have 4 data points to be classified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7400213-A634-494F-A4B8-2C66A014C8A7}"/>
              </a:ext>
            </a:extLst>
          </p:cNvPr>
          <p:cNvSpPr txBox="1"/>
          <p:nvPr/>
        </p:nvSpPr>
        <p:spPr>
          <a:xfrm>
            <a:off x="63985" y="6478753"/>
            <a:ext cx="801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feed these points to a base learner (simple decision tree algorithm)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7CF6C4-19F6-43F1-B04C-179F55B633CD}"/>
              </a:ext>
            </a:extLst>
          </p:cNvPr>
          <p:cNvSpPr txBox="1"/>
          <p:nvPr/>
        </p:nvSpPr>
        <p:spPr>
          <a:xfrm>
            <a:off x="50733" y="6171315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weight of misclassified points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75131A-0761-4CF0-A86D-6206D4E3240C}"/>
              </a:ext>
            </a:extLst>
          </p:cNvPr>
          <p:cNvSpPr txBox="1"/>
          <p:nvPr/>
        </p:nvSpPr>
        <p:spPr>
          <a:xfrm>
            <a:off x="4128627" y="6208457"/>
            <a:ext cx="491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weighted combination of the previous models used</a:t>
            </a:r>
          </a:p>
        </p:txBody>
      </p:sp>
      <p:sp>
        <p:nvSpPr>
          <p:cNvPr id="116" name="Multiplication Sign 115">
            <a:extLst>
              <a:ext uri="{FF2B5EF4-FFF2-40B4-BE49-F238E27FC236}">
                <a16:creationId xmlns:a16="http://schemas.microsoft.com/office/drawing/2014/main" id="{122E7CDD-0877-4000-80AF-F1655E25A3BD}"/>
              </a:ext>
            </a:extLst>
          </p:cNvPr>
          <p:cNvSpPr/>
          <p:nvPr/>
        </p:nvSpPr>
        <p:spPr>
          <a:xfrm>
            <a:off x="7221036" y="1345056"/>
            <a:ext cx="457200" cy="39802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4" grpId="0" animBg="1"/>
      <p:bldP spid="6" grpId="0"/>
      <p:bldP spid="12" grpId="0" animBg="1"/>
      <p:bldP spid="13" grpId="0" animBg="1"/>
      <p:bldP spid="15" grpId="1" animBg="1"/>
      <p:bldP spid="16" grpId="0" animBg="1"/>
      <p:bldP spid="17" grpId="0" animBg="1"/>
      <p:bldP spid="10" grpId="0" animBg="1"/>
      <p:bldP spid="19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27" grpId="0"/>
      <p:bldP spid="53" grpId="0"/>
      <p:bldP spid="54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1" grpId="0"/>
      <p:bldP spid="92" grpId="0"/>
      <p:bldP spid="94" grpId="0"/>
      <p:bldP spid="95" grpId="0"/>
      <p:bldP spid="96" grpId="0"/>
      <p:bldP spid="108" grpId="0"/>
      <p:bldP spid="110" grpId="0"/>
      <p:bldP spid="110" grpId="1"/>
      <p:bldP spid="106" grpId="0"/>
      <p:bldP spid="106" grpId="1"/>
      <p:bldP spid="106" grpId="2"/>
      <p:bldP spid="106" grpId="3"/>
      <p:bldP spid="106" grpId="4"/>
      <p:bldP spid="106" grpId="5"/>
      <p:bldP spid="107" grpId="0"/>
      <p:bldP spid="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98A9593A-CF09-4A01-90CA-E7D7D4BC2D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Boosting Algorithm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29699" name="內容版面配置區 2">
            <a:extLst>
              <a:ext uri="{FF2B5EF4-FFF2-40B4-BE49-F238E27FC236}">
                <a16:creationId xmlns:a16="http://schemas.microsoft.com/office/drawing/2014/main" id="{BE70AF32-4527-4530-9C9B-450CD0051BE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37876" y="1371600"/>
            <a:ext cx="8777524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Set all instance weights</a:t>
            </a: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 W</a:t>
            </a:r>
            <a:r>
              <a:rPr lang="en-US" altLang="zh-TW" sz="24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x</a:t>
            </a: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 to some value either</a:t>
            </a:r>
          </a:p>
          <a:p>
            <a:pPr marL="914400" lvl="1" indent="-514350" eaLnBrk="1" hangingPunct="1">
              <a:buFont typeface="+mj-lt"/>
              <a:buAutoNum type="romanLcPeriod"/>
            </a:pPr>
            <a:r>
              <a:rPr lang="en-US" altLang="zh-TW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Set to 1</a:t>
            </a:r>
          </a:p>
          <a:p>
            <a:pPr marL="914400" lvl="1" indent="-514350" eaLnBrk="1" hangingPunct="1">
              <a:buFont typeface="+mj-lt"/>
              <a:buAutoNum type="romanLcPeriod"/>
            </a:pPr>
            <a:r>
              <a:rPr lang="en-US" altLang="zh-TW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Or set to W/n where n is the number of instances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Repeat</a:t>
            </a:r>
          </a:p>
          <a:p>
            <a:pPr marL="914400" lvl="1" indent="-514350" eaLnBrk="1" hangingPunct="1">
              <a:buFont typeface="+mj-lt"/>
              <a:buAutoNum type="romanLcPeriod"/>
            </a:pPr>
            <a:r>
              <a:rPr lang="en-US" altLang="zh-TW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h</a:t>
            </a:r>
            <a:r>
              <a:rPr lang="en-US" altLang="zh-TW" sz="20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 learn (dataset, weights)</a:t>
            </a:r>
          </a:p>
          <a:p>
            <a:pPr marL="914400" lvl="1" indent="-514350" eaLnBrk="1" hangingPunct="1">
              <a:buFont typeface="+mj-lt"/>
              <a:buAutoNum type="romanLcPeriod"/>
            </a:pPr>
            <a:r>
              <a:rPr lang="en-US" altLang="zh-TW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Rank classifiers </a:t>
            </a:r>
            <a:r>
              <a:rPr lang="en-US" altLang="zh-TW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based on </a:t>
            </a:r>
            <a:r>
              <a:rPr lang="en-US" altLang="zh-TW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performnace</a:t>
            </a:r>
            <a:endParaRPr lang="en-US" altLang="zh-TW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914400" lvl="1" indent="-514350" eaLnBrk="1" hangingPunct="1">
              <a:buFont typeface="+mj-lt"/>
              <a:buAutoNum type="romanLcPeriod"/>
            </a:pPr>
            <a:r>
              <a:rPr lang="en-US" altLang="zh-TW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Increase</a:t>
            </a:r>
            <a:r>
              <a:rPr lang="en-US" altLang="zh-TW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 W</a:t>
            </a:r>
            <a:r>
              <a:rPr lang="en-US" altLang="zh-TW" sz="20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 of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misclassified</a:t>
            </a:r>
            <a:r>
              <a:rPr lang="en-US" altLang="zh-TW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 instances X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Until</a:t>
            </a: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 sufficient number of hypotheses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Ensemble hypothesis is the 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weighted majority</a:t>
            </a: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 of h</a:t>
            </a:r>
            <a:r>
              <a:rPr lang="en-US" altLang="zh-TW" sz="24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i</a:t>
            </a: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’s with weights W</a:t>
            </a:r>
            <a:r>
              <a:rPr lang="en-US" altLang="zh-TW" sz="24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i</a:t>
            </a: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 proportional to the accuracy of h</a:t>
            </a:r>
            <a:r>
              <a:rPr lang="en-US" altLang="zh-TW" sz="24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i</a:t>
            </a:r>
            <a:r>
              <a:rPr lang="en-US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endParaRPr lang="en-US" altLang="zh-TW" sz="2000" dirty="0">
              <a:solidFill>
                <a:srgbClr val="0000FF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F630A4-EBD1-448F-AC2F-720C3F46E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98A9593A-CF09-4A01-90CA-E7D7D4BC2D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新細明體" panose="02020500000000000000" pitchFamily="18" charset="-120"/>
              </a:rPr>
              <a:t>Boosting: Objectives</a:t>
            </a:r>
            <a:endParaRPr lang="zh-TW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  <p:sp>
        <p:nvSpPr>
          <p:cNvPr id="29699" name="內容版面配置區 2">
            <a:extLst>
              <a:ext uri="{FF2B5EF4-FFF2-40B4-BE49-F238E27FC236}">
                <a16:creationId xmlns:a16="http://schemas.microsoft.com/office/drawing/2014/main" id="{BE70AF32-4527-4530-9C9B-450CD0051BE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49225" y="908050"/>
            <a:ext cx="8974138" cy="564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Boost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the performance of a </a:t>
            </a:r>
            <a:r>
              <a:rPr lang="en-US" altLang="zh-TW" sz="24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weak learner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to the level of a </a:t>
            </a:r>
            <a:r>
              <a:rPr lang="en-US" altLang="zh-TW" sz="24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strong one </a:t>
            </a:r>
          </a:p>
          <a:p>
            <a:pPr eaLnBrk="1" hangingPunct="1"/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Boosting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creates an ensemble of classifiers by resampling the data; classifiers combined by majority voting</a:t>
            </a:r>
          </a:p>
          <a:p>
            <a:pPr lvl="1" eaLnBrk="1" hangingPunct="1"/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resampling is strategically geared to provide the </a:t>
            </a:r>
            <a:r>
              <a:rPr lang="en-US" altLang="zh-TW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most informative training data</a:t>
            </a:r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for each consecutive classifier </a:t>
            </a:r>
          </a:p>
          <a:p>
            <a:pPr eaLnBrk="1" hangingPunct="1"/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Example 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Boosting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creates </a:t>
            </a:r>
            <a:r>
              <a:rPr lang="en-US" altLang="zh-TW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three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weak classifiers</a:t>
            </a:r>
            <a:r>
              <a:rPr lang="en-US" altLang="zh-TW" sz="24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:</a:t>
            </a:r>
          </a:p>
          <a:p>
            <a:pPr lvl="1" eaLnBrk="1" hangingPunct="1"/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First classifier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</a:t>
            </a:r>
            <a:r>
              <a:rPr lang="en-US" altLang="zh-TW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is trained with a random subset of the available training data</a:t>
            </a:r>
          </a:p>
          <a:p>
            <a:pPr lvl="1" eaLnBrk="1" hangingPunct="1"/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Training set for second classifier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</a:t>
            </a:r>
            <a:r>
              <a:rPr lang="en-US" altLang="zh-TW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is chosen as the most informative subset, given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</a:t>
            </a:r>
            <a:r>
              <a:rPr lang="en-US" altLang="zh-TW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; half of the training data for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</a:t>
            </a:r>
            <a:r>
              <a:rPr lang="en-US" altLang="zh-TW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2</a:t>
            </a:r>
            <a:r>
              <a:rPr lang="en-US" altLang="zh-TW" sz="20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is correctly classified by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</a:t>
            </a:r>
            <a:r>
              <a:rPr lang="en-US" altLang="zh-TW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, other half is misclassified by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</a:t>
            </a:r>
            <a:r>
              <a:rPr lang="en-US" altLang="zh-TW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</a:p>
          <a:p>
            <a:pPr lvl="1" eaLnBrk="1" hangingPunct="1"/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Third classifier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</a:t>
            </a:r>
            <a:r>
              <a:rPr lang="en-US" altLang="zh-TW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3</a:t>
            </a:r>
            <a:r>
              <a:rPr lang="en-US" altLang="zh-TW" sz="20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is trained on instances on which both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</a:t>
            </a:r>
            <a:r>
              <a:rPr lang="en-US" altLang="zh-TW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&amp; </a:t>
            </a:r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C</a:t>
            </a:r>
            <a:r>
              <a:rPr lang="en-US" altLang="zh-TW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新細明體" panose="02020500000000000000" pitchFamily="18" charset="-120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disagree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F630A4-EBD1-448F-AC2F-720C3F46E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75675" y="6629400"/>
            <a:ext cx="568325" cy="2254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4B5BA-84F0-4490-9C0D-8C2E6B70022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2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Default Design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1"/>
          </a:buClr>
          <a:buSzTx/>
          <a:buFont typeface="Arial" charset="0"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1"/>
          </a:buClr>
          <a:buSzTx/>
          <a:buFont typeface="Arial" charset="0"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tel3.0-blue">
  <a:themeElements>
    <a:clrScheme name="Custom 1">
      <a:dk1>
        <a:srgbClr val="000000"/>
      </a:dk1>
      <a:lt1>
        <a:srgbClr val="FFFFFF"/>
      </a:lt1>
      <a:dk2>
        <a:srgbClr val="0860A8"/>
      </a:dk2>
      <a:lt2>
        <a:srgbClr val="FDB605"/>
      </a:lt2>
      <a:accent1>
        <a:srgbClr val="009900"/>
      </a:accent1>
      <a:accent2>
        <a:srgbClr val="FF5C00"/>
      </a:accent2>
      <a:accent3>
        <a:srgbClr val="AAB6D1"/>
      </a:accent3>
      <a:accent4>
        <a:srgbClr val="DADADA"/>
      </a:accent4>
      <a:accent5>
        <a:srgbClr val="AACAAA"/>
      </a:accent5>
      <a:accent6>
        <a:srgbClr val="E75300"/>
      </a:accent6>
      <a:hlink>
        <a:srgbClr val="FFFF00"/>
      </a:hlink>
      <a:folHlink>
        <a:srgbClr val="567EB9"/>
      </a:folHlink>
    </a:clrScheme>
    <a:fontScheme name="intel3.0-blu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51095</TotalTime>
  <Words>4275</Words>
  <Application>Microsoft Office PowerPoint</Application>
  <PresentationFormat>On-screen Show (4:3)</PresentationFormat>
  <Paragraphs>568</Paragraphs>
  <Slides>49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49</vt:i4>
      </vt:variant>
    </vt:vector>
  </HeadingPairs>
  <TitlesOfParts>
    <vt:vector size="69" baseType="lpstr">
      <vt:lpstr>Arial</vt:lpstr>
      <vt:lpstr>Arial Black</vt:lpstr>
      <vt:lpstr>Calibri</vt:lpstr>
      <vt:lpstr>Calibri Light</vt:lpstr>
      <vt:lpstr>Cambria Math</vt:lpstr>
      <vt:lpstr>Comic Sans MS</vt:lpstr>
      <vt:lpstr>Courier New</vt:lpstr>
      <vt:lpstr>Neo Sans Intel</vt:lpstr>
      <vt:lpstr>Tahoma</vt:lpstr>
      <vt:lpstr>Times</vt:lpstr>
      <vt:lpstr>Times New Roman</vt:lpstr>
      <vt:lpstr>Verdana</vt:lpstr>
      <vt:lpstr>Wingdings</vt:lpstr>
      <vt:lpstr>Office Theme</vt:lpstr>
      <vt:lpstr>22_Default Design</vt:lpstr>
      <vt:lpstr>Eclipse</vt:lpstr>
      <vt:lpstr>intel3.0-blue</vt:lpstr>
      <vt:lpstr>lecture_title</vt:lpstr>
      <vt:lpstr>1_lecture_title</vt:lpstr>
      <vt:lpstr>Watermark</vt:lpstr>
      <vt:lpstr>ENG6500: Intro to Machine Learning Ensemble Learning “Part II: Boosting”</vt:lpstr>
      <vt:lpstr>PowerPoint Presentation</vt:lpstr>
      <vt:lpstr>PowerPoint Presentation</vt:lpstr>
      <vt:lpstr>Boosting</vt:lpstr>
      <vt:lpstr>Boosting</vt:lpstr>
      <vt:lpstr>Boosting Paradigm</vt:lpstr>
      <vt:lpstr>Boosting Framework</vt:lpstr>
      <vt:lpstr>Boosting Algorithm</vt:lpstr>
      <vt:lpstr>Boosting: Objectives</vt:lpstr>
      <vt:lpstr>Boosting: Simple Example</vt:lpstr>
      <vt:lpstr>Boosting: Simple Example</vt:lpstr>
      <vt:lpstr>Boosting: Simple Example</vt:lpstr>
      <vt:lpstr>Boosting: Simple Example</vt:lpstr>
      <vt:lpstr>PowerPoint Presentation</vt:lpstr>
      <vt:lpstr>Adaptive Boosting: AdaBoost </vt:lpstr>
      <vt:lpstr>AdaBoost.M1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Shawki M Areibi</dc:creator>
  <cp:lastModifiedBy>Shawki M Areibi</cp:lastModifiedBy>
  <cp:revision>682</cp:revision>
  <cp:lastPrinted>2005-11-01T15:52:28Z</cp:lastPrinted>
  <dcterms:created xsi:type="dcterms:W3CDTF">2014-08-22T19:10:40Z</dcterms:created>
  <dcterms:modified xsi:type="dcterms:W3CDTF">2022-07-21T15:54:46Z</dcterms:modified>
</cp:coreProperties>
</file>