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930" r:id="rId2"/>
    <p:sldMasterId id="2147483909" r:id="rId3"/>
    <p:sldMasterId id="2147483714" r:id="rId4"/>
    <p:sldMasterId id="2147483738" r:id="rId5"/>
    <p:sldMasterId id="2147483697" r:id="rId6"/>
    <p:sldMasterId id="2147483665" r:id="rId7"/>
    <p:sldMasterId id="2147483938" r:id="rId8"/>
    <p:sldMasterId id="2147483952" r:id="rId9"/>
    <p:sldMasterId id="2147483965" r:id="rId10"/>
  </p:sldMasterIdLst>
  <p:notesMasterIdLst>
    <p:notesMasterId r:id="rId59"/>
  </p:notesMasterIdLst>
  <p:handoutMasterIdLst>
    <p:handoutMasterId r:id="rId60"/>
  </p:handoutMasterIdLst>
  <p:sldIdLst>
    <p:sldId id="256" r:id="rId11"/>
    <p:sldId id="707" r:id="rId12"/>
    <p:sldId id="725" r:id="rId13"/>
    <p:sldId id="379" r:id="rId14"/>
    <p:sldId id="382" r:id="rId15"/>
    <p:sldId id="753" r:id="rId16"/>
    <p:sldId id="1049" r:id="rId17"/>
    <p:sldId id="726" r:id="rId18"/>
    <p:sldId id="733" r:id="rId19"/>
    <p:sldId id="727" r:id="rId20"/>
    <p:sldId id="425" r:id="rId21"/>
    <p:sldId id="1051" r:id="rId22"/>
    <p:sldId id="728" r:id="rId23"/>
    <p:sldId id="747" r:id="rId24"/>
    <p:sldId id="749" r:id="rId25"/>
    <p:sldId id="391" r:id="rId26"/>
    <p:sldId id="751" r:id="rId27"/>
    <p:sldId id="260" r:id="rId28"/>
    <p:sldId id="1050" r:id="rId29"/>
    <p:sldId id="730" r:id="rId30"/>
    <p:sldId id="738" r:id="rId31"/>
    <p:sldId id="739" r:id="rId32"/>
    <p:sldId id="388" r:id="rId33"/>
    <p:sldId id="1059" r:id="rId34"/>
    <p:sldId id="752" r:id="rId35"/>
    <p:sldId id="731" r:id="rId36"/>
    <p:sldId id="741" r:id="rId37"/>
    <p:sldId id="1060" r:id="rId38"/>
    <p:sldId id="732" r:id="rId39"/>
    <p:sldId id="742" r:id="rId40"/>
    <p:sldId id="743" r:id="rId41"/>
    <p:sldId id="744" r:id="rId42"/>
    <p:sldId id="745" r:id="rId43"/>
    <p:sldId id="746" r:id="rId44"/>
    <p:sldId id="1048" r:id="rId45"/>
    <p:sldId id="1052" r:id="rId46"/>
    <p:sldId id="1053" r:id="rId47"/>
    <p:sldId id="1054" r:id="rId48"/>
    <p:sldId id="1055" r:id="rId49"/>
    <p:sldId id="1056" r:id="rId50"/>
    <p:sldId id="1057" r:id="rId51"/>
    <p:sldId id="1058" r:id="rId52"/>
    <p:sldId id="736" r:id="rId53"/>
    <p:sldId id="1047" r:id="rId54"/>
    <p:sldId id="709" r:id="rId55"/>
    <p:sldId id="711" r:id="rId56"/>
    <p:sldId id="1061" r:id="rId57"/>
    <p:sldId id="36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59" autoAdjust="0"/>
    <p:restoredTop sz="91358" autoAdjust="0"/>
  </p:normalViewPr>
  <p:slideViewPr>
    <p:cSldViewPr snapToObjects="1">
      <p:cViewPr varScale="1">
        <p:scale>
          <a:sx n="95" d="100"/>
          <a:sy n="95" d="100"/>
        </p:scale>
        <p:origin x="18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E766B-C06C-4E85-A256-674CB65E573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ADFA5-2DEF-45EB-87CE-2B64731976F5}">
      <dgm:prSet phldrT="[Text]" custT="1"/>
      <dgm:spPr>
        <a:xfrm>
          <a:off x="0" y="233976"/>
          <a:ext cx="8763000" cy="828674"/>
        </a:xfrm>
        <a:prstGeom prst="roundRect">
          <a:avLst>
            <a:gd name="adj" fmla="val 10000"/>
          </a:avLst>
        </a:prstGeom>
        <a:solidFill>
          <a:srgbClr val="FC012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600" dirty="0">
              <a:solidFill>
                <a:srgbClr val="FFFFFF"/>
              </a:solidFill>
              <a:latin typeface="Times New Roman"/>
              <a:ea typeface="+mn-ea"/>
              <a:cs typeface="Times New Roman"/>
            </a:rPr>
            <a:t>To choose a value of k:</a:t>
          </a:r>
        </a:p>
      </dgm:t>
    </dgm:pt>
    <dgm:pt modelId="{4BE7C90C-B7E4-41E0-A404-C627460EEE80}" type="parTrans" cxnId="{63F361E8-AC18-4C1A-9B40-77E4E824DC4C}">
      <dgm:prSet/>
      <dgm:spPr/>
      <dgm:t>
        <a:bodyPr/>
        <a:lstStyle/>
        <a:p>
          <a:endParaRPr lang="en-US"/>
        </a:p>
      </dgm:t>
    </dgm:pt>
    <dgm:pt modelId="{DE7A1271-1D12-437F-945C-06B8F8CBAF86}" type="sibTrans" cxnId="{63F361E8-AC18-4C1A-9B40-77E4E824DC4C}">
      <dgm:prSet/>
      <dgm:spPr/>
      <dgm:t>
        <a:bodyPr/>
        <a:lstStyle/>
        <a:p>
          <a:endParaRPr lang="en-US"/>
        </a:p>
      </dgm:t>
    </dgm:pt>
    <dgm:pt modelId="{2F79BD88-F73E-4FDA-B614-741892773FF2}">
      <dgm:prSet phldrT="[Text]" custT="1"/>
      <dgm:spPr>
        <a:xfrm>
          <a:off x="878395" y="1267872"/>
          <a:ext cx="7884604" cy="828674"/>
        </a:xfrm>
        <a:prstGeom prst="roundRect">
          <a:avLst>
            <a:gd name="adj" fmla="val 16670"/>
          </a:avLst>
        </a:prstGeom>
        <a:solidFill>
          <a:srgbClr val="FC012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Times New Roman"/>
              <a:ea typeface="+mn-ea"/>
              <a:cs typeface="Times New Roman"/>
            </a:rPr>
            <a:t>Sqrt(n), where n is the total number of data points</a:t>
          </a:r>
        </a:p>
      </dgm:t>
    </dgm:pt>
    <dgm:pt modelId="{8948B925-1387-4433-AA84-39E611AA08B4}" type="parTrans" cxnId="{87447FD5-DDBC-4496-8A6E-A7137E4EBB5E}">
      <dgm:prSet/>
      <dgm:spPr/>
      <dgm:t>
        <a:bodyPr/>
        <a:lstStyle/>
        <a:p>
          <a:endParaRPr lang="en-US"/>
        </a:p>
      </dgm:t>
    </dgm:pt>
    <dgm:pt modelId="{BA77E04F-3899-42E4-AA6C-4217C0E11F29}" type="sibTrans" cxnId="{87447FD5-DDBC-4496-8A6E-A7137E4EBB5E}">
      <dgm:prSet/>
      <dgm:spPr/>
      <dgm:t>
        <a:bodyPr/>
        <a:lstStyle/>
        <a:p>
          <a:endParaRPr lang="en-US"/>
        </a:p>
      </dgm:t>
    </dgm:pt>
    <dgm:pt modelId="{E34304F5-B424-41DC-9F28-CFC4F5E633E9}">
      <dgm:prSet phldrT="[Text]" custT="1"/>
      <dgm:spPr>
        <a:xfrm>
          <a:off x="878395" y="2195988"/>
          <a:ext cx="7884604" cy="828674"/>
        </a:xfrm>
        <a:prstGeom prst="roundRect">
          <a:avLst>
            <a:gd name="adj" fmla="val 16670"/>
          </a:avLst>
        </a:prstGeom>
        <a:solidFill>
          <a:srgbClr val="FC012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Times New Roman"/>
              <a:ea typeface="+mn-ea"/>
              <a:cs typeface="Times New Roman"/>
            </a:rPr>
            <a:t>Odd value of k is selected to avoid confusion between two classes of data</a:t>
          </a:r>
        </a:p>
      </dgm:t>
    </dgm:pt>
    <dgm:pt modelId="{86F631D2-9B3B-4B5E-9B6C-61C96DA36C5C}" type="parTrans" cxnId="{AACCFBDB-FE40-4C3B-B6EC-1C4391981277}">
      <dgm:prSet/>
      <dgm:spPr/>
      <dgm:t>
        <a:bodyPr/>
        <a:lstStyle/>
        <a:p>
          <a:endParaRPr lang="en-US"/>
        </a:p>
      </dgm:t>
    </dgm:pt>
    <dgm:pt modelId="{CB111A5B-45BB-4D86-8416-0F51EB63D9A2}" type="sibTrans" cxnId="{AACCFBDB-FE40-4C3B-B6EC-1C4391981277}">
      <dgm:prSet/>
      <dgm:spPr/>
      <dgm:t>
        <a:bodyPr/>
        <a:lstStyle/>
        <a:p>
          <a:endParaRPr lang="en-US"/>
        </a:p>
      </dgm:t>
    </dgm:pt>
    <dgm:pt modelId="{2F815CEE-02B3-4A92-9C61-18F7B7DA74F9}" type="pres">
      <dgm:prSet presAssocID="{F4DE766B-C06C-4E85-A256-674CB65E573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C7FA002-5C56-403A-9782-D990C8964028}" type="pres">
      <dgm:prSet presAssocID="{F7BADFA5-2DEF-45EB-87CE-2B64731976F5}" presName="root" presStyleCnt="0">
        <dgm:presLayoutVars>
          <dgm:chMax/>
          <dgm:chPref val="4"/>
        </dgm:presLayoutVars>
      </dgm:prSet>
      <dgm:spPr/>
    </dgm:pt>
    <dgm:pt modelId="{24A40767-85D1-46F6-BB00-6DEB90037849}" type="pres">
      <dgm:prSet presAssocID="{F7BADFA5-2DEF-45EB-87CE-2B64731976F5}" presName="rootComposite" presStyleCnt="0">
        <dgm:presLayoutVars/>
      </dgm:prSet>
      <dgm:spPr/>
    </dgm:pt>
    <dgm:pt modelId="{242BFE8E-BDE7-4956-8604-9909BCB52F2D}" type="pres">
      <dgm:prSet presAssocID="{F7BADFA5-2DEF-45EB-87CE-2B64731976F5}" presName="rootText" presStyleLbl="node0" presStyleIdx="0" presStyleCnt="1" custLinFactNeighborX="-732" custLinFactNeighborY="-6765">
        <dgm:presLayoutVars>
          <dgm:chMax/>
          <dgm:chPref val="4"/>
        </dgm:presLayoutVars>
      </dgm:prSet>
      <dgm:spPr/>
    </dgm:pt>
    <dgm:pt modelId="{E0E2325A-5745-42E8-9B25-37D81EA7581B}" type="pres">
      <dgm:prSet presAssocID="{F7BADFA5-2DEF-45EB-87CE-2B64731976F5}" presName="childShape" presStyleCnt="0">
        <dgm:presLayoutVars>
          <dgm:chMax val="0"/>
          <dgm:chPref val="0"/>
        </dgm:presLayoutVars>
      </dgm:prSet>
      <dgm:spPr/>
    </dgm:pt>
    <dgm:pt modelId="{4FF3D87D-BCB7-4775-AF04-BAC9B76C4D7D}" type="pres">
      <dgm:prSet presAssocID="{2F79BD88-F73E-4FDA-B614-741892773FF2}" presName="childComposite" presStyleCnt="0">
        <dgm:presLayoutVars>
          <dgm:chMax val="0"/>
          <dgm:chPref val="0"/>
        </dgm:presLayoutVars>
      </dgm:prSet>
      <dgm:spPr/>
    </dgm:pt>
    <dgm:pt modelId="{92AF4FAF-52AC-4EA3-8026-01B272AA6833}" type="pres">
      <dgm:prSet presAssocID="{2F79BD88-F73E-4FDA-B614-741892773FF2}" presName="Image" presStyleLbl="node1" presStyleIdx="0" presStyleCnt="2"/>
      <dgm:spPr>
        <a:xfrm>
          <a:off x="0" y="1267872"/>
          <a:ext cx="828674" cy="82867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AF1B37A4-C714-49B7-A436-5F1803200DBC}" type="pres">
      <dgm:prSet presAssocID="{2F79BD88-F73E-4FDA-B614-741892773FF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BB5BA909-D1D5-47D6-8936-046810E9B105}" type="pres">
      <dgm:prSet presAssocID="{E34304F5-B424-41DC-9F28-CFC4F5E633E9}" presName="childComposite" presStyleCnt="0">
        <dgm:presLayoutVars>
          <dgm:chMax val="0"/>
          <dgm:chPref val="0"/>
        </dgm:presLayoutVars>
      </dgm:prSet>
      <dgm:spPr/>
    </dgm:pt>
    <dgm:pt modelId="{025E2396-BE8F-455B-8316-A4145778D777}" type="pres">
      <dgm:prSet presAssocID="{E34304F5-B424-41DC-9F28-CFC4F5E633E9}" presName="Image" presStyleLbl="node1" presStyleIdx="1" presStyleCnt="2"/>
      <dgm:spPr>
        <a:xfrm>
          <a:off x="0" y="2195988"/>
          <a:ext cx="828674" cy="82867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Artificial Intelligence"/>
        </a:ext>
      </dgm:extLst>
    </dgm:pt>
    <dgm:pt modelId="{5457819F-38CF-4953-B5C2-AD2811E4C960}" type="pres">
      <dgm:prSet presAssocID="{E34304F5-B424-41DC-9F28-CFC4F5E633E9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25C9E61-D709-46C3-BDD5-DC9D4295A495}" type="presOf" srcId="{F4DE766B-C06C-4E85-A256-674CB65E5736}" destId="{2F815CEE-02B3-4A92-9C61-18F7B7DA74F9}" srcOrd="0" destOrd="0" presId="urn:microsoft.com/office/officeart/2008/layout/PictureAccentList"/>
    <dgm:cxn modelId="{1CD21E64-C60E-4F21-A89B-5F49A5B01523}" type="presOf" srcId="{2F79BD88-F73E-4FDA-B614-741892773FF2}" destId="{AF1B37A4-C714-49B7-A436-5F1803200DBC}" srcOrd="0" destOrd="0" presId="urn:microsoft.com/office/officeart/2008/layout/PictureAccentList"/>
    <dgm:cxn modelId="{1E1EDB6A-96BF-4988-8353-279B54EFDFA8}" type="presOf" srcId="{E34304F5-B424-41DC-9F28-CFC4F5E633E9}" destId="{5457819F-38CF-4953-B5C2-AD2811E4C960}" srcOrd="0" destOrd="0" presId="urn:microsoft.com/office/officeart/2008/layout/PictureAccentList"/>
    <dgm:cxn modelId="{10EA196D-13E1-440F-A61B-93E4FE491643}" type="presOf" srcId="{F7BADFA5-2DEF-45EB-87CE-2B64731976F5}" destId="{242BFE8E-BDE7-4956-8604-9909BCB52F2D}" srcOrd="0" destOrd="0" presId="urn:microsoft.com/office/officeart/2008/layout/PictureAccentList"/>
    <dgm:cxn modelId="{87447FD5-DDBC-4496-8A6E-A7137E4EBB5E}" srcId="{F7BADFA5-2DEF-45EB-87CE-2B64731976F5}" destId="{2F79BD88-F73E-4FDA-B614-741892773FF2}" srcOrd="0" destOrd="0" parTransId="{8948B925-1387-4433-AA84-39E611AA08B4}" sibTransId="{BA77E04F-3899-42E4-AA6C-4217C0E11F29}"/>
    <dgm:cxn modelId="{AACCFBDB-FE40-4C3B-B6EC-1C4391981277}" srcId="{F7BADFA5-2DEF-45EB-87CE-2B64731976F5}" destId="{E34304F5-B424-41DC-9F28-CFC4F5E633E9}" srcOrd="1" destOrd="0" parTransId="{86F631D2-9B3B-4B5E-9B6C-61C96DA36C5C}" sibTransId="{CB111A5B-45BB-4D86-8416-0F51EB63D9A2}"/>
    <dgm:cxn modelId="{63F361E8-AC18-4C1A-9B40-77E4E824DC4C}" srcId="{F4DE766B-C06C-4E85-A256-674CB65E5736}" destId="{F7BADFA5-2DEF-45EB-87CE-2B64731976F5}" srcOrd="0" destOrd="0" parTransId="{4BE7C90C-B7E4-41E0-A404-C627460EEE80}" sibTransId="{DE7A1271-1D12-437F-945C-06B8F8CBAF86}"/>
    <dgm:cxn modelId="{10BB9F31-0928-450E-928E-E67815EC3DDB}" type="presParOf" srcId="{2F815CEE-02B3-4A92-9C61-18F7B7DA74F9}" destId="{0C7FA002-5C56-403A-9782-D990C8964028}" srcOrd="0" destOrd="0" presId="urn:microsoft.com/office/officeart/2008/layout/PictureAccentList"/>
    <dgm:cxn modelId="{34A3B44E-98FF-4AEA-B9DD-7209B1E337A8}" type="presParOf" srcId="{0C7FA002-5C56-403A-9782-D990C8964028}" destId="{24A40767-85D1-46F6-BB00-6DEB90037849}" srcOrd="0" destOrd="0" presId="urn:microsoft.com/office/officeart/2008/layout/PictureAccentList"/>
    <dgm:cxn modelId="{47B5466D-2474-467A-97FB-C53A53E41F8D}" type="presParOf" srcId="{24A40767-85D1-46F6-BB00-6DEB90037849}" destId="{242BFE8E-BDE7-4956-8604-9909BCB52F2D}" srcOrd="0" destOrd="0" presId="urn:microsoft.com/office/officeart/2008/layout/PictureAccentList"/>
    <dgm:cxn modelId="{FB4A1500-F246-4825-8B5F-8C4ED0FE9EA6}" type="presParOf" srcId="{0C7FA002-5C56-403A-9782-D990C8964028}" destId="{E0E2325A-5745-42E8-9B25-37D81EA7581B}" srcOrd="1" destOrd="0" presId="urn:microsoft.com/office/officeart/2008/layout/PictureAccentList"/>
    <dgm:cxn modelId="{76195307-0FA5-4A00-9A5F-A69BB2C41DBF}" type="presParOf" srcId="{E0E2325A-5745-42E8-9B25-37D81EA7581B}" destId="{4FF3D87D-BCB7-4775-AF04-BAC9B76C4D7D}" srcOrd="0" destOrd="0" presId="urn:microsoft.com/office/officeart/2008/layout/PictureAccentList"/>
    <dgm:cxn modelId="{4EB38F3C-8F06-4CC0-8A83-8344FE0E6E28}" type="presParOf" srcId="{4FF3D87D-BCB7-4775-AF04-BAC9B76C4D7D}" destId="{92AF4FAF-52AC-4EA3-8026-01B272AA6833}" srcOrd="0" destOrd="0" presId="urn:microsoft.com/office/officeart/2008/layout/PictureAccentList"/>
    <dgm:cxn modelId="{3B57B931-8DFD-4289-99BF-3DC3CE2A8F53}" type="presParOf" srcId="{4FF3D87D-BCB7-4775-AF04-BAC9B76C4D7D}" destId="{AF1B37A4-C714-49B7-A436-5F1803200DBC}" srcOrd="1" destOrd="0" presId="urn:microsoft.com/office/officeart/2008/layout/PictureAccentList"/>
    <dgm:cxn modelId="{B1074002-5C31-4A3D-9E75-736AD61FEEFD}" type="presParOf" srcId="{E0E2325A-5745-42E8-9B25-37D81EA7581B}" destId="{BB5BA909-D1D5-47D6-8936-046810E9B105}" srcOrd="1" destOrd="0" presId="urn:microsoft.com/office/officeart/2008/layout/PictureAccentList"/>
    <dgm:cxn modelId="{7E0D7BB4-6BA9-439C-80F8-8E03A9B36F50}" type="presParOf" srcId="{BB5BA909-D1D5-47D6-8936-046810E9B105}" destId="{025E2396-BE8F-455B-8316-A4145778D777}" srcOrd="0" destOrd="0" presId="urn:microsoft.com/office/officeart/2008/layout/PictureAccentList"/>
    <dgm:cxn modelId="{9C17CA8D-FE78-44DC-81AC-8D295437F2CE}" type="presParOf" srcId="{BB5BA909-D1D5-47D6-8936-046810E9B105}" destId="{5457819F-38CF-4953-B5C2-AD2811E4C96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BFE8E-BDE7-4956-8604-9909BCB52F2D}">
      <dsp:nvSpPr>
        <dsp:cNvPr id="0" name=""/>
        <dsp:cNvSpPr/>
      </dsp:nvSpPr>
      <dsp:spPr>
        <a:xfrm>
          <a:off x="0" y="142537"/>
          <a:ext cx="7391400" cy="504825"/>
        </a:xfrm>
        <a:prstGeom prst="roundRect">
          <a:avLst>
            <a:gd name="adj" fmla="val 10000"/>
          </a:avLst>
        </a:prstGeom>
        <a:solidFill>
          <a:srgbClr val="FC012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FFFF"/>
              </a:solidFill>
              <a:latin typeface="Times New Roman"/>
              <a:ea typeface="+mn-ea"/>
              <a:cs typeface="Times New Roman"/>
            </a:rPr>
            <a:t>To choose a value of k:</a:t>
          </a:r>
        </a:p>
      </dsp:txBody>
      <dsp:txXfrm>
        <a:off x="14786" y="157323"/>
        <a:ext cx="7361828" cy="475253"/>
      </dsp:txXfrm>
    </dsp:sp>
    <dsp:sp modelId="{92AF4FAF-52AC-4EA3-8026-01B272AA6833}">
      <dsp:nvSpPr>
        <dsp:cNvPr id="0" name=""/>
        <dsp:cNvSpPr/>
      </dsp:nvSpPr>
      <dsp:spPr>
        <a:xfrm>
          <a:off x="0" y="772382"/>
          <a:ext cx="504825" cy="5048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B37A4-C714-49B7-A436-5F1803200DBC}">
      <dsp:nvSpPr>
        <dsp:cNvPr id="0" name=""/>
        <dsp:cNvSpPr/>
      </dsp:nvSpPr>
      <dsp:spPr>
        <a:xfrm>
          <a:off x="535114" y="772382"/>
          <a:ext cx="6856285" cy="504825"/>
        </a:xfrm>
        <a:prstGeom prst="roundRect">
          <a:avLst>
            <a:gd name="adj" fmla="val 16670"/>
          </a:avLst>
        </a:prstGeom>
        <a:solidFill>
          <a:srgbClr val="FC012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Times New Roman"/>
              <a:ea typeface="+mn-ea"/>
              <a:cs typeface="Times New Roman"/>
            </a:rPr>
            <a:t>Sqrt(n), where n is the total number of data points</a:t>
          </a:r>
        </a:p>
      </dsp:txBody>
      <dsp:txXfrm>
        <a:off x="559762" y="797030"/>
        <a:ext cx="6806989" cy="455529"/>
      </dsp:txXfrm>
    </dsp:sp>
    <dsp:sp modelId="{025E2396-BE8F-455B-8316-A4145778D777}">
      <dsp:nvSpPr>
        <dsp:cNvPr id="0" name=""/>
        <dsp:cNvSpPr/>
      </dsp:nvSpPr>
      <dsp:spPr>
        <a:xfrm>
          <a:off x="0" y="1337786"/>
          <a:ext cx="504825" cy="5048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7819F-38CF-4953-B5C2-AD2811E4C960}">
      <dsp:nvSpPr>
        <dsp:cNvPr id="0" name=""/>
        <dsp:cNvSpPr/>
      </dsp:nvSpPr>
      <dsp:spPr>
        <a:xfrm>
          <a:off x="535114" y="1337786"/>
          <a:ext cx="6856285" cy="504825"/>
        </a:xfrm>
        <a:prstGeom prst="roundRect">
          <a:avLst>
            <a:gd name="adj" fmla="val 16670"/>
          </a:avLst>
        </a:prstGeom>
        <a:solidFill>
          <a:srgbClr val="FC012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Times New Roman"/>
              <a:ea typeface="+mn-ea"/>
              <a:cs typeface="Times New Roman"/>
            </a:rPr>
            <a:t>Odd value of k is selected to avoid confusion between two classes of data</a:t>
          </a:r>
        </a:p>
      </dsp:txBody>
      <dsp:txXfrm>
        <a:off x="559762" y="1362434"/>
        <a:ext cx="6806989" cy="455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62AAD492-056F-8C46-AA47-93435F7FAF97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668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uFillTx/>
              </a:rPr>
              <a:t>Click to edit Master text styles</a:t>
            </a:r>
          </a:p>
          <a:p>
            <a:pPr lvl="1"/>
            <a:r>
              <a:rPr lang="en-US" noProof="0">
                <a:uFillTx/>
              </a:rPr>
              <a:t>Second level</a:t>
            </a:r>
          </a:p>
          <a:p>
            <a:pPr lvl="2"/>
            <a:r>
              <a:rPr lang="en-US" noProof="0">
                <a:uFillTx/>
              </a:rPr>
              <a:t>Third level</a:t>
            </a:r>
          </a:p>
          <a:p>
            <a:pPr lvl="3"/>
            <a:r>
              <a:rPr lang="en-US" noProof="0">
                <a:uFillTx/>
              </a:rPr>
              <a:t>Fourth level</a:t>
            </a:r>
          </a:p>
          <a:p>
            <a:pPr lvl="4"/>
            <a:r>
              <a:rPr lang="en-US" noProof="0">
                <a:uFillTx/>
              </a:rPr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670E17A5-503D-AF40-9446-B33EB8126F24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1556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this lecture we will cover </a:t>
            </a:r>
            <a:r>
              <a:rPr lang="en-CA" b="1" dirty="0"/>
              <a:t>the KNN Classification Algorithm </a:t>
            </a:r>
            <a:r>
              <a:rPr lang="en-US" dirty="0"/>
              <a:t>which is considered to be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easiest</a:t>
            </a:r>
            <a:r>
              <a:rPr lang="en-US" dirty="0"/>
              <a:t> Machine Learning techniques to understand..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Yet very effective </a:t>
            </a:r>
            <a:r>
              <a:rPr lang="en-US" dirty="0"/>
              <a:t>in solving classification problems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F9DA-4F60-4060-B86F-F45BB6B3CB8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92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say KNN is </a:t>
            </a:r>
            <a:r>
              <a:rPr lang="en-US" b="1" dirty="0"/>
              <a:t>non-parametric</a:t>
            </a:r>
            <a:r>
              <a:rPr lang="en-US" dirty="0"/>
              <a:t> and lazy learning algorithm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Non-parametric means there is no assumption for distribution of underlying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learning model that summarizes data with a set of parameters of fixed size (independent of the number of training examples) is called a </a:t>
            </a:r>
            <a:r>
              <a:rPr lang="en-US" b="1" dirty="0"/>
              <a:t>parametric model</a:t>
            </a:r>
            <a:r>
              <a:rPr lang="en-U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No matter how much data you throw at a parametric model</a:t>
            </a:r>
            <a:r>
              <a:rPr lang="en-US" dirty="0"/>
              <a:t>, it won’t change its mind about how many parameters it needs.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Some examples of </a:t>
            </a:r>
            <a:r>
              <a:rPr lang="en-US" b="1" dirty="0"/>
              <a:t>parametric machine learning algorithms </a:t>
            </a:r>
            <a:r>
              <a:rPr lang="en-US" dirty="0"/>
              <a:t>include (fast &amp; simple, require less data, have certain assumptions about the data)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Logistic Regression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Linear Discriminant Analysis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Perceptron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Some examples of popular </a:t>
            </a:r>
            <a:r>
              <a:rPr lang="en-US" b="1" dirty="0"/>
              <a:t>nonparametric machine learning </a:t>
            </a:r>
            <a:r>
              <a:rPr lang="en-US" dirty="0"/>
              <a:t>algorithms (no assumption about data, complexity increases with data)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k-Nearest Neighbors (KNN)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Naïve Bayes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Decision Trees like CART and C4.5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Support Vector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192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algorithm in action:</a:t>
            </a:r>
          </a:p>
          <a:p>
            <a:pPr marL="228600" indent="-228600">
              <a:buAutoNum type="arabicParenR"/>
            </a:pPr>
            <a:r>
              <a:rPr lang="en-US" b="1" dirty="0"/>
              <a:t>Set k</a:t>
            </a:r>
            <a:r>
              <a:rPr lang="en-US" dirty="0"/>
              <a:t> (the number of nearest neighbors to be used)</a:t>
            </a:r>
          </a:p>
          <a:p>
            <a:pPr marL="228600" indent="-228600">
              <a:buAutoNum type="arabicParenR"/>
            </a:pPr>
            <a:r>
              <a:rPr lang="en-US" dirty="0"/>
              <a:t>Use the test point t to be classified</a:t>
            </a:r>
          </a:p>
          <a:p>
            <a:pPr marL="228600" indent="-228600">
              <a:buAutoNum type="arabicParenR"/>
            </a:pPr>
            <a:r>
              <a:rPr lang="en-US" dirty="0"/>
              <a:t>Pick m points to represent the “training points”</a:t>
            </a:r>
          </a:p>
          <a:p>
            <a:pPr marL="228600" indent="-228600">
              <a:buAutoNum type="arabicParenR"/>
            </a:pPr>
            <a:r>
              <a:rPr lang="en-US" dirty="0"/>
              <a:t>As the number of data points increase the number of calculations increase</a:t>
            </a:r>
          </a:p>
          <a:p>
            <a:pPr marL="228600" indent="-228600">
              <a:buAutoNum type="arabicParenR"/>
            </a:pPr>
            <a:r>
              <a:rPr lang="en-US" dirty="0"/>
              <a:t>The KNN algorithm </a:t>
            </a:r>
            <a:r>
              <a:rPr lang="en-US" b="1" dirty="0"/>
              <a:t>does not adjust any parameters </a:t>
            </a:r>
            <a:r>
              <a:rPr lang="en-US" dirty="0"/>
              <a:t>like ANN or SVM</a:t>
            </a:r>
          </a:p>
          <a:p>
            <a:pPr marL="228600" indent="-228600">
              <a:buAutoNum type="arabicParenR"/>
            </a:pPr>
            <a:r>
              <a:rPr lang="en-US" dirty="0"/>
              <a:t>We do not get rid of the training dataset as we usually do with other ML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822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complexity of the KNN algorithm is Big O(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fld id="{670E17A5-503D-AF40-9446-B33EB8126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uFillTx/>
                </a:defRPr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822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value K, the class of the test point may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4300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An issue that arises with KNN</a:t>
            </a:r>
            <a:r>
              <a:rPr lang="en-US" dirty="0"/>
              <a:t> is that we need to keep all our data stored in memory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(we always need the training data)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Lazy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No training nor adjusting of weights or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28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D87DE3D-638E-45A4-A0A8-FC0A0BF5B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34D94C4-AEC3-448B-82FB-DA4743092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Since the </a:t>
            </a:r>
            <a:r>
              <a:rPr lang="en-US" altLang="en-US" b="1" dirty="0"/>
              <a:t>training examples are saved</a:t>
            </a:r>
            <a:r>
              <a:rPr lang="en-US" alt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will need a large memory </a:t>
            </a:r>
            <a:r>
              <a:rPr lang="en-US" altLang="en-US" dirty="0">
                <a:sym typeface="Wingdings" panose="05000000000000000000" pitchFamily="2" charset="2"/>
              </a:rPr>
              <a:t> the requirement to a high storage</a:t>
            </a:r>
            <a:endParaRPr lang="en-US" alt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do not get rid of the training dataset as we usually do with other ML algorithms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It </a:t>
            </a:r>
            <a:r>
              <a:rPr lang="en-US" altLang="en-US" b="1" dirty="0"/>
              <a:t>does not learn anything </a:t>
            </a:r>
            <a:r>
              <a:rPr lang="en-US" altLang="en-US" dirty="0"/>
              <a:t>in the training period. It does not derive any discriminative function from the training data.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At </a:t>
            </a:r>
            <a:r>
              <a:rPr lang="en-US" altLang="en-US" b="1" dirty="0"/>
              <a:t>Prediction time</a:t>
            </a:r>
            <a:r>
              <a:rPr lang="en-US" alt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Depending on the value of k different solutions are obtained for the class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Improvement to KNN</a:t>
            </a:r>
            <a:r>
              <a:rPr lang="en-US" alt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improved method is to </a:t>
            </a:r>
            <a:r>
              <a:rPr lang="en-US" altLang="en-US" b="1" dirty="0"/>
              <a:t>sample the training data around the test data</a:t>
            </a:r>
            <a:r>
              <a:rPr lang="en-US" altLang="en-US" dirty="0"/>
              <a:t>,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This should reduce the number of distance calculation of the test data to each training data, and reduces the time complexity of the algorithm.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6477854-B7A0-4EF4-BACD-B5F0909B2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926898-E221-47CF-B4AC-D000D73551B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2227267-2F1C-446D-AA9B-F1275C1E6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EFD9341-2BE6-4782-A3E9-E40C971E7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FontTx/>
              <a:buChar char="•"/>
            </a:pPr>
            <a:r>
              <a:rPr lang="en-US" altLang="en-US" dirty="0"/>
              <a:t>Prediction </a:t>
            </a:r>
            <a:r>
              <a:rPr lang="en-US" altLang="en-US" b="1" dirty="0"/>
              <a:t>accuracy can quickly degrade </a:t>
            </a:r>
            <a:r>
              <a:rPr lang="en-US" altLang="en-US" dirty="0"/>
              <a:t>when number of </a:t>
            </a:r>
            <a:r>
              <a:rPr lang="en-US" altLang="en-US" u="sng" dirty="0"/>
              <a:t>attributes grows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dirty="0"/>
              <a:t>Pick and </a:t>
            </a:r>
            <a:r>
              <a:rPr lang="en-US" altLang="en-US" b="1" dirty="0"/>
              <a:t>select only relevant features </a:t>
            </a:r>
            <a:r>
              <a:rPr lang="en-US" altLang="en-US" dirty="0"/>
              <a:t>to reduce computations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Advantages</a:t>
            </a:r>
            <a:r>
              <a:rPr 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Simple, easy to understand, performs well in most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Disadvantages</a:t>
            </a:r>
            <a:r>
              <a:rPr 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Does not work well with large dataset as calculating distances between each data instance would be very costly.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Does not work well with high dimensionality as this will complicate the distance calculating process to calculate distance for each dimension.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Sensitive to noisy and missing data.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Parametric algorithms are best suited for problems where the input data is well-defined and predictable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while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nonparametric algorithms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are best suited for problems where the input data is not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well-defined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but there are a lot more data we can use to train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500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A07730F-F27C-4AC2-BE20-CB91A61BB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307ABC-FD42-4081-871E-5E9CDD3248A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7201A60-A8AA-4462-8E6E-BE324F941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BE83647-A967-4AC2-B24F-21C8DE558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AutoNum type="arabicParenR"/>
            </a:pPr>
            <a:r>
              <a:rPr lang="en-US" altLang="en-US" dirty="0">
                <a:latin typeface="Arial" panose="020B0604020202020204" pitchFamily="34" charset="0"/>
              </a:rPr>
              <a:t>Different datasets may require different values of K</a:t>
            </a:r>
          </a:p>
          <a:p>
            <a:pPr marL="228600" indent="-228600" eaLnBrk="1" hangingPunct="1">
              <a:buAutoNum type="arabicParenR"/>
            </a:pPr>
            <a:r>
              <a:rPr lang="en-US" altLang="en-US" dirty="0">
                <a:latin typeface="Arial" panose="020B0604020202020204" pitchFamily="34" charset="0"/>
              </a:rPr>
              <a:t>The Euclidean distance may be expensive to calculate.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https://www.kdnuggets.com/2020/11/most-popular-distance-metrics-knn.html</a:t>
            </a:r>
          </a:p>
          <a:p>
            <a:endParaRPr lang="en-US" dirty="0"/>
          </a:p>
          <a:p>
            <a:r>
              <a:rPr lang="en-US" dirty="0"/>
              <a:t>Specifically, </a:t>
            </a:r>
            <a:r>
              <a:rPr lang="en-US" b="1" dirty="0"/>
              <a:t>four different distance functions</a:t>
            </a:r>
            <a:r>
              <a:rPr lang="en-US" dirty="0"/>
              <a:t>, which are: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Minkowsky, -- Manhattan, Euclidean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cosine similarity measure,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correlation, and Chi square, are used in the k-NN classifier respectively.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Cosine Distance </a:t>
            </a:r>
            <a:r>
              <a:rPr lang="en-US" dirty="0"/>
              <a:t>– This distance metric is used mainly to </a:t>
            </a:r>
            <a:r>
              <a:rPr lang="en-US" b="1" dirty="0"/>
              <a:t>calculate similarity between two vectors</a:t>
            </a:r>
            <a:r>
              <a:rPr lang="en-U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measured by the </a:t>
            </a:r>
            <a:r>
              <a:rPr lang="en-US" b="1" dirty="0"/>
              <a:t>cosine of the angle between two vectors</a:t>
            </a:r>
            <a:r>
              <a:rPr lang="en-US" dirty="0"/>
              <a:t> and determines whether two vectors are </a:t>
            </a:r>
            <a:r>
              <a:rPr lang="en-US" b="1" dirty="0"/>
              <a:t>pointing in the same direction</a:t>
            </a:r>
            <a:r>
              <a:rPr lang="en-U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often used to </a:t>
            </a:r>
            <a:r>
              <a:rPr lang="en-US" b="1" dirty="0"/>
              <a:t>measure document similarity </a:t>
            </a:r>
            <a:r>
              <a:rPr lang="en-US" dirty="0"/>
              <a:t>in text analysis. When used with KNN this distance gives us a new perspective to a business problem and lets us find some hidden information in the data which we didn’t see using the above two distance matrices.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also used in </a:t>
            </a:r>
            <a:r>
              <a:rPr lang="en-US" b="1" dirty="0"/>
              <a:t>text analytics </a:t>
            </a:r>
            <a:r>
              <a:rPr lang="en-US" dirty="0"/>
              <a:t>to find similarities between two documents by the number of times a particular set of words appear in 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Jaccard Similarity </a:t>
            </a:r>
            <a:r>
              <a:rPr lang="en-US" dirty="0"/>
              <a:t>– Measures the overlap between two sets of items </a:t>
            </a:r>
            <a:r>
              <a:rPr lang="en-US" dirty="0">
                <a:sym typeface="Wingdings" panose="05000000000000000000" pitchFamily="2" charset="2"/>
              </a:rPr>
              <a:t> Ratio of overlapping items to Total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149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introduce the main concepts of the KNN algorithm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0088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KNN, finding the value of k is </a:t>
            </a:r>
            <a:r>
              <a:rPr lang="en-US" b="1" dirty="0"/>
              <a:t>not easy</a:t>
            </a:r>
            <a:r>
              <a:rPr lang="en-U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small value of k </a:t>
            </a:r>
            <a:r>
              <a:rPr lang="en-US" dirty="0"/>
              <a:t>means that noise will have a higher influence on the result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large value </a:t>
            </a:r>
            <a:r>
              <a:rPr lang="en-US" dirty="0"/>
              <a:t>make it computationally expensive.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9541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need to </a:t>
            </a:r>
            <a:r>
              <a:rPr lang="en-US" b="1" dirty="0"/>
              <a:t>use Cross-validation </a:t>
            </a:r>
            <a:r>
              <a:rPr lang="en-US" dirty="0"/>
              <a:t>to find a suitable value for 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9F7-9394-A245-B939-DF533F2CB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9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Depending on the value of K we may get different results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The smaller values for k </a:t>
            </a:r>
            <a:r>
              <a:rPr lang="en-US" dirty="0"/>
              <a:t>, not only makes our classifier so sensitive to noise but also may lead to the overfitting problem.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Large values for k </a:t>
            </a:r>
            <a:r>
              <a:rPr lang="en-US" dirty="0"/>
              <a:t>also may lead to underfitting.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2898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DAD63DC-643E-402D-9AA6-DFDA89B72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8AD860-DEBB-4D3D-A7E1-2A3FD88234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A46312D-FA23-448F-9F3D-78853BC75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6591B5B-7DC0-4CC1-BE32-7CFE649CD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K is a </a:t>
            </a:r>
            <a:r>
              <a:rPr lang="en-US" altLang="en-US" b="1" dirty="0"/>
              <a:t>hyperparameter</a:t>
            </a:r>
            <a:r>
              <a:rPr lang="en-US" altLang="en-US" dirty="0"/>
              <a:t> that is important to the KNN algorithm performance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bias will be 0 when K=1,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However, when it comes to new data (in test set), it has higher chance to be an error, which causes high variance.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When we increase K</a:t>
            </a:r>
            <a:r>
              <a:rPr lang="en-US" altLang="en-US" dirty="0"/>
              <a:t>, the training error will increase (increase bias), but the </a:t>
            </a:r>
            <a:r>
              <a:rPr lang="en-US" altLang="en-US" b="1" dirty="0"/>
              <a:t>test error may decrease </a:t>
            </a:r>
            <a:r>
              <a:rPr lang="en-US" altLang="en-US" dirty="0"/>
              <a:t>at the same time (</a:t>
            </a:r>
            <a:r>
              <a:rPr lang="en-US" altLang="en-US" b="1" dirty="0"/>
              <a:t>decrease variance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DAD63DC-643E-402D-9AA6-DFDA89B72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8AD860-DEBB-4D3D-A7E1-2A3FD88234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A46312D-FA23-448F-9F3D-78853BC75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6591B5B-7DC0-4CC1-BE32-7CFE649CD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only parameter that can adjust the complexity of KNN is the number of neighbors 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larger k is, the smoother the classification boundary. Or we can think of the complexity of KNN as lower when k increases.</a:t>
            </a:r>
          </a:p>
        </p:txBody>
      </p:sp>
    </p:spTree>
    <p:extLst>
      <p:ext uri="{BB962C8B-B14F-4D97-AF65-F5344CB8AC3E}">
        <p14:creationId xmlns:p14="http://schemas.microsoft.com/office/powerpoint/2010/main" val="1484127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let's talk about the </a:t>
            </a:r>
            <a:r>
              <a:rPr lang="en-US" b="1" dirty="0"/>
              <a:t>effect of small k, and large k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 small value of k </a:t>
            </a:r>
            <a:r>
              <a:rPr lang="en-US" dirty="0"/>
              <a:t>will increase the effect of noise,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 large value </a:t>
            </a:r>
            <a:r>
              <a:rPr lang="en-US" dirty="0"/>
              <a:t>makes it computationally expensive.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scientists usually choose as an </a:t>
            </a:r>
            <a:r>
              <a:rPr lang="en-US" b="1" dirty="0"/>
              <a:t>odd number </a:t>
            </a:r>
            <a:r>
              <a:rPr lang="en-US" dirty="0"/>
              <a:t>if the number of classes is 2 and another simple approach to </a:t>
            </a:r>
            <a:r>
              <a:rPr lang="en-US" b="1" dirty="0"/>
              <a:t>select k to be the SQRT(n)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3175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KNN algorithm has several advantages and we will learn why and when to use the KNN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8774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data has to be labeled, noise free, small and also scaled why?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Distance based classifiers as we have covered in this course are sensitive to scaling and therefore our data has to be standardized.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</a:t>
            </a:r>
            <a:r>
              <a:rPr lang="en-US" b="1" dirty="0"/>
              <a:t>this algorithm relies on distance for classification</a:t>
            </a:r>
            <a:r>
              <a:rPr lang="en-US" dirty="0"/>
              <a:t>,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features represent different physical units or come in vastly different scales then normalizing the training data can improve its accuracy dramatically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9F7-9394-A245-B939-DF533F2CB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9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DAD63DC-643E-402D-9AA6-DFDA89B72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8AD860-DEBB-4D3D-A7E1-2A3FD88234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A46312D-FA23-448F-9F3D-78853BC75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6591B5B-7DC0-4CC1-BE32-7CFE649CD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In principal, </a:t>
            </a:r>
            <a:r>
              <a:rPr lang="en-US" altLang="en-US" b="1" dirty="0"/>
              <a:t>unbalanced classes are not a problem </a:t>
            </a:r>
            <a:r>
              <a:rPr lang="en-US" altLang="en-US" dirty="0"/>
              <a:t>at all for the k-nearest neighbor algorithm. </a:t>
            </a:r>
            <a:r>
              <a:rPr lang="en-US" altLang="en-US" b="1" dirty="0"/>
              <a:t>Why?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Because </a:t>
            </a:r>
            <a:r>
              <a:rPr lang="en-US" altLang="en-US" b="1" dirty="0"/>
              <a:t>the algorithm is not influenced in any way by the size of the class</a:t>
            </a:r>
            <a:r>
              <a:rPr lang="en-US" altLang="en-US" dirty="0"/>
              <a:t>, it will not favor any on the basis of size.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Try to run k-means with an obvious outlier and k+1 and you will see that most of the time the outlier will get its own class.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most important parameter that needs to be tuned is the value “K” ..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Other parameters may include the metric = ‘Euclidean’ or ‘Manhattan’ or other measure</a:t>
            </a:r>
          </a:p>
        </p:txBody>
      </p:sp>
    </p:spTree>
    <p:extLst>
      <p:ext uri="{BB962C8B-B14F-4D97-AF65-F5344CB8AC3E}">
        <p14:creationId xmlns:p14="http://schemas.microsoft.com/office/powerpoint/2010/main" val="907273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look at a simple example of a dataset and how we can employ KNN to classify new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0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Among the </a:t>
            </a:r>
            <a:r>
              <a:rPr lang="en-US" b="1" dirty="0"/>
              <a:t>simplest and easiest</a:t>
            </a:r>
            <a:r>
              <a:rPr lang="en-US" dirty="0"/>
              <a:t> supervised learning algorithms </a:t>
            </a:r>
            <a:r>
              <a:rPr lang="en-US" b="1" dirty="0"/>
              <a:t>to understand </a:t>
            </a:r>
            <a:r>
              <a:rPr lang="en-US" dirty="0"/>
              <a:t>is the KNN algorithm.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k-nearest neighbors algorithm is a </a:t>
            </a:r>
            <a:r>
              <a:rPr lang="en-US" b="1" dirty="0"/>
              <a:t>non-parametric supervised learning </a:t>
            </a:r>
            <a:r>
              <a:rPr lang="en-US" dirty="0"/>
              <a:t>method first </a:t>
            </a:r>
            <a:r>
              <a:rPr lang="en-US" b="1" dirty="0"/>
              <a:t>developed by </a:t>
            </a:r>
            <a:r>
              <a:rPr lang="en-US" dirty="0"/>
              <a:t>Evelyn Fix and Joseph Hodges in </a:t>
            </a:r>
            <a:r>
              <a:rPr lang="en-US" b="1" dirty="0"/>
              <a:t>1951</a:t>
            </a:r>
            <a:r>
              <a:rPr lang="en-US" dirty="0"/>
              <a:t>, and later expanded by Thomas Cover.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b="1" dirty="0"/>
              <a:t>used for both </a:t>
            </a:r>
            <a:r>
              <a:rPr lang="en-US" dirty="0"/>
              <a:t>classification and regression.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8832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dataset, we have </a:t>
            </a:r>
            <a:r>
              <a:rPr lang="en-US" b="1" dirty="0"/>
              <a:t>9 records </a:t>
            </a:r>
            <a:r>
              <a:rPr lang="en-US" dirty="0"/>
              <a:t>and  </a:t>
            </a:r>
            <a:r>
              <a:rPr lang="en-US" b="1" dirty="0"/>
              <a:t>two features </a:t>
            </a:r>
            <a:r>
              <a:rPr lang="en-US" dirty="0"/>
              <a:t>(a) Weight, (b) Height </a:t>
            </a:r>
            <a:r>
              <a:rPr lang="en-US" b="1" dirty="0"/>
              <a:t>and a label </a:t>
            </a:r>
            <a:r>
              <a:rPr lang="en-US" dirty="0"/>
              <a:t>(Binary Classification)</a:t>
            </a:r>
          </a:p>
          <a:p>
            <a:r>
              <a:rPr lang="en-US" dirty="0"/>
              <a:t>Our objective is to classify a new data point to be either “Normal” or “Underweight”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9F7-9394-A245-B939-DF533F2CB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9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use the Euclidean distance to find the nearest neighbors .. We could use any other measure </a:t>
            </a:r>
            <a:r>
              <a:rPr lang="en-US" dirty="0" err="1"/>
              <a:t>ofcourse</a:t>
            </a:r>
            <a:endParaRPr lang="en-US" dirty="0"/>
          </a:p>
          <a:p>
            <a:r>
              <a:rPr lang="en-US" dirty="0"/>
              <a:t>Notice that with he Euclidean Distance we will have to perform</a:t>
            </a:r>
          </a:p>
          <a:p>
            <a:pPr marL="228600" indent="-228600">
              <a:buAutoNum type="arabicParenR"/>
            </a:pPr>
            <a:r>
              <a:rPr lang="en-US" dirty="0"/>
              <a:t>Subtractions, Additions</a:t>
            </a:r>
          </a:p>
          <a:p>
            <a:pPr marL="228600" indent="-228600">
              <a:buAutoNum type="arabicParenR"/>
            </a:pPr>
            <a:r>
              <a:rPr lang="en-US" dirty="0"/>
              <a:t>Multiplications</a:t>
            </a:r>
          </a:p>
          <a:p>
            <a:pPr marL="228600" indent="-228600">
              <a:buAutoNum type="arabicParenR"/>
            </a:pPr>
            <a:r>
              <a:rPr lang="en-US" dirty="0"/>
              <a:t>SQRT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large dataset this would be quite expensive for each test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9F7-9394-A245-B939-DF533F2CB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9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here that:</a:t>
            </a:r>
          </a:p>
          <a:p>
            <a:pPr marL="228600" indent="-228600">
              <a:buAutoNum type="arabicParenR"/>
            </a:pPr>
            <a:r>
              <a:rPr lang="en-US" dirty="0"/>
              <a:t>Yellow points indicate “Normal” class</a:t>
            </a:r>
          </a:p>
          <a:p>
            <a:pPr marL="228600" indent="-228600">
              <a:buAutoNum type="arabicParenR"/>
            </a:pPr>
            <a:r>
              <a:rPr lang="en-US" dirty="0"/>
              <a:t>Black points indicate “Underweight” class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Distances are calculated from the new test point or “Unknown data point” to all points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Nearest points to the “Unknown data point” will determine the class of the point </a:t>
            </a:r>
            <a:r>
              <a:rPr lang="en-US" dirty="0">
                <a:sym typeface="Wingdings" panose="05000000000000000000" pitchFamily="2" charset="2"/>
              </a:rPr>
              <a:t> Most probably “Normal”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9F7-9394-A245-B939-DF533F2CB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9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4</a:t>
            </a:r>
            <a:r>
              <a:rPr lang="en-US" baseline="30000" dirty="0"/>
              <a:t>th</a:t>
            </a:r>
            <a:r>
              <a:rPr lang="en-US" dirty="0"/>
              <a:t> column in the table now shows the distances of the “Unknown data point” to all the training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9F7-9394-A245-B939-DF533F2CB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9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 value of k=3 (the three nearest neighbors) that the “Unknown data point” should be classified as Normal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9F7-9394-A245-B939-DF533F2CB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9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look at a simple classification problem based on the iris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4267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Iris dataset has 150 samples, 4 features, and 3 classes </a:t>
            </a:r>
            <a:r>
              <a:rPr lang="en-US" dirty="0">
                <a:sym typeface="Wingdings" panose="05000000000000000000" pitchFamily="2" charset="2"/>
              </a:rPr>
              <a:t> '</a:t>
            </a:r>
            <a:r>
              <a:rPr lang="en-US" dirty="0" err="1">
                <a:sym typeface="Wingdings" panose="05000000000000000000" pitchFamily="2" charset="2"/>
              </a:rPr>
              <a:t>setosa</a:t>
            </a:r>
            <a:r>
              <a:rPr lang="en-US" dirty="0">
                <a:sym typeface="Wingdings" panose="05000000000000000000" pitchFamily="2" charset="2"/>
              </a:rPr>
              <a:t>' 'versicolor' 'virginica']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39611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necessary libraries .. In this case the KNN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4914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Explore the data as much as you can to further understand the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52666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if any values are 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088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431761C-88E4-4EC3-8B54-07FD667DE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94779A-4AB8-495E-B421-620B870CE83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056C277-D3F8-4E1D-9685-8E6DAB6C7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1F1A771-F0C1-46D6-95B0-68CEEFAFD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Similar inputs map to similar outputs</a:t>
            </a:r>
          </a:p>
          <a:p>
            <a:pPr lvl="1"/>
            <a:r>
              <a:rPr lang="en-US" altLang="en-US" dirty="0"/>
              <a:t>If not true =&gt; learning is impossible</a:t>
            </a:r>
          </a:p>
          <a:p>
            <a:pPr lvl="1"/>
            <a:r>
              <a:rPr lang="en-US" altLang="en-US" dirty="0"/>
              <a:t>If true =&gt; learning reduces to defining “</a:t>
            </a:r>
            <a:r>
              <a:rPr lang="en-US" altLang="en-US" i="1" dirty="0"/>
              <a:t>similar</a:t>
            </a:r>
            <a:r>
              <a:rPr lang="en-US" altLang="en-US" dirty="0"/>
              <a:t>”</a:t>
            </a:r>
          </a:p>
          <a:p>
            <a:pPr lvl="0"/>
            <a:endParaRPr lang="en-US" alt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KNN classifies the new data points based on the similarity measure of the earlier stored data points.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Split the data </a:t>
            </a:r>
            <a:r>
              <a:rPr lang="en-US" dirty="0"/>
              <a:t>into training and testing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interesting to know the affect of K on the training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40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897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plotting the testing accuracy and the different values of K we see that we achieve excellent accuracies for values of k&gt; 3 and k &lt;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41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6975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final KNN model is based on K=5 in this example</a:t>
            </a:r>
          </a:p>
          <a:p>
            <a:r>
              <a:rPr lang="en-US" dirty="0"/>
              <a:t>When we present new testing points the KNN is able to predict the samples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42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7543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46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681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fld id="{670E17A5-503D-AF40-9446-B33EB8126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uFillTx/>
                </a:defRPr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51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9B5012B-BFE6-48B0-8181-F1D8C5CCE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40C4F4-5C74-43C7-8B59-8E6747A72BB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1A2B37D-9037-4186-8DCB-EE0428292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4225727-BC07-4EB1-A142-06ED6756D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Assume we have </a:t>
            </a:r>
            <a:r>
              <a:rPr lang="en-US" altLang="en-US" b="1" dirty="0"/>
              <a:t>a dataset </a:t>
            </a:r>
            <a:r>
              <a:rPr lang="en-US" altLang="en-US" dirty="0"/>
              <a:t>of tomatoes and bananas.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KNN will store </a:t>
            </a:r>
            <a:r>
              <a:rPr lang="en-US" altLang="en-US" b="1" dirty="0"/>
              <a:t>similar measures </a:t>
            </a:r>
            <a:r>
              <a:rPr lang="en-US" altLang="en-US" dirty="0"/>
              <a:t>like shape and color </a:t>
            </a:r>
            <a:r>
              <a:rPr lang="en-US" altLang="en-US" dirty="0">
                <a:sym typeface="Wingdings" panose="05000000000000000000" pitchFamily="2" charset="2"/>
              </a:rPr>
              <a:t> these are features</a:t>
            </a:r>
            <a:r>
              <a:rPr lang="en-US" alt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When a new object comes it will </a:t>
            </a:r>
            <a:r>
              <a:rPr lang="en-US" altLang="en-US" b="1" dirty="0"/>
              <a:t>check its similarity </a:t>
            </a:r>
            <a:r>
              <a:rPr lang="en-US" altLang="en-US" dirty="0"/>
              <a:t>with the color (red or yellow) and shape.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KNN algorithm is one of the simplest classification algorithm.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Even with such simplicity, it can give highly competitive results.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is the k-nearest neighbors algorithm called “lazy”?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Because it does no training at all when you supply the training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training time, all it is doing is storing the complete data set but </a:t>
            </a:r>
            <a:r>
              <a:rPr lang="en-US" b="1" dirty="0"/>
              <a:t>it does not do any calculations at this point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44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Steps:</a:t>
            </a:r>
          </a:p>
          <a:p>
            <a:pPr marL="228600" indent="-228600">
              <a:buAutoNum type="arabicParenR"/>
            </a:pPr>
            <a:r>
              <a:rPr lang="en-US" dirty="0"/>
              <a:t>Download the dataset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data </a:t>
            </a:r>
            <a:r>
              <a:rPr lang="en-US" dirty="0"/>
              <a:t>into Training and Testing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Download the Training Dataset into memory (do nothing)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me the example that you want me to classify</a:t>
            </a:r>
          </a:p>
          <a:p>
            <a:pPr marL="228600" indent="-228600">
              <a:buAutoNum type="arabicParenR"/>
            </a:pPr>
            <a:r>
              <a:rPr lang="en-US" b="1" dirty="0"/>
              <a:t>Measure the distance </a:t>
            </a:r>
            <a:r>
              <a:rPr lang="en-US" dirty="0"/>
              <a:t>from the NEW POINT to all the training set data points</a:t>
            </a:r>
          </a:p>
          <a:p>
            <a:pPr marL="228600" indent="-228600">
              <a:buAutoNum type="arabicParenR"/>
            </a:pPr>
            <a:r>
              <a:rPr lang="en-US" dirty="0"/>
              <a:t>Based on the value of K (the closest neighbors) make a decision and find the appropriate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213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introduce the pseudo code of the KNN algorithm and understand the complexity of the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370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KNN is simple since </a:t>
            </a:r>
            <a:r>
              <a:rPr lang="en-US" b="1" dirty="0"/>
              <a:t>we do not adjust any parameters</a:t>
            </a:r>
            <a:r>
              <a:rPr lang="en-US" dirty="0"/>
              <a:t> to fit the data or classify the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KNN simply measure and calculates the distance.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classifies a </a:t>
            </a:r>
            <a:r>
              <a:rPr lang="en-US" b="1" dirty="0"/>
              <a:t>NEW DATA POINT</a:t>
            </a:r>
            <a:r>
              <a:rPr lang="en-US" dirty="0"/>
              <a:t> based on how the </a:t>
            </a:r>
            <a:r>
              <a:rPr lang="en-US" b="1" dirty="0"/>
              <a:t>closest neighbors are classified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Closest here means how close the features (independent variables) are w.r.t to the NEW TESTING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What are the advantages of Simple?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be developed even in hardware without much 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953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DE28-98FC-4E89-956C-BC17917B5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35F86-B719-4EEC-9D4A-F2173D25F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F5203-108A-4DA9-B994-2FE9E067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B3FD-B32F-43D6-B6D3-62DB898D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439C-AEBD-4370-997C-A27ED741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1F7A8112-AB2E-3545-A9E7-8AD357E5B7BE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542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0B1-C415-4130-972E-469F031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D3342-3F97-4861-8B7C-A0BFF9A89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16723-E6D7-451D-A2FE-ACDAF5BD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6DA5-505C-40F1-B913-82700CC0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AE25-8D97-43BA-A5A7-1B3A93A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B2F7DA9-8206-214D-B528-C8B0202C00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48793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EC1065-D4FA-44D0-900F-9B73D9374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C6728A7-905F-4803-B629-EE33631C7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6D5074-80C5-4578-A772-8B36E27E5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B372A-EA30-46A9-865D-BA1CFC6519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37302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89EC2-61C9-4020-80B8-0BABE89C2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AD7706B-6D6A-4CE7-8EF7-989A5D51B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26CE7A1-9521-464B-B2CD-435F8102C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83F7E-0143-4945-B268-35CE206826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64815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0B24E-37E6-41CA-8470-5624B7230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84E98E-A336-4712-98CA-BD1839C34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89E823-54E0-40F8-A246-7EEC03569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0DDE7-DCB0-46D7-95F2-864F97E4F0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07516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65390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24366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35549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94774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74976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98546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8868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AA05D-46E7-4370-9FDC-3F53DFBCA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E997B-AB8C-4A3B-B667-80F56D3CA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D13F-773F-4CC0-B577-1CC52357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DCB1-E6B0-49B1-B76F-5E8C28D7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3A1A-15DD-4D04-A7CF-EDF65E38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DD46474-F460-DF43-9214-4384862C9451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87898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2325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77449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22138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54225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8273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4E2866E-E931-484A-B327-B471B19BCE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CBBDD7A-7B70-4DE8-BDD0-EE7BD956E1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3C09D10-6E07-4686-9910-EE077D15DC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BDB431F-31AE-48AD-9A51-AF753EB384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7257AC6-B4C9-4737-B811-DF51C896D6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D7C64464-FC04-4C0A-93DD-DB41FD9061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0E3FE943-F8FC-463D-B21E-A905E164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919AE050-20BA-43A8-8659-A901A872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5B8A50CB-7DCA-4197-B9FE-3A16C94C3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8" name="Oval 10">
            <a:extLst>
              <a:ext uri="{FF2B5EF4-FFF2-40B4-BE49-F238E27FC236}">
                <a16:creationId xmlns:a16="http://schemas.microsoft.com/office/drawing/2014/main" id="{3C3E6598-9031-4225-8FCF-99ABCA4F7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284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7E91-3DFF-4018-BB8B-2F7E7200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468A7-852B-4484-8684-EC3C00AD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2598-80B9-4F8D-9B6A-4E823010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0E75-1BFB-49CB-A396-CD6E97AD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5814F-FE57-4726-8093-9CA0AF22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3D11E-D9A0-4A4E-BE7A-274BCF6F3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0033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528D-1A2D-4AC1-881D-DB17D3A0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845D7-52DF-48D0-9B9D-02745307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D8DA-E91C-487A-8A4E-FE5E66BD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BD194-1036-43AB-91C2-E0A55934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D7CE3-C2EB-4FEC-89B6-9FA18B10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66E5-2805-443D-9E7B-FF964190C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7887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1D05-51A8-4CE6-B6E5-01620D5E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CA7E-3EE9-438A-9462-32573415B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124A8-B6F2-4421-AFF3-769534CD5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0396D-50DF-4026-8E9F-C97184F2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8213F-0838-4475-90F0-F30D1404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F2252-5885-49C6-BAB5-379BFA77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53581-CCB1-4471-AC14-0D77E05C6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298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B788-EE05-44E6-B392-76A59A0C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1578F-5DE5-4009-9235-D5D0810D7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66829-8C86-4280-A1BD-C154949A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90130-2301-40BF-88D5-FAAA88C5A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E8A77-4C6C-48A3-90DC-72188EA92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CA21E-15BD-4FDC-A226-473F50AE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A73A6-20D6-4F29-BDF7-59D5C9B8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3DF34-28C0-4C63-AD3B-19FBE946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5B73-FBAD-4203-B244-D74D41019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13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0FEB186-5946-4B33-ABCF-380E7A2168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7326" y="64373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C01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3B5A1-87DB-400E-A9D4-70E7B95BCF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7814" y="260352"/>
            <a:ext cx="71961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063DE8"/>
                </a:solidFill>
                <a:latin typeface="Times New Roman" pitchFamily="18" charset="0"/>
              </a:rPr>
              <a:t>Princess Sumaya Univ.</a:t>
            </a:r>
            <a:br>
              <a:rPr lang="en-US" altLang="en-US" sz="3600">
                <a:solidFill>
                  <a:srgbClr val="063DE8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rgbClr val="063DE8"/>
                </a:solidFill>
                <a:latin typeface="Times New Roman" pitchFamily="18" charset="0"/>
              </a:rPr>
              <a:t>Computer Engineering Dept.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57C72E4-DFAB-49F3-8CE5-7633E27003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047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31041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7821-E56C-4522-BBD7-91395435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FAB0C-39EA-4CB2-9604-E99572CE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00246-87A3-43D7-8D5D-9D5F1189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A630C-D949-4BBE-90DD-61305491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82F14-AAED-46BB-9EE8-F3B16E8D8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6371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5F832-BB23-4115-B348-23DDFAB3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A2236-492A-4D0E-B5F0-1932D17F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3F35A-A6A9-4D1B-B299-6F76108F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9F549-04EC-45BE-A2D8-59662F9F0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9659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298D-5B81-4915-9E92-03073CFA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63B2-4107-40B0-869B-E4F034D8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20624-7344-4CDC-9A25-77D1E899C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142E3-EF83-4ADF-95A4-7661BFCF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0BB80-1DB6-4A85-888A-37F75713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34361-724F-4B1F-B626-D6C91C86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F8486-D633-4B92-A76C-8FF8FE9BA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640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8C16-FD8A-487D-9453-481EE6DF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E1332-2124-42B3-A135-6792FFB0E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9399-E1C5-4698-96B0-74D4F95AC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93787-F275-48BA-B9C4-3C0FD385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360E1-EB59-43E0-B2C3-A627DDD7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C12C5-6741-4365-A4A7-7E8BD55F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243C6-ABBE-4CAD-8ABF-A5A4685ED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5784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90D9-634F-429E-AA86-FD944B4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53353-6EEE-41CB-AAE9-B9A7C377E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3D3A4-7AAF-4514-8C69-B8BE6619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C016-2360-4308-BDB0-0E34146E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0BE78-28A1-4728-8494-EB5FBF0D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27E1C-220F-4658-A351-843B53289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076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87DFE-7EDE-489C-9DEC-FCC63A775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98BA-1580-460A-8879-A7094A59E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F2C2-F65C-422F-9BA0-6A9C2B14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3AE98-C84E-4317-B872-D80AC2F5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E1717-D7C4-416A-AFF3-FDB47CEC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B1AA-83F0-4D0C-837D-83E2053AF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6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089026"/>
            <a:ext cx="82804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740A-94C4-4116-925B-440830E8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348AC-24DE-4FC1-8278-F39D3295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6CEE1-A9BC-480B-9596-65740FAD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6F58727-726A-487C-ABC0-902E41F87AA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56634723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45294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24772"/>
            <a:ext cx="7772400" cy="28212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12663-EF6F-4885-B7B8-5A228C75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55FA-7797-4ABF-8ECC-901156CD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0FBA-7ACA-44CC-A711-FA33E307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2AAF0A9-B414-497E-AE4E-B835D9FC792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13603813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089027"/>
            <a:ext cx="4064000" cy="16348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089027"/>
            <a:ext cx="4064000" cy="16348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62D90-31C4-47AC-A7E6-E2FA6FCA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0B146-6A87-48F1-847F-B6CB456C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2C3C-B0D8-4DF2-BAB1-EF5829D9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A26F560-986B-4B67-88B7-B1D81A6A22E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26248481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24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6580"/>
            <a:ext cx="4040188" cy="3282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293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46580"/>
            <a:ext cx="4041775" cy="3282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4293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6D0D6-9D42-4FD7-A6B1-2F2E79F5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D1289-B861-4BF8-A2EC-CAE63191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716C7-CFD3-4A41-9AF4-BF3634D3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C0D2D64-419B-466F-B6AE-A8B353365D7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79448800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A767D-F3B8-43DA-B971-1E6C424F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68996-079B-4234-92B0-FE76CC8F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E0E63-C7AE-481A-AD0E-E3F04830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0F3704C-0DF2-4553-8F2E-E6B789DA8FA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183029754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515D3-F1F9-4ED9-A199-F8CBE0F2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543C0-8C87-41BB-BB4C-8D89D9C5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F8E1-6AA2-46B8-A9FE-0E145EE1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81402BB-86E5-408A-A344-0935B5BD632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11645472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2980"/>
            <a:ext cx="3008313" cy="2521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18748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2128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A85CF-CD25-433F-B452-819DE8B6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6D1A0-A8FA-4615-B9A0-DC7E4EE1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8BA08-6590-4763-95A3-D74109B2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C5240A9-1B6A-4079-B74D-E286FFE1D18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29742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C2FE-AD79-4AD5-A0BD-F51BE494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1C82-E489-46BF-8A2B-41C64170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4551-275D-4FCB-B35D-448AE2C7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4E0A-8449-481F-AE74-F325B9CD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F9D9B-630D-4320-BD1D-7B966A4F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3AB152-2227-4B45-9010-C68F73A2215D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2758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15218"/>
            <a:ext cx="5486400" cy="2521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2062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28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D0E88-2DE9-4AD7-9E86-D432DD54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B65A4-CC50-4AB4-B94F-994CD3A9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993F7-876D-4194-8654-5EBADA8B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58D58FD-AB98-4502-8FC2-C09045A27DB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41084063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885" y="1089027"/>
            <a:ext cx="2090316" cy="3159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26B9-57D4-48AA-93BD-063776AA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C0D1B-527C-4F00-B9DA-8D822B5B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42484-46E8-4930-9B91-3878FB1C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B5C02AB-0D9F-4E48-A2FD-336BB37BA24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42008702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769" y="425450"/>
            <a:ext cx="409407" cy="3792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9076" y="425450"/>
            <a:ext cx="1767150" cy="3792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72EC4-021A-4D20-946C-9B895628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06BB4-D084-4440-A338-DC3A2753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B77D-96F3-4D32-A3FF-8FF0ED13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BBBACD6-11F1-4545-ACBB-BC0156BFBCA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66983980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25452"/>
            <a:ext cx="7921625" cy="33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089026"/>
            <a:ext cx="40640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089026"/>
            <a:ext cx="40640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884CA-2367-478E-ABB6-0EE71ABA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F0EB3-3466-4B94-92E3-68B9A7FA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B864D-84BA-4AA3-93E0-EEA91D01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91A69C3-3517-4179-A4CC-E7CECF48F6F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150363035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Arial" charset="0"/>
              </a:endParaRPr>
            </a:p>
          </p:txBody>
        </p:sp>
      </p:grpSp>
      <p:sp>
        <p:nvSpPr>
          <p:cNvPr id="302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F504-5874-4B7D-A4CA-2485CDFE8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44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4C2A-7F98-41B6-81FF-B7E9B8E59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1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8F64-A153-4866-A00C-E00C4B9A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C917-A6B4-4582-9727-FADBBBB5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D0490-B269-41FC-922C-E5607F6F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7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6F87-8C2E-433C-8DD7-9D1FA9828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AAE7-26CD-43DB-9FE0-FF70B933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AC14F-9174-4A45-965D-D0DC638B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8F6C1-F1E7-4810-8B34-7F7AF81E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21AD-E63C-427F-8DFF-463EBB04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D1F5-D741-41E0-8CCD-17BF6E75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7C12403-019D-0641-9A5D-403292D04E59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009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BA5AE-9F8C-4C8F-B078-FCA722C4D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9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A1A1-BA97-424F-8A15-9D4D037EE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0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A7BD-D13F-46C4-884E-8071B713A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6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0DD5-EE43-4B68-82DE-541AE17DB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9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3B13-34CE-4A02-A25C-3ACB7B7CB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7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9241-883A-4DA7-8330-AB9C72067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5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87E3-3D41-463D-9360-172585200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0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3818-F34C-472C-9CEC-4DE4D3078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3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00AB-D27F-4DDF-B05A-41EAC0F6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4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5126-CBF0-4B7A-A592-8A77ACB745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32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FDC8-DDAE-4631-A204-EE907E93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3894-4ACF-4E92-AAC8-55C9C7846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880FB-43EF-4C3D-9086-76C403D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E952F-C6EC-42B6-8FC4-779CC445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704E-90FB-47E8-B9F0-4A1C605A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8E78D-45F7-42D7-BCFB-D4CABC4A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2A276AB7-239B-D44D-9369-CA5FD90C86A2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690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B3B9-8371-4C16-9A77-AAD2C0AD16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210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964-8695-486A-8DB0-EF7E23ECB2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212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5F33-A9B1-4511-8239-DD467803AA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843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108-3638-4EA8-86C5-E9DAD45FF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25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D241-869B-4687-8F25-81717F4947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25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C26-AB16-40C2-8D3E-485DAEDFF1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630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4F32-0782-4940-A7E5-3BF2F8AE6E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26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055-418C-4646-8421-087347EE90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1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7E95-DDB9-4DA0-ABB1-10E2BF8AC0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311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CF9E-D53D-4C7B-A5DC-F3C27C9D5F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2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2352-B264-4285-BB8A-949D84FA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2893-36E6-44F6-9C99-FB95D5AC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4BFC7-6FF7-4CF5-B7F2-F359CA6A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32E42-9359-42CA-B579-170503B1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D0DA4-14D9-4915-A29E-6418E404E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CA726-0088-44BF-B559-02C997CB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B72E9-1FF5-49E4-B92E-52B26B27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DF691-AFEB-4DF4-9307-C18BACED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71D733-61E8-2041-AC43-B0507E98A236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5848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AFFDFE-7E06-4C94-8A2D-F1E081A89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40A81B-DE82-436B-8791-8F808DC89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D7C2CC-8B3F-49B0-8E50-6B41A3935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5D5D5-9F77-48F0-B2C0-49FE8246B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01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BCF776-D231-4C5D-A293-9778C5978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988F37-A99A-4DF3-AD69-7FEB10325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B2F652-15B7-4938-9266-ECC1B9D0C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A434C-C438-4A26-B4C5-C1BFF089F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610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E79482-AEFC-4433-AE41-B93E8DC2E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B5CEA9-1D50-44C1-B888-932603830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986970-510B-4006-A7E0-22CA153B2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7F44F-B326-4644-881F-CE2808B0B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152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D8523-81C3-4C56-A01D-E69B7C2F0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B654ED-4077-4F37-A84C-66C172B37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F8BAFE-170D-4CAE-A6D1-E6959EDAC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91853-0E0D-4C7A-BFAE-0CDCB26B3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75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0A76EF-3479-4D02-A9C7-7CB73E887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7807C0-9BD9-4170-A27F-B86C513E2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960741-600A-43FD-8212-19375337D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D4A25-3853-418E-95C5-3B43D0D7F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933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E0B907-4AA4-4F34-9AA0-4A934447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0D13A6-16F3-472E-BB5C-3E58D36BD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F27173-D094-4263-ADB5-7B85C87F5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F8068-7BC7-4F37-BBA0-494141466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47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640368-FA8D-467B-A349-4D3A7A601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8CF4CB-FEB8-4C2B-B901-07856BFA6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678703-BC8B-4B86-85AC-6131FD578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83313-7DD2-4766-BCD4-F0BD46022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70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F4D79-A1E6-448A-848D-FEE2BE2499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7E0AC9-7B83-4D4D-AFFF-61BAC0BE0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41C57-4751-4563-90CF-CF2F8B7B4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79766-EE11-4114-82A2-0A09F1EA6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731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5A12B-9326-4905-9145-0B4F1EDE2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04C697-6CB0-47F2-94A6-0B2885371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0E2EE-FA7E-4DBD-9711-10D05858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AC7C7-B394-4DB5-895E-41AF89552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715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F29DD6-DBDB-4E7A-AFAC-601212004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3E139C-0608-4C2F-B406-2FC8F7DDF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5433D-6468-40DE-A458-849604954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22DAF-428C-4EC0-BCEE-950472D54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3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271B-27E8-4DE0-B267-FF1003CC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5E50B-6CAB-4409-BF23-B95DB59F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8549A-369B-4C3E-BB2D-B3B03854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64937-9CA6-4030-A0B5-3A78751A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C3C15FA-4196-3343-BEAE-015DB87B8BEE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7151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3BF74A-070B-49BD-8AA0-66496A7EC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50642B-8133-4E79-B984-306C2560B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50B8F-17A8-45CB-BE8D-A2AEF4F81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46E7E-2B2A-4553-9D72-6A550CF84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845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5817D60-3D96-433E-A421-FB385C6605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19C7AC5-A6E6-47F5-B467-6DC206DDBA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63A658A8-AD20-401A-8885-165E4C1417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EDBFF070-A70F-4736-A539-B14C15AC9D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A3CAB62-14F9-4247-80CB-1D8C83337B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23E61C74-64A6-4A6A-92B9-4A91469B1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2075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Line 7">
            <a:extLst>
              <a:ext uri="{FF2B5EF4-FFF2-40B4-BE49-F238E27FC236}">
                <a16:creationId xmlns:a16="http://schemas.microsoft.com/office/drawing/2014/main" id="{3CBC84DC-BB5D-439A-89A1-D3C913550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7620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786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B525-DE48-4930-BBD5-86E74A98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BD12-6455-4843-8B1E-633C2232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12550-2CDC-4453-A552-A47FA0D97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3DC00-3A18-48A1-A150-1BAD91B7D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202EFB-9B50-4085-8064-1CD2E769E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078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138B-2659-4131-AE2D-47A2FE47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8248C-3B4E-4975-BDE1-8C9941BC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93502-F324-4066-8629-FE3C15F7D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00F96-E0FE-45DF-A855-2285065011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FD3E5F-4150-4784-871F-0D106A426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209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2234-C1EA-4DC2-BFEE-9275A38C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ABC3D-7E42-41FF-AC07-90B92014D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886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DFD05-7D20-4499-8C48-70CF66E71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86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8312D-821E-41B9-BE10-D5E501958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E7104-1967-407A-A6D0-C6EE469C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1D56EE-86F8-49FB-A80C-417BAD5C4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719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8E63-B187-4D57-9B5B-4C9B548B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EFA7A-72C4-40DE-925E-E9E3C94E2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E587E-5737-4BD1-AD6A-6BB5F1625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4F46-80E9-419A-B1FD-B3885173F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A1272-A1E5-4F86-97EE-7EC049AC0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D3A795-7796-4860-A8B2-AC2623228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10EE5A-56D4-4934-B3DC-3D3F713FE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58918C-4DD5-4066-A207-2694A8240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926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91FC-2216-4E59-A0FD-08A519DE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6A303-061C-4DB0-A89E-8B6826352E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2E903-25CC-4169-BEF1-C43F8AD42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ED134A-40EB-4D92-BC02-3D127DAAF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465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295C02-BA91-466B-A48D-141B9AD5C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C2D17-2252-4C6B-91AD-41FBE4D52E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370B7A-32BB-4059-92CA-149325130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04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5F95-A16A-4104-AAA1-15398063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2DDF-513D-46DC-B74E-B22B2641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27B45-5E9C-433A-BC2C-0CB09FDBF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54206-9E71-420A-B964-092D79641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E4B92-585E-4ABB-9CAE-5C412D608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FFBCD9-106A-4975-962C-3CC58BF30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54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DBB6-7738-410F-98CB-54AE027D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5D9FB-2CAF-4BF6-BA14-1F3B41B03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4A0BC-9763-4EEC-AF00-CFA44F15B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B534-A620-4F2D-AB0F-17BCA9B896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FF31-0903-4E5A-96D6-227B92BBB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63AE3-B7C9-49D5-A09B-3DB28FBDD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5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73DF1-79CF-418C-98DB-BE16B2C7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08179-17D5-4091-AC5D-912FD2A4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E60AC-41AA-4C2B-9B7E-CFE28800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E90D3189-7DF2-9A44-BC5F-662892817F5F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9460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E5E9-172C-4E84-A6C1-9E5FF3AB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1CE90-8511-4CA3-9EF6-208DB03E4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F3EB8-0527-4D89-BCD1-6642E87DC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BBB2C-D3E9-4D67-B38A-FA4D3A226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F1629F-A07B-4C5C-9346-7E13705B7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314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79739-885F-4675-ACCB-B308634B9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3200" y="381000"/>
            <a:ext cx="1981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DFCEC-AB0F-4545-9FC7-78AA2593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791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05157-16BE-4C62-B1DF-6AD48A70E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6D714-90D0-441A-B7B3-96EC92247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1832A0-EEE3-4F1D-8DDF-FC7088DDE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634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FB77-3C1A-45BD-BBBC-53F78303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0454-E4B8-4AE2-AC31-B337C96B0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7924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C712-A38D-41E4-8F10-CA5C6CF61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3695700"/>
            <a:ext cx="7924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E74F8-D1CD-4326-A59B-C227228C7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C4F26-AF34-421C-B96D-A8D6F8972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9C4E9429-A832-45B0-81F0-4AB4A32E5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04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E075-3261-465D-AFB2-B08AE674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F307B-800D-4786-BB52-890FA43FBCA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7924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424C8-C99E-46D0-9B1C-0A341E11E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695700"/>
            <a:ext cx="7924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1642-777E-4539-82ED-F55E63F73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2538D-86CD-441B-B988-988086FBD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7046D0B1-0E78-411A-8839-4963BC436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904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3B48-5061-4DF2-B3FE-B79E5994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E65D0-C276-48A4-9668-57875FF9B60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886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B0F04-956D-47FC-A979-8E8EDA89362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862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D81F31-07A8-4D25-941D-9925512E876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862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E8364-E2B2-4BE5-9F89-8ADA4A77CB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CF48-E79F-47A6-B3DE-F921CF48B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6F1FE201-7834-403E-B118-CF6CA1D01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0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C224-FD56-46AD-B35D-48C05F4F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0862-6338-44DA-B775-4BDA811E6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886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D86B4-492D-447F-A42C-48413DC87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86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419F-04B2-44EB-A050-BB339E1F18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E757A-B7E8-4F6A-A1ED-BD268426C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F65278D-E5EA-40A3-9DC4-75FF63287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1757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9699-1AB8-400E-89DB-5D5A658C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5BADA-CFF8-40CF-BD14-24F9D8942A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886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C9D99-6ABD-4649-BBC3-C74E057BD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86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AB6E6-4A1D-4726-A11A-983AAFB8DE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C1044-75EA-4B69-ADDA-0F85BB20B1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99F27904-91E8-4499-89FA-DF02AD872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14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6077B2EC-5F24-47F8-9489-22FDF53555D7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26E1D46D-94DF-4CED-BA85-450B8840C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en-US" altLang="en-US" b="0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1B8DB1C3-A846-4D04-BFE5-28B8EDF53C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E7C234D-4725-4F4D-B654-F80F37547F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87D2C6F-5E7A-4BEC-A5B4-A391A5C3E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0CBD222-BA2F-456B-920A-3B71DB4D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9F436C-A43D-4382-B6D9-91EA56566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A67167A-5780-4455-9470-941BF4061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6034B17-6F9A-4D31-9DD8-BCAE2C232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D26414-75A7-4C22-95F2-1FDF458AED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342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02EAE6-6F53-46A3-B565-4939C68EA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700A562-859D-454C-9C55-0A140AD05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DC3C592-2C04-44DB-8DEB-2CA3123B8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5A5A2-878F-4963-BA6D-96FC4B552A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753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036B57-C7AF-47BB-A268-B40C67EDE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7E8C48-ACB5-44D6-88FE-539F97E4C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F814EC-013A-4E54-BA50-B6E5C6502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09544-DC83-4752-B6DD-1955A98F4E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79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D993-D1AF-40CA-870A-132ADEE8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5DE1-CF02-439D-8587-66A35065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55C9-D6DA-41F3-BFE8-6218657D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286AB-B6E5-44FC-AD00-F42082E0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CA7AE-4438-49FB-99F1-41A59E39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0D880-4A0E-4C0A-81A8-4E7265F2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C27A754-7439-7649-8A69-1F219AFD26D5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58962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178E8B-E99D-4611-8953-FFCCDA10D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F55E212-2FA9-4FED-91CD-956207608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727D143-45BF-42F4-A256-BA63C0381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6187C-EE98-4844-BBE9-0B193CFBA1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2746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C6ADE-FF68-4E21-9294-9DA438B2B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1BACDE-F6E6-4B57-BB78-BF2648B7E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D5450-F718-4C88-91DD-5DF2A275C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F5240-BEEB-468B-83E6-6453E649EB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42505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950D89C-A23F-46AF-AAEF-6932F67BD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D2950F3-FDC3-4E97-AA7B-4CA34CC6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5B924DD-75C3-4B62-8E43-EC0FD5BB4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1EDD-81A7-4FCE-99DF-0F32BE5C48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5727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5A4008F-861C-4CBE-A084-DAF88BCC8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5AFF9B0-ABBF-41AF-8CA6-BAA65191D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D78D319-CDDD-4F03-9193-C43268DD7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3DCE4-F2B2-418C-B608-5A1F01B7B1C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1739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2889AF-C781-47DB-BC0B-31C356FC4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1D4F99A-F0E5-4D45-B3B1-5A3EFB9A4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EFD6D07-C8D0-4E9F-ACB2-92213D623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B463E-9DBF-424D-BA43-4719EBAEA5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9702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3A0A56-2F1D-48B6-B775-3C42B0141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6D1B41-C263-4172-A021-1D0D8B689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612F379-F70E-478B-8CE1-AB06936C8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8782F-7A63-409D-8B88-59C9B64379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69827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0616CE-F606-462D-B987-0C46F37CA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EB85C3-B0A5-48E6-BFDD-104A900FE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C2409F-540D-4793-8CFC-B1FC88D60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B23AA-4666-47F9-8978-62FA2DC755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34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EC1065-D4FA-44D0-900F-9B73D9374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C6728A7-905F-4803-B629-EE33631C7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6D5074-80C5-4578-A772-8B36E27E5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B372A-EA30-46A9-865D-BA1CFC6519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72268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89EC2-61C9-4020-80B8-0BABE89C2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AD7706B-6D6A-4CE7-8EF7-989A5D51B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26CE7A1-9521-464B-B2CD-435F8102C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83F7E-0143-4945-B268-35CE206826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3492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F0B24E-37E6-41CA-8470-5624B7230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84E98E-A336-4712-98CA-BD1839C34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89E823-54E0-40F8-A246-7EEC03569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0DDE7-DCB0-46D7-95F2-864F97E4F0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28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EC0B-0005-4734-BB80-E13A485B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CAA78-A508-4DF7-BBE1-7736B0FC0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EA059-175C-4DBE-9BF5-D21BBC466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67617-EDF4-4F85-9788-FA9B7D6E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65CFC-996D-4419-A734-60A5C312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ECA47-A58A-48F9-96D5-4F737218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E99C5E7-2125-A14A-BBDD-B5333DF69143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51447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6077B2EC-5F24-47F8-9489-22FDF53555D7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26E1D46D-94DF-4CED-BA85-450B8840C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en-US" altLang="en-US" b="0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1B8DB1C3-A846-4D04-BFE5-28B8EDF53C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E7C234D-4725-4F4D-B654-F80F37547F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87D2C6F-5E7A-4BEC-A5B4-A391A5C3E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0CBD222-BA2F-456B-920A-3B71DB4D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9F436C-A43D-4382-B6D9-91EA56566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A67167A-5780-4455-9470-941BF4061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6034B17-6F9A-4D31-9DD8-BCAE2C232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D26414-75A7-4C22-95F2-1FDF458AED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2245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02EAE6-6F53-46A3-B565-4939C68EA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700A562-859D-454C-9C55-0A140AD05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DC3C592-2C04-44DB-8DEB-2CA3123B8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5A5A2-878F-4963-BA6D-96FC4B552A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01613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036B57-C7AF-47BB-A268-B40C67EDE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7E8C48-ACB5-44D6-88FE-539F97E4C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F814EC-013A-4E54-BA50-B6E5C6502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09544-DC83-4752-B6DD-1955A98F4E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7952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178E8B-E99D-4611-8953-FFCCDA10D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F55E212-2FA9-4FED-91CD-956207608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727D143-45BF-42F4-A256-BA63C0381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6187C-EE98-4844-BBE9-0B193CFBA1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62973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C6ADE-FF68-4E21-9294-9DA438B2B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1BACDE-F6E6-4B57-BB78-BF2648B7E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D5450-F718-4C88-91DD-5DF2A275C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F5240-BEEB-468B-83E6-6453E649EB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89050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950D89C-A23F-46AF-AAEF-6932F67BD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D2950F3-FDC3-4E97-AA7B-4CA34CC6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5B924DD-75C3-4B62-8E43-EC0FD5BB4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1EDD-81A7-4FCE-99DF-0F32BE5C48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10215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5A4008F-861C-4CBE-A084-DAF88BCC8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5AFF9B0-ABBF-41AF-8CA6-BAA65191D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D78D319-CDDD-4F03-9193-C43268DD7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3DCE4-F2B2-418C-B608-5A1F01B7B1C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46163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2889AF-C781-47DB-BC0B-31C356FC4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1D4F99A-F0E5-4D45-B3B1-5A3EFB9A4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EFD6D07-C8D0-4E9F-ACB2-92213D623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B463E-9DBF-424D-BA43-4719EBAEA5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94494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3A0A56-2F1D-48B6-B775-3C42B0141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6D1B41-C263-4172-A021-1D0D8B689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612F379-F70E-478B-8CE1-AB06936C8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8782F-7A63-409D-8B88-59C9B64379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90226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0616CE-F606-462D-B987-0C46F37CA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EB85C3-B0A5-48E6-BFDD-104A900FE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C2409F-540D-4793-8CFC-B1FC88D60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B23AA-4666-47F9-8978-62FA2DC755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16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23DC7-D357-40AF-87CA-5961FBD6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6883F-B96E-4236-AD46-6CAECEF30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E0B2-6443-4909-80C0-8B868ECCC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AF97D-E5AE-4500-830D-0FE37C9E0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6BA9-CC00-4D8B-B29C-4F9A91918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78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8E1345-66F0-47D7-BBCA-D0F26F186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BBCD849-F4B9-42E9-B2CF-1FDEBC136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06FD22F-0048-4B17-9444-37F0ECDC16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083AB33-C596-4DC4-9D5A-E7A74BD61C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E23C2B3-8DA8-446A-B425-D5FC77BC19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16CDE16-4066-4E12-A54C-63A8AE1E0E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E47259E3-E68D-44F2-A506-D4B567B3A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id="{330A591F-80AF-4791-BC9D-7075E495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BC998103-1E3C-4341-93B1-562C0F10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id="{5372681A-9505-4362-AAB6-712B16EEB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250C5BD-8AB7-4E6E-A7CB-50D34368A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551" y="425452"/>
            <a:ext cx="7921625" cy="3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B3211CB9-AAC3-45FE-A98B-C6E84B470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89027"/>
            <a:ext cx="8280400" cy="238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This is our 1st Level Bullet</a:t>
            </a:r>
          </a:p>
          <a:p>
            <a:pPr lvl="1"/>
            <a:r>
              <a:rPr lang="en-US" altLang="en-US"/>
              <a:t>This is our 2nd level bullet</a:t>
            </a:r>
          </a:p>
          <a:p>
            <a:pPr lvl="2"/>
            <a:r>
              <a:rPr lang="en-US" altLang="en-US"/>
              <a:t>This is our 3rd level bullet</a:t>
            </a:r>
          </a:p>
          <a:p>
            <a:pPr lvl="0"/>
            <a:r>
              <a:rPr lang="en-US" altLang="en-US"/>
              <a:t>This is our next 1st Level Bullet</a:t>
            </a:r>
          </a:p>
          <a:p>
            <a:pPr lvl="1"/>
            <a:r>
              <a:rPr lang="en-US" altLang="en-US"/>
              <a:t>This is our 2nd level bullet</a:t>
            </a:r>
          </a:p>
          <a:p>
            <a:pPr lvl="2"/>
            <a:r>
              <a:rPr lang="en-US" altLang="en-US"/>
              <a:t>This is our 3rd level bullet</a:t>
            </a:r>
          </a:p>
        </p:txBody>
      </p:sp>
      <p:sp>
        <p:nvSpPr>
          <p:cNvPr id="29700" name="Line 5">
            <a:extLst>
              <a:ext uri="{FF2B5EF4-FFF2-40B4-BE49-F238E27FC236}">
                <a16:creationId xmlns:a16="http://schemas.microsoft.com/office/drawing/2014/main" id="{556389CC-FD26-477B-B94C-A8960D2CE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1" y="908050"/>
            <a:ext cx="7920038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64CEE75A-B597-491F-8D46-58C0833B09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7326" y="64373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C012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8">
            <a:extLst>
              <a:ext uri="{FF2B5EF4-FFF2-40B4-BE49-F238E27FC236}">
                <a16:creationId xmlns:a16="http://schemas.microsoft.com/office/drawing/2014/main" id="{28E81C05-9456-4CE9-AB41-7D39F6D48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5"/>
            <a:ext cx="525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7" name="Rectangle 9">
            <a:extLst>
              <a:ext uri="{FF2B5EF4-FFF2-40B4-BE49-F238E27FC236}">
                <a16:creationId xmlns:a16="http://schemas.microsoft.com/office/drawing/2014/main" id="{DE2AD40C-5206-4251-8ECE-EA610591A0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308727"/>
            <a:ext cx="2520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5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38" name="Rectangle 10">
            <a:extLst>
              <a:ext uri="{FF2B5EF4-FFF2-40B4-BE49-F238E27FC236}">
                <a16:creationId xmlns:a16="http://schemas.microsoft.com/office/drawing/2014/main" id="{3230FB0D-F206-4A86-B87B-D5963D8C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9" y="6308727"/>
            <a:ext cx="33115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5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39" name="Rectangle 11">
            <a:extLst>
              <a:ext uri="{FF2B5EF4-FFF2-40B4-BE49-F238E27FC236}">
                <a16:creationId xmlns:a16="http://schemas.microsoft.com/office/drawing/2014/main" id="{C0DBCEA7-41F8-4B9F-86FA-5517E09891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54950" y="6408740"/>
            <a:ext cx="1198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A81D6F-BE7E-404E-8DC9-1FDB60E5F69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  <p:sp>
        <p:nvSpPr>
          <p:cNvPr id="176141" name="Text Box 13">
            <a:extLst>
              <a:ext uri="{FF2B5EF4-FFF2-40B4-BE49-F238E27FC236}">
                <a16:creationId xmlns:a16="http://schemas.microsoft.com/office/drawing/2014/main" id="{69A0AD52-0E5B-47B5-85B0-241177312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1551" y="188914"/>
            <a:ext cx="7921625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en-US" altLang="en-US" sz="1050" i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Princess Sumaya University	   4241 – Digital Logic Design	        Computer Engineering Dept.</a:t>
            </a:r>
          </a:p>
        </p:txBody>
      </p:sp>
    </p:spTree>
    <p:extLst>
      <p:ext uri="{BB962C8B-B14F-4D97-AF65-F5344CB8AC3E}">
        <p14:creationId xmlns:p14="http://schemas.microsoft.com/office/powerpoint/2010/main" val="410927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25" r:id="rId8"/>
    <p:sldLayoutId id="2147483693" r:id="rId9"/>
    <p:sldLayoutId id="2147483694" r:id="rId10"/>
    <p:sldLayoutId id="2147483695" r:id="rId11"/>
    <p:sldLayoutId id="2147483696" r:id="rId12"/>
  </p:sldLayoutIdLst>
  <p:transition spd="slow"/>
  <p:hf hdr="0" ft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64319" indent="-264319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00000"/>
        <a:buFont typeface="Wingdings" panose="05000000000000000000" pitchFamily="2" charset="2"/>
        <a:buChar char="«"/>
        <a:defRPr sz="2100" b="1">
          <a:solidFill>
            <a:schemeClr val="accent2"/>
          </a:solidFill>
          <a:latin typeface="+mn-lt"/>
          <a:ea typeface="+mn-ea"/>
          <a:cs typeface="+mn-cs"/>
        </a:defRPr>
      </a:lvl1pPr>
      <a:lvl2pPr marL="607219" indent="-20836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00000"/>
        <a:buFont typeface="Times New Roman" panose="02020603050405020304" pitchFamily="18" charset="0"/>
        <a:buChar char="●"/>
        <a:defRPr sz="1800" b="1">
          <a:solidFill>
            <a:schemeClr val="tx1"/>
          </a:solidFill>
          <a:latin typeface="+mn-lt"/>
          <a:cs typeface="+mn-cs"/>
        </a:defRPr>
      </a:lvl2pPr>
      <a:lvl3pPr marL="940594" indent="-19883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00000"/>
        <a:buFont typeface="Arial" panose="020B0604020202020204" pitchFamily="34" charset="0"/>
        <a:buChar char="♦"/>
        <a:defRPr sz="1500" b="1">
          <a:solidFill>
            <a:schemeClr val="tx1"/>
          </a:solidFill>
          <a:latin typeface="+mn-lt"/>
          <a:cs typeface="+mn-cs"/>
        </a:defRPr>
      </a:lvl3pPr>
      <a:lvl4pPr marL="1401366" indent="-25717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793081" indent="-25717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21359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4788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8217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1646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0105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30106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0106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1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1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301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2084B-79B0-45F2-9E33-0CAE19781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7FF3-95EE-406C-8888-F059A2E950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2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283AD5-1BF1-4A62-B517-70CDFDBD4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6A518E-0E8F-4132-8895-CC9C51132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C70303-44DF-41FE-8839-E74EE78768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E1E50A-A6A6-43E0-911F-3C3D6F7A75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DA2839-5BD6-45A8-B7EC-4C96568D03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655B4C-FB7E-45F9-BC71-742F33974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F90C686-4712-428F-AF23-D2D16DDC5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94C127B-DEE4-44C6-B619-EA935FE62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882171F-B615-48DF-820F-B53F79E41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2ACA863-C522-492C-8315-C2A05D8B10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imes" panose="02020603050405020304" pitchFamily="18" charset="0"/>
              </a:defRPr>
            </a:lvl1pPr>
          </a:lstStyle>
          <a:p>
            <a:fld id="{E855571E-75AE-4ECA-8B7F-ADB6432B49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8374" name="Line 6">
            <a:extLst>
              <a:ext uri="{FF2B5EF4-FFF2-40B4-BE49-F238E27FC236}">
                <a16:creationId xmlns:a16="http://schemas.microsoft.com/office/drawing/2014/main" id="{21A79770-4143-46CC-99EF-A6DD93135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58375" name="Picture 7">
            <a:extLst>
              <a:ext uri="{FF2B5EF4-FFF2-40B4-BE49-F238E27FC236}">
                <a16:creationId xmlns:a16="http://schemas.microsoft.com/office/drawing/2014/main" id="{C75175E3-1B12-47A3-AFAD-B0C3C661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6105525"/>
            <a:ext cx="8445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9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D1BED7-9FF3-4DCF-AC30-75065D41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76EED9-3C0D-449D-A43D-5DFD3F10D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B0F240-3754-48C0-BB34-DA3745639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ECBC2A-799D-4921-90C0-895F17C14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B7D78741-F0C9-45A7-B3AD-DED42CBF10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49A82F55-67F5-4403-A363-4AD3CCE890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3C6A5FEE-323D-4B41-A82D-34EFC3461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/>
            </a:lvl1pPr>
          </a:lstStyle>
          <a:p>
            <a:fld id="{FE0609F7-3A2C-4E0A-9ADF-E1264884121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DDA6BB85-7E0D-4CB0-B4B4-0D84E6D6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D766DA3D-673E-41CB-95E7-C2A6D924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D1BED7-9FF3-4DCF-AC30-75065D41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76EED9-3C0D-449D-A43D-5DFD3F10D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0"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B0F240-3754-48C0-BB34-DA3745639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ECBC2A-799D-4921-90C0-895F17C14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B7D78741-F0C9-45A7-B3AD-DED42CBF10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49A82F55-67F5-4403-A363-4AD3CCE890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3C6A5FEE-323D-4B41-A82D-34EFC3461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/>
            </a:lvl1pPr>
          </a:lstStyle>
          <a:p>
            <a:fld id="{FE0609F7-3A2C-4E0A-9ADF-E1264884121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DDA6BB85-7E0D-4CB0-B4B4-0D84E6D6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D766DA3D-673E-41CB-95E7-C2A6D924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EE2F52-1BA2-40E0-B41F-374B0E686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78A906-FDD9-447D-A749-C7445E66B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E309F68A-8BBB-4C8C-BE14-5A719727C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FDE8F745-962A-41F4-AF64-430BF6CECA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90408809-2D9C-43D5-95D7-3549948A7D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900"/>
              <a:t>Carla P. Gomes</a:t>
            </a:r>
          </a:p>
          <a:p>
            <a:pPr algn="ctr" eaLnBrk="1" hangingPunct="1"/>
            <a:r>
              <a:rPr lang="en-US" altLang="en-US" sz="900"/>
              <a:t>CS4700</a:t>
            </a:r>
          </a:p>
        </p:txBody>
      </p:sp>
    </p:spTree>
    <p:extLst>
      <p:ext uri="{BB962C8B-B14F-4D97-AF65-F5344CB8AC3E}">
        <p14:creationId xmlns:p14="http://schemas.microsoft.com/office/powerpoint/2010/main" val="415101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2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gwUi8fu0CY" TargetMode="External"/><Relationship Id="rId3" Type="http://schemas.openxmlformats.org/officeDocument/2006/relationships/hyperlink" Target="https://www.youtube.com/watch?v=NNuXuJFaJl4&amp;feature=youtu.be" TargetMode="External"/><Relationship Id="rId7" Type="http://schemas.openxmlformats.org/officeDocument/2006/relationships/hyperlink" Target="https://www.youtube.com/watch?v=OXcV0EXSRb4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qY-dzPR4Al8" TargetMode="External"/><Relationship Id="rId5" Type="http://schemas.openxmlformats.org/officeDocument/2006/relationships/hyperlink" Target="https://www.youtube.com/watch?v=HVXime0nQeI" TargetMode="External"/><Relationship Id="rId4" Type="http://schemas.openxmlformats.org/officeDocument/2006/relationships/hyperlink" Target="https://www.youtube.com/watch?v=4HKqjENq9OU" TargetMode="External"/><Relationship Id="rId9" Type="http://schemas.openxmlformats.org/officeDocument/2006/relationships/hyperlink" Target="https://www.youtube.com/watch?v=5cXyiCI189M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ggle.com/omkarsabnis/diabetes-prediction-using-ml-pima-dataset/notebook" TargetMode="External"/><Relationship Id="rId3" Type="http://schemas.openxmlformats.org/officeDocument/2006/relationships/hyperlink" Target="https://www.tutorialspoint.com/machine_learning_with_python/machine_learning_with_python_knn_algorithm_finding_nearest_neighbors.htm" TargetMode="External"/><Relationship Id="rId7" Type="http://schemas.openxmlformats.org/officeDocument/2006/relationships/hyperlink" Target="https://machinelearningmastery.com/parametric-and-nonparametric-machine-learning-algorithms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owardsdatascience.com/knn-algorithm-what-when-why-how-41405c16c36f" TargetMode="External"/><Relationship Id="rId5" Type="http://schemas.openxmlformats.org/officeDocument/2006/relationships/hyperlink" Target="https://www.datacamp.com/community/tutorials/k-nearest-neighbor-classification-scikit-learn" TargetMode="External"/><Relationship Id="rId10" Type="http://schemas.openxmlformats.org/officeDocument/2006/relationships/hyperlink" Target="https://www.kaggle.com/saurabh00007/diabetescsv/data?select=diabetes.csv" TargetMode="External"/><Relationship Id="rId4" Type="http://schemas.openxmlformats.org/officeDocument/2006/relationships/hyperlink" Target="https://www.listendata.com/2017/12/k-nearest-neighbor-step-by-step-tutorial.html" TargetMode="External"/><Relationship Id="rId9" Type="http://schemas.openxmlformats.org/officeDocument/2006/relationships/hyperlink" Target="https://www.tutorialspoint.com/scikit_learn/scikit_learn_knn_learning.htm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1846752"/>
            <a:ext cx="7733104" cy="112504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ENG6600: Advanced Machine Learning </a:t>
            </a:r>
            <a:b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en-US" altLang="en-US" sz="3200" b="1" dirty="0">
                <a:latin typeface="Comic Sans MS" panose="030F0702030302020204" pitchFamily="66" charset="0"/>
                <a:ea typeface="Cambria Math" panose="02040503050406030204" pitchFamily="18" charset="0"/>
              </a:rPr>
              <a:t>Classification: K Nearest Neighbor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  <a:endParaRPr lang="en-US" alt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2501" y="1457151"/>
            <a:ext cx="144016" cy="39128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878B3-294C-44F1-9CCB-91528CB97DF9}"/>
              </a:ext>
            </a:extLst>
          </p:cNvPr>
          <p:cNvSpPr/>
          <p:nvPr/>
        </p:nvSpPr>
        <p:spPr>
          <a:xfrm>
            <a:off x="172507" y="1472580"/>
            <a:ext cx="144016" cy="39128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4823EDB-B866-4BDA-AC2A-3D300FE54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99" y="168103"/>
            <a:ext cx="2873001" cy="156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machine learning">
            <a:extLst>
              <a:ext uri="{FF2B5EF4-FFF2-40B4-BE49-F238E27FC236}">
                <a16:creationId xmlns:a16="http://schemas.microsoft.com/office/drawing/2014/main" id="{286867A0-D0E0-4BF4-B123-399093DF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4" y="108123"/>
            <a:ext cx="3045541" cy="17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achine learning">
            <a:extLst>
              <a:ext uri="{FF2B5EF4-FFF2-40B4-BE49-F238E27FC236}">
                <a16:creationId xmlns:a16="http://schemas.microsoft.com/office/drawing/2014/main" id="{C829AB47-59BF-4C41-9454-49628D81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51" y="5014180"/>
            <a:ext cx="2962275" cy="16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achine learning">
            <a:extLst>
              <a:ext uri="{FF2B5EF4-FFF2-40B4-BE49-F238E27FC236}">
                <a16:creationId xmlns:a16="http://schemas.microsoft.com/office/drawing/2014/main" id="{9F97ED0C-9095-4B1B-AD94-67F70848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052396"/>
            <a:ext cx="3056364" cy="15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iro.medium.com/max/1920/1*IKF4eIfN6PhW2EXofmrEJQ.jpeg">
            <a:extLst>
              <a:ext uri="{FF2B5EF4-FFF2-40B4-BE49-F238E27FC236}">
                <a16:creationId xmlns:a16="http://schemas.microsoft.com/office/drawing/2014/main" id="{64085351-7EA0-4CE8-99FE-93B1B9EE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2515" y="291638"/>
            <a:ext cx="2000085" cy="11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DED645D-FE30-4B1E-498F-C6ADB1176A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9703" y="3160107"/>
            <a:ext cx="6400800" cy="1637501"/>
          </a:xfrm>
        </p:spPr>
        <p:txBody>
          <a:bodyPr/>
          <a:lstStyle/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S. Areibi</a:t>
            </a:r>
          </a:p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School of Engineering</a:t>
            </a:r>
          </a:p>
          <a:p>
            <a:pPr>
              <a:defRPr/>
            </a:pP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University of Guelph</a:t>
            </a:r>
          </a:p>
          <a:p>
            <a:pPr>
              <a:defRPr/>
            </a:pP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9017564-8E5C-4009-9FD4-1E8B719DC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2290"/>
            <a:ext cx="9144000" cy="698090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Nearest Neighbor Models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3E5EC42-D581-4E5C-A1B0-496C28109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Key Idea</a:t>
            </a:r>
            <a:r>
              <a:rPr lang="en-US" altLang="en-US" sz="2400" dirty="0">
                <a:solidFill>
                  <a:srgbClr val="C00000"/>
                </a:solidFill>
              </a:rPr>
              <a:t>: </a:t>
            </a:r>
            <a:r>
              <a:rPr lang="en-US" altLang="en-US" sz="2400" dirty="0">
                <a:latin typeface="Comic Sans MS" panose="030F0702030302020204" pitchFamily="66" charset="0"/>
              </a:rPr>
              <a:t>Properties of an input </a:t>
            </a:r>
            <a:r>
              <a:rPr lang="en-US" altLang="en-US" sz="2400" i="1" dirty="0">
                <a:latin typeface="Comic Sans MS" panose="030F0702030302020204" pitchFamily="66" charset="0"/>
              </a:rPr>
              <a:t>x</a:t>
            </a:r>
            <a:r>
              <a:rPr lang="en-US" altLang="en-US" sz="2400" dirty="0">
                <a:latin typeface="Comic Sans MS" panose="030F0702030302020204" pitchFamily="66" charset="0"/>
              </a:rPr>
              <a:t> (features) </a:t>
            </a:r>
            <a:r>
              <a:rPr lang="en-US" altLang="en-US" sz="2400" dirty="0"/>
              <a:t>are likely </a:t>
            </a:r>
            <a:r>
              <a:rPr lang="en-US" altLang="en-US" sz="2400" u="sng" dirty="0">
                <a:latin typeface="Comic Sans MS" panose="030F0702030302020204" pitchFamily="66" charset="0"/>
              </a:rPr>
              <a:t>to be </a:t>
            </a:r>
            <a:r>
              <a:rPr lang="en-US" altLang="en-US" sz="2400" i="1" u="sng" dirty="0">
                <a:latin typeface="Comic Sans MS" panose="030F0702030302020204" pitchFamily="66" charset="0"/>
              </a:rPr>
              <a:t>similar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omic Sans MS" panose="030F0702030302020204" pitchFamily="66" charset="0"/>
              </a:rPr>
              <a:t>to those of points in the </a:t>
            </a:r>
            <a:r>
              <a:rPr lang="en-US" altLang="en-US" sz="2400" i="1" dirty="0">
                <a:latin typeface="Comic Sans MS" panose="030F0702030302020204" pitchFamily="66" charset="0"/>
              </a:rPr>
              <a:t>neighborhood</a:t>
            </a:r>
            <a:r>
              <a:rPr lang="en-US" altLang="en-US" sz="2400" dirty="0">
                <a:latin typeface="Comic Sans MS" panose="030F0702030302020204" pitchFamily="66" charset="0"/>
              </a:rPr>
              <a:t> of </a:t>
            </a:r>
            <a:r>
              <a:rPr lang="en-US" altLang="en-US" sz="2400" i="1" dirty="0">
                <a:latin typeface="Comic Sans MS" panose="030F0702030302020204" pitchFamily="66" charset="0"/>
              </a:rPr>
              <a:t>x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Basic Idea</a:t>
            </a:r>
            <a:r>
              <a:rPr lang="en-US" altLang="en-US" sz="2400" dirty="0"/>
              <a:t>: </a:t>
            </a:r>
            <a:r>
              <a:rPr lang="en-US" altLang="en-US" sz="2400" i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Find (k) nearest neighbor(s)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/>
              <a:t>of </a:t>
            </a:r>
            <a:r>
              <a:rPr lang="en-US" altLang="en-US" sz="2400" i="1" dirty="0"/>
              <a:t>x</a:t>
            </a:r>
            <a:r>
              <a:rPr lang="en-US" altLang="en-US" sz="2400" dirty="0"/>
              <a:t> and </a:t>
            </a:r>
            <a:r>
              <a:rPr lang="en-US" altLang="en-US" sz="24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infer target attribute value(s)</a:t>
            </a:r>
            <a:r>
              <a:rPr lang="en-US" altLang="en-US" sz="2400" dirty="0">
                <a:solidFill>
                  <a:srgbClr val="00B050"/>
                </a:solidFill>
              </a:rPr>
              <a:t> </a:t>
            </a:r>
            <a:r>
              <a:rPr lang="en-US" altLang="en-US" sz="2400" dirty="0"/>
              <a:t>of </a:t>
            </a:r>
            <a:r>
              <a:rPr lang="en-US" altLang="en-US" sz="2400" i="1" dirty="0"/>
              <a:t>x</a:t>
            </a:r>
            <a:r>
              <a:rPr lang="en-US" altLang="en-US" sz="2400" dirty="0"/>
              <a:t> based on corresponding attribute value(s).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FF"/>
                </a:solidFill>
              </a:rPr>
              <a:t>Form of </a:t>
            </a:r>
            <a:r>
              <a:rPr lang="en-US" altLang="en-US" sz="2400" i="1" u="sng" dirty="0">
                <a:latin typeface="Comic Sans MS" panose="030F0702030302020204" pitchFamily="66" charset="0"/>
              </a:rPr>
              <a:t>non-parametric learning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where </a:t>
            </a:r>
            <a:r>
              <a:rPr lang="en-US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hypothesis </a:t>
            </a:r>
            <a:r>
              <a:rPr lang="en-US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complexity grows with data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(learned model </a:t>
            </a:r>
            <a:r>
              <a:rPr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 </a:t>
            </a:r>
            <a:r>
              <a:rPr lang="en-US" altLang="en-US" sz="2400" dirty="0">
                <a:solidFill>
                  <a:srgbClr val="0000FF"/>
                </a:solidFill>
              </a:rPr>
              <a:t>all examples seen so far)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200" i="1" u="sng" dirty="0">
                <a:latin typeface="Comic Sans MS" panose="030F0702030302020204" pitchFamily="66" charset="0"/>
              </a:rPr>
              <a:t>Non-parametric</a:t>
            </a:r>
            <a:r>
              <a:rPr lang="en-US" altLang="en-US" sz="2200" dirty="0">
                <a:solidFill>
                  <a:srgbClr val="0000FF"/>
                </a:solidFill>
              </a:rPr>
              <a:t> (e.g., </a:t>
            </a:r>
            <a:r>
              <a:rPr lang="en-US" altLang="en-US" sz="2200" dirty="0">
                <a:latin typeface="Comic Sans MS" panose="030F0702030302020204" pitchFamily="66" charset="0"/>
              </a:rPr>
              <a:t>KNN, DT, GB</a:t>
            </a:r>
            <a:r>
              <a:rPr lang="en-US" altLang="en-US" sz="2200" dirty="0">
                <a:solidFill>
                  <a:srgbClr val="0000FF"/>
                </a:solidFill>
              </a:rPr>
              <a:t>) may </a:t>
            </a:r>
            <a:r>
              <a:rPr lang="en-US" altLang="en-US" sz="2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produce different models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based on</a:t>
            </a:r>
            <a:r>
              <a:rPr lang="en-US" altLang="en-US" sz="2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200" i="1" u="sng" dirty="0">
                <a:latin typeface="Comic Sans MS" panose="030F0702030302020204" pitchFamily="66" charset="0"/>
              </a:rPr>
              <a:t>the amount and type of data</a:t>
            </a:r>
            <a:r>
              <a:rPr lang="en-US" altLang="en-US" sz="2200" i="1" dirty="0">
                <a:latin typeface="Comic Sans MS" panose="030F0702030302020204" pitchFamily="66" charset="0"/>
              </a:rPr>
              <a:t> </a:t>
            </a:r>
            <a:r>
              <a:rPr lang="en-US" alt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you feed them</a:t>
            </a:r>
            <a:r>
              <a:rPr lang="en-US" altLang="en-US" sz="22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Parametric ML models</a:t>
            </a:r>
            <a:r>
              <a:rPr lang="en-US" altLang="en-US" sz="2600" i="1" dirty="0">
                <a:latin typeface="Comic Sans MS" panose="030F0702030302020204" pitchFamily="66" charset="0"/>
              </a:rPr>
              <a:t>: (e.g., Log. R, LR, ANN)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rgbClr val="0000FF"/>
                </a:solidFill>
              </a:rPr>
              <a:t>Have a </a:t>
            </a:r>
            <a:r>
              <a:rPr lang="en-US" altLang="en-US" sz="20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fixed number of parameters</a:t>
            </a:r>
            <a:r>
              <a:rPr lang="en-US" altLang="en-US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</a:rPr>
              <a:t>that </a:t>
            </a:r>
            <a:r>
              <a:rPr lang="en-US" altLang="en-US" sz="2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determine their</a:t>
            </a:r>
            <a:r>
              <a:rPr lang="en-US" altLang="en-US" sz="2000" u="sng" dirty="0">
                <a:solidFill>
                  <a:srgbClr val="7030A0"/>
                </a:solidFill>
              </a:rPr>
              <a:t> </a:t>
            </a:r>
            <a:r>
              <a:rPr lang="en-US" altLang="en-US" sz="2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complexity and behavior</a:t>
            </a:r>
            <a:r>
              <a:rPr lang="en-US" altLang="en-US" sz="2000" dirty="0">
                <a:solidFill>
                  <a:srgbClr val="0000FF"/>
                </a:solidFill>
              </a:rPr>
              <a:t>.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rgbClr val="0000FF"/>
                </a:solidFill>
              </a:rPr>
              <a:t>No matter how much data you throw at a </a:t>
            </a:r>
            <a:r>
              <a:rPr lang="en-US" altLang="en-US" sz="2000" u="sng" dirty="0">
                <a:latin typeface="Comic Sans MS" panose="030F0702030302020204" pitchFamily="66" charset="0"/>
              </a:rPr>
              <a:t>parametric model</a:t>
            </a:r>
            <a:r>
              <a:rPr lang="en-US" altLang="en-US" sz="2000" dirty="0">
                <a:solidFill>
                  <a:srgbClr val="0000FF"/>
                </a:solidFill>
              </a:rPr>
              <a:t> it </a:t>
            </a:r>
            <a:r>
              <a:rPr lang="en-US" altLang="en-US" sz="2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won’t change its mind </a:t>
            </a:r>
            <a:r>
              <a:rPr lang="en-US" altLang="en-US" sz="2000" dirty="0">
                <a:solidFill>
                  <a:srgbClr val="0000FF"/>
                </a:solidFill>
              </a:rPr>
              <a:t>about how many </a:t>
            </a:r>
            <a:r>
              <a:rPr lang="en-US" altLang="en-US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parameters it needs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Their complexity </a:t>
            </a:r>
            <a:r>
              <a:rPr lang="en-US" altLang="en-US" sz="2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does not increase</a:t>
            </a:r>
            <a:r>
              <a:rPr lang="en-US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</a:rPr>
              <a:t>(does not get affected) </a:t>
            </a:r>
            <a:r>
              <a:rPr lang="en-US" altLang="en-US" sz="2000" dirty="0">
                <a:solidFill>
                  <a:srgbClr val="0000FF"/>
                </a:solidFill>
              </a:rPr>
              <a:t>as </a:t>
            </a:r>
            <a:r>
              <a:rPr lang="en-US" alt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we </a:t>
            </a:r>
            <a:r>
              <a:rPr lang="en-US" altLang="en-US" sz="20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increase the size of the data set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2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8227F34-E3E4-4ED2-9A3F-473A8B2C5D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1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052737"/>
            <a:ext cx="8768281" cy="1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3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8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Compute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 the </a:t>
            </a:r>
            <a:r>
              <a:rPr kumimoji="0" lang="en-CA" sz="1800" i="1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Comic Sans MS" panose="030F0702030302020204" pitchFamily="66" charset="0"/>
                <a:cs typeface="Cambria Math"/>
              </a:rPr>
              <a:t>Euclidian Distance</a:t>
            </a:r>
            <a:r>
              <a:rPr kumimoji="0" lang="en-CA" sz="18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  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between  the </a:t>
            </a:r>
            <a:r>
              <a:rPr kumimoji="0" lang="en-CA" sz="1800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test point  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“t” 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and  </a:t>
            </a:r>
            <a:r>
              <a:rPr kumimoji="0" lang="en-CA" sz="18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Training  point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 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X</a:t>
            </a:r>
            <a:r>
              <a:rPr kumimoji="0" lang="en-CA" sz="14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i </a:t>
            </a:r>
            <a:r>
              <a:rPr kumimoji="0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to determine the </a:t>
            </a:r>
            <a:r>
              <a:rPr kumimoji="0" lang="en-CA" sz="1800" i="1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nearest neighbor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Compute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the set of </a:t>
            </a:r>
            <a:r>
              <a:rPr kumimoji="0" lang="en-CA" sz="1800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mic Sans MS" panose="030F0702030302020204" pitchFamily="66" charset="0"/>
                <a:cs typeface="Cambria Math"/>
              </a:rPr>
              <a:t>K closest  points</a:t>
            </a:r>
            <a:r>
              <a:rPr kumimoji="0" lang="en-CA" sz="180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 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to 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“t”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Compute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the label using </a:t>
            </a:r>
            <a:r>
              <a:rPr kumimoji="0" lang="en-CA" sz="1800" i="1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Comic Sans MS" panose="030F0702030302020204" pitchFamily="66" charset="0"/>
                <a:cs typeface="Cambria Math"/>
              </a:rPr>
              <a:t>majority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rule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9" y="2762076"/>
          <a:ext cx="2743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3951245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769046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367694779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831150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X1,1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X1,2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63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Rec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324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Rec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6600CC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4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Rec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2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Rec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2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Rec 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660066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19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Rec</a:t>
                      </a:r>
                      <a:r>
                        <a:rPr lang="en-CA" baseline="0" dirty="0"/>
                        <a:t> #6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7030A0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…. …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1797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99400"/>
              </p:ext>
            </p:extLst>
          </p:nvPr>
        </p:nvGraphicFramePr>
        <p:xfrm>
          <a:off x="533399" y="6249599"/>
          <a:ext cx="2819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108421972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20489669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6470267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785003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NEW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98433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053" y="2425654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m training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4465" y="588026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Test Point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799" y="4879699"/>
            <a:ext cx="5503719" cy="60813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116" y="5487837"/>
            <a:ext cx="5486401" cy="2360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799" y="5728856"/>
            <a:ext cx="5503718" cy="25894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52800" y="3484418"/>
            <a:ext cx="5594993" cy="2527627"/>
            <a:chOff x="3352800" y="3484418"/>
            <a:chExt cx="5594993" cy="2527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52800" y="3505200"/>
                  <a:ext cx="5594993" cy="2477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Algorithm 1 The K-NN Classification Algorithm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𝒌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be the number of nearest neighbors</a:t>
                  </a: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𝒕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be the test point to classify</a:t>
                  </a: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Let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𝑋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be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the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set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of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𝒎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training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points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each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with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𝒏</m:t>
                      </m:r>
                      <m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𝐟𝐞𝐚𝐭𝐮𝐫𝐞𝐬</m:t>
                      </m:r>
                    </m:oMath>
                  </a14:m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𝑌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be the class labels of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𝑋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𝒇𝒐𝒓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𝑖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=1 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𝑡𝑜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𝒎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𝒅𝒐</m:t>
                      </m:r>
                    </m:oMath>
                  </a14:m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 </m:t>
                      </m:r>
                      <m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𝑪𝒐𝒎𝒑𝒖𝒕𝒆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𝑑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𝒕</m:t>
                      </m:r>
                      <m:r>
                        <a:rPr kumimoji="0" lang="en-US" sz="13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,</m:t>
                      </m:r>
                      <m:r>
                        <a:rPr kumimoji="0" lang="en-US" sz="13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𝑋𝑖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) </m:t>
                      </m:r>
                    </m:oMath>
                  </a14:m>
                  <a:r>
                    <a:rPr kumimoji="0" lang="en-US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– </a:t>
                  </a:r>
                  <a14:m>
                    <m:oMath xmlns:m="http://schemas.openxmlformats.org/officeDocument/2006/math">
                      <m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𝐝𝐢𝐬𝐭𝐚𝐧𝐜𝐞</m:t>
                      </m:r>
                      <m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between</m:t>
                      </m:r>
                      <m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𝒕</m:t>
                      </m:r>
                      <m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and</m:t>
                      </m:r>
                      <m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training</m:t>
                      </m:r>
                      <m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point</m:t>
                      </m:r>
                    </m:oMath>
                  </a14:m>
                  <a:r>
                    <a:rPr kumimoji="0" lang="en-US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3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13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r>
                        <a:rPr kumimoji="0" lang="en-US" sz="13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𝑋</m:t>
                      </m:r>
                    </m:oMath>
                  </a14:m>
                  <a:endPara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𝒆𝒏𝒅</m:t>
                      </m:r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𝒇𝒐𝒓</m:t>
                      </m:r>
                    </m:oMath>
                  </a14:m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𝐂𝐨𝐦𝐩𝐮𝐭𝐞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𝑊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–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the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set</m:t>
                      </m:r>
                      <m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of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𝒌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𝑐𝑙𝑜𝑠𝑒𝑠𝑡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𝑡𝑟𝑎𝑖𝑛𝑖𝑛𝑔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𝑝𝑜𝑖𝑛𝑡𝑠</m:t>
                      </m:r>
                      <m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𝑡𝑜</m:t>
                      </m:r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𝒕</m:t>
                      </m:r>
                    </m:oMath>
                  </a14:m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𝐂𝐨𝐦𝐩𝐮𝐭𝐞</m:t>
                      </m:r>
                      <m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𝑡h𝑒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𝐦𝐚𝐣𝐨𝐫𝐢𝐭𝐲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𝐜𝐥𝐚𝐬𝐬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𝐥𝐚𝐛𝐞𝐥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from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𝑌𝑖</m:t>
                      </m:r>
                      <m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where</m:t>
                      </m:r>
                      <m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3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13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r>
                        <a:rPr kumimoji="0" lang="en-US" sz="13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𝑊</m:t>
                      </m:r>
                      <m:r>
                        <a:rPr kumimoji="0" lang="en-CA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CA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assign</m:t>
                      </m:r>
                      <m:r>
                        <a:rPr kumimoji="0" lang="en-CA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CA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to</m:t>
                      </m:r>
                      <m:r>
                        <a:rPr kumimoji="0" lang="en-CA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CA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𝒕</m:t>
                      </m:r>
                    </m:oMath>
                  </a14:m>
                  <a:endParaRPr kumimoji="0" lang="en-CA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3505200"/>
                  <a:ext cx="5594993" cy="2477601"/>
                </a:xfrm>
                <a:prstGeom prst="rect">
                  <a:avLst/>
                </a:prstGeom>
                <a:blipFill>
                  <a:blip r:embed="rId3"/>
                  <a:stretch>
                    <a:fillRect l="-545" t="-739" b="-1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 flipH="1">
              <a:off x="3410990" y="3851564"/>
              <a:ext cx="51968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386743" y="3484418"/>
              <a:ext cx="51968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380507" y="6012045"/>
              <a:ext cx="51968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2A575E8-53B3-4D29-8279-39C303688C6A}"/>
              </a:ext>
            </a:extLst>
          </p:cNvPr>
          <p:cNvSpPr/>
          <p:nvPr/>
        </p:nvSpPr>
        <p:spPr>
          <a:xfrm>
            <a:off x="7162800" y="4018526"/>
            <a:ext cx="457200" cy="228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5BA9074D-7821-4A2C-BA1D-DD026176E190}"/>
              </a:ext>
            </a:extLst>
          </p:cNvPr>
          <p:cNvSpPr/>
          <p:nvPr/>
        </p:nvSpPr>
        <p:spPr>
          <a:xfrm>
            <a:off x="6400800" y="4219353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7BC2845-0BEF-4536-929F-A5C9F2C14E83}"/>
              </a:ext>
            </a:extLst>
          </p:cNvPr>
          <p:cNvSpPr/>
          <p:nvPr/>
        </p:nvSpPr>
        <p:spPr>
          <a:xfrm>
            <a:off x="8305800" y="4410079"/>
            <a:ext cx="457200" cy="22860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0361374-E567-4AB9-9C6C-001783F00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2290"/>
            <a:ext cx="9144000" cy="69809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K-Nearest Neighbor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C1F7146E-D8E5-4AEC-A629-B455244CE4E5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1E425B-90A9-7EED-82F6-3EBF96A1B434}"/>
              </a:ext>
            </a:extLst>
          </p:cNvPr>
          <p:cNvSpPr/>
          <p:nvPr/>
        </p:nvSpPr>
        <p:spPr>
          <a:xfrm>
            <a:off x="2438400" y="2628537"/>
            <a:ext cx="896389" cy="3095321"/>
          </a:xfrm>
          <a:prstGeom prst="ellipse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DE4EECC7-F951-3CFA-F615-13798A24B872}"/>
              </a:ext>
            </a:extLst>
          </p:cNvPr>
          <p:cNvSpPr/>
          <p:nvPr/>
        </p:nvSpPr>
        <p:spPr>
          <a:xfrm>
            <a:off x="6172067" y="4662438"/>
            <a:ext cx="609600" cy="22859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 animBg="1"/>
      <p:bldP spid="2" grpId="1" animBg="1"/>
      <p:bldP spid="7" grpId="0" animBg="1"/>
      <p:bldP spid="7" grpId="1" animBg="1"/>
      <p:bldP spid="12" grpId="0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9" grpId="0" animBg="1"/>
      <p:bldP spid="9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F0361374-E567-4AB9-9C6C-001783F00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2290"/>
            <a:ext cx="9144000" cy="69809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KNN Complexity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C1F7146E-D8E5-4AEC-A629-B455244CE4E5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9D416543-E9C3-8084-FF58-0F45F66AA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14400"/>
            <a:ext cx="8915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Suppose there are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m instances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n features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dataset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Nearest neighbor algorithm requires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computing m distances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Each distance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computation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involves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scanning through each feature value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n features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66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Running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time complexity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O(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E4D08A-9F59-512D-BFC5-0D0355613FFE}"/>
                  </a:ext>
                </a:extLst>
              </p:cNvPr>
              <p:cNvSpPr txBox="1"/>
              <p:nvPr/>
            </p:nvSpPr>
            <p:spPr>
              <a:xfrm>
                <a:off x="1774503" y="3962400"/>
                <a:ext cx="5594993" cy="2477601"/>
              </a:xfrm>
              <a:prstGeom prst="rect">
                <a:avLst/>
              </a:prstGeom>
              <a:noFill/>
              <a:ln w="635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K-NN Classification Algorithm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𝒌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 the number of nearest neighbors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be the test point to classify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Let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𝑋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be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the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set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of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training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points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each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with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features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𝑌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 the class labels of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𝒇𝒐𝒓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𝑖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𝑡𝑜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𝒅𝒐</m:t>
                    </m:r>
                  </m:oMath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 </m:t>
                    </m:r>
                    <m:r>
                      <a:rPr kumimoji="0" lang="en-US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𝑪𝒐𝒎𝒑𝒖𝒕𝒆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𝑑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𝒕</m:t>
                    </m:r>
                    <m:r>
                      <a:rPr kumimoji="0" lang="en-US" sz="13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13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𝑋𝑖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 </a:t>
                </a:r>
                <a14:m>
                  <m:oMath xmlns:m="http://schemas.openxmlformats.org/officeDocument/2006/math">
                    <m:r>
                      <a: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𝐝𝐢𝐬𝐭𝐚𝐧𝐜𝐞</m:t>
                    </m:r>
                    <m: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between</m:t>
                    </m:r>
                    <m: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𝒕</m:t>
                    </m:r>
                    <m: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and</m:t>
                    </m:r>
                    <m: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training</m:t>
                    </m:r>
                    <m: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point</m:t>
                    </m:r>
                  </m:oMath>
                </a14:m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𝑋</m:t>
                    </m:r>
                  </m:oMath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𝒆𝒏𝒅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𝒇𝒐𝒓</m:t>
                    </m:r>
                  </m:oMath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𝐂𝐨𝐦𝐩𝐮𝐭𝐞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𝑊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–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the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set</m:t>
                    </m:r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of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𝒌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𝑐𝑙𝑜𝑠𝑒𝑠𝑡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𝑡𝑟𝑎𝑖𝑛𝑖𝑛𝑔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𝑝𝑜𝑖𝑛𝑡𝑠</m:t>
                    </m:r>
                    <m:r>
                      <a: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𝑡𝑜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𝐂𝐨𝐦𝐩𝐮𝐭𝐞</m:t>
                    </m:r>
                    <m:r>
                      <a:rPr kumimoji="0" lang="en-US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𝑡h𝑒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𝐦𝐚𝐣𝐨𝐫𝐢𝐭𝐲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𝐜𝐥𝐚𝐬𝐬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𝐥𝐚𝐛𝐞𝐥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from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𝑌𝑖</m:t>
                    </m:r>
                    <m:r>
                      <a:rPr kumimoji="0" lang="en-US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where</m:t>
                    </m:r>
                    <m:r>
                      <a: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3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13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13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𝑊</m:t>
                    </m:r>
                    <m:r>
                      <a:rPr kumimoji="0" lang="en-CA" sz="1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CA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assign</m:t>
                    </m:r>
                    <m:r>
                      <a:rPr kumimoji="0" lang="en-CA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CA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to</m:t>
                    </m:r>
                    <m:r>
                      <a:rPr kumimoji="0" lang="en-CA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CA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endParaRPr kumimoji="0" lang="en-CA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E4D08A-9F59-512D-BFC5-0D0355613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503" y="3962400"/>
                <a:ext cx="5594993" cy="2477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032AD2E-DCF7-9828-4B7A-C5C1B8A38E7A}"/>
              </a:ext>
            </a:extLst>
          </p:cNvPr>
          <p:cNvSpPr/>
          <p:nvPr/>
        </p:nvSpPr>
        <p:spPr>
          <a:xfrm>
            <a:off x="5715000" y="4791075"/>
            <a:ext cx="838200" cy="457200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B2D2BC-0920-793A-137E-0B46F6C88884}"/>
              </a:ext>
            </a:extLst>
          </p:cNvPr>
          <p:cNvSpPr/>
          <p:nvPr/>
        </p:nvSpPr>
        <p:spPr>
          <a:xfrm>
            <a:off x="3581400" y="4791075"/>
            <a:ext cx="1447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052737"/>
            <a:ext cx="8532439" cy="14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3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8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rgbClr val="292929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CA" sz="2400" i="1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Idea</a:t>
            </a: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Identify</a:t>
            </a: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CA" sz="240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K records</a:t>
            </a:r>
            <a:r>
              <a:rPr kumimoji="0" lang="en-CA" sz="240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 </a:t>
            </a: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in the training data set that are </a:t>
            </a:r>
            <a:r>
              <a:rPr kumimoji="0" lang="en-CA" sz="2400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ambria Math"/>
              </a:rPr>
              <a:t>similar</a:t>
            </a: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to a new record that we wish to classify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CA" sz="2400" u="sng" kern="0" dirty="0">
                <a:solidFill>
                  <a:schemeClr val="tx1"/>
                </a:solidFill>
                <a:latin typeface="Comic Sans MS" panose="030F0702030302020204" pitchFamily="66" charset="0"/>
                <a:cs typeface="Cambria Math"/>
              </a:rPr>
              <a:t>Result depends on </a:t>
            </a:r>
            <a:r>
              <a:rPr lang="en-CA" sz="2400" kern="0" dirty="0">
                <a:solidFill>
                  <a:srgbClr val="0000FF"/>
                </a:solidFill>
                <a:latin typeface="Cambria Math"/>
                <a:cs typeface="Cambria Math"/>
              </a:rPr>
              <a:t>the value of “</a:t>
            </a:r>
            <a:r>
              <a:rPr lang="en-CA" sz="2400" kern="0" dirty="0">
                <a:solidFill>
                  <a:schemeClr val="tx1"/>
                </a:solidFill>
                <a:latin typeface="Comic Sans MS" panose="030F0702030302020204" pitchFamily="66" charset="0"/>
                <a:cs typeface="Cambria Math"/>
              </a:rPr>
              <a:t>k</a:t>
            </a:r>
            <a:r>
              <a:rPr lang="en-CA" sz="2400" kern="0" dirty="0">
                <a:solidFill>
                  <a:srgbClr val="0000FF"/>
                </a:solidFill>
                <a:latin typeface="Cambria Math"/>
                <a:cs typeface="Cambria Math"/>
              </a:rPr>
              <a:t>”</a:t>
            </a:r>
            <a:endParaRPr kumimoji="0" lang="en-CA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62200" y="2971800"/>
            <a:ext cx="4495800" cy="3022477"/>
            <a:chOff x="2362200" y="2971800"/>
            <a:chExt cx="4495800" cy="3022477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008376" y="5608982"/>
              <a:ext cx="3849624" cy="10942"/>
            </a:xfrm>
            <a:prstGeom prst="straightConnector1">
              <a:avLst/>
            </a:prstGeom>
            <a:ln w="38100"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019390" y="2971800"/>
              <a:ext cx="0" cy="2648124"/>
            </a:xfrm>
            <a:prstGeom prst="straightConnector1">
              <a:avLst/>
            </a:prstGeom>
            <a:ln w="38100"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15157" y="5605334"/>
              <a:ext cx="911172" cy="388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X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1.2</a:t>
              </a:r>
              <a:endPara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175493"/>
              <a:ext cx="911172" cy="388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X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1.1</a:t>
              </a:r>
              <a:endPara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83973" y="3815181"/>
            <a:ext cx="152400" cy="13454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4589" y="3259008"/>
            <a:ext cx="152400" cy="13454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0" y="3503060"/>
            <a:ext cx="152400" cy="13454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94574" y="4952166"/>
            <a:ext cx="152400" cy="13454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4151568"/>
            <a:ext cx="152400" cy="13454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8-Point Star 25"/>
          <p:cNvSpPr/>
          <p:nvPr/>
        </p:nvSpPr>
        <p:spPr>
          <a:xfrm>
            <a:off x="4205701" y="4293234"/>
            <a:ext cx="251460" cy="251459"/>
          </a:xfrm>
          <a:prstGeom prst="star8">
            <a:avLst>
              <a:gd name="adj" fmla="val 19628"/>
            </a:avLst>
          </a:prstGeom>
          <a:solidFill>
            <a:srgbClr val="F2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63124" y="4258078"/>
            <a:ext cx="184404" cy="161522"/>
          </a:xfrm>
          <a:prstGeom prst="ellipse">
            <a:avLst/>
          </a:prstGeom>
          <a:solidFill>
            <a:srgbClr val="9954CC"/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65074" y="4595216"/>
            <a:ext cx="184404" cy="177674"/>
          </a:xfrm>
          <a:prstGeom prst="ellipse">
            <a:avLst/>
          </a:prstGeom>
          <a:solidFill>
            <a:srgbClr val="9954CC"/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44836" y="5065105"/>
            <a:ext cx="184404" cy="161522"/>
          </a:xfrm>
          <a:prstGeom prst="ellipse">
            <a:avLst/>
          </a:prstGeom>
          <a:solidFill>
            <a:srgbClr val="9954CC"/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943600" y="5217505"/>
            <a:ext cx="184404" cy="161522"/>
          </a:xfrm>
          <a:prstGeom prst="ellipse">
            <a:avLst/>
          </a:prstGeom>
          <a:solidFill>
            <a:srgbClr val="9954CC"/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77405" y="4334278"/>
            <a:ext cx="184404" cy="161522"/>
          </a:xfrm>
          <a:prstGeom prst="ellipse">
            <a:avLst/>
          </a:prstGeom>
          <a:solidFill>
            <a:srgbClr val="9954CC"/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37038" y="3115404"/>
            <a:ext cx="914400" cy="421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Class 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8D42C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Class B</a:t>
            </a:r>
            <a:endParaRPr kumimoji="0" lang="en-CA" sz="1050" b="1" i="0" u="none" strike="noStrike" kern="1200" cap="none" spc="0" normalizeH="0" baseline="0" noProof="0" dirty="0">
              <a:ln>
                <a:noFill/>
              </a:ln>
              <a:solidFill>
                <a:srgbClr val="8D42C6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83382" y="3169767"/>
            <a:ext cx="152400" cy="13454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79919" y="3333287"/>
            <a:ext cx="184404" cy="161522"/>
          </a:xfrm>
          <a:prstGeom prst="ellipse">
            <a:avLst/>
          </a:prstGeom>
          <a:solidFill>
            <a:srgbClr val="9954CC"/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574237" y="3627212"/>
            <a:ext cx="5192716" cy="1606867"/>
            <a:chOff x="3574237" y="3627212"/>
            <a:chExt cx="5192716" cy="1606867"/>
          </a:xfrm>
        </p:grpSpPr>
        <p:grpSp>
          <p:nvGrpSpPr>
            <p:cNvPr id="44" name="Group 43"/>
            <p:cNvGrpSpPr/>
            <p:nvPr/>
          </p:nvGrpSpPr>
          <p:grpSpPr>
            <a:xfrm>
              <a:off x="3574237" y="3627212"/>
              <a:ext cx="5192716" cy="1582437"/>
              <a:chOff x="3574237" y="3627212"/>
              <a:chExt cx="5192716" cy="158243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574237" y="3627212"/>
                <a:ext cx="1504047" cy="1582437"/>
              </a:xfrm>
              <a:prstGeom prst="ellipse">
                <a:avLst/>
              </a:prstGeom>
              <a:noFill/>
              <a:ln w="19050">
                <a:solidFill>
                  <a:srgbClr val="29292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79147" y="3806161"/>
                <a:ext cx="2287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Belongs to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D42C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Class B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D42C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Curved Connector 40"/>
              <p:cNvCxnSpPr>
                <a:stCxn id="38" idx="1"/>
                <a:endCxn id="26" idx="6"/>
              </p:cNvCxnSpPr>
              <p:nvPr/>
            </p:nvCxnSpPr>
            <p:spPr>
              <a:xfrm rot="10800000" flipV="1">
                <a:off x="4331431" y="3990826"/>
                <a:ext cx="2147716" cy="302407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4069536" y="4972469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K=3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24200" y="3176154"/>
            <a:ext cx="4639357" cy="2398674"/>
            <a:chOff x="3124200" y="3176154"/>
            <a:chExt cx="4639357" cy="2398674"/>
          </a:xfrm>
        </p:grpSpPr>
        <p:grpSp>
          <p:nvGrpSpPr>
            <p:cNvPr id="45" name="Group 44"/>
            <p:cNvGrpSpPr/>
            <p:nvPr/>
          </p:nvGrpSpPr>
          <p:grpSpPr>
            <a:xfrm>
              <a:off x="3124200" y="3176154"/>
              <a:ext cx="4639357" cy="2362201"/>
              <a:chOff x="3124200" y="3176154"/>
              <a:chExt cx="4639357" cy="236220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124200" y="3176154"/>
                <a:ext cx="2428011" cy="2362201"/>
              </a:xfrm>
              <a:prstGeom prst="ellipse">
                <a:avLst/>
              </a:prstGeom>
              <a:noFill/>
              <a:ln w="19050">
                <a:solidFill>
                  <a:srgbClr val="29292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477000" y="3816080"/>
                <a:ext cx="1286557" cy="654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Belongs to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Class A</a:t>
                </a:r>
                <a:endPara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3" name="Curved Connector 42"/>
              <p:cNvCxnSpPr/>
              <p:nvPr/>
            </p:nvCxnSpPr>
            <p:spPr>
              <a:xfrm rot="10800000" flipV="1">
                <a:off x="4343401" y="4038600"/>
                <a:ext cx="2147716" cy="302407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4121728" y="5313218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K=6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Rectangle 2">
            <a:extLst>
              <a:ext uri="{FF2B5EF4-FFF2-40B4-BE49-F238E27FC236}">
                <a16:creationId xmlns:a16="http://schemas.microsoft.com/office/drawing/2014/main" id="{22B43C8B-78F4-41ED-A7FB-580465250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2290"/>
            <a:ext cx="9144000" cy="69809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Nearest Neighbor Models</a:t>
            </a: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D82CDE15-A8A2-4146-9A50-30CAEB21AD0E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6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62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Learning Method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28666"/>
            <a:ext cx="8534400" cy="2556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Instance-based Learning</a:t>
            </a:r>
          </a:p>
          <a:p>
            <a:pPr lvl="1"/>
            <a:r>
              <a:rPr lang="en-US" sz="2800" u="sng" dirty="0">
                <a:latin typeface="Comic Sans MS" panose="030F0702030302020204" pitchFamily="66" charset="0"/>
              </a:rPr>
              <a:t>Learning</a:t>
            </a:r>
            <a:r>
              <a:rPr lang="en-US" sz="2800" dirty="0">
                <a:solidFill>
                  <a:srgbClr val="0000FF"/>
                </a:solidFill>
              </a:rPr>
              <a:t>=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storing all training instances</a:t>
            </a:r>
          </a:p>
          <a:p>
            <a:pPr lvl="1"/>
            <a:r>
              <a:rPr lang="en-US" sz="2800" i="1" u="sng" dirty="0">
                <a:latin typeface="Comic Sans MS" panose="030F0702030302020204" pitchFamily="66" charset="0"/>
              </a:rPr>
              <a:t>Classification</a:t>
            </a:r>
            <a:r>
              <a:rPr lang="en-US" sz="2800" dirty="0">
                <a:solidFill>
                  <a:srgbClr val="0000FF"/>
                </a:solidFill>
              </a:rPr>
              <a:t>=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assigning target function to a new instance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Referred to as “</a:t>
            </a:r>
            <a:r>
              <a:rPr lang="en-US" sz="2800" u="sng" dirty="0">
                <a:latin typeface="Comic Sans MS" panose="030F0702030302020204" pitchFamily="66" charset="0"/>
              </a:rPr>
              <a:t>Lazy</a:t>
            </a:r>
            <a:r>
              <a:rPr lang="en-US" sz="2800" dirty="0">
                <a:solidFill>
                  <a:srgbClr val="0000FF"/>
                </a:solidFill>
              </a:rPr>
              <a:t>” learning</a:t>
            </a:r>
          </a:p>
        </p:txBody>
      </p:sp>
      <p:pic>
        <p:nvPicPr>
          <p:cNvPr id="4" name="Picture 13" descr="graphic_prodserv_palmv">
            <a:extLst>
              <a:ext uri="{FF2B5EF4-FFF2-40B4-BE49-F238E27FC236}">
                <a16:creationId xmlns:a16="http://schemas.microsoft.com/office/drawing/2014/main" id="{A467E7AB-50DD-40C4-9998-4F1F1D5C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685800" cy="914400"/>
          </a:xfrm>
          <a:prstGeom prst="rect">
            <a:avLst/>
          </a:prstGeom>
          <a:noFill/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34D9EC40-B373-414F-9C88-E0ABB4407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590800" y="3939482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dim_b_series">
            <a:extLst>
              <a:ext uri="{FF2B5EF4-FFF2-40B4-BE49-F238E27FC236}">
                <a16:creationId xmlns:a16="http://schemas.microsoft.com/office/drawing/2014/main" id="{C2936239-218F-445F-9A1B-99ED5CE2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8437" y="3506888"/>
            <a:ext cx="1143000" cy="865188"/>
          </a:xfrm>
          <a:prstGeom prst="rect">
            <a:avLst/>
          </a:prstGeom>
          <a:noFill/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ED47EB18-36BF-4133-B3EA-1D5B524F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5486400" y="3861476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0D90780-13BD-4B0F-9DF6-8345676C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470329" y="4837096"/>
            <a:ext cx="1341438" cy="1905000"/>
          </a:xfrm>
          <a:prstGeom prst="rect">
            <a:avLst/>
          </a:prstGeom>
          <a:noFill/>
          <a:ln/>
        </p:spPr>
      </p:pic>
      <p:sp>
        <p:nvSpPr>
          <p:cNvPr id="9" name="Line 21">
            <a:extLst>
              <a:ext uri="{FF2B5EF4-FFF2-40B4-BE49-F238E27FC236}">
                <a16:creationId xmlns:a16="http://schemas.microsoft.com/office/drawing/2014/main" id="{C796DFB0-35AA-42C6-849D-CEF7B5A749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5181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EA23B2EB-1E76-4D72-98F8-0A1D44C19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360" y="4648217"/>
            <a:ext cx="3048000" cy="990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Its very similar to a</a:t>
            </a:r>
          </a:p>
          <a:p>
            <a:pPr algn="ctr"/>
            <a:r>
              <a:rPr lang="en-US" sz="2000"/>
              <a:t>Desktop!!</a:t>
            </a: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F35C58C9-C78B-4C0C-9812-3EB1A171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3889443" y="5789596"/>
            <a:ext cx="1066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2CA91-2330-454F-A44E-EB246E25819E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039C3-100D-FD84-796C-585203B97604}"/>
              </a:ext>
            </a:extLst>
          </p:cNvPr>
          <p:cNvSpPr txBox="1"/>
          <p:nvPr/>
        </p:nvSpPr>
        <p:spPr>
          <a:xfrm>
            <a:off x="4823990" y="6444734"/>
            <a:ext cx="109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Point</a:t>
            </a:r>
          </a:p>
        </p:txBody>
      </p:sp>
    </p:spTree>
    <p:extLst>
      <p:ext uri="{BB962C8B-B14F-4D97-AF65-F5344CB8AC3E}">
        <p14:creationId xmlns:p14="http://schemas.microsoft.com/office/powerpoint/2010/main" val="30150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>
            <a:extLst>
              <a:ext uri="{FF2B5EF4-FFF2-40B4-BE49-F238E27FC236}">
                <a16:creationId xmlns:a16="http://schemas.microsoft.com/office/drawing/2014/main" id="{839320D3-0A86-4942-A96F-A5D882F9B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Comic Sans MS" panose="030F0702030302020204" pitchFamily="66" charset="0"/>
              </a:rPr>
              <a:t>Training method</a:t>
            </a:r>
            <a:r>
              <a:rPr lang="en-US" altLang="en-US" dirty="0">
                <a:solidFill>
                  <a:srgbClr val="0000FF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>
                <a:solidFill>
                  <a:srgbClr val="0000FF"/>
                </a:solidFill>
              </a:rPr>
              <a:t>Save the training examples 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Save all samples in memory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u="sng" dirty="0">
                <a:solidFill>
                  <a:srgbClr val="0000FF"/>
                </a:solidFill>
              </a:rPr>
              <a:t>No parameters to adjust</a:t>
            </a:r>
            <a:r>
              <a:rPr lang="en-US" altLang="en-US" dirty="0">
                <a:solidFill>
                  <a:srgbClr val="0000FF"/>
                </a:solidFill>
              </a:rPr>
              <a:t>!! 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Always keep training set!!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Comic Sans MS" panose="030F0702030302020204" pitchFamily="66" charset="0"/>
              </a:rPr>
              <a:t>At prediction time</a:t>
            </a:r>
            <a:r>
              <a:rPr lang="en-US" altLang="en-US" dirty="0">
                <a:solidFill>
                  <a:srgbClr val="0000FF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i="1" u="sng" dirty="0">
                <a:latin typeface="Comic Sans MS" panose="030F0702030302020204" pitchFamily="66" charset="0"/>
              </a:rPr>
              <a:t>Find</a:t>
            </a:r>
            <a:r>
              <a:rPr lang="en-US" altLang="en-US" dirty="0">
                <a:solidFill>
                  <a:srgbClr val="0000FF"/>
                </a:solidFill>
              </a:rPr>
              <a:t> the </a:t>
            </a:r>
            <a:r>
              <a:rPr lang="en-US" altLang="en-US" i="1" dirty="0">
                <a:solidFill>
                  <a:srgbClr val="0000FF"/>
                </a:solidFill>
              </a:rPr>
              <a:t>k </a:t>
            </a:r>
            <a:r>
              <a:rPr lang="en-US" altLang="en-US" dirty="0">
                <a:solidFill>
                  <a:srgbClr val="0000FF"/>
                </a:solidFill>
              </a:rPr>
              <a:t>training examples </a:t>
            </a:r>
            <a:r>
              <a:rPr lang="en-US" altLang="en-US" i="1" dirty="0">
                <a:solidFill>
                  <a:srgbClr val="0000FF"/>
                </a:solidFill>
              </a:rPr>
              <a:t>(x</a:t>
            </a:r>
            <a:r>
              <a:rPr lang="en-US" altLang="en-US" i="1" baseline="-25000" dirty="0">
                <a:solidFill>
                  <a:srgbClr val="0000FF"/>
                </a:solidFill>
              </a:rPr>
              <a:t>1</a:t>
            </a:r>
            <a:r>
              <a:rPr lang="en-US" altLang="en-US" i="1" dirty="0">
                <a:solidFill>
                  <a:srgbClr val="0000FF"/>
                </a:solidFill>
              </a:rPr>
              <a:t>,y</a:t>
            </a:r>
            <a:r>
              <a:rPr lang="en-US" altLang="en-US" i="1" baseline="-25000" dirty="0">
                <a:solidFill>
                  <a:srgbClr val="0000FF"/>
                </a:solidFill>
              </a:rPr>
              <a:t>1</a:t>
            </a:r>
            <a:r>
              <a:rPr lang="en-US" altLang="en-US" i="1" dirty="0">
                <a:solidFill>
                  <a:srgbClr val="0000FF"/>
                </a:solidFill>
              </a:rPr>
              <a:t>),…(</a:t>
            </a:r>
            <a:r>
              <a:rPr lang="en-US" altLang="en-US" i="1" dirty="0" err="1">
                <a:solidFill>
                  <a:srgbClr val="0000FF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00FF"/>
                </a:solidFill>
              </a:rPr>
              <a:t>k</a:t>
            </a:r>
            <a:r>
              <a:rPr lang="en-US" altLang="en-US" i="1" dirty="0" err="1">
                <a:solidFill>
                  <a:srgbClr val="0000FF"/>
                </a:solidFill>
              </a:rPr>
              <a:t>,y</a:t>
            </a:r>
            <a:r>
              <a:rPr lang="en-US" altLang="en-US" i="1" baseline="-25000" dirty="0" err="1">
                <a:solidFill>
                  <a:srgbClr val="0000FF"/>
                </a:solidFill>
              </a:rPr>
              <a:t>k</a:t>
            </a:r>
            <a:r>
              <a:rPr lang="en-US" altLang="en-US" i="1" dirty="0">
                <a:solidFill>
                  <a:srgbClr val="0000FF"/>
                </a:solidFill>
              </a:rPr>
              <a:t>)</a:t>
            </a:r>
            <a:r>
              <a:rPr lang="en-US" altLang="en-US" dirty="0">
                <a:solidFill>
                  <a:srgbClr val="0000FF"/>
                </a:solidFill>
              </a:rPr>
              <a:t> that are </a:t>
            </a:r>
            <a:r>
              <a:rPr lang="en-US" altLang="en-US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closest</a:t>
            </a:r>
            <a:r>
              <a:rPr lang="en-US" altLang="en-US" dirty="0">
                <a:solidFill>
                  <a:srgbClr val="0000FF"/>
                </a:solidFill>
              </a:rPr>
              <a:t> to the test example </a:t>
            </a:r>
            <a:r>
              <a:rPr lang="en-US" altLang="en-US" i="1" dirty="0">
                <a:solidFill>
                  <a:srgbClr val="0000FF"/>
                </a:solidFill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altLang="en-US" i="1" u="sng" dirty="0">
                <a:latin typeface="Comic Sans MS" panose="030F0702030302020204" pitchFamily="66" charset="0"/>
              </a:rPr>
              <a:t>Predict</a:t>
            </a:r>
            <a:r>
              <a:rPr lang="en-US" altLang="en-US" dirty="0">
                <a:solidFill>
                  <a:srgbClr val="0000FF"/>
                </a:solidFill>
              </a:rPr>
              <a:t> the most </a:t>
            </a:r>
            <a:r>
              <a:rPr lang="en-US" altLang="en-US" u="sng" dirty="0">
                <a:solidFill>
                  <a:srgbClr val="0000FF"/>
                </a:solidFill>
              </a:rPr>
              <a:t>frequent</a:t>
            </a:r>
            <a:r>
              <a:rPr lang="en-US" altLang="en-US" dirty="0">
                <a:solidFill>
                  <a:srgbClr val="0000FF"/>
                </a:solidFill>
              </a:rPr>
              <a:t> class among those </a:t>
            </a:r>
            <a:r>
              <a:rPr lang="en-US" altLang="en-US" i="1" dirty="0" err="1">
                <a:solidFill>
                  <a:srgbClr val="0000FF"/>
                </a:solidFill>
              </a:rPr>
              <a:t>y</a:t>
            </a:r>
            <a:r>
              <a:rPr lang="en-US" alt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en-US" dirty="0" err="1">
                <a:solidFill>
                  <a:srgbClr val="0000FF"/>
                </a:solidFill>
              </a:rPr>
              <a:t>’s</a:t>
            </a:r>
            <a:r>
              <a:rPr lang="en-US" altLang="en-US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Performance Improvements?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>
                <a:solidFill>
                  <a:srgbClr val="00B050"/>
                </a:solidFill>
                <a:latin typeface="Comic Sans MS" panose="030F0702030302020204" pitchFamily="66" charset="0"/>
              </a:rPr>
              <a:t>Reduce complexity </a:t>
            </a:r>
            <a:r>
              <a:rPr lang="en-US" altLang="en-US" i="1" dirty="0">
                <a:solidFill>
                  <a:srgbClr val="0000FF"/>
                </a:solidFill>
              </a:rPr>
              <a:t>of the algorithm ..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>
                <a:solidFill>
                  <a:srgbClr val="0000FF"/>
                </a:solidFill>
              </a:rPr>
              <a:t>Implement the </a:t>
            </a:r>
            <a:r>
              <a:rPr lang="en-US" altLang="en-US" i="1" dirty="0">
                <a:solidFill>
                  <a:srgbClr val="00B050"/>
                </a:solidFill>
                <a:latin typeface="Comic Sans MS" panose="030F0702030302020204" pitchFamily="66" charset="0"/>
              </a:rPr>
              <a:t>algorithm in hardware</a:t>
            </a:r>
            <a:endParaRPr lang="en-US" alt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Scaling</a:t>
            </a:r>
            <a:r>
              <a:rPr lang="en-US" altLang="en-US" dirty="0">
                <a:solidFill>
                  <a:srgbClr val="0000FF"/>
                </a:solidFill>
              </a:rPr>
              <a:t> the features ..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Measuring “</a:t>
            </a:r>
            <a:r>
              <a:rPr lang="en-US" altLang="en-US" i="1" dirty="0">
                <a:solidFill>
                  <a:srgbClr val="00B050"/>
                </a:solidFill>
                <a:latin typeface="Comic Sans MS" panose="030F0702030302020204" pitchFamily="66" charset="0"/>
              </a:rPr>
              <a:t>closeness</a:t>
            </a:r>
            <a:r>
              <a:rPr lang="en-US" altLang="en-US" dirty="0">
                <a:solidFill>
                  <a:srgbClr val="0000FF"/>
                </a:solidFill>
              </a:rPr>
              <a:t>” ..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mic Sans MS" panose="030F0702030302020204" pitchFamily="66" charset="0"/>
              </a:rPr>
              <a:t>Finding “close” examples </a:t>
            </a:r>
            <a:r>
              <a:rPr lang="en-US" altLang="en-US" dirty="0">
                <a:solidFill>
                  <a:srgbClr val="0000FF"/>
                </a:solidFill>
              </a:rPr>
              <a:t>in a large training set </a:t>
            </a:r>
            <a:r>
              <a:rPr lang="en-US" altLang="en-US" i="1" dirty="0">
                <a:solidFill>
                  <a:srgbClr val="00B050"/>
                </a:solidFill>
                <a:latin typeface="Comic Sans MS" panose="030F0702030302020204" pitchFamily="66" charset="0"/>
              </a:rPr>
              <a:t>quickly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>
                <a:solidFill>
                  <a:srgbClr val="0000FF"/>
                </a:solidFill>
                <a:latin typeface="Comic Sans MS" panose="030F0702030302020204" pitchFamily="66" charset="0"/>
              </a:rPr>
              <a:t>Find the most suitable </a:t>
            </a:r>
            <a:r>
              <a:rPr lang="en-US" altLang="en-US" i="1" dirty="0">
                <a:solidFill>
                  <a:srgbClr val="00B050"/>
                </a:solidFill>
                <a:latin typeface="Comic Sans MS" panose="030F0702030302020204" pitchFamily="66" charset="0"/>
              </a:rPr>
              <a:t>value “k” </a:t>
            </a:r>
            <a:r>
              <a:rPr lang="en-US" altLang="en-US" i="1" dirty="0">
                <a:solidFill>
                  <a:srgbClr val="0000FF"/>
                </a:solidFill>
                <a:latin typeface="Comic Sans MS" panose="030F0702030302020204" pitchFamily="66" charset="0"/>
              </a:rPr>
              <a:t>for the problem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B787D-09B0-4F6B-B99C-800B3678E1D8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40AC7D4-5023-4C66-B06C-7A0FAD2FD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K-Nearest Neighbor</a:t>
            </a:r>
          </a:p>
        </p:txBody>
      </p:sp>
    </p:spTree>
    <p:extLst>
      <p:ext uri="{BB962C8B-B14F-4D97-AF65-F5344CB8AC3E}">
        <p14:creationId xmlns:p14="http://schemas.microsoft.com/office/powerpoint/2010/main" val="5877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366E9EE-5CB8-4428-9784-66B4C602F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Curse-of-Dimensionality</a:t>
            </a:r>
          </a:p>
        </p:txBody>
      </p:sp>
      <p:sp>
        <p:nvSpPr>
          <p:cNvPr id="1334275" name="Rectangle 3">
            <a:extLst>
              <a:ext uri="{FF2B5EF4-FFF2-40B4-BE49-F238E27FC236}">
                <a16:creationId xmlns:a16="http://schemas.microsoft.com/office/drawing/2014/main" id="{1B1CE299-784C-40DD-AFEC-8737855DE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25" y="1368669"/>
            <a:ext cx="8991600" cy="480060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i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Prediction accuracy</a:t>
            </a:r>
            <a:r>
              <a:rPr lang="en-US" altLang="en-US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i="1" dirty="0">
                <a:latin typeface="Comic Sans MS" panose="030F0702030302020204" pitchFamily="66" charset="0"/>
              </a:rPr>
              <a:t>can quickly degrade</a:t>
            </a:r>
            <a:r>
              <a:rPr lang="en-US" altLang="en-US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</a:rPr>
              <a:t>when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number of attributes grows</a:t>
            </a:r>
            <a:r>
              <a:rPr lang="en-US" altLang="en-US" dirty="0">
                <a:solidFill>
                  <a:srgbClr val="0000FF"/>
                </a:solidFill>
              </a:rPr>
              <a:t>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Irrelevant attributes</a:t>
            </a:r>
            <a:r>
              <a:rPr lang="en-US" alt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</a:rPr>
              <a:t>easily “swamp” information from relevant attributes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When many </a:t>
            </a:r>
            <a:r>
              <a:rPr lang="en-US" altLang="en-US" i="1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irrelevant attributes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en-US" alt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similarity/distance 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measure becomes </a:t>
            </a:r>
            <a:r>
              <a:rPr lang="en-US" altLang="en-US" i="1" dirty="0">
                <a:latin typeface="Comic Sans MS" panose="030F0702030302020204" pitchFamily="66" charset="0"/>
                <a:sym typeface="Wingdings" panose="05000000000000000000" pitchFamily="2" charset="2"/>
              </a:rPr>
              <a:t>less reliable</a:t>
            </a:r>
          </a:p>
          <a:p>
            <a:pPr lvl="1" eaLnBrk="1" hangingPunct="1">
              <a:buFontTx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i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Remedy</a:t>
            </a:r>
            <a:r>
              <a:rPr lang="en-US" altLang="en-US" dirty="0">
                <a:solidFill>
                  <a:srgbClr val="0000FF"/>
                </a:solidFill>
              </a:rPr>
              <a:t>: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FF"/>
                </a:solidFill>
              </a:rPr>
              <a:t>Try to </a:t>
            </a:r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remove </a:t>
            </a:r>
            <a:r>
              <a:rPr lang="en-US" alt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irrelevant attributes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</a:rPr>
              <a:t>in pre-processing step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Weight attributes </a:t>
            </a:r>
            <a:r>
              <a:rPr lang="en-US" altLang="en-US" dirty="0">
                <a:solidFill>
                  <a:srgbClr val="0000FF"/>
                </a:solidFill>
              </a:rPr>
              <a:t>differently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Increase k</a:t>
            </a:r>
            <a:r>
              <a:rPr lang="en-US" altLang="en-US" dirty="0">
                <a:solidFill>
                  <a:srgbClr val="0000FF"/>
                </a:solidFill>
              </a:rPr>
              <a:t> (but not too much)</a:t>
            </a:r>
          </a:p>
          <a:p>
            <a:pPr eaLnBrk="1" hangingPunct="1"/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52AA13C-E83F-42B6-84B2-F72E12D6CEF2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6A2EA4B9-E61B-4854-A234-13309CF42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zh-TW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KNN: Advantages/Disadvantages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0B7D286-40D5-4F88-A907-FA363C255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8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dirty="0">
                <a:latin typeface="Comic Sans MS" panose="030F0702030302020204" pitchFamily="66" charset="0"/>
              </a:rPr>
              <a:t>K Nearest Neighbors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zh-TW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Advantage: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B050"/>
                </a:solidFill>
                <a:latin typeface="Comic Sans MS" panose="030F0702030302020204" pitchFamily="66" charset="0"/>
              </a:rPr>
              <a:t>Nonparametric</a:t>
            </a:r>
            <a:r>
              <a:rPr lang="en-US" altLang="zh-TW" dirty="0">
                <a:solidFill>
                  <a:srgbClr val="0000FF"/>
                </a:solidFill>
              </a:rPr>
              <a:t> architecture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B050"/>
                </a:solidFill>
                <a:latin typeface="Comic Sans MS" panose="030F0702030302020204" pitchFamily="66" charset="0"/>
              </a:rPr>
              <a:t>Simple</a:t>
            </a:r>
            <a:r>
              <a:rPr lang="en-US" altLang="zh-TW" dirty="0">
                <a:solidFill>
                  <a:srgbClr val="0000FF"/>
                </a:solidFill>
              </a:rPr>
              <a:t> method and </a:t>
            </a:r>
            <a:r>
              <a:rPr lang="en-US" altLang="zh-TW" i="1" dirty="0">
                <a:solidFill>
                  <a:srgbClr val="00B050"/>
                </a:solidFill>
                <a:latin typeface="Comic Sans MS" panose="030F0702030302020204" pitchFamily="66" charset="0"/>
              </a:rPr>
              <a:t>easy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i="1" u="sng" dirty="0">
                <a:latin typeface="Comic Sans MS" panose="030F0702030302020204" pitchFamily="66" charset="0"/>
              </a:rPr>
              <a:t>to understand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Powerful … </a:t>
            </a:r>
            <a:r>
              <a:rPr lang="en-US" altLang="zh-TW" dirty="0">
                <a:solidFill>
                  <a:srgbClr val="00B050"/>
                </a:solidFill>
                <a:latin typeface="Comic Sans MS" panose="030F0702030302020204" pitchFamily="66" charset="0"/>
              </a:rPr>
              <a:t>performs quite well </a:t>
            </a:r>
            <a:r>
              <a:rPr lang="en-US" altLang="zh-TW" dirty="0">
                <a:solidFill>
                  <a:srgbClr val="0000FF"/>
                </a:solidFill>
              </a:rPr>
              <a:t>on many datasets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Requires </a:t>
            </a:r>
            <a:r>
              <a:rPr lang="en-US" altLang="zh-TW" dirty="0">
                <a:solidFill>
                  <a:srgbClr val="00B050"/>
                </a:solidFill>
                <a:latin typeface="Comic Sans MS" panose="030F0702030302020204" pitchFamily="66" charset="0"/>
              </a:rPr>
              <a:t>no training time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Requires </a:t>
            </a:r>
            <a:r>
              <a:rPr lang="en-US" altLang="zh-TW" dirty="0">
                <a:solidFill>
                  <a:srgbClr val="00B050"/>
                </a:solidFill>
                <a:latin typeface="Comic Sans MS" panose="030F0702030302020204" pitchFamily="66" charset="0"/>
              </a:rPr>
              <a:t>little tuning</a:t>
            </a:r>
            <a:r>
              <a:rPr lang="en-US" altLang="zh-TW" dirty="0">
                <a:solidFill>
                  <a:srgbClr val="0000FF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zh-TW" i="1" dirty="0">
                <a:solidFill>
                  <a:srgbClr val="FF0000"/>
                </a:solidFill>
                <a:latin typeface="Comic Sans MS" panose="030F0702030302020204" pitchFamily="66" charset="0"/>
              </a:rPr>
              <a:t>Disadvantage: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  <a:latin typeface="Comic Sans MS" panose="030F0702030302020204" pitchFamily="66" charset="0"/>
              </a:rPr>
              <a:t>Memory intensive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Classification/estimation </a:t>
            </a:r>
            <a:r>
              <a:rPr lang="en-US" altLang="zh-TW" dirty="0">
                <a:solidFill>
                  <a:srgbClr val="FF0000"/>
                </a:solidFill>
                <a:latin typeface="Comic Sans MS" panose="030F0702030302020204" pitchFamily="66" charset="0"/>
              </a:rPr>
              <a:t>is slow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Prediction </a:t>
            </a:r>
            <a:r>
              <a:rPr lang="en-US" altLang="zh-TW" dirty="0">
                <a:solidFill>
                  <a:srgbClr val="FF0000"/>
                </a:solidFill>
                <a:latin typeface="Comic Sans MS" panose="030F0702030302020204" pitchFamily="66" charset="0"/>
              </a:rPr>
              <a:t>accuracy can quickly degrade </a:t>
            </a:r>
            <a:r>
              <a:rPr lang="en-US" altLang="zh-TW" dirty="0">
                <a:solidFill>
                  <a:srgbClr val="0000FF"/>
                </a:solidFill>
              </a:rPr>
              <a:t>when </a:t>
            </a:r>
            <a:r>
              <a:rPr lang="en-US" altLang="zh-TW" i="1" u="sng" dirty="0">
                <a:latin typeface="Comic Sans MS" panose="030F0702030302020204" pitchFamily="66" charset="0"/>
              </a:rPr>
              <a:t>number of </a:t>
            </a:r>
            <a:r>
              <a:rPr lang="en-US" altLang="zh-TW" i="1" dirty="0">
                <a:solidFill>
                  <a:srgbClr val="FF0000"/>
                </a:solidFill>
                <a:latin typeface="Comic Sans MS" panose="030F0702030302020204" pitchFamily="66" charset="0"/>
              </a:rPr>
              <a:t>attributes grows</a:t>
            </a:r>
            <a:r>
              <a:rPr lang="en-US" altLang="zh-TW" dirty="0">
                <a:solidFill>
                  <a:srgbClr val="0000FF"/>
                </a:solidFill>
              </a:rPr>
              <a:t>.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65C4DB3-A5F4-4450-93FF-8F78E0C90B1E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8CFB3CF-BAAB-476F-A039-6A1BF05AB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-1"/>
            <a:ext cx="9144000" cy="838199"/>
          </a:xfrm>
        </p:spPr>
        <p:txBody>
          <a:bodyPr/>
          <a:lstStyle/>
          <a:p>
            <a:pPr algn="ctr"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Nearest Neighbors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A46526E-4884-43BB-BF99-E44C1254F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1" y="1389518"/>
            <a:ext cx="87630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Key issues involved </a:t>
            </a:r>
            <a:r>
              <a:rPr lang="en-US" altLang="zh-TW" sz="2800" dirty="0">
                <a:solidFill>
                  <a:srgbClr val="0000FF"/>
                </a:solidFill>
              </a:rPr>
              <a:t>in training model includes setting: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zh-TW" sz="2400" dirty="0">
                <a:solidFill>
                  <a:srgbClr val="0000FF"/>
                </a:solidFill>
              </a:rPr>
              <a:t>The </a:t>
            </a:r>
            <a:r>
              <a:rPr lang="en-US" altLang="zh-TW" sz="2400" i="1" u="sng" dirty="0">
                <a:latin typeface="Comic Sans MS" panose="030F0702030302020204" pitchFamily="66" charset="0"/>
              </a:rPr>
              <a:t>variable K</a:t>
            </a:r>
          </a:p>
          <a:p>
            <a:pPr lvl="2" eaLnBrk="1" hangingPunct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Validation techniques (ex. Cross validation)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zh-TW" sz="2400" dirty="0">
                <a:solidFill>
                  <a:srgbClr val="0000FF"/>
                </a:solidFill>
              </a:rPr>
              <a:t>The type of </a:t>
            </a:r>
            <a:r>
              <a:rPr lang="en-US" altLang="zh-TW" sz="2400" i="1" u="sng" dirty="0">
                <a:latin typeface="Comic Sans MS" panose="030F0702030302020204" pitchFamily="66" charset="0"/>
              </a:rPr>
              <a:t>distant metric</a:t>
            </a:r>
          </a:p>
          <a:p>
            <a:pPr lvl="2" eaLnBrk="1" hangingPunct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latin typeface="Comic Sans MS" panose="030F0702030302020204" pitchFamily="66" charset="0"/>
              </a:rPr>
              <a:t>Euclidean measure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BEFC81A-1D22-4AB8-975E-CF61D3540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CA" altLang="en-US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150" name="Object 4">
            <a:extLst>
              <a:ext uri="{FF2B5EF4-FFF2-40B4-BE49-F238E27FC236}">
                <a16:creationId xmlns:a16="http://schemas.microsoft.com/office/drawing/2014/main" id="{3253A5CA-AE8E-4491-8D79-1138A98F1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30672"/>
              </p:ext>
            </p:extLst>
          </p:nvPr>
        </p:nvGraphicFramePr>
        <p:xfrm>
          <a:off x="3810000" y="4267200"/>
          <a:ext cx="34290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765300" imgH="508000" progId="Equation.3">
                  <p:embed/>
                </p:oleObj>
              </mc:Choice>
              <mc:Fallback>
                <p:oleObj name="方程式" r:id="rId3" imgW="1765300" imgH="508000" progId="Equation.3">
                  <p:embed/>
                  <p:pic>
                    <p:nvPicPr>
                      <p:cNvPr id="6150" name="Object 4">
                        <a:extLst>
                          <a:ext uri="{FF2B5EF4-FFF2-40B4-BE49-F238E27FC236}">
                            <a16:creationId xmlns:a16="http://schemas.microsoft.com/office/drawing/2014/main" id="{3253A5CA-AE8E-4491-8D79-1138A98F1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67200"/>
                        <a:ext cx="34290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131C0A0-AE5A-45DA-9042-4910D2535C84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FAF4DC-C3E9-5C63-321C-0461AD6DF464}"/>
              </a:ext>
            </a:extLst>
          </p:cNvPr>
          <p:cNvSpPr txBox="1"/>
          <p:nvPr/>
        </p:nvSpPr>
        <p:spPr>
          <a:xfrm>
            <a:off x="2133600" y="5943600"/>
            <a:ext cx="5245347" cy="52322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Any other distance measures?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EE07BD5-575B-4DC8-BCE6-BB5D8BB48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/>
          <a:lstStyle/>
          <a:p>
            <a:pPr algn="ctr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Distance Measures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6B7B60F-F6D7-4913-8CDF-28CAFE259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55" y="1115291"/>
            <a:ext cx="3719945" cy="53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600" u="sng" dirty="0">
                <a:latin typeface="Comic Sans MS" panose="030F0702030302020204" pitchFamily="66" charset="0"/>
              </a:rPr>
              <a:t>Minkowski Distance</a:t>
            </a:r>
            <a:r>
              <a:rPr lang="en-US" altLang="en-US" sz="26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085E6B6-7152-4852-96A6-B69A2DD56E96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Minkowski distance and its effects on KNN Classification | dark_coffee">
            <a:extLst>
              <a:ext uri="{FF2B5EF4-FFF2-40B4-BE49-F238E27FC236}">
                <a16:creationId xmlns:a16="http://schemas.microsoft.com/office/drawing/2014/main" id="{98C5D771-1903-4ED8-C8F6-4B388604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2" y="876300"/>
            <a:ext cx="26289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B715AE7-89FF-59E3-15A6-DCB8239B9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31" y="2171700"/>
            <a:ext cx="574876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P = 1 </a:t>
            </a:r>
            <a:r>
              <a:rPr lang="en-US" altLang="en-US" sz="26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600" dirty="0">
                <a:latin typeface="Comic Sans MS" panose="030F0702030302020204" pitchFamily="66" charset="0"/>
              </a:rPr>
              <a:t>Manhattan Distance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4AEE217-A562-222B-62C5-667CF889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31" y="2905991"/>
            <a:ext cx="483436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P = 2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600" dirty="0">
                <a:latin typeface="Comic Sans MS" panose="030F0702030302020204" pitchFamily="66" charset="0"/>
                <a:sym typeface="Wingdings" panose="05000000000000000000" pitchFamily="2" charset="2"/>
              </a:rPr>
              <a:t>Euclidean</a:t>
            </a:r>
            <a:r>
              <a:rPr lang="en-US" altLang="en-US" sz="2600" dirty="0">
                <a:latin typeface="Comic Sans MS" panose="030F0702030302020204" pitchFamily="66" charset="0"/>
              </a:rPr>
              <a:t> Distance</a:t>
            </a:r>
          </a:p>
        </p:txBody>
      </p:sp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85F21046-470E-9F47-6330-F10F280B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1828801"/>
            <a:ext cx="2247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>
            <a:extLst>
              <a:ext uri="{FF2B5EF4-FFF2-40B4-BE49-F238E27FC236}">
                <a16:creationId xmlns:a16="http://schemas.microsoft.com/office/drawing/2014/main" id="{6EA96920-ED5F-75AE-D189-30464073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2" y="2414586"/>
            <a:ext cx="30384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AD97774B-2C0F-66E0-2D21-E69887C1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5" y="4142511"/>
            <a:ext cx="371994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600" u="sng" dirty="0">
                <a:latin typeface="Comic Sans MS" panose="030F0702030302020204" pitchFamily="66" charset="0"/>
              </a:rPr>
              <a:t>Cosine Distance</a:t>
            </a:r>
            <a:r>
              <a:rPr lang="en-US" altLang="en-US" sz="2600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1038" name="Picture 14" descr="Image">
            <a:extLst>
              <a:ext uri="{FF2B5EF4-FFF2-40B4-BE49-F238E27FC236}">
                <a16:creationId xmlns:a16="http://schemas.microsoft.com/office/drawing/2014/main" id="{7FE80A98-49B2-04F1-72EE-2E457B12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709986"/>
            <a:ext cx="25717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7713ADD8-DDAE-E452-B200-DCF89067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6" y="5527531"/>
            <a:ext cx="371994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600" u="sng" dirty="0">
                <a:latin typeface="Comic Sans MS" panose="030F0702030302020204" pitchFamily="66" charset="0"/>
              </a:rPr>
              <a:t>Jaccard Distance</a:t>
            </a:r>
            <a:r>
              <a:rPr lang="en-US" altLang="en-US" sz="2600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1040" name="Picture 16" descr="Image">
            <a:extLst>
              <a:ext uri="{FF2B5EF4-FFF2-40B4-BE49-F238E27FC236}">
                <a16:creationId xmlns:a16="http://schemas.microsoft.com/office/drawing/2014/main" id="{73CC7CC8-2CF7-4DB7-AAE4-BC5BB8C2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4" y="5219697"/>
            <a:ext cx="45624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52662-EC9B-B542-2A54-F156C41D871D}"/>
              </a:ext>
            </a:extLst>
          </p:cNvPr>
          <p:cNvSpPr txBox="1"/>
          <p:nvPr/>
        </p:nvSpPr>
        <p:spPr>
          <a:xfrm>
            <a:off x="2286000" y="6133820"/>
            <a:ext cx="5077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Ratio of overlapping items to Total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6E9A6-F82A-1E05-EA4C-7F7DFC92019A}"/>
              </a:ext>
            </a:extLst>
          </p:cNvPr>
          <p:cNvSpPr txBox="1"/>
          <p:nvPr/>
        </p:nvSpPr>
        <p:spPr>
          <a:xfrm>
            <a:off x="795730" y="4832396"/>
            <a:ext cx="7652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determines whether two vectors are pointing in the same direction</a:t>
            </a:r>
          </a:p>
        </p:txBody>
      </p:sp>
    </p:spTree>
    <p:extLst>
      <p:ext uri="{BB962C8B-B14F-4D97-AF65-F5344CB8AC3E}">
        <p14:creationId xmlns:p14="http://schemas.microsoft.com/office/powerpoint/2010/main" val="1752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Introduction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83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How to choose K?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2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The K Factor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985A089-F61B-493E-A5A9-DCED8BBB6A5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075543"/>
            <a:ext cx="8839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Comic Sans MS" panose="030F0702030302020204" pitchFamily="66" charset="0"/>
              </a:rPr>
              <a:t>KNN Algorithm </a:t>
            </a:r>
            <a:r>
              <a:rPr lang="en-US" altLang="en-US" sz="2400" dirty="0">
                <a:solidFill>
                  <a:srgbClr val="0000FF"/>
                </a:solidFill>
              </a:rPr>
              <a:t>is based on </a:t>
            </a:r>
            <a:r>
              <a:rPr lang="en-US" altLang="en-US" sz="2400" dirty="0">
                <a:latin typeface="Comic Sans MS" panose="030F0702030302020204" pitchFamily="66" charset="0"/>
              </a:rPr>
              <a:t>feature similarity</a:t>
            </a:r>
            <a:r>
              <a:rPr lang="en-US" altLang="en-US" sz="2400" dirty="0">
                <a:solidFill>
                  <a:srgbClr val="0000FF"/>
                </a:solidFill>
              </a:rPr>
              <a:t>:               </a:t>
            </a:r>
            <a:r>
              <a:rPr lang="en-US" altLang="en-US" sz="2400" i="1" dirty="0">
                <a:latin typeface="Comic Sans MS" panose="030F0702030302020204" pitchFamily="66" charset="0"/>
              </a:rPr>
              <a:t>Choosing the right value of K </a:t>
            </a:r>
            <a:r>
              <a:rPr lang="en-US" altLang="en-US" sz="2400" dirty="0">
                <a:solidFill>
                  <a:srgbClr val="0000FF"/>
                </a:solidFill>
              </a:rPr>
              <a:t>is a process called </a:t>
            </a:r>
            <a:r>
              <a:rPr lang="en-US" altLang="en-US" sz="2400" i="1" dirty="0">
                <a:solidFill>
                  <a:srgbClr val="00B050"/>
                </a:solidFill>
                <a:latin typeface="Comic Sans MS" panose="030F0702030302020204" pitchFamily="66" charset="0"/>
              </a:rPr>
              <a:t>parameter tuning</a:t>
            </a:r>
            <a:r>
              <a:rPr lang="en-US" altLang="en-US" sz="2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and is important for better accuracy.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083B77B-A672-4A0B-B08E-EDB49E40378F}"/>
              </a:ext>
            </a:extLst>
          </p:cNvPr>
          <p:cNvSpPr/>
          <p:nvPr/>
        </p:nvSpPr>
        <p:spPr>
          <a:xfrm>
            <a:off x="3657600" y="3581400"/>
            <a:ext cx="2133600" cy="1752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52B99-CF9D-4A46-ABD4-0B6A4D56ABCF}"/>
              </a:ext>
            </a:extLst>
          </p:cNvPr>
          <p:cNvSpPr/>
          <p:nvPr/>
        </p:nvSpPr>
        <p:spPr>
          <a:xfrm>
            <a:off x="4191000" y="3848100"/>
            <a:ext cx="3048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8C84FF-5326-44D0-B463-AF70141E7CC8}"/>
              </a:ext>
            </a:extLst>
          </p:cNvPr>
          <p:cNvSpPr/>
          <p:nvPr/>
        </p:nvSpPr>
        <p:spPr>
          <a:xfrm>
            <a:off x="3886200" y="4438650"/>
            <a:ext cx="3048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CD952-0585-4857-82C2-5FA68F0EA3C6}"/>
              </a:ext>
            </a:extLst>
          </p:cNvPr>
          <p:cNvSpPr/>
          <p:nvPr/>
        </p:nvSpPr>
        <p:spPr>
          <a:xfrm>
            <a:off x="3343275" y="3190875"/>
            <a:ext cx="3048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FF308-0F25-42F4-81AD-506076EBB26C}"/>
              </a:ext>
            </a:extLst>
          </p:cNvPr>
          <p:cNvSpPr/>
          <p:nvPr/>
        </p:nvSpPr>
        <p:spPr>
          <a:xfrm>
            <a:off x="1866900" y="4191000"/>
            <a:ext cx="3048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7F99ACC-6D52-4B27-9BE2-C7EF95D62BFE}"/>
              </a:ext>
            </a:extLst>
          </p:cNvPr>
          <p:cNvSpPr/>
          <p:nvPr/>
        </p:nvSpPr>
        <p:spPr>
          <a:xfrm>
            <a:off x="5480306" y="5086350"/>
            <a:ext cx="387094" cy="3048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7335A8B-C5EA-4DFE-8792-BD73C28D71AB}"/>
              </a:ext>
            </a:extLst>
          </p:cNvPr>
          <p:cNvSpPr/>
          <p:nvPr/>
        </p:nvSpPr>
        <p:spPr>
          <a:xfrm>
            <a:off x="5102737" y="3990975"/>
            <a:ext cx="387094" cy="3048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057631-ECC6-436F-8B2A-B16954E7BF29}"/>
              </a:ext>
            </a:extLst>
          </p:cNvPr>
          <p:cNvSpPr/>
          <p:nvPr/>
        </p:nvSpPr>
        <p:spPr>
          <a:xfrm>
            <a:off x="5708906" y="3257112"/>
            <a:ext cx="387094" cy="3048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F005CAA-E8C8-4F41-B0EE-17E37C9FA625}"/>
              </a:ext>
            </a:extLst>
          </p:cNvPr>
          <p:cNvSpPr/>
          <p:nvPr/>
        </p:nvSpPr>
        <p:spPr>
          <a:xfrm>
            <a:off x="6096000" y="4400550"/>
            <a:ext cx="387094" cy="3048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EA5D1641-6B19-414B-AC49-B524D833339D}"/>
              </a:ext>
            </a:extLst>
          </p:cNvPr>
          <p:cNvSpPr/>
          <p:nvPr/>
        </p:nvSpPr>
        <p:spPr>
          <a:xfrm>
            <a:off x="6781800" y="2667000"/>
            <a:ext cx="387094" cy="3048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9630285-0447-41AE-8B16-C7AFF1082198}"/>
              </a:ext>
            </a:extLst>
          </p:cNvPr>
          <p:cNvSpPr/>
          <p:nvPr/>
        </p:nvSpPr>
        <p:spPr>
          <a:xfrm>
            <a:off x="2660906" y="2514600"/>
            <a:ext cx="4191000" cy="35814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B20DE017-D3FB-4BC9-A949-BBBAC296EA16}"/>
              </a:ext>
            </a:extLst>
          </p:cNvPr>
          <p:cNvSpPr/>
          <p:nvPr/>
        </p:nvSpPr>
        <p:spPr>
          <a:xfrm>
            <a:off x="4505325" y="4272839"/>
            <a:ext cx="457200" cy="409575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F66FA7-545E-4C6D-A2CF-B2E2A8F327C5}"/>
              </a:ext>
            </a:extLst>
          </p:cNvPr>
          <p:cNvSpPr txBox="1"/>
          <p:nvPr/>
        </p:nvSpPr>
        <p:spPr>
          <a:xfrm>
            <a:off x="4610100" y="3244334"/>
            <a:ext cx="5373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K=3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A39BAC-63F0-4501-A11C-8E029F6124B4}"/>
              </a:ext>
            </a:extLst>
          </p:cNvPr>
          <p:cNvSpPr txBox="1"/>
          <p:nvPr/>
        </p:nvSpPr>
        <p:spPr>
          <a:xfrm>
            <a:off x="5159007" y="2247023"/>
            <a:ext cx="5373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K=7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EC6A3B-00FC-46FC-A528-282BBA80FB9B}"/>
              </a:ext>
            </a:extLst>
          </p:cNvPr>
          <p:cNvSpPr txBox="1"/>
          <p:nvPr/>
        </p:nvSpPr>
        <p:spPr>
          <a:xfrm>
            <a:off x="457200" y="6105525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At k = 3, we classify’?’ as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365005-1086-4F73-90A4-57224D21E30C}"/>
              </a:ext>
            </a:extLst>
          </p:cNvPr>
          <p:cNvSpPr txBox="1"/>
          <p:nvPr/>
        </p:nvSpPr>
        <p:spPr>
          <a:xfrm>
            <a:off x="4962525" y="6181725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But at k = 7, we classify’?’ as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98384D-E989-415E-93F0-45FFAB746A47}"/>
              </a:ext>
            </a:extLst>
          </p:cNvPr>
          <p:cNvSpPr/>
          <p:nvPr/>
        </p:nvSpPr>
        <p:spPr>
          <a:xfrm>
            <a:off x="2992894" y="6209229"/>
            <a:ext cx="3048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6FD8C3A-6556-40DA-9413-23D18CC8552C}"/>
              </a:ext>
            </a:extLst>
          </p:cNvPr>
          <p:cNvSpPr/>
          <p:nvPr/>
        </p:nvSpPr>
        <p:spPr>
          <a:xfrm>
            <a:off x="7816978" y="6208157"/>
            <a:ext cx="387094" cy="3048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5ACD50-4C85-4C8F-A0A9-8C2768368B7C}"/>
              </a:ext>
            </a:extLst>
          </p:cNvPr>
          <p:cNvSpPr txBox="1"/>
          <p:nvPr/>
        </p:nvSpPr>
        <p:spPr>
          <a:xfrm>
            <a:off x="4059561" y="4676775"/>
            <a:ext cx="141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New variable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36BC3C0F-411E-4518-BDC1-D00AB4756142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7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6" grpId="0" animBg="1"/>
      <p:bldP spid="8" grpId="0" animBg="1"/>
      <p:bldP spid="15" grpId="0" animBg="1"/>
      <p:bldP spid="17" grpId="0" animBg="1"/>
      <p:bldP spid="18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8" grpId="0" animBg="1"/>
      <p:bldP spid="49" grpId="0"/>
      <p:bldP spid="49" grpId="1"/>
      <p:bldP spid="51" grpId="0"/>
      <p:bldP spid="52" grpId="0" animBg="1"/>
      <p:bldP spid="52" grpId="1" animBg="1"/>
      <p:bldP spid="53" grpId="0" animBg="1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DB9E-9F5A-4BBB-9A98-63E5792D7DC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we choose ‘k’?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3E01B85-A545-43F9-A000-447FC5433709}"/>
              </a:ext>
            </a:extLst>
          </p:cNvPr>
          <p:cNvSpPr/>
          <p:nvPr/>
        </p:nvSpPr>
        <p:spPr bwMode="auto">
          <a:xfrm>
            <a:off x="2895600" y="1063752"/>
            <a:ext cx="4648200" cy="1939635"/>
          </a:xfrm>
          <a:prstGeom prst="cloudCallout">
            <a:avLst>
              <a:gd name="adj1" fmla="val -40300"/>
              <a:gd name="adj2" fmla="val 76741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class of unknown data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r>
              <a:rPr lang="en-US" b="1" dirty="0">
                <a:latin typeface="Arial" charset="0"/>
                <a:cs typeface="Arial" charset="0"/>
              </a:rPr>
              <a:t>Point was          at k=3 but changed at k=7, so which k 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r>
              <a:rPr lang="en-US" b="1" dirty="0">
                <a:latin typeface="Arial" charset="0"/>
                <a:cs typeface="Arial" charset="0"/>
              </a:rPr>
              <a:t>Should we choose?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 descr="Customer service man depressed">
            <a:extLst>
              <a:ext uri="{FF2B5EF4-FFF2-40B4-BE49-F238E27FC236}">
                <a16:creationId xmlns:a16="http://schemas.microsoft.com/office/drawing/2014/main" id="{5962F43C-51EE-44BD-A929-2C411D84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401948"/>
            <a:ext cx="2229955" cy="2216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4E859-4F0C-4793-BDCA-06A7B60464E7}"/>
              </a:ext>
            </a:extLst>
          </p:cNvPr>
          <p:cNvSpPr/>
          <p:nvPr/>
        </p:nvSpPr>
        <p:spPr>
          <a:xfrm>
            <a:off x="4914900" y="1729110"/>
            <a:ext cx="3048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D29A1-714B-4BE6-83AD-1E8471986605}"/>
              </a:ext>
            </a:extLst>
          </p:cNvPr>
          <p:cNvSpPr txBox="1"/>
          <p:nvPr/>
        </p:nvSpPr>
        <p:spPr>
          <a:xfrm>
            <a:off x="3048000" y="6017433"/>
            <a:ext cx="5485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If ‘k’ is too low vs. ‘k’ is too big?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859EDAF-2F3A-4AF9-914B-3876A8DE57DD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5FDB9B0-CEFB-47F7-BA4E-70CBBB30E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Selecting the Number of Neighbors</a:t>
            </a:r>
          </a:p>
        </p:txBody>
      </p:sp>
      <p:sp>
        <p:nvSpPr>
          <p:cNvPr id="1328131" name="Rectangle 3">
            <a:extLst>
              <a:ext uri="{FF2B5EF4-FFF2-40B4-BE49-F238E27FC236}">
                <a16:creationId xmlns:a16="http://schemas.microsoft.com/office/drawing/2014/main" id="{F683D8C4-C9FD-46C6-9EAB-8D659D668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Increase k</a:t>
            </a:r>
            <a:r>
              <a:rPr lang="en-US" altLang="en-US" sz="2800" dirty="0">
                <a:solidFill>
                  <a:srgbClr val="0000FF"/>
                </a:solidFill>
              </a:rPr>
              <a:t>:</a:t>
            </a:r>
          </a:p>
          <a:p>
            <a:pPr lvl="1" eaLnBrk="1" hangingPunct="1"/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Makes KNN less sensitive to noise </a:t>
            </a:r>
          </a:p>
          <a:p>
            <a:pPr lvl="1" eaLnBrk="1" hangingPunct="1"/>
            <a:endParaRPr lang="en-US" alt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Decrease k</a:t>
            </a:r>
            <a:r>
              <a:rPr lang="en-US" altLang="en-US" sz="2800" dirty="0">
                <a:solidFill>
                  <a:srgbClr val="0000FF"/>
                </a:solidFill>
              </a:rPr>
              <a:t>:</a:t>
            </a:r>
          </a:p>
          <a:p>
            <a:pPr lvl="1" eaLnBrk="1" hangingPunct="1"/>
            <a:r>
              <a:rPr lang="en-US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Allows capturing finer structure of space</a:t>
            </a:r>
          </a:p>
          <a:p>
            <a:pPr lvl="1" eaLnBrk="1" hangingPunct="1"/>
            <a:endParaRPr lang="en-US" alt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Pick k </a:t>
            </a: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 too large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, but </a:t>
            </a:r>
            <a:r>
              <a:rPr lang="en-US" altLang="en-US" sz="2800" dirty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 too small            </a:t>
            </a:r>
            <a:r>
              <a:rPr lang="en-US" alt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(depends on data)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7E99AF5-172A-4AD4-B7C3-69A490415686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0202EFB-9B50-4085-8064-1CD2E769E676}" type="slidenum">
              <a:rPr lang="en-US" altLang="en-US" sz="1200" smtClean="0">
                <a:solidFill>
                  <a:srgbClr val="000000"/>
                </a:solidFill>
                <a:ea typeface="新細明體"/>
              </a:rPr>
              <a:pPr algn="r">
                <a:defRPr/>
              </a:pPr>
              <a:t>23</a:t>
            </a:fld>
            <a:endParaRPr lang="en-US" altLang="en-US" sz="1200" dirty="0">
              <a:solidFill>
                <a:srgbClr val="000000"/>
              </a:solidFill>
              <a:ea typeface="新細明體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0B66C-535D-324E-91A5-BC999306FEA6}"/>
              </a:ext>
            </a:extLst>
          </p:cNvPr>
          <p:cNvSpPr txBox="1"/>
          <p:nvPr/>
        </p:nvSpPr>
        <p:spPr>
          <a:xfrm>
            <a:off x="228600" y="5484500"/>
            <a:ext cx="8676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When </a:t>
            </a:r>
            <a:r>
              <a:rPr lang="en-US" u="sng" dirty="0">
                <a:latin typeface="Comic Sans MS" panose="030F0702030302020204" pitchFamily="66" charset="0"/>
              </a:rPr>
              <a:t>we increase K</a:t>
            </a:r>
            <a:r>
              <a:rPr lang="en-US" dirty="0">
                <a:solidFill>
                  <a:srgbClr val="000000"/>
                </a:solidFill>
              </a:rPr>
              <a:t>, the training error will increase (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increase bias</a:t>
            </a:r>
            <a:r>
              <a:rPr lang="en-US" dirty="0">
                <a:solidFill>
                  <a:srgbClr val="000000"/>
                </a:solidFill>
              </a:rPr>
              <a:t>), but the test error may decrease at the same time (</a:t>
            </a:r>
            <a:r>
              <a:rPr lang="en-US" i="1" dirty="0">
                <a:solidFill>
                  <a:srgbClr val="00B050"/>
                </a:solidFill>
                <a:latin typeface="Comic Sans MS" panose="030F0702030302020204" pitchFamily="66" charset="0"/>
              </a:rPr>
              <a:t>decrease variance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bias will be 0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omic Sans MS" panose="030F0702030302020204" pitchFamily="66" charset="0"/>
              </a:rPr>
              <a:t>but variance will be high</a:t>
            </a:r>
            <a:r>
              <a:rPr lang="en-US" dirty="0">
                <a:solidFill>
                  <a:srgbClr val="00B050"/>
                </a:solidFill>
              </a:rPr>
              <a:t>) </a:t>
            </a:r>
            <a:r>
              <a:rPr lang="en-US" dirty="0"/>
              <a:t>when </a:t>
            </a:r>
            <a:r>
              <a:rPr lang="en-US" u="sng" dirty="0">
                <a:latin typeface="Comic Sans MS" panose="030F0702030302020204" pitchFamily="66" charset="0"/>
              </a:rPr>
              <a:t>K is small </a:t>
            </a:r>
            <a:r>
              <a:rPr lang="en-US" dirty="0"/>
              <a:t>(K=1)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23529-C684-1F62-9C6A-2C522D0C8104}"/>
              </a:ext>
            </a:extLst>
          </p:cNvPr>
          <p:cNvSpPr txBox="1"/>
          <p:nvPr/>
        </p:nvSpPr>
        <p:spPr>
          <a:xfrm>
            <a:off x="724930" y="668590"/>
            <a:ext cx="8190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K is a hyperparameter that is important to the KNN algorithm performance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5FDB9B0-CEFB-47F7-BA4E-70CBBB30E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Selecting the Number of Neighbors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7E99AF5-172A-4AD4-B7C3-69A490415686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新細明體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新細明體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3C86D-6F2B-746B-B50C-AB8DBA324C1E}"/>
              </a:ext>
            </a:extLst>
          </p:cNvPr>
          <p:cNvSpPr txBox="1"/>
          <p:nvPr/>
        </p:nvSpPr>
        <p:spPr>
          <a:xfrm>
            <a:off x="0" y="82791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The classification </a:t>
            </a:r>
            <a:r>
              <a:rPr lang="en-US" sz="2400" i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boundaries generated </a:t>
            </a:r>
            <a:r>
              <a:rPr lang="en-US" sz="2400" dirty="0">
                <a:solidFill>
                  <a:srgbClr val="0000FF"/>
                </a:solidFill>
              </a:rPr>
              <a:t>by a given training data set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 Nearest Neighbors </a:t>
            </a:r>
            <a:r>
              <a:rPr lang="en-US" sz="2400" dirty="0">
                <a:solidFill>
                  <a:srgbClr val="0000FF"/>
                </a:solidFill>
              </a:rPr>
              <a:t>are shown below.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As a comparison, we show the classification </a:t>
            </a:r>
            <a:r>
              <a:rPr lang="en-US" sz="2400" i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boundaries generated</a:t>
            </a:r>
            <a:r>
              <a:rPr lang="en-US" sz="2400" u="sng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for the same training data but with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Nearest Neighbor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We can see that the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classification boundaries </a:t>
            </a:r>
            <a:r>
              <a:rPr lang="en-US" sz="2400" dirty="0">
                <a:solidFill>
                  <a:srgbClr val="0000FF"/>
                </a:solidFill>
              </a:rPr>
              <a:t>induced by</a:t>
            </a:r>
            <a:r>
              <a:rPr lang="en-US" sz="2400" dirty="0">
                <a:latin typeface="Comic Sans MS" panose="030F0702030302020204" pitchFamily="66" charset="0"/>
              </a:rPr>
              <a:t> 1 NN </a:t>
            </a:r>
            <a:r>
              <a:rPr lang="en-US" sz="2400" dirty="0">
                <a:solidFill>
                  <a:srgbClr val="0000FF"/>
                </a:solidFill>
              </a:rPr>
              <a:t>are much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more complicated </a:t>
            </a:r>
            <a:r>
              <a:rPr lang="en-US" sz="2400" dirty="0">
                <a:solidFill>
                  <a:srgbClr val="0000FF"/>
                </a:solidFill>
              </a:rPr>
              <a:t>than </a:t>
            </a:r>
            <a:r>
              <a:rPr lang="en-US" sz="2400" dirty="0">
                <a:latin typeface="Comic Sans MS" panose="030F0702030302020204" pitchFamily="66" charset="0"/>
              </a:rPr>
              <a:t>15 NN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6E53A-CF2D-2E7B-9A05-1771A10D6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84113"/>
            <a:ext cx="3201883" cy="2973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9C2A7E-B902-A088-700D-05C8157C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617" y="3284113"/>
            <a:ext cx="3201883" cy="2984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1A1DAE-A86D-14BB-DE79-76AFE4FB17F6}"/>
              </a:ext>
            </a:extLst>
          </p:cNvPr>
          <p:cNvSpPr txBox="1"/>
          <p:nvPr/>
        </p:nvSpPr>
        <p:spPr>
          <a:xfrm>
            <a:off x="1066567" y="625810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K = 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99FF4-0109-B99B-65C4-50091DAC42FE}"/>
              </a:ext>
            </a:extLst>
          </p:cNvPr>
          <p:cNvSpPr txBox="1"/>
          <p:nvPr/>
        </p:nvSpPr>
        <p:spPr>
          <a:xfrm>
            <a:off x="5024253" y="623193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K =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58F91-E1A3-C3E5-1507-7992D7EA5F6F}"/>
              </a:ext>
            </a:extLst>
          </p:cNvPr>
          <p:cNvSpPr txBox="1"/>
          <p:nvPr/>
        </p:nvSpPr>
        <p:spPr>
          <a:xfrm>
            <a:off x="2098731" y="6268725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Low Variance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36C69-87A9-78F3-1588-B65376E1CB9E}"/>
              </a:ext>
            </a:extLst>
          </p:cNvPr>
          <p:cNvSpPr txBox="1"/>
          <p:nvPr/>
        </p:nvSpPr>
        <p:spPr>
          <a:xfrm>
            <a:off x="6019800" y="6284299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High Variance</a:t>
            </a:r>
          </a:p>
        </p:txBody>
      </p:sp>
    </p:spTree>
    <p:extLst>
      <p:ext uri="{BB962C8B-B14F-4D97-AF65-F5344CB8AC3E}">
        <p14:creationId xmlns:p14="http://schemas.microsoft.com/office/powerpoint/2010/main" val="10162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1AA147E7-78EB-47CE-AF88-FB357EED8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666345"/>
          </a:xfrm>
        </p:spPr>
        <p:txBody>
          <a:bodyPr/>
          <a:lstStyle/>
          <a:p>
            <a:pPr algn="ctr" eaLnBrk="1" hangingPunct="1"/>
            <a:r>
              <a:rPr lang="en-US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Training Parameters/Typical Settings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0AD2945-6696-48D6-98AE-6697EE498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599" cy="3733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>
                <a:solidFill>
                  <a:srgbClr val="FF0000"/>
                </a:solidFill>
                <a:latin typeface="Comic Sans MS" panose="030F0702030302020204" pitchFamily="66" charset="0"/>
              </a:rPr>
              <a:t>Number of nearest neighbors?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z="2200" dirty="0">
                <a:solidFill>
                  <a:srgbClr val="0000FF"/>
                </a:solidFill>
              </a:rPr>
              <a:t>The numbers of nearest neighbors (K) should be based on </a:t>
            </a:r>
            <a:r>
              <a:rPr lang="en-US" altLang="zh-TW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cross validation</a:t>
            </a:r>
            <a:r>
              <a:rPr lang="en-US" altLang="zh-TW" sz="2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200" dirty="0">
                <a:solidFill>
                  <a:srgbClr val="0000FF"/>
                </a:solidFill>
              </a:rPr>
              <a:t>over a number of K setting.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z="2200" dirty="0">
                <a:solidFill>
                  <a:srgbClr val="0000FF"/>
                </a:solidFill>
              </a:rPr>
              <a:t>When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k=1</a:t>
            </a:r>
            <a:r>
              <a:rPr lang="en-US" altLang="zh-TW" sz="2200" dirty="0">
                <a:solidFill>
                  <a:srgbClr val="0000FF"/>
                </a:solidFill>
              </a:rPr>
              <a:t> is a </a:t>
            </a:r>
            <a:r>
              <a:rPr lang="en-US" altLang="zh-TW" sz="2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good baseline </a:t>
            </a:r>
            <a:r>
              <a:rPr lang="en-US" altLang="zh-TW" sz="2200" dirty="0">
                <a:solidFill>
                  <a:srgbClr val="0000FF"/>
                </a:solidFill>
              </a:rPr>
              <a:t>model to benchmark against.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z="2200" dirty="0">
                <a:solidFill>
                  <a:srgbClr val="0000FF"/>
                </a:solidFill>
              </a:rPr>
              <a:t>A good </a:t>
            </a:r>
            <a:r>
              <a:rPr lang="en-US" altLang="zh-TW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rule-of-thumb</a:t>
            </a:r>
            <a:r>
              <a:rPr lang="en-US" altLang="zh-TW" sz="2200" dirty="0">
                <a:solidFill>
                  <a:srgbClr val="0000FF"/>
                </a:solidFill>
              </a:rPr>
              <a:t> is: </a:t>
            </a:r>
            <a:r>
              <a:rPr lang="en-US" altLang="zh-TW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k should be less than the square root </a:t>
            </a:r>
            <a:r>
              <a:rPr lang="en-US" altLang="zh-TW" sz="2200" dirty="0">
                <a:solidFill>
                  <a:srgbClr val="0000FF"/>
                </a:solidFill>
              </a:rPr>
              <a:t>of the </a:t>
            </a:r>
            <a:r>
              <a:rPr lang="en-US" altLang="zh-TW" sz="2200" u="sng" dirty="0">
                <a:latin typeface="Comic Sans MS" panose="030F0702030302020204" pitchFamily="66" charset="0"/>
              </a:rPr>
              <a:t>total number of training patterns</a:t>
            </a:r>
            <a:r>
              <a:rPr lang="en-US" altLang="zh-TW" sz="2200" dirty="0">
                <a:solidFill>
                  <a:srgbClr val="0000FF"/>
                </a:solidFill>
              </a:rPr>
              <a:t>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z="2200" dirty="0">
                <a:solidFill>
                  <a:srgbClr val="0000FF"/>
                </a:solidFill>
              </a:rPr>
              <a:t>Choose </a:t>
            </a:r>
            <a:r>
              <a:rPr lang="en-US" altLang="zh-TW" sz="2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an odd “K” value </a:t>
            </a:r>
            <a:r>
              <a:rPr lang="en-US" altLang="zh-TW" sz="2200" dirty="0">
                <a:solidFill>
                  <a:srgbClr val="0000FF"/>
                </a:solidFill>
              </a:rPr>
              <a:t>for a Binary Classification problem.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“K” must not be a multiple of the number of classes</a:t>
            </a:r>
            <a:r>
              <a:rPr lang="en-US" altLang="zh-TW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200" dirty="0">
                <a:solidFill>
                  <a:srgbClr val="0000FF"/>
                </a:solidFill>
              </a:rPr>
              <a:t>for a Multi-class Classification problem.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807CCA6-551A-490F-844E-34C08A033019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B634BE-510A-A589-7AB3-196C00340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268118"/>
              </p:ext>
            </p:extLst>
          </p:nvPr>
        </p:nvGraphicFramePr>
        <p:xfrm>
          <a:off x="876300" y="4762500"/>
          <a:ext cx="7391400" cy="201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4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49943" y="30480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When do we use KNN?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6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 to use KNN?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985A089-F61B-493E-A5A9-DCED8BBB6A5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143000"/>
            <a:ext cx="8458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FF"/>
                </a:solidFill>
              </a:rPr>
              <a:t> When data is </a:t>
            </a:r>
            <a:r>
              <a:rPr lang="en-US" alt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labeled</a:t>
            </a:r>
            <a:r>
              <a:rPr lang="en-US" altLang="en-US" sz="2400" dirty="0">
                <a:solidFill>
                  <a:srgbClr val="0000FF"/>
                </a:solidFill>
              </a:rPr>
              <a:t>.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FF"/>
                </a:solidFill>
              </a:rPr>
              <a:t>When data is </a:t>
            </a:r>
            <a:r>
              <a:rPr lang="en-US" alt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noise free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FF"/>
                </a:solidFill>
              </a:rPr>
              <a:t> When dataset is </a:t>
            </a:r>
            <a:r>
              <a:rPr lang="en-US" alt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small</a:t>
            </a:r>
            <a:r>
              <a:rPr lang="en-US" altLang="en-US" sz="2400" dirty="0">
                <a:solidFill>
                  <a:srgbClr val="0000FF"/>
                </a:solidFill>
              </a:rPr>
              <a:t> (since KNN is a lazy learner i.e., doesn’t learn a discriminative function from the training set.)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77AAC8-B1E3-4D9F-A9AE-A3C7669EE61B}"/>
              </a:ext>
            </a:extLst>
          </p:cNvPr>
          <p:cNvCxnSpPr>
            <a:cxnSpLocks/>
          </p:cNvCxnSpPr>
          <p:nvPr/>
        </p:nvCxnSpPr>
        <p:spPr>
          <a:xfrm>
            <a:off x="3619500" y="1314993"/>
            <a:ext cx="2781300" cy="19899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i Max The Husky">
            <a:extLst>
              <a:ext uri="{FF2B5EF4-FFF2-40B4-BE49-F238E27FC236}">
                <a16:creationId xmlns:a16="http://schemas.microsoft.com/office/drawing/2014/main" id="{67381A74-39A3-4603-8B1E-9439D843D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38200"/>
            <a:ext cx="1066800" cy="1066800"/>
          </a:xfrm>
          <a:prstGeom prst="rect">
            <a:avLst/>
          </a:prstGeom>
        </p:spPr>
      </p:pic>
      <p:pic>
        <p:nvPicPr>
          <p:cNvPr id="21" name="Picture 20" descr="Hello Meow">
            <a:extLst>
              <a:ext uri="{FF2B5EF4-FFF2-40B4-BE49-F238E27FC236}">
                <a16:creationId xmlns:a16="http://schemas.microsoft.com/office/drawing/2014/main" id="{93C5FFE5-0FFA-4DA2-ADD2-15CDDF648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29193"/>
            <a:ext cx="1371600" cy="1371600"/>
          </a:xfrm>
          <a:prstGeom prst="rect">
            <a:avLst/>
          </a:prstGeom>
        </p:spPr>
      </p:pic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1C5EF45-9A57-4AD3-A13B-114A18BCE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60745"/>
              </p:ext>
            </p:extLst>
          </p:nvPr>
        </p:nvGraphicFramePr>
        <p:xfrm>
          <a:off x="5181600" y="2549843"/>
          <a:ext cx="335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43271663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20488255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777490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9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15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4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15833"/>
                  </a:ext>
                </a:extLst>
              </a:tr>
            </a:tbl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D3D87FA-2A46-47DC-9AC3-12820EB8F307}"/>
              </a:ext>
            </a:extLst>
          </p:cNvPr>
          <p:cNvCxnSpPr>
            <a:cxnSpLocks/>
          </p:cNvCxnSpPr>
          <p:nvPr/>
        </p:nvCxnSpPr>
        <p:spPr>
          <a:xfrm>
            <a:off x="3409950" y="2796101"/>
            <a:ext cx="1771650" cy="632899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588F392-A62C-4C8F-B337-64628A65FDE2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8BAF0-D5BE-2E15-50F9-DEBC3E96F00B}"/>
              </a:ext>
            </a:extLst>
          </p:cNvPr>
          <p:cNvSpPr txBox="1"/>
          <p:nvPr/>
        </p:nvSpPr>
        <p:spPr>
          <a:xfrm>
            <a:off x="1658382" y="5168131"/>
            <a:ext cx="582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Does our data have to be scaled? Why?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CF01E-B6BD-01AB-2DDD-7764A083B286}"/>
              </a:ext>
            </a:extLst>
          </p:cNvPr>
          <p:cNvSpPr txBox="1"/>
          <p:nvPr/>
        </p:nvSpPr>
        <p:spPr>
          <a:xfrm>
            <a:off x="273393" y="5776979"/>
            <a:ext cx="8489607" cy="1015663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Since this algorithm relies on distance for classification, if the features represent different physical units or come in vastly different scales then </a:t>
            </a:r>
            <a:r>
              <a:rPr lang="en-US" sz="2000" u="sng" dirty="0">
                <a:latin typeface="Comic Sans MS" panose="030F0702030302020204" pitchFamily="66" charset="0"/>
              </a:rPr>
              <a:t>normalizing the training data can improve its accuracy dramatically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4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7E99AF5-172A-4AD4-B7C3-69A490415686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新細明體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新細明體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3C86D-6F2B-746B-B50C-AB8DBA324C1E}"/>
              </a:ext>
            </a:extLst>
          </p:cNvPr>
          <p:cNvSpPr txBox="1"/>
          <p:nvPr/>
        </p:nvSpPr>
        <p:spPr>
          <a:xfrm>
            <a:off x="0" y="827910"/>
            <a:ext cx="9067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Imbalanced datasets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is an issue for most if not all Machine Learning Models.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On average 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KNN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is considered to be a 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better performing algorithm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compared to other traditional classifiers on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imbalanced datasets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The</a:t>
            </a:r>
            <a:r>
              <a:rPr lang="en-US" sz="2400" baseline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u="sng" baseline="0" dirty="0">
                <a:latin typeface="Comic Sans MS" panose="030F0702030302020204" pitchFamily="66" charset="0"/>
              </a:rPr>
              <a:t>KNN</a:t>
            </a:r>
            <a:r>
              <a:rPr lang="en-US" sz="2400" baseline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does not require any “Training Time”</a:t>
            </a:r>
            <a:r>
              <a:rPr lang="en-US" sz="2400" baseline="0" dirty="0">
                <a:solidFill>
                  <a:srgbClr val="0000FF"/>
                </a:solidFill>
                <a:latin typeface="Times New Roman"/>
              </a:rPr>
              <a:t>, therefore </a:t>
            </a:r>
            <a:r>
              <a:rPr lang="en-US" sz="2400" u="sng" baseline="0" dirty="0">
                <a:latin typeface="Comic Sans MS" panose="030F0702030302020204" pitchFamily="66" charset="0"/>
              </a:rPr>
              <a:t>if you do not wish to</a:t>
            </a:r>
            <a:r>
              <a:rPr lang="en-US" sz="2400" baseline="0" dirty="0">
                <a:latin typeface="Comic Sans MS" panose="030F0702030302020204" pitchFamily="66" charset="0"/>
              </a:rPr>
              <a:t> </a:t>
            </a:r>
            <a:r>
              <a:rPr lang="en-US" sz="2400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waste any time training </a:t>
            </a:r>
            <a:r>
              <a:rPr lang="en-US" sz="2400" baseline="0" dirty="0">
                <a:solidFill>
                  <a:srgbClr val="0000FF"/>
                </a:solidFill>
                <a:latin typeface="Times New Roman"/>
              </a:rPr>
              <a:t>a Machine Learning </a:t>
            </a:r>
            <a:r>
              <a:rPr lang="en-US" sz="2400" baseline="0" dirty="0">
                <a:latin typeface="Times New Roman"/>
              </a:rPr>
              <a:t>Model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then the KNN would be a preferable algorithm.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KNN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does not need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intensive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Hyper-parameter tuning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.. Therefore if the user does not wish to spend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too much time on parameter tuning the KNN would be an ideal algorithm.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</a:rPr>
              <a:t>Compared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to other simplistic classification algorithms such as Logistic Regression,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KNN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on average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performs better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KNN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latin typeface="Times New Roman"/>
              </a:rPr>
              <a:t>can </a:t>
            </a:r>
            <a:r>
              <a:rPr lang="en-US" sz="24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learn non-linear decision boundaries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when used for classification and regression.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3DD1C9-1033-2A9A-818E-0393D01CD53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 to use KNN?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98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KNN Example </a:t>
            </a:r>
          </a:p>
        </p:txBody>
      </p:sp>
    </p:spTree>
    <p:extLst>
      <p:ext uri="{BB962C8B-B14F-4D97-AF65-F5344CB8AC3E}">
        <p14:creationId xmlns:p14="http://schemas.microsoft.com/office/powerpoint/2010/main" val="692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1570C14-1F58-475D-8EBA-2CA7EB283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Classification Algorithms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A6A0D1D-F110-4C95-8C71-C8D66435B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772" y="3460577"/>
            <a:ext cx="4312629" cy="30480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</a:rPr>
              <a:t>Decision trees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Rule-based induction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Neural networks</a:t>
            </a:r>
          </a:p>
          <a:p>
            <a:r>
              <a:rPr lang="en-US" altLang="en-US" sz="2400" i="1" u="sng" dirty="0">
                <a:latin typeface="Comic Sans MS" panose="030F0702030302020204" pitchFamily="66" charset="0"/>
              </a:rPr>
              <a:t>K-Nearest Neighbor</a:t>
            </a:r>
            <a:r>
              <a:rPr lang="en-US" altLang="en-US" sz="2400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Random Forests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Bayesian networks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Support Vector Machines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8E9589F1-9FC0-40EA-8081-33C815B3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763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200" dirty="0">
                <a:solidFill>
                  <a:srgbClr val="0000FF"/>
                </a:solidFill>
              </a:rPr>
              <a:t>Among the </a:t>
            </a:r>
            <a:r>
              <a:rPr lang="en-GB" altLang="en-US" sz="2200" u="sng" dirty="0">
                <a:latin typeface="Comic Sans MS" panose="030F0702030302020204" pitchFamily="66" charset="0"/>
              </a:rPr>
              <a:t>simplest and easiest</a:t>
            </a:r>
            <a:r>
              <a:rPr lang="en-GB" altLang="en-US" sz="2200" dirty="0">
                <a:latin typeface="Comic Sans MS" panose="030F0702030302020204" pitchFamily="66" charset="0"/>
              </a:rPr>
              <a:t> </a:t>
            </a:r>
            <a:r>
              <a:rPr lang="en-GB" altLang="en-US" sz="2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supervised learning algorithms </a:t>
            </a:r>
            <a:r>
              <a:rPr lang="en-GB" altLang="en-US" sz="2200" dirty="0">
                <a:solidFill>
                  <a:srgbClr val="0000FF"/>
                </a:solidFill>
              </a:rPr>
              <a:t>to understand.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Developed</a:t>
            </a:r>
            <a:r>
              <a:rPr kumimoji="0" lang="en-GB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by Fix &amp; Hodges </a:t>
            </a:r>
            <a:r>
              <a:rPr kumimoji="0" lang="en-GB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in 1951</a:t>
            </a:r>
            <a:r>
              <a:rPr kumimoji="0" lang="en-GB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, later expanded by Thomas Cover.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200" dirty="0">
                <a:solidFill>
                  <a:srgbClr val="0000FF"/>
                </a:solidFill>
              </a:rPr>
              <a:t>It is </a:t>
            </a:r>
            <a:r>
              <a:rPr lang="en-GB" altLang="en-US" sz="2200" dirty="0">
                <a:latin typeface="Comic Sans MS" panose="030F0702030302020204" pitchFamily="66" charset="0"/>
              </a:rPr>
              <a:t>used for </a:t>
            </a:r>
            <a:r>
              <a:rPr lang="en-GB" altLang="en-US" sz="2200" dirty="0">
                <a:solidFill>
                  <a:srgbClr val="0000FF"/>
                </a:solidFill>
              </a:rPr>
              <a:t>both </a:t>
            </a:r>
            <a:r>
              <a:rPr lang="en-GB" altLang="en-US" sz="2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Classification and Regression</a:t>
            </a:r>
            <a:r>
              <a:rPr lang="en-GB" altLang="en-US" sz="2200" dirty="0">
                <a:solidFill>
                  <a:srgbClr val="0000FF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It is a </a:t>
            </a:r>
            <a:r>
              <a:rPr kumimoji="0" lang="en-GB" altLang="en-US" sz="2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non-parametric</a:t>
            </a:r>
            <a:r>
              <a:rPr kumimoji="0" lang="en-GB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and </a:t>
            </a:r>
            <a:r>
              <a:rPr kumimoji="0" lang="en-GB" altLang="en-US" sz="2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lazy</a:t>
            </a:r>
            <a:r>
              <a:rPr kumimoji="0" lang="en-GB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GB" altLang="en-US" sz="22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supervised learning algorithms</a:t>
            </a:r>
            <a:r>
              <a:rPr kumimoji="0" lang="en-GB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C3DD7F12-4FD2-4D9F-863E-F5A889C8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27002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Typical Algorithms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05C8084-8C67-48A6-BDCD-C7DA42379B58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098" name="Picture 2" descr="Image result for machine learning algorithms">
            <a:extLst>
              <a:ext uri="{FF2B5EF4-FFF2-40B4-BE49-F238E27FC236}">
                <a16:creationId xmlns:a16="http://schemas.microsoft.com/office/drawing/2014/main" id="{EB80B509-354E-4055-AC25-FF6EDADD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92512"/>
            <a:ext cx="4572000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643D0E-07A1-433F-85FC-36DA22001D4A}"/>
              </a:ext>
            </a:extLst>
          </p:cNvPr>
          <p:cNvSpPr/>
          <p:nvPr/>
        </p:nvSpPr>
        <p:spPr bwMode="auto">
          <a:xfrm>
            <a:off x="4800600" y="5410200"/>
            <a:ext cx="1447800" cy="762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How does the KNN Alg. Work?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1C5EF45-9A57-4AD3-A13B-114A18BCE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92256"/>
              </p:ext>
            </p:extLst>
          </p:nvPr>
        </p:nvGraphicFramePr>
        <p:xfrm>
          <a:off x="304800" y="2523037"/>
          <a:ext cx="3657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432716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048825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77490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(y2)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9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Underweight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5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4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19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2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Underweight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4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3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164969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53F0D1-99D5-4184-B8CC-36B78A504B82}"/>
              </a:ext>
            </a:extLst>
          </p:cNvPr>
          <p:cNvSpPr/>
          <p:nvPr/>
        </p:nvSpPr>
        <p:spPr bwMode="auto">
          <a:xfrm>
            <a:off x="1422468" y="1092714"/>
            <a:ext cx="6553200" cy="827461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r>
              <a:rPr lang="en-US" b="1" dirty="0">
                <a:latin typeface="Arial" charset="0"/>
                <a:cs typeface="Arial" charset="0"/>
              </a:rPr>
              <a:t>Consider a dataset having two variables:                             </a:t>
            </a:r>
            <a:r>
              <a:rPr lang="en-US" i="1" dirty="0">
                <a:solidFill>
                  <a:srgbClr val="0000FF"/>
                </a:solidFill>
                <a:latin typeface="Comic Sans MS" panose="030F0702030302020204" pitchFamily="66" charset="0"/>
                <a:cs typeface="Arial" charset="0"/>
              </a:rPr>
              <a:t>height (cm)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&amp; </a:t>
            </a:r>
            <a:r>
              <a:rPr lang="en-US" i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weight (kg) </a:t>
            </a:r>
            <a:r>
              <a:rPr lang="en-US" b="1" dirty="0">
                <a:latin typeface="Arial" charset="0"/>
                <a:cs typeface="Arial" charset="0"/>
              </a:rPr>
              <a:t>and each point is classified as </a:t>
            </a:r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Normal or Underweight</a:t>
            </a:r>
            <a:endParaRPr kumimoji="0" lang="en-US" sz="180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5B6425C-8131-47E4-87D6-A1AEC174CAF1}"/>
              </a:ext>
            </a:extLst>
          </p:cNvPr>
          <p:cNvSpPr/>
          <p:nvPr/>
        </p:nvSpPr>
        <p:spPr bwMode="auto">
          <a:xfrm>
            <a:off x="6019800" y="2435981"/>
            <a:ext cx="3088532" cy="2656457"/>
          </a:xfrm>
          <a:prstGeom prst="cloudCallout">
            <a:avLst>
              <a:gd name="adj1" fmla="val -40300"/>
              <a:gd name="adj2" fmla="val 7674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On the basis of the given data we have to classify the below set as Normal or Underweight using KNN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F5EE920-A7CA-4381-84AA-5BB9C6633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93530"/>
              </p:ext>
            </p:extLst>
          </p:nvPr>
        </p:nvGraphicFramePr>
        <p:xfrm>
          <a:off x="4657928" y="6106160"/>
          <a:ext cx="4419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07998655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683661745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602676587"/>
                    </a:ext>
                  </a:extLst>
                </a:gridCol>
              </a:tblGrid>
              <a:tr h="3730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 kg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170 cm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14303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6011715-6A8E-4EF8-8501-77164598B868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8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How does the KNN Alg. Work?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53F0D1-99D5-4184-B8CC-36B78A504B82}"/>
              </a:ext>
            </a:extLst>
          </p:cNvPr>
          <p:cNvSpPr/>
          <p:nvPr/>
        </p:nvSpPr>
        <p:spPr bwMode="auto">
          <a:xfrm>
            <a:off x="1422468" y="1092714"/>
            <a:ext cx="6553200" cy="55164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r>
              <a:rPr lang="en-US" b="1" dirty="0">
                <a:latin typeface="Arial" charset="0"/>
                <a:cs typeface="Arial" charset="0"/>
              </a:rPr>
              <a:t>To find the nearest neighbors, we will calculate the Euclidean Distance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320BA0-D9CD-4CDA-8BAA-119246D10D48}"/>
              </a:ext>
            </a:extLst>
          </p:cNvPr>
          <p:cNvSpPr/>
          <p:nvPr/>
        </p:nvSpPr>
        <p:spPr bwMode="auto">
          <a:xfrm>
            <a:off x="1450030" y="2336701"/>
            <a:ext cx="6553200" cy="1133927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lang="en-US" b="1" dirty="0">
              <a:latin typeface="Arial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r>
              <a:rPr lang="en-US" b="1" dirty="0">
                <a:latin typeface="Arial" charset="0"/>
                <a:cs typeface="Arial" charset="0"/>
              </a:rPr>
              <a:t>Euclidean Distance (d) = sqrt ( (x</a:t>
            </a:r>
            <a:r>
              <a:rPr lang="en-US" b="1" baseline="-25000" dirty="0">
                <a:latin typeface="Arial" charset="0"/>
                <a:cs typeface="Arial" charset="0"/>
              </a:rPr>
              <a:t>2</a:t>
            </a:r>
            <a:r>
              <a:rPr lang="en-US" b="1" dirty="0">
                <a:latin typeface="Arial" charset="0"/>
                <a:cs typeface="Arial" charset="0"/>
              </a:rPr>
              <a:t>-x</a:t>
            </a:r>
            <a:r>
              <a:rPr lang="en-US" b="1" baseline="-25000" dirty="0">
                <a:latin typeface="Arial" charset="0"/>
                <a:cs typeface="Arial" charset="0"/>
              </a:rPr>
              <a:t>1</a:t>
            </a:r>
            <a:r>
              <a:rPr lang="en-US" b="1" dirty="0">
                <a:latin typeface="Arial" charset="0"/>
                <a:cs typeface="Arial" charset="0"/>
              </a:rPr>
              <a:t>)</a:t>
            </a:r>
            <a:r>
              <a:rPr lang="en-US" b="1" baseline="30000" dirty="0">
                <a:latin typeface="Arial" charset="0"/>
                <a:cs typeface="Arial" charset="0"/>
              </a:rPr>
              <a:t>2</a:t>
            </a:r>
            <a:r>
              <a:rPr lang="en-US" b="1" dirty="0">
                <a:latin typeface="Arial" charset="0"/>
                <a:cs typeface="Arial" charset="0"/>
              </a:rPr>
              <a:t> + (y</a:t>
            </a:r>
            <a:r>
              <a:rPr lang="en-US" b="1" baseline="-25000" dirty="0">
                <a:latin typeface="Arial" charset="0"/>
                <a:cs typeface="Arial" charset="0"/>
              </a:rPr>
              <a:t>2</a:t>
            </a:r>
            <a:r>
              <a:rPr lang="en-US" b="1" dirty="0">
                <a:latin typeface="Arial" charset="0"/>
                <a:cs typeface="Arial" charset="0"/>
              </a:rPr>
              <a:t>-y</a:t>
            </a:r>
            <a:r>
              <a:rPr lang="en-US" b="1" baseline="-25000" dirty="0">
                <a:latin typeface="Arial" charset="0"/>
                <a:cs typeface="Arial" charset="0"/>
              </a:rPr>
              <a:t>1</a:t>
            </a:r>
            <a:r>
              <a:rPr lang="en-US" b="1" dirty="0">
                <a:latin typeface="Arial" charset="0"/>
                <a:cs typeface="Arial" charset="0"/>
              </a:rPr>
              <a:t>)</a:t>
            </a:r>
            <a:r>
              <a:rPr lang="en-US" b="1" baseline="30000" dirty="0">
                <a:latin typeface="Arial" charset="0"/>
                <a:cs typeface="Arial" charset="0"/>
              </a:rPr>
              <a:t>2</a:t>
            </a:r>
            <a:r>
              <a:rPr lang="en-US" b="1" dirty="0">
                <a:latin typeface="Arial" charset="0"/>
                <a:cs typeface="Arial" charset="0"/>
              </a:rPr>
              <a:t> )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12980EC-DA2D-4958-B44E-1018E311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68" y="3865385"/>
            <a:ext cx="6019800" cy="2369257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A17D485-E4AA-4D5C-8F25-CD7ACA8AF786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1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How does the KNN Alg. Work?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63CA5-0CCA-4B2C-BBED-617C5F87A859}"/>
              </a:ext>
            </a:extLst>
          </p:cNvPr>
          <p:cNvSpPr/>
          <p:nvPr/>
        </p:nvSpPr>
        <p:spPr>
          <a:xfrm>
            <a:off x="1143000" y="2133600"/>
            <a:ext cx="4800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C11D-8A85-4F24-9D78-4C23DDFADB46}"/>
              </a:ext>
            </a:extLst>
          </p:cNvPr>
          <p:cNvSpPr txBox="1"/>
          <p:nvPr/>
        </p:nvSpPr>
        <p:spPr>
          <a:xfrm>
            <a:off x="1177007" y="566416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50.0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7BF0B3-ABB8-44ED-A0F3-5CE778E75B91}"/>
              </a:ext>
            </a:extLst>
          </p:cNvPr>
          <p:cNvCxnSpPr/>
          <p:nvPr/>
        </p:nvCxnSpPr>
        <p:spPr>
          <a:xfrm>
            <a:off x="1143000" y="5562600"/>
            <a:ext cx="48006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C92DC9-9206-413F-ADA8-259C9D50A672}"/>
              </a:ext>
            </a:extLst>
          </p:cNvPr>
          <p:cNvSpPr txBox="1"/>
          <p:nvPr/>
        </p:nvSpPr>
        <p:spPr>
          <a:xfrm>
            <a:off x="1762390" y="566416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52.5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26112-ACC5-440E-98F7-D2059BFF255B}"/>
              </a:ext>
            </a:extLst>
          </p:cNvPr>
          <p:cNvSpPr txBox="1"/>
          <p:nvPr/>
        </p:nvSpPr>
        <p:spPr>
          <a:xfrm>
            <a:off x="3070042" y="565026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57.5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294A56-BDCA-4EF7-A180-B2E8427B52AA}"/>
              </a:ext>
            </a:extLst>
          </p:cNvPr>
          <p:cNvSpPr txBox="1"/>
          <p:nvPr/>
        </p:nvSpPr>
        <p:spPr>
          <a:xfrm>
            <a:off x="3599296" y="565026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C3C234-1166-4752-A158-ABA46CBC8098}"/>
              </a:ext>
            </a:extLst>
          </p:cNvPr>
          <p:cNvSpPr txBox="1"/>
          <p:nvPr/>
        </p:nvSpPr>
        <p:spPr>
          <a:xfrm>
            <a:off x="4137437" y="566092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62.5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FFB54-5D1A-4BE6-A373-824B72C24650}"/>
              </a:ext>
            </a:extLst>
          </p:cNvPr>
          <p:cNvSpPr txBox="1"/>
          <p:nvPr/>
        </p:nvSpPr>
        <p:spPr>
          <a:xfrm>
            <a:off x="4722820" y="566416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65.0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7C78A-C90B-4192-B40F-672360D9C15F}"/>
              </a:ext>
            </a:extLst>
          </p:cNvPr>
          <p:cNvSpPr txBox="1"/>
          <p:nvPr/>
        </p:nvSpPr>
        <p:spPr>
          <a:xfrm>
            <a:off x="5279020" y="565026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67.5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F12B80-79D3-42AF-B643-6ECE309D7614}"/>
              </a:ext>
            </a:extLst>
          </p:cNvPr>
          <p:cNvSpPr txBox="1"/>
          <p:nvPr/>
        </p:nvSpPr>
        <p:spPr>
          <a:xfrm>
            <a:off x="2416462" y="565026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55.0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CBF36F-624A-44CD-ABF7-DF6AA61C8DC9}"/>
              </a:ext>
            </a:extLst>
          </p:cNvPr>
          <p:cNvCxnSpPr/>
          <p:nvPr/>
        </p:nvCxnSpPr>
        <p:spPr>
          <a:xfrm>
            <a:off x="1143000" y="2133599"/>
            <a:ext cx="34007" cy="34290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A90C54-D170-4B60-8749-467C97EB243A}"/>
              </a:ext>
            </a:extLst>
          </p:cNvPr>
          <p:cNvSpPr txBox="1"/>
          <p:nvPr/>
        </p:nvSpPr>
        <p:spPr>
          <a:xfrm>
            <a:off x="684220" y="513725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160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A0250-C1B4-41F2-846B-457A633D542E}"/>
              </a:ext>
            </a:extLst>
          </p:cNvPr>
          <p:cNvSpPr txBox="1"/>
          <p:nvPr/>
        </p:nvSpPr>
        <p:spPr>
          <a:xfrm>
            <a:off x="3017563" y="5937924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394913-87A7-444A-BD9A-EC4767157AC8}"/>
              </a:ext>
            </a:extLst>
          </p:cNvPr>
          <p:cNvSpPr txBox="1"/>
          <p:nvPr/>
        </p:nvSpPr>
        <p:spPr>
          <a:xfrm rot="16200000">
            <a:off x="98098" y="3663433"/>
            <a:ext cx="8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779BB8-DB9E-4FFD-95A9-1576C2C4CF1A}"/>
              </a:ext>
            </a:extLst>
          </p:cNvPr>
          <p:cNvSpPr txBox="1"/>
          <p:nvPr/>
        </p:nvSpPr>
        <p:spPr>
          <a:xfrm>
            <a:off x="626466" y="364034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5C250-FD03-4C10-8C23-E0659A82E53B}"/>
              </a:ext>
            </a:extLst>
          </p:cNvPr>
          <p:cNvSpPr txBox="1"/>
          <p:nvPr/>
        </p:nvSpPr>
        <p:spPr>
          <a:xfrm>
            <a:off x="626283" y="3058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D6D6E6-414C-489F-855E-DFE3E72FEDF4}"/>
              </a:ext>
            </a:extLst>
          </p:cNvPr>
          <p:cNvSpPr txBox="1"/>
          <p:nvPr/>
        </p:nvSpPr>
        <p:spPr>
          <a:xfrm>
            <a:off x="626466" y="242044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1B5049-23D9-4BB6-97B6-B5664A37D39B}"/>
              </a:ext>
            </a:extLst>
          </p:cNvPr>
          <p:cNvSpPr txBox="1"/>
          <p:nvPr/>
        </p:nvSpPr>
        <p:spPr>
          <a:xfrm>
            <a:off x="626466" y="441640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165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64647B-D027-4B5D-9BE6-8D085D4A0243}"/>
              </a:ext>
            </a:extLst>
          </p:cNvPr>
          <p:cNvSpPr/>
          <p:nvPr/>
        </p:nvSpPr>
        <p:spPr>
          <a:xfrm>
            <a:off x="1521487" y="4056773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C8AE61B-2A0B-4A64-B50F-09AADE01A306}"/>
              </a:ext>
            </a:extLst>
          </p:cNvPr>
          <p:cNvSpPr/>
          <p:nvPr/>
        </p:nvSpPr>
        <p:spPr>
          <a:xfrm>
            <a:off x="2531552" y="3034021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1CF6695-C840-4E95-9762-91CF3B0DB282}"/>
              </a:ext>
            </a:extLst>
          </p:cNvPr>
          <p:cNvSpPr/>
          <p:nvPr/>
        </p:nvSpPr>
        <p:spPr>
          <a:xfrm>
            <a:off x="4506380" y="3358312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E7D6A54-A85E-4667-9B93-FDBE258DAFBA}"/>
              </a:ext>
            </a:extLst>
          </p:cNvPr>
          <p:cNvSpPr/>
          <p:nvPr/>
        </p:nvSpPr>
        <p:spPr>
          <a:xfrm>
            <a:off x="4837910" y="356206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57CCA0-3381-49EA-8255-FEE2D980B2C8}"/>
              </a:ext>
            </a:extLst>
          </p:cNvPr>
          <p:cNvSpPr/>
          <p:nvPr/>
        </p:nvSpPr>
        <p:spPr>
          <a:xfrm>
            <a:off x="2922884" y="3187111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C12C1A8-EEC4-47AC-9662-A26E62D86D1D}"/>
              </a:ext>
            </a:extLst>
          </p:cNvPr>
          <p:cNvSpPr/>
          <p:nvPr/>
        </p:nvSpPr>
        <p:spPr>
          <a:xfrm>
            <a:off x="4023137" y="2238689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DE87144-0D37-4DF4-9AE2-48A5BA32E90C}"/>
              </a:ext>
            </a:extLst>
          </p:cNvPr>
          <p:cNvSpPr/>
          <p:nvPr/>
        </p:nvSpPr>
        <p:spPr>
          <a:xfrm>
            <a:off x="5623500" y="29679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ECD68BA-C9BF-4C7F-8996-1652916C4ED9}"/>
              </a:ext>
            </a:extLst>
          </p:cNvPr>
          <p:cNvSpPr/>
          <p:nvPr/>
        </p:nvSpPr>
        <p:spPr>
          <a:xfrm>
            <a:off x="2383226" y="3664548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5B1DD23-95A4-43FC-9CE1-3FFAAF6CE811}"/>
              </a:ext>
            </a:extLst>
          </p:cNvPr>
          <p:cNvSpPr/>
          <p:nvPr/>
        </p:nvSpPr>
        <p:spPr>
          <a:xfrm>
            <a:off x="1321301" y="5187277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AAA6F7B-3254-49E5-B3FA-CA8A391BE290}"/>
              </a:ext>
            </a:extLst>
          </p:cNvPr>
          <p:cNvSpPr/>
          <p:nvPr/>
        </p:nvSpPr>
        <p:spPr>
          <a:xfrm>
            <a:off x="3129200" y="3804615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4176958-C0FA-4D6D-A2F4-F3B13C2E6D2A}"/>
              </a:ext>
            </a:extLst>
          </p:cNvPr>
          <p:cNvSpPr/>
          <p:nvPr/>
        </p:nvSpPr>
        <p:spPr>
          <a:xfrm>
            <a:off x="2903263" y="358691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A110046-F7B0-4EA9-8D7B-6633D927BC9B}"/>
              </a:ext>
            </a:extLst>
          </p:cNvPr>
          <p:cNvCxnSpPr>
            <a:stCxn id="63" idx="2"/>
            <a:endCxn id="57" idx="5"/>
          </p:cNvCxnSpPr>
          <p:nvPr/>
        </p:nvCxnSpPr>
        <p:spPr>
          <a:xfrm flipH="1">
            <a:off x="2578348" y="3701212"/>
            <a:ext cx="324915" cy="15845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062C61A-1C07-4799-9CBD-9EFD337084FA}"/>
              </a:ext>
            </a:extLst>
          </p:cNvPr>
          <p:cNvSpPr txBox="1"/>
          <p:nvPr/>
        </p:nvSpPr>
        <p:spPr>
          <a:xfrm>
            <a:off x="6705600" y="1540360"/>
            <a:ext cx="141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</a:t>
            </a:r>
            <a:r>
              <a:rPr lang="en-US" baseline="-25000" dirty="0"/>
              <a:t>1</a:t>
            </a:r>
            <a:r>
              <a:rPr lang="en-US" dirty="0"/>
              <a:t>) = 6.7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FF2E08D-2993-4749-8C4B-66BF334AB0F9}"/>
              </a:ext>
            </a:extLst>
          </p:cNvPr>
          <p:cNvCxnSpPr>
            <a:stCxn id="63" idx="7"/>
            <a:endCxn id="53" idx="3"/>
          </p:cNvCxnSpPr>
          <p:nvPr/>
        </p:nvCxnSpPr>
        <p:spPr>
          <a:xfrm flipV="1">
            <a:off x="3098385" y="2433811"/>
            <a:ext cx="958230" cy="118657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32A6750-BE3B-4E06-B33D-1B4DBFBEB917}"/>
              </a:ext>
            </a:extLst>
          </p:cNvPr>
          <p:cNvSpPr txBox="1"/>
          <p:nvPr/>
        </p:nvSpPr>
        <p:spPr>
          <a:xfrm>
            <a:off x="6715328" y="1878913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</a:t>
            </a:r>
            <a:r>
              <a:rPr lang="en-US" baseline="-25000" dirty="0"/>
              <a:t>2</a:t>
            </a:r>
            <a:r>
              <a:rPr lang="en-US" dirty="0"/>
              <a:t>) = 13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8DC81B3-03B8-4306-8976-8EA4B46B0BB6}"/>
              </a:ext>
            </a:extLst>
          </p:cNvPr>
          <p:cNvSpPr/>
          <p:nvPr/>
        </p:nvSpPr>
        <p:spPr>
          <a:xfrm>
            <a:off x="2187862" y="631408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091EF8D-80A9-402E-A7C4-B761DD0DF0B9}"/>
              </a:ext>
            </a:extLst>
          </p:cNvPr>
          <p:cNvSpPr txBox="1"/>
          <p:nvPr/>
        </p:nvSpPr>
        <p:spPr>
          <a:xfrm>
            <a:off x="2470078" y="6278355"/>
            <a:ext cx="210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Unknown data point</a:t>
            </a:r>
          </a:p>
        </p:txBody>
      </p:sp>
      <p:graphicFrame>
        <p:nvGraphicFramePr>
          <p:cNvPr id="74" name="Table 3">
            <a:extLst>
              <a:ext uri="{FF2B5EF4-FFF2-40B4-BE49-F238E27FC236}">
                <a16:creationId xmlns:a16="http://schemas.microsoft.com/office/drawing/2014/main" id="{AB52686C-156E-4B05-AC56-68A9D356B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28277"/>
              </p:ext>
            </p:extLst>
          </p:nvPr>
        </p:nvGraphicFramePr>
        <p:xfrm>
          <a:off x="4572000" y="6304306"/>
          <a:ext cx="3339729" cy="36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243">
                  <a:extLst>
                    <a:ext uri="{9D8B030D-6E8A-4147-A177-3AD203B41FA5}">
                      <a16:colId xmlns:a16="http://schemas.microsoft.com/office/drawing/2014/main" val="1079986557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val="2683661745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val="602676587"/>
                    </a:ext>
                  </a:extLst>
                </a:gridCol>
              </a:tblGrid>
              <a:tr h="369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 kg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 cm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14303"/>
                  </a:ext>
                </a:extLst>
              </a:tr>
            </a:tbl>
          </a:graphicData>
        </a:graphic>
      </p:graphicFrame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C106F0E-83B5-47BD-B980-83A7FE5FF4A5}"/>
              </a:ext>
            </a:extLst>
          </p:cNvPr>
          <p:cNvCxnSpPr>
            <a:stCxn id="63" idx="6"/>
            <a:endCxn id="55" idx="3"/>
          </p:cNvCxnSpPr>
          <p:nvPr/>
        </p:nvCxnSpPr>
        <p:spPr>
          <a:xfrm flipV="1">
            <a:off x="3131863" y="3163022"/>
            <a:ext cx="2525115" cy="53819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0A89EF0-BAD8-4E3A-9B27-FE4AA0936E14}"/>
              </a:ext>
            </a:extLst>
          </p:cNvPr>
          <p:cNvSpPr txBox="1"/>
          <p:nvPr/>
        </p:nvSpPr>
        <p:spPr>
          <a:xfrm>
            <a:off x="6725056" y="2235779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</a:t>
            </a:r>
            <a:r>
              <a:rPr lang="en-US" baseline="-25000" dirty="0"/>
              <a:t>3</a:t>
            </a:r>
            <a:r>
              <a:rPr lang="en-US" dirty="0"/>
              <a:t>) = 13.4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7458ADE-B12C-4078-A354-79C1C3762463}"/>
              </a:ext>
            </a:extLst>
          </p:cNvPr>
          <p:cNvSpPr txBox="1"/>
          <p:nvPr/>
        </p:nvSpPr>
        <p:spPr>
          <a:xfrm>
            <a:off x="6266442" y="3506834"/>
            <a:ext cx="2766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Similarly, we will calculate the Euclidean distance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unknown data points </a:t>
            </a:r>
            <a:r>
              <a:rPr lang="en-US" dirty="0"/>
              <a:t>from all the points in the dataset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C0115393-F5D4-4276-893F-AF30EF3F2A3C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/>
      <p:bldP spid="71" grpId="0"/>
      <p:bldP spid="72" grpId="0" animBg="1"/>
      <p:bldP spid="73" grpId="0"/>
      <p:bldP spid="77" grpId="0"/>
      <p:bldP spid="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How does the KNN Alg. Work?</a:t>
            </a:r>
          </a:p>
        </p:txBody>
      </p:sp>
      <p:graphicFrame>
        <p:nvGraphicFramePr>
          <p:cNvPr id="44" name="Table 23">
            <a:extLst>
              <a:ext uri="{FF2B5EF4-FFF2-40B4-BE49-F238E27FC236}">
                <a16:creationId xmlns:a16="http://schemas.microsoft.com/office/drawing/2014/main" id="{0EF7539B-FF45-4536-92E5-F8FD2910A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38592"/>
              </p:ext>
            </p:extLst>
          </p:nvPr>
        </p:nvGraphicFramePr>
        <p:xfrm>
          <a:off x="1905000" y="1510616"/>
          <a:ext cx="5181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43271663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048825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7749078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73574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(y2)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Euclidean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9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Underweight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5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4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19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2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Underweight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4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3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164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E1386E-7CB3-4F0C-9B35-A93E8F199AB3}"/>
              </a:ext>
            </a:extLst>
          </p:cNvPr>
          <p:cNvSpPr txBox="1"/>
          <p:nvPr/>
        </p:nvSpPr>
        <p:spPr>
          <a:xfrm>
            <a:off x="3733800" y="6307650"/>
            <a:ext cx="210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Unknown data point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E2A6B2C-1403-4BCA-8D3C-DB1419E1A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56329"/>
              </p:ext>
            </p:extLst>
          </p:nvPr>
        </p:nvGraphicFramePr>
        <p:xfrm>
          <a:off x="2994396" y="5990878"/>
          <a:ext cx="3339729" cy="31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243">
                  <a:extLst>
                    <a:ext uri="{9D8B030D-6E8A-4147-A177-3AD203B41FA5}">
                      <a16:colId xmlns:a16="http://schemas.microsoft.com/office/drawing/2014/main" val="1079986557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val="2683661745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val="602676587"/>
                    </a:ext>
                  </a:extLst>
                </a:gridCol>
              </a:tblGrid>
              <a:tr h="31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 kg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 cm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14303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2CAD251-2253-4CAF-AA38-23A1D77E22BA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A9B419-9914-FA14-497C-833CDF809E04}"/>
              </a:ext>
            </a:extLst>
          </p:cNvPr>
          <p:cNvCxnSpPr>
            <a:cxnSpLocks/>
          </p:cNvCxnSpPr>
          <p:nvPr/>
        </p:nvCxnSpPr>
        <p:spPr>
          <a:xfrm>
            <a:off x="8077200" y="2133600"/>
            <a:ext cx="0" cy="403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76EED2-C2C5-92CB-A831-10BF5D71C3D3}"/>
              </a:ext>
            </a:extLst>
          </p:cNvPr>
          <p:cNvCxnSpPr/>
          <p:nvPr/>
        </p:nvCxnSpPr>
        <p:spPr>
          <a:xfrm flipH="1">
            <a:off x="7010400" y="2133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4169AD-36E9-7494-8158-5BBD7C776F6F}"/>
              </a:ext>
            </a:extLst>
          </p:cNvPr>
          <p:cNvCxnSpPr/>
          <p:nvPr/>
        </p:nvCxnSpPr>
        <p:spPr>
          <a:xfrm flipH="1">
            <a:off x="7010400" y="4038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F5F967-0C1B-135B-2C03-DC540846CDFD}"/>
              </a:ext>
            </a:extLst>
          </p:cNvPr>
          <p:cNvCxnSpPr/>
          <p:nvPr/>
        </p:nvCxnSpPr>
        <p:spPr>
          <a:xfrm flipH="1">
            <a:off x="7010400" y="4419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A1AC77-E4B5-F0EA-B4F2-65854AF4E17E}"/>
              </a:ext>
            </a:extLst>
          </p:cNvPr>
          <p:cNvCxnSpPr/>
          <p:nvPr/>
        </p:nvCxnSpPr>
        <p:spPr>
          <a:xfrm flipH="1">
            <a:off x="7010400" y="47244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B8C76D-0878-4BEC-9176-63F5501674C4}"/>
              </a:ext>
            </a:extLst>
          </p:cNvPr>
          <p:cNvCxnSpPr/>
          <p:nvPr/>
        </p:nvCxnSpPr>
        <p:spPr>
          <a:xfrm flipH="1">
            <a:off x="7010400" y="5181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0C2EA9-EC53-6715-41E0-830741ACC6BE}"/>
              </a:ext>
            </a:extLst>
          </p:cNvPr>
          <p:cNvCxnSpPr/>
          <p:nvPr/>
        </p:nvCxnSpPr>
        <p:spPr>
          <a:xfrm flipH="1">
            <a:off x="7010400" y="25908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5D47C5-1733-21DE-5535-57FEC83292A6}"/>
              </a:ext>
            </a:extLst>
          </p:cNvPr>
          <p:cNvCxnSpPr/>
          <p:nvPr/>
        </p:nvCxnSpPr>
        <p:spPr>
          <a:xfrm flipH="1">
            <a:off x="7029450" y="29718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9D6702-B7F3-8DDD-10B8-435D3F2BC501}"/>
              </a:ext>
            </a:extLst>
          </p:cNvPr>
          <p:cNvCxnSpPr/>
          <p:nvPr/>
        </p:nvCxnSpPr>
        <p:spPr>
          <a:xfrm flipH="1">
            <a:off x="7010400" y="3276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C69A60-8910-0162-CCA9-963A313CAC1E}"/>
              </a:ext>
            </a:extLst>
          </p:cNvPr>
          <p:cNvCxnSpPr/>
          <p:nvPr/>
        </p:nvCxnSpPr>
        <p:spPr>
          <a:xfrm flipH="1">
            <a:off x="7010400" y="3657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06B66A-826A-75F3-696C-C435594E4760}"/>
              </a:ext>
            </a:extLst>
          </p:cNvPr>
          <p:cNvCxnSpPr/>
          <p:nvPr/>
        </p:nvCxnSpPr>
        <p:spPr>
          <a:xfrm flipH="1">
            <a:off x="6324600" y="6172200"/>
            <a:ext cx="175260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41B52CF-5048-256D-DF44-828707229F51}"/>
              </a:ext>
            </a:extLst>
          </p:cNvPr>
          <p:cNvSpPr/>
          <p:nvPr/>
        </p:nvSpPr>
        <p:spPr>
          <a:xfrm>
            <a:off x="5835722" y="1371600"/>
            <a:ext cx="1327078" cy="762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How does the KNN Alg. Work?</a:t>
            </a:r>
          </a:p>
        </p:txBody>
      </p:sp>
      <p:graphicFrame>
        <p:nvGraphicFramePr>
          <p:cNvPr id="44" name="Table 23">
            <a:extLst>
              <a:ext uri="{FF2B5EF4-FFF2-40B4-BE49-F238E27FC236}">
                <a16:creationId xmlns:a16="http://schemas.microsoft.com/office/drawing/2014/main" id="{0EF7539B-FF45-4536-92E5-F8FD2910A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913853"/>
              </p:ext>
            </p:extLst>
          </p:nvPr>
        </p:nvGraphicFramePr>
        <p:xfrm>
          <a:off x="311285" y="2248220"/>
          <a:ext cx="5181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43271663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048825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7749078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73574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(y2)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Euclidean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9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Underweight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5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4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19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Underweight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4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3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64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E1386E-7CB3-4F0C-9B35-A93E8F199AB3}"/>
              </a:ext>
            </a:extLst>
          </p:cNvPr>
          <p:cNvSpPr txBox="1"/>
          <p:nvPr/>
        </p:nvSpPr>
        <p:spPr>
          <a:xfrm>
            <a:off x="304800" y="6281803"/>
            <a:ext cx="210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Unknown data point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E2A6B2C-1403-4BCA-8D3C-DB1419E1A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239283"/>
              </p:ext>
            </p:extLst>
          </p:nvPr>
        </p:nvGraphicFramePr>
        <p:xfrm>
          <a:off x="2406722" y="6288049"/>
          <a:ext cx="3339729" cy="31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243">
                  <a:extLst>
                    <a:ext uri="{9D8B030D-6E8A-4147-A177-3AD203B41FA5}">
                      <a16:colId xmlns:a16="http://schemas.microsoft.com/office/drawing/2014/main" val="1079986557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val="2683661745"/>
                    </a:ext>
                  </a:extLst>
                </a:gridCol>
                <a:gridCol w="1113243">
                  <a:extLst>
                    <a:ext uri="{9D8B030D-6E8A-4147-A177-3AD203B41FA5}">
                      <a16:colId xmlns:a16="http://schemas.microsoft.com/office/drawing/2014/main" val="602676587"/>
                    </a:ext>
                  </a:extLst>
                </a:gridCol>
              </a:tblGrid>
              <a:tr h="31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 kg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 cm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143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99BF87-64B6-4326-9B82-EDB94EA72B5E}"/>
              </a:ext>
            </a:extLst>
          </p:cNvPr>
          <p:cNvSpPr txBox="1"/>
          <p:nvPr/>
        </p:nvSpPr>
        <p:spPr>
          <a:xfrm>
            <a:off x="613285" y="1636186"/>
            <a:ext cx="457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Now, lets calculate the nearest neighbor at k=3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5D87F-6FA2-490A-B14E-175CAABFA434}"/>
              </a:ext>
            </a:extLst>
          </p:cNvPr>
          <p:cNvSpPr txBox="1"/>
          <p:nvPr/>
        </p:nvSpPr>
        <p:spPr>
          <a:xfrm>
            <a:off x="5848271" y="476969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C3E2B8-B3D2-432F-BA55-246F41DE1143}"/>
              </a:ext>
            </a:extLst>
          </p:cNvPr>
          <p:cNvCxnSpPr/>
          <p:nvPr/>
        </p:nvCxnSpPr>
        <p:spPr>
          <a:xfrm flipH="1">
            <a:off x="5231796" y="5008749"/>
            <a:ext cx="656743" cy="29507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4B44A1-EB48-4490-B4F6-C4508A587EC2}"/>
              </a:ext>
            </a:extLst>
          </p:cNvPr>
          <p:cNvCxnSpPr/>
          <p:nvPr/>
        </p:nvCxnSpPr>
        <p:spPr>
          <a:xfrm flipH="1">
            <a:off x="5228316" y="5002105"/>
            <a:ext cx="656743" cy="59987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DC6493-2BE4-4795-AB92-9F2E186FF534}"/>
              </a:ext>
            </a:extLst>
          </p:cNvPr>
          <p:cNvCxnSpPr>
            <a:cxnSpLocks/>
          </p:cNvCxnSpPr>
          <p:nvPr/>
        </p:nvCxnSpPr>
        <p:spPr>
          <a:xfrm flipH="1">
            <a:off x="5224836" y="5002105"/>
            <a:ext cx="660223" cy="94990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AFBE4E8-1EBC-4CFB-8F18-8498627A4582}"/>
              </a:ext>
            </a:extLst>
          </p:cNvPr>
          <p:cNvSpPr/>
          <p:nvPr/>
        </p:nvSpPr>
        <p:spPr>
          <a:xfrm>
            <a:off x="2902085" y="4883347"/>
            <a:ext cx="1324583" cy="12737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060304-FAFE-4F3F-AE01-879875CAB3B7}"/>
              </a:ext>
            </a:extLst>
          </p:cNvPr>
          <p:cNvCxnSpPr/>
          <p:nvPr/>
        </p:nvCxnSpPr>
        <p:spPr>
          <a:xfrm>
            <a:off x="3870406" y="5423062"/>
            <a:ext cx="1524000" cy="11042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B2D130-14CC-4F8C-8BD9-728CAE01F6FB}"/>
              </a:ext>
            </a:extLst>
          </p:cNvPr>
          <p:cNvSpPr txBox="1"/>
          <p:nvPr/>
        </p:nvSpPr>
        <p:spPr>
          <a:xfrm>
            <a:off x="6030029" y="1047212"/>
            <a:ext cx="2980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Recap of KNN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 positive </a:t>
            </a:r>
            <a:r>
              <a:rPr lang="en-US" dirty="0"/>
              <a:t>integer k is specified</a:t>
            </a:r>
            <a:r>
              <a:rPr lang="en-US" dirty="0">
                <a:solidFill>
                  <a:srgbClr val="0000FF"/>
                </a:solidFill>
              </a:rPr>
              <a:t>, along with a new 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We </a:t>
            </a:r>
            <a:r>
              <a:rPr lang="en-US" dirty="0"/>
              <a:t>select the k entries </a:t>
            </a:r>
            <a:r>
              <a:rPr lang="en-US" dirty="0">
                <a:solidFill>
                  <a:srgbClr val="0000FF"/>
                </a:solidFill>
              </a:rPr>
              <a:t>in our database which are closest to the new 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We find the </a:t>
            </a:r>
            <a:r>
              <a:rPr lang="en-US" dirty="0"/>
              <a:t>most common classification </a:t>
            </a:r>
            <a:r>
              <a:rPr lang="en-US" dirty="0">
                <a:solidFill>
                  <a:srgbClr val="0000FF"/>
                </a:solidFill>
              </a:rPr>
              <a:t>of these entries.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This is the classification we give to the new sample.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81F6810-EF1D-4D4F-B840-F1AD9CF54341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0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SKLearn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2" name="Action Button: Go Back or Previou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53B7DE-B13F-FAD0-EAB6-9E900B8DF21B}"/>
              </a:ext>
            </a:extLst>
          </p:cNvPr>
          <p:cNvSpPr/>
          <p:nvPr/>
        </p:nvSpPr>
        <p:spPr bwMode="auto">
          <a:xfrm>
            <a:off x="0" y="6425184"/>
            <a:ext cx="685800" cy="432816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FA679-831A-49B0-B3F9-4E244462DE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KNN Alg.: SKLearn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58D70-DAE4-2DE8-2D80-BC688E704818}"/>
              </a:ext>
            </a:extLst>
          </p:cNvPr>
          <p:cNvSpPr txBox="1"/>
          <p:nvPr/>
        </p:nvSpPr>
        <p:spPr>
          <a:xfrm>
            <a:off x="304800" y="990600"/>
            <a:ext cx="853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FF"/>
                </a:solidFill>
                <a:effectLst/>
                <a:latin typeface="charter"/>
              </a:rPr>
              <a:t>In this exercise we show an implementation of KNN on </a:t>
            </a:r>
            <a:r>
              <a:rPr lang="en-US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"/>
              </a:rPr>
              <a:t>iris dataset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charter"/>
              </a:rPr>
              <a:t> using scikit-learn library.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FF"/>
                </a:solidFill>
                <a:effectLst/>
                <a:latin typeface="charter"/>
              </a:rPr>
              <a:t>Iris dataset has 50 samples for each different species of Iris flower (</a:t>
            </a:r>
            <a:r>
              <a:rPr lang="en-US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"/>
              </a:rPr>
              <a:t>total of 150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charter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harter"/>
              </a:rPr>
              <a:t>For each sample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charter"/>
              </a:rPr>
              <a:t>we have sepal length, width and petal length and width and a species name(class/label).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3B1B1E-5CF5-68D9-0D42-7D78F5C5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559078"/>
            <a:ext cx="3552825" cy="30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6856CD-2E49-4F22-D410-C217423D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547451"/>
            <a:ext cx="29146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Go Back or Previous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57A5FA2-1B20-824F-4403-F5973149C09E}"/>
              </a:ext>
            </a:extLst>
          </p:cNvPr>
          <p:cNvSpPr/>
          <p:nvPr/>
        </p:nvSpPr>
        <p:spPr bwMode="auto">
          <a:xfrm>
            <a:off x="0" y="6425184"/>
            <a:ext cx="685800" cy="432816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FA679-831A-49B0-B3F9-4E244462DE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The KNN Alg.: SKLearn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58D70-DAE4-2DE8-2D80-BC688E704818}"/>
              </a:ext>
            </a:extLst>
          </p:cNvPr>
          <p:cNvSpPr txBox="1"/>
          <p:nvPr/>
        </p:nvSpPr>
        <p:spPr>
          <a:xfrm>
            <a:off x="152400" y="990600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solidFill>
                  <a:srgbClr val="0000FF"/>
                </a:solidFill>
                <a:effectLst/>
                <a:latin typeface="charter"/>
              </a:rPr>
              <a:t>Our task is to build a KNN model which </a:t>
            </a:r>
            <a:r>
              <a:rPr lang="en-US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"/>
              </a:rPr>
              <a:t>classifies the new species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charter"/>
              </a:rPr>
              <a:t>based on the sepal and petal measurements. Iris dataset is available in scikit-learn and we can make use of it build our KNN.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335FB-BF24-36C6-2BF8-D62F89962A4D}"/>
              </a:ext>
            </a:extLst>
          </p:cNvPr>
          <p:cNvSpPr txBox="1"/>
          <p:nvPr/>
        </p:nvSpPr>
        <p:spPr>
          <a:xfrm>
            <a:off x="685800" y="2443643"/>
            <a:ext cx="7924800" cy="369331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# Import the </a:t>
            </a:r>
            <a:r>
              <a:rPr lang="en-US" dirty="0" err="1">
                <a:solidFill>
                  <a:srgbClr val="00B050"/>
                </a:solidFill>
              </a:rPr>
              <a:t>load_iris</a:t>
            </a:r>
            <a:r>
              <a:rPr lang="en-US" dirty="0">
                <a:solidFill>
                  <a:srgbClr val="00B050"/>
                </a:solidFill>
              </a:rPr>
              <a:t> function from datasets module</a:t>
            </a:r>
          </a:p>
          <a:p>
            <a:r>
              <a:rPr lang="en-US" dirty="0">
                <a:solidFill>
                  <a:srgbClr val="0000FF"/>
                </a:solidFill>
              </a:rPr>
              <a:t>import </a:t>
            </a:r>
            <a:r>
              <a:rPr lang="en-US" dirty="0" err="1">
                <a:solidFill>
                  <a:srgbClr val="0000FF"/>
                </a:solidFill>
              </a:rPr>
              <a:t>sklearn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import </a:t>
            </a:r>
            <a:r>
              <a:rPr lang="en-US" dirty="0" err="1">
                <a:solidFill>
                  <a:srgbClr val="0000FF"/>
                </a:solidFill>
              </a:rPr>
              <a:t>sklearn.datasets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sklearn.datasets</a:t>
            </a:r>
            <a:r>
              <a:rPr lang="en-US" dirty="0">
                <a:solidFill>
                  <a:srgbClr val="0000FF"/>
                </a:solidFill>
              </a:rPr>
              <a:t> import </a:t>
            </a:r>
            <a:r>
              <a:rPr lang="en-US" dirty="0" err="1">
                <a:solidFill>
                  <a:srgbClr val="0000FF"/>
                </a:solidFill>
              </a:rPr>
              <a:t>load_iris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# import the KNN Classifier from </a:t>
            </a:r>
            <a:r>
              <a:rPr lang="en-US" dirty="0" err="1">
                <a:solidFill>
                  <a:srgbClr val="00B050"/>
                </a:solidFill>
              </a:rPr>
              <a:t>sklearn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sklearn.neighbors</a:t>
            </a:r>
            <a:r>
              <a:rPr lang="en-US" dirty="0">
                <a:solidFill>
                  <a:srgbClr val="0000FF"/>
                </a:solidFill>
              </a:rPr>
              <a:t> import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KNeighborsClassifier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#import metrics model to check the accuracy</a:t>
            </a:r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</a:t>
            </a:r>
            <a:r>
              <a:rPr lang="en-US" dirty="0">
                <a:solidFill>
                  <a:srgbClr val="0000FF"/>
                </a:solidFill>
              </a:rPr>
              <a:t> import metrics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# import plotting library</a:t>
            </a:r>
          </a:p>
          <a:p>
            <a:r>
              <a:rPr lang="en-US" dirty="0">
                <a:solidFill>
                  <a:srgbClr val="0000FF"/>
                </a:solidFill>
              </a:rPr>
              <a:t>import </a:t>
            </a:r>
            <a:r>
              <a:rPr lang="en-US" dirty="0" err="1">
                <a:solidFill>
                  <a:srgbClr val="0000FF"/>
                </a:solidFill>
              </a:rPr>
              <a:t>matplotlib.pyplot</a:t>
            </a:r>
            <a:r>
              <a:rPr lang="en-US" dirty="0">
                <a:solidFill>
                  <a:srgbClr val="0000FF"/>
                </a:solidFill>
              </a:rPr>
              <a:t> as </a:t>
            </a:r>
            <a:r>
              <a:rPr lang="en-US" dirty="0" err="1">
                <a:solidFill>
                  <a:srgbClr val="0000FF"/>
                </a:solidFill>
              </a:rPr>
              <a:t>plt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Action Button: Go Back or Previou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861E200-D27A-BDF3-DD0B-E491ACE5AB01}"/>
              </a:ext>
            </a:extLst>
          </p:cNvPr>
          <p:cNvSpPr/>
          <p:nvPr/>
        </p:nvSpPr>
        <p:spPr bwMode="auto">
          <a:xfrm>
            <a:off x="0" y="6425184"/>
            <a:ext cx="685800" cy="432816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FA679-831A-49B0-B3F9-4E244462DE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The KNN Alg.: SKLearn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335FB-BF24-36C6-2BF8-D62F89962A4D}"/>
              </a:ext>
            </a:extLst>
          </p:cNvPr>
          <p:cNvSpPr txBox="1"/>
          <p:nvPr/>
        </p:nvSpPr>
        <p:spPr>
          <a:xfrm>
            <a:off x="270164" y="878198"/>
            <a:ext cx="79248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 Create bunch object containing iris dataset and its attributes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iris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load_iris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type(iris)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iris.data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84C18-3DA3-E6AD-2622-A30D384387DF}"/>
              </a:ext>
            </a:extLst>
          </p:cNvPr>
          <p:cNvSpPr txBox="1"/>
          <p:nvPr/>
        </p:nvSpPr>
        <p:spPr>
          <a:xfrm>
            <a:off x="2784764" y="2214652"/>
            <a:ext cx="2895600" cy="181588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array([[5.1, 3.5, 1.4, 0.2],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[4.9, 3. , 1.4, 0.2],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[4.7, 3.2, 1.3, 0.2],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[4.6, 3.1, 1.5, 0.2],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[5. , 3.6, 1.4, 0.2],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[5.4, 3.9, 1.7, 0.4],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[4.6, 3.4, 1.4, 0.3],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[5. , 3.4, 1.5, 0.2],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DC5C6-B4C4-E4FA-D06C-D570E6A4BE4D}"/>
              </a:ext>
            </a:extLst>
          </p:cNvPr>
          <p:cNvSpPr txBox="1"/>
          <p:nvPr/>
        </p:nvSpPr>
        <p:spPr>
          <a:xfrm>
            <a:off x="263237" y="4385223"/>
            <a:ext cx="7924800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iris.target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24001-9D7C-74A6-8012-5DC9D70DF26E}"/>
              </a:ext>
            </a:extLst>
          </p:cNvPr>
          <p:cNvSpPr txBox="1"/>
          <p:nvPr/>
        </p:nvSpPr>
        <p:spPr>
          <a:xfrm>
            <a:off x="2812473" y="4921458"/>
            <a:ext cx="4842163" cy="160043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array([0, 0, 0, 0, 0, 0, 0, 0, 0, 0, 0, 0, 0, 0, 0, 0, 0, 0, 0, 0, 0, 0,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0, 0, 0, 0, 0, 0, 0, 0, 0, 0, 0, 0, 0, 0, 0, 0, 0, 0, 0, 0, 0, 0,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0, 0, 0, 0, 0, 0, 1, 1, 1, 1, 1, 1, 1, 1, 1, 1, 1, 1, 1, 1, 1, 1,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1, 1, 1, 1, 1, 1, 1, 1, 1, 1, 1, 1, 1, 1, 1, 1, 1, 1, 1, 1, 1, 1,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1, 1, 1, 1, 1, 1, 1, 1, 1, 1, 1, 1, 2, 2, 2, 2, 2, 2, 2, 2, 2, 2,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2, 2, 2, 2, 2, 2, 2, 2, 2, 2, 2, 2, 2, 2, 2, 2, 2, 2, 2, 2, 2, 2,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2, 2, 2, 2, 2, 2, 2, 2, 2, 2, 2, 2, 2, 2, 2, 2, 2, 2])</a:t>
            </a:r>
          </a:p>
        </p:txBody>
      </p:sp>
      <p:sp>
        <p:nvSpPr>
          <p:cNvPr id="2" name="Action Button: Go Back or Previou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80E789F-9B93-C272-10F3-5D55CA0DC70B}"/>
              </a:ext>
            </a:extLst>
          </p:cNvPr>
          <p:cNvSpPr/>
          <p:nvPr/>
        </p:nvSpPr>
        <p:spPr bwMode="auto">
          <a:xfrm>
            <a:off x="0" y="6425184"/>
            <a:ext cx="685800" cy="432816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FA679-831A-49B0-B3F9-4E244462DE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The KNN Alg.: SKLearn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335FB-BF24-36C6-2BF8-D62F89962A4D}"/>
              </a:ext>
            </a:extLst>
          </p:cNvPr>
          <p:cNvSpPr txBox="1"/>
          <p:nvPr/>
        </p:nvSpPr>
        <p:spPr>
          <a:xfrm>
            <a:off x="270164" y="878198"/>
            <a:ext cx="79248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 print the names of the features, names of the labels, # observations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e.t.c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 Names of 4 features (column names)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print(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iris.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feature_names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EF9F0-F392-DF59-87BF-3DC73538FF40}"/>
              </a:ext>
            </a:extLst>
          </p:cNvPr>
          <p:cNvSpPr txBox="1"/>
          <p:nvPr/>
        </p:nvSpPr>
        <p:spPr>
          <a:xfrm>
            <a:off x="270164" y="2054084"/>
            <a:ext cx="818803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['sepal length (cm)', 'sepal width (cm)', 'petal length (cm)', 'petal width (cm)']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8CD95-9909-9E7B-94FC-1009F92B5620}"/>
              </a:ext>
            </a:extLst>
          </p:cNvPr>
          <p:cNvSpPr txBox="1"/>
          <p:nvPr/>
        </p:nvSpPr>
        <p:spPr>
          <a:xfrm>
            <a:off x="270164" y="2651874"/>
            <a:ext cx="792480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 3 classes of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print(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iris.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target_names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DD55E-D415-5A65-E789-B626EF6994A8}"/>
              </a:ext>
            </a:extLst>
          </p:cNvPr>
          <p:cNvSpPr txBox="1"/>
          <p:nvPr/>
        </p:nvSpPr>
        <p:spPr>
          <a:xfrm>
            <a:off x="242455" y="3559796"/>
            <a:ext cx="45720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['</a:t>
            </a:r>
            <a:r>
              <a:rPr lang="en-US" dirty="0" err="1">
                <a:solidFill>
                  <a:schemeClr val="bg1"/>
                </a:solidFill>
              </a:rPr>
              <a:t>setosa</a:t>
            </a:r>
            <a:r>
              <a:rPr lang="en-US" dirty="0">
                <a:solidFill>
                  <a:schemeClr val="bg1"/>
                </a:solidFill>
              </a:rPr>
              <a:t>' 'versicolor' 'virginica']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A8BDB-F7CE-25C2-6056-B9881EB6F4C1}"/>
              </a:ext>
            </a:extLst>
          </p:cNvPr>
          <p:cNvSpPr txBox="1"/>
          <p:nvPr/>
        </p:nvSpPr>
        <p:spPr>
          <a:xfrm>
            <a:off x="242455" y="4296085"/>
            <a:ext cx="792480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 we have a total of 150 observations and 4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print(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iris.data.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shape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3CEAC-CFED-16F0-744D-811D3C39F3CB}"/>
              </a:ext>
            </a:extLst>
          </p:cNvPr>
          <p:cNvSpPr txBox="1"/>
          <p:nvPr/>
        </p:nvSpPr>
        <p:spPr>
          <a:xfrm>
            <a:off x="277091" y="5241139"/>
            <a:ext cx="45720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(150, 4)</a:t>
            </a:r>
          </a:p>
        </p:txBody>
      </p:sp>
      <p:sp>
        <p:nvSpPr>
          <p:cNvPr id="2" name="Action Button: Go Back or Previou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7921FE9-7CC8-2F38-0790-F5D574A67C40}"/>
              </a:ext>
            </a:extLst>
          </p:cNvPr>
          <p:cNvSpPr/>
          <p:nvPr/>
        </p:nvSpPr>
        <p:spPr bwMode="auto">
          <a:xfrm>
            <a:off x="0" y="6425184"/>
            <a:ext cx="685800" cy="432816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6033815-E97D-4515-A876-AEAAE8FAF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Instance-Based Learning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19232FD-E4CC-419F-A354-8885AFEC4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" y="647700"/>
            <a:ext cx="9067800" cy="6057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Idea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Similar</a:t>
            </a:r>
            <a:r>
              <a:rPr lang="en-US" altLang="en-US" sz="2400" dirty="0">
                <a:solidFill>
                  <a:srgbClr val="00B050"/>
                </a:solidFill>
              </a:rPr>
              <a:t> examples </a:t>
            </a:r>
            <a:r>
              <a:rPr lang="en-US" altLang="en-US" sz="2400" dirty="0">
                <a:solidFill>
                  <a:srgbClr val="0000FF"/>
                </a:solidFill>
              </a:rPr>
              <a:t>have </a:t>
            </a:r>
            <a:r>
              <a:rPr lang="en-US" altLang="en-US" sz="24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similar</a:t>
            </a:r>
            <a:r>
              <a:rPr lang="en-US" altLang="en-US" sz="2400" dirty="0">
                <a:solidFill>
                  <a:srgbClr val="00B050"/>
                </a:solidFill>
              </a:rPr>
              <a:t> label</a:t>
            </a:r>
            <a:r>
              <a:rPr lang="en-US" altLang="en-US" sz="2400" dirty="0">
                <a:solidFill>
                  <a:srgbClr val="0000FF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meant by </a:t>
            </a:r>
            <a:r>
              <a:rPr lang="en-US" altLang="en-US" sz="24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Similar</a:t>
            </a:r>
            <a:r>
              <a:rPr lang="en-US" altLang="en-US" sz="2400" dirty="0">
                <a:solidFill>
                  <a:srgbClr val="0000FF"/>
                </a:solidFill>
              </a:rPr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>
                <a:latin typeface="Comic Sans MS" panose="030F0702030302020204" pitchFamily="66" charset="0"/>
              </a:rPr>
              <a:t>Similar means </a:t>
            </a:r>
            <a:r>
              <a:rPr lang="en-US" altLang="en-US" sz="2200" dirty="0">
                <a:solidFill>
                  <a:srgbClr val="0000FF"/>
                </a:solidFill>
              </a:rPr>
              <a:t>“</a:t>
            </a:r>
            <a:r>
              <a:rPr lang="en-US" alt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close</a:t>
            </a:r>
            <a:r>
              <a:rPr lang="en-US" altLang="en-US" sz="2200" dirty="0">
                <a:solidFill>
                  <a:srgbClr val="0000FF"/>
                </a:solidFill>
              </a:rPr>
              <a:t>” and </a:t>
            </a:r>
            <a:r>
              <a:rPr lang="en-US" alt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similar feature values</a:t>
            </a:r>
            <a:r>
              <a:rPr lang="en-US" altLang="en-US" sz="2200" dirty="0">
                <a:solidFill>
                  <a:srgbClr val="0000FF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Classify new examples </a:t>
            </a:r>
            <a:r>
              <a:rPr lang="en-US" altLang="en-US" sz="24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like similar</a:t>
            </a:r>
            <a:r>
              <a:rPr lang="en-US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existing training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u="sng" dirty="0">
                <a:latin typeface="Comic Sans MS" panose="030F0702030302020204" pitchFamily="66" charset="0"/>
              </a:rPr>
              <a:t>Algorithm</a:t>
            </a:r>
            <a:r>
              <a:rPr lang="en-US" altLang="en-US" sz="2400" dirty="0">
                <a:solidFill>
                  <a:srgbClr val="0000FF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dirty="0">
                <a:latin typeface="Comic Sans MS" panose="030F0702030302020204" pitchFamily="66" charset="0"/>
              </a:rPr>
              <a:t>Given new example x </a:t>
            </a:r>
            <a:r>
              <a:rPr lang="en-US" altLang="en-US" sz="2400" dirty="0">
                <a:solidFill>
                  <a:srgbClr val="0000FF"/>
                </a:solidFill>
              </a:rPr>
              <a:t>for which we need to predict its class 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Find most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similar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training examples (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closest</a:t>
            </a:r>
            <a:r>
              <a:rPr lang="en-US" altLang="en-US" sz="2400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Classify </a:t>
            </a:r>
            <a:r>
              <a:rPr lang="en-US" altLang="en-US" sz="2400" i="1" dirty="0">
                <a:latin typeface="Comic Sans MS" panose="030F0702030302020204" pitchFamily="66" charset="0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</a:rPr>
              <a:t> “like” these </a:t>
            </a:r>
            <a:r>
              <a:rPr lang="en-US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most similar </a:t>
            </a:r>
            <a:r>
              <a:rPr lang="en-US" altLang="en-US" sz="2400" dirty="0">
                <a:solidFill>
                  <a:srgbClr val="0000FF"/>
                </a:solidFill>
              </a:rPr>
              <a:t>examples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Questions</a:t>
            </a:r>
            <a:r>
              <a:rPr lang="en-US" altLang="en-US" sz="2400" dirty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How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to determine similarity?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What are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similarity measures to be used?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How does the </a:t>
            </a:r>
            <a:r>
              <a:rPr lang="en-US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KNN learn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How many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similar training examples to consider?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How to resolve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inconsistencies among training examples?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3CC83E5-24D0-46C1-B9EC-D9BCC4852337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FA679-831A-49B0-B3F9-4E244462DE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The KNN Alg.: SKLearn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335FB-BF24-36C6-2BF8-D62F89962A4D}"/>
              </a:ext>
            </a:extLst>
          </p:cNvPr>
          <p:cNvSpPr txBox="1"/>
          <p:nvPr/>
        </p:nvSpPr>
        <p:spPr>
          <a:xfrm>
            <a:off x="270164" y="878198"/>
            <a:ext cx="8188036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 Load the iris datasets in a different way by returning the Features and labels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X, y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sklearn.datasets.load_iris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return_X_y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=True)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 Splitting the data into training and test sets (80:20)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X_train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X_test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y_train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y_test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train_test_split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X,y,test_size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=0.2,random_state=4)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813456-1734-7D05-EEB4-668D119B277B}"/>
              </a:ext>
            </a:extLst>
          </p:cNvPr>
          <p:cNvSpPr txBox="1"/>
          <p:nvPr/>
        </p:nvSpPr>
        <p:spPr>
          <a:xfrm>
            <a:off x="277091" y="3103625"/>
            <a:ext cx="8305800" cy="286232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# Try running from k=1 through 25 and record testing accuracy</a:t>
            </a:r>
          </a:p>
          <a:p>
            <a:r>
              <a:rPr lang="en-US" dirty="0" err="1">
                <a:solidFill>
                  <a:srgbClr val="0000FF"/>
                </a:solidFill>
              </a:rPr>
              <a:t>k_range</a:t>
            </a:r>
            <a:r>
              <a:rPr lang="en-US" dirty="0">
                <a:solidFill>
                  <a:srgbClr val="0000FF"/>
                </a:solidFill>
              </a:rPr>
              <a:t> = range(1,26)</a:t>
            </a:r>
          </a:p>
          <a:p>
            <a:r>
              <a:rPr lang="en-US" dirty="0">
                <a:solidFill>
                  <a:srgbClr val="0000FF"/>
                </a:solidFill>
              </a:rPr>
              <a:t>scores = {}</a:t>
            </a:r>
          </a:p>
          <a:p>
            <a:r>
              <a:rPr lang="en-US" dirty="0" err="1">
                <a:solidFill>
                  <a:srgbClr val="0000FF"/>
                </a:solidFill>
              </a:rPr>
              <a:t>scores_list</a:t>
            </a:r>
            <a:r>
              <a:rPr lang="en-US" dirty="0">
                <a:solidFill>
                  <a:srgbClr val="0000FF"/>
                </a:solidFill>
              </a:rPr>
              <a:t> = []</a:t>
            </a:r>
          </a:p>
          <a:p>
            <a:r>
              <a:rPr lang="en-US" dirty="0">
                <a:solidFill>
                  <a:srgbClr val="0000FF"/>
                </a:solidFill>
              </a:rPr>
              <a:t>for k in </a:t>
            </a:r>
            <a:r>
              <a:rPr lang="en-US" dirty="0" err="1">
                <a:solidFill>
                  <a:srgbClr val="0000FF"/>
                </a:solidFill>
              </a:rPr>
              <a:t>k_range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knn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b="1" dirty="0" err="1"/>
              <a:t>KNeighborsClassifier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n_neighbors</a:t>
            </a:r>
            <a:r>
              <a:rPr lang="en-US" dirty="0">
                <a:solidFill>
                  <a:srgbClr val="0000FF"/>
                </a:solidFill>
              </a:rPr>
              <a:t>=k)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knn.</a:t>
            </a:r>
            <a:r>
              <a:rPr lang="en-US" b="1" dirty="0" err="1"/>
              <a:t>fit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X_train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y_train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y_pred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knn.</a:t>
            </a:r>
            <a:r>
              <a:rPr lang="en-US" b="1" dirty="0" err="1"/>
              <a:t>predict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X_test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    scores[k] = </a:t>
            </a:r>
            <a:r>
              <a:rPr lang="en-US" dirty="0" err="1">
                <a:solidFill>
                  <a:srgbClr val="0000FF"/>
                </a:solidFill>
              </a:rPr>
              <a:t>metrics.accuracy_score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y_test,y_pred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scores_list.append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metrics.accuracy_score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y_test,y_pred</a:t>
            </a:r>
            <a:r>
              <a:rPr lang="en-US" dirty="0">
                <a:solidFill>
                  <a:srgbClr val="0000FF"/>
                </a:solidFill>
              </a:rPr>
              <a:t>))</a:t>
            </a:r>
          </a:p>
        </p:txBody>
      </p:sp>
      <p:sp>
        <p:nvSpPr>
          <p:cNvPr id="2" name="Action Button: Go Back or Previou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2A90D3F-554D-A107-9AEF-768DB67A0F83}"/>
              </a:ext>
            </a:extLst>
          </p:cNvPr>
          <p:cNvSpPr/>
          <p:nvPr/>
        </p:nvSpPr>
        <p:spPr bwMode="auto">
          <a:xfrm>
            <a:off x="0" y="6425184"/>
            <a:ext cx="685800" cy="432816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FA679-831A-49B0-B3F9-4E244462DE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The KNN Alg.: SKLearn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335FB-BF24-36C6-2BF8-D62F89962A4D}"/>
              </a:ext>
            </a:extLst>
          </p:cNvPr>
          <p:cNvSpPr txBox="1"/>
          <p:nvPr/>
        </p:nvSpPr>
        <p:spPr>
          <a:xfrm>
            <a:off x="270164" y="878198"/>
            <a:ext cx="79248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#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Plot the relationship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between the values of K and testing accuracies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plt.plot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k_range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scores_list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plt.xlabel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('Value of K for KNN')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plt.ylabel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('Testing Accuracy')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717E63-A8FF-6557-0B9C-5BAC1C39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2819400"/>
            <a:ext cx="62484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F0A339-7123-3E7F-F310-591E6C906ECF}"/>
              </a:ext>
            </a:extLst>
          </p:cNvPr>
          <p:cNvCxnSpPr/>
          <p:nvPr/>
        </p:nvCxnSpPr>
        <p:spPr bwMode="auto">
          <a:xfrm>
            <a:off x="3048000" y="4953000"/>
            <a:ext cx="0" cy="7620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4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FA679-831A-49B0-B3F9-4E244462DE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The KNN Alg.: SKLearn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335FB-BF24-36C6-2BF8-D62F89962A4D}"/>
              </a:ext>
            </a:extLst>
          </p:cNvPr>
          <p:cNvSpPr txBox="1"/>
          <p:nvPr/>
        </p:nvSpPr>
        <p:spPr>
          <a:xfrm>
            <a:off x="270164" y="878198"/>
            <a:ext cx="8340436" cy="1477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50"/>
                </a:solidFill>
              </a:rPr>
              <a:t># For our final model we can choose an </a:t>
            </a:r>
            <a:r>
              <a:rPr lang="en-US" b="1" dirty="0"/>
              <a:t>optimal value of K=5</a:t>
            </a:r>
            <a:r>
              <a:rPr lang="en-US" b="1" dirty="0">
                <a:solidFill>
                  <a:srgbClr val="00B050"/>
                </a:solidFill>
              </a:rPr>
              <a:t> and retrain the model</a:t>
            </a: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# with all available data</a:t>
            </a: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# This will be our final model which is ready to make predictions</a:t>
            </a:r>
          </a:p>
          <a:p>
            <a:pPr lvl="0"/>
            <a:r>
              <a:rPr lang="en-US" dirty="0" err="1">
                <a:solidFill>
                  <a:srgbClr val="0000FF"/>
                </a:solidFill>
              </a:rPr>
              <a:t>knn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KNeighborsClassifier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b="1" dirty="0" err="1"/>
              <a:t>n_neighbors</a:t>
            </a:r>
            <a:r>
              <a:rPr lang="en-US" b="1" dirty="0"/>
              <a:t>=5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0"/>
            <a:r>
              <a:rPr lang="en-US" dirty="0" err="1">
                <a:solidFill>
                  <a:srgbClr val="0000FF"/>
                </a:solidFill>
              </a:rPr>
              <a:t>knn.fit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X,y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6B86C-1161-BBEC-AFF8-F42F9C60F2CA}"/>
              </a:ext>
            </a:extLst>
          </p:cNvPr>
          <p:cNvSpPr txBox="1"/>
          <p:nvPr/>
        </p:nvSpPr>
        <p:spPr>
          <a:xfrm>
            <a:off x="263236" y="2515401"/>
            <a:ext cx="8610600" cy="313932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# Classes or labels in the data set .. 0 = </a:t>
            </a:r>
            <a:r>
              <a:rPr lang="en-US" b="1" dirty="0" err="1">
                <a:solidFill>
                  <a:srgbClr val="00B050"/>
                </a:solidFill>
              </a:rPr>
              <a:t>setosa</a:t>
            </a:r>
            <a:r>
              <a:rPr lang="en-US" b="1" dirty="0">
                <a:solidFill>
                  <a:srgbClr val="00B050"/>
                </a:solidFill>
              </a:rPr>
              <a:t>, 1 = </a:t>
            </a:r>
            <a:r>
              <a:rPr lang="en-US" b="1" dirty="0" err="1">
                <a:solidFill>
                  <a:srgbClr val="00B050"/>
                </a:solidFill>
              </a:rPr>
              <a:t>vesicolor</a:t>
            </a:r>
            <a:r>
              <a:rPr lang="en-US" b="1" dirty="0">
                <a:solidFill>
                  <a:srgbClr val="00B050"/>
                </a:solidFill>
              </a:rPr>
              <a:t>, 2 = virginica</a:t>
            </a:r>
          </a:p>
          <a:p>
            <a:r>
              <a:rPr lang="en-US" dirty="0">
                <a:solidFill>
                  <a:srgbClr val="0000FF"/>
                </a:solidFill>
              </a:rPr>
              <a:t>classes = {0:'setosa', 1:'versicolor', 2:'virginica'}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# Let us make predictions on some unseen data</a:t>
            </a:r>
          </a:p>
          <a:p>
            <a:r>
              <a:rPr lang="en-US" b="1" dirty="0">
                <a:solidFill>
                  <a:srgbClr val="00B050"/>
                </a:solidFill>
              </a:rPr>
              <a:t># Predict for the below two random observations</a:t>
            </a:r>
          </a:p>
          <a:p>
            <a:r>
              <a:rPr lang="en-US" dirty="0" err="1">
                <a:solidFill>
                  <a:srgbClr val="0000FF"/>
                </a:solidFill>
              </a:rPr>
              <a:t>x_new</a:t>
            </a:r>
            <a:r>
              <a:rPr lang="en-US" dirty="0">
                <a:solidFill>
                  <a:srgbClr val="0000FF"/>
                </a:solidFill>
              </a:rPr>
              <a:t> = [[3,4,5,2],</a:t>
            </a:r>
          </a:p>
          <a:p>
            <a:r>
              <a:rPr lang="en-US" dirty="0">
                <a:solidFill>
                  <a:srgbClr val="0000FF"/>
                </a:solidFill>
              </a:rPr>
              <a:t>         [5,4,2,2]]</a:t>
            </a:r>
          </a:p>
          <a:p>
            <a:r>
              <a:rPr lang="en-US" dirty="0" err="1">
                <a:solidFill>
                  <a:srgbClr val="0000FF"/>
                </a:solidFill>
              </a:rPr>
              <a:t>y_predict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knn.predict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x_new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print(classes[</a:t>
            </a:r>
            <a:r>
              <a:rPr lang="en-US" dirty="0" err="1">
                <a:solidFill>
                  <a:srgbClr val="0000FF"/>
                </a:solidFill>
              </a:rPr>
              <a:t>y_predict</a:t>
            </a:r>
            <a:r>
              <a:rPr lang="en-US" dirty="0">
                <a:solidFill>
                  <a:srgbClr val="0000FF"/>
                </a:solidFill>
              </a:rPr>
              <a:t>[0]])</a:t>
            </a:r>
          </a:p>
          <a:p>
            <a:r>
              <a:rPr lang="en-US" dirty="0">
                <a:solidFill>
                  <a:srgbClr val="0000FF"/>
                </a:solidFill>
              </a:rPr>
              <a:t>print(classes[</a:t>
            </a:r>
            <a:r>
              <a:rPr lang="en-US" dirty="0" err="1">
                <a:solidFill>
                  <a:srgbClr val="0000FF"/>
                </a:solidFill>
              </a:rPr>
              <a:t>y_predict</a:t>
            </a:r>
            <a:r>
              <a:rPr lang="en-US" dirty="0">
                <a:solidFill>
                  <a:srgbClr val="0000FF"/>
                </a:solidFill>
              </a:rPr>
              <a:t>[1]])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59137-9664-C711-8A25-9CCA22F4A487}"/>
              </a:ext>
            </a:extLst>
          </p:cNvPr>
          <p:cNvSpPr txBox="1"/>
          <p:nvPr/>
        </p:nvSpPr>
        <p:spPr>
          <a:xfrm>
            <a:off x="277091" y="5837796"/>
            <a:ext cx="457200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versicolor</a:t>
            </a:r>
          </a:p>
          <a:p>
            <a:r>
              <a:rPr lang="en-US" dirty="0" err="1">
                <a:solidFill>
                  <a:schemeClr val="bg1"/>
                </a:solidFill>
              </a:rPr>
              <a:t>setosa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Summary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27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FD83C395-28A6-4E8E-B006-72F2DD61BA5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EB1A92-84FC-472D-BE09-D4BBB568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65516"/>
            <a:ext cx="8763000" cy="5663884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FF"/>
                </a:solidFill>
              </a:rPr>
              <a:t>The </a:t>
            </a: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K-Nearest Neighbor </a:t>
            </a:r>
            <a:r>
              <a:rPr lang="en-US" b="0" dirty="0">
                <a:solidFill>
                  <a:srgbClr val="0000FF"/>
                </a:solidFill>
              </a:rPr>
              <a:t>(</a:t>
            </a: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KNN</a:t>
            </a:r>
            <a:r>
              <a:rPr lang="en-US" b="0" dirty="0">
                <a:solidFill>
                  <a:srgbClr val="0000FF"/>
                </a:solidFill>
              </a:rPr>
              <a:t>) is a 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non-parametric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0000FF"/>
                </a:solidFill>
              </a:rPr>
              <a:t>supervised learning method first developed by Evelyn Fix and Joseph Hodges in 1951and later expanded by Thomas Cover.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KNN</a:t>
            </a:r>
            <a:r>
              <a:rPr lang="en-US" b="0" dirty="0">
                <a:solidFill>
                  <a:srgbClr val="0000FF"/>
                </a:solidFill>
              </a:rPr>
              <a:t> is a type of classification where the function is only approximated locally and all </a:t>
            </a:r>
            <a:r>
              <a:rPr lang="en-US" b="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computation is deferred</a:t>
            </a: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0" dirty="0">
                <a:solidFill>
                  <a:srgbClr val="0000FF"/>
                </a:solidFill>
              </a:rPr>
              <a:t>until function evaluation. 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FF"/>
                </a:solidFill>
              </a:rPr>
              <a:t>Since this algorithm relies on distance for classification, if the features represent different physical units or come in vastly different scales then </a:t>
            </a:r>
            <a:r>
              <a:rPr lang="en-US" b="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normalizing the training data</a:t>
            </a: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0" dirty="0">
                <a:solidFill>
                  <a:srgbClr val="0000FF"/>
                </a:solidFill>
              </a:rPr>
              <a:t>can improve its accuracy dramatically.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KNN</a:t>
            </a:r>
            <a:r>
              <a:rPr lang="en-US" b="0" dirty="0">
                <a:solidFill>
                  <a:srgbClr val="0000FF"/>
                </a:solidFill>
              </a:rPr>
              <a:t> can </a:t>
            </a: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be used for both </a:t>
            </a:r>
            <a:r>
              <a:rPr lang="en-US" b="0" dirty="0">
                <a:solidFill>
                  <a:srgbClr val="00B050"/>
                </a:solidFill>
                <a:latin typeface="Comic Sans MS" panose="030F0702030302020204" pitchFamily="66" charset="0"/>
              </a:rPr>
              <a:t>classification and regression</a:t>
            </a:r>
            <a:r>
              <a:rPr lang="en-US" b="0" dirty="0">
                <a:solidFill>
                  <a:srgbClr val="0000FF"/>
                </a:solidFill>
              </a:rPr>
              <a:t>. 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FF"/>
                </a:solidFill>
              </a:rPr>
              <a:t>In both cases, the input consists of the k closest training examples in a data set. The output depends on whether </a:t>
            </a: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KNN</a:t>
            </a:r>
            <a:r>
              <a:rPr lang="en-US" b="0" dirty="0">
                <a:solidFill>
                  <a:srgbClr val="0000FF"/>
                </a:solidFill>
              </a:rPr>
              <a:t> is used for </a:t>
            </a:r>
            <a:r>
              <a:rPr lang="en-US" b="0" dirty="0">
                <a:solidFill>
                  <a:srgbClr val="00B050"/>
                </a:solidFill>
                <a:latin typeface="Comic Sans MS" panose="030F0702030302020204" pitchFamily="66" charset="0"/>
              </a:rPr>
              <a:t>classification or regression</a:t>
            </a:r>
            <a:r>
              <a:rPr lang="en-US" b="0" dirty="0">
                <a:solidFill>
                  <a:srgbClr val="0000FF"/>
                </a:solidFill>
              </a:rPr>
              <a:t>.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K </a:t>
            </a:r>
            <a:r>
              <a:rPr lang="en-US" b="0" dirty="0">
                <a:solidFill>
                  <a:srgbClr val="0000FF"/>
                </a:solidFill>
                <a:latin typeface="Comic Sans MS" panose="030F0702030302020204" pitchFamily="66" charset="0"/>
              </a:rPr>
              <a:t>is the </a:t>
            </a:r>
            <a:r>
              <a:rPr lang="en-US" b="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only</a:t>
            </a:r>
            <a:r>
              <a:rPr lang="en-US" b="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omic Sans MS" panose="030F0702030302020204" pitchFamily="66" charset="0"/>
              </a:rPr>
              <a:t>parameter </a:t>
            </a:r>
            <a:r>
              <a:rPr lang="en-US" b="0" dirty="0">
                <a:solidFill>
                  <a:srgbClr val="0000FF"/>
                </a:solidFill>
                <a:latin typeface="Comic Sans MS" panose="030F0702030302020204" pitchFamily="66" charset="0"/>
              </a:rPr>
              <a:t>that needs to be tuned </a:t>
            </a:r>
            <a:r>
              <a:rPr lang="en-US" b="0" dirty="0">
                <a:solidFill>
                  <a:srgbClr val="0000FF"/>
                </a:solidFill>
              </a:rPr>
              <a:t>.. Therefore, less time is spent on hyperparameter tuning ..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D53E018-CFA9-4406-85A1-284169FBDB3F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0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Resources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KNN: Misc.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68B73-4277-41E1-B61C-85B2A1EF3C08}"/>
              </a:ext>
            </a:extLst>
          </p:cNvPr>
          <p:cNvSpPr/>
          <p:nvPr/>
        </p:nvSpPr>
        <p:spPr>
          <a:xfrm>
            <a:off x="152400" y="762001"/>
            <a:ext cx="88392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YouTube (Intro to KNN)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https://www.youtube.com/watch?v=NNuXuJFaJl4&amp;feature=youtu.be</a:t>
            </a:r>
            <a:endParaRPr lang="en-US" sz="1600" i="1" dirty="0">
              <a:solidFill>
                <a:srgbClr val="0000FF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https://www.youtube.com/watch?v=4HKqjENq9OU</a:t>
            </a:r>
            <a:endParaRPr lang="en-US" sz="1600" i="1" dirty="0">
              <a:solidFill>
                <a:srgbClr val="0000FF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https://www.youtube.com/watch?v=HVXime0nQeI</a:t>
            </a:r>
            <a:endParaRPr lang="en-US" sz="1600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https://www.youtube.com/watch?v=v5CcxPiYSlA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YouTube (Parametric vs Non-Parametric ML):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https://www.youtube.com/watch?v=qY-dzPR4Al8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https://www.youtube.com/watch?v=OXcV0EXSRb4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https://www.youtube.com/watch?v=UgwUi8fu0CY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https://www.youtube.com/watch?v=5cXyiCI189M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75B989B-E194-4F7A-B12C-BB17A91DFC5B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0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KNN: Misc.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68B73-4277-41E1-B61C-85B2A1EF3C08}"/>
              </a:ext>
            </a:extLst>
          </p:cNvPr>
          <p:cNvSpPr/>
          <p:nvPr/>
        </p:nvSpPr>
        <p:spPr>
          <a:xfrm>
            <a:off x="152400" y="762001"/>
            <a:ext cx="8839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Tutorials: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KNN Algorithm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  <a:hlinkClick r:id="rId3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3"/>
              </a:rPr>
              <a:t>https://www.tutorialspoint.com/machine_learning_with_python/machine_learning_with_python_knn_algorithm_finding_nearest_neighbors.htm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4"/>
              </a:rPr>
              <a:t>https://www.listendata.com/2017/12/k-nearest-neighbor-step-by-step-tutorial.html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5"/>
              </a:rPr>
              <a:t>https://www.datacamp.com/community/tutorials/k-nearest-neighbor-classification-scikit-learn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6"/>
              </a:rPr>
              <a:t>https://towardsdatascience.com/knn-algorithm-what-when-why-how-41405c16c36f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Non Parametric Classifiers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: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7"/>
              </a:rPr>
              <a:t>https://machinelearningmastery.com/parametric-and-nonparametric-machine-learning-algorithms/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Code: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8"/>
              </a:rPr>
              <a:t>https://www.kaggle.com/omkarsabnis/diabetes-prediction-using-ml-pima-dataset/notebook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9"/>
              </a:rPr>
              <a:t>https://www.tutorialspoint.com/scikit_learn/scikit_learn_knn_learning.htm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Dataset: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10"/>
              </a:rPr>
              <a:t>https://www.kaggle.com/saurabh00007/diabetescsv/data?select=diabetes.csv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75B989B-E194-4F7A-B12C-BB17A91DFC5B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13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1418063" y="2286000"/>
            <a:ext cx="6553200" cy="2752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0" cap="none" spc="0" normalizeH="0" baseline="0" noProof="0" dirty="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End Slides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EFBECBC-7674-4902-84D5-B9A905A4B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1-Nearest Neighbor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69CE131-731E-4C4B-ADEC-92B8E04D8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91600" cy="20574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0000FF"/>
                </a:solidFill>
              </a:rPr>
              <a:t>One of the </a:t>
            </a:r>
            <a:r>
              <a:rPr lang="en-US" altLang="en-US" sz="3000" i="1" u="sng" dirty="0">
                <a:latin typeface="Comic Sans MS" panose="030F0702030302020204" pitchFamily="66" charset="0"/>
              </a:rPr>
              <a:t>simplest</a:t>
            </a:r>
            <a:r>
              <a:rPr lang="en-US" altLang="en-US" sz="3000" dirty="0">
                <a:solidFill>
                  <a:srgbClr val="0000FF"/>
                </a:solidFill>
              </a:rPr>
              <a:t> of all machine learning classifiers</a:t>
            </a:r>
          </a:p>
          <a:p>
            <a:pPr eaLnBrk="1" hangingPunct="1"/>
            <a:r>
              <a:rPr lang="en-US" altLang="en-US" sz="3000" i="1" u="sng" dirty="0">
                <a:latin typeface="Comic Sans MS" panose="030F0702030302020204" pitchFamily="66" charset="0"/>
              </a:rPr>
              <a:t>Simple idea</a:t>
            </a:r>
            <a:r>
              <a:rPr lang="en-US" altLang="en-US" sz="3000" dirty="0">
                <a:solidFill>
                  <a:srgbClr val="0000FF"/>
                </a:solidFill>
              </a:rPr>
              <a:t>:  </a:t>
            </a:r>
            <a:r>
              <a:rPr lang="en-US" altLang="en-US" sz="3000" u="sng" dirty="0">
                <a:latin typeface="Comic Sans MS" panose="030F0702030302020204" pitchFamily="66" charset="0"/>
              </a:rPr>
              <a:t>label a new point</a:t>
            </a:r>
            <a:r>
              <a:rPr lang="en-US" altLang="en-US" sz="3000" dirty="0">
                <a:latin typeface="Comic Sans MS" panose="030F0702030302020204" pitchFamily="66" charset="0"/>
              </a:rPr>
              <a:t> </a:t>
            </a:r>
            <a:r>
              <a:rPr lang="en-US" altLang="en-US" sz="3000" dirty="0">
                <a:solidFill>
                  <a:srgbClr val="0000FF"/>
                </a:solidFill>
              </a:rPr>
              <a:t>the </a:t>
            </a:r>
            <a:r>
              <a:rPr lang="en-US" altLang="en-US" sz="3000" i="1" u="sng" dirty="0">
                <a:latin typeface="Comic Sans MS" panose="030F0702030302020204" pitchFamily="66" charset="0"/>
              </a:rPr>
              <a:t>same as</a:t>
            </a:r>
            <a:r>
              <a:rPr lang="en-US" altLang="en-US" sz="3000" dirty="0">
                <a:solidFill>
                  <a:srgbClr val="0000FF"/>
                </a:solidFill>
              </a:rPr>
              <a:t> the </a:t>
            </a:r>
            <a:r>
              <a:rPr lang="en-US" altLang="en-US" sz="30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majority</a:t>
            </a:r>
            <a:r>
              <a:rPr lang="en-US" altLang="en-US" sz="3000" dirty="0">
                <a:solidFill>
                  <a:srgbClr val="0000FF"/>
                </a:solidFill>
              </a:rPr>
              <a:t> </a:t>
            </a:r>
            <a:r>
              <a:rPr lang="en-US" altLang="en-US" sz="30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closest</a:t>
            </a:r>
            <a:r>
              <a:rPr lang="en-US" altLang="en-US" sz="3000" dirty="0">
                <a:solidFill>
                  <a:srgbClr val="0000FF"/>
                </a:solidFill>
              </a:rPr>
              <a:t> known point(s)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FFC16670-1568-4A5A-A27E-D067CD04D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267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FAFB0790-C8AE-49AB-9173-29BD0B8A4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715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A8BA0245-0044-4852-A60C-E16BFF9A9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FB02AA02-85DD-44B0-B0DD-7308BA326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029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7C590E32-0157-40AA-BA06-F04B425AB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81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7A636291-2497-4C66-A49D-B2A3A70C2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id="{C6642B62-59E6-45F9-9A81-493287856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51" name="Oval 11">
            <a:extLst>
              <a:ext uri="{FF2B5EF4-FFF2-40B4-BE49-F238E27FC236}">
                <a16:creationId xmlns:a16="http://schemas.microsoft.com/office/drawing/2014/main" id="{4C5FE8BD-F5B2-4493-884E-BBC580BE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52" name="Text Box 12">
            <a:extLst>
              <a:ext uri="{FF2B5EF4-FFF2-40B4-BE49-F238E27FC236}">
                <a16:creationId xmlns:a16="http://schemas.microsoft.com/office/drawing/2014/main" id="{07BB175F-7CDA-4F34-A554-BC6D7CEA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225" y="4306888"/>
            <a:ext cx="1858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Label it red</a:t>
            </a:r>
          </a:p>
        </p:txBody>
      </p:sp>
      <p:sp>
        <p:nvSpPr>
          <p:cNvPr id="1315853" name="Oval 13">
            <a:extLst>
              <a:ext uri="{FF2B5EF4-FFF2-40B4-BE49-F238E27FC236}">
                <a16:creationId xmlns:a16="http://schemas.microsoft.com/office/drawing/2014/main" id="{8167B57A-8803-4066-9947-90A357E9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6863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54" name="Oval 14">
            <a:extLst>
              <a:ext uri="{FF2B5EF4-FFF2-40B4-BE49-F238E27FC236}">
                <a16:creationId xmlns:a16="http://schemas.microsoft.com/office/drawing/2014/main" id="{8C1AACD4-0567-4F60-B36C-7D7191D3C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724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55" name="Oval 15">
            <a:extLst>
              <a:ext uri="{FF2B5EF4-FFF2-40B4-BE49-F238E27FC236}">
                <a16:creationId xmlns:a16="http://schemas.microsoft.com/office/drawing/2014/main" id="{DC293223-8E86-47B2-B485-1E782F39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7625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56" name="Oval 16">
            <a:extLst>
              <a:ext uri="{FF2B5EF4-FFF2-40B4-BE49-F238E27FC236}">
                <a16:creationId xmlns:a16="http://schemas.microsoft.com/office/drawing/2014/main" id="{7FF78558-9952-42E7-8A73-E6EFA799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800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57" name="Oval 17">
            <a:extLst>
              <a:ext uri="{FF2B5EF4-FFF2-40B4-BE49-F238E27FC236}">
                <a16:creationId xmlns:a16="http://schemas.microsoft.com/office/drawing/2014/main" id="{FA155CEA-0E3A-463A-B059-80D102408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48387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58" name="Oval 18">
            <a:extLst>
              <a:ext uri="{FF2B5EF4-FFF2-40B4-BE49-F238E27FC236}">
                <a16:creationId xmlns:a16="http://schemas.microsoft.com/office/drawing/2014/main" id="{AB08B1B4-AB47-4FE1-A591-8A133170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876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59" name="Oval 19">
            <a:extLst>
              <a:ext uri="{FF2B5EF4-FFF2-40B4-BE49-F238E27FC236}">
                <a16:creationId xmlns:a16="http://schemas.microsoft.com/office/drawing/2014/main" id="{8F3D46B3-FCE7-4D93-8073-CD5987DB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49149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60" name="Oval 20">
            <a:extLst>
              <a:ext uri="{FF2B5EF4-FFF2-40B4-BE49-F238E27FC236}">
                <a16:creationId xmlns:a16="http://schemas.microsoft.com/office/drawing/2014/main" id="{7B8EBF6E-AD91-4815-94EB-84D566377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61" name="Line 21">
            <a:extLst>
              <a:ext uri="{FF2B5EF4-FFF2-40B4-BE49-F238E27FC236}">
                <a16:creationId xmlns:a16="http://schemas.microsoft.com/office/drawing/2014/main" id="{0227C5BA-80B9-4A69-9411-1746463A08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6482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1B9FC9D-EC73-42E1-9635-D85A3C0FDCB9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476363" y="2725101"/>
            <a:ext cx="3156019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1184"/>
                </a:lnTo>
                <a:lnTo>
                  <a:pt x="3156019" y="341184"/>
                </a:lnTo>
                <a:lnTo>
                  <a:pt x="3156019" y="5006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76363" y="2725101"/>
            <a:ext cx="1052006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1184"/>
                </a:lnTo>
                <a:lnTo>
                  <a:pt x="1052006" y="341184"/>
                </a:lnTo>
                <a:lnTo>
                  <a:pt x="1052006" y="5006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24356" y="2725101"/>
            <a:ext cx="1052006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52006" y="0"/>
                </a:moveTo>
                <a:lnTo>
                  <a:pt x="1052006" y="341184"/>
                </a:lnTo>
                <a:lnTo>
                  <a:pt x="0" y="341184"/>
                </a:lnTo>
                <a:lnTo>
                  <a:pt x="0" y="5006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74623" y="4318891"/>
            <a:ext cx="91440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006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20343" y="2725101"/>
            <a:ext cx="3156019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56019" y="0"/>
                </a:moveTo>
                <a:lnTo>
                  <a:pt x="3156019" y="341184"/>
                </a:lnTo>
                <a:lnTo>
                  <a:pt x="0" y="341184"/>
                </a:lnTo>
                <a:lnTo>
                  <a:pt x="0" y="5006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15630" y="1631971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06904" y="1813681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7" tIns="104407" rIns="104407" bIns="1044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kern="1200" dirty="0"/>
              <a:t>Machine Learning</a:t>
            </a:r>
            <a:endParaRPr lang="en-CA" sz="1900" b="1" kern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459611" y="3225761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0884" y="3407471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7" tIns="104407" rIns="104407" bIns="1044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latin typeface="Comic Sans MS" panose="030F0702030302020204" pitchFamily="66" charset="0"/>
              </a:rPr>
              <a:t>Supervised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dirty="0"/>
              <a:t>ANN, SVM, NB, 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….</a:t>
            </a:r>
            <a:endParaRPr lang="en-CA" sz="1900" kern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459611" y="4819551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50884" y="5001261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7" tIns="104407" rIns="104407" bIns="1044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latin typeface="Comic Sans MS" panose="030F0702030302020204" pitchFamily="66" charset="0"/>
              </a:rPr>
              <a:t>K-NN</a:t>
            </a:r>
            <a:endParaRPr lang="en-CA" sz="1900" kern="1200" dirty="0"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3623" y="3225761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54897" y="3407471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7" tIns="104407" rIns="104407" bIns="1044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latin typeface="Comic Sans MS" panose="030F0702030302020204" pitchFamily="66" charset="0"/>
              </a:rPr>
              <a:t>Unsupervised</a:t>
            </a:r>
            <a:endParaRPr lang="en-CA" sz="1900" kern="1200" dirty="0">
              <a:latin typeface="Comic Sans MS" panose="030F0702030302020204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67636" y="3225761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858910" y="3407471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7" tIns="104407" rIns="104407" bIns="1044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latin typeface="Comic Sans MS" panose="030F0702030302020204" pitchFamily="66" charset="0"/>
              </a:rPr>
              <a:t>Semi-supervised</a:t>
            </a:r>
            <a:endParaRPr lang="en-CA" sz="1900" kern="1200" dirty="0"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71649" y="3225761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962923" y="3407471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7" tIns="104407" rIns="104407" bIns="10440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latin typeface="Comic Sans MS" panose="030F0702030302020204" pitchFamily="66" charset="0"/>
              </a:rPr>
              <a:t>Reinforcement</a:t>
            </a:r>
            <a:endParaRPr lang="en-CA" sz="1700" kern="1200" dirty="0">
              <a:latin typeface="Comic Sans MS" panose="030F0702030302020204" pitchFamily="66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438400" y="4682965"/>
            <a:ext cx="6561077" cy="1870235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Referred to as a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Lazy Learner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i="1" u="sng" dirty="0">
                <a:latin typeface="Comic Sans MS" panose="030F0702030302020204" pitchFamily="66" charset="0"/>
              </a:rPr>
              <a:t>Does not use</a:t>
            </a: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training points to </a:t>
            </a:r>
            <a:r>
              <a:rPr lang="en-US" altLang="en-US" sz="1800" i="1" u="sng" dirty="0">
                <a:latin typeface="Comic Sans MS" panose="030F0702030302020204" pitchFamily="66" charset="0"/>
              </a:rPr>
              <a:t>construct a model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No parameters to be learned </a:t>
            </a:r>
            <a:r>
              <a:rPr lang="en-US" altLang="en-US" sz="1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to create a model</a:t>
            </a: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Training set is delayed to </a:t>
            </a:r>
            <a:r>
              <a:rPr lang="en-US" altLang="en-US" sz="1800" i="1" u="sng" dirty="0">
                <a:latin typeface="Comic Sans MS" panose="030F0702030302020204" pitchFamily="66" charset="0"/>
              </a:rPr>
              <a:t>classification phase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Training set is used to </a:t>
            </a:r>
            <a:r>
              <a:rPr lang="en-US" altLang="en-US" sz="1800" i="1" u="sng" dirty="0">
                <a:latin typeface="Comic Sans MS" panose="030F0702030302020204" pitchFamily="66" charset="0"/>
              </a:rPr>
              <a:t>compute the distance</a:t>
            </a:r>
            <a:r>
              <a:rPr lang="en-US" altLang="en-US" sz="18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between the testing point and all points in training set.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FC0DE91-33C0-4C02-A51B-75FED3F21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KNN Algorithm: General Information</a:t>
            </a: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D94914F4-DC8C-422E-9421-127D0A70B6EB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6FC0DE91-33C0-4C02-A51B-75FED3F21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KNN Algorithm: General Information</a:t>
            </a: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D94914F4-DC8C-422E-9421-127D0A70B6EB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95584-B261-4E9D-9594-B250D28BB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90" b="48511"/>
          <a:stretch/>
        </p:blipFill>
        <p:spPr>
          <a:xfrm>
            <a:off x="1295400" y="2467928"/>
            <a:ext cx="3124200" cy="22564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D0FDDA-C577-424D-8851-A357C9FF4B59}"/>
              </a:ext>
            </a:extLst>
          </p:cNvPr>
          <p:cNvSpPr txBox="1"/>
          <p:nvPr/>
        </p:nvSpPr>
        <p:spPr>
          <a:xfrm>
            <a:off x="304800" y="673100"/>
            <a:ext cx="4724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KNN has the following </a:t>
            </a:r>
            <a:r>
              <a:rPr lang="en-US" i="1" u="sng" dirty="0">
                <a:latin typeface="Comic Sans MS" panose="030F0702030302020204" pitchFamily="66" charset="0"/>
              </a:rPr>
              <a:t>basic steps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>
                <a:latin typeface="Comic Sans MS" panose="030F0702030302020204" pitchFamily="66" charset="0"/>
              </a:rPr>
              <a:t>Prepare</a:t>
            </a:r>
            <a:r>
              <a:rPr lang="en-US" dirty="0">
                <a:latin typeface="Comic Sans MS" panose="030F0702030302020204" pitchFamily="66" charset="0"/>
              </a:rPr>
              <a:t> data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split to training/testing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Get first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test data point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>
                <a:latin typeface="Comic Sans MS" panose="030F0702030302020204" pitchFamily="66" charset="0"/>
              </a:rPr>
              <a:t>Calculate</a:t>
            </a:r>
            <a:r>
              <a:rPr lang="en-US" dirty="0">
                <a:latin typeface="Comic Sans MS" panose="030F0702030302020204" pitchFamily="66" charset="0"/>
              </a:rPr>
              <a:t> distance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Find </a:t>
            </a:r>
            <a:r>
              <a:rPr lang="en-US" dirty="0">
                <a:latin typeface="Comic Sans MS" panose="030F0702030302020204" pitchFamily="66" charset="0"/>
              </a:rPr>
              <a:t>closest</a:t>
            </a:r>
            <a:r>
              <a:rPr lang="en-US" dirty="0">
                <a:solidFill>
                  <a:srgbClr val="0000FF"/>
                </a:solidFill>
              </a:rPr>
              <a:t> neighbors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>
                <a:latin typeface="Comic Sans MS" panose="030F0702030302020204" pitchFamily="66" charset="0"/>
              </a:rPr>
              <a:t>Vote</a:t>
            </a:r>
            <a:r>
              <a:rPr lang="en-US" dirty="0">
                <a:solidFill>
                  <a:srgbClr val="0000FF"/>
                </a:solidFill>
              </a:rPr>
              <a:t> for labels (</a:t>
            </a:r>
            <a:r>
              <a:rPr lang="en-US" u="sng" dirty="0">
                <a:latin typeface="Comic Sans MS" panose="030F0702030302020204" pitchFamily="66" charset="0"/>
              </a:rPr>
              <a:t>majority rule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2B557-8380-9465-4536-7749E72B5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09" b="50250"/>
          <a:stretch/>
        </p:blipFill>
        <p:spPr>
          <a:xfrm>
            <a:off x="4419600" y="2467928"/>
            <a:ext cx="3276600" cy="2180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B3983-95C3-EB2D-CD24-53D6F5EA9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8" t="51489" r="14286"/>
          <a:stretch/>
        </p:blipFill>
        <p:spPr>
          <a:xfrm>
            <a:off x="2667000" y="4732020"/>
            <a:ext cx="4114800" cy="212598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128D1B30-AC0E-AE02-6C4F-1A6C35497B12}"/>
              </a:ext>
            </a:extLst>
          </p:cNvPr>
          <p:cNvSpPr/>
          <p:nvPr/>
        </p:nvSpPr>
        <p:spPr>
          <a:xfrm>
            <a:off x="6019800" y="5181600"/>
            <a:ext cx="457200" cy="228600"/>
          </a:xfrm>
          <a:prstGeom prst="leftArrow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The </a:t>
            </a: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KNN Algorithm</a:t>
            </a:r>
          </a:p>
        </p:txBody>
      </p:sp>
    </p:spTree>
    <p:extLst>
      <p:ext uri="{BB962C8B-B14F-4D97-AF65-F5344CB8AC3E}">
        <p14:creationId xmlns:p14="http://schemas.microsoft.com/office/powerpoint/2010/main" val="32532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6F0301-537E-4D33-853D-FB32F86E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4251"/>
          </a:xfrm>
        </p:spPr>
        <p:txBody>
          <a:bodyPr/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KNN Algorithm</a:t>
            </a:r>
            <a:endParaRPr lang="en-US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Graphic 3" descr="Head with gears">
            <a:extLst>
              <a:ext uri="{FF2B5EF4-FFF2-40B4-BE49-F238E27FC236}">
                <a16:creationId xmlns:a16="http://schemas.microsoft.com/office/drawing/2014/main" id="{CE8C5043-6C1C-4ED3-BB45-4DA657AAC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" y="4819297"/>
            <a:ext cx="914400" cy="914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73511F-0185-4BCC-810D-EC84ACAACC6F}"/>
              </a:ext>
            </a:extLst>
          </p:cNvPr>
          <p:cNvSpPr/>
          <p:nvPr/>
        </p:nvSpPr>
        <p:spPr bwMode="auto">
          <a:xfrm>
            <a:off x="990600" y="4029075"/>
            <a:ext cx="7162800" cy="2209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C3BF33-3C58-441A-AD0F-73C1A75568D5}"/>
              </a:ext>
            </a:extLst>
          </p:cNvPr>
          <p:cNvSpPr/>
          <p:nvPr/>
        </p:nvSpPr>
        <p:spPr bwMode="auto">
          <a:xfrm>
            <a:off x="1409700" y="1581503"/>
            <a:ext cx="6553200" cy="1256591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5166B-D757-4A5D-941E-430D964ADE35}"/>
              </a:ext>
            </a:extLst>
          </p:cNvPr>
          <p:cNvSpPr txBox="1"/>
          <p:nvPr/>
        </p:nvSpPr>
        <p:spPr>
          <a:xfrm>
            <a:off x="1430921" y="1884889"/>
            <a:ext cx="651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KNN – K Nearest Neighbors, is one of the </a:t>
            </a:r>
            <a:r>
              <a:rPr lang="en-US" i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simplest</a:t>
            </a:r>
            <a:r>
              <a:rPr lang="en-US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Supervised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Machine Learning Algorithms </a:t>
            </a:r>
            <a:r>
              <a:rPr lang="en-US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used for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7F9AA-1B70-48CA-B5CE-067F76B4D776}"/>
              </a:ext>
            </a:extLst>
          </p:cNvPr>
          <p:cNvSpPr txBox="1"/>
          <p:nvPr/>
        </p:nvSpPr>
        <p:spPr>
          <a:xfrm>
            <a:off x="1285038" y="434340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Classification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10AEAA8-2D3B-4067-963B-918A4C522D81}"/>
              </a:ext>
            </a:extLst>
          </p:cNvPr>
          <p:cNvSpPr/>
          <p:nvPr/>
        </p:nvSpPr>
        <p:spPr bwMode="auto">
          <a:xfrm>
            <a:off x="4267200" y="2895601"/>
            <a:ext cx="685800" cy="112430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E3F9D-59E7-44E8-909F-EE89154C94B3}"/>
              </a:ext>
            </a:extLst>
          </p:cNvPr>
          <p:cNvSpPr txBox="1"/>
          <p:nvPr/>
        </p:nvSpPr>
        <p:spPr>
          <a:xfrm>
            <a:off x="2562749" y="4953331"/>
            <a:ext cx="540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classifies a data point based on how its neighbors are</a:t>
            </a:r>
          </a:p>
          <a:p>
            <a:pPr algn="ctr"/>
            <a:r>
              <a:rPr lang="en-US" dirty="0"/>
              <a:t>classified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6F682D5-7A58-49A2-B503-7033E5F19017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F84C6-01EF-92F0-706F-968011245F7B}"/>
              </a:ext>
            </a:extLst>
          </p:cNvPr>
          <p:cNvSpPr txBox="1"/>
          <p:nvPr/>
        </p:nvSpPr>
        <p:spPr>
          <a:xfrm>
            <a:off x="5791200" y="3276600"/>
            <a:ext cx="2642070" cy="369332"/>
          </a:xfrm>
          <a:prstGeom prst="rect">
            <a:avLst/>
          </a:prstGeom>
          <a:solidFill>
            <a:srgbClr val="FFFFCC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Advantages of Simple?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50DD9-A8A2-19F6-5EAE-404BA77D1683}"/>
              </a:ext>
            </a:extLst>
          </p:cNvPr>
          <p:cNvSpPr txBox="1"/>
          <p:nvPr/>
        </p:nvSpPr>
        <p:spPr>
          <a:xfrm>
            <a:off x="0" y="6387068"/>
            <a:ext cx="9000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Simple</a:t>
            </a:r>
            <a:r>
              <a:rPr lang="en-US" dirty="0">
                <a:solidFill>
                  <a:srgbClr val="00B050"/>
                </a:solidFill>
              </a:rPr>
              <a:t>: (a) </a:t>
            </a:r>
            <a:r>
              <a:rPr lang="en-US" u="sng" dirty="0">
                <a:solidFill>
                  <a:srgbClr val="00B050"/>
                </a:solidFill>
                <a:latin typeface="Comic Sans MS" panose="030F0702030302020204" pitchFamily="66" charset="0"/>
              </a:rPr>
              <a:t>Easy</a:t>
            </a:r>
            <a:r>
              <a:rPr lang="en-US" dirty="0">
                <a:solidFill>
                  <a:srgbClr val="00B050"/>
                </a:solidFill>
              </a:rPr>
              <a:t> to implement, (b) Can be developed even </a:t>
            </a:r>
            <a:r>
              <a:rPr lang="en-US" u="sng" dirty="0">
                <a:solidFill>
                  <a:srgbClr val="00B050"/>
                </a:solidFill>
                <a:latin typeface="Comic Sans MS" panose="030F0702030302020204" pitchFamily="66" charset="0"/>
              </a:rPr>
              <a:t>in hardware</a:t>
            </a:r>
            <a:r>
              <a:rPr lang="en-US" dirty="0">
                <a:solidFill>
                  <a:srgbClr val="00B050"/>
                </a:solidFill>
              </a:rPr>
              <a:t> without much issues.</a:t>
            </a:r>
          </a:p>
        </p:txBody>
      </p:sp>
    </p:spTree>
    <p:extLst>
      <p:ext uri="{BB962C8B-B14F-4D97-AF65-F5344CB8AC3E}">
        <p14:creationId xmlns:p14="http://schemas.microsoft.com/office/powerpoint/2010/main" val="1883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  <p:bldP spid="12" grpId="0"/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22_Default Design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1"/>
          </a:buClr>
          <a:buSzTx/>
          <a:buFont typeface="Arial" charset="0"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1"/>
          </a:buClr>
          <a:buSzTx/>
          <a:buFont typeface="Arial" charset="0"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49921</TotalTime>
  <Words>5908</Words>
  <Application>Microsoft Office PowerPoint</Application>
  <PresentationFormat>On-screen Show (4:3)</PresentationFormat>
  <Paragraphs>804</Paragraphs>
  <Slides>48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74" baseType="lpstr">
      <vt:lpstr>新細明體</vt:lpstr>
      <vt:lpstr>Arial</vt:lpstr>
      <vt:lpstr>Arial Black</vt:lpstr>
      <vt:lpstr>Calibri</vt:lpstr>
      <vt:lpstr>Calibri Light</vt:lpstr>
      <vt:lpstr>Cambria Math</vt:lpstr>
      <vt:lpstr>charter</vt:lpstr>
      <vt:lpstr>Comic Sans MS</vt:lpstr>
      <vt:lpstr>Courier New</vt:lpstr>
      <vt:lpstr>Google Sans</vt:lpstr>
      <vt:lpstr>Symbol</vt:lpstr>
      <vt:lpstr>Times</vt:lpstr>
      <vt:lpstr>Times New Roman</vt:lpstr>
      <vt:lpstr>Verdana</vt:lpstr>
      <vt:lpstr>Wingdings</vt:lpstr>
      <vt:lpstr>Office Theme</vt:lpstr>
      <vt:lpstr>22_Default Design</vt:lpstr>
      <vt:lpstr>Eclipse</vt:lpstr>
      <vt:lpstr>1_Office Theme</vt:lpstr>
      <vt:lpstr>1_Blank Presentation</vt:lpstr>
      <vt:lpstr>Blank Presentation</vt:lpstr>
      <vt:lpstr>Axis</vt:lpstr>
      <vt:lpstr>1_Axis</vt:lpstr>
      <vt:lpstr>Default Design</vt:lpstr>
      <vt:lpstr>Echo</vt:lpstr>
      <vt:lpstr>方程式</vt:lpstr>
      <vt:lpstr>ENG6600: Advanced Machine Learning  “Classification: K Nearest Neighbor”</vt:lpstr>
      <vt:lpstr>PowerPoint Presentation</vt:lpstr>
      <vt:lpstr>Classification Algorithms</vt:lpstr>
      <vt:lpstr>Instance-Based Learning</vt:lpstr>
      <vt:lpstr>1-Nearest Neighbor</vt:lpstr>
      <vt:lpstr>KNN Algorithm: General Information</vt:lpstr>
      <vt:lpstr>KNN Algorithm: General Information</vt:lpstr>
      <vt:lpstr>PowerPoint Presentation</vt:lpstr>
      <vt:lpstr>The KNN Algorithm</vt:lpstr>
      <vt:lpstr>Nearest Neighbor Models</vt:lpstr>
      <vt:lpstr>K-Nearest Neighbor</vt:lpstr>
      <vt:lpstr>KNN Complexity</vt:lpstr>
      <vt:lpstr>Nearest Neighbor Models</vt:lpstr>
      <vt:lpstr>Learning Method</vt:lpstr>
      <vt:lpstr>K-Nearest Neighbor</vt:lpstr>
      <vt:lpstr>Curse-of-Dimensionality</vt:lpstr>
      <vt:lpstr>KNN: Advantages/Disadvantages</vt:lpstr>
      <vt:lpstr>K Nearest Neighbors</vt:lpstr>
      <vt:lpstr> Distance Measures</vt:lpstr>
      <vt:lpstr>PowerPoint Presentation</vt:lpstr>
      <vt:lpstr>PowerPoint Presentation</vt:lpstr>
      <vt:lpstr>PowerPoint Presentation</vt:lpstr>
      <vt:lpstr>Selecting the Number of Neighbors</vt:lpstr>
      <vt:lpstr>Selecting the Number of Neighbors</vt:lpstr>
      <vt:lpstr>Training Parameters/Typical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Shawki M Areibi</dc:creator>
  <cp:lastModifiedBy>Shawki M Areibi</cp:lastModifiedBy>
  <cp:revision>680</cp:revision>
  <cp:lastPrinted>2005-11-01T15:52:28Z</cp:lastPrinted>
  <dcterms:created xsi:type="dcterms:W3CDTF">2014-08-22T19:10:40Z</dcterms:created>
  <dcterms:modified xsi:type="dcterms:W3CDTF">2024-02-09T19:06:49Z</dcterms:modified>
</cp:coreProperties>
</file>