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714" r:id="rId3"/>
    <p:sldMasterId id="2147483897" r:id="rId4"/>
    <p:sldMasterId id="2147483909" r:id="rId5"/>
    <p:sldMasterId id="2147483950" r:id="rId6"/>
  </p:sldMasterIdLst>
  <p:notesMasterIdLst>
    <p:notesMasterId r:id="rId54"/>
  </p:notesMasterIdLst>
  <p:handoutMasterIdLst>
    <p:handoutMasterId r:id="rId55"/>
  </p:handoutMasterIdLst>
  <p:sldIdLst>
    <p:sldId id="256" r:id="rId7"/>
    <p:sldId id="1812" r:id="rId8"/>
    <p:sldId id="1767" r:id="rId9"/>
    <p:sldId id="1750" r:id="rId10"/>
    <p:sldId id="1751" r:id="rId11"/>
    <p:sldId id="1752" r:id="rId12"/>
    <p:sldId id="1753" r:id="rId13"/>
    <p:sldId id="1754" r:id="rId14"/>
    <p:sldId id="1807" r:id="rId15"/>
    <p:sldId id="1808" r:id="rId16"/>
    <p:sldId id="1755" r:id="rId17"/>
    <p:sldId id="1766" r:id="rId18"/>
    <p:sldId id="1774" r:id="rId19"/>
    <p:sldId id="1775" r:id="rId20"/>
    <p:sldId id="1778" r:id="rId21"/>
    <p:sldId id="1791" r:id="rId22"/>
    <p:sldId id="1772" r:id="rId23"/>
    <p:sldId id="1796" r:id="rId24"/>
    <p:sldId id="1797" r:id="rId25"/>
    <p:sldId id="1798" r:id="rId26"/>
    <p:sldId id="1799" r:id="rId27"/>
    <p:sldId id="1800" r:id="rId28"/>
    <p:sldId id="1801" r:id="rId29"/>
    <p:sldId id="1802" r:id="rId30"/>
    <p:sldId id="1803" r:id="rId31"/>
    <p:sldId id="1804" r:id="rId32"/>
    <p:sldId id="1805" r:id="rId33"/>
    <p:sldId id="1806" r:id="rId34"/>
    <p:sldId id="1756" r:id="rId35"/>
    <p:sldId id="1776" r:id="rId36"/>
    <p:sldId id="1058" r:id="rId37"/>
    <p:sldId id="1770" r:id="rId38"/>
    <p:sldId id="1771" r:id="rId39"/>
    <p:sldId id="1769" r:id="rId40"/>
    <p:sldId id="307" r:id="rId41"/>
    <p:sldId id="1809" r:id="rId42"/>
    <p:sldId id="1810" r:id="rId43"/>
    <p:sldId id="1811" r:id="rId44"/>
    <p:sldId id="1792" r:id="rId45"/>
    <p:sldId id="1793" r:id="rId46"/>
    <p:sldId id="1794" r:id="rId47"/>
    <p:sldId id="1795" r:id="rId48"/>
    <p:sldId id="1765" r:id="rId49"/>
    <p:sldId id="306" r:id="rId50"/>
    <p:sldId id="1762" r:id="rId51"/>
    <p:sldId id="1790" r:id="rId52"/>
    <p:sldId id="36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59" autoAdjust="0"/>
    <p:restoredTop sz="46154" autoAdjust="0"/>
  </p:normalViewPr>
  <p:slideViewPr>
    <p:cSldViewPr snapToObjects="1">
      <p:cViewPr varScale="1">
        <p:scale>
          <a:sx n="49" d="100"/>
          <a:sy n="49" d="100"/>
        </p:scale>
        <p:origin x="1938"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2AAD492-056F-8C46-AA47-93435F7FAF97}" type="slidenum">
              <a:rPr lang="en-US">
                <a:uFillTx/>
              </a:rPr>
              <a:pPr>
                <a:defRPr>
                  <a:uFillTx/>
                </a:defRPr>
              </a:pPr>
              <a:t>‹#›</a:t>
            </a:fld>
            <a:endParaRPr lang="en-US">
              <a:uFillTx/>
            </a:endParaRPr>
          </a:p>
        </p:txBody>
      </p:sp>
    </p:spTree>
    <p:extLst>
      <p:ext uri="{BB962C8B-B14F-4D97-AF65-F5344CB8AC3E}">
        <p14:creationId xmlns:p14="http://schemas.microsoft.com/office/powerpoint/2010/main" val="1296681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70E17A5-503D-AF40-9446-B33EB8126F24}" type="slidenum">
              <a:rPr lang="en-US">
                <a:uFillTx/>
              </a:rPr>
              <a:pPr>
                <a:defRPr>
                  <a:uFillTx/>
                </a:defRPr>
              </a:pPr>
              <a:t>‹#›</a:t>
            </a:fld>
            <a:endParaRPr lang="en-US">
              <a:uFillTx/>
            </a:endParaRPr>
          </a:p>
        </p:txBody>
      </p:sp>
    </p:spTree>
    <p:extLst>
      <p:ext uri="{BB962C8B-B14F-4D97-AF65-F5344CB8AC3E}">
        <p14:creationId xmlns:p14="http://schemas.microsoft.com/office/powerpoint/2010/main" val="8015560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Regression predictive modeling are those </a:t>
            </a:r>
            <a:r>
              <a:rPr lang="en-US" b="1" dirty="0"/>
              <a:t>problems that involve predicting a numeric value</a:t>
            </a:r>
            <a:r>
              <a:rPr lang="en-US" dirty="0"/>
              <a:t>. </a:t>
            </a:r>
          </a:p>
          <a:p>
            <a:pPr marL="171450" indent="-171450">
              <a:buFont typeface="Arial" panose="020B0604020202020204" pitchFamily="34" charset="0"/>
              <a:buChar char="•"/>
            </a:pPr>
            <a:r>
              <a:rPr lang="en-US" dirty="0"/>
              <a:t>It is different from classification that involves predicting a class label. </a:t>
            </a:r>
          </a:p>
          <a:p>
            <a:pPr marL="171450" indent="-171450">
              <a:buFont typeface="Arial" panose="020B0604020202020204" pitchFamily="34" charset="0"/>
              <a:buChar char="•"/>
            </a:pPr>
            <a:r>
              <a:rPr lang="en-US" dirty="0"/>
              <a:t>Unlike classification, </a:t>
            </a:r>
            <a:r>
              <a:rPr lang="en-US" b="1" dirty="0"/>
              <a:t>you cannot use classification accuracy </a:t>
            </a:r>
            <a:r>
              <a:rPr lang="en-US" dirty="0"/>
              <a:t>to </a:t>
            </a:r>
            <a:r>
              <a:rPr lang="en-US" b="1" dirty="0"/>
              <a:t>evaluate</a:t>
            </a:r>
            <a:r>
              <a:rPr lang="en-US" dirty="0"/>
              <a:t> the predictions made by a </a:t>
            </a:r>
            <a:r>
              <a:rPr lang="en-US" b="1" dirty="0"/>
              <a:t>regression model</a:t>
            </a:r>
            <a:r>
              <a:rPr lang="en-US" dirty="0"/>
              <a:t>. </a:t>
            </a:r>
          </a:p>
          <a:p>
            <a:pPr marL="171450" indent="-171450">
              <a:buFont typeface="Arial" panose="020B0604020202020204" pitchFamily="34" charset="0"/>
              <a:buChar char="•"/>
            </a:pPr>
            <a:r>
              <a:rPr lang="en-US" dirty="0"/>
              <a:t>Metrics for regression involve calculating an error score to summarize the predictive skill of a model.</a:t>
            </a:r>
            <a:endParaRPr lang="en-CA" dirty="0"/>
          </a:p>
        </p:txBody>
      </p:sp>
      <p:sp>
        <p:nvSpPr>
          <p:cNvPr id="4" name="Slide Number Placeholder 3"/>
          <p:cNvSpPr>
            <a:spLocks noGrp="1"/>
          </p:cNvSpPr>
          <p:nvPr>
            <p:ph type="sldNum" sz="quarter" idx="10"/>
          </p:nvPr>
        </p:nvSpPr>
        <p:spPr/>
        <p:txBody>
          <a:bodyPr/>
          <a:lstStyle/>
          <a:p>
            <a:fld id="{D127F9DA-4F60-4060-B86F-F45BB6B3CB8F}" type="slidenum">
              <a:rPr lang="en-CA" smtClean="0"/>
              <a:pPr/>
              <a:t>1</a:t>
            </a:fld>
            <a:endParaRPr lang="en-CA"/>
          </a:p>
        </p:txBody>
      </p:sp>
    </p:spTree>
    <p:extLst>
      <p:ext uri="{BB962C8B-B14F-4D97-AF65-F5344CB8AC3E}">
        <p14:creationId xmlns:p14="http://schemas.microsoft.com/office/powerpoint/2010/main" val="32479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Why is R² Negative</a:t>
            </a:r>
            <a:r>
              <a:rPr lang="en-US" baseline="0" dirty="0"/>
              <a:t>?</a:t>
            </a:r>
          </a:p>
          <a:p>
            <a:endParaRPr lang="en-US" baseline="0" dirty="0"/>
          </a:p>
          <a:p>
            <a:r>
              <a:rPr lang="en-US" baseline="0" dirty="0"/>
              <a:t>After giving you a brief overview of the various regression metrics, let us finally talk about </a:t>
            </a:r>
            <a:r>
              <a:rPr lang="en-US" b="1" baseline="0" dirty="0"/>
              <a:t>why R² is negative</a:t>
            </a:r>
            <a:r>
              <a:rPr lang="en-US" baseline="0" dirty="0"/>
              <a:t>.</a:t>
            </a:r>
          </a:p>
          <a:p>
            <a:pPr marL="171450" indent="-171450">
              <a:buFont typeface="Arial" panose="020B0604020202020204" pitchFamily="34" charset="0"/>
              <a:buChar char="•"/>
            </a:pPr>
            <a:r>
              <a:rPr lang="en-US" baseline="0" dirty="0"/>
              <a:t>There is a misconception among people that R² score ranges from 0 to 1 but actually it ranges from -∞ to 1.</a:t>
            </a:r>
          </a:p>
          <a:p>
            <a:pPr marL="171450" indent="-171450">
              <a:buFont typeface="Arial" panose="020B0604020202020204" pitchFamily="34" charset="0"/>
              <a:buChar char="•"/>
            </a:pPr>
            <a:r>
              <a:rPr lang="en-US" baseline="0" dirty="0"/>
              <a:t> Due to this misconception, they are sometimes scared </a:t>
            </a:r>
            <a:r>
              <a:rPr lang="en-US" b="1" baseline="0" dirty="0"/>
              <a:t>why the R² is negative </a:t>
            </a:r>
            <a:r>
              <a:rPr lang="en-US" baseline="0" dirty="0"/>
              <a:t>which is not a possibility according to them.</a:t>
            </a:r>
          </a:p>
          <a:p>
            <a:endParaRPr lang="en-US" baseline="0" dirty="0"/>
          </a:p>
          <a:p>
            <a:r>
              <a:rPr lang="en-US" baseline="0" dirty="0"/>
              <a:t>The main reasons for R² to be negative are the following:</a:t>
            </a:r>
          </a:p>
          <a:p>
            <a:pPr marL="171450" indent="-171450">
              <a:buFont typeface="Arial" panose="020B0604020202020204" pitchFamily="34" charset="0"/>
              <a:buChar char="•"/>
            </a:pPr>
            <a:r>
              <a:rPr lang="en-US" baseline="0" dirty="0"/>
              <a:t>One of the main reason for R² to be negative is that the chosen model does not follow the trend of the data causing the R² to be negative. </a:t>
            </a:r>
          </a:p>
          <a:p>
            <a:pPr marL="171450" indent="-171450">
              <a:buFont typeface="Arial" panose="020B0604020202020204" pitchFamily="34" charset="0"/>
              <a:buChar char="•"/>
            </a:pPr>
            <a:r>
              <a:rPr lang="en-US" baseline="0" dirty="0"/>
              <a:t>This causes the </a:t>
            </a:r>
            <a:r>
              <a:rPr lang="en-US" baseline="0" dirty="0" err="1"/>
              <a:t>mse</a:t>
            </a:r>
            <a:r>
              <a:rPr lang="en-US" baseline="0" dirty="0"/>
              <a:t> of the chosen model (</a:t>
            </a:r>
            <a:r>
              <a:rPr lang="en-US" b="1" baseline="0" dirty="0"/>
              <a:t>numerator</a:t>
            </a:r>
            <a:r>
              <a:rPr lang="en-US" baseline="0" dirty="0"/>
              <a:t>) to be </a:t>
            </a:r>
            <a:r>
              <a:rPr lang="en-US" b="1" baseline="0" dirty="0"/>
              <a:t>more than </a:t>
            </a:r>
            <a:r>
              <a:rPr lang="en-US" baseline="0" dirty="0"/>
              <a:t>the </a:t>
            </a:r>
            <a:r>
              <a:rPr lang="en-US" baseline="0" dirty="0" err="1"/>
              <a:t>mse</a:t>
            </a:r>
            <a:r>
              <a:rPr lang="en-US" baseline="0" dirty="0"/>
              <a:t> for constant baseline (</a:t>
            </a:r>
            <a:r>
              <a:rPr lang="en-US" b="1" baseline="0" dirty="0"/>
              <a:t>denominator</a:t>
            </a:r>
            <a:r>
              <a:rPr lang="en-US" baseline="0" dirty="0"/>
              <a:t>) resulting in negative R².</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361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Using </a:t>
            </a:r>
            <a:r>
              <a:rPr lang="en-US" b="1" baseline="0" dirty="0"/>
              <a:t>adjusted R-squared </a:t>
            </a:r>
            <a:r>
              <a:rPr lang="en-US" baseline="0" dirty="0"/>
              <a:t>over R-squared may be </a:t>
            </a:r>
            <a:r>
              <a:rPr lang="en-US" b="1" baseline="0" dirty="0"/>
              <a:t>favored</a:t>
            </a:r>
            <a:r>
              <a:rPr lang="en-US" baseline="0" dirty="0"/>
              <a:t> because of its </a:t>
            </a:r>
            <a:r>
              <a:rPr lang="en-US" b="1" baseline="0" dirty="0"/>
              <a:t>ability to make a more accurate view of the correlation between one variable and another</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Adjusted R-Squared </a:t>
            </a:r>
            <a:r>
              <a:rPr lang="en-US" b="1" baseline="0" dirty="0"/>
              <a:t>takes into account the features used </a:t>
            </a:r>
            <a:r>
              <a:rPr lang="en-US" baseline="0" dirty="0"/>
              <a:t>in the predictive model.</a:t>
            </a:r>
          </a:p>
          <a:p>
            <a:pPr marL="628650" lvl="1" indent="-171450">
              <a:buFont typeface="Arial" panose="020B0604020202020204" pitchFamily="34" charset="0"/>
              <a:buChar char="•"/>
            </a:pPr>
            <a:r>
              <a:rPr lang="en-US" baseline="0" dirty="0"/>
              <a:t>Doing so, the </a:t>
            </a:r>
            <a:r>
              <a:rPr lang="en-US" b="1" baseline="0" dirty="0"/>
              <a:t>more predictive features </a:t>
            </a:r>
            <a:r>
              <a:rPr lang="en-US" baseline="0" dirty="0"/>
              <a:t>are added to the model, </a:t>
            </a:r>
            <a:r>
              <a:rPr lang="en-US" b="1" baseline="0" dirty="0"/>
              <a:t>the higher the Adjusted </a:t>
            </a:r>
            <a:r>
              <a:rPr lang="en-US" baseline="0" dirty="0"/>
              <a:t>R². </a:t>
            </a:r>
          </a:p>
          <a:p>
            <a:pPr marL="628650" lvl="1" indent="-171450">
              <a:buFont typeface="Arial" panose="020B0604020202020204" pitchFamily="34" charset="0"/>
              <a:buChar char="•"/>
            </a:pPr>
            <a:r>
              <a:rPr lang="en-US" baseline="0" dirty="0"/>
              <a:t>However, the </a:t>
            </a:r>
            <a:r>
              <a:rPr lang="en-US" b="1" baseline="0" dirty="0"/>
              <a:t>more “useless” features are added </a:t>
            </a:r>
            <a:r>
              <a:rPr lang="en-US" baseline="0" dirty="0"/>
              <a:t>to the model, </a:t>
            </a:r>
            <a:r>
              <a:rPr lang="en-US" b="1" baseline="0" dirty="0"/>
              <a:t>the lower the Adjusted R² </a:t>
            </a:r>
            <a:r>
              <a:rPr lang="en-US" baseline="0" dirty="0"/>
              <a:t>value, differently from what would happen with R².</a:t>
            </a:r>
          </a:p>
          <a:p>
            <a:pPr marL="171450" indent="-171450">
              <a:buFont typeface="Arial" panose="020B0604020202020204" pitchFamily="34" charset="0"/>
              <a:buChar char="•"/>
            </a:pPr>
            <a:r>
              <a:rPr lang="en-US" b="1" baseline="0" dirty="0"/>
              <a:t>Adjusted R-squared </a:t>
            </a:r>
            <a:r>
              <a:rPr lang="en-US" baseline="0" dirty="0"/>
              <a:t>identifies the percentage of variance in the target field that is explained by the input or inputs. </a:t>
            </a:r>
          </a:p>
          <a:p>
            <a:pPr marL="171450" indent="-171450">
              <a:buFont typeface="Arial" panose="020B0604020202020204" pitchFamily="34" charset="0"/>
              <a:buChar char="•"/>
            </a:pPr>
            <a:r>
              <a:rPr lang="en-US" baseline="0" dirty="0"/>
              <a:t>Adjusted R-squared does this </a:t>
            </a:r>
            <a:r>
              <a:rPr lang="en-US" b="1" baseline="0" dirty="0"/>
              <a:t>by taking into account how many independent variables</a:t>
            </a:r>
            <a:r>
              <a:rPr lang="en-US" b="0" baseline="0" dirty="0"/>
              <a:t> </a:t>
            </a:r>
            <a:r>
              <a:rPr lang="en-US" baseline="0" dirty="0"/>
              <a:t>are added to a particular model against which the stock index is measured</a:t>
            </a: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79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week #1 we briefly discussed the issue of bias and variance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12</a:t>
            </a:fld>
            <a:endParaRPr lang="en-US">
              <a:uFillTx/>
            </a:endParaRPr>
          </a:p>
        </p:txBody>
      </p:sp>
    </p:spTree>
    <p:extLst>
      <p:ext uri="{BB962C8B-B14F-4D97-AF65-F5344CB8AC3E}">
        <p14:creationId xmlns:p14="http://schemas.microsoft.com/office/powerpoint/2010/main" val="209862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a:t>
            </a:r>
            <a:r>
              <a:rPr lang="en-US" b="1" baseline="0" dirty="0"/>
              <a:t>bias is a measure of </a:t>
            </a:r>
            <a:r>
              <a:rPr lang="en-US" baseline="0" dirty="0"/>
              <a:t>how close the model can capture the mapping function between inputs and outputs.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Intuitively, underfitting occurs when the model or the algorithm </a:t>
            </a:r>
            <a:r>
              <a:rPr lang="en-US" b="1" baseline="0" dirty="0"/>
              <a:t>does not fit the data well enough</a:t>
            </a:r>
            <a:r>
              <a:rPr lang="en-US" baseline="0" dirty="0"/>
              <a:t>. </a:t>
            </a:r>
          </a:p>
          <a:p>
            <a:pPr marL="628650" lvl="1" indent="-171450">
              <a:buFont typeface="Arial" panose="020B0604020202020204" pitchFamily="34" charset="0"/>
              <a:buChar char="•"/>
            </a:pPr>
            <a:r>
              <a:rPr lang="en-US" baseline="0" dirty="0"/>
              <a:t>Specifically, underfitting occurs if the model or </a:t>
            </a:r>
            <a:r>
              <a:rPr lang="en-US" b="1" baseline="0" dirty="0"/>
              <a:t>algorithm shows </a:t>
            </a:r>
            <a:r>
              <a:rPr lang="en-US" baseline="0" dirty="0"/>
              <a:t>low variance but </a:t>
            </a:r>
            <a:r>
              <a:rPr lang="en-US" b="1" baseline="0" dirty="0"/>
              <a:t>high bias</a:t>
            </a:r>
            <a:r>
              <a:rPr lang="en-US" baseline="0" dirty="0"/>
              <a:t>.</a:t>
            </a:r>
          </a:p>
          <a:p>
            <a:pPr marL="628650" lvl="1" indent="-171450">
              <a:buFont typeface="Arial" panose="020B0604020202020204" pitchFamily="34" charset="0"/>
              <a:buChar char="•"/>
            </a:pPr>
            <a:r>
              <a:rPr lang="en-US" baseline="0" dirty="0"/>
              <a:t>Underfitting is often a result of an excessively </a:t>
            </a:r>
            <a:r>
              <a:rPr lang="en-US" b="1" baseline="0" dirty="0"/>
              <a:t>simple model.</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929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Specifically, overfitting occurs if the model or algorithm shows low bias but </a:t>
            </a:r>
            <a:r>
              <a:rPr lang="en-US" b="1" baseline="0" dirty="0"/>
              <a:t>high variance</a:t>
            </a:r>
            <a:r>
              <a:rPr lang="en-US" baseline="0" dirty="0"/>
              <a:t>. </a:t>
            </a:r>
          </a:p>
          <a:p>
            <a:pPr marL="628650" lvl="1" indent="-171450">
              <a:buFont typeface="Arial" panose="020B0604020202020204" pitchFamily="34" charset="0"/>
              <a:buChar char="•"/>
            </a:pPr>
            <a:r>
              <a:rPr lang="en-US" baseline="0" dirty="0"/>
              <a:t>Overfitting is often a result of an excessively </a:t>
            </a:r>
            <a:r>
              <a:rPr lang="en-US" b="1" baseline="0" dirty="0"/>
              <a:t>over complicated model</a:t>
            </a:r>
          </a:p>
          <a:p>
            <a:pPr marL="628650" lvl="1" indent="-171450">
              <a:buFont typeface="Arial" panose="020B0604020202020204" pitchFamily="34" charset="0"/>
              <a:buChar char="•"/>
            </a:pPr>
            <a:r>
              <a:rPr lang="en-US" baseline="0" dirty="0"/>
              <a:t>It </a:t>
            </a:r>
            <a:r>
              <a:rPr lang="en-US" b="1" baseline="0" dirty="0"/>
              <a:t>can be prevented </a:t>
            </a:r>
            <a:r>
              <a:rPr lang="en-US" baseline="0" dirty="0"/>
              <a:t>by:</a:t>
            </a:r>
          </a:p>
          <a:p>
            <a:pPr marL="1085850" lvl="2" indent="-171450">
              <a:buFont typeface="Arial" panose="020B0604020202020204" pitchFamily="34" charset="0"/>
              <a:buChar char="•"/>
            </a:pPr>
            <a:r>
              <a:rPr lang="en-US" baseline="0" dirty="0"/>
              <a:t>Fitting multiple models and using validation or cross-validation to compare their predictive accuracies on test data.</a:t>
            </a:r>
          </a:p>
          <a:p>
            <a:pPr marL="1085850" lvl="2" indent="-171450">
              <a:buFont typeface="Arial" panose="020B0604020202020204" pitchFamily="34" charset="0"/>
              <a:buChar char="•"/>
            </a:pPr>
            <a:r>
              <a:rPr lang="en-US" baseline="0" dirty="0"/>
              <a:t>Use </a:t>
            </a:r>
            <a:r>
              <a:rPr lang="en-US" b="1" baseline="0" dirty="0"/>
              <a:t>more data</a:t>
            </a:r>
          </a:p>
          <a:p>
            <a:pPr marL="1085850" lvl="2" indent="-171450">
              <a:buFont typeface="Arial" panose="020B0604020202020204" pitchFamily="34" charset="0"/>
              <a:buChar char="•"/>
            </a:pPr>
            <a:r>
              <a:rPr lang="en-US" b="1" baseline="0" dirty="0"/>
              <a:t>Early Stopping</a:t>
            </a:r>
          </a:p>
          <a:p>
            <a:pPr marL="1085850" lvl="2" indent="-171450">
              <a:buFont typeface="Arial" panose="020B0604020202020204" pitchFamily="34" charset="0"/>
              <a:buChar char="•"/>
            </a:pPr>
            <a:r>
              <a:rPr lang="en-US" baseline="0" dirty="0"/>
              <a:t>Use Ensemble Learning</a:t>
            </a:r>
          </a:p>
          <a:p>
            <a:pPr marL="1085850" lvl="2" indent="-171450">
              <a:buFont typeface="Arial" panose="020B0604020202020204" pitchFamily="34" charset="0"/>
              <a:buChar char="•"/>
            </a:pPr>
            <a:r>
              <a:rPr lang="en-US" b="1" baseline="0" dirty="0"/>
              <a:t>Regularization</a:t>
            </a:r>
            <a:r>
              <a:rPr lang="en-US" baseline="0" dirty="0"/>
              <a:t>: L1 or L2 regularization (maybe reduce number of features)</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768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There will always be a </a:t>
            </a:r>
            <a:r>
              <a:rPr lang="en-CA" baseline="0" dirty="0" err="1"/>
              <a:t>tradeoff</a:t>
            </a:r>
            <a:r>
              <a:rPr lang="en-CA" baseline="0" dirty="0"/>
              <a:t> between Bias and Variance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630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610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142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see how we tend to develop an ML regression framework and end up with an inappropriate ML model</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18</a:t>
            </a:fld>
            <a:endParaRPr lang="en-US">
              <a:uFillTx/>
            </a:endParaRPr>
          </a:p>
        </p:txBody>
      </p:sp>
    </p:spTree>
    <p:extLst>
      <p:ext uri="{BB962C8B-B14F-4D97-AF65-F5344CB8AC3E}">
        <p14:creationId xmlns:p14="http://schemas.microsoft.com/office/powerpoint/2010/main" val="692606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19</a:t>
            </a:fld>
            <a:endParaRPr lang="en-US">
              <a:uFillTx/>
            </a:endParaRPr>
          </a:p>
        </p:txBody>
      </p:sp>
    </p:spTree>
    <p:extLst>
      <p:ext uri="{BB962C8B-B14F-4D97-AF65-F5344CB8AC3E}">
        <p14:creationId xmlns:p14="http://schemas.microsoft.com/office/powerpoint/2010/main" val="203431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evaluate ML models?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7707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is a summary of the three possible scenarios as we develop ML models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2902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r>
              <a:rPr lang="en-US" dirty="0"/>
              <a:t>In </a:t>
            </a:r>
            <a:r>
              <a:rPr lang="en-US" b="1" dirty="0"/>
              <a:t>underfitting</a:t>
            </a:r>
            <a:r>
              <a:rPr lang="en-US" dirty="0"/>
              <a:t> since the model is simple it is </a:t>
            </a:r>
            <a:r>
              <a:rPr lang="en-US" b="1" dirty="0"/>
              <a:t>neither accurate </a:t>
            </a:r>
            <a:r>
              <a:rPr lang="en-US" dirty="0"/>
              <a:t>on the training nor testing data</a:t>
            </a: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039F7-9394-A245-B939-DF533F2C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18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r>
              <a:rPr lang="en-US" dirty="0"/>
              <a:t>In overfitting, the model is memorizing … </a:t>
            </a:r>
          </a:p>
          <a:p>
            <a:pPr marL="628650" lvl="1" indent="-171450">
              <a:buFont typeface="Arial" panose="020B0604020202020204" pitchFamily="34" charset="0"/>
              <a:buChar char="•"/>
            </a:pPr>
            <a:r>
              <a:rPr lang="en-US" dirty="0"/>
              <a:t>It does well in the </a:t>
            </a:r>
            <a:r>
              <a:rPr lang="en-US" b="1" dirty="0"/>
              <a:t>training data </a:t>
            </a:r>
            <a:r>
              <a:rPr lang="en-US" dirty="0"/>
              <a:t>(high accuracy)</a:t>
            </a:r>
          </a:p>
          <a:p>
            <a:pPr marL="628650" lvl="1" indent="-171450">
              <a:buFont typeface="Arial" panose="020B0604020202020204" pitchFamily="34" charset="0"/>
              <a:buChar char="•"/>
            </a:pPr>
            <a:r>
              <a:rPr lang="en-US" dirty="0"/>
              <a:t>However, it fails to generalize and therefore the accuracy of the </a:t>
            </a:r>
            <a:r>
              <a:rPr lang="en-US" b="1" dirty="0"/>
              <a:t>testing data </a:t>
            </a:r>
            <a:r>
              <a:rPr lang="en-US" dirty="0"/>
              <a:t>is low</a:t>
            </a: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039F7-9394-A245-B939-DF533F2C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680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r>
              <a:rPr lang="en-US" dirty="0"/>
              <a:t>Techniques to </a:t>
            </a:r>
            <a:r>
              <a:rPr lang="en-US" b="1" dirty="0"/>
              <a:t>reduce Underfitting</a:t>
            </a:r>
            <a:r>
              <a:rPr lang="en-US" dirty="0"/>
              <a:t>:</a:t>
            </a:r>
          </a:p>
          <a:p>
            <a:pPr marL="628650" lvl="1" indent="-171450">
              <a:buFont typeface="Arial" panose="020B0604020202020204" pitchFamily="34" charset="0"/>
              <a:buChar char="•"/>
            </a:pPr>
            <a:r>
              <a:rPr lang="en-US" u="sng" dirty="0">
                <a:effectLst>
                  <a:outerShdw blurRad="38100" dist="38100" dir="2700000" algn="tl">
                    <a:srgbClr val="000000">
                      <a:alpha val="43137"/>
                    </a:srgbClr>
                  </a:outerShdw>
                </a:effectLst>
              </a:rPr>
              <a:t>Increase model complexity</a:t>
            </a:r>
            <a:r>
              <a:rPr lang="en-US" dirty="0"/>
              <a:t>.</a:t>
            </a:r>
          </a:p>
          <a:p>
            <a:pPr marL="628650" lvl="1" indent="-171450">
              <a:buFont typeface="Arial" panose="020B0604020202020204" pitchFamily="34" charset="0"/>
              <a:buChar char="•"/>
            </a:pPr>
            <a:r>
              <a:rPr lang="en-US" u="sng" dirty="0">
                <a:effectLst>
                  <a:outerShdw blurRad="38100" dist="38100" dir="2700000" algn="tl">
                    <a:srgbClr val="000000">
                      <a:alpha val="43137"/>
                    </a:srgbClr>
                  </a:outerShdw>
                </a:effectLst>
              </a:rPr>
              <a:t>Increase the number of features</a:t>
            </a:r>
            <a:r>
              <a:rPr lang="en-US" dirty="0"/>
              <a:t>, performing feature engineering.</a:t>
            </a:r>
          </a:p>
          <a:p>
            <a:pPr marL="628650" lvl="1" indent="-171450">
              <a:buFont typeface="Arial" panose="020B0604020202020204" pitchFamily="34" charset="0"/>
              <a:buChar char="•"/>
            </a:pPr>
            <a:r>
              <a:rPr lang="en-US" u="sng" dirty="0">
                <a:effectLst>
                  <a:outerShdw blurRad="38100" dist="38100" dir="2700000" algn="tl">
                    <a:srgbClr val="000000">
                      <a:alpha val="43137"/>
                    </a:srgbClr>
                  </a:outerShdw>
                </a:effectLst>
              </a:rPr>
              <a:t>Remove noise from the data</a:t>
            </a:r>
            <a:r>
              <a:rPr lang="en-US" dirty="0"/>
              <a:t>.</a:t>
            </a:r>
          </a:p>
          <a:p>
            <a:pPr marL="628650" lvl="1" indent="-171450">
              <a:buFont typeface="Arial" panose="020B0604020202020204" pitchFamily="34" charset="0"/>
              <a:buChar char="•"/>
            </a:pPr>
            <a:r>
              <a:rPr lang="en-US" dirty="0"/>
              <a:t>Increase the number of epochs or </a:t>
            </a:r>
            <a:r>
              <a:rPr lang="en-US" b="1" dirty="0"/>
              <a:t>increase the duration of training </a:t>
            </a:r>
            <a:r>
              <a:rPr lang="en-US" dirty="0"/>
              <a:t>to get better results.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Techniques to </a:t>
            </a:r>
            <a:r>
              <a:rPr lang="en-US" b="1" dirty="0"/>
              <a:t>reduce overfitting</a:t>
            </a:r>
          </a:p>
          <a:p>
            <a:pPr marL="171450" lvl="0" indent="-171450">
              <a:buFont typeface="Arial" panose="020B0604020202020204" pitchFamily="34" charset="0"/>
              <a:buChar char="•"/>
            </a:pPr>
            <a:r>
              <a:rPr lang="en-US" dirty="0"/>
              <a:t>Cross-validation (data) ...</a:t>
            </a:r>
          </a:p>
          <a:p>
            <a:pPr marL="171450" lvl="0" indent="-171450">
              <a:buFont typeface="Arial" panose="020B0604020202020204" pitchFamily="34" charset="0"/>
              <a:buChar char="•"/>
            </a:pPr>
            <a:r>
              <a:rPr lang="en-US" dirty="0"/>
              <a:t>Data augmentation (data) ...</a:t>
            </a:r>
          </a:p>
          <a:p>
            <a:pPr marL="171450" lvl="0" indent="-171450">
              <a:buFont typeface="Arial" panose="020B0604020202020204" pitchFamily="34" charset="0"/>
              <a:buChar char="•"/>
            </a:pPr>
            <a:r>
              <a:rPr lang="en-US" dirty="0"/>
              <a:t>Feature selection (data) ...</a:t>
            </a:r>
          </a:p>
          <a:p>
            <a:pPr marL="171450" lvl="0" indent="-171450">
              <a:buFont typeface="Arial" panose="020B0604020202020204" pitchFamily="34" charset="0"/>
              <a:buChar char="•"/>
            </a:pPr>
            <a:r>
              <a:rPr lang="en-US" dirty="0"/>
              <a:t>L1 / L2 regularization (learning algorithm) ...</a:t>
            </a:r>
          </a:p>
          <a:p>
            <a:pPr marL="628650" lvl="1" indent="-171450">
              <a:buFont typeface="Arial" panose="020B0604020202020204" pitchFamily="34" charset="0"/>
              <a:buChar char="•"/>
            </a:pPr>
            <a:r>
              <a:rPr lang="en-US" dirty="0"/>
              <a:t>Regularization is a technique used to </a:t>
            </a:r>
            <a:r>
              <a:rPr lang="en-US" b="1" dirty="0"/>
              <a:t>reduce the errors by fitting the function appropriately </a:t>
            </a:r>
            <a:r>
              <a:rPr lang="en-US" dirty="0"/>
              <a:t>on the given training set and avoid overfitting.</a:t>
            </a:r>
          </a:p>
          <a:p>
            <a:pPr marL="171450" lvl="0" indent="-171450">
              <a:buFont typeface="Arial" panose="020B0604020202020204" pitchFamily="34" charset="0"/>
              <a:buChar char="•"/>
            </a:pPr>
            <a:r>
              <a:rPr lang="en-US" dirty="0"/>
              <a:t>Remove layers / number of units per layer (model) ...</a:t>
            </a:r>
          </a:p>
          <a:p>
            <a:pPr marL="171450" lvl="0" indent="-171450">
              <a:buFont typeface="Arial" panose="020B0604020202020204" pitchFamily="34" charset="0"/>
              <a:buChar char="•"/>
            </a:pPr>
            <a:r>
              <a:rPr lang="en-US" dirty="0"/>
              <a:t>Dropout (model)</a:t>
            </a: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039F7-9394-A245-B939-DF533F2C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44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Overfitting can be reduced using several techniques as we mentioned earlier </a:t>
            </a:r>
          </a:p>
          <a:p>
            <a:pPr marL="171450" indent="-171450">
              <a:buFont typeface="Arial" panose="020B0604020202020204" pitchFamily="34" charset="0"/>
              <a:buChar char="•"/>
            </a:pPr>
            <a:r>
              <a:rPr lang="en-US" b="1" dirty="0"/>
              <a:t>Simplify the model </a:t>
            </a:r>
            <a:r>
              <a:rPr lang="en-US" dirty="0"/>
              <a:t>(Model Selection)</a:t>
            </a:r>
          </a:p>
          <a:p>
            <a:pPr marL="171450" indent="-171450">
              <a:buFont typeface="Arial" panose="020B0604020202020204" pitchFamily="34" charset="0"/>
              <a:buChar char="•"/>
            </a:pPr>
            <a:r>
              <a:rPr lang="en-US" dirty="0"/>
              <a:t>Hyper Parameter Tuning</a:t>
            </a:r>
          </a:p>
          <a:p>
            <a:pPr marL="171450" indent="-171450">
              <a:buFont typeface="Arial" panose="020B0604020202020204" pitchFamily="34" charset="0"/>
              <a:buChar char="•"/>
            </a:pPr>
            <a:r>
              <a:rPr lang="en-US" dirty="0"/>
              <a:t>Train with more Data</a:t>
            </a:r>
          </a:p>
          <a:p>
            <a:pPr marL="171450" indent="-171450">
              <a:buFont typeface="Arial" panose="020B0604020202020204" pitchFamily="34" charset="0"/>
              <a:buChar char="•"/>
            </a:pPr>
            <a:r>
              <a:rPr lang="en-US" dirty="0"/>
              <a:t>Data augmentation</a:t>
            </a:r>
          </a:p>
          <a:p>
            <a:pPr marL="171450" indent="-171450">
              <a:buFont typeface="Arial" panose="020B0604020202020204" pitchFamily="34" charset="0"/>
              <a:buChar char="•"/>
            </a:pPr>
            <a:r>
              <a:rPr lang="en-US" dirty="0"/>
              <a:t>Early stopping</a:t>
            </a:r>
          </a:p>
          <a:p>
            <a:pPr marL="171450" indent="-171450">
              <a:buFont typeface="Arial" panose="020B0604020202020204" pitchFamily="34" charset="0"/>
              <a:buChar char="•"/>
            </a:pPr>
            <a:r>
              <a:rPr lang="en-US" dirty="0"/>
              <a:t>Regularization </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34</a:t>
            </a:fld>
            <a:endParaRPr lang="en-US">
              <a:uFillTx/>
            </a:endParaRPr>
          </a:p>
        </p:txBody>
      </p:sp>
    </p:spTree>
    <p:extLst>
      <p:ext uri="{BB962C8B-B14F-4D97-AF65-F5344CB8AC3E}">
        <p14:creationId xmlns:p14="http://schemas.microsoft.com/office/powerpoint/2010/main" val="403936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pPr marL="171450" indent="-171450">
              <a:buFont typeface="Arial" panose="020B0604020202020204" pitchFamily="34" charset="0"/>
              <a:buChar char="•"/>
            </a:pPr>
            <a:r>
              <a:rPr lang="en-US" b="1" dirty="0"/>
              <a:t>Dropout</a:t>
            </a:r>
            <a:r>
              <a:rPr lang="en-US" dirty="0"/>
              <a:t>: is a technique </a:t>
            </a:r>
            <a:r>
              <a:rPr lang="en-US" b="1" dirty="0"/>
              <a:t>used to prevent a model from overfitting</a:t>
            </a:r>
            <a:r>
              <a:rPr lang="en-US" dirty="0"/>
              <a:t>. </a:t>
            </a:r>
          </a:p>
          <a:p>
            <a:pPr marL="628650" lvl="1" indent="-171450">
              <a:buFont typeface="Arial" panose="020B0604020202020204" pitchFamily="34" charset="0"/>
              <a:buChar char="•"/>
            </a:pPr>
            <a:r>
              <a:rPr lang="en-US" dirty="0"/>
              <a:t>Dropout works by randomly setting the outgoing edges of hidden units (neurons that make up hidden layers) to 0 at each update of the training phase.</a:t>
            </a:r>
          </a:p>
          <a:p>
            <a:pPr marL="628650" lvl="1" indent="-171450">
              <a:buFont typeface="Arial" panose="020B0604020202020204" pitchFamily="34" charset="0"/>
              <a:buChar char="•"/>
            </a:pPr>
            <a:r>
              <a:rPr lang="en-US" dirty="0"/>
              <a:t>Dropout is a technique where randomly selected neurons are ignored during training. They are “dropped-out” randomly. This means that their contribution to the activation of downstream neurons is temporally removed on the forward pass and any weight updates are not applied to the neuron on the backward pass.</a:t>
            </a:r>
          </a:p>
          <a:p>
            <a:pPr marL="171450" indent="-171450">
              <a:buFont typeface="Arial" panose="020B0604020202020204" pitchFamily="34" charset="0"/>
              <a:buChar char="•"/>
            </a:pPr>
            <a:r>
              <a:rPr lang="en-US" b="1" dirty="0"/>
              <a:t>L1, L2 Regularization</a:t>
            </a:r>
            <a:r>
              <a:rPr lang="en-US" dirty="0"/>
              <a:t>: apply a penalty to some parameters to further simplify a model</a:t>
            </a:r>
          </a:p>
          <a:p>
            <a:pPr marL="171450" indent="-171450">
              <a:buFont typeface="Arial" panose="020B0604020202020204" pitchFamily="34" charset="0"/>
              <a:buChar char="•"/>
            </a:pPr>
            <a:r>
              <a:rPr lang="en-US" b="1" dirty="0"/>
              <a:t>Early Stopping</a:t>
            </a:r>
            <a:r>
              <a:rPr lang="en-US" dirty="0"/>
              <a:t>: In machine learning, early stopping is a </a:t>
            </a:r>
            <a:r>
              <a:rPr lang="en-US" b="1" dirty="0"/>
              <a:t>form of regularization </a:t>
            </a:r>
            <a:r>
              <a:rPr lang="en-US" dirty="0"/>
              <a:t>used to avoid overfitting when training a learner with an iterative method, such as gradient descent. </a:t>
            </a:r>
          </a:p>
          <a:p>
            <a:pPr marL="628650" lvl="1" indent="-171450">
              <a:buFont typeface="Arial" panose="020B0604020202020204" pitchFamily="34" charset="0"/>
              <a:buChar char="•"/>
            </a:pPr>
            <a:r>
              <a:rPr lang="en-US" dirty="0"/>
              <a:t>Such methods update the learner so as to make it better fit the training data with each iteration.</a:t>
            </a:r>
          </a:p>
          <a:p>
            <a:pPr marL="628650" lvl="1" indent="-171450">
              <a:buFont typeface="Arial" panose="020B0604020202020204" pitchFamily="34" charset="0"/>
              <a:buChar char="•"/>
            </a:pPr>
            <a:r>
              <a:rPr lang="en-US" dirty="0"/>
              <a:t>Early stopping is a method that allows you to specify an arbitrary large number of training epochs and </a:t>
            </a:r>
            <a:r>
              <a:rPr lang="en-US" b="1" dirty="0"/>
              <a:t>stop training once the model performance stops improving</a:t>
            </a:r>
            <a:r>
              <a:rPr lang="en-US" dirty="0"/>
              <a:t> on a hold out validation dataset.</a:t>
            </a:r>
            <a:endParaRPr lang="el-GR" dirty="0"/>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039F7-9394-A245-B939-DF533F2C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83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Regularization in Machine Learning? </a:t>
            </a:r>
          </a:p>
          <a:p>
            <a:pPr marL="171450" indent="-171450">
              <a:buFont typeface="Arial" panose="020B0604020202020204" pitchFamily="34" charset="0"/>
              <a:buChar char="•"/>
            </a:pPr>
            <a:r>
              <a:rPr lang="en-US" dirty="0"/>
              <a:t>Regularization in simple words is </a:t>
            </a:r>
            <a:r>
              <a:rPr lang="en-US" b="1" dirty="0"/>
              <a:t>adding a penalty </a:t>
            </a:r>
            <a:r>
              <a:rPr lang="en-US" dirty="0"/>
              <a:t>on say weights of the model to the objective function such that the model becomes simpler by making these weights smaller and thus reduce overfitting</a:t>
            </a:r>
          </a:p>
          <a:p>
            <a:pPr marL="171450" indent="-171450">
              <a:buFont typeface="Arial" panose="020B0604020202020204" pitchFamily="34" charset="0"/>
              <a:buChar char="•"/>
            </a:pPr>
            <a:r>
              <a:rPr lang="en-US" dirty="0"/>
              <a:t>For example</a:t>
            </a:r>
          </a:p>
          <a:p>
            <a:pPr marL="628650" lvl="1" indent="-171450">
              <a:buFont typeface="Arial" panose="020B0604020202020204" pitchFamily="34" charset="0"/>
              <a:buChar char="•"/>
            </a:pPr>
            <a:r>
              <a:rPr lang="en-US" dirty="0"/>
              <a:t>H(xi) = a0 + a1 x1 + a2 x22 + a3 x33 which may represent a squiggly line to be of order 2 instead of order 3</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748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b="1" dirty="0"/>
              <a:t>L2 Regularization</a:t>
            </a:r>
            <a:r>
              <a:rPr lang="en-US" dirty="0"/>
              <a:t>, also called a ridge regression, </a:t>
            </a:r>
          </a:p>
          <a:p>
            <a:pPr marL="628650" lvl="1" indent="-171450">
              <a:buFont typeface="Arial" panose="020B0604020202020204" pitchFamily="34" charset="0"/>
              <a:buChar char="•"/>
            </a:pPr>
            <a:r>
              <a:rPr lang="en-US" dirty="0"/>
              <a:t>adds the “squared magnitude” of the coefficient as the penalty term to the loss function.</a:t>
            </a:r>
          </a:p>
          <a:p>
            <a:pPr marL="628650" lvl="1" indent="-171450">
              <a:buFont typeface="Arial" panose="020B0604020202020204" pitchFamily="34" charset="0"/>
              <a:buChar char="•"/>
            </a:pPr>
            <a:r>
              <a:rPr lang="en-US" dirty="0"/>
              <a:t>We penalize the large weights and thus tend to make Theta</a:t>
            </a:r>
            <a:r>
              <a:rPr lang="en-US" baseline="-25000" dirty="0"/>
              <a:t>3</a:t>
            </a:r>
            <a:r>
              <a:rPr lang="en-US" dirty="0"/>
              <a:t> and Theta</a:t>
            </a:r>
            <a:r>
              <a:rPr lang="en-US" baseline="-25000" dirty="0"/>
              <a:t>2</a:t>
            </a:r>
            <a:r>
              <a:rPr lang="en-US" dirty="0"/>
              <a:t> smaller thus H</a:t>
            </a:r>
            <a:r>
              <a:rPr lang="en-US" baseline="-25000" dirty="0"/>
              <a:t>theta</a:t>
            </a:r>
            <a:r>
              <a:rPr lang="en-US" dirty="0"/>
              <a:t> smaller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1593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b="1" dirty="0"/>
              <a:t>L1 Regularization</a:t>
            </a:r>
            <a:r>
              <a:rPr lang="en-US" dirty="0"/>
              <a:t>, also called </a:t>
            </a:r>
            <a:r>
              <a:rPr lang="en-US" b="1" dirty="0"/>
              <a:t>a lasso regression</a:t>
            </a:r>
            <a:r>
              <a:rPr lang="en-US" dirty="0"/>
              <a:t>, </a:t>
            </a:r>
          </a:p>
          <a:p>
            <a:pPr marL="628650" lvl="1" indent="-171450">
              <a:buFont typeface="Arial" panose="020B0604020202020204" pitchFamily="34" charset="0"/>
              <a:buChar char="•"/>
            </a:pPr>
            <a:r>
              <a:rPr lang="en-US" dirty="0"/>
              <a:t>adds the “absolute value of magnitude” of the coefficient as a penalty term to the loss function.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30998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example where we estimate the bias and variance of the ML model to be used</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39</a:t>
            </a:fld>
            <a:endParaRPr lang="en-US">
              <a:uFillTx/>
            </a:endParaRPr>
          </a:p>
        </p:txBody>
      </p:sp>
    </p:spTree>
    <p:extLst>
      <p:ext uri="{BB962C8B-B14F-4D97-AF65-F5344CB8AC3E}">
        <p14:creationId xmlns:p14="http://schemas.microsoft.com/office/powerpoint/2010/main" val="318301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a:t>Why evaluate the performance of ML?</a:t>
            </a:r>
          </a:p>
          <a:p>
            <a:pPr marL="171450" indent="-171450">
              <a:buFont typeface="Arial" panose="020B0604020202020204" pitchFamily="34" charset="0"/>
              <a:buChar char="•"/>
            </a:pPr>
            <a:r>
              <a:rPr lang="en-US" b="1" baseline="0" dirty="0"/>
              <a:t>Performance evaluation </a:t>
            </a:r>
            <a:r>
              <a:rPr lang="en-US" baseline="0" dirty="0"/>
              <a:t>is an important aspect of the machine learning process. </a:t>
            </a:r>
          </a:p>
          <a:p>
            <a:pPr marL="628650" lvl="1" indent="-171450">
              <a:buFont typeface="Arial" panose="020B0604020202020204" pitchFamily="34" charset="0"/>
              <a:buChar char="•"/>
            </a:pPr>
            <a:r>
              <a:rPr lang="en-US" baseline="0" dirty="0"/>
              <a:t>However, it is a complex task. </a:t>
            </a:r>
          </a:p>
          <a:p>
            <a:pPr marL="628650" lvl="1" indent="-171450">
              <a:buFont typeface="Arial" panose="020B0604020202020204" pitchFamily="34" charset="0"/>
              <a:buChar char="•"/>
            </a:pPr>
            <a:r>
              <a:rPr lang="en-US" baseline="0" dirty="0"/>
              <a:t>It, therefore, needs to be conducted carefully in order for the application of machine learning to radiation oncology or other domains to be reliable.</a:t>
            </a:r>
          </a:p>
          <a:p>
            <a:pPr marL="628650" lvl="1" indent="-171450">
              <a:buFont typeface="Arial" panose="020B0604020202020204" pitchFamily="34" charset="0"/>
              <a:buChar char="•"/>
            </a:pPr>
            <a:r>
              <a:rPr lang="en-US" baseline="0" dirty="0"/>
              <a:t>We therefore need to understand the different evaluation metrics </a:t>
            </a:r>
            <a:endParaRPr lang="en-CA" baseline="0" dirty="0"/>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507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a regression model on the </a:t>
            </a:r>
            <a:r>
              <a:rPr lang="en-US" b="1" dirty="0"/>
              <a:t>housing dataset</a:t>
            </a:r>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40</a:t>
            </a:fld>
            <a:endParaRPr lang="en-US">
              <a:uFillTx/>
            </a:endParaRPr>
          </a:p>
        </p:txBody>
      </p:sp>
    </p:spTree>
    <p:extLst>
      <p:ext uri="{BB962C8B-B14F-4D97-AF65-F5344CB8AC3E}">
        <p14:creationId xmlns:p14="http://schemas.microsoft.com/office/powerpoint/2010/main" val="1332042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housing dataset has </a:t>
            </a:r>
            <a:r>
              <a:rPr lang="en-US" b="1" dirty="0"/>
              <a:t>506 instances </a:t>
            </a:r>
            <a:r>
              <a:rPr lang="en-US" dirty="0"/>
              <a:t>and </a:t>
            </a:r>
            <a:r>
              <a:rPr lang="en-US" b="1" dirty="0"/>
              <a:t>13 features</a:t>
            </a:r>
          </a:p>
          <a:p>
            <a:endParaRPr lang="en-US" dirty="0"/>
          </a:p>
          <a:p>
            <a:r>
              <a:rPr lang="en-US" dirty="0"/>
              <a:t>We split the data into training and testing .. The size of the testing is almost 30% of the data</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41</a:t>
            </a:fld>
            <a:endParaRPr lang="en-US">
              <a:uFillTx/>
            </a:endParaRPr>
          </a:p>
        </p:txBody>
      </p:sp>
    </p:spTree>
    <p:extLst>
      <p:ext uri="{BB962C8B-B14F-4D97-AF65-F5344CB8AC3E}">
        <p14:creationId xmlns:p14="http://schemas.microsoft.com/office/powerpoint/2010/main" val="263776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 the MSE, Bias and Variance of the model using the dataset</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42</a:t>
            </a:fld>
            <a:endParaRPr lang="en-US">
              <a:uFillTx/>
            </a:endParaRPr>
          </a:p>
        </p:txBody>
      </p:sp>
    </p:spTree>
    <p:extLst>
      <p:ext uri="{BB962C8B-B14F-4D97-AF65-F5344CB8AC3E}">
        <p14:creationId xmlns:p14="http://schemas.microsoft.com/office/powerpoint/2010/main" val="3529253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4A558AE-F916-4F63-B455-B6A9B2175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D1CF7FF4-4BAE-48CF-9713-07571FDB3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C45F51F1-B9DE-45DA-BCB5-66DEE3C4825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BC6080-1E60-4B47-AD09-F415FBD39F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 best metrics for regression including MAE, MSE, RMSE and R^2</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4</a:t>
            </a:fld>
            <a:endParaRPr lang="en-US">
              <a:uFillTx/>
            </a:endParaRPr>
          </a:p>
        </p:txBody>
      </p:sp>
    </p:spTree>
    <p:extLst>
      <p:ext uri="{BB962C8B-B14F-4D97-AF65-F5344CB8AC3E}">
        <p14:creationId xmlns:p14="http://schemas.microsoft.com/office/powerpoint/2010/main" val="38062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Mean absolute error (MAE) is a </a:t>
            </a:r>
            <a:r>
              <a:rPr lang="en-US" b="1" baseline="0" dirty="0"/>
              <a:t>loss function </a:t>
            </a:r>
            <a:r>
              <a:rPr lang="en-US" baseline="0" dirty="0"/>
              <a:t>used for regression.</a:t>
            </a:r>
          </a:p>
          <a:p>
            <a:pPr marL="171450" indent="-171450">
              <a:buFont typeface="Arial" panose="020B0604020202020204" pitchFamily="34" charset="0"/>
              <a:buChar char="•"/>
            </a:pPr>
            <a:r>
              <a:rPr lang="en-US" baseline="0" dirty="0"/>
              <a:t>MAE </a:t>
            </a:r>
            <a:r>
              <a:rPr lang="en-US" b="1" baseline="0" dirty="0"/>
              <a:t>does not penalize larger errors more than smaller ones</a:t>
            </a:r>
            <a:r>
              <a:rPr lang="en-US" baseline="0" dirty="0"/>
              <a:t>! (this is different than MSE and RMSE introduced next)</a:t>
            </a:r>
          </a:p>
          <a:p>
            <a:pPr marL="171450" indent="-171450">
              <a:buFont typeface="Arial" panose="020B0604020202020204" pitchFamily="34" charset="0"/>
              <a:buChar char="•"/>
            </a:pPr>
            <a:r>
              <a:rPr lang="en-US" baseline="0" dirty="0"/>
              <a:t>The MAE takes the </a:t>
            </a:r>
            <a:r>
              <a:rPr lang="en-US" b="1" baseline="0" dirty="0"/>
              <a:t>absolute value (WHY?)</a:t>
            </a:r>
            <a:r>
              <a:rPr lang="en-US" baseline="0" dirty="0"/>
              <a:t>:</a:t>
            </a:r>
          </a:p>
          <a:p>
            <a:pPr marL="628650" lvl="1" indent="-171450">
              <a:buFont typeface="Arial" panose="020B0604020202020204" pitchFamily="34" charset="0"/>
              <a:buChar char="•"/>
            </a:pPr>
            <a:r>
              <a:rPr lang="en-US" baseline="0" dirty="0"/>
              <a:t>This </a:t>
            </a:r>
            <a:r>
              <a:rPr lang="en-US" b="1" baseline="0" dirty="0"/>
              <a:t>avoids errors to cancel each other </a:t>
            </a:r>
            <a:r>
              <a:rPr lang="en-US" baseline="0" dirty="0"/>
              <a:t>out when calculating the MAE.</a:t>
            </a:r>
          </a:p>
          <a:p>
            <a:pPr marL="628650" lvl="1" indent="-171450">
              <a:buFont typeface="Arial" panose="020B0604020202020204" pitchFamily="34" charset="0"/>
              <a:buChar char="•"/>
            </a:pPr>
            <a:r>
              <a:rPr lang="en-US" baseline="0" dirty="0"/>
              <a:t>We are </a:t>
            </a:r>
            <a:r>
              <a:rPr lang="en-US" b="1" baseline="0" dirty="0"/>
              <a:t>not interested in the direction in which the estimated and actual target values differ </a:t>
            </a:r>
            <a:r>
              <a:rPr lang="en-US" baseline="0" dirty="0"/>
              <a:t>(estimated &gt; actual or vice-versa) but on the absolute distance. </a:t>
            </a:r>
          </a:p>
          <a:p>
            <a:pPr marL="171450" indent="-171450">
              <a:buFont typeface="Arial" panose="020B0604020202020204" pitchFamily="34" charset="0"/>
              <a:buChar char="•"/>
            </a:pPr>
            <a:r>
              <a:rPr lang="en-US" baseline="0" dirty="0"/>
              <a:t>Use MAE when you are doing regression and </a:t>
            </a:r>
            <a:r>
              <a:rPr lang="en-US" b="1" baseline="0" dirty="0"/>
              <a:t>don't want outliers to play a big role</a:t>
            </a:r>
            <a:r>
              <a:rPr lang="en-US" baseline="0" dirty="0"/>
              <a:t>. </a:t>
            </a:r>
          </a:p>
          <a:p>
            <a:pPr marL="171450" indent="-171450">
              <a:buFont typeface="Arial" panose="020B0604020202020204" pitchFamily="34" charset="0"/>
              <a:buChar char="•"/>
            </a:pPr>
            <a:r>
              <a:rPr lang="en-US" baseline="0" dirty="0"/>
              <a:t>The loss is the mean over the absolute differences between true and predicted values, deviations in either direction from the true value are treated the same way.</a:t>
            </a: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3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mean squared error (MSE) </a:t>
            </a:r>
            <a:r>
              <a:rPr lang="en-US" b="1" u="sng" baseline="0" dirty="0"/>
              <a:t>tells you </a:t>
            </a:r>
            <a:r>
              <a:rPr lang="en-US" baseline="0" dirty="0"/>
              <a:t>how close a regression line is to a set of points. </a:t>
            </a:r>
          </a:p>
          <a:p>
            <a:pPr marL="171450" indent="-171450">
              <a:buFont typeface="Arial" panose="020B0604020202020204" pitchFamily="34" charset="0"/>
              <a:buChar char="•"/>
            </a:pPr>
            <a:r>
              <a:rPr lang="en-US" baseline="0" dirty="0"/>
              <a:t>It does this by taking the distances from the points to the regression line (these distances are the “errors”) and squaring them. </a:t>
            </a:r>
          </a:p>
          <a:p>
            <a:pPr marL="171450" indent="-171450">
              <a:buFont typeface="Arial" panose="020B0604020202020204" pitchFamily="34" charset="0"/>
              <a:buChar char="•"/>
            </a:pPr>
            <a:r>
              <a:rPr lang="en-US" baseline="0" dirty="0"/>
              <a:t>The </a:t>
            </a:r>
            <a:r>
              <a:rPr lang="en-US" b="1" baseline="0" dirty="0"/>
              <a:t>squaring is necessary </a:t>
            </a:r>
            <a:r>
              <a:rPr lang="en-US" baseline="0" dirty="0"/>
              <a:t>to remove any negative signs.</a:t>
            </a: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272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a:t>
            </a:r>
            <a:r>
              <a:rPr lang="en-US" b="1" baseline="0" dirty="0"/>
              <a:t>most common </a:t>
            </a:r>
            <a:r>
              <a:rPr lang="en-US" baseline="0" dirty="0"/>
              <a:t>metric for evaluating linear regression performance is: root mean squared error, </a:t>
            </a:r>
            <a:r>
              <a:rPr lang="en-US" b="1" baseline="0" dirty="0"/>
              <a:t>RMSE</a:t>
            </a:r>
            <a:r>
              <a:rPr lang="en-US" baseline="0" dirty="0"/>
              <a:t>. </a:t>
            </a:r>
          </a:p>
          <a:p>
            <a:pPr marL="171450" indent="-171450">
              <a:buFont typeface="Arial" panose="020B0604020202020204" pitchFamily="34" charset="0"/>
              <a:buChar char="•"/>
            </a:pPr>
            <a:r>
              <a:rPr lang="en-US" baseline="0" dirty="0"/>
              <a:t>RMSE is the square root of MSE </a:t>
            </a:r>
            <a:r>
              <a:rPr lang="en-US" baseline="0" dirty="0">
                <a:sym typeface="Wingdings" panose="05000000000000000000" pitchFamily="2" charset="2"/>
              </a:rPr>
              <a:t> </a:t>
            </a:r>
            <a:r>
              <a:rPr lang="en-US" b="1" baseline="0" dirty="0">
                <a:sym typeface="Wingdings" panose="05000000000000000000" pitchFamily="2" charset="2"/>
              </a:rPr>
              <a:t>measured in the same units as the target variable</a:t>
            </a:r>
            <a:endParaRPr lang="en-US" b="1" baseline="0" dirty="0"/>
          </a:p>
          <a:p>
            <a:pPr marL="171450" indent="-171450">
              <a:buFont typeface="Arial" panose="020B0604020202020204" pitchFamily="34" charset="0"/>
              <a:buChar char="•"/>
            </a:pPr>
            <a:r>
              <a:rPr lang="en-US" baseline="0" dirty="0"/>
              <a:t>The basic idea is to measure how bad/erroneous the model's predictions are when compared to actual observed values. </a:t>
            </a:r>
          </a:p>
          <a:p>
            <a:pPr marL="171450" indent="-171450">
              <a:buFont typeface="Arial" panose="020B0604020202020204" pitchFamily="34" charset="0"/>
              <a:buChar char="•"/>
            </a:pPr>
            <a:r>
              <a:rPr lang="en-US" baseline="0" dirty="0"/>
              <a:t>So a </a:t>
            </a:r>
            <a:r>
              <a:rPr lang="en-US" b="1" baseline="0" dirty="0"/>
              <a:t>high RMSE is “bad” </a:t>
            </a:r>
            <a:r>
              <a:rPr lang="en-US" baseline="0" dirty="0"/>
              <a:t>and a low RMSE is “good”</a:t>
            </a:r>
          </a:p>
          <a:p>
            <a:pPr marL="628650" lvl="1" indent="-171450">
              <a:buFont typeface="Arial" panose="020B0604020202020204" pitchFamily="34" charset="0"/>
              <a:buChar char="•"/>
            </a:pPr>
            <a:r>
              <a:rPr lang="en-US" baseline="0" dirty="0"/>
              <a:t>Based on a rule of thumb, it can be said that </a:t>
            </a:r>
            <a:r>
              <a:rPr lang="en-US" b="1" baseline="0" dirty="0"/>
              <a:t>RMSE values between 0.2 and 0.5 </a:t>
            </a:r>
            <a:r>
              <a:rPr lang="en-US" baseline="0" dirty="0"/>
              <a:t>shows that the model can relatively predict the data accurately</a:t>
            </a:r>
          </a:p>
          <a:p>
            <a:pPr marL="628650" lvl="1" indent="-171450">
              <a:buFont typeface="Arial" panose="020B0604020202020204" pitchFamily="34" charset="0"/>
              <a:buChar char="•"/>
            </a:pPr>
            <a:r>
              <a:rPr lang="en-US" baseline="0" dirty="0"/>
              <a:t>The </a:t>
            </a:r>
            <a:r>
              <a:rPr lang="en-US" b="1" baseline="0" dirty="0"/>
              <a:t>lower the RMSE, the better </a:t>
            </a:r>
            <a:r>
              <a:rPr lang="en-US" baseline="0" dirty="0"/>
              <a:t>a given model is able to “fit” a dataset. However, the range of the dataset you're working with is important in determining whether or not a given RMSE value is “low” or not.</a:t>
            </a: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536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coefficient of determination effectively </a:t>
            </a:r>
            <a:r>
              <a:rPr lang="en-US" b="1" baseline="0" dirty="0"/>
              <a:t>compares the variance in the data </a:t>
            </a:r>
            <a:r>
              <a:rPr lang="en-US" baseline="0" dirty="0"/>
              <a:t>to </a:t>
            </a:r>
            <a:r>
              <a:rPr lang="en-US" b="1" baseline="0" dirty="0"/>
              <a:t>the variance in the residual</a:t>
            </a:r>
            <a:r>
              <a:rPr lang="en-US" baseline="0" dirty="0"/>
              <a:t>. </a:t>
            </a:r>
          </a:p>
          <a:p>
            <a:pPr marL="171450" indent="-171450">
              <a:buFont typeface="Arial" panose="020B0604020202020204" pitchFamily="34" charset="0"/>
              <a:buChar char="•"/>
            </a:pPr>
            <a:r>
              <a:rPr lang="en-US" baseline="0" dirty="0"/>
              <a:t>The residual is the difference between the predicted and observed value and its variance is the sum of squares of this difference.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If the </a:t>
            </a:r>
            <a:r>
              <a:rPr lang="en-US" b="1" u="sng" baseline="0" dirty="0"/>
              <a:t>prediction is perfect</a:t>
            </a:r>
            <a:r>
              <a:rPr lang="en-US" baseline="0" dirty="0"/>
              <a:t>, the </a:t>
            </a:r>
            <a:r>
              <a:rPr lang="en-US" u="sng" baseline="0" dirty="0">
                <a:effectLst>
                  <a:outerShdw blurRad="38100" dist="38100" dir="2700000" algn="tl">
                    <a:srgbClr val="000000">
                      <a:alpha val="43137"/>
                    </a:srgbClr>
                  </a:outerShdw>
                </a:effectLst>
              </a:rPr>
              <a:t>variance</a:t>
            </a:r>
            <a:r>
              <a:rPr lang="en-US" baseline="0" dirty="0"/>
              <a:t> of the residual </a:t>
            </a:r>
            <a:r>
              <a:rPr lang="en-US" u="sng" baseline="0" dirty="0">
                <a:effectLst>
                  <a:outerShdw blurRad="38100" dist="38100" dir="2700000" algn="tl">
                    <a:srgbClr val="000000">
                      <a:alpha val="43137"/>
                    </a:srgbClr>
                  </a:outerShdw>
                </a:effectLst>
              </a:rPr>
              <a:t>is zero</a:t>
            </a:r>
            <a:r>
              <a:rPr lang="en-US" baseline="0" dirty="0"/>
              <a:t>. </a:t>
            </a:r>
          </a:p>
          <a:p>
            <a:pPr marL="628650" lvl="1" indent="-171450">
              <a:buFont typeface="Arial" panose="020B0604020202020204" pitchFamily="34" charset="0"/>
              <a:buChar char="•"/>
            </a:pPr>
            <a:r>
              <a:rPr lang="en-US" baseline="0" dirty="0"/>
              <a:t>Hence, the </a:t>
            </a:r>
            <a:r>
              <a:rPr lang="en-US" b="1" baseline="0" dirty="0"/>
              <a:t>coefficient of determination is one</a:t>
            </a:r>
            <a:r>
              <a:rPr lang="en-US" baseline="0" dirty="0"/>
              <a:t>. </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If the </a:t>
            </a:r>
            <a:r>
              <a:rPr lang="en-US" u="sng" baseline="0" dirty="0">
                <a:effectLst>
                  <a:outerShdw blurRad="38100" dist="38100" dir="2700000" algn="tl">
                    <a:srgbClr val="000000">
                      <a:alpha val="43137"/>
                    </a:srgbClr>
                  </a:outerShdw>
                </a:effectLst>
              </a:rPr>
              <a:t>prediction is not perfect </a:t>
            </a:r>
            <a:r>
              <a:rPr lang="en-US" baseline="0" dirty="0"/>
              <a:t>some of the residuals are non-zero and the variance of the residuals is positive. </a:t>
            </a:r>
          </a:p>
          <a:p>
            <a:pPr marL="628650" lvl="1" indent="-171450">
              <a:buFont typeface="Arial" panose="020B0604020202020204" pitchFamily="34" charset="0"/>
              <a:buChar char="•"/>
            </a:pPr>
            <a:r>
              <a:rPr lang="en-US" baseline="0" dirty="0"/>
              <a:t>Hence, the coefficient of determination is lower than one.</a:t>
            </a:r>
          </a:p>
          <a:p>
            <a:pPr marL="171450" lvl="0" indent="-171450">
              <a:buFont typeface="Arial" panose="020B0604020202020204" pitchFamily="34" charset="0"/>
              <a:buChar char="•"/>
            </a:pPr>
            <a:r>
              <a:rPr lang="en-US" b="1" baseline="0" dirty="0"/>
              <a:t>Negative R2 </a:t>
            </a:r>
            <a:r>
              <a:rPr lang="en-US" baseline="0" dirty="0"/>
              <a:t>in scikit learn means that your </a:t>
            </a:r>
            <a:r>
              <a:rPr lang="en-US" b="1" baseline="0" dirty="0"/>
              <a:t>model is worse than the average of the observed train data</a:t>
            </a:r>
            <a:r>
              <a:rPr lang="en-US" baseline="0" dirty="0"/>
              <a:t>. </a:t>
            </a:r>
          </a:p>
          <a:p>
            <a:pPr marL="171450" lvl="0" indent="-171450">
              <a:buFont typeface="Arial" panose="020B0604020202020204" pitchFamily="34" charset="0"/>
              <a:buChar char="•"/>
            </a:pPr>
            <a:r>
              <a:rPr lang="en-US" b="1" baseline="0" dirty="0"/>
              <a:t>Negative R2 </a:t>
            </a:r>
            <a:r>
              <a:rPr lang="en-US" baseline="0" dirty="0"/>
              <a:t>happens especially </a:t>
            </a:r>
            <a:r>
              <a:rPr lang="en-US" b="1" baseline="0" dirty="0"/>
              <a:t>in test data</a:t>
            </a:r>
            <a:r>
              <a:rPr lang="en-US" baseline="0" dirty="0"/>
              <a:t> because </a:t>
            </a:r>
            <a:r>
              <a:rPr lang="en-US" b="1" baseline="0" dirty="0"/>
              <a:t>they do not participate in the fit modeling</a:t>
            </a:r>
            <a:r>
              <a:rPr lang="en-US" baseline="0" dirty="0"/>
              <a:t>. </a:t>
            </a:r>
          </a:p>
          <a:p>
            <a:pPr marL="171450" lvl="0" indent="-171450">
              <a:buFont typeface="Arial" panose="020B0604020202020204" pitchFamily="34" charset="0"/>
              <a:buChar char="•"/>
            </a:pPr>
            <a:r>
              <a:rPr lang="en-US" baseline="0" dirty="0"/>
              <a:t>When you have </a:t>
            </a:r>
            <a:r>
              <a:rPr lang="en-US" b="1" baseline="0" dirty="0"/>
              <a:t>a negative R2 </a:t>
            </a:r>
            <a:r>
              <a:rPr lang="en-US" baseline="0" dirty="0"/>
              <a:t>value in scikit learn, you are going to have an R2 close to zero </a:t>
            </a:r>
          </a:p>
          <a:p>
            <a:pPr marL="628650" lvl="1" indent="-171450">
              <a:buFont typeface="Arial" panose="020B0604020202020204" pitchFamily="34" charset="0"/>
              <a:buChar char="•"/>
            </a:pPr>
            <a:r>
              <a:rPr lang="en-US" baseline="0" dirty="0"/>
              <a:t>using R2 of the linear regression between True and Pred values.</a:t>
            </a: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513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metric helps us to compare our current model with a constant baseline and tells us how much our model is better.</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7F9DA-4F60-4060-B86F-F45BB6B3CB8F}" type="slidenum">
              <a:rPr kumimoji="0" lang="en-CA"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646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DE28-98FC-4E89-956C-BC17917B53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2D35F86-B719-4EEC-9D4A-F2173D25F5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3F5203-108A-4DA9-B994-2FE9E06756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AAADB3FD-B32F-43D6-B6D3-62DB898DB15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CCFB439C-AEBD-4370-997C-A27ED741B34D}"/>
              </a:ext>
            </a:extLst>
          </p:cNvPr>
          <p:cNvSpPr>
            <a:spLocks noGrp="1"/>
          </p:cNvSpPr>
          <p:nvPr>
            <p:ph type="sldNum" sz="quarter" idx="12"/>
          </p:nvPr>
        </p:nvSpPr>
        <p:spPr/>
        <p:txBody>
          <a:bodyPr/>
          <a:lstStyle/>
          <a:p>
            <a:pPr>
              <a:defRPr>
                <a:uFillTx/>
              </a:defRPr>
            </a:pPr>
            <a:fld id="{1F7A8112-AB2E-3545-A9E7-8AD357E5B7B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754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30B1-C415-4130-972E-469F0314B6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1D3342-3F97-4861-8B7C-A0BFF9A89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216723-E6D7-451D-A2FE-ACDAF5BD58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FF3E6DA5-505C-40F1-B913-82700CC034D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EF06AE25-8D97-43BA-A5A7-1B3A93A02620}"/>
              </a:ext>
            </a:extLst>
          </p:cNvPr>
          <p:cNvSpPr>
            <a:spLocks noGrp="1"/>
          </p:cNvSpPr>
          <p:nvPr>
            <p:ph type="sldNum" sz="quarter" idx="12"/>
          </p:nvPr>
        </p:nvSpPr>
        <p:spPr/>
        <p:txBody>
          <a:bodyPr/>
          <a:lstStyle/>
          <a:p>
            <a:pPr>
              <a:defRPr>
                <a:uFillTx/>
              </a:defRPr>
            </a:pPr>
            <a:fld id="{DB2F7DA9-8206-214D-B528-C8B0202C00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20487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AA05D-46E7-4370-9FDC-3F53DFBCAA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E997B-AB8C-4A3B-B667-80F56D3CAFE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79D13F-773F-4CC0-B577-1CC523574A8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6ADCDCB1-E6B0-49B1-B76F-5E8C28D74ED0}"/>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99913A1A-15DD-4D04-A7CF-EDF65E38BCCA}"/>
              </a:ext>
            </a:extLst>
          </p:cNvPr>
          <p:cNvSpPr>
            <a:spLocks noGrp="1"/>
          </p:cNvSpPr>
          <p:nvPr>
            <p:ph type="sldNum" sz="quarter" idx="12"/>
          </p:nvPr>
        </p:nvSpPr>
        <p:spPr/>
        <p:txBody>
          <a:bodyPr/>
          <a:lstStyle/>
          <a:p>
            <a:pPr>
              <a:defRPr>
                <a:uFillTx/>
              </a:defRPr>
            </a:pPr>
            <a:fld id="{CDD46474-F460-DF43-9214-4384862C9451}"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0878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0FEB186-5946-4B33-ABCF-380E7A216813}"/>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9A03B5A1-87DB-400E-A9D4-70E7B95BCFCE}"/>
              </a:ext>
            </a:extLst>
          </p:cNvPr>
          <p:cNvSpPr>
            <a:spLocks noChangeArrowheads="1"/>
          </p:cNvSpPr>
          <p:nvPr userDrawn="1"/>
        </p:nvSpPr>
        <p:spPr bwMode="auto">
          <a:xfrm>
            <a:off x="1547814" y="260352"/>
            <a:ext cx="71961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altLang="en-US" sz="3600">
                <a:solidFill>
                  <a:srgbClr val="063DE8"/>
                </a:solidFill>
                <a:latin typeface="Times New Roman" pitchFamily="18" charset="0"/>
              </a:rPr>
              <a:t>Princess Sumaya Univ.</a:t>
            </a:r>
            <a:br>
              <a:rPr lang="en-US" altLang="en-US" sz="3600">
                <a:solidFill>
                  <a:srgbClr val="063DE8"/>
                </a:solidFill>
                <a:latin typeface="Times New Roman" pitchFamily="18" charset="0"/>
              </a:rPr>
            </a:br>
            <a:r>
              <a:rPr lang="en-US" altLang="en-US" sz="2400">
                <a:solidFill>
                  <a:srgbClr val="063DE8"/>
                </a:solidFill>
                <a:latin typeface="Times New Roman" pitchFamily="18" charset="0"/>
              </a:rPr>
              <a:t>Computer Engineering Dept.</a:t>
            </a:r>
          </a:p>
        </p:txBody>
      </p:sp>
      <p:pic>
        <p:nvPicPr>
          <p:cNvPr id="4" name="Picture 12">
            <a:extLst>
              <a:ext uri="{FF2B5EF4-FFF2-40B4-BE49-F238E27FC236}">
                <a16:creationId xmlns:a16="http://schemas.microsoft.com/office/drawing/2014/main" id="{257C72E4-DFAB-49F3-8CE5-7633E27003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1047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3104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31801" y="1089026"/>
            <a:ext cx="82804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5740A-94C4-4116-925B-440830E8808F}"/>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888348AC-24DE-4FC1-8278-F39D329551BA}"/>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DE86CEE1-A9BC-480B-9596-65740FADE600}"/>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6F58727-726A-487C-ABC0-902E41F87AA1}" type="slidenum">
              <a:rPr lang="en-US" altLang="en-US"/>
              <a:pPr>
                <a:defRPr/>
              </a:pPr>
              <a:t>‹#›</a:t>
            </a:fld>
            <a:r>
              <a:rPr lang="en-US" altLang="en-US"/>
              <a:t> / 45</a:t>
            </a:r>
          </a:p>
        </p:txBody>
      </p:sp>
    </p:spTree>
    <p:extLst>
      <p:ext uri="{BB962C8B-B14F-4D97-AF65-F5344CB8AC3E}">
        <p14:creationId xmlns:p14="http://schemas.microsoft.com/office/powerpoint/2010/main" val="356634723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52945"/>
          </a:xfrm>
        </p:spPr>
        <p:txBody>
          <a:bodyPr/>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4124772"/>
            <a:ext cx="7772400" cy="28212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80F12663-EF6F-4885-B7B8-5A228C75F63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2E9155FA-7797-4ABF-8ECC-901156CD2DFD}"/>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64570FBA-7ACA-44CC-A711-FA33E307D8B3}"/>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2AAF0A9-B414-497E-AE4E-B835D9FC792B}" type="slidenum">
              <a:rPr lang="en-US" altLang="en-US"/>
              <a:pPr>
                <a:defRPr/>
              </a:pPr>
              <a:t>‹#›</a:t>
            </a:fld>
            <a:r>
              <a:rPr lang="en-US" altLang="en-US"/>
              <a:t> / 45</a:t>
            </a:r>
          </a:p>
        </p:txBody>
      </p:sp>
    </p:spTree>
    <p:extLst>
      <p:ext uri="{BB962C8B-B14F-4D97-AF65-F5344CB8AC3E}">
        <p14:creationId xmlns:p14="http://schemas.microsoft.com/office/powerpoint/2010/main" val="213603813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31800"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362D90-31C4-47AC-A7E6-E2FA6FCA64B3}"/>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C130B146-6A87-48F1-847F-B6CB456C6D0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DDD2C3C-B0D8-4DF2-BAB1-EF5829D98069}"/>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A26F560-986B-4B67-88B7-B1D81A6A22E8}" type="slidenum">
              <a:rPr lang="en-US" altLang="en-US"/>
              <a:pPr>
                <a:defRPr/>
              </a:pPr>
              <a:t>‹#›</a:t>
            </a:fld>
            <a:r>
              <a:rPr lang="en-US" altLang="en-US"/>
              <a:t> / 45</a:t>
            </a:r>
          </a:p>
        </p:txBody>
      </p:sp>
    </p:spTree>
    <p:extLst>
      <p:ext uri="{BB962C8B-B14F-4D97-AF65-F5344CB8AC3E}">
        <p14:creationId xmlns:p14="http://schemas.microsoft.com/office/powerpoint/2010/main" val="226248481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2463"/>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46580"/>
            <a:ext cx="4040188"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846580"/>
            <a:ext cx="4041775"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16D0D6-9D42-4FD7-A6B1-2F2E79F580C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8" name="Footer Placeholder 7">
            <a:extLst>
              <a:ext uri="{FF2B5EF4-FFF2-40B4-BE49-F238E27FC236}">
                <a16:creationId xmlns:a16="http://schemas.microsoft.com/office/drawing/2014/main" id="{42CD1289-B861-4BF8-A2EC-CAE63191B15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9" name="Slide Number Placeholder 8">
            <a:extLst>
              <a:ext uri="{FF2B5EF4-FFF2-40B4-BE49-F238E27FC236}">
                <a16:creationId xmlns:a16="http://schemas.microsoft.com/office/drawing/2014/main" id="{1C9716C7-CFD3-4A41-9AF4-BF3634D36796}"/>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C0D2D64-419B-466F-B6AE-A8B353365D76}" type="slidenum">
              <a:rPr lang="en-US" altLang="en-US"/>
              <a:pPr>
                <a:defRPr/>
              </a:pPr>
              <a:t>‹#›</a:t>
            </a:fld>
            <a:r>
              <a:rPr lang="en-US" altLang="en-US"/>
              <a:t> / 45</a:t>
            </a:r>
          </a:p>
        </p:txBody>
      </p:sp>
    </p:spTree>
    <p:extLst>
      <p:ext uri="{BB962C8B-B14F-4D97-AF65-F5344CB8AC3E}">
        <p14:creationId xmlns:p14="http://schemas.microsoft.com/office/powerpoint/2010/main" val="79448800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7A767D-F3B8-43DA-B971-1E6C424F2F7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4" name="Footer Placeholder 3">
            <a:extLst>
              <a:ext uri="{FF2B5EF4-FFF2-40B4-BE49-F238E27FC236}">
                <a16:creationId xmlns:a16="http://schemas.microsoft.com/office/drawing/2014/main" id="{40468996-079B-4234-92B0-FE76CC8F9281}"/>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288E0E63-C7AE-481A-AD0E-E3F04830720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0F3704C-0DF2-4553-8F2E-E6B789DA8FA6}" type="slidenum">
              <a:rPr lang="en-US" altLang="en-US"/>
              <a:pPr>
                <a:defRPr/>
              </a:pPr>
              <a:t>‹#›</a:t>
            </a:fld>
            <a:r>
              <a:rPr lang="en-US" altLang="en-US"/>
              <a:t> / 45</a:t>
            </a:r>
          </a:p>
        </p:txBody>
      </p:sp>
    </p:spTree>
    <p:extLst>
      <p:ext uri="{BB962C8B-B14F-4D97-AF65-F5344CB8AC3E}">
        <p14:creationId xmlns:p14="http://schemas.microsoft.com/office/powerpoint/2010/main" val="183029754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15D3-F1F9-4ED9-A199-F8CBE0F2B69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3" name="Footer Placeholder 2">
            <a:extLst>
              <a:ext uri="{FF2B5EF4-FFF2-40B4-BE49-F238E27FC236}">
                <a16:creationId xmlns:a16="http://schemas.microsoft.com/office/drawing/2014/main" id="{47E543C0-8C87-41BB-BB4C-8D89D9C5BEF6}"/>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4" name="Slide Number Placeholder 3">
            <a:extLst>
              <a:ext uri="{FF2B5EF4-FFF2-40B4-BE49-F238E27FC236}">
                <a16:creationId xmlns:a16="http://schemas.microsoft.com/office/drawing/2014/main" id="{9218F8E1-6AA2-46B8-A9FE-0E145EE1015C}"/>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981402BB-86E5-408A-A344-0935B5BD6325}" type="slidenum">
              <a:rPr lang="en-US" altLang="en-US"/>
              <a:pPr>
                <a:defRPr/>
              </a:pPr>
              <a:t>‹#›</a:t>
            </a:fld>
            <a:r>
              <a:rPr lang="en-US" altLang="en-US"/>
              <a:t> / 45</a:t>
            </a:r>
          </a:p>
        </p:txBody>
      </p:sp>
    </p:spTree>
    <p:extLst>
      <p:ext uri="{BB962C8B-B14F-4D97-AF65-F5344CB8AC3E}">
        <p14:creationId xmlns:p14="http://schemas.microsoft.com/office/powerpoint/2010/main" val="21164547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82980"/>
            <a:ext cx="3008313" cy="25212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18748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1"/>
            <a:ext cx="3008313"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5EA85CF-CD25-433F-B452-819DE8B659F2}"/>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9496D1A0-A8FA-4615-B9A0-DC7E4EE12A43}"/>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5D8BA08-6590-4763-95A3-D74109B2762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1C5240A9-1B6A-4079-B74D-E286FFE1D18C}" type="slidenum">
              <a:rPr lang="en-US" altLang="en-US"/>
              <a:pPr>
                <a:defRPr/>
              </a:pPr>
              <a:t>‹#›</a:t>
            </a:fld>
            <a:r>
              <a:rPr lang="en-US" altLang="en-US"/>
              <a:t> / 45</a:t>
            </a:r>
          </a:p>
        </p:txBody>
      </p:sp>
    </p:spTree>
    <p:extLst>
      <p:ext uri="{BB962C8B-B14F-4D97-AF65-F5344CB8AC3E}">
        <p14:creationId xmlns:p14="http://schemas.microsoft.com/office/powerpoint/2010/main" val="2297426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C2FE-AD79-4AD5-A0BD-F51BE4945E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8D1C82-E489-46BF-8A2B-41C64170F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BD4551-275D-4FCB-B35D-448AE2C76A3A}"/>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53794E0A-8449-481F-AE74-F325B9CD3E0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9DF9D9B-630D-4320-BD1D-7B966A4F040F}"/>
              </a:ext>
            </a:extLst>
          </p:cNvPr>
          <p:cNvSpPr>
            <a:spLocks noGrp="1"/>
          </p:cNvSpPr>
          <p:nvPr>
            <p:ph type="sldNum" sz="quarter" idx="12"/>
          </p:nvPr>
        </p:nvSpPr>
        <p:spPr/>
        <p:txBody>
          <a:bodyPr/>
          <a:lstStyle/>
          <a:p>
            <a:pPr>
              <a:defRPr>
                <a:uFillTx/>
              </a:defRPr>
            </a:pPr>
            <a:fld id="{693AB152-2227-4B45-9010-C68F73A2215D}"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1275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15218"/>
            <a:ext cx="5486400" cy="252120"/>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6"/>
            <a:ext cx="5486400" cy="42062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1792288" y="5367338"/>
            <a:ext cx="5486400"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0DD0E88-2DE9-4AD7-9E86-D432DD54CAFB}"/>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BB8B65A4-CC50-4AB4-B94F-994CD3A913D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3A993F7-876D-4194-8654-5EBADA8B2BC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58D58FD-AB98-4502-8FC2-C09045A27DBF}" type="slidenum">
              <a:rPr lang="en-US" altLang="en-US"/>
              <a:pPr>
                <a:defRPr/>
              </a:pPr>
              <a:t>‹#›</a:t>
            </a:fld>
            <a:r>
              <a:rPr lang="en-US" altLang="en-US"/>
              <a:t> / 45</a:t>
            </a:r>
          </a:p>
        </p:txBody>
      </p:sp>
    </p:spTree>
    <p:extLst>
      <p:ext uri="{BB962C8B-B14F-4D97-AF65-F5344CB8AC3E}">
        <p14:creationId xmlns:p14="http://schemas.microsoft.com/office/powerpoint/2010/main" val="241084063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621885" y="1089027"/>
            <a:ext cx="2090316" cy="3159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9F26B9-57D4-48AA-93BD-063776AAF7B4}"/>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11AC0D1B-527C-4F00-B9DA-8D822B5B7062}"/>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B6342484-46E8-4930-9B91-3878FB1CCC52}"/>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B5C02AB-0D9F-4E48-A2FD-336BB37BA246}" type="slidenum">
              <a:rPr lang="en-US" altLang="en-US"/>
              <a:pPr>
                <a:defRPr/>
              </a:pPr>
              <a:t>‹#›</a:t>
            </a:fld>
            <a:r>
              <a:rPr lang="en-US" altLang="en-US"/>
              <a:t> / 45</a:t>
            </a:r>
          </a:p>
        </p:txBody>
      </p:sp>
    </p:spTree>
    <p:extLst>
      <p:ext uri="{BB962C8B-B14F-4D97-AF65-F5344CB8AC3E}">
        <p14:creationId xmlns:p14="http://schemas.microsoft.com/office/powerpoint/2010/main" val="342008702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769" y="425450"/>
            <a:ext cx="409407" cy="37925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859076" y="425450"/>
            <a:ext cx="1767150" cy="3792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872EC4-021A-4D20-946C-9B89562822F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FD206BB4-D084-4440-A338-DC3A27536F89}"/>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A709B77D-96F3-4D32-A3FF-8FF0ED13A8C4}"/>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3BBBACD6-11F1-4545-ACBB-BC0156BFBCA8}" type="slidenum">
              <a:rPr lang="en-US" altLang="en-US"/>
              <a:pPr>
                <a:defRPr/>
              </a:pPr>
              <a:t>‹#›</a:t>
            </a:fld>
            <a:r>
              <a:rPr lang="en-US" altLang="en-US"/>
              <a:t> / 45</a:t>
            </a:r>
          </a:p>
        </p:txBody>
      </p:sp>
    </p:spTree>
    <p:extLst>
      <p:ext uri="{BB962C8B-B14F-4D97-AF65-F5344CB8AC3E}">
        <p14:creationId xmlns:p14="http://schemas.microsoft.com/office/powerpoint/2010/main" val="366983980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1" y="425452"/>
            <a:ext cx="7921625" cy="332463"/>
          </a:xfrm>
        </p:spPr>
        <p:txBody>
          <a:bodyPr/>
          <a:lstStyle/>
          <a:p>
            <a:r>
              <a:rPr lang="en-US"/>
              <a:t>Click to edit Master title style</a:t>
            </a:r>
            <a:endParaRPr lang="en-CA"/>
          </a:p>
        </p:txBody>
      </p:sp>
      <p:sp>
        <p:nvSpPr>
          <p:cNvPr id="3" name="Text Placeholder 2"/>
          <p:cNvSpPr>
            <a:spLocks noGrp="1"/>
          </p:cNvSpPr>
          <p:nvPr>
            <p:ph type="body" sz="half" idx="1"/>
          </p:nvPr>
        </p:nvSpPr>
        <p:spPr>
          <a:xfrm>
            <a:off x="431800"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C884CA-2367-478E-ABB6-0EE71ABAC21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730F0EB3-3466-4B94-92E3-68B9A7FA715B}"/>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3AB864D-84BA-4AA3-93E0-EEA91D01A9E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F91A69C3-3517-4179-A4CC-E7CECF48F6FC}" type="slidenum">
              <a:rPr lang="en-US" altLang="en-US"/>
              <a:pPr>
                <a:defRPr/>
              </a:pPr>
              <a:t>‹#›</a:t>
            </a:fld>
            <a:r>
              <a:rPr lang="en-US" altLang="en-US"/>
              <a:t> / 45</a:t>
            </a:r>
          </a:p>
        </p:txBody>
      </p:sp>
    </p:spTree>
    <p:extLst>
      <p:ext uri="{BB962C8B-B14F-4D97-AF65-F5344CB8AC3E}">
        <p14:creationId xmlns:p14="http://schemas.microsoft.com/office/powerpoint/2010/main" val="150363035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3E5126-CBF0-4B7A-A592-8A77ACB7451A}" type="slidenum">
              <a:rPr lang="en-US" altLang="en-US" smtClean="0"/>
              <a:pPr/>
              <a:t>‹#›</a:t>
            </a:fld>
            <a:endParaRPr lang="en-US" altLang="en-US"/>
          </a:p>
        </p:txBody>
      </p:sp>
    </p:spTree>
    <p:extLst>
      <p:ext uri="{BB962C8B-B14F-4D97-AF65-F5344CB8AC3E}">
        <p14:creationId xmlns:p14="http://schemas.microsoft.com/office/powerpoint/2010/main" val="191332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AF6B3B9-8371-4C16-9A77-AAD2C0AD16F1}" type="slidenum">
              <a:rPr lang="en-US" altLang="en-US" smtClean="0"/>
              <a:pPr/>
              <a:t>‹#›</a:t>
            </a:fld>
            <a:endParaRPr lang="en-US" altLang="en-US"/>
          </a:p>
        </p:txBody>
      </p:sp>
    </p:spTree>
    <p:extLst>
      <p:ext uri="{BB962C8B-B14F-4D97-AF65-F5344CB8AC3E}">
        <p14:creationId xmlns:p14="http://schemas.microsoft.com/office/powerpoint/2010/main" val="4052210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DAB964-8695-486A-8DB0-EF7E23ECB234}" type="slidenum">
              <a:rPr lang="en-US" altLang="en-US" smtClean="0"/>
              <a:pPr/>
              <a:t>‹#›</a:t>
            </a:fld>
            <a:endParaRPr lang="en-US" altLang="en-US"/>
          </a:p>
        </p:txBody>
      </p:sp>
    </p:spTree>
    <p:extLst>
      <p:ext uri="{BB962C8B-B14F-4D97-AF65-F5344CB8AC3E}">
        <p14:creationId xmlns:p14="http://schemas.microsoft.com/office/powerpoint/2010/main" val="1119212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69F5F33-A9B1-4511-8239-DD467803AAA0}" type="slidenum">
              <a:rPr lang="en-US" altLang="en-US" smtClean="0"/>
              <a:pPr/>
              <a:t>‹#›</a:t>
            </a:fld>
            <a:endParaRPr lang="en-US" altLang="en-US"/>
          </a:p>
        </p:txBody>
      </p:sp>
    </p:spTree>
    <p:extLst>
      <p:ext uri="{BB962C8B-B14F-4D97-AF65-F5344CB8AC3E}">
        <p14:creationId xmlns:p14="http://schemas.microsoft.com/office/powerpoint/2010/main" val="264584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EB08108-3638-4EA8-86C5-E9DAD45FF34B}" type="slidenum">
              <a:rPr lang="en-US" altLang="en-US" smtClean="0"/>
              <a:pPr/>
              <a:t>‹#›</a:t>
            </a:fld>
            <a:endParaRPr lang="en-US" altLang="en-US"/>
          </a:p>
        </p:txBody>
      </p:sp>
    </p:spTree>
    <p:extLst>
      <p:ext uri="{BB962C8B-B14F-4D97-AF65-F5344CB8AC3E}">
        <p14:creationId xmlns:p14="http://schemas.microsoft.com/office/powerpoint/2010/main" val="1947625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D74D241-869B-4687-8F25-81717F49474C}" type="slidenum">
              <a:rPr lang="en-US" altLang="en-US" smtClean="0"/>
              <a:pPr/>
              <a:t>‹#›</a:t>
            </a:fld>
            <a:endParaRPr lang="en-US" altLang="en-US"/>
          </a:p>
        </p:txBody>
      </p:sp>
    </p:spTree>
    <p:extLst>
      <p:ext uri="{BB962C8B-B14F-4D97-AF65-F5344CB8AC3E}">
        <p14:creationId xmlns:p14="http://schemas.microsoft.com/office/powerpoint/2010/main" val="319825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AE7-26CD-43DB-9FE0-FF70B9337A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64AC14F-9174-4A45-965D-D0DC638BBC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8F6C1-F1E7-4810-8B34-7F7AF81EB11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06A121AD-E63C-427F-8DFF-463EBB0424C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04DED1F5-D741-41E0-8CCD-17BF6E75F271}"/>
              </a:ext>
            </a:extLst>
          </p:cNvPr>
          <p:cNvSpPr>
            <a:spLocks noGrp="1"/>
          </p:cNvSpPr>
          <p:nvPr>
            <p:ph type="sldNum" sz="quarter" idx="12"/>
          </p:nvPr>
        </p:nvSpPr>
        <p:spPr/>
        <p:txBody>
          <a:bodyPr/>
          <a:lstStyle/>
          <a:p>
            <a:pPr>
              <a:defRPr>
                <a:uFillTx/>
              </a:defRPr>
            </a:pPr>
            <a:fld id="{D7C12403-019D-0641-9A5D-403292D04E59}"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10090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E97CC26-AB16-40C2-8D3E-485DAEDFF1FB}" type="slidenum">
              <a:rPr lang="en-US" altLang="en-US" smtClean="0"/>
              <a:pPr/>
              <a:t>‹#›</a:t>
            </a:fld>
            <a:endParaRPr lang="en-US" altLang="en-US"/>
          </a:p>
        </p:txBody>
      </p:sp>
    </p:spTree>
    <p:extLst>
      <p:ext uri="{BB962C8B-B14F-4D97-AF65-F5344CB8AC3E}">
        <p14:creationId xmlns:p14="http://schemas.microsoft.com/office/powerpoint/2010/main" val="840630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3174F32-0782-4940-A7E5-3BF2F8AE6E84}" type="slidenum">
              <a:rPr lang="en-US" altLang="en-US" smtClean="0"/>
              <a:pPr/>
              <a:t>‹#›</a:t>
            </a:fld>
            <a:endParaRPr lang="en-US" altLang="en-US"/>
          </a:p>
        </p:txBody>
      </p:sp>
    </p:spTree>
    <p:extLst>
      <p:ext uri="{BB962C8B-B14F-4D97-AF65-F5344CB8AC3E}">
        <p14:creationId xmlns:p14="http://schemas.microsoft.com/office/powerpoint/2010/main" val="942926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2081055-418C-4646-8421-087347EE905C}" type="slidenum">
              <a:rPr lang="en-US" altLang="en-US" smtClean="0"/>
              <a:pPr/>
              <a:t>‹#›</a:t>
            </a:fld>
            <a:endParaRPr lang="en-US" altLang="en-US"/>
          </a:p>
        </p:txBody>
      </p:sp>
    </p:spTree>
    <p:extLst>
      <p:ext uri="{BB962C8B-B14F-4D97-AF65-F5344CB8AC3E}">
        <p14:creationId xmlns:p14="http://schemas.microsoft.com/office/powerpoint/2010/main" val="253101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567E95-DDB9-4DA0-ABB1-10E2BF8AC081}" type="slidenum">
              <a:rPr lang="en-US" altLang="en-US" smtClean="0"/>
              <a:pPr/>
              <a:t>‹#›</a:t>
            </a:fld>
            <a:endParaRPr lang="en-US" altLang="en-US"/>
          </a:p>
        </p:txBody>
      </p:sp>
    </p:spTree>
    <p:extLst>
      <p:ext uri="{BB962C8B-B14F-4D97-AF65-F5344CB8AC3E}">
        <p14:creationId xmlns:p14="http://schemas.microsoft.com/office/powerpoint/2010/main" val="3933311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547CF9E-D53D-4C7B-A5DC-F3C27C9D5FFC}" type="slidenum">
              <a:rPr lang="en-US" altLang="en-US" smtClean="0"/>
              <a:pPr/>
              <a:t>‹#›</a:t>
            </a:fld>
            <a:endParaRPr lang="en-US" altLang="en-US"/>
          </a:p>
        </p:txBody>
      </p:sp>
    </p:spTree>
    <p:extLst>
      <p:ext uri="{BB962C8B-B14F-4D97-AF65-F5344CB8AC3E}">
        <p14:creationId xmlns:p14="http://schemas.microsoft.com/office/powerpoint/2010/main" val="441528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ED3E41-E2DE-48B7-AD25-2C05D8372D60}" type="datetime4">
              <a:rPr lang="en-US" smtClean="0"/>
              <a:pPr/>
              <a:t>June 7, 2022</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739C4FB-7D33-419B-8833-D1372BFD11C8}"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96403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13538-6727-E34D-AF87-C8A5A06F92D2}" type="datetimeFigureOut">
              <a:rPr lang="en-US" smtClean="0"/>
              <a:t>07-Jun-22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4190438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pPr/>
              <a:t>June 7,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96424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9A13538-6727-E34D-AF87-C8A5A06F92D2}" type="datetimeFigureOut">
              <a:rPr lang="en-US" smtClean="0"/>
              <a:t>07-Jun-22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54F61-4EB2-064B-9FEB-93EFAD73A181}"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0046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A13538-6727-E34D-AF87-C8A5A06F92D2}" type="datetimeFigureOut">
              <a:rPr lang="en-US" smtClean="0"/>
              <a:t>07-Jun-22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54F61-4EB2-064B-9FEB-93EFAD73A181}"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16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DC8-DDAE-4631-A204-EE907E93BB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333894-4ACF-4E92-AAC8-55C9C7846B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DF880FB-43EF-4C3D-9086-76C403D56D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93E952F-C6EC-42B6-8FC4-779CC445C425}"/>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7848704E-90FB-47E8-B9F0-4A1C605AE7A5}"/>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6728E78D-45F7-42D7-BCFB-D4CABC4AA74B}"/>
              </a:ext>
            </a:extLst>
          </p:cNvPr>
          <p:cNvSpPr>
            <a:spLocks noGrp="1"/>
          </p:cNvSpPr>
          <p:nvPr>
            <p:ph type="sldNum" sz="quarter" idx="12"/>
          </p:nvPr>
        </p:nvSpPr>
        <p:spPr/>
        <p:txBody>
          <a:bodyPr/>
          <a:lstStyle/>
          <a:p>
            <a:pPr>
              <a:defRPr>
                <a:uFillTx/>
              </a:defRPr>
            </a:pPr>
            <a:fld id="{2A276AB7-239B-D44D-9369-CA5FD90C86A2}"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37690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13538-6727-E34D-AF87-C8A5A06F92D2}" type="datetimeFigureOut">
              <a:rPr lang="en-US" smtClean="0"/>
              <a:t>07-Jun-22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878662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13538-6727-E34D-AF87-C8A5A06F92D2}" type="datetimeFigureOut">
              <a:rPr lang="en-US" smtClean="0"/>
              <a:t>07-Jun-22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548368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13538-6727-E34D-AF87-C8A5A06F92D2}" type="datetimeFigureOut">
              <a:rPr lang="en-US" smtClean="0"/>
              <a:t>07-Jun-22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994129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13538-6727-E34D-AF87-C8A5A06F92D2}" type="datetimeFigureOut">
              <a:rPr lang="en-US" smtClean="0"/>
              <a:t>07-Jun-22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4224742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13538-6727-E34D-AF87-C8A5A06F92D2}" type="datetimeFigureOut">
              <a:rPr lang="en-US" smtClean="0"/>
              <a:t>07-Jun-22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256841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13538-6727-E34D-AF87-C8A5A06F92D2}" type="datetimeFigureOut">
              <a:rPr lang="en-US" smtClean="0"/>
              <a:t>07-Jun-22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54F61-4EB2-064B-9FEB-93EFAD73A181}" type="slidenum">
              <a:rPr lang="en-US" smtClean="0"/>
              <a:t>‹#›</a:t>
            </a:fld>
            <a:endParaRPr lang="en-US"/>
          </a:p>
        </p:txBody>
      </p:sp>
    </p:spTree>
    <p:extLst>
      <p:ext uri="{BB962C8B-B14F-4D97-AF65-F5344CB8AC3E}">
        <p14:creationId xmlns:p14="http://schemas.microsoft.com/office/powerpoint/2010/main" val="2707007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CA"/>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grpSp>
      <p:sp>
        <p:nvSpPr>
          <p:cNvPr id="30208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0208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r>
              <a:rPr lang="en-US"/>
              <a:t>ENG241/Digital Design</a:t>
            </a:r>
          </a:p>
        </p:txBody>
      </p:sp>
      <p:sp>
        <p:nvSpPr>
          <p:cNvPr id="10" name="Rectangle 10"/>
          <p:cNvSpPr>
            <a:spLocks noGrp="1" noChangeArrowheads="1"/>
          </p:cNvSpPr>
          <p:nvPr>
            <p:ph type="sldNum" sz="quarter" idx="12"/>
          </p:nvPr>
        </p:nvSpPr>
        <p:spPr/>
        <p:txBody>
          <a:bodyPr/>
          <a:lstStyle>
            <a:lvl1pPr>
              <a:defRPr/>
            </a:lvl1pPr>
          </a:lstStyle>
          <a:p>
            <a:pPr>
              <a:defRPr/>
            </a:pPr>
            <a:fld id="{0658F504-5874-4B7D-A4CA-2485CDFE8230}" type="slidenum">
              <a:rPr lang="en-US"/>
              <a:pPr>
                <a:defRPr/>
              </a:pPr>
              <a:t>‹#›</a:t>
            </a:fld>
            <a:endParaRPr lang="en-US"/>
          </a:p>
        </p:txBody>
      </p:sp>
    </p:spTree>
    <p:extLst>
      <p:ext uri="{BB962C8B-B14F-4D97-AF65-F5344CB8AC3E}">
        <p14:creationId xmlns:p14="http://schemas.microsoft.com/office/powerpoint/2010/main" val="2599044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B2054C2A-7F98-41B6-81FF-B7E9B8E59323}" type="slidenum">
              <a:rPr lang="en-US"/>
              <a:pPr>
                <a:defRPr/>
              </a:pPr>
              <a:t>‹#›</a:t>
            </a:fld>
            <a:endParaRPr lang="en-US"/>
          </a:p>
        </p:txBody>
      </p:sp>
    </p:spTree>
    <p:extLst>
      <p:ext uri="{BB962C8B-B14F-4D97-AF65-F5344CB8AC3E}">
        <p14:creationId xmlns:p14="http://schemas.microsoft.com/office/powerpoint/2010/main" val="1378831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705D8F64-A153-4866-A00C-E00C4B9AF0C5}" type="slidenum">
              <a:rPr lang="en-US"/>
              <a:pPr>
                <a:defRPr/>
              </a:pPr>
              <a:t>‹#›</a:t>
            </a:fld>
            <a:endParaRPr lang="en-US"/>
          </a:p>
        </p:txBody>
      </p:sp>
    </p:spTree>
    <p:extLst>
      <p:ext uri="{BB962C8B-B14F-4D97-AF65-F5344CB8AC3E}">
        <p14:creationId xmlns:p14="http://schemas.microsoft.com/office/powerpoint/2010/main" val="2785945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0839C917-A6B4-4582-9727-FADBBBB5FEC6}" type="slidenum">
              <a:rPr lang="en-US"/>
              <a:pPr>
                <a:defRPr/>
              </a:pPr>
              <a:t>‹#›</a:t>
            </a:fld>
            <a:endParaRPr lang="en-US"/>
          </a:p>
        </p:txBody>
      </p:sp>
    </p:spTree>
    <p:extLst>
      <p:ext uri="{BB962C8B-B14F-4D97-AF65-F5344CB8AC3E}">
        <p14:creationId xmlns:p14="http://schemas.microsoft.com/office/powerpoint/2010/main" val="40303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352-B264-4285-BB8A-949D84FAE89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CD2893-36E6-44F6-9C99-FB95D5AC07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4BFC7-6FF7-4CF5-B7F2-F359CA6A9A3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E332E42-9359-42CA-B579-170503B1A0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D0DA4-14D9-4915-A29E-6418E404EA2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51CA726-0088-44BF-B559-02C997CB3522}"/>
              </a:ext>
            </a:extLst>
          </p:cNvPr>
          <p:cNvSpPr>
            <a:spLocks noGrp="1"/>
          </p:cNvSpPr>
          <p:nvPr>
            <p:ph type="dt" sz="half" idx="10"/>
          </p:nvPr>
        </p:nvSpPr>
        <p:spPr/>
        <p:txBody>
          <a:bodyPr/>
          <a:lstStyle/>
          <a:p>
            <a:pPr>
              <a:defRPr>
                <a:uFillTx/>
              </a:defRPr>
            </a:pPr>
            <a:endParaRPr lang="en-US">
              <a:uFillTx/>
            </a:endParaRPr>
          </a:p>
        </p:txBody>
      </p:sp>
      <p:sp>
        <p:nvSpPr>
          <p:cNvPr id="8" name="Footer Placeholder 7">
            <a:extLst>
              <a:ext uri="{FF2B5EF4-FFF2-40B4-BE49-F238E27FC236}">
                <a16:creationId xmlns:a16="http://schemas.microsoft.com/office/drawing/2014/main" id="{54EB72E9-1FF5-49E4-B92E-52B26B2746FD}"/>
              </a:ext>
            </a:extLst>
          </p:cNvPr>
          <p:cNvSpPr>
            <a:spLocks noGrp="1"/>
          </p:cNvSpPr>
          <p:nvPr>
            <p:ph type="ftr" sz="quarter" idx="11"/>
          </p:nvPr>
        </p:nvSpPr>
        <p:spPr/>
        <p:txBody>
          <a:bodyPr/>
          <a:lstStyle/>
          <a:p>
            <a:pPr>
              <a:defRPr>
                <a:uFillTx/>
              </a:defRPr>
            </a:pPr>
            <a:endParaRPr lang="en-US">
              <a:uFillTx/>
            </a:endParaRPr>
          </a:p>
        </p:txBody>
      </p:sp>
      <p:sp>
        <p:nvSpPr>
          <p:cNvPr id="9" name="Slide Number Placeholder 8">
            <a:extLst>
              <a:ext uri="{FF2B5EF4-FFF2-40B4-BE49-F238E27FC236}">
                <a16:creationId xmlns:a16="http://schemas.microsoft.com/office/drawing/2014/main" id="{25CDF691-AFEB-4DF4-9307-C18BACED0D8C}"/>
              </a:ext>
            </a:extLst>
          </p:cNvPr>
          <p:cNvSpPr>
            <a:spLocks noGrp="1"/>
          </p:cNvSpPr>
          <p:nvPr>
            <p:ph type="sldNum" sz="quarter" idx="12"/>
          </p:nvPr>
        </p:nvSpPr>
        <p:spPr/>
        <p:txBody>
          <a:bodyPr/>
          <a:lstStyle/>
          <a:p>
            <a:pPr>
              <a:defRPr>
                <a:uFillTx/>
              </a:defRPr>
            </a:pPr>
            <a:fld id="{6971D733-61E8-2041-AC43-B0507E98A236}"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35848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A32D0490-B269-41FC-922C-E5607F6FC09C}" type="slidenum">
              <a:rPr lang="en-US"/>
              <a:pPr>
                <a:defRPr/>
              </a:pPr>
              <a:t>‹#›</a:t>
            </a:fld>
            <a:endParaRPr lang="en-US"/>
          </a:p>
        </p:txBody>
      </p:sp>
    </p:spTree>
    <p:extLst>
      <p:ext uri="{BB962C8B-B14F-4D97-AF65-F5344CB8AC3E}">
        <p14:creationId xmlns:p14="http://schemas.microsoft.com/office/powerpoint/2010/main" val="3366607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5" name="Rectangle 10"/>
          <p:cNvSpPr>
            <a:spLocks noGrp="1" noChangeArrowheads="1"/>
          </p:cNvSpPr>
          <p:nvPr>
            <p:ph type="sldNum" sz="quarter" idx="12"/>
          </p:nvPr>
        </p:nvSpPr>
        <p:spPr>
          <a:ln/>
        </p:spPr>
        <p:txBody>
          <a:bodyPr/>
          <a:lstStyle>
            <a:lvl1pPr>
              <a:defRPr/>
            </a:lvl1pPr>
          </a:lstStyle>
          <a:p>
            <a:pPr>
              <a:defRPr/>
            </a:pPr>
            <a:fld id="{D8726F87-8C2E-433C-8DD7-9D1FA9828AA0}" type="slidenum">
              <a:rPr lang="en-US"/>
              <a:pPr>
                <a:defRPr/>
              </a:pPr>
              <a:t>‹#›</a:t>
            </a:fld>
            <a:endParaRPr lang="en-US"/>
          </a:p>
        </p:txBody>
      </p:sp>
    </p:spTree>
    <p:extLst>
      <p:ext uri="{BB962C8B-B14F-4D97-AF65-F5344CB8AC3E}">
        <p14:creationId xmlns:p14="http://schemas.microsoft.com/office/powerpoint/2010/main" val="2743684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4" name="Rectangle 10"/>
          <p:cNvSpPr>
            <a:spLocks noGrp="1" noChangeArrowheads="1"/>
          </p:cNvSpPr>
          <p:nvPr>
            <p:ph type="sldNum" sz="quarter" idx="12"/>
          </p:nvPr>
        </p:nvSpPr>
        <p:spPr>
          <a:ln/>
        </p:spPr>
        <p:txBody>
          <a:bodyPr/>
          <a:lstStyle>
            <a:lvl1pPr>
              <a:defRPr/>
            </a:lvl1pPr>
          </a:lstStyle>
          <a:p>
            <a:pPr>
              <a:defRPr/>
            </a:pPr>
            <a:fld id="{72ABA5AE-9F8C-4C8F-B078-FCA722C4DD20}" type="slidenum">
              <a:rPr lang="en-US"/>
              <a:pPr>
                <a:defRPr/>
              </a:pPr>
              <a:t>‹#›</a:t>
            </a:fld>
            <a:endParaRPr lang="en-US"/>
          </a:p>
        </p:txBody>
      </p:sp>
    </p:spTree>
    <p:extLst>
      <p:ext uri="{BB962C8B-B14F-4D97-AF65-F5344CB8AC3E}">
        <p14:creationId xmlns:p14="http://schemas.microsoft.com/office/powerpoint/2010/main" val="111326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00FA1A1-BA97-424F-8A15-9D4D037EE258}" type="slidenum">
              <a:rPr lang="en-US"/>
              <a:pPr>
                <a:defRPr/>
              </a:pPr>
              <a:t>‹#›</a:t>
            </a:fld>
            <a:endParaRPr lang="en-US"/>
          </a:p>
        </p:txBody>
      </p:sp>
    </p:spTree>
    <p:extLst>
      <p:ext uri="{BB962C8B-B14F-4D97-AF65-F5344CB8AC3E}">
        <p14:creationId xmlns:p14="http://schemas.microsoft.com/office/powerpoint/2010/main" val="160162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CC71A7BD-D13F-46C4-884E-8071B713A361}" type="slidenum">
              <a:rPr lang="en-US"/>
              <a:pPr>
                <a:defRPr/>
              </a:pPr>
              <a:t>‹#›</a:t>
            </a:fld>
            <a:endParaRPr lang="en-US"/>
          </a:p>
        </p:txBody>
      </p:sp>
    </p:spTree>
    <p:extLst>
      <p:ext uri="{BB962C8B-B14F-4D97-AF65-F5344CB8AC3E}">
        <p14:creationId xmlns:p14="http://schemas.microsoft.com/office/powerpoint/2010/main" val="440926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59310DD5-EE43-4B68-82DE-541AE17DB7CB}" type="slidenum">
              <a:rPr lang="en-US"/>
              <a:pPr>
                <a:defRPr/>
              </a:pPr>
              <a:t>‹#›</a:t>
            </a:fld>
            <a:endParaRPr lang="en-US"/>
          </a:p>
        </p:txBody>
      </p:sp>
    </p:spTree>
    <p:extLst>
      <p:ext uri="{BB962C8B-B14F-4D97-AF65-F5344CB8AC3E}">
        <p14:creationId xmlns:p14="http://schemas.microsoft.com/office/powerpoint/2010/main" val="2972469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39363B13-34CE-4A02-A25C-3ACB7B7CB003}" type="slidenum">
              <a:rPr lang="en-US"/>
              <a:pPr>
                <a:defRPr/>
              </a:pPr>
              <a:t>‹#›</a:t>
            </a:fld>
            <a:endParaRPr lang="en-US"/>
          </a:p>
        </p:txBody>
      </p:sp>
    </p:spTree>
    <p:extLst>
      <p:ext uri="{BB962C8B-B14F-4D97-AF65-F5344CB8AC3E}">
        <p14:creationId xmlns:p14="http://schemas.microsoft.com/office/powerpoint/2010/main" val="724567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4EF9241-883A-4DA7-8330-AB9C7206729D}" type="slidenum">
              <a:rPr lang="en-US"/>
              <a:pPr>
                <a:defRPr/>
              </a:pPr>
              <a:t>‹#›</a:t>
            </a:fld>
            <a:endParaRPr lang="en-US"/>
          </a:p>
        </p:txBody>
      </p:sp>
    </p:spTree>
    <p:extLst>
      <p:ext uri="{BB962C8B-B14F-4D97-AF65-F5344CB8AC3E}">
        <p14:creationId xmlns:p14="http://schemas.microsoft.com/office/powerpoint/2010/main" val="3220565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BB8487E3-3D41-463D-9360-17258520029D}" type="slidenum">
              <a:rPr lang="en-US"/>
              <a:pPr>
                <a:defRPr/>
              </a:pPr>
              <a:t>‹#›</a:t>
            </a:fld>
            <a:endParaRPr lang="en-US"/>
          </a:p>
        </p:txBody>
      </p:sp>
    </p:spTree>
    <p:extLst>
      <p:ext uri="{BB962C8B-B14F-4D97-AF65-F5344CB8AC3E}">
        <p14:creationId xmlns:p14="http://schemas.microsoft.com/office/powerpoint/2010/main" val="2963620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80AE3818-F34C-472C-9CEC-4DE4D30788C7}" type="slidenum">
              <a:rPr lang="en-US"/>
              <a:pPr>
                <a:defRPr/>
              </a:pPr>
              <a:t>‹#›</a:t>
            </a:fld>
            <a:endParaRPr lang="en-US"/>
          </a:p>
        </p:txBody>
      </p:sp>
    </p:spTree>
    <p:extLst>
      <p:ext uri="{BB962C8B-B14F-4D97-AF65-F5344CB8AC3E}">
        <p14:creationId xmlns:p14="http://schemas.microsoft.com/office/powerpoint/2010/main" val="378871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71B-27E8-4DE0-B267-FF1003CC60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E5E50B-6CAB-4409-BF23-B95DB59F7F77}"/>
              </a:ext>
            </a:extLst>
          </p:cNvPr>
          <p:cNvSpPr>
            <a:spLocks noGrp="1"/>
          </p:cNvSpPr>
          <p:nvPr>
            <p:ph type="dt" sz="half" idx="10"/>
          </p:nvPr>
        </p:nvSpPr>
        <p:spPr/>
        <p:txBody>
          <a:bodyPr/>
          <a:lstStyle/>
          <a:p>
            <a:pPr>
              <a:defRPr>
                <a:uFillTx/>
              </a:defRPr>
            </a:pPr>
            <a:endParaRPr lang="en-US">
              <a:uFillTx/>
            </a:endParaRPr>
          </a:p>
        </p:txBody>
      </p:sp>
      <p:sp>
        <p:nvSpPr>
          <p:cNvPr id="4" name="Footer Placeholder 3">
            <a:extLst>
              <a:ext uri="{FF2B5EF4-FFF2-40B4-BE49-F238E27FC236}">
                <a16:creationId xmlns:a16="http://schemas.microsoft.com/office/drawing/2014/main" id="{9C68549A-369B-4C3E-BB2D-B3B038547F19}"/>
              </a:ext>
            </a:extLst>
          </p:cNvPr>
          <p:cNvSpPr>
            <a:spLocks noGrp="1"/>
          </p:cNvSpPr>
          <p:nvPr>
            <p:ph type="ftr" sz="quarter" idx="11"/>
          </p:nvPr>
        </p:nvSpPr>
        <p:spPr/>
        <p:txBody>
          <a:bodyPr/>
          <a:lstStyle/>
          <a:p>
            <a:pPr>
              <a:defRPr>
                <a:uFillTx/>
              </a:defRPr>
            </a:pPr>
            <a:endParaRPr lang="en-US">
              <a:uFillTx/>
            </a:endParaRPr>
          </a:p>
        </p:txBody>
      </p:sp>
      <p:sp>
        <p:nvSpPr>
          <p:cNvPr id="5" name="Slide Number Placeholder 4">
            <a:extLst>
              <a:ext uri="{FF2B5EF4-FFF2-40B4-BE49-F238E27FC236}">
                <a16:creationId xmlns:a16="http://schemas.microsoft.com/office/drawing/2014/main" id="{4EA64937-9CA6-4030-A0B5-3A78751A5EC3}"/>
              </a:ext>
            </a:extLst>
          </p:cNvPr>
          <p:cNvSpPr>
            <a:spLocks noGrp="1"/>
          </p:cNvSpPr>
          <p:nvPr>
            <p:ph type="sldNum" sz="quarter" idx="12"/>
          </p:nvPr>
        </p:nvSpPr>
        <p:spPr/>
        <p:txBody>
          <a:bodyPr/>
          <a:lstStyle/>
          <a:p>
            <a:pPr>
              <a:defRPr>
                <a:uFillTx/>
              </a:defRPr>
            </a:pPr>
            <a:fld id="{0C3C15FA-4196-3343-BEAE-015DB87B8BE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157151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1370013" y="18272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1370013" y="39608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425700AB-D27F-4DDF-B05A-41EAC0F6659F}" type="slidenum">
              <a:rPr lang="en-US"/>
              <a:pPr>
                <a:defRPr/>
              </a:pPr>
              <a:t>‹#›</a:t>
            </a:fld>
            <a:endParaRPr lang="en-US"/>
          </a:p>
        </p:txBody>
      </p:sp>
    </p:spTree>
    <p:extLst>
      <p:ext uri="{BB962C8B-B14F-4D97-AF65-F5344CB8AC3E}">
        <p14:creationId xmlns:p14="http://schemas.microsoft.com/office/powerpoint/2010/main" val="857104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D5C6CFAB-DA86-44C6-A2F4-8AA57A6F0E2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a:extLst>
              <a:ext uri="{FF2B5EF4-FFF2-40B4-BE49-F238E27FC236}">
                <a16:creationId xmlns:a16="http://schemas.microsoft.com/office/drawing/2014/main" id="{D5575A2E-0540-48C8-9034-431E4A022F5E}"/>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6B5BFBA9-A71D-4157-BCD5-E7529AE834B9}"/>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a:extLst>
              <a:ext uri="{FF2B5EF4-FFF2-40B4-BE49-F238E27FC236}">
                <a16:creationId xmlns:a16="http://schemas.microsoft.com/office/drawing/2014/main" id="{6DE63730-3590-44B5-919D-D86480A8C48C}"/>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a:extLst>
              <a:ext uri="{FF2B5EF4-FFF2-40B4-BE49-F238E27FC236}">
                <a16:creationId xmlns:a16="http://schemas.microsoft.com/office/drawing/2014/main" id="{97AE9B5A-9592-4787-A67B-87F2C1352893}"/>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247636B7-BEDC-404F-B1EB-B9AA396B34FE}"/>
              </a:ext>
            </a:extLst>
          </p:cNvPr>
          <p:cNvSpPr>
            <a:spLocks noGrp="1"/>
          </p:cNvSpPr>
          <p:nvPr>
            <p:ph type="dt" sz="half" idx="10"/>
          </p:nvPr>
        </p:nvSpPr>
        <p:spPr/>
        <p:txBody>
          <a:bodyPr/>
          <a:lstStyle>
            <a:lvl1pPr>
              <a:defRPr/>
            </a:lvl1pPr>
          </a:lstStyle>
          <a:p>
            <a:pPr>
              <a:defRPr/>
            </a:pPr>
            <a:fld id="{20CD2FFE-F464-4122-B827-83AF16649954}" type="datetime1">
              <a:rPr lang="en-US"/>
              <a:pPr>
                <a:defRPr/>
              </a:pPr>
              <a:t>07-Jun-22</a:t>
            </a:fld>
            <a:endParaRPr lang="en-US"/>
          </a:p>
        </p:txBody>
      </p:sp>
      <p:sp>
        <p:nvSpPr>
          <p:cNvPr id="12" name="Footer Placeholder 16">
            <a:extLst>
              <a:ext uri="{FF2B5EF4-FFF2-40B4-BE49-F238E27FC236}">
                <a16:creationId xmlns:a16="http://schemas.microsoft.com/office/drawing/2014/main" id="{A14AD0F2-2F34-49C1-893B-DCCAA6077C64}"/>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6F1E9017-06EA-4373-BAFB-5DD08CF948C7}"/>
              </a:ext>
            </a:extLst>
          </p:cNvPr>
          <p:cNvSpPr>
            <a:spLocks noGrp="1"/>
          </p:cNvSpPr>
          <p:nvPr>
            <p:ph type="sldNum" sz="quarter" idx="12"/>
          </p:nvPr>
        </p:nvSpPr>
        <p:spPr/>
        <p:txBody>
          <a:bodyPr/>
          <a:lstStyle>
            <a:lvl1pPr>
              <a:defRPr/>
            </a:lvl1pPr>
          </a:lstStyle>
          <a:p>
            <a:fld id="{8FFD6F6C-8657-42E3-9E72-87E7CF334CD8}" type="slidenum">
              <a:rPr lang="en-US" altLang="en-US"/>
              <a:pPr/>
              <a:t>‹#›</a:t>
            </a:fld>
            <a:endParaRPr lang="en-US" altLang="en-US"/>
          </a:p>
        </p:txBody>
      </p:sp>
    </p:spTree>
    <p:extLst>
      <p:ext uri="{BB962C8B-B14F-4D97-AF65-F5344CB8AC3E}">
        <p14:creationId xmlns:p14="http://schemas.microsoft.com/office/powerpoint/2010/main" val="421997406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B3BBD02-E273-443C-B0C5-F3CECF6009F1}"/>
              </a:ext>
            </a:extLst>
          </p:cNvPr>
          <p:cNvSpPr>
            <a:spLocks noGrp="1"/>
          </p:cNvSpPr>
          <p:nvPr>
            <p:ph type="dt" sz="half" idx="10"/>
          </p:nvPr>
        </p:nvSpPr>
        <p:spPr/>
        <p:txBody>
          <a:bodyPr/>
          <a:lstStyle>
            <a:lvl1pPr>
              <a:defRPr/>
            </a:lvl1pPr>
          </a:lstStyle>
          <a:p>
            <a:pPr>
              <a:defRPr/>
            </a:pPr>
            <a:fld id="{B5DA5BFE-1568-4F23-89D9-BE37270FA853}" type="datetime1">
              <a:rPr lang="en-US"/>
              <a:pPr>
                <a:defRPr/>
              </a:pPr>
              <a:t>07-Jun-22</a:t>
            </a:fld>
            <a:endParaRPr lang="en-US"/>
          </a:p>
        </p:txBody>
      </p:sp>
      <p:sp>
        <p:nvSpPr>
          <p:cNvPr id="5" name="Footer Placeholder 2">
            <a:extLst>
              <a:ext uri="{FF2B5EF4-FFF2-40B4-BE49-F238E27FC236}">
                <a16:creationId xmlns:a16="http://schemas.microsoft.com/office/drawing/2014/main" id="{A0CD3A75-465B-475D-B1ED-CC71D8BC2B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A744B1D-6FAB-4FDE-8BE7-29C0CDFA25D0}"/>
              </a:ext>
            </a:extLst>
          </p:cNvPr>
          <p:cNvSpPr>
            <a:spLocks noGrp="1"/>
          </p:cNvSpPr>
          <p:nvPr>
            <p:ph type="sldNum" sz="quarter" idx="12"/>
          </p:nvPr>
        </p:nvSpPr>
        <p:spPr/>
        <p:txBody>
          <a:bodyPr/>
          <a:lstStyle>
            <a:lvl1pPr>
              <a:defRPr/>
            </a:lvl1pPr>
          </a:lstStyle>
          <a:p>
            <a:fld id="{0FB7C1A0-A141-4106-B032-AEE154DD0418}" type="slidenum">
              <a:rPr lang="en-US" altLang="en-US"/>
              <a:pPr/>
              <a:t>‹#›</a:t>
            </a:fld>
            <a:endParaRPr lang="en-US" altLang="en-US"/>
          </a:p>
        </p:txBody>
      </p:sp>
    </p:spTree>
    <p:extLst>
      <p:ext uri="{BB962C8B-B14F-4D97-AF65-F5344CB8AC3E}">
        <p14:creationId xmlns:p14="http://schemas.microsoft.com/office/powerpoint/2010/main" val="957234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6A0DCFE9-D747-4007-9668-E778D373C15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a:extLst>
              <a:ext uri="{FF2B5EF4-FFF2-40B4-BE49-F238E27FC236}">
                <a16:creationId xmlns:a16="http://schemas.microsoft.com/office/drawing/2014/main" id="{7B5FB773-0872-4249-96D2-0E81729B98D0}"/>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89A80E6D-EF4B-4177-811B-BCD055944B2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a:extLst>
              <a:ext uri="{FF2B5EF4-FFF2-40B4-BE49-F238E27FC236}">
                <a16:creationId xmlns:a16="http://schemas.microsoft.com/office/drawing/2014/main" id="{54C66708-B0A5-4646-9414-6EB44D2A78D6}"/>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a:extLst>
              <a:ext uri="{FF2B5EF4-FFF2-40B4-BE49-F238E27FC236}">
                <a16:creationId xmlns:a16="http://schemas.microsoft.com/office/drawing/2014/main" id="{7C99B104-725F-4257-87AF-D432DE90B12B}"/>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3971D690-B2F2-494E-B197-E5C2FD0569BB}"/>
              </a:ext>
            </a:extLst>
          </p:cNvPr>
          <p:cNvSpPr>
            <a:spLocks noGrp="1"/>
          </p:cNvSpPr>
          <p:nvPr>
            <p:ph type="dt" sz="half" idx="10"/>
          </p:nvPr>
        </p:nvSpPr>
        <p:spPr/>
        <p:txBody>
          <a:bodyPr/>
          <a:lstStyle>
            <a:lvl1pPr>
              <a:defRPr/>
            </a:lvl1pPr>
          </a:lstStyle>
          <a:p>
            <a:pPr>
              <a:defRPr/>
            </a:pPr>
            <a:fld id="{B912D69A-9E6C-4A88-9295-7F15EE93F9E2}" type="datetime1">
              <a:rPr lang="en-US"/>
              <a:pPr>
                <a:defRPr/>
              </a:pPr>
              <a:t>07-Jun-22</a:t>
            </a:fld>
            <a:endParaRPr lang="en-US"/>
          </a:p>
        </p:txBody>
      </p:sp>
      <p:sp>
        <p:nvSpPr>
          <p:cNvPr id="10" name="Footer Placeholder 4">
            <a:extLst>
              <a:ext uri="{FF2B5EF4-FFF2-40B4-BE49-F238E27FC236}">
                <a16:creationId xmlns:a16="http://schemas.microsoft.com/office/drawing/2014/main" id="{86C9E31F-81D4-417F-A77F-CFD875712F64}"/>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F504F479-07A0-4A99-9C11-72D379D9517C}"/>
              </a:ext>
            </a:extLst>
          </p:cNvPr>
          <p:cNvSpPr>
            <a:spLocks noGrp="1"/>
          </p:cNvSpPr>
          <p:nvPr>
            <p:ph type="sldNum" sz="quarter" idx="12"/>
          </p:nvPr>
        </p:nvSpPr>
        <p:spPr>
          <a:xfrm>
            <a:off x="146050" y="6208713"/>
            <a:ext cx="457200" cy="457200"/>
          </a:xfrm>
        </p:spPr>
        <p:txBody>
          <a:bodyPr/>
          <a:lstStyle>
            <a:lvl1pPr>
              <a:defRPr/>
            </a:lvl1pPr>
          </a:lstStyle>
          <a:p>
            <a:fld id="{E4F10BE3-D35E-4069-ABCE-8C6DA6ED27B9}" type="slidenum">
              <a:rPr lang="en-US" altLang="en-US"/>
              <a:pPr/>
              <a:t>‹#›</a:t>
            </a:fld>
            <a:endParaRPr lang="en-US" altLang="en-US"/>
          </a:p>
        </p:txBody>
      </p:sp>
    </p:spTree>
    <p:extLst>
      <p:ext uri="{BB962C8B-B14F-4D97-AF65-F5344CB8AC3E}">
        <p14:creationId xmlns:p14="http://schemas.microsoft.com/office/powerpoint/2010/main" val="181081282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318674B-922E-422F-89E0-9FC4F623BCD5}"/>
              </a:ext>
            </a:extLst>
          </p:cNvPr>
          <p:cNvSpPr>
            <a:spLocks noGrp="1"/>
          </p:cNvSpPr>
          <p:nvPr>
            <p:ph type="dt" sz="half" idx="10"/>
          </p:nvPr>
        </p:nvSpPr>
        <p:spPr/>
        <p:txBody>
          <a:bodyPr/>
          <a:lstStyle>
            <a:lvl1pPr>
              <a:defRPr/>
            </a:lvl1pPr>
          </a:lstStyle>
          <a:p>
            <a:pPr>
              <a:defRPr/>
            </a:pPr>
            <a:fld id="{7BD0B537-6260-436C-A610-44E9C8A17F89}" type="datetime1">
              <a:rPr lang="en-US"/>
              <a:pPr>
                <a:defRPr/>
              </a:pPr>
              <a:t>07-Jun-22</a:t>
            </a:fld>
            <a:endParaRPr lang="en-US"/>
          </a:p>
        </p:txBody>
      </p:sp>
      <p:sp>
        <p:nvSpPr>
          <p:cNvPr id="6" name="Footer Placeholder 2">
            <a:extLst>
              <a:ext uri="{FF2B5EF4-FFF2-40B4-BE49-F238E27FC236}">
                <a16:creationId xmlns:a16="http://schemas.microsoft.com/office/drawing/2014/main" id="{3DC3943B-A374-4649-9B52-784546F51A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3F5436F-B10A-4CF9-A68B-FCB76BB5949E}"/>
              </a:ext>
            </a:extLst>
          </p:cNvPr>
          <p:cNvSpPr>
            <a:spLocks noGrp="1"/>
          </p:cNvSpPr>
          <p:nvPr>
            <p:ph type="sldNum" sz="quarter" idx="12"/>
          </p:nvPr>
        </p:nvSpPr>
        <p:spPr/>
        <p:txBody>
          <a:bodyPr/>
          <a:lstStyle>
            <a:lvl1pPr>
              <a:defRPr/>
            </a:lvl1pPr>
          </a:lstStyle>
          <a:p>
            <a:fld id="{983D299C-52D1-46FE-A5FC-18EDDE635617}" type="slidenum">
              <a:rPr lang="en-US" altLang="en-US"/>
              <a:pPr/>
              <a:t>‹#›</a:t>
            </a:fld>
            <a:endParaRPr lang="en-US" altLang="en-US"/>
          </a:p>
        </p:txBody>
      </p:sp>
    </p:spTree>
    <p:extLst>
      <p:ext uri="{BB962C8B-B14F-4D97-AF65-F5344CB8AC3E}">
        <p14:creationId xmlns:p14="http://schemas.microsoft.com/office/powerpoint/2010/main" val="2368919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490AE9CF-68B8-4CAA-A9C0-E1C0B926A0E5}"/>
              </a:ext>
            </a:extLst>
          </p:cNvPr>
          <p:cNvSpPr>
            <a:spLocks noGrp="1"/>
          </p:cNvSpPr>
          <p:nvPr>
            <p:ph type="dt" sz="half" idx="10"/>
          </p:nvPr>
        </p:nvSpPr>
        <p:spPr/>
        <p:txBody>
          <a:bodyPr/>
          <a:lstStyle>
            <a:lvl1pPr>
              <a:defRPr/>
            </a:lvl1pPr>
          </a:lstStyle>
          <a:p>
            <a:pPr>
              <a:defRPr/>
            </a:pPr>
            <a:fld id="{81BCFF1E-2213-4803-A1F8-777BCC645952}" type="datetime1">
              <a:rPr lang="en-US"/>
              <a:pPr>
                <a:defRPr/>
              </a:pPr>
              <a:t>07-Jun-22</a:t>
            </a:fld>
            <a:endParaRPr lang="en-US"/>
          </a:p>
        </p:txBody>
      </p:sp>
      <p:sp>
        <p:nvSpPr>
          <p:cNvPr id="8" name="Footer Placeholder 2">
            <a:extLst>
              <a:ext uri="{FF2B5EF4-FFF2-40B4-BE49-F238E27FC236}">
                <a16:creationId xmlns:a16="http://schemas.microsoft.com/office/drawing/2014/main" id="{E3FEADA2-8DB2-4830-953E-A77C768AC0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79EEB74-A7D9-4E36-B7DD-3C4341126D51}"/>
              </a:ext>
            </a:extLst>
          </p:cNvPr>
          <p:cNvSpPr>
            <a:spLocks noGrp="1"/>
          </p:cNvSpPr>
          <p:nvPr>
            <p:ph type="sldNum" sz="quarter" idx="12"/>
          </p:nvPr>
        </p:nvSpPr>
        <p:spPr/>
        <p:txBody>
          <a:bodyPr/>
          <a:lstStyle>
            <a:lvl1pPr>
              <a:defRPr/>
            </a:lvl1pPr>
          </a:lstStyle>
          <a:p>
            <a:fld id="{6E35983D-FACD-4864-A950-E9C4161F3470}" type="slidenum">
              <a:rPr lang="en-US" altLang="en-US"/>
              <a:pPr/>
              <a:t>‹#›</a:t>
            </a:fld>
            <a:endParaRPr lang="en-US" altLang="en-US"/>
          </a:p>
        </p:txBody>
      </p:sp>
    </p:spTree>
    <p:extLst>
      <p:ext uri="{BB962C8B-B14F-4D97-AF65-F5344CB8AC3E}">
        <p14:creationId xmlns:p14="http://schemas.microsoft.com/office/powerpoint/2010/main" val="3646710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EE7759B0-F657-4CDE-AB6F-E698418AE30E}"/>
              </a:ext>
            </a:extLst>
          </p:cNvPr>
          <p:cNvSpPr>
            <a:spLocks noGrp="1"/>
          </p:cNvSpPr>
          <p:nvPr>
            <p:ph type="dt" sz="half" idx="10"/>
          </p:nvPr>
        </p:nvSpPr>
        <p:spPr/>
        <p:txBody>
          <a:bodyPr/>
          <a:lstStyle>
            <a:lvl1pPr>
              <a:defRPr/>
            </a:lvl1pPr>
          </a:lstStyle>
          <a:p>
            <a:pPr>
              <a:defRPr/>
            </a:pPr>
            <a:fld id="{6598825E-05C6-42F0-8593-137B18D7DA97}" type="datetime1">
              <a:rPr lang="en-US"/>
              <a:pPr>
                <a:defRPr/>
              </a:pPr>
              <a:t>07-Jun-22</a:t>
            </a:fld>
            <a:endParaRPr lang="en-US"/>
          </a:p>
        </p:txBody>
      </p:sp>
      <p:sp>
        <p:nvSpPr>
          <p:cNvPr id="4" name="Footer Placeholder 2">
            <a:extLst>
              <a:ext uri="{FF2B5EF4-FFF2-40B4-BE49-F238E27FC236}">
                <a16:creationId xmlns:a16="http://schemas.microsoft.com/office/drawing/2014/main" id="{BEC0F74F-BC1F-48F7-88D5-47C9F5F784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61B5A954-9EF2-47C3-A054-EA5CD0F977E4}"/>
              </a:ext>
            </a:extLst>
          </p:cNvPr>
          <p:cNvSpPr>
            <a:spLocks noGrp="1"/>
          </p:cNvSpPr>
          <p:nvPr>
            <p:ph type="sldNum" sz="quarter" idx="12"/>
          </p:nvPr>
        </p:nvSpPr>
        <p:spPr/>
        <p:txBody>
          <a:bodyPr/>
          <a:lstStyle>
            <a:lvl1pPr>
              <a:defRPr/>
            </a:lvl1pPr>
          </a:lstStyle>
          <a:p>
            <a:fld id="{F0328722-1A69-4A14-B90E-84518A31DCC4}" type="slidenum">
              <a:rPr lang="en-US" altLang="en-US"/>
              <a:pPr/>
              <a:t>‹#›</a:t>
            </a:fld>
            <a:endParaRPr lang="en-US" altLang="en-US"/>
          </a:p>
        </p:txBody>
      </p:sp>
    </p:spTree>
    <p:extLst>
      <p:ext uri="{BB962C8B-B14F-4D97-AF65-F5344CB8AC3E}">
        <p14:creationId xmlns:p14="http://schemas.microsoft.com/office/powerpoint/2010/main" val="316316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4E3F539-9806-4A71-BA2F-C9DAFEAEE6D9}"/>
              </a:ext>
            </a:extLst>
          </p:cNvPr>
          <p:cNvSpPr>
            <a:spLocks noGrp="1"/>
          </p:cNvSpPr>
          <p:nvPr>
            <p:ph type="dt" sz="half" idx="10"/>
          </p:nvPr>
        </p:nvSpPr>
        <p:spPr/>
        <p:txBody>
          <a:bodyPr/>
          <a:lstStyle>
            <a:lvl1pPr>
              <a:defRPr/>
            </a:lvl1pPr>
          </a:lstStyle>
          <a:p>
            <a:pPr>
              <a:defRPr/>
            </a:pPr>
            <a:fld id="{B6A5BD5E-8CB0-4AE1-86E6-080AEF925314}" type="datetime1">
              <a:rPr lang="en-US"/>
              <a:pPr>
                <a:defRPr/>
              </a:pPr>
              <a:t>07-Jun-22</a:t>
            </a:fld>
            <a:endParaRPr lang="en-US"/>
          </a:p>
        </p:txBody>
      </p:sp>
      <p:sp>
        <p:nvSpPr>
          <p:cNvPr id="3" name="Footer Placeholder 2">
            <a:extLst>
              <a:ext uri="{FF2B5EF4-FFF2-40B4-BE49-F238E27FC236}">
                <a16:creationId xmlns:a16="http://schemas.microsoft.com/office/drawing/2014/main" id="{39B1E4DF-C1E3-4ABF-BA57-9B7820F8CB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90DD28E-9F23-4044-8336-F189BDFB203E}"/>
              </a:ext>
            </a:extLst>
          </p:cNvPr>
          <p:cNvSpPr>
            <a:spLocks noGrp="1"/>
          </p:cNvSpPr>
          <p:nvPr>
            <p:ph type="sldNum" sz="quarter" idx="12"/>
          </p:nvPr>
        </p:nvSpPr>
        <p:spPr/>
        <p:txBody>
          <a:bodyPr/>
          <a:lstStyle>
            <a:lvl1pPr>
              <a:defRPr/>
            </a:lvl1pPr>
          </a:lstStyle>
          <a:p>
            <a:fld id="{3440BFE5-27E1-4CB4-BE16-F9B4736A1CEC}" type="slidenum">
              <a:rPr lang="en-US" altLang="en-US"/>
              <a:pPr/>
              <a:t>‹#›</a:t>
            </a:fld>
            <a:endParaRPr lang="en-US" altLang="en-US"/>
          </a:p>
        </p:txBody>
      </p:sp>
    </p:spTree>
    <p:extLst>
      <p:ext uri="{BB962C8B-B14F-4D97-AF65-F5344CB8AC3E}">
        <p14:creationId xmlns:p14="http://schemas.microsoft.com/office/powerpoint/2010/main" val="950374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85C767-7AEA-4FC3-BC17-1397D3C395D9}"/>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a:extLst>
              <a:ext uri="{FF2B5EF4-FFF2-40B4-BE49-F238E27FC236}">
                <a16:creationId xmlns:a16="http://schemas.microsoft.com/office/drawing/2014/main" id="{D98CE185-8329-4F3B-A705-34E1893045D3}"/>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F03ED0C9-0B8E-4512-964C-5DF867E4923B}"/>
              </a:ext>
            </a:extLst>
          </p:cNvPr>
          <p:cNvSpPr>
            <a:spLocks noGrp="1"/>
          </p:cNvSpPr>
          <p:nvPr>
            <p:ph type="dt" sz="half" idx="10"/>
          </p:nvPr>
        </p:nvSpPr>
        <p:spPr/>
        <p:txBody>
          <a:bodyPr/>
          <a:lstStyle>
            <a:lvl1pPr>
              <a:defRPr/>
            </a:lvl1pPr>
          </a:lstStyle>
          <a:p>
            <a:pPr>
              <a:defRPr/>
            </a:pPr>
            <a:fld id="{7F0647CC-3CFF-4D1E-A44F-DF3D91B04BF7}" type="datetime1">
              <a:rPr lang="en-US"/>
              <a:pPr>
                <a:defRPr/>
              </a:pPr>
              <a:t>07-Jun-22</a:t>
            </a:fld>
            <a:endParaRPr lang="en-US"/>
          </a:p>
        </p:txBody>
      </p:sp>
      <p:sp>
        <p:nvSpPr>
          <p:cNvPr id="8" name="Footer Placeholder 5">
            <a:extLst>
              <a:ext uri="{FF2B5EF4-FFF2-40B4-BE49-F238E27FC236}">
                <a16:creationId xmlns:a16="http://schemas.microsoft.com/office/drawing/2014/main" id="{3F8CC794-CE00-4C08-B8B2-1151A5409E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B8620636-01CA-4DCA-BDFE-75F5680F8F75}"/>
              </a:ext>
            </a:extLst>
          </p:cNvPr>
          <p:cNvSpPr>
            <a:spLocks noGrp="1"/>
          </p:cNvSpPr>
          <p:nvPr>
            <p:ph type="sldNum" sz="quarter" idx="12"/>
          </p:nvPr>
        </p:nvSpPr>
        <p:spPr/>
        <p:txBody>
          <a:bodyPr/>
          <a:lstStyle>
            <a:lvl1pPr>
              <a:defRPr/>
            </a:lvl1pPr>
          </a:lstStyle>
          <a:p>
            <a:fld id="{E131BEF4-F772-4FA3-8D0D-CA9D0505AE2A}" type="slidenum">
              <a:rPr lang="en-US" altLang="en-US"/>
              <a:pPr/>
              <a:t>‹#›</a:t>
            </a:fld>
            <a:endParaRPr lang="en-US" altLang="en-US"/>
          </a:p>
        </p:txBody>
      </p:sp>
    </p:spTree>
    <p:extLst>
      <p:ext uri="{BB962C8B-B14F-4D97-AF65-F5344CB8AC3E}">
        <p14:creationId xmlns:p14="http://schemas.microsoft.com/office/powerpoint/2010/main" val="3393928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F651D4A2-1A50-4929-8FFD-F2E843DA775A}"/>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a:extLst>
              <a:ext uri="{FF2B5EF4-FFF2-40B4-BE49-F238E27FC236}">
                <a16:creationId xmlns:a16="http://schemas.microsoft.com/office/drawing/2014/main" id="{7B4FBE9A-C318-419B-B53E-58F9BCDBE8B7}"/>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a:extLst>
              <a:ext uri="{FF2B5EF4-FFF2-40B4-BE49-F238E27FC236}">
                <a16:creationId xmlns:a16="http://schemas.microsoft.com/office/drawing/2014/main" id="{7B40136D-14C4-43A1-8BFC-27D0DD82B38D}"/>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A7D925B3-9069-43AA-9B17-1406A9348D6D}"/>
              </a:ext>
            </a:extLst>
          </p:cNvPr>
          <p:cNvSpPr>
            <a:spLocks noGrp="1"/>
          </p:cNvSpPr>
          <p:nvPr>
            <p:ph type="dt" sz="half" idx="10"/>
          </p:nvPr>
        </p:nvSpPr>
        <p:spPr/>
        <p:txBody>
          <a:bodyPr/>
          <a:lstStyle>
            <a:lvl1pPr>
              <a:defRPr/>
            </a:lvl1pPr>
          </a:lstStyle>
          <a:p>
            <a:pPr>
              <a:defRPr/>
            </a:pPr>
            <a:fld id="{2558D683-B901-4F31-B02D-54BCB6D1B681}" type="datetime1">
              <a:rPr lang="en-US"/>
              <a:pPr>
                <a:defRPr/>
              </a:pPr>
              <a:t>07-Jun-22</a:t>
            </a:fld>
            <a:endParaRPr lang="en-US"/>
          </a:p>
        </p:txBody>
      </p:sp>
      <p:sp>
        <p:nvSpPr>
          <p:cNvPr id="9" name="Footer Placeholder 5">
            <a:extLst>
              <a:ext uri="{FF2B5EF4-FFF2-40B4-BE49-F238E27FC236}">
                <a16:creationId xmlns:a16="http://schemas.microsoft.com/office/drawing/2014/main" id="{B32CD3AC-0F6B-450E-A019-3E3555835B73}"/>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ED15BA0-EF4C-4658-969A-38E29496A613}"/>
              </a:ext>
            </a:extLst>
          </p:cNvPr>
          <p:cNvSpPr>
            <a:spLocks noGrp="1"/>
          </p:cNvSpPr>
          <p:nvPr>
            <p:ph type="sldNum" sz="quarter" idx="12"/>
          </p:nvPr>
        </p:nvSpPr>
        <p:spPr>
          <a:xfrm>
            <a:off x="146050" y="6208713"/>
            <a:ext cx="457200" cy="457200"/>
          </a:xfrm>
        </p:spPr>
        <p:txBody>
          <a:bodyPr/>
          <a:lstStyle>
            <a:lvl1pPr>
              <a:defRPr/>
            </a:lvl1pPr>
          </a:lstStyle>
          <a:p>
            <a:fld id="{2B8655C8-2F3D-4CC1-84E6-53F78CE286C5}" type="slidenum">
              <a:rPr lang="en-US" altLang="en-US"/>
              <a:pPr/>
              <a:t>‹#›</a:t>
            </a:fld>
            <a:endParaRPr lang="en-US" altLang="en-US"/>
          </a:p>
        </p:txBody>
      </p:sp>
    </p:spTree>
    <p:extLst>
      <p:ext uri="{BB962C8B-B14F-4D97-AF65-F5344CB8AC3E}">
        <p14:creationId xmlns:p14="http://schemas.microsoft.com/office/powerpoint/2010/main" val="133840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73DF1-79CF-418C-98DB-BE16B2C7F9EA}"/>
              </a:ext>
            </a:extLst>
          </p:cNvPr>
          <p:cNvSpPr>
            <a:spLocks noGrp="1"/>
          </p:cNvSpPr>
          <p:nvPr>
            <p:ph type="dt" sz="half" idx="10"/>
          </p:nvPr>
        </p:nvSpPr>
        <p:spPr/>
        <p:txBody>
          <a:bodyPr/>
          <a:lstStyle/>
          <a:p>
            <a:pPr>
              <a:defRPr>
                <a:uFillTx/>
              </a:defRPr>
            </a:pPr>
            <a:endParaRPr lang="en-US">
              <a:uFillTx/>
            </a:endParaRPr>
          </a:p>
        </p:txBody>
      </p:sp>
      <p:sp>
        <p:nvSpPr>
          <p:cNvPr id="3" name="Footer Placeholder 2">
            <a:extLst>
              <a:ext uri="{FF2B5EF4-FFF2-40B4-BE49-F238E27FC236}">
                <a16:creationId xmlns:a16="http://schemas.microsoft.com/office/drawing/2014/main" id="{20508179-17D5-4091-AC5D-912FD2A48925}"/>
              </a:ext>
            </a:extLst>
          </p:cNvPr>
          <p:cNvSpPr>
            <a:spLocks noGrp="1"/>
          </p:cNvSpPr>
          <p:nvPr>
            <p:ph type="ftr" sz="quarter" idx="11"/>
          </p:nvPr>
        </p:nvSpPr>
        <p:spPr/>
        <p:txBody>
          <a:bodyPr/>
          <a:lstStyle/>
          <a:p>
            <a:pPr>
              <a:defRPr>
                <a:uFillTx/>
              </a:defRPr>
            </a:pPr>
            <a:endParaRPr lang="en-US">
              <a:uFillTx/>
            </a:endParaRPr>
          </a:p>
        </p:txBody>
      </p:sp>
      <p:sp>
        <p:nvSpPr>
          <p:cNvPr id="4" name="Slide Number Placeholder 3">
            <a:extLst>
              <a:ext uri="{FF2B5EF4-FFF2-40B4-BE49-F238E27FC236}">
                <a16:creationId xmlns:a16="http://schemas.microsoft.com/office/drawing/2014/main" id="{755E60AC-41AA-4C2B-9B7E-CFE28800E12F}"/>
              </a:ext>
            </a:extLst>
          </p:cNvPr>
          <p:cNvSpPr>
            <a:spLocks noGrp="1"/>
          </p:cNvSpPr>
          <p:nvPr>
            <p:ph type="sldNum" sz="quarter" idx="12"/>
          </p:nvPr>
        </p:nvSpPr>
        <p:spPr/>
        <p:txBody>
          <a:bodyPr/>
          <a:lstStyle/>
          <a:p>
            <a:pPr>
              <a:defRPr>
                <a:uFillTx/>
              </a:defRPr>
            </a:pPr>
            <a:fld id="{E90D3189-7DF2-9A44-BC5F-662892817F5F}"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39460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4E0F84D-BD27-4D79-A811-D6DC62F85CAE}"/>
              </a:ext>
            </a:extLst>
          </p:cNvPr>
          <p:cNvSpPr>
            <a:spLocks noGrp="1"/>
          </p:cNvSpPr>
          <p:nvPr>
            <p:ph type="dt" sz="half" idx="10"/>
          </p:nvPr>
        </p:nvSpPr>
        <p:spPr/>
        <p:txBody>
          <a:bodyPr/>
          <a:lstStyle>
            <a:lvl1pPr>
              <a:defRPr/>
            </a:lvl1pPr>
          </a:lstStyle>
          <a:p>
            <a:pPr>
              <a:defRPr/>
            </a:pPr>
            <a:fld id="{698214CE-50F9-4314-B2D9-0E609C5E1C1E}" type="datetime1">
              <a:rPr lang="en-US"/>
              <a:pPr>
                <a:defRPr/>
              </a:pPr>
              <a:t>07-Jun-22</a:t>
            </a:fld>
            <a:endParaRPr lang="en-US"/>
          </a:p>
        </p:txBody>
      </p:sp>
      <p:sp>
        <p:nvSpPr>
          <p:cNvPr id="5" name="Footer Placeholder 2">
            <a:extLst>
              <a:ext uri="{FF2B5EF4-FFF2-40B4-BE49-F238E27FC236}">
                <a16:creationId xmlns:a16="http://schemas.microsoft.com/office/drawing/2014/main" id="{7A67384E-4290-4C17-B34E-56CC5D958A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08A68A7-A476-4DF0-83A5-908354E1CF20}"/>
              </a:ext>
            </a:extLst>
          </p:cNvPr>
          <p:cNvSpPr>
            <a:spLocks noGrp="1"/>
          </p:cNvSpPr>
          <p:nvPr>
            <p:ph type="sldNum" sz="quarter" idx="12"/>
          </p:nvPr>
        </p:nvSpPr>
        <p:spPr/>
        <p:txBody>
          <a:bodyPr/>
          <a:lstStyle>
            <a:lvl1pPr>
              <a:defRPr/>
            </a:lvl1pPr>
          </a:lstStyle>
          <a:p>
            <a:fld id="{850916D0-B1AC-448E-829E-68FA1358B106}" type="slidenum">
              <a:rPr lang="en-US" altLang="en-US"/>
              <a:pPr/>
              <a:t>‹#›</a:t>
            </a:fld>
            <a:endParaRPr lang="en-US" altLang="en-US"/>
          </a:p>
        </p:txBody>
      </p:sp>
    </p:spTree>
    <p:extLst>
      <p:ext uri="{BB962C8B-B14F-4D97-AF65-F5344CB8AC3E}">
        <p14:creationId xmlns:p14="http://schemas.microsoft.com/office/powerpoint/2010/main" val="2003822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FA8911E-2F4C-44CB-A7A4-D2A7B0B8589A}"/>
              </a:ext>
            </a:extLst>
          </p:cNvPr>
          <p:cNvSpPr>
            <a:spLocks noGrp="1"/>
          </p:cNvSpPr>
          <p:nvPr>
            <p:ph type="dt" sz="half" idx="10"/>
          </p:nvPr>
        </p:nvSpPr>
        <p:spPr/>
        <p:txBody>
          <a:bodyPr/>
          <a:lstStyle>
            <a:lvl1pPr>
              <a:defRPr/>
            </a:lvl1pPr>
          </a:lstStyle>
          <a:p>
            <a:pPr>
              <a:defRPr/>
            </a:pPr>
            <a:fld id="{B0BA74D2-FE79-44CE-A056-B205F22162DB}" type="datetime1">
              <a:rPr lang="en-US"/>
              <a:pPr>
                <a:defRPr/>
              </a:pPr>
              <a:t>07-Jun-22</a:t>
            </a:fld>
            <a:endParaRPr lang="en-US"/>
          </a:p>
        </p:txBody>
      </p:sp>
      <p:sp>
        <p:nvSpPr>
          <p:cNvPr id="5" name="Footer Placeholder 2">
            <a:extLst>
              <a:ext uri="{FF2B5EF4-FFF2-40B4-BE49-F238E27FC236}">
                <a16:creationId xmlns:a16="http://schemas.microsoft.com/office/drawing/2014/main" id="{82246D0B-B3CD-430E-910F-04E7AB1B16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5715E5D-E3DE-46A1-9C85-051FA001A531}"/>
              </a:ext>
            </a:extLst>
          </p:cNvPr>
          <p:cNvSpPr>
            <a:spLocks noGrp="1"/>
          </p:cNvSpPr>
          <p:nvPr>
            <p:ph type="sldNum" sz="quarter" idx="12"/>
          </p:nvPr>
        </p:nvSpPr>
        <p:spPr/>
        <p:txBody>
          <a:bodyPr/>
          <a:lstStyle>
            <a:lvl1pPr>
              <a:defRPr/>
            </a:lvl1pPr>
          </a:lstStyle>
          <a:p>
            <a:fld id="{6F4C6945-2C6C-49F9-A214-90E85C716CC0}" type="slidenum">
              <a:rPr lang="en-US" altLang="en-US"/>
              <a:pPr/>
              <a:t>‹#›</a:t>
            </a:fld>
            <a:endParaRPr lang="en-US" altLang="en-US"/>
          </a:p>
        </p:txBody>
      </p:sp>
    </p:spTree>
    <p:extLst>
      <p:ext uri="{BB962C8B-B14F-4D97-AF65-F5344CB8AC3E}">
        <p14:creationId xmlns:p14="http://schemas.microsoft.com/office/powerpoint/2010/main" val="359593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D993-D1AF-40CA-870A-132ADEE8A9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ED5DE1-CF02-439D-8587-66A3506542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E155C9-D6DA-41F3-BFE8-6218657DC6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1286AB-B6E5-44FC-AD00-F42082E0D1CF}"/>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64FCA7AE-4438-49FB-99F1-41A59E3963FD}"/>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25F0D880-4A0E-4C0A-81A8-4E7265F24B01}"/>
              </a:ext>
            </a:extLst>
          </p:cNvPr>
          <p:cNvSpPr>
            <a:spLocks noGrp="1"/>
          </p:cNvSpPr>
          <p:nvPr>
            <p:ph type="sldNum" sz="quarter" idx="12"/>
          </p:nvPr>
        </p:nvSpPr>
        <p:spPr/>
        <p:txBody>
          <a:bodyPr/>
          <a:lstStyle/>
          <a:p>
            <a:pPr>
              <a:defRPr>
                <a:uFillTx/>
              </a:defRPr>
            </a:pPr>
            <a:fld id="{7C27A754-7439-7649-8A69-1F219AFD26D5}"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79589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EC0B-0005-4734-BB80-E13A485B7C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FCAA78-A508-4DF7-BBE1-7736B0FC0A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38EA059-175C-4DBE-9BF5-D21BBC4669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667617-EDF4-4F85-9788-FA9B7D6E32E9}"/>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F9765CFC-996D-4419-A734-60A5C3128180}"/>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905ECA47-A58A-48F9-96D5-4F737218D2D1}"/>
              </a:ext>
            </a:extLst>
          </p:cNvPr>
          <p:cNvSpPr>
            <a:spLocks noGrp="1"/>
          </p:cNvSpPr>
          <p:nvPr>
            <p:ph type="sldNum" sz="quarter" idx="12"/>
          </p:nvPr>
        </p:nvSpPr>
        <p:spPr/>
        <p:txBody>
          <a:bodyPr/>
          <a:lstStyle/>
          <a:p>
            <a:pPr>
              <a:defRPr>
                <a:uFillTx/>
              </a:defRPr>
            </a:pPr>
            <a:fld id="{6E99C5E7-2125-A14A-BBDD-B5333DF69143}"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97514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23DC7-D357-40AF-87CA-5961FBD6D0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16883F-B96E-4236-AD46-6CAECEF307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84E0B2-6443-4909-80C0-8B868ECCCA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endParaRPr lang="en-US">
              <a:uFillTx/>
            </a:endParaRPr>
          </a:p>
        </p:txBody>
      </p:sp>
      <p:sp>
        <p:nvSpPr>
          <p:cNvPr id="5" name="Footer Placeholder 4">
            <a:extLst>
              <a:ext uri="{FF2B5EF4-FFF2-40B4-BE49-F238E27FC236}">
                <a16:creationId xmlns:a16="http://schemas.microsoft.com/office/drawing/2014/main" id="{715AF97D-E5AE-4500-830D-0FE37C9E01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FA26BA9-CC00-4D8B-B29C-4F9A919182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15782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250C5BD-8AB7-4E6E-A7CB-50D34368A4CE}"/>
              </a:ext>
            </a:extLst>
          </p:cNvPr>
          <p:cNvSpPr>
            <a:spLocks noGrp="1" noChangeArrowheads="1"/>
          </p:cNvSpPr>
          <p:nvPr>
            <p:ph type="title"/>
          </p:nvPr>
        </p:nvSpPr>
        <p:spPr bwMode="auto">
          <a:xfrm>
            <a:off x="971551" y="425452"/>
            <a:ext cx="7921625" cy="3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Title</a:t>
            </a:r>
          </a:p>
        </p:txBody>
      </p:sp>
      <p:sp>
        <p:nvSpPr>
          <p:cNvPr id="29699" name="Rectangle 4">
            <a:extLst>
              <a:ext uri="{FF2B5EF4-FFF2-40B4-BE49-F238E27FC236}">
                <a16:creationId xmlns:a16="http://schemas.microsoft.com/office/drawing/2014/main" id="{B3211CB9-AAC3-45FE-A98B-C6E84B4709FD}"/>
              </a:ext>
            </a:extLst>
          </p:cNvPr>
          <p:cNvSpPr>
            <a:spLocks noGrp="1" noChangeArrowheads="1"/>
          </p:cNvSpPr>
          <p:nvPr>
            <p:ph type="body" idx="1"/>
          </p:nvPr>
        </p:nvSpPr>
        <p:spPr bwMode="auto">
          <a:xfrm>
            <a:off x="431801" y="1089027"/>
            <a:ext cx="8280400" cy="238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This is our 1st Level Bullet</a:t>
            </a:r>
          </a:p>
          <a:p>
            <a:pPr lvl="1"/>
            <a:r>
              <a:rPr lang="en-US" altLang="en-US"/>
              <a:t>This is our 2nd level bullet</a:t>
            </a:r>
          </a:p>
          <a:p>
            <a:pPr lvl="2"/>
            <a:r>
              <a:rPr lang="en-US" altLang="en-US"/>
              <a:t>This is our 3rd level bullet</a:t>
            </a:r>
          </a:p>
          <a:p>
            <a:pPr lvl="0"/>
            <a:r>
              <a:rPr lang="en-US" altLang="en-US"/>
              <a:t>This is our next 1st Level Bullet</a:t>
            </a:r>
          </a:p>
          <a:p>
            <a:pPr lvl="1"/>
            <a:r>
              <a:rPr lang="en-US" altLang="en-US"/>
              <a:t>This is our 2nd level bullet</a:t>
            </a:r>
          </a:p>
          <a:p>
            <a:pPr lvl="2"/>
            <a:r>
              <a:rPr lang="en-US" altLang="en-US"/>
              <a:t>This is our 3rd level bullet</a:t>
            </a:r>
          </a:p>
        </p:txBody>
      </p:sp>
      <p:sp>
        <p:nvSpPr>
          <p:cNvPr id="29700" name="Line 5">
            <a:extLst>
              <a:ext uri="{FF2B5EF4-FFF2-40B4-BE49-F238E27FC236}">
                <a16:creationId xmlns:a16="http://schemas.microsoft.com/office/drawing/2014/main" id="{556389CC-FD26-477B-B94C-A8960D2CEA1C}"/>
              </a:ext>
            </a:extLst>
          </p:cNvPr>
          <p:cNvSpPr>
            <a:spLocks noChangeShapeType="1"/>
          </p:cNvSpPr>
          <p:nvPr/>
        </p:nvSpPr>
        <p:spPr bwMode="auto">
          <a:xfrm flipV="1">
            <a:off x="971551" y="908050"/>
            <a:ext cx="7920038"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93" name="Text Box 6">
            <a:extLst>
              <a:ext uri="{FF2B5EF4-FFF2-40B4-BE49-F238E27FC236}">
                <a16:creationId xmlns:a16="http://schemas.microsoft.com/office/drawing/2014/main" id="{64CEE75A-B597-491F-8D46-58C0833B09F2}"/>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pic>
        <p:nvPicPr>
          <p:cNvPr id="29702" name="Picture 8">
            <a:extLst>
              <a:ext uri="{FF2B5EF4-FFF2-40B4-BE49-F238E27FC236}">
                <a16:creationId xmlns:a16="http://schemas.microsoft.com/office/drawing/2014/main" id="{28E81C05-9456-4CE9-AB41-7D39F6D483B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826" y="188915"/>
            <a:ext cx="525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Rectangle 9">
            <a:extLst>
              <a:ext uri="{FF2B5EF4-FFF2-40B4-BE49-F238E27FC236}">
                <a16:creationId xmlns:a16="http://schemas.microsoft.com/office/drawing/2014/main" id="{DE2AD40C-5206-4251-8ECE-EA610591A0AC}"/>
              </a:ext>
            </a:extLst>
          </p:cNvPr>
          <p:cNvSpPr>
            <a:spLocks noGrp="1" noChangeArrowheads="1"/>
          </p:cNvSpPr>
          <p:nvPr>
            <p:ph type="dt" sz="half" idx="2"/>
          </p:nvPr>
        </p:nvSpPr>
        <p:spPr bwMode="auto">
          <a:xfrm>
            <a:off x="250825" y="6308727"/>
            <a:ext cx="25209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8" name="Rectangle 10">
            <a:extLst>
              <a:ext uri="{FF2B5EF4-FFF2-40B4-BE49-F238E27FC236}">
                <a16:creationId xmlns:a16="http://schemas.microsoft.com/office/drawing/2014/main" id="{3230FB0D-F206-4A86-B87B-D5963D8CD531}"/>
              </a:ext>
            </a:extLst>
          </p:cNvPr>
          <p:cNvSpPr>
            <a:spLocks noGrp="1" noChangeArrowheads="1"/>
          </p:cNvSpPr>
          <p:nvPr>
            <p:ph type="ftr" sz="quarter" idx="3"/>
          </p:nvPr>
        </p:nvSpPr>
        <p:spPr bwMode="auto">
          <a:xfrm>
            <a:off x="3132139" y="6308727"/>
            <a:ext cx="3311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9" name="Rectangle 11">
            <a:extLst>
              <a:ext uri="{FF2B5EF4-FFF2-40B4-BE49-F238E27FC236}">
                <a16:creationId xmlns:a16="http://schemas.microsoft.com/office/drawing/2014/main" id="{C0DBCEA7-41F8-4B9F-86FA-5517E098913B}"/>
              </a:ext>
            </a:extLst>
          </p:cNvPr>
          <p:cNvSpPr>
            <a:spLocks noGrp="1" noChangeArrowheads="1"/>
          </p:cNvSpPr>
          <p:nvPr>
            <p:ph type="sldNum" sz="quarter" idx="4"/>
          </p:nvPr>
        </p:nvSpPr>
        <p:spPr bwMode="auto">
          <a:xfrm>
            <a:off x="7854950" y="6408740"/>
            <a:ext cx="11985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defRPr>
            </a:lvl1pPr>
          </a:lstStyle>
          <a:p>
            <a:pPr>
              <a:defRPr/>
            </a:pPr>
            <a:fld id="{38A81D6F-BE7E-404E-8DC9-1FDB60E5F69F}" type="slidenum">
              <a:rPr lang="en-US" altLang="en-US"/>
              <a:pPr>
                <a:defRPr/>
              </a:pPr>
              <a:t>‹#›</a:t>
            </a:fld>
            <a:r>
              <a:rPr lang="en-US" altLang="en-US"/>
              <a:t> / 45</a:t>
            </a:r>
          </a:p>
        </p:txBody>
      </p:sp>
      <p:sp>
        <p:nvSpPr>
          <p:cNvPr id="176141" name="Text Box 13">
            <a:extLst>
              <a:ext uri="{FF2B5EF4-FFF2-40B4-BE49-F238E27FC236}">
                <a16:creationId xmlns:a16="http://schemas.microsoft.com/office/drawing/2014/main" id="{69A0AD52-0E5B-47B5-85B0-241177312A0D}"/>
              </a:ext>
            </a:extLst>
          </p:cNvPr>
          <p:cNvSpPr txBox="1">
            <a:spLocks noChangeArrowheads="1"/>
          </p:cNvSpPr>
          <p:nvPr userDrawn="1"/>
        </p:nvSpPr>
        <p:spPr bwMode="auto">
          <a:xfrm>
            <a:off x="971551" y="188914"/>
            <a:ext cx="7921625"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spcBef>
                <a:spcPct val="50000"/>
              </a:spcBef>
              <a:buClr>
                <a:srgbClr val="FFFFFF"/>
              </a:buClr>
              <a:buFont typeface="Arial" charset="0"/>
              <a:buNone/>
              <a:defRPr/>
            </a:pPr>
            <a:r>
              <a:rPr lang="en-US" altLang="en-US" sz="1050" i="1">
                <a:solidFill>
                  <a:srgbClr val="0066CC"/>
                </a:solidFill>
                <a:effectLst>
                  <a:outerShdw blurRad="38100" dist="38100" dir="2700000" algn="tl">
                    <a:srgbClr val="C0C0C0"/>
                  </a:outerShdw>
                </a:effectLst>
                <a:latin typeface="Times New Roman" pitchFamily="18" charset="0"/>
              </a:rPr>
              <a:t>Princess Sumaya University	   4241 – Digital Logic Design	        Computer Engineering Dept.</a:t>
            </a:r>
          </a:p>
        </p:txBody>
      </p:sp>
    </p:spTree>
    <p:extLst>
      <p:ext uri="{BB962C8B-B14F-4D97-AF65-F5344CB8AC3E}">
        <p14:creationId xmlns:p14="http://schemas.microsoft.com/office/powerpoint/2010/main" val="4109276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hf hdr="0" ftr="0" dt="0"/>
  <p:txStyles>
    <p:titleStyle>
      <a:lvl1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mj-lt"/>
          <a:ea typeface="+mj-ea"/>
          <a:cs typeface="+mj-cs"/>
        </a:defRPr>
      </a:lvl1pPr>
      <a:lvl2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2pPr>
      <a:lvl3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3pPr>
      <a:lvl4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4pPr>
      <a:lvl5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5pPr>
      <a:lvl6pPr marL="3429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6pPr>
      <a:lvl7pPr marL="6858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7pPr>
      <a:lvl8pPr marL="10287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8pPr>
      <a:lvl9pPr marL="13716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9pPr>
    </p:titleStyle>
    <p:bodyStyle>
      <a:lvl1pPr marL="264319" indent="-264319" algn="l" rtl="0" eaLnBrk="0" fontAlgn="base" hangingPunct="0">
        <a:spcBef>
          <a:spcPct val="50000"/>
        </a:spcBef>
        <a:spcAft>
          <a:spcPct val="0"/>
        </a:spcAft>
        <a:buClr>
          <a:srgbClr val="CC3300"/>
        </a:buClr>
        <a:buSzPct val="100000"/>
        <a:buFont typeface="Wingdings" panose="05000000000000000000" pitchFamily="2" charset="2"/>
        <a:buChar char="«"/>
        <a:defRPr sz="2100" b="1">
          <a:solidFill>
            <a:schemeClr val="accent2"/>
          </a:solidFill>
          <a:latin typeface="+mn-lt"/>
          <a:ea typeface="+mn-ea"/>
          <a:cs typeface="+mn-cs"/>
        </a:defRPr>
      </a:lvl1pPr>
      <a:lvl2pPr marL="607219" indent="-208360" algn="l" rtl="0" eaLnBrk="0" fontAlgn="base" hangingPunct="0">
        <a:spcBef>
          <a:spcPct val="50000"/>
        </a:spcBef>
        <a:spcAft>
          <a:spcPct val="0"/>
        </a:spcAft>
        <a:buClr>
          <a:schemeClr val="accent2"/>
        </a:buClr>
        <a:buSzPct val="100000"/>
        <a:buFont typeface="Times New Roman" panose="02020603050405020304" pitchFamily="18" charset="0"/>
        <a:buChar char="●"/>
        <a:defRPr sz="1800" b="1">
          <a:solidFill>
            <a:schemeClr val="tx1"/>
          </a:solidFill>
          <a:latin typeface="+mn-lt"/>
          <a:cs typeface="+mn-cs"/>
        </a:defRPr>
      </a:lvl2pPr>
      <a:lvl3pPr marL="940594" indent="-198835" algn="l" rtl="0" eaLnBrk="0" fontAlgn="base" hangingPunct="0">
        <a:spcBef>
          <a:spcPct val="50000"/>
        </a:spcBef>
        <a:spcAft>
          <a:spcPct val="0"/>
        </a:spcAft>
        <a:buClr>
          <a:srgbClr val="CC3300"/>
        </a:buClr>
        <a:buSzPct val="100000"/>
        <a:buFont typeface="Arial" panose="020B0604020202020204" pitchFamily="34" charset="0"/>
        <a:buChar char="♦"/>
        <a:defRPr sz="1500" b="1">
          <a:solidFill>
            <a:schemeClr val="tx1"/>
          </a:solidFill>
          <a:latin typeface="+mn-lt"/>
          <a:cs typeface="+mn-cs"/>
        </a:defRPr>
      </a:lvl3pPr>
      <a:lvl4pPr marL="1401366" indent="-257175" algn="l" rtl="0" eaLnBrk="0" fontAlgn="base" hangingPunct="0">
        <a:spcBef>
          <a:spcPct val="20000"/>
        </a:spcBef>
        <a:spcAft>
          <a:spcPct val="0"/>
        </a:spcAft>
        <a:buChar char="–"/>
        <a:defRPr sz="1500">
          <a:solidFill>
            <a:schemeClr val="tx1"/>
          </a:solidFill>
          <a:latin typeface="+mn-lt"/>
          <a:cs typeface="+mn-cs"/>
        </a:defRPr>
      </a:lvl4pPr>
      <a:lvl5pPr marL="1793081" indent="-257175" algn="l" rtl="0" eaLnBrk="0" fontAlgn="base" hangingPunct="0">
        <a:spcBef>
          <a:spcPct val="20000"/>
        </a:spcBef>
        <a:spcAft>
          <a:spcPct val="0"/>
        </a:spcAft>
        <a:buChar char="»"/>
        <a:defRPr sz="1500">
          <a:solidFill>
            <a:schemeClr val="tx1"/>
          </a:solidFill>
          <a:latin typeface="+mn-lt"/>
          <a:cs typeface="+mn-cs"/>
        </a:defRPr>
      </a:lvl5pPr>
      <a:lvl6pPr marL="2135981" indent="-257175" algn="l" rtl="0" fontAlgn="base">
        <a:spcBef>
          <a:spcPct val="20000"/>
        </a:spcBef>
        <a:spcAft>
          <a:spcPct val="0"/>
        </a:spcAft>
        <a:buChar char="»"/>
        <a:defRPr sz="1500">
          <a:solidFill>
            <a:schemeClr val="tx1"/>
          </a:solidFill>
          <a:latin typeface="+mn-lt"/>
          <a:cs typeface="+mn-cs"/>
        </a:defRPr>
      </a:lvl6pPr>
      <a:lvl7pPr marL="2478881" indent="-257175" algn="l" rtl="0" fontAlgn="base">
        <a:spcBef>
          <a:spcPct val="20000"/>
        </a:spcBef>
        <a:spcAft>
          <a:spcPct val="0"/>
        </a:spcAft>
        <a:buChar char="»"/>
        <a:defRPr sz="1500">
          <a:solidFill>
            <a:schemeClr val="tx1"/>
          </a:solidFill>
          <a:latin typeface="+mn-lt"/>
          <a:cs typeface="+mn-cs"/>
        </a:defRPr>
      </a:lvl7pPr>
      <a:lvl8pPr marL="2821781" indent="-257175" algn="l" rtl="0" fontAlgn="base">
        <a:spcBef>
          <a:spcPct val="20000"/>
        </a:spcBef>
        <a:spcAft>
          <a:spcPct val="0"/>
        </a:spcAft>
        <a:buChar char="»"/>
        <a:defRPr sz="1500">
          <a:solidFill>
            <a:schemeClr val="tx1"/>
          </a:solidFill>
          <a:latin typeface="+mn-lt"/>
          <a:cs typeface="+mn-cs"/>
        </a:defRPr>
      </a:lvl8pPr>
      <a:lvl9pPr marL="3164681" indent="-257175"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2B7FF3-95EE-406C-8888-F059A2E950BA}" type="slidenum">
              <a:rPr lang="en-US" altLang="en-US" smtClean="0"/>
              <a:pPr/>
              <a:t>‹#›</a:t>
            </a:fld>
            <a:endParaRPr lang="en-US" altLang="en-US"/>
          </a:p>
        </p:txBody>
      </p:sp>
    </p:spTree>
    <p:extLst>
      <p:ext uri="{BB962C8B-B14F-4D97-AF65-F5344CB8AC3E}">
        <p14:creationId xmlns:p14="http://schemas.microsoft.com/office/powerpoint/2010/main" val="9322922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9A13538-6727-E34D-AF87-C8A5A06F92D2}" type="datetimeFigureOut">
              <a:rPr lang="en-US" smtClean="0"/>
              <a:t>07-Jun-22</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3854F61-4EB2-064B-9FEB-93EFAD73A181}" type="slidenum">
              <a:rPr lang="en-US" smtClean="0"/>
              <a:t>‹#›</a:t>
            </a:fld>
            <a:endParaRPr lang="en-US"/>
          </a:p>
        </p:txBody>
      </p:sp>
    </p:spTree>
    <p:extLst>
      <p:ext uri="{BB962C8B-B14F-4D97-AF65-F5344CB8AC3E}">
        <p14:creationId xmlns:p14="http://schemas.microsoft.com/office/powerpoint/2010/main" val="183803498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238500" y="0"/>
            <a:ext cx="11925300" cy="3810000"/>
            <a:chOff x="-2040" y="0"/>
            <a:chExt cx="7512" cy="2400"/>
          </a:xfrm>
        </p:grpSpPr>
        <p:sp>
          <p:nvSpPr>
            <p:cNvPr id="30105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30106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sp>
          <p:nvSpPr>
            <p:cNvPr id="30106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CA"/>
            </a:p>
          </p:txBody>
        </p:sp>
      </p:grpSp>
      <p:sp>
        <p:nvSpPr>
          <p:cNvPr id="1843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1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01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r>
              <a:rPr lang="en-US"/>
              <a:t>ENG241/Digital Design</a:t>
            </a:r>
          </a:p>
        </p:txBody>
      </p:sp>
      <p:sp>
        <p:nvSpPr>
          <p:cNvPr id="301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2084B-79B0-45F2-9E33-0CAE19781FA4}" type="slidenum">
              <a:rPr lang="en-US"/>
              <a:pPr>
                <a:defRPr/>
              </a:pPr>
              <a:t>‹#›</a:t>
            </a:fld>
            <a:endParaRPr lang="en-US"/>
          </a:p>
        </p:txBody>
      </p:sp>
    </p:spTree>
    <p:extLst>
      <p:ext uri="{BB962C8B-B14F-4D97-AF65-F5344CB8AC3E}">
        <p14:creationId xmlns:p14="http://schemas.microsoft.com/office/powerpoint/2010/main" val="50749786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89B0D1-3250-4B02-BCC3-B0EEA118EF8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a:extLst>
              <a:ext uri="{FF2B5EF4-FFF2-40B4-BE49-F238E27FC236}">
                <a16:creationId xmlns:a16="http://schemas.microsoft.com/office/drawing/2014/main" id="{E558576D-EC49-4322-8A63-645DBF95B3B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a:extLst>
              <a:ext uri="{FF2B5EF4-FFF2-40B4-BE49-F238E27FC236}">
                <a16:creationId xmlns:a16="http://schemas.microsoft.com/office/drawing/2014/main" id="{091CE697-56E0-4737-AE83-3DE8247F724B}"/>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0AB6A87B-23F0-44AE-AFA4-584E80387B4D}"/>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3136964-AEEA-4259-A439-83A912CC0276}"/>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A8EB2441-6594-497E-A6EC-772A2F1339A4}" type="datetime1">
              <a:rPr lang="en-US"/>
              <a:pPr>
                <a:defRPr/>
              </a:pPr>
              <a:t>07-Jun-22</a:t>
            </a:fld>
            <a:endParaRPr lang="en-US"/>
          </a:p>
        </p:txBody>
      </p:sp>
      <p:sp>
        <p:nvSpPr>
          <p:cNvPr id="3" name="Footer Placeholder 2">
            <a:extLst>
              <a:ext uri="{FF2B5EF4-FFF2-40B4-BE49-F238E27FC236}">
                <a16:creationId xmlns:a16="http://schemas.microsoft.com/office/drawing/2014/main" id="{CAA6BF59-443A-4440-AA0C-9549B86C4882}"/>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8BD0ADFE-33C9-4A1D-9D04-0F2E23D41369}"/>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5DF0441E-BA2D-44F1-A1EC-7535D3954265}" type="slidenum">
              <a:rPr lang="en-US" altLang="en-US"/>
              <a:pPr/>
              <a:t>‹#›</a:t>
            </a:fld>
            <a:endParaRPr lang="en-US" altLang="en-US"/>
          </a:p>
        </p:txBody>
      </p:sp>
    </p:spTree>
    <p:extLst>
      <p:ext uri="{BB962C8B-B14F-4D97-AF65-F5344CB8AC3E}">
        <p14:creationId xmlns:p14="http://schemas.microsoft.com/office/powerpoint/2010/main" val="415282095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Franklin Gothic Book" pitchFamily="34"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Franklin Gothic Book" pitchFamily="34"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Franklin Gothic Book" pitchFamily="34"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Franklin Gothic Book" pitchFamily="34"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Franklin Gothic Book"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svg"/><Relationship Id="rId2" Type="http://schemas.openxmlformats.org/officeDocument/2006/relationships/image" Target="../media/image44.jp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hyperlink" Target="https://www.cs.toronto.edu/~hinton/absps/JMLRdropout.pdf" TargetMode="Externa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8" Type="http://schemas.openxmlformats.org/officeDocument/2006/relationships/hyperlink" Target="https://www.youtube.com/watch?v=EuBBz3bI-aA&amp;t=0s" TargetMode="External"/><Relationship Id="rId3" Type="http://schemas.openxmlformats.org/officeDocument/2006/relationships/hyperlink" Target="https://www.youtube.com/watch?v=85dtiMz9tSo" TargetMode="External"/><Relationship Id="rId7" Type="http://schemas.openxmlformats.org/officeDocument/2006/relationships/hyperlink" Target="https://www.youtube.com/watch?v=fSytzGwwBVw&amp;t=0s" TargetMode="External"/><Relationship Id="rId2" Type="http://schemas.openxmlformats.org/officeDocument/2006/relationships/hyperlink" Target="https://www.youtube.com/watch?v=wpQiEHYkBys" TargetMode="External"/><Relationship Id="rId1" Type="http://schemas.openxmlformats.org/officeDocument/2006/relationships/slideLayout" Target="../slideLayouts/slideLayout13.xml"/><Relationship Id="rId6" Type="http://schemas.openxmlformats.org/officeDocument/2006/relationships/hyperlink" Target="https://www.youtube.com/watch?v=gGxaYk0Wiz4" TargetMode="External"/><Relationship Id="rId5" Type="http://schemas.openxmlformats.org/officeDocument/2006/relationships/hyperlink" Target="https://www.youtube.com/watch?v=WQ652YORc54" TargetMode="External"/><Relationship Id="rId10" Type="http://schemas.openxmlformats.org/officeDocument/2006/relationships/hyperlink" Target="https://www.youtube.com/watch?v=VqKq78PVO9g" TargetMode="External"/><Relationship Id="rId4" Type="http://schemas.openxmlformats.org/officeDocument/2006/relationships/hyperlink" Target="https://www.youtube.com/watch?v=qQMAjsOihYc" TargetMode="External"/><Relationship Id="rId9" Type="http://schemas.openxmlformats.org/officeDocument/2006/relationships/hyperlink" Target="https://www.youtube.com/watch?v=4VKVGybyEl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towardsdatascience.com/8-simple-techniques-to-prevent-overfitting-4d443da2ef7d" TargetMode="External"/><Relationship Id="rId7" Type="http://schemas.openxmlformats.org/officeDocument/2006/relationships/hyperlink" Target="https://rasbt.github.io/mlxtend/" TargetMode="External"/><Relationship Id="rId2" Type="http://schemas.openxmlformats.org/officeDocument/2006/relationships/hyperlink" Target="https://scikit-learn.org/stable/modules/model_evaluation.html" TargetMode="External"/><Relationship Id="rId1" Type="http://schemas.openxmlformats.org/officeDocument/2006/relationships/slideLayout" Target="../slideLayouts/slideLayout13.xml"/><Relationship Id="rId6" Type="http://schemas.openxmlformats.org/officeDocument/2006/relationships/hyperlink" Target="https://machinelearningmastery.com/gentle-introduction-to-the-bias-variance-trade-off-in-machine-learning/" TargetMode="External"/><Relationship Id="rId5" Type="http://schemas.openxmlformats.org/officeDocument/2006/relationships/hyperlink" Target="https://machinelearningmastery.com/calculate-the-bias-variance-trade-off/" TargetMode="External"/><Relationship Id="rId4" Type="http://schemas.openxmlformats.org/officeDocument/2006/relationships/hyperlink" Target="https://www.analyticsvidhya.com/blog/2020/08/bias-and-variance-tradeoff-machine-learn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9064" y="1913638"/>
            <a:ext cx="7733104" cy="1125048"/>
          </a:xfrm>
          <a:solidFill>
            <a:schemeClr val="bg1"/>
          </a:solidFill>
          <a:ln>
            <a:noFill/>
          </a:ln>
        </p:spPr>
        <p:txBody>
          <a:bodyPr>
            <a:normAutofit/>
          </a:bodyPr>
          <a:lstStyle/>
          <a:p>
            <a:r>
              <a:rPr lang="en-US" altLang="en-US" sz="3200" b="1" dirty="0">
                <a:solidFill>
                  <a:srgbClr val="0000FF"/>
                </a:solidFill>
                <a:latin typeface="Cambria Math" panose="02040503050406030204" pitchFamily="18" charset="0"/>
                <a:ea typeface="Cambria Math" panose="02040503050406030204" pitchFamily="18" charset="0"/>
              </a:rPr>
              <a:t>ENG6500: </a:t>
            </a:r>
            <a:r>
              <a:rPr lang="en-US" altLang="en-US" sz="3200" b="1">
                <a:solidFill>
                  <a:srgbClr val="0000FF"/>
                </a:solidFill>
                <a:latin typeface="Cambria Math" panose="02040503050406030204" pitchFamily="18" charset="0"/>
                <a:ea typeface="Cambria Math" panose="02040503050406030204" pitchFamily="18" charset="0"/>
              </a:rPr>
              <a:t>Intro to Machine Learning </a:t>
            </a:r>
            <a:br>
              <a:rPr lang="en-US" altLang="en-US" sz="3200" b="1" dirty="0">
                <a:solidFill>
                  <a:srgbClr val="0000FF"/>
                </a:solidFill>
                <a:latin typeface="Cambria Math" panose="02040503050406030204" pitchFamily="18" charset="0"/>
                <a:ea typeface="Cambria Math" panose="02040503050406030204" pitchFamily="18" charset="0"/>
              </a:rPr>
            </a:br>
            <a:r>
              <a:rPr lang="en-US" altLang="en-US" sz="3200" b="1" dirty="0">
                <a:latin typeface="Cambria Math" panose="02040503050406030204" pitchFamily="18" charset="0"/>
                <a:ea typeface="Cambria Math" panose="02040503050406030204" pitchFamily="18" charset="0"/>
              </a:rPr>
              <a:t>“Evaluation Techniques (Part 2)”</a:t>
            </a:r>
            <a:endParaRPr lang="en-US" altLang="en-US" sz="3200" dirty="0">
              <a:latin typeface="Cambria Math" panose="02040503050406030204" pitchFamily="18" charset="0"/>
              <a:ea typeface="Cambria Math" panose="02040503050406030204" pitchFamily="18" charset="0"/>
            </a:endParaRPr>
          </a:p>
        </p:txBody>
      </p:sp>
      <p:sp>
        <p:nvSpPr>
          <p:cNvPr id="10" name="Rectangle 9"/>
          <p:cNvSpPr/>
          <p:nvPr/>
        </p:nvSpPr>
        <p:spPr>
          <a:xfrm>
            <a:off x="8610600" y="1484784"/>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4A878B3-294C-44F1-9CCB-91528CB97DF9}"/>
              </a:ext>
            </a:extLst>
          </p:cNvPr>
          <p:cNvSpPr/>
          <p:nvPr/>
        </p:nvSpPr>
        <p:spPr>
          <a:xfrm>
            <a:off x="172507" y="1472580"/>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
            <a:extLst>
              <a:ext uri="{FF2B5EF4-FFF2-40B4-BE49-F238E27FC236}">
                <a16:creationId xmlns:a16="http://schemas.microsoft.com/office/drawing/2014/main" id="{A4823EDB-B866-4BDA-AC2A-3D300FE54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420" y="168103"/>
            <a:ext cx="2873001" cy="15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machine learning">
            <a:extLst>
              <a:ext uri="{FF2B5EF4-FFF2-40B4-BE49-F238E27FC236}">
                <a16:creationId xmlns:a16="http://schemas.microsoft.com/office/drawing/2014/main" id="{286867A0-D0E0-4BF4-B123-399093DFE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4" y="108123"/>
            <a:ext cx="3045541" cy="17271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achine learning">
            <a:extLst>
              <a:ext uri="{FF2B5EF4-FFF2-40B4-BE49-F238E27FC236}">
                <a16:creationId xmlns:a16="http://schemas.microsoft.com/office/drawing/2014/main" id="{C829AB47-59BF-4C41-9454-49628D819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146" y="5052396"/>
            <a:ext cx="2962275" cy="163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achine learning">
            <a:extLst>
              <a:ext uri="{FF2B5EF4-FFF2-40B4-BE49-F238E27FC236}">
                <a16:creationId xmlns:a16="http://schemas.microsoft.com/office/drawing/2014/main" id="{9F97ED0C-9095-4B1B-AD94-67F708482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 y="5052396"/>
            <a:ext cx="3056364" cy="15992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iro.medium.com/max/1920/1*IKF4eIfN6PhW2EXofmrEJQ.jpeg">
            <a:extLst>
              <a:ext uri="{FF2B5EF4-FFF2-40B4-BE49-F238E27FC236}">
                <a16:creationId xmlns:a16="http://schemas.microsoft.com/office/drawing/2014/main" id="{64085351-7EA0-4CE8-99FE-93B1B9EEC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460061" y="291638"/>
            <a:ext cx="2000085" cy="11250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AF6DB260-76C7-4172-9B8D-52020F665C15}"/>
              </a:ext>
            </a:extLst>
          </p:cNvPr>
          <p:cNvSpPr txBox="1">
            <a:spLocks noChangeArrowheads="1"/>
          </p:cNvSpPr>
          <p:nvPr/>
        </p:nvSpPr>
        <p:spPr>
          <a:xfrm>
            <a:off x="1151459" y="3241496"/>
            <a:ext cx="6607993" cy="1418625"/>
          </a:xfrm>
          <a:prstGeom prst="rect">
            <a:avLst/>
          </a:prstGeom>
          <a:solidFill>
            <a:schemeClr val="bg1"/>
          </a:solidFill>
          <a:ln>
            <a:noFill/>
          </a:ln>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3200" b="1" dirty="0">
                <a:solidFill>
                  <a:srgbClr val="0000FF"/>
                </a:solidFill>
                <a:latin typeface="Cambria Math" panose="02040503050406030204" pitchFamily="18" charset="0"/>
                <a:ea typeface="Cambria Math" panose="02040503050406030204" pitchFamily="18" charset="0"/>
              </a:rPr>
              <a:t>S. Areibi</a:t>
            </a:r>
          </a:p>
          <a:p>
            <a:r>
              <a:rPr lang="en-US" altLang="en-US" sz="3200" b="1" dirty="0">
                <a:solidFill>
                  <a:srgbClr val="0000FF"/>
                </a:solidFill>
                <a:latin typeface="Cambria Math" panose="02040503050406030204" pitchFamily="18" charset="0"/>
                <a:ea typeface="Cambria Math" panose="02040503050406030204" pitchFamily="18" charset="0"/>
              </a:rPr>
              <a:t>School of Engineering</a:t>
            </a:r>
          </a:p>
          <a:p>
            <a:r>
              <a:rPr lang="en-US" altLang="en-US" sz="3200" b="1" dirty="0">
                <a:solidFill>
                  <a:srgbClr val="0000FF"/>
                </a:solidFill>
                <a:latin typeface="Cambria Math" panose="02040503050406030204" pitchFamily="18" charset="0"/>
                <a:ea typeface="Cambria Math" panose="02040503050406030204" pitchFamily="18" charset="0"/>
              </a:rPr>
              <a:t>University of Guelph</a:t>
            </a:r>
            <a:endParaRPr lang="en-US" altLang="en-US" sz="3200" dirty="0">
              <a:latin typeface="Cambria Math" panose="02040503050406030204" pitchFamily="18" charset="0"/>
              <a:ea typeface="Cambria Math" panose="02040503050406030204" pitchFamily="18" charset="0"/>
            </a:endParaRPr>
          </a:p>
        </p:txBody>
      </p:sp>
      <p:cxnSp>
        <p:nvCxnSpPr>
          <p:cNvPr id="12" name="Straight Arrow Connector 11">
            <a:extLst>
              <a:ext uri="{FF2B5EF4-FFF2-40B4-BE49-F238E27FC236}">
                <a16:creationId xmlns:a16="http://schemas.microsoft.com/office/drawing/2014/main" id="{82547B2C-B74D-B6C6-2641-BF0EC5E1A926}"/>
              </a:ext>
            </a:extLst>
          </p:cNvPr>
          <p:cNvCxnSpPr/>
          <p:nvPr/>
        </p:nvCxnSpPr>
        <p:spPr>
          <a:xfrm>
            <a:off x="6400800" y="4648200"/>
            <a:ext cx="533400" cy="457200"/>
          </a:xfrm>
          <a:prstGeom prst="straightConnector1">
            <a:avLst/>
          </a:prstGeom>
          <a:noFill/>
          <a:ln w="15875" cap="flat" cmpd="sng" algn="ctr">
            <a:solidFill>
              <a:srgbClr val="FF0000"/>
            </a:solidFill>
            <a:prstDash val="solid"/>
            <a:miter lim="800000"/>
            <a:tailEnd type="arrow"/>
          </a:ln>
          <a:effectLst/>
        </p:spPr>
      </p:cxnSp>
      <p:cxnSp>
        <p:nvCxnSpPr>
          <p:cNvPr id="13" name="Straight Arrow Connector 12">
            <a:extLst>
              <a:ext uri="{FF2B5EF4-FFF2-40B4-BE49-F238E27FC236}">
                <a16:creationId xmlns:a16="http://schemas.microsoft.com/office/drawing/2014/main" id="{B12F2992-8B31-8C04-575E-8986E7AEDCAE}"/>
              </a:ext>
            </a:extLst>
          </p:cNvPr>
          <p:cNvCxnSpPr/>
          <p:nvPr/>
        </p:nvCxnSpPr>
        <p:spPr>
          <a:xfrm>
            <a:off x="6553200" y="4800600"/>
            <a:ext cx="533400" cy="457200"/>
          </a:xfrm>
          <a:prstGeom prst="straightConnector1">
            <a:avLst/>
          </a:prstGeom>
          <a:noFill/>
          <a:ln w="15875" cap="flat" cmpd="sng" algn="ctr">
            <a:solidFill>
              <a:srgbClr val="FF0000"/>
            </a:solidFill>
            <a:prstDash val="solid"/>
            <a:miter lim="800000"/>
            <a:tailEnd type="arrow"/>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lang="en-US" altLang="en-US" sz="4400" b="1" kern="0" dirty="0">
                <a:solidFill>
                  <a:srgbClr val="0070C0"/>
                </a:solidFill>
                <a:effectLst>
                  <a:outerShdw blurRad="38100" dist="38100" dir="2700000" algn="tl">
                    <a:srgbClr val="000000">
                      <a:alpha val="43137"/>
                    </a:srgbClr>
                  </a:outerShdw>
                </a:effectLst>
                <a:latin typeface="Comic Sans MS"/>
              </a:rPr>
              <a:t>Negative</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 “R</a:t>
            </a:r>
            <a:r>
              <a:rPr kumimoji="0" lang="en-US" altLang="en-US" sz="4400" b="1" i="0" u="none" strike="noStrike" kern="0" cap="none" spc="0" normalizeH="0" baseline="3000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2</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 !!</a:t>
            </a:r>
          </a:p>
        </p:txBody>
      </p:sp>
      <p:sp>
        <p:nvSpPr>
          <p:cNvPr id="18" name="Content Placeholder 2"/>
          <p:cNvSpPr txBox="1">
            <a:spLocks/>
          </p:cNvSpPr>
          <p:nvPr/>
        </p:nvSpPr>
        <p:spPr>
          <a:xfrm>
            <a:off x="190500" y="685800"/>
            <a:ext cx="8610600" cy="235161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R</a:t>
            </a:r>
            <a:r>
              <a:rPr kumimoji="0" lang="en-US" sz="2400" b="0" i="0" u="none" strike="noStrike" kern="1200" cap="none" spc="0" normalizeH="0" baseline="30000" noProof="0" dirty="0">
                <a:ln>
                  <a:noFill/>
                </a:ln>
                <a:solidFill>
                  <a:srgbClr val="0000FF"/>
                </a:solidFill>
                <a:effectLst/>
                <a:uLnTx/>
                <a:uFillTx/>
                <a:latin typeface="Calibri"/>
                <a:ea typeface="+mn-ea"/>
                <a:cs typeface="+mn-cs"/>
              </a:rPr>
              <a:t>2</a:t>
            </a:r>
            <a:r>
              <a:rPr kumimoji="0" lang="en-US" sz="2400" b="0" i="0" u="none" strike="noStrike" kern="1200" cap="none" spc="0" normalizeH="0" baseline="0" noProof="0" dirty="0">
                <a:ln>
                  <a:noFill/>
                </a:ln>
                <a:solidFill>
                  <a:srgbClr val="0000FF"/>
                </a:solidFill>
                <a:effectLst/>
                <a:uLnTx/>
                <a:uFillTx/>
                <a:latin typeface="Calibri"/>
                <a:ea typeface="+mn-ea"/>
                <a:cs typeface="+mn-cs"/>
              </a:rPr>
              <a:t> </a:t>
            </a:r>
            <a:r>
              <a:rPr kumimoji="0" lang="en-US" sz="2400" b="0"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compares</a:t>
            </a:r>
            <a:r>
              <a:rPr kumimoji="0" lang="en-US" sz="2400" b="0" i="0" u="none" strike="noStrike" kern="1200" cap="none" spc="0" normalizeH="0" baseline="0" noProof="0" dirty="0">
                <a:ln>
                  <a:noFill/>
                </a:ln>
                <a:solidFill>
                  <a:srgbClr val="0000FF"/>
                </a:solidFill>
                <a:effectLst/>
                <a:uLnTx/>
                <a:uFillTx/>
                <a:latin typeface="Calibri"/>
                <a:ea typeface="+mn-ea"/>
                <a:cs typeface="+mn-cs"/>
              </a:rPr>
              <a:t> the fit of the chosen model with that of a horizontal straight line (the null hypothesis). </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If the chosen model fits </a:t>
            </a:r>
            <a:r>
              <a:rPr kumimoji="0" lang="en-US" sz="2400" b="0"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worse than a horizontal line</a:t>
            </a:r>
            <a:r>
              <a:rPr kumimoji="0" lang="en-US" sz="2400" b="0" i="0" u="none" strike="noStrike" kern="1200" cap="none" spc="0" normalizeH="0" baseline="0" noProof="0" dirty="0">
                <a:ln>
                  <a:noFill/>
                </a:ln>
                <a:solidFill>
                  <a:srgbClr val="0000FF"/>
                </a:solidFill>
                <a:effectLst/>
                <a:uLnTx/>
                <a:uFillTx/>
                <a:latin typeface="Calibri"/>
                <a:ea typeface="+mn-ea"/>
                <a:cs typeface="+mn-cs"/>
              </a:rPr>
              <a:t>, then R</a:t>
            </a:r>
            <a:r>
              <a:rPr kumimoji="0" lang="en-US" sz="2400" b="0" i="0" u="none" strike="noStrike" kern="1200" cap="none" spc="0" normalizeH="0" baseline="30000" noProof="0" dirty="0">
                <a:ln>
                  <a:noFill/>
                </a:ln>
                <a:solidFill>
                  <a:srgbClr val="0000FF"/>
                </a:solidFill>
                <a:effectLst/>
                <a:uLnTx/>
                <a:uFillTx/>
                <a:latin typeface="Calibri"/>
                <a:ea typeface="+mn-ea"/>
                <a:cs typeface="+mn-cs"/>
              </a:rPr>
              <a:t>2</a:t>
            </a:r>
            <a:r>
              <a:rPr kumimoji="0" lang="en-US" sz="2400" b="0" i="0" u="none" strike="noStrike" kern="1200" cap="none" spc="0" normalizeH="0" baseline="0" noProof="0" dirty="0">
                <a:ln>
                  <a:noFill/>
                </a:ln>
                <a:solidFill>
                  <a:srgbClr val="0000FF"/>
                </a:solidFill>
                <a:effectLst/>
                <a:uLnTx/>
                <a:uFillTx/>
                <a:latin typeface="Calibri"/>
                <a:ea typeface="+mn-ea"/>
                <a:cs typeface="+mn-cs"/>
              </a:rPr>
              <a:t> is </a:t>
            </a:r>
            <a:r>
              <a:rPr kumimoji="0" lang="en-US" sz="2400" b="1" i="0" u="none" strike="noStrike" kern="1200" cap="none" spc="0" normalizeH="0" baseline="0" noProof="0" dirty="0">
                <a:ln>
                  <a:noFill/>
                </a:ln>
                <a:solidFill>
                  <a:srgbClr val="FF0000"/>
                </a:solidFill>
                <a:effectLst/>
                <a:uLnTx/>
                <a:uFillTx/>
                <a:latin typeface="Calibri"/>
                <a:ea typeface="+mn-ea"/>
                <a:cs typeface="+mn-cs"/>
              </a:rPr>
              <a:t>negative.</a:t>
            </a:r>
            <a:r>
              <a:rPr kumimoji="0" lang="en-US" sz="2400" b="0" i="0" u="none" strike="noStrike" kern="1200" cap="none" spc="0" normalizeH="0" baseline="0" noProof="0" dirty="0">
                <a:ln>
                  <a:noFill/>
                </a:ln>
                <a:solidFill>
                  <a:srgbClr val="0000FF"/>
                </a:solidFill>
                <a:effectLst/>
                <a:uLnTx/>
                <a:uFillTx/>
                <a:latin typeface="Calibri"/>
                <a:ea typeface="+mn-ea"/>
                <a:cs typeface="+mn-cs"/>
              </a:rPr>
              <a:t> </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R</a:t>
            </a:r>
            <a:r>
              <a:rPr kumimoji="0" lang="en-US" sz="2400" b="0" i="0" u="none" strike="noStrike" kern="1200" cap="none" spc="0" normalizeH="0" baseline="30000" noProof="0" dirty="0">
                <a:ln>
                  <a:noFill/>
                </a:ln>
                <a:solidFill>
                  <a:srgbClr val="0000FF"/>
                </a:solidFill>
                <a:effectLst/>
                <a:uLnTx/>
                <a:uFillTx/>
                <a:latin typeface="Calibri"/>
                <a:ea typeface="+mn-ea"/>
                <a:cs typeface="+mn-cs"/>
              </a:rPr>
              <a:t>2</a:t>
            </a:r>
            <a:r>
              <a:rPr kumimoji="0" lang="en-US" sz="2400" b="0" i="0" u="none" strike="noStrike" kern="1200" cap="none" spc="0" normalizeH="0" baseline="0" noProof="0" dirty="0">
                <a:ln>
                  <a:noFill/>
                </a:ln>
                <a:solidFill>
                  <a:srgbClr val="0000FF"/>
                </a:solidFill>
                <a:effectLst/>
                <a:uLnTx/>
                <a:uFillTx/>
                <a:latin typeface="Calibri"/>
                <a:ea typeface="+mn-ea"/>
                <a:cs typeface="+mn-cs"/>
              </a:rPr>
              <a:t> is </a:t>
            </a:r>
            <a:r>
              <a:rPr kumimoji="0" lang="en-US" sz="2400" b="0" i="0" u="none" strike="noStrike" kern="1200" cap="none" spc="0" normalizeH="0" baseline="0" noProof="0" dirty="0">
                <a:ln>
                  <a:noFill/>
                </a:ln>
                <a:solidFill>
                  <a:srgbClr val="FF0000"/>
                </a:solidFill>
                <a:effectLst/>
                <a:uLnTx/>
                <a:uFillTx/>
                <a:latin typeface="Calibri"/>
                <a:ea typeface="+mn-ea"/>
                <a:cs typeface="+mn-cs"/>
              </a:rPr>
              <a:t>negative only</a:t>
            </a:r>
            <a:r>
              <a:rPr kumimoji="0" lang="en-US" sz="2400" b="0" i="0" u="none" strike="noStrike" kern="1200" cap="none" spc="0" normalizeH="0" baseline="0" noProof="0" dirty="0">
                <a:ln>
                  <a:noFill/>
                </a:ln>
                <a:solidFill>
                  <a:srgbClr val="0000FF"/>
                </a:solidFill>
                <a:effectLst/>
                <a:uLnTx/>
                <a:uFillTx/>
                <a:latin typeface="Calibri"/>
                <a:ea typeface="+mn-ea"/>
                <a:cs typeface="+mn-cs"/>
              </a:rPr>
              <a:t> when the </a:t>
            </a:r>
            <a:r>
              <a:rPr kumimoji="0" lang="en-US" sz="24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chosen model does not follow </a:t>
            </a:r>
            <a:r>
              <a:rPr kumimoji="0" lang="en-US" sz="2400" b="0" i="0" u="none" strike="noStrike" kern="1200" cap="none" spc="0" normalizeH="0" baseline="0" noProof="0" dirty="0">
                <a:ln>
                  <a:noFill/>
                </a:ln>
                <a:solidFill>
                  <a:srgbClr val="0000FF"/>
                </a:solidFill>
                <a:effectLst/>
                <a:uLnTx/>
                <a:uFillTx/>
                <a:latin typeface="Calibri"/>
                <a:ea typeface="+mn-ea"/>
                <a:cs typeface="+mn-cs"/>
              </a:rPr>
              <a:t>the trend of the data, so fits worse than a horizontal line.</a:t>
            </a:r>
          </a:p>
          <a:p>
            <a:pPr marR="0" lvl="0" algn="l" defTabSz="685800" rtl="0" eaLnBrk="1" fontAlgn="base" latinLnBrk="0" hangingPunct="1">
              <a:lnSpc>
                <a:spcPct val="90000"/>
              </a:lnSpc>
              <a:spcBef>
                <a:spcPts val="750"/>
              </a:spcBef>
              <a:spcAft>
                <a:spcPct val="0"/>
              </a:spcAft>
              <a:buClrTx/>
              <a:buSzTx/>
              <a:tabLst/>
              <a:defRPr/>
            </a:pPr>
            <a:endParaRPr kumimoji="0" lang="en-US" sz="2400" b="0" i="0" u="none" strike="noStrike" kern="1200" cap="none" spc="0" normalizeH="0" baseline="0" noProof="0" dirty="0">
              <a:ln>
                <a:noFill/>
              </a:ln>
              <a:solidFill>
                <a:srgbClr val="0000FF"/>
              </a:solidFill>
              <a:effectLst/>
              <a:uLnTx/>
              <a:uFillTx/>
              <a:latin typeface="Calibri"/>
              <a:ea typeface="+mn-ea"/>
              <a:cs typeface="+mn-cs"/>
            </a:endParaRPr>
          </a:p>
        </p:txBody>
      </p:sp>
      <p:sp>
        <p:nvSpPr>
          <p:cNvPr id="7" name="Slide Number Placeholder 1">
            <a:extLst>
              <a:ext uri="{FF2B5EF4-FFF2-40B4-BE49-F238E27FC236}">
                <a16:creationId xmlns:a16="http://schemas.microsoft.com/office/drawing/2014/main" id="{F817B827-0A3C-4F62-9185-60209ABCCBA6}"/>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a:extLst>
              <a:ext uri="{FF2B5EF4-FFF2-40B4-BE49-F238E27FC236}">
                <a16:creationId xmlns:a16="http://schemas.microsoft.com/office/drawing/2014/main" id="{7CAA3B4C-EBA9-55D2-A2C1-095B6EE0617F}"/>
              </a:ext>
            </a:extLst>
          </p:cNvPr>
          <p:cNvPicPr>
            <a:picLocks noChangeAspect="1"/>
          </p:cNvPicPr>
          <p:nvPr/>
        </p:nvPicPr>
        <p:blipFill>
          <a:blip r:embed="rId3"/>
          <a:stretch>
            <a:fillRect/>
          </a:stretch>
        </p:blipFill>
        <p:spPr>
          <a:xfrm>
            <a:off x="1409699" y="4038600"/>
            <a:ext cx="6324600" cy="2782358"/>
          </a:xfrm>
          <a:prstGeom prst="rect">
            <a:avLst/>
          </a:prstGeom>
        </p:spPr>
      </p:pic>
      <p:sp>
        <p:nvSpPr>
          <p:cNvPr id="8" name="TextBox 7">
            <a:extLst>
              <a:ext uri="{FF2B5EF4-FFF2-40B4-BE49-F238E27FC236}">
                <a16:creationId xmlns:a16="http://schemas.microsoft.com/office/drawing/2014/main" id="{39D1A010-EB41-D4A7-4FA9-366A5DBAF188}"/>
              </a:ext>
            </a:extLst>
          </p:cNvPr>
          <p:cNvSpPr txBox="1"/>
          <p:nvPr/>
        </p:nvSpPr>
        <p:spPr>
          <a:xfrm>
            <a:off x="342900" y="3037417"/>
            <a:ext cx="8267700" cy="1107996"/>
          </a:xfrm>
          <a:prstGeom prst="rect">
            <a:avLst/>
          </a:prstGeom>
          <a:noFill/>
        </p:spPr>
        <p:txBody>
          <a:bodyPr wrap="square">
            <a:spAutoFit/>
          </a:bodyPr>
          <a:lstStyle/>
          <a:p>
            <a:pPr algn="ctr"/>
            <a:r>
              <a:rPr lang="en-US" sz="2200" dirty="0">
                <a:effectLst>
                  <a:outerShdw blurRad="38100" dist="38100" dir="2700000" algn="tl">
                    <a:srgbClr val="000000">
                      <a:alpha val="43137"/>
                    </a:srgbClr>
                  </a:outerShdw>
                </a:effectLst>
              </a:rPr>
              <a:t>One of the drawbacks of R² is that </a:t>
            </a:r>
            <a:r>
              <a:rPr lang="en-US" sz="2200" dirty="0">
                <a:solidFill>
                  <a:srgbClr val="FF0000"/>
                </a:solidFill>
                <a:effectLst>
                  <a:outerShdw blurRad="38100" dist="38100" dir="2700000" algn="tl">
                    <a:srgbClr val="000000">
                      <a:alpha val="43137"/>
                    </a:srgbClr>
                  </a:outerShdw>
                </a:effectLst>
              </a:rPr>
              <a:t>the more features are added to a model, the more the R² increases</a:t>
            </a:r>
            <a:r>
              <a:rPr lang="en-US" sz="2200" dirty="0">
                <a:effectLst>
                  <a:outerShdw blurRad="38100" dist="38100" dir="2700000" algn="tl">
                    <a:srgbClr val="000000">
                      <a:alpha val="43137"/>
                    </a:srgbClr>
                  </a:outerShdw>
                </a:effectLst>
              </a:rPr>
              <a:t>. This happens even though the features added to the model are not intrinsically predictive.</a:t>
            </a:r>
          </a:p>
        </p:txBody>
      </p:sp>
    </p:spTree>
    <p:extLst>
      <p:ext uri="{BB962C8B-B14F-4D97-AF65-F5344CB8AC3E}">
        <p14:creationId xmlns:p14="http://schemas.microsoft.com/office/powerpoint/2010/main" val="41176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“Adj. R</a:t>
            </a:r>
            <a:r>
              <a:rPr kumimoji="0" lang="en-US" altLang="en-US" sz="4400" b="1" i="0" u="none" strike="noStrike" kern="0" cap="none" spc="0" normalizeH="0" baseline="3000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2</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a:t>
            </a:r>
          </a:p>
        </p:txBody>
      </p:sp>
      <p:sp>
        <p:nvSpPr>
          <p:cNvPr id="18" name="Content Placeholder 2"/>
          <p:cNvSpPr txBox="1">
            <a:spLocks/>
          </p:cNvSpPr>
          <p:nvPr/>
        </p:nvSpPr>
        <p:spPr>
          <a:xfrm>
            <a:off x="76200" y="1111250"/>
            <a:ext cx="9001125" cy="247015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R</a:t>
            </a:r>
            <a:r>
              <a:rPr kumimoji="0" lang="en-US" sz="2200" b="0" i="0" u="none" strike="noStrike" kern="1200" cap="none" spc="0" normalizeH="0" baseline="30000" noProof="0" dirty="0">
                <a:ln>
                  <a:noFill/>
                </a:ln>
                <a:solidFill>
                  <a:srgbClr val="0000FF"/>
                </a:solidFill>
                <a:effectLst/>
                <a:uLnTx/>
                <a:uFillTx/>
                <a:latin typeface="Calibri"/>
                <a:ea typeface="+mn-ea"/>
                <a:cs typeface="+mn-cs"/>
              </a:rPr>
              <a:t>2</a:t>
            </a:r>
            <a:r>
              <a:rPr kumimoji="0" lang="en-US" sz="2200" b="0" i="0" u="none" strike="noStrike" kern="1200" cap="none" spc="0" normalizeH="0" baseline="0" noProof="0" dirty="0">
                <a:ln>
                  <a:noFill/>
                </a:ln>
                <a:solidFill>
                  <a:srgbClr val="0000FF"/>
                </a:solidFill>
                <a:effectLst/>
                <a:uLnTx/>
                <a:uFillTx/>
                <a:latin typeface="Calibri"/>
                <a:ea typeface="+mn-ea"/>
                <a:cs typeface="+mn-cs"/>
              </a:rPr>
              <a:t> Error (also called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Coefficient of Determination</a:t>
            </a:r>
            <a:r>
              <a:rPr kumimoji="0" lang="en-US" sz="2200" b="0" i="0" u="none" strike="noStrike" kern="1200" cap="none" spc="0" normalizeH="0" baseline="0" noProof="0" dirty="0">
                <a:ln>
                  <a:noFill/>
                </a:ln>
                <a:solidFill>
                  <a:srgbClr val="0000FF"/>
                </a:solidFill>
                <a:effectLst/>
                <a:uLnTx/>
                <a:uFillTx/>
                <a:latin typeface="Calibri"/>
                <a:ea typeface="+mn-ea"/>
                <a:cs typeface="+mn-cs"/>
              </a:rPr>
              <a:t>) </a:t>
            </a:r>
            <a:r>
              <a:rPr kumimoji="0" lang="en-US" sz="2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suffers from </a:t>
            </a:r>
            <a:r>
              <a:rPr kumimoji="0" lang="en-US" sz="2200" b="0" i="0" u="none" strike="noStrike" kern="1200" cap="none" spc="0" normalizeH="0" baseline="0" noProof="0" dirty="0">
                <a:ln>
                  <a:noFill/>
                </a:ln>
                <a:solidFill>
                  <a:srgbClr val="0000FF"/>
                </a:solidFill>
                <a:effectLst/>
                <a:uLnTx/>
                <a:uFillTx/>
                <a:latin typeface="Calibri"/>
                <a:ea typeface="+mn-ea"/>
                <a:cs typeface="+mn-cs"/>
              </a:rPr>
              <a:t>the problem that the scores improve on increasing terms even though the </a:t>
            </a:r>
            <a:r>
              <a:rPr kumimoji="0" lang="en-US" sz="2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model is not improving </a:t>
            </a:r>
            <a:r>
              <a:rPr kumimoji="0" lang="en-US" sz="2200" b="0" i="0" u="none" strike="noStrike" kern="1200" cap="none" spc="0" normalizeH="0" baseline="0" noProof="0" dirty="0">
                <a:ln>
                  <a:noFill/>
                </a:ln>
                <a:solidFill>
                  <a:srgbClr val="0000FF"/>
                </a:solidFill>
                <a:effectLst/>
                <a:uLnTx/>
                <a:uFillTx/>
                <a:latin typeface="Calibri"/>
                <a:ea typeface="+mn-ea"/>
                <a:cs typeface="+mn-cs"/>
              </a:rPr>
              <a:t>which may mislead the researcher.</a:t>
            </a:r>
          </a:p>
          <a:p>
            <a:pPr marL="285750" lvl="0" indent="-285750" algn="l" fontAlgn="base">
              <a:spcAft>
                <a:spcPct val="0"/>
              </a:spcAft>
              <a:buFont typeface="Arial"/>
              <a:buChar char="•"/>
              <a:defRPr/>
            </a:pPr>
            <a:r>
              <a:rPr lang="en-US" sz="2200" dirty="0">
                <a:solidFill>
                  <a:srgbClr val="0000FF"/>
                </a:solidFill>
              </a:rPr>
              <a:t>Adjusted R</a:t>
            </a:r>
            <a:r>
              <a:rPr lang="en-US" sz="2200" baseline="30000" dirty="0">
                <a:solidFill>
                  <a:srgbClr val="0000FF"/>
                </a:solidFill>
              </a:rPr>
              <a:t>2</a:t>
            </a:r>
            <a:r>
              <a:rPr lang="en-US" sz="2200" dirty="0">
                <a:solidFill>
                  <a:srgbClr val="0000FF"/>
                </a:solidFill>
              </a:rPr>
              <a:t> depicts the same meaning as R</a:t>
            </a:r>
            <a:r>
              <a:rPr lang="en-US" sz="2200" baseline="30000" dirty="0">
                <a:solidFill>
                  <a:srgbClr val="0000FF"/>
                </a:solidFill>
              </a:rPr>
              <a:t>2</a:t>
            </a:r>
            <a:r>
              <a:rPr lang="en-US" sz="2200" dirty="0">
                <a:solidFill>
                  <a:srgbClr val="0000FF"/>
                </a:solidFill>
              </a:rPr>
              <a:t> but is an </a:t>
            </a:r>
            <a:r>
              <a:rPr lang="en-US" sz="2200" b="1" dirty="0"/>
              <a:t>improvement of it</a:t>
            </a:r>
            <a:r>
              <a:rPr lang="en-US" sz="2200" dirty="0">
                <a:solidFill>
                  <a:srgbClr val="0000FF"/>
                </a:solidFill>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Adjusted R</a:t>
            </a:r>
            <a:r>
              <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is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always lower </a:t>
            </a:r>
            <a:r>
              <a:rPr kumimoji="0" lang="en-US" sz="2200" b="0" i="0" u="none" strike="noStrike" kern="1200" cap="none" spc="0" normalizeH="0" baseline="0" noProof="0" dirty="0">
                <a:ln>
                  <a:noFill/>
                </a:ln>
                <a:solidFill>
                  <a:srgbClr val="0000FF"/>
                </a:solidFill>
                <a:effectLst/>
                <a:uLnTx/>
                <a:uFillTx/>
                <a:latin typeface="Calibri"/>
                <a:ea typeface="+mn-ea"/>
                <a:cs typeface="+mn-cs"/>
              </a:rPr>
              <a:t>than </a:t>
            </a:r>
            <a:r>
              <a:rPr kumimoji="0" lang="en-US" sz="2200" b="1" i="0" u="none" strike="noStrike" kern="1200" cap="none" spc="0" normalizeH="0" baseline="0" noProof="0" dirty="0">
                <a:ln>
                  <a:noFill/>
                </a:ln>
                <a:effectLst/>
                <a:uLnTx/>
                <a:uFillTx/>
                <a:latin typeface="Calibri"/>
                <a:ea typeface="+mn-ea"/>
                <a:cs typeface="+mn-cs"/>
              </a:rPr>
              <a:t>R</a:t>
            </a:r>
            <a:r>
              <a:rPr kumimoji="0" lang="en-US" sz="2200" b="1" i="0" u="none" strike="noStrike" kern="1200" cap="none" spc="0" normalizeH="0" baseline="30000" noProof="0" dirty="0">
                <a:ln>
                  <a:noFill/>
                </a:ln>
                <a:effectLst/>
                <a:uLnTx/>
                <a:uFillTx/>
                <a:latin typeface="Calibri"/>
                <a:ea typeface="+mn-ea"/>
                <a:cs typeface="+mn-cs"/>
              </a:rPr>
              <a:t>2</a:t>
            </a:r>
            <a:r>
              <a:rPr kumimoji="0" lang="en-US" sz="2200" b="0" i="0" u="none" strike="noStrike" kern="1200" cap="none" spc="0" normalizeH="0" baseline="0" noProof="0" dirty="0">
                <a:ln>
                  <a:noFill/>
                </a:ln>
                <a:solidFill>
                  <a:srgbClr val="0000FF"/>
                </a:solidFill>
                <a:effectLst/>
                <a:uLnTx/>
                <a:uFillTx/>
                <a:latin typeface="Calibri"/>
                <a:ea typeface="+mn-ea"/>
                <a:cs typeface="+mn-cs"/>
              </a:rPr>
              <a:t> as it adjusts for the increasing predictors and only shows improvement if there is a real improvement.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E3380AAF-F9B8-4EB7-BB6E-EBB4CDC69AB7}"/>
              </a:ext>
            </a:extLst>
          </p:cNvPr>
          <p:cNvPicPr>
            <a:picLocks noChangeAspect="1"/>
          </p:cNvPicPr>
          <p:nvPr/>
        </p:nvPicPr>
        <p:blipFill>
          <a:blip r:embed="rId3"/>
          <a:stretch>
            <a:fillRect/>
          </a:stretch>
        </p:blipFill>
        <p:spPr>
          <a:xfrm>
            <a:off x="1219200" y="3979862"/>
            <a:ext cx="6400800" cy="2470150"/>
          </a:xfrm>
          <a:prstGeom prst="rect">
            <a:avLst/>
          </a:prstGeom>
        </p:spPr>
      </p:pic>
      <p:sp>
        <p:nvSpPr>
          <p:cNvPr id="6" name="Slide Number Placeholder 1">
            <a:extLst>
              <a:ext uri="{FF2B5EF4-FFF2-40B4-BE49-F238E27FC236}">
                <a16:creationId xmlns:a16="http://schemas.microsoft.com/office/drawing/2014/main" id="{E3FB8C90-3043-4C1B-A24D-CF295B60FC63}"/>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35779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Bias &amp; Variance</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9315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lang="en-US" altLang="en-US" sz="5400" b="1" kern="0" dirty="0">
                <a:solidFill>
                  <a:srgbClr val="0070C0"/>
                </a:solidFill>
                <a:effectLst>
                  <a:outerShdw blurRad="38100" dist="38100" dir="2700000" algn="tl">
                    <a:srgbClr val="000000">
                      <a:alpha val="43137"/>
                    </a:srgbClr>
                  </a:outerShdw>
                </a:effectLst>
                <a:latin typeface="Comic Sans MS"/>
              </a:rPr>
              <a:t>What is Bias?</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 </a:t>
            </a:r>
          </a:p>
        </p:txBody>
      </p:sp>
      <p:sp>
        <p:nvSpPr>
          <p:cNvPr id="18" name="Content Placeholder 2"/>
          <p:cNvSpPr txBox="1">
            <a:spLocks/>
          </p:cNvSpPr>
          <p:nvPr/>
        </p:nvSpPr>
        <p:spPr>
          <a:xfrm>
            <a:off x="76200" y="914400"/>
            <a:ext cx="9001125" cy="342899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lang="en-US" sz="2200" u="sng" dirty="0">
                <a:effectLst>
                  <a:outerShdw blurRad="38100" dist="38100" dir="2700000" algn="tl">
                    <a:srgbClr val="000000">
                      <a:alpha val="43137"/>
                    </a:srgbClr>
                  </a:outerShdw>
                </a:effectLst>
                <a:latin typeface="Calibri"/>
              </a:rPr>
              <a:t>Bias</a:t>
            </a:r>
            <a:r>
              <a:rPr lang="en-US" sz="2200" dirty="0">
                <a:solidFill>
                  <a:srgbClr val="0000FF"/>
                </a:solidFill>
                <a:latin typeface="Calibri"/>
              </a:rPr>
              <a:t> is the difference between the Predicted Value and Expected Value.</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a:t>
            </a:r>
            <a:r>
              <a:rPr kumimoji="0" lang="en-US" sz="2200" b="0" i="0" u="none" strike="noStrike" kern="1200" cap="none" spc="0" normalizeH="0" noProof="0" dirty="0">
                <a:ln>
                  <a:noFill/>
                </a:ln>
                <a:solidFill>
                  <a:srgbClr val="0000FF"/>
                </a:solidFill>
                <a:effectLst/>
                <a:uLnTx/>
                <a:uFillTx/>
                <a:latin typeface="Calibri"/>
                <a:ea typeface="+mn-ea"/>
                <a:cs typeface="+mn-cs"/>
              </a:rPr>
              <a:t> model </a:t>
            </a:r>
            <a:r>
              <a:rPr kumimoji="0" lang="en-US" sz="2200" b="0" i="0" u="sng" strike="noStrike" kern="1200" cap="none" spc="0" normalizeH="0" noProof="0" dirty="0">
                <a:ln>
                  <a:noFill/>
                </a:ln>
                <a:effectLst>
                  <a:outerShdw blurRad="38100" dist="38100" dir="2700000" algn="tl">
                    <a:srgbClr val="000000">
                      <a:alpha val="43137"/>
                    </a:srgbClr>
                  </a:outerShdw>
                </a:effectLst>
                <a:uLnTx/>
                <a:uFillTx/>
                <a:latin typeface="Calibri"/>
                <a:ea typeface="+mn-ea"/>
                <a:cs typeface="+mn-cs"/>
              </a:rPr>
              <a:t>makes certain assumptions</a:t>
            </a:r>
            <a:r>
              <a:rPr kumimoji="0" lang="en-US" sz="2200" b="0" i="0" u="none" strike="noStrike" kern="1200" cap="none" spc="0" normalizeH="0" noProof="0" dirty="0">
                <a:ln>
                  <a:noFill/>
                </a:ln>
                <a:solidFill>
                  <a:srgbClr val="0000FF"/>
                </a:solidFill>
                <a:effectLst/>
                <a:uLnTx/>
                <a:uFillTx/>
                <a:latin typeface="Calibri"/>
                <a:ea typeface="+mn-ea"/>
                <a:cs typeface="+mn-cs"/>
              </a:rPr>
              <a:t> when it trains on the data provided.</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lang="en-US" sz="2200" baseline="0" dirty="0">
                <a:solidFill>
                  <a:srgbClr val="0000FF"/>
                </a:solidFill>
                <a:latin typeface="Calibri"/>
              </a:rPr>
              <a:t>When</a:t>
            </a:r>
            <a:r>
              <a:rPr lang="en-US" sz="2200" dirty="0">
                <a:solidFill>
                  <a:srgbClr val="0000FF"/>
                </a:solidFill>
                <a:latin typeface="Calibri"/>
              </a:rPr>
              <a:t> the </a:t>
            </a:r>
            <a:r>
              <a:rPr lang="en-US" sz="2200" dirty="0">
                <a:effectLst>
                  <a:outerShdw blurRad="38100" dist="38100" dir="2700000" algn="tl">
                    <a:srgbClr val="000000">
                      <a:alpha val="43137"/>
                    </a:srgbClr>
                  </a:outerShdw>
                </a:effectLst>
                <a:latin typeface="Calibri"/>
              </a:rPr>
              <a:t>model is introduced to the testing/validation data</a:t>
            </a:r>
            <a:r>
              <a:rPr lang="en-US" sz="2200" dirty="0">
                <a:solidFill>
                  <a:srgbClr val="0000FF"/>
                </a:solidFill>
                <a:latin typeface="Calibri"/>
              </a:rPr>
              <a:t>, these </a:t>
            </a:r>
            <a:r>
              <a:rPr lang="en-US" sz="2200" dirty="0">
                <a:solidFill>
                  <a:srgbClr val="FF0000"/>
                </a:solidFill>
                <a:effectLst>
                  <a:outerShdw blurRad="38100" dist="38100" dir="2700000" algn="tl">
                    <a:srgbClr val="000000">
                      <a:alpha val="43137"/>
                    </a:srgbClr>
                  </a:outerShdw>
                </a:effectLst>
                <a:latin typeface="Calibri"/>
              </a:rPr>
              <a:t>assumptions may not always be correct</a:t>
            </a:r>
            <a:r>
              <a:rPr lang="en-US" sz="2200" dirty="0">
                <a:solidFill>
                  <a:srgbClr val="0000FF"/>
                </a:solidFill>
                <a:latin typeface="Calibri"/>
              </a:rPr>
              <a:t>.</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In</a:t>
            </a:r>
            <a:r>
              <a:rPr kumimoji="0" lang="en-US" sz="2200" b="0" i="0" u="none" strike="noStrike" kern="1200" cap="none" spc="0" normalizeH="0" noProof="0" dirty="0">
                <a:ln>
                  <a:noFill/>
                </a:ln>
                <a:solidFill>
                  <a:srgbClr val="0000FF"/>
                </a:solidFill>
                <a:effectLst/>
                <a:uLnTx/>
                <a:uFillTx/>
                <a:latin typeface="Calibri"/>
                <a:ea typeface="+mn-ea"/>
                <a:cs typeface="+mn-cs"/>
              </a:rPr>
              <a:t> a nutshell, </a:t>
            </a:r>
          </a:p>
          <a:p>
            <a:pPr marL="685800" lvl="1" indent="-342900" algn="l" fontAlgn="base">
              <a:spcBef>
                <a:spcPts val="750"/>
              </a:spcBef>
              <a:spcAft>
                <a:spcPct val="0"/>
              </a:spcAft>
              <a:buFont typeface="Wingdings" panose="05000000000000000000" pitchFamily="2" charset="2"/>
              <a:buChar char="§"/>
              <a:defRPr/>
            </a:pPr>
            <a:r>
              <a:rPr kumimoji="0" lang="en-US" sz="1900" b="0" i="0" u="sng" strike="noStrike" kern="1200" cap="none" spc="0" normalizeH="0" noProof="0" dirty="0">
                <a:ln>
                  <a:noFill/>
                </a:ln>
                <a:effectLst>
                  <a:outerShdw blurRad="38100" dist="38100" dir="2700000" algn="tl">
                    <a:srgbClr val="000000">
                      <a:alpha val="43137"/>
                    </a:srgbClr>
                  </a:outerShdw>
                </a:effectLst>
                <a:uLnTx/>
                <a:uFillTx/>
                <a:latin typeface="Calibri"/>
                <a:ea typeface="+mn-ea"/>
                <a:cs typeface="+mn-cs"/>
              </a:rPr>
              <a:t>The model used is simple</a:t>
            </a:r>
            <a:r>
              <a:rPr kumimoji="0" lang="en-US" sz="1900" b="0" i="0" u="none" strike="noStrike" kern="1200" cap="none" spc="0" normalizeH="0" noProof="0" dirty="0">
                <a:ln>
                  <a:noFill/>
                </a:ln>
                <a:solidFill>
                  <a:srgbClr val="0000FF"/>
                </a:solidFill>
                <a:effectLst/>
                <a:uLnTx/>
                <a:uFillTx/>
                <a:latin typeface="Calibri"/>
                <a:ea typeface="+mn-ea"/>
                <a:cs typeface="+mn-cs"/>
              </a:rPr>
              <a:t> (i.e., predicting a simple relationship when the data points indicate a more complex relationship).</a:t>
            </a:r>
          </a:p>
          <a:p>
            <a:pPr marL="685800" lvl="1" indent="-342900" algn="l" fontAlgn="base">
              <a:spcBef>
                <a:spcPts val="750"/>
              </a:spcBef>
              <a:spcAft>
                <a:spcPct val="0"/>
              </a:spcAft>
              <a:buFont typeface="Wingdings" panose="05000000000000000000" pitchFamily="2" charset="2"/>
              <a:buChar char="§"/>
              <a:defRPr/>
            </a:pPr>
            <a:r>
              <a:rPr lang="en-US" sz="1900" baseline="0" dirty="0">
                <a:solidFill>
                  <a:srgbClr val="0000FF"/>
                </a:solidFill>
                <a:latin typeface="Calibri"/>
              </a:rPr>
              <a:t>The model</a:t>
            </a:r>
            <a:r>
              <a:rPr lang="en-US" sz="1900" dirty="0">
                <a:solidFill>
                  <a:srgbClr val="0000FF"/>
                </a:solidFill>
                <a:latin typeface="Calibri"/>
              </a:rPr>
              <a:t> does not consider the variations very well and </a:t>
            </a:r>
            <a:r>
              <a:rPr lang="en-US" sz="1900" u="sng" dirty="0">
                <a:effectLst>
                  <a:outerShdw blurRad="38100" dist="38100" dir="2700000" algn="tl">
                    <a:srgbClr val="000000">
                      <a:alpha val="43137"/>
                    </a:srgbClr>
                  </a:outerShdw>
                </a:effectLst>
                <a:latin typeface="Calibri"/>
              </a:rPr>
              <a:t>does not learn</a:t>
            </a:r>
            <a:r>
              <a:rPr lang="en-US" sz="1900" dirty="0">
                <a:effectLst>
                  <a:outerShdw blurRad="38100" dist="38100" dir="2700000" algn="tl">
                    <a:srgbClr val="000000">
                      <a:alpha val="43137"/>
                    </a:srgbClr>
                  </a:outerShdw>
                </a:effectLst>
                <a:latin typeface="Calibri"/>
              </a:rPr>
              <a:t> </a:t>
            </a:r>
            <a:r>
              <a:rPr lang="en-US" sz="1900" dirty="0">
                <a:solidFill>
                  <a:srgbClr val="0000FF"/>
                </a:solidFill>
                <a:latin typeface="Calibri"/>
              </a:rPr>
              <a:t>the training data very well</a:t>
            </a:r>
            <a:endParaRPr kumimoji="0" lang="en-US" sz="16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4098" name="Picture 2" descr="simplistic model_underfitting">
            <a:extLst>
              <a:ext uri="{FF2B5EF4-FFF2-40B4-BE49-F238E27FC236}">
                <a16:creationId xmlns:a16="http://schemas.microsoft.com/office/drawing/2014/main" id="{FD96FDFB-5430-493E-9851-0DF43619B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19" y="4768481"/>
            <a:ext cx="2857500" cy="1971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2F51F7D6-5C0A-4040-8686-58C6B9E5A9A2}"/>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
        <p:nvSpPr>
          <p:cNvPr id="7" name="TextBox 6">
            <a:extLst>
              <a:ext uri="{FF2B5EF4-FFF2-40B4-BE49-F238E27FC236}">
                <a16:creationId xmlns:a16="http://schemas.microsoft.com/office/drawing/2014/main" id="{00D1F840-FA48-3231-9D06-11D440CF8349}"/>
              </a:ext>
            </a:extLst>
          </p:cNvPr>
          <p:cNvSpPr txBox="1"/>
          <p:nvPr/>
        </p:nvSpPr>
        <p:spPr>
          <a:xfrm>
            <a:off x="5257800" y="5015654"/>
            <a:ext cx="2857500" cy="1477328"/>
          </a:xfrm>
          <a:prstGeom prst="rect">
            <a:avLst/>
          </a:prstGeom>
          <a:noFill/>
        </p:spPr>
        <p:txBody>
          <a:bodyPr wrap="square">
            <a:spAutoFit/>
          </a:bodyPr>
          <a:lstStyle/>
          <a:p>
            <a:pPr algn="ctr"/>
            <a:r>
              <a:rPr lang="en-US" dirty="0">
                <a:solidFill>
                  <a:srgbClr val="FF0000"/>
                </a:solidFill>
                <a:effectLst>
                  <a:outerShdw blurRad="38100" dist="38100" dir="2700000" algn="tl">
                    <a:srgbClr val="000000">
                      <a:alpha val="43137"/>
                    </a:srgbClr>
                  </a:outerShdw>
                </a:effectLst>
              </a:rPr>
              <a:t>The bias is a measure of how close the model can capture the mapping function between inputs and outputs.</a:t>
            </a:r>
          </a:p>
        </p:txBody>
      </p:sp>
    </p:spTree>
    <p:extLst>
      <p:ext uri="{BB962C8B-B14F-4D97-AF65-F5344CB8AC3E}">
        <p14:creationId xmlns:p14="http://schemas.microsoft.com/office/powerpoint/2010/main" val="35407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lang="en-US" altLang="en-US" sz="5400" b="1" kern="0" dirty="0">
                <a:solidFill>
                  <a:srgbClr val="0070C0"/>
                </a:solidFill>
                <a:effectLst>
                  <a:outerShdw blurRad="38100" dist="38100" dir="2700000" algn="tl">
                    <a:srgbClr val="000000">
                      <a:alpha val="43137"/>
                    </a:srgbClr>
                  </a:outerShdw>
                </a:effectLst>
                <a:latin typeface="Comic Sans MS"/>
              </a:rPr>
              <a:t>What is Variance?</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 </a:t>
            </a:r>
          </a:p>
        </p:txBody>
      </p:sp>
      <p:sp>
        <p:nvSpPr>
          <p:cNvPr id="18" name="Content Placeholder 2"/>
          <p:cNvSpPr txBox="1">
            <a:spLocks/>
          </p:cNvSpPr>
          <p:nvPr/>
        </p:nvSpPr>
        <p:spPr>
          <a:xfrm>
            <a:off x="76200" y="914401"/>
            <a:ext cx="9001125" cy="3200400"/>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0"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variance</a:t>
            </a:r>
            <a:r>
              <a:rPr kumimoji="0" lang="en-US" sz="2200" b="0" i="0" u="none" strike="noStrike" kern="1200" cap="none" spc="0" normalizeH="0" baseline="0" noProof="0" dirty="0">
                <a:ln>
                  <a:noFill/>
                </a:ln>
                <a:solidFill>
                  <a:srgbClr val="0000FF"/>
                </a:solidFill>
                <a:effectLst/>
                <a:uLnTx/>
                <a:uFillTx/>
                <a:latin typeface="Calibri"/>
                <a:ea typeface="+mn-ea"/>
                <a:cs typeface="+mn-cs"/>
              </a:rPr>
              <a:t> is when the model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takes into account</a:t>
            </a:r>
            <a:r>
              <a:rPr kumimoji="0" lang="en-US" sz="2200" b="0" i="0" u="none" strike="noStrike" kern="1200" cap="none" spc="0" normalizeH="0" baseline="0" noProof="0" dirty="0">
                <a:ln>
                  <a:noFill/>
                </a:ln>
                <a:solidFill>
                  <a:srgbClr val="FF0000"/>
                </a:solidFill>
                <a:effectLst/>
                <a:uLnTx/>
                <a:uFillTx/>
                <a:latin typeface="Calibri"/>
                <a:ea typeface="+mn-ea"/>
                <a:cs typeface="+mn-cs"/>
              </a:rPr>
              <a:t> </a:t>
            </a:r>
            <a:r>
              <a:rPr kumimoji="0" lang="en-US" sz="2200" b="0" i="0" u="none" strike="noStrike" kern="1200" cap="none" spc="0" normalizeH="0" baseline="0" noProof="0" dirty="0">
                <a:ln>
                  <a:noFill/>
                </a:ln>
                <a:solidFill>
                  <a:srgbClr val="0000FF"/>
                </a:solidFill>
                <a:effectLst/>
                <a:uLnTx/>
                <a:uFillTx/>
                <a:latin typeface="Calibri"/>
                <a:ea typeface="+mn-ea"/>
                <a:cs typeface="+mn-cs"/>
              </a:rPr>
              <a:t>the fluctuations in the data i.e. the </a:t>
            </a:r>
            <a:r>
              <a:rPr kumimoji="0" lang="en-US" sz="2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noise</a:t>
            </a:r>
            <a:r>
              <a:rPr kumimoji="0" lang="en-US" sz="2200" b="0" i="0" u="none" strike="noStrike" kern="1200" cap="none" spc="0" normalizeH="0" baseline="0" noProof="0" dirty="0">
                <a:ln>
                  <a:noFill/>
                </a:ln>
                <a:solidFill>
                  <a:srgbClr val="0000FF"/>
                </a:solidFill>
                <a:effectLst/>
                <a:uLnTx/>
                <a:uFillTx/>
                <a:latin typeface="Calibri"/>
                <a:ea typeface="+mn-ea"/>
                <a:cs typeface="+mn-cs"/>
              </a:rPr>
              <a:t> as well</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When a </a:t>
            </a:r>
            <a:r>
              <a:rPr lang="en-US" sz="2200" dirty="0">
                <a:solidFill>
                  <a:srgbClr val="0000FF"/>
                </a:solidFill>
                <a:latin typeface="Calibri"/>
              </a:rPr>
              <a:t>model has a </a:t>
            </a:r>
            <a:r>
              <a:rPr lang="en-US" sz="2200" u="sng" dirty="0">
                <a:effectLst>
                  <a:outerShdw blurRad="38100" dist="38100" dir="2700000" algn="tl">
                    <a:srgbClr val="000000">
                      <a:alpha val="43137"/>
                    </a:srgbClr>
                  </a:outerShdw>
                </a:effectLst>
                <a:latin typeface="Calibri"/>
              </a:rPr>
              <a:t>high variance </a:t>
            </a:r>
            <a:r>
              <a:rPr lang="en-US" sz="2200" dirty="0">
                <a:solidFill>
                  <a:srgbClr val="0000FF"/>
                </a:solidFill>
                <a:latin typeface="Calibri"/>
              </a:rPr>
              <a:t>it </a:t>
            </a:r>
            <a:r>
              <a:rPr lang="en-US" sz="2200" u="sng" dirty="0">
                <a:solidFill>
                  <a:srgbClr val="FF0000"/>
                </a:solidFill>
                <a:effectLst>
                  <a:outerShdw blurRad="38100" dist="38100" dir="2700000" algn="tl">
                    <a:srgbClr val="000000">
                      <a:alpha val="43137"/>
                    </a:srgbClr>
                  </a:outerShdw>
                </a:effectLst>
                <a:latin typeface="Calibri"/>
              </a:rPr>
              <a:t>learns too much from the training data</a:t>
            </a:r>
            <a:r>
              <a:rPr lang="en-US" sz="2200" dirty="0">
                <a:solidFill>
                  <a:srgbClr val="0000FF"/>
                </a:solidFill>
                <a:latin typeface="Calibri"/>
              </a:rPr>
              <a:t>, (it </a:t>
            </a:r>
            <a:r>
              <a:rPr lang="en-US" sz="2200" b="1" u="sng" dirty="0">
                <a:latin typeface="Calibri"/>
              </a:rPr>
              <a:t>memorizes</a:t>
            </a:r>
            <a:r>
              <a:rPr lang="en-US" sz="2200" dirty="0">
                <a:solidFill>
                  <a:srgbClr val="0000FF"/>
                </a:solidFill>
                <a:latin typeface="Calibri"/>
              </a:rPr>
              <a:t> rather than learns), so much, so that when it is confronted with new (testing) data, it is </a:t>
            </a:r>
            <a:r>
              <a:rPr lang="en-US" sz="2200" dirty="0">
                <a:solidFill>
                  <a:srgbClr val="FF0000"/>
                </a:solidFill>
                <a:effectLst>
                  <a:outerShdw blurRad="38100" dist="38100" dir="2700000" algn="tl">
                    <a:srgbClr val="000000">
                      <a:alpha val="43137"/>
                    </a:srgbClr>
                  </a:outerShdw>
                </a:effectLst>
                <a:latin typeface="Calibri"/>
              </a:rPr>
              <a:t>unable to predict accurately</a:t>
            </a:r>
            <a:r>
              <a:rPr lang="en-US" sz="2200" dirty="0">
                <a:solidFill>
                  <a:srgbClr val="0000FF"/>
                </a:solidFill>
                <a:latin typeface="Calibri"/>
              </a:rPr>
              <a:t> based on it.</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ML Model used is </a:t>
            </a:r>
            <a:r>
              <a:rPr kumimoji="0" lang="en-US" sz="22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too complex </a:t>
            </a:r>
            <a:r>
              <a:rPr kumimoji="0" lang="en-US" sz="2200" b="0" i="0" u="none" strike="noStrike" kern="1200" cap="none" spc="0" normalizeH="0" baseline="0" noProof="0" dirty="0">
                <a:ln>
                  <a:noFill/>
                </a:ln>
                <a:solidFill>
                  <a:srgbClr val="0000FF"/>
                </a:solidFill>
                <a:effectLst/>
                <a:uLnTx/>
                <a:uFillTx/>
                <a:latin typeface="Calibri"/>
                <a:ea typeface="+mn-ea"/>
                <a:cs typeface="+mn-cs"/>
              </a:rPr>
              <a:t>for the task. </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lang="en-US" sz="2200" dirty="0">
                <a:solidFill>
                  <a:srgbClr val="0000FF"/>
                </a:solidFill>
                <a:latin typeface="Calibri"/>
              </a:rPr>
              <a:t>The model </a:t>
            </a:r>
            <a:r>
              <a:rPr lang="en-US" sz="2200" b="1" u="sng" dirty="0">
                <a:latin typeface="Calibri"/>
              </a:rPr>
              <a:t>predicts very complex relationships</a:t>
            </a:r>
            <a:r>
              <a:rPr lang="en-US" sz="2200" dirty="0">
                <a:solidFill>
                  <a:srgbClr val="0000FF"/>
                </a:solidFill>
                <a:latin typeface="Calibri"/>
              </a:rPr>
              <a:t> between the outcome and the input features when for example a quadratic equation would have sufficed.</a:t>
            </a:r>
            <a:endParaRPr kumimoji="0" lang="en-US" sz="19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5122" name="Picture 2" descr="overfitting_">
            <a:extLst>
              <a:ext uri="{FF2B5EF4-FFF2-40B4-BE49-F238E27FC236}">
                <a16:creationId xmlns:a16="http://schemas.microsoft.com/office/drawing/2014/main" id="{BC587BBF-549B-4559-AD90-3B0131E3B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52635"/>
            <a:ext cx="2857500" cy="19526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F11F9CEF-7B0A-4817-8E77-3B12B9099AD9}"/>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27114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lls Eye Diagram to show Bias and Variance">
            <a:extLst>
              <a:ext uri="{FF2B5EF4-FFF2-40B4-BE49-F238E27FC236}">
                <a16:creationId xmlns:a16="http://schemas.microsoft.com/office/drawing/2014/main" id="{AF3CA5E4-71A8-40A9-95F1-AB9E66BDE3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872" b="49014"/>
          <a:stretch/>
        </p:blipFill>
        <p:spPr bwMode="auto">
          <a:xfrm>
            <a:off x="1295400" y="3126801"/>
            <a:ext cx="3276600" cy="19023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3FC9370-48C2-4962-9D4D-A7C1348A2EF9}"/>
              </a:ext>
            </a:extLst>
          </p:cNvPr>
          <p:cNvSpPr txBox="1">
            <a:spLocks/>
          </p:cNvSpPr>
          <p:nvPr/>
        </p:nvSpPr>
        <p:spPr>
          <a:xfrm>
            <a:off x="76200" y="756055"/>
            <a:ext cx="9001125" cy="2406245"/>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following bulls-eye diagram explains the </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tradeoff</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342900" lvl="0" indent="-342900" algn="l" fontAlgn="base">
              <a:spcAft>
                <a:spcPct val="0"/>
              </a:spcAft>
              <a:buFont typeface="Courier New" panose="02070309020205020404" pitchFamily="49" charset="0"/>
              <a:buChar char="o"/>
              <a:defRPr/>
            </a:pPr>
            <a:r>
              <a:rPr lang="en-US" sz="2200" dirty="0">
                <a:solidFill>
                  <a:srgbClr val="0000FF"/>
                </a:solidFill>
              </a:rPr>
              <a:t>Ideally, we would prefer a model with </a:t>
            </a:r>
            <a:r>
              <a:rPr lang="en-US" sz="2200" dirty="0">
                <a:solidFill>
                  <a:srgbClr val="00B050"/>
                </a:solidFill>
              </a:rPr>
              <a:t>low bias </a:t>
            </a:r>
            <a:r>
              <a:rPr lang="en-US" sz="2200" dirty="0">
                <a:solidFill>
                  <a:srgbClr val="0000FF"/>
                </a:solidFill>
              </a:rPr>
              <a:t>and </a:t>
            </a:r>
            <a:r>
              <a:rPr lang="en-US" sz="2200" dirty="0">
                <a:solidFill>
                  <a:srgbClr val="00B050"/>
                </a:solidFill>
              </a:rPr>
              <a:t>low variance </a:t>
            </a:r>
            <a:r>
              <a:rPr lang="en-US" sz="2200" dirty="0">
                <a:solidFill>
                  <a:srgbClr val="0000FF"/>
                </a:solidFill>
              </a:rPr>
              <a:t>(challenging!!)</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A model with </a:t>
            </a:r>
            <a:r>
              <a:rPr kumimoji="0" lang="en-US" sz="2200" b="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low bias</a:t>
            </a:r>
            <a:r>
              <a:rPr kumimoji="0" lang="en-US" sz="2200" b="0" i="0" u="none" strike="noStrike" kern="1200" cap="none" spc="0" normalizeH="0" baseline="0" noProof="0" dirty="0">
                <a:ln>
                  <a:noFill/>
                </a:ln>
                <a:solidFill>
                  <a:srgbClr val="00B050"/>
                </a:solidFill>
                <a:effectLst/>
                <a:uLnTx/>
                <a:uFillTx/>
                <a:latin typeface="Calibri"/>
                <a:ea typeface="+mn-ea"/>
                <a:cs typeface="+mn-cs"/>
              </a:rPr>
              <a:t> </a:t>
            </a:r>
            <a:r>
              <a:rPr kumimoji="0" lang="en-US" sz="2200" b="0" i="0" u="none" strike="noStrike" kern="1200" cap="none" spc="0" normalizeH="0" baseline="0" noProof="0" dirty="0">
                <a:ln>
                  <a:noFill/>
                </a:ln>
                <a:solidFill>
                  <a:srgbClr val="0000FF"/>
                </a:solidFill>
                <a:effectLst/>
                <a:uLnTx/>
                <a:uFillTx/>
                <a:latin typeface="Calibri"/>
                <a:ea typeface="+mn-ea"/>
                <a:cs typeface="+mn-cs"/>
              </a:rPr>
              <a:t>and </a:t>
            </a:r>
            <a:r>
              <a:rPr kumimoji="0" lang="en-US" sz="2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high variance</a:t>
            </a:r>
            <a:r>
              <a:rPr kumimoji="0" lang="en-US" sz="2200" b="0" i="0" u="none" strike="noStrike" kern="1200" cap="none" spc="0" normalizeH="0" baseline="0" noProof="0" dirty="0">
                <a:ln>
                  <a:noFill/>
                </a:ln>
                <a:solidFill>
                  <a:srgbClr val="0000FF"/>
                </a:solidFill>
                <a:effectLst/>
                <a:uLnTx/>
                <a:uFillTx/>
                <a:latin typeface="Calibri"/>
                <a:ea typeface="+mn-ea"/>
                <a:cs typeface="+mn-cs"/>
              </a:rPr>
              <a:t> predicts points that are around the center generally, but </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pretty far away from each other</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A model with </a:t>
            </a:r>
            <a:r>
              <a:rPr kumimoji="0" lang="en-US" sz="22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high bias</a:t>
            </a:r>
            <a:r>
              <a:rPr kumimoji="0" lang="en-US" sz="2200" b="0" i="0" u="none" strike="noStrike" kern="1200" cap="none" spc="0" normalizeH="0" baseline="0" noProof="0" dirty="0">
                <a:ln>
                  <a:noFill/>
                </a:ln>
                <a:solidFill>
                  <a:srgbClr val="0000FF"/>
                </a:solidFill>
                <a:effectLst/>
                <a:uLnTx/>
                <a:uFillTx/>
                <a:latin typeface="Calibri"/>
                <a:ea typeface="+mn-ea"/>
                <a:cs typeface="+mn-cs"/>
              </a:rPr>
              <a:t> and </a:t>
            </a:r>
            <a:r>
              <a:rPr kumimoji="0" lang="en-US" sz="2200" b="0" i="0" u="none" strike="noStrike" kern="1200" cap="none" spc="0" normalizeH="0" baseline="0" noProof="0" dirty="0">
                <a:ln>
                  <a:noFill/>
                </a:ln>
                <a:solidFill>
                  <a:srgbClr val="00B050"/>
                </a:solidFill>
                <a:effectLst/>
                <a:uLnTx/>
                <a:uFillTx/>
                <a:latin typeface="Calibri"/>
                <a:ea typeface="+mn-ea"/>
                <a:cs typeface="+mn-cs"/>
              </a:rPr>
              <a:t>low variance</a:t>
            </a:r>
            <a:r>
              <a:rPr kumimoji="0" lang="en-US" sz="2200" b="0" i="0" u="none" strike="noStrike" kern="1200" cap="none" spc="0" normalizeH="0" baseline="0" noProof="0" dirty="0">
                <a:ln>
                  <a:noFill/>
                </a:ln>
                <a:solidFill>
                  <a:srgbClr val="0000FF"/>
                </a:solidFill>
                <a:effectLst/>
                <a:uLnTx/>
                <a:uFillTx/>
                <a:latin typeface="Calibri"/>
                <a:ea typeface="+mn-ea"/>
                <a:cs typeface="+mn-cs"/>
              </a:rPr>
              <a:t> is pretty far away from the bull’s eye, but since the variance is low, the predicted points are closer to each other (it is more consistent).</a:t>
            </a:r>
          </a:p>
        </p:txBody>
      </p:sp>
      <p:sp>
        <p:nvSpPr>
          <p:cNvPr id="2" name="Rectangle 4">
            <a:extLst>
              <a:ext uri="{FF2B5EF4-FFF2-40B4-BE49-F238E27FC236}">
                <a16:creationId xmlns:a16="http://schemas.microsoft.com/office/drawing/2014/main" id="{205FBC1C-D869-4EC5-97EC-94B8F342541A}"/>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Bias-Variance Tradeoff </a:t>
            </a:r>
          </a:p>
        </p:txBody>
      </p:sp>
      <p:sp>
        <p:nvSpPr>
          <p:cNvPr id="9" name="Slide Number Placeholder 1">
            <a:extLst>
              <a:ext uri="{FF2B5EF4-FFF2-40B4-BE49-F238E27FC236}">
                <a16:creationId xmlns:a16="http://schemas.microsoft.com/office/drawing/2014/main" id="{E83329E1-18BC-4E74-853C-F14E23F38074}"/>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
        <p:nvSpPr>
          <p:cNvPr id="3" name="Rectangle 2">
            <a:extLst>
              <a:ext uri="{FF2B5EF4-FFF2-40B4-BE49-F238E27FC236}">
                <a16:creationId xmlns:a16="http://schemas.microsoft.com/office/drawing/2014/main" id="{99534CA5-3E0B-486D-BFB3-47AD74E36662}"/>
              </a:ext>
            </a:extLst>
          </p:cNvPr>
          <p:cNvSpPr/>
          <p:nvPr/>
        </p:nvSpPr>
        <p:spPr>
          <a:xfrm>
            <a:off x="1905000" y="3162300"/>
            <a:ext cx="2667000" cy="186690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Bulls Eye Diagram to show Bias and Variance">
            <a:extLst>
              <a:ext uri="{FF2B5EF4-FFF2-40B4-BE49-F238E27FC236}">
                <a16:creationId xmlns:a16="http://schemas.microsoft.com/office/drawing/2014/main" id="{93F97CFF-E972-4D4C-B227-2086137DF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28" t="431" b="49013"/>
          <a:stretch/>
        </p:blipFill>
        <p:spPr bwMode="auto">
          <a:xfrm>
            <a:off x="4572000" y="3142845"/>
            <a:ext cx="2667000" cy="188635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F4E713B2-233E-41DC-BF82-AA1A3C7D44CF}"/>
              </a:ext>
            </a:extLst>
          </p:cNvPr>
          <p:cNvCxnSpPr/>
          <p:nvPr/>
        </p:nvCxnSpPr>
        <p:spPr>
          <a:xfrm flipH="1">
            <a:off x="6305550" y="3162300"/>
            <a:ext cx="495300" cy="5334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Bulls Eye Diagram to show Bias and Variance">
            <a:extLst>
              <a:ext uri="{FF2B5EF4-FFF2-40B4-BE49-F238E27FC236}">
                <a16:creationId xmlns:a16="http://schemas.microsoft.com/office/drawing/2014/main" id="{C5155E4B-8AC5-4ED6-8EDC-E3A2CDC8E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029"/>
          <a:stretch/>
        </p:blipFill>
        <p:spPr bwMode="auto">
          <a:xfrm>
            <a:off x="1295400" y="5105400"/>
            <a:ext cx="5943600" cy="17526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21F442B4-6004-464F-B61D-2CD29D4E73F0}"/>
              </a:ext>
            </a:extLst>
          </p:cNvPr>
          <p:cNvCxnSpPr>
            <a:cxnSpLocks/>
          </p:cNvCxnSpPr>
          <p:nvPr/>
        </p:nvCxnSpPr>
        <p:spPr>
          <a:xfrm>
            <a:off x="1828800" y="5254827"/>
            <a:ext cx="819150" cy="310745"/>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566C83-78ED-7E84-A365-360F06C15E24}"/>
              </a:ext>
            </a:extLst>
          </p:cNvPr>
          <p:cNvSpPr txBox="1"/>
          <p:nvPr/>
        </p:nvSpPr>
        <p:spPr>
          <a:xfrm>
            <a:off x="1905000" y="6470888"/>
            <a:ext cx="1458604" cy="400110"/>
          </a:xfrm>
          <a:prstGeom prst="rect">
            <a:avLst/>
          </a:prstGeom>
          <a:noFill/>
        </p:spPr>
        <p:txBody>
          <a:bodyPr wrap="none" rtlCol="0">
            <a:spAutoFit/>
          </a:bodyPr>
          <a:lstStyle/>
          <a:p>
            <a:r>
              <a:rPr lang="en-US" sz="2000" dirty="0">
                <a:solidFill>
                  <a:srgbClr val="FF0000"/>
                </a:solidFill>
              </a:rPr>
              <a:t>Underfitting</a:t>
            </a:r>
          </a:p>
        </p:txBody>
      </p:sp>
      <p:sp>
        <p:nvSpPr>
          <p:cNvPr id="15" name="TextBox 14">
            <a:extLst>
              <a:ext uri="{FF2B5EF4-FFF2-40B4-BE49-F238E27FC236}">
                <a16:creationId xmlns:a16="http://schemas.microsoft.com/office/drawing/2014/main" id="{764A6F84-839D-F7D1-A373-6D0401F147A1}"/>
              </a:ext>
            </a:extLst>
          </p:cNvPr>
          <p:cNvSpPr txBox="1"/>
          <p:nvPr/>
        </p:nvSpPr>
        <p:spPr>
          <a:xfrm>
            <a:off x="6580151" y="3789402"/>
            <a:ext cx="1307024" cy="400110"/>
          </a:xfrm>
          <a:prstGeom prst="rect">
            <a:avLst/>
          </a:prstGeom>
          <a:noFill/>
        </p:spPr>
        <p:txBody>
          <a:bodyPr wrap="none" rtlCol="0">
            <a:spAutoFit/>
          </a:bodyPr>
          <a:lstStyle/>
          <a:p>
            <a:r>
              <a:rPr lang="en-US" sz="2000" dirty="0">
                <a:solidFill>
                  <a:srgbClr val="FF0000"/>
                </a:solidFill>
              </a:rPr>
              <a:t>Overfitting</a:t>
            </a:r>
          </a:p>
        </p:txBody>
      </p:sp>
    </p:spTree>
    <p:extLst>
      <p:ext uri="{BB962C8B-B14F-4D97-AF65-F5344CB8AC3E}">
        <p14:creationId xmlns:p14="http://schemas.microsoft.com/office/powerpoint/2010/main" val="12824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3FC9370-48C2-4962-9D4D-A7C1348A2EF9}"/>
              </a:ext>
            </a:extLst>
          </p:cNvPr>
          <p:cNvSpPr txBox="1">
            <a:spLocks/>
          </p:cNvSpPr>
          <p:nvPr/>
        </p:nvSpPr>
        <p:spPr>
          <a:xfrm>
            <a:off x="76200" y="756055"/>
            <a:ext cx="9001125" cy="58733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lvl="0" indent="-342900" algn="l" fontAlgn="base">
              <a:spcAft>
                <a:spcPct val="0"/>
              </a:spcAft>
              <a:buFont typeface="Courier New" panose="02070309020205020404" pitchFamily="49" charset="0"/>
              <a:buChar char="o"/>
              <a:defRPr/>
            </a:pPr>
            <a:r>
              <a:rPr lang="en-US" sz="2000" dirty="0">
                <a:solidFill>
                  <a:srgbClr val="00B050"/>
                </a:solidFill>
              </a:rPr>
              <a:t>Reducing  the bias</a:t>
            </a:r>
            <a:r>
              <a:rPr lang="en-US" sz="2000" dirty="0">
                <a:solidFill>
                  <a:srgbClr val="0000FF"/>
                </a:solidFill>
              </a:rPr>
              <a:t> can be easily achieved by </a:t>
            </a:r>
            <a:r>
              <a:rPr lang="en-US" sz="2000" dirty="0">
                <a:solidFill>
                  <a:srgbClr val="FF0000"/>
                </a:solidFill>
              </a:rPr>
              <a:t>increasing the variance</a:t>
            </a:r>
            <a:r>
              <a:rPr lang="en-US" sz="2000" dirty="0">
                <a:solidFill>
                  <a:srgbClr val="0000FF"/>
                </a:solidFill>
              </a:rPr>
              <a:t>. Conversely, </a:t>
            </a:r>
            <a:r>
              <a:rPr lang="en-US" sz="2000" dirty="0">
                <a:solidFill>
                  <a:srgbClr val="00B050"/>
                </a:solidFill>
              </a:rPr>
              <a:t>reducing the variance</a:t>
            </a:r>
            <a:r>
              <a:rPr lang="en-US" sz="2000" dirty="0">
                <a:solidFill>
                  <a:srgbClr val="0000FF"/>
                </a:solidFill>
              </a:rPr>
              <a:t> can easily be achieved by </a:t>
            </a:r>
            <a:r>
              <a:rPr lang="en-US" sz="2000" dirty="0">
                <a:solidFill>
                  <a:srgbClr val="FF0000"/>
                </a:solidFill>
              </a:rPr>
              <a:t>increasing the bias</a:t>
            </a:r>
            <a:r>
              <a:rPr lang="en-US" sz="2000" dirty="0">
                <a:solidFill>
                  <a:srgbClr val="0000FF"/>
                </a:solidFill>
              </a:rPr>
              <a:t>.</a:t>
            </a:r>
          </a:p>
          <a:p>
            <a:pPr marL="342900" lvl="0" indent="-342900" algn="l" fontAlgn="base">
              <a:spcAft>
                <a:spcPct val="0"/>
              </a:spcAft>
              <a:buFont typeface="Courier New" panose="02070309020205020404" pitchFamily="49" charset="0"/>
              <a:buChar char="o"/>
              <a:defRPr/>
            </a:pPr>
            <a:r>
              <a:rPr lang="en-US" sz="2000" dirty="0">
                <a:solidFill>
                  <a:srgbClr val="0000FF"/>
                </a:solidFill>
              </a:rPr>
              <a:t>This is referred to as a </a:t>
            </a:r>
            <a:r>
              <a:rPr lang="en-US" sz="2000" u="sng" dirty="0">
                <a:effectLst>
                  <a:outerShdw blurRad="38100" dist="38100" dir="2700000" algn="tl">
                    <a:srgbClr val="000000">
                      <a:alpha val="43137"/>
                    </a:srgbClr>
                  </a:outerShdw>
                </a:effectLst>
              </a:rPr>
              <a:t>trade-off</a:t>
            </a:r>
            <a:r>
              <a:rPr lang="en-US" sz="2000" dirty="0">
                <a:solidFill>
                  <a:srgbClr val="0000FF"/>
                </a:solidFill>
              </a:rPr>
              <a:t> because it is easy to obtain a method with extremely low bias but high variance […] or a method with very low variance but high bias …</a:t>
            </a:r>
          </a:p>
          <a:p>
            <a:pPr marL="342900" lvl="0" indent="-342900" algn="l" fontAlgn="base">
              <a:spcAft>
                <a:spcPct val="0"/>
              </a:spcAft>
              <a:buFont typeface="Courier New" panose="02070309020205020404" pitchFamily="49" charset="0"/>
              <a:buChar char="o"/>
              <a:defRPr/>
            </a:pPr>
            <a:r>
              <a:rPr lang="en-US" sz="2000" dirty="0">
                <a:solidFill>
                  <a:srgbClr val="0000FF"/>
                </a:solidFill>
              </a:rPr>
              <a:t>We can choose a model based on its bias or variance. </a:t>
            </a:r>
          </a:p>
          <a:p>
            <a:pPr marL="685800" lvl="1" indent="-342900" algn="l" fontAlgn="base">
              <a:spcAft>
                <a:spcPct val="0"/>
              </a:spcAft>
              <a:buFont typeface="Arial" panose="020B0604020202020204" pitchFamily="34" charset="0"/>
              <a:buChar char="•"/>
              <a:defRPr/>
            </a:pPr>
            <a:r>
              <a:rPr lang="en-US" sz="1800" dirty="0">
                <a:solidFill>
                  <a:srgbClr val="00B050"/>
                </a:solidFill>
              </a:rPr>
              <a:t>Simple models</a:t>
            </a:r>
            <a:r>
              <a:rPr lang="en-US" sz="1800" dirty="0">
                <a:solidFill>
                  <a:srgbClr val="0000FF"/>
                </a:solidFill>
              </a:rPr>
              <a:t>, such as </a:t>
            </a:r>
            <a:r>
              <a:rPr lang="en-US" sz="1800" dirty="0">
                <a:solidFill>
                  <a:srgbClr val="00B050"/>
                </a:solidFill>
              </a:rPr>
              <a:t>linear regression and logistic regression</a:t>
            </a:r>
            <a:r>
              <a:rPr lang="en-US" sz="1800" dirty="0">
                <a:solidFill>
                  <a:srgbClr val="0000FF"/>
                </a:solidFill>
              </a:rPr>
              <a:t>, generally have a </a:t>
            </a:r>
            <a:r>
              <a:rPr lang="en-US" sz="1800" dirty="0">
                <a:solidFill>
                  <a:srgbClr val="FF0000"/>
                </a:solidFill>
              </a:rPr>
              <a:t>high bias </a:t>
            </a:r>
            <a:r>
              <a:rPr lang="en-US" sz="1800" dirty="0">
                <a:solidFill>
                  <a:srgbClr val="0000FF"/>
                </a:solidFill>
              </a:rPr>
              <a:t>and a </a:t>
            </a:r>
            <a:r>
              <a:rPr lang="en-US" sz="1800" dirty="0"/>
              <a:t>low variance</a:t>
            </a:r>
            <a:r>
              <a:rPr lang="en-US" sz="1800" dirty="0">
                <a:solidFill>
                  <a:srgbClr val="0000FF"/>
                </a:solidFill>
              </a:rPr>
              <a:t>. </a:t>
            </a:r>
          </a:p>
          <a:p>
            <a:pPr marL="685800" lvl="1" indent="-342900" algn="l" fontAlgn="base">
              <a:spcAft>
                <a:spcPct val="0"/>
              </a:spcAft>
              <a:buFont typeface="Arial" panose="020B0604020202020204" pitchFamily="34" charset="0"/>
              <a:buChar char="•"/>
              <a:defRPr/>
            </a:pPr>
            <a:r>
              <a:rPr lang="en-US" sz="1800" dirty="0">
                <a:solidFill>
                  <a:srgbClr val="FF0000"/>
                </a:solidFill>
              </a:rPr>
              <a:t>Complex models</a:t>
            </a:r>
            <a:r>
              <a:rPr lang="en-US" sz="1800" dirty="0">
                <a:solidFill>
                  <a:srgbClr val="0000FF"/>
                </a:solidFill>
              </a:rPr>
              <a:t>, such as </a:t>
            </a:r>
            <a:r>
              <a:rPr lang="en-US" sz="1800" dirty="0">
                <a:solidFill>
                  <a:srgbClr val="FF0000"/>
                </a:solidFill>
              </a:rPr>
              <a:t>random forest</a:t>
            </a:r>
            <a:r>
              <a:rPr lang="en-US" sz="1800" dirty="0">
                <a:solidFill>
                  <a:srgbClr val="0000FF"/>
                </a:solidFill>
              </a:rPr>
              <a:t>, generally have a </a:t>
            </a:r>
            <a:r>
              <a:rPr lang="en-US" sz="1800" dirty="0">
                <a:solidFill>
                  <a:srgbClr val="00B050"/>
                </a:solidFill>
              </a:rPr>
              <a:t>low bias </a:t>
            </a:r>
            <a:r>
              <a:rPr lang="en-US" sz="1800" dirty="0">
                <a:solidFill>
                  <a:srgbClr val="0000FF"/>
                </a:solidFill>
              </a:rPr>
              <a:t>but a </a:t>
            </a:r>
            <a:r>
              <a:rPr lang="en-US" sz="1800" dirty="0">
                <a:solidFill>
                  <a:srgbClr val="FF0000"/>
                </a:solidFill>
              </a:rPr>
              <a:t>high variance</a:t>
            </a:r>
            <a:r>
              <a:rPr lang="en-US" sz="1800" dirty="0">
                <a:solidFill>
                  <a:srgbClr val="0000FF"/>
                </a:solidFill>
              </a:rPr>
              <a:t>.</a:t>
            </a:r>
          </a:p>
          <a:p>
            <a:pPr marL="342900" lvl="0" indent="-342900" algn="l" fontAlgn="base">
              <a:spcAft>
                <a:spcPct val="0"/>
              </a:spcAft>
              <a:buFont typeface="Courier New" panose="02070309020205020404" pitchFamily="49" charset="0"/>
              <a:buChar char="o"/>
              <a:defRPr/>
            </a:pPr>
            <a:r>
              <a:rPr lang="en-US" sz="2000" dirty="0">
                <a:solidFill>
                  <a:srgbClr val="0000FF"/>
                </a:solidFill>
              </a:rPr>
              <a:t>We may also choose model configurations based on their effect on the bias and variance of the model. </a:t>
            </a:r>
          </a:p>
          <a:p>
            <a:pPr marL="685800" lvl="1" indent="-342900" algn="l" fontAlgn="base">
              <a:spcAft>
                <a:spcPct val="0"/>
              </a:spcAft>
              <a:buFont typeface="Arial" panose="020B0604020202020204" pitchFamily="34" charset="0"/>
              <a:buChar char="•"/>
              <a:defRPr/>
            </a:pPr>
            <a:r>
              <a:rPr lang="en-US" sz="1800" dirty="0"/>
              <a:t>The k hyperparameter</a:t>
            </a:r>
            <a:r>
              <a:rPr lang="en-US" sz="1800" dirty="0">
                <a:solidFill>
                  <a:srgbClr val="0000FF"/>
                </a:solidFill>
              </a:rPr>
              <a:t> in k-nearest neighbors controls the bias-variance trade-off. </a:t>
            </a:r>
          </a:p>
          <a:p>
            <a:pPr marL="685800" lvl="1" indent="-342900" algn="l" fontAlgn="base">
              <a:spcAft>
                <a:spcPct val="0"/>
              </a:spcAft>
              <a:buFont typeface="Arial" panose="020B0604020202020204" pitchFamily="34" charset="0"/>
              <a:buChar char="•"/>
              <a:defRPr/>
            </a:pPr>
            <a:r>
              <a:rPr lang="en-US" sz="1800" dirty="0">
                <a:solidFill>
                  <a:srgbClr val="0000FF"/>
                </a:solidFill>
              </a:rPr>
              <a:t>Small values, such as </a:t>
            </a:r>
            <a:r>
              <a:rPr lang="en-US" sz="1800" dirty="0">
                <a:effectLst>
                  <a:outerShdw blurRad="38100" dist="38100" dir="2700000" algn="tl">
                    <a:srgbClr val="000000">
                      <a:alpha val="43137"/>
                    </a:srgbClr>
                  </a:outerShdw>
                </a:effectLst>
              </a:rPr>
              <a:t>k=1, result in a low bias and a high variance</a:t>
            </a:r>
            <a:r>
              <a:rPr lang="en-US" sz="1800" dirty="0">
                <a:solidFill>
                  <a:srgbClr val="0000FF"/>
                </a:solidFill>
              </a:rPr>
              <a:t>, whereas large k values, such </a:t>
            </a:r>
            <a:r>
              <a:rPr lang="en-US" sz="1800" dirty="0">
                <a:effectLst>
                  <a:outerShdw blurRad="38100" dist="38100" dir="2700000" algn="tl">
                    <a:srgbClr val="000000">
                      <a:alpha val="43137"/>
                    </a:srgbClr>
                  </a:outerShdw>
                </a:effectLst>
              </a:rPr>
              <a:t>as k=21, result in a high bias and a low variance</a:t>
            </a:r>
            <a:r>
              <a:rPr lang="en-US" sz="1800" dirty="0">
                <a:solidFill>
                  <a:srgbClr val="0000FF"/>
                </a:solidFill>
              </a:rPr>
              <a:t>.</a:t>
            </a:r>
          </a:p>
          <a:p>
            <a:pPr marL="342900" lvl="0" indent="-342900" algn="l" fontAlgn="base">
              <a:spcAft>
                <a:spcPct val="0"/>
              </a:spcAft>
              <a:buFont typeface="Courier New" panose="02070309020205020404" pitchFamily="49" charset="0"/>
              <a:buChar char="o"/>
              <a:defRPr/>
            </a:pPr>
            <a:r>
              <a:rPr lang="en-US" sz="2000" dirty="0">
                <a:solidFill>
                  <a:srgbClr val="0000FF"/>
                </a:solidFill>
              </a:rPr>
              <a:t>We often must test a suite of different models and model configurations in order to discover what works best for a given dataset. A model with a large bias may be too rigid and underfit the problem. Conversely, a large variance may overfit the problem.</a:t>
            </a:r>
          </a:p>
          <a:p>
            <a:pPr marL="342900" lvl="0" indent="-342900" algn="l" fontAlgn="base">
              <a:spcAft>
                <a:spcPct val="0"/>
              </a:spcAft>
              <a:buFont typeface="Courier New" panose="02070309020205020404" pitchFamily="49" charset="0"/>
              <a:buChar char="o"/>
              <a:defRPr/>
            </a:pPr>
            <a:endParaRPr kumimoji="0" lang="en-US" sz="2000" b="0" i="0" u="none" strike="noStrike" kern="1200" cap="none" spc="0" normalizeH="0" baseline="0" noProof="0" dirty="0">
              <a:ln>
                <a:noFill/>
              </a:ln>
              <a:solidFill>
                <a:srgbClr val="0000FF"/>
              </a:solidFill>
              <a:effectLst/>
              <a:uLnTx/>
              <a:uFillTx/>
              <a:latin typeface="Calibri"/>
            </a:endParaRPr>
          </a:p>
        </p:txBody>
      </p:sp>
      <p:sp>
        <p:nvSpPr>
          <p:cNvPr id="2" name="Rectangle 4">
            <a:extLst>
              <a:ext uri="{FF2B5EF4-FFF2-40B4-BE49-F238E27FC236}">
                <a16:creationId xmlns:a16="http://schemas.microsoft.com/office/drawing/2014/main" id="{205FBC1C-D869-4EC5-97EC-94B8F342541A}"/>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Bias-Variance Tradeoff </a:t>
            </a:r>
          </a:p>
        </p:txBody>
      </p:sp>
      <p:sp>
        <p:nvSpPr>
          <p:cNvPr id="9" name="Slide Number Placeholder 1">
            <a:extLst>
              <a:ext uri="{FF2B5EF4-FFF2-40B4-BE49-F238E27FC236}">
                <a16:creationId xmlns:a16="http://schemas.microsoft.com/office/drawing/2014/main" id="{E83329E1-18BC-4E74-853C-F14E23F38074}"/>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315702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Model Complexity</a:t>
            </a:r>
          </a:p>
        </p:txBody>
      </p:sp>
      <p:pic>
        <p:nvPicPr>
          <p:cNvPr id="2050" name="Picture 2">
            <a:extLst>
              <a:ext uri="{FF2B5EF4-FFF2-40B4-BE49-F238E27FC236}">
                <a16:creationId xmlns:a16="http://schemas.microsoft.com/office/drawing/2014/main" id="{FDD993FF-704F-441A-9B90-3FE899B81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021" y="2514600"/>
            <a:ext cx="584835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C1B3A6B-6E8E-4915-942D-FF0B1E4B56A7}"/>
              </a:ext>
            </a:extLst>
          </p:cNvPr>
          <p:cNvSpPr txBox="1">
            <a:spLocks/>
          </p:cNvSpPr>
          <p:nvPr/>
        </p:nvSpPr>
        <p:spPr>
          <a:xfrm>
            <a:off x="76200" y="756055"/>
            <a:ext cx="9001125" cy="17585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lang="en-US" sz="2200" noProof="0" dirty="0">
                <a:solidFill>
                  <a:srgbClr val="0000FF"/>
                </a:solidFill>
                <a:latin typeface="Calibri"/>
              </a:rPr>
              <a:t>In terms of model complexity, we can use the following diagram to decide on the optimal complexity of our model.</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dirty="0">
                <a:ln>
                  <a:noFill/>
                </a:ln>
                <a:solidFill>
                  <a:srgbClr val="0000FF"/>
                </a:solidFill>
                <a:effectLst/>
                <a:uLnTx/>
                <a:uFillTx/>
                <a:latin typeface="Calibri"/>
                <a:ea typeface="+mn-ea"/>
                <a:cs typeface="+mn-cs"/>
              </a:rPr>
              <a:t>A</a:t>
            </a:r>
            <a:r>
              <a:rPr kumimoji="0" lang="en-US" sz="2200" b="0" i="0" u="none" strike="noStrike" kern="1200" cap="none" spc="0" normalizeH="0" dirty="0">
                <a:ln>
                  <a:noFill/>
                </a:ln>
                <a:solidFill>
                  <a:srgbClr val="0000FF"/>
                </a:solidFill>
                <a:effectLst/>
                <a:uLnTx/>
                <a:uFillTx/>
                <a:latin typeface="Calibri"/>
                <a:ea typeface="+mn-ea"/>
                <a:cs typeface="+mn-cs"/>
              </a:rPr>
              <a:t> “</a:t>
            </a:r>
            <a:r>
              <a:rPr kumimoji="0" lang="en-US" sz="2200" b="0" i="0" u="none" strike="noStrike" kern="1200" cap="none" spc="0" normalizeH="0" dirty="0">
                <a:ln>
                  <a:noFill/>
                </a:ln>
                <a:solidFill>
                  <a:srgbClr val="00B050"/>
                </a:solidFill>
                <a:effectLst>
                  <a:outerShdw blurRad="38100" dist="38100" dir="2700000" algn="tl">
                    <a:srgbClr val="000000">
                      <a:alpha val="43137"/>
                    </a:srgbClr>
                  </a:outerShdw>
                </a:effectLst>
                <a:uLnTx/>
                <a:uFillTx/>
                <a:latin typeface="Calibri"/>
                <a:ea typeface="+mn-ea"/>
                <a:cs typeface="+mn-cs"/>
              </a:rPr>
              <a:t>simple model</a:t>
            </a:r>
            <a:r>
              <a:rPr kumimoji="0" lang="en-US" sz="2200" b="0" i="0" u="none" strike="noStrike" kern="1200" cap="none" spc="0" normalizeH="0" dirty="0">
                <a:ln>
                  <a:noFill/>
                </a:ln>
                <a:solidFill>
                  <a:srgbClr val="0000FF"/>
                </a:solidFill>
                <a:effectLst/>
                <a:uLnTx/>
                <a:uFillTx/>
                <a:latin typeface="Calibri"/>
                <a:ea typeface="+mn-ea"/>
                <a:cs typeface="+mn-cs"/>
              </a:rPr>
              <a:t>” contributes to </a:t>
            </a:r>
            <a:r>
              <a:rPr kumimoji="0" lang="en-US" sz="2200" b="1" i="0" u="none" strike="noStrike" kern="1200" cap="none" spc="0" normalizeH="0" dirty="0">
                <a:ln>
                  <a:noFill/>
                </a:ln>
                <a:effectLst/>
                <a:uLnTx/>
                <a:uFillTx/>
                <a:latin typeface="Calibri"/>
                <a:ea typeface="+mn-ea"/>
                <a:cs typeface="+mn-cs"/>
              </a:rPr>
              <a:t>high bias</a:t>
            </a:r>
            <a:r>
              <a:rPr kumimoji="0" lang="en-US" sz="2200" b="0" i="0" u="none" strike="noStrike" kern="1200" cap="none" spc="0" normalizeH="0" dirty="0">
                <a:ln>
                  <a:noFill/>
                </a:ln>
                <a:solidFill>
                  <a:srgbClr val="0000FF"/>
                </a:solidFill>
                <a:effectLst/>
                <a:uLnTx/>
                <a:uFillTx/>
                <a:latin typeface="Calibri"/>
                <a:ea typeface="+mn-ea"/>
                <a:cs typeface="+mn-cs"/>
              </a:rPr>
              <a:t>.</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lang="en-US" sz="2200" baseline="0" noProof="0" dirty="0">
                <a:solidFill>
                  <a:srgbClr val="0000FF"/>
                </a:solidFill>
                <a:latin typeface="Calibri"/>
              </a:rPr>
              <a:t>A “</a:t>
            </a:r>
            <a:r>
              <a:rPr lang="en-US" sz="2200" dirty="0">
                <a:solidFill>
                  <a:srgbClr val="FF0000"/>
                </a:solidFill>
                <a:effectLst>
                  <a:outerShdw blurRad="38100" dist="38100" dir="2700000" algn="tl">
                    <a:srgbClr val="000000">
                      <a:alpha val="43137"/>
                    </a:srgbClr>
                  </a:outerShdw>
                </a:effectLst>
                <a:latin typeface="Calibri"/>
              </a:rPr>
              <a:t>complex</a:t>
            </a:r>
            <a:r>
              <a:rPr lang="en-US" sz="2200" baseline="0" noProof="0" dirty="0">
                <a:solidFill>
                  <a:srgbClr val="FF0000"/>
                </a:solidFill>
                <a:effectLst>
                  <a:outerShdw blurRad="38100" dist="38100" dir="2700000" algn="tl">
                    <a:srgbClr val="000000">
                      <a:alpha val="43137"/>
                    </a:srgbClr>
                  </a:outerShdw>
                </a:effectLst>
                <a:latin typeface="Calibri"/>
              </a:rPr>
              <a:t> model</a:t>
            </a:r>
            <a:r>
              <a:rPr lang="en-US" sz="2200" baseline="0" noProof="0" dirty="0">
                <a:solidFill>
                  <a:srgbClr val="0000FF"/>
                </a:solidFill>
                <a:latin typeface="Calibri"/>
              </a:rPr>
              <a:t>” contributes to </a:t>
            </a:r>
            <a:r>
              <a:rPr lang="en-US" sz="2200" b="1" baseline="0" noProof="0" dirty="0">
                <a:latin typeface="Calibri"/>
              </a:rPr>
              <a:t>high variance</a:t>
            </a:r>
            <a:r>
              <a:rPr lang="en-US" sz="2200" baseline="0" noProof="0" dirty="0">
                <a:solidFill>
                  <a:srgbClr val="0000FF"/>
                </a:solidFill>
                <a:latin typeface="Calibri"/>
              </a:rPr>
              <a:t>.</a:t>
            </a:r>
            <a:endParaRPr kumimoji="0" lang="en-US" sz="1900" b="0" i="0" u="none" strike="noStrike" kern="1200" cap="none" spc="0" normalizeH="0" baseline="0" noProof="0" dirty="0">
              <a:ln>
                <a:noFill/>
              </a:ln>
              <a:solidFill>
                <a:srgbClr val="0000FF"/>
              </a:solidFill>
              <a:effectLst/>
              <a:uLnTx/>
              <a:uFillTx/>
              <a:latin typeface="Calibri"/>
              <a:ea typeface="+mn-ea"/>
              <a:cs typeface="+mn-cs"/>
            </a:endParaRPr>
          </a:p>
        </p:txBody>
      </p:sp>
      <p:sp>
        <p:nvSpPr>
          <p:cNvPr id="7" name="Slide Number Placeholder 1">
            <a:extLst>
              <a:ext uri="{FF2B5EF4-FFF2-40B4-BE49-F238E27FC236}">
                <a16:creationId xmlns:a16="http://schemas.microsoft.com/office/drawing/2014/main" id="{D6AF264B-CAF1-48F1-9FE5-BEDEA9F1C580}"/>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
        <p:nvSpPr>
          <p:cNvPr id="2" name="Arrow: Up 1">
            <a:extLst>
              <a:ext uri="{FF2B5EF4-FFF2-40B4-BE49-F238E27FC236}">
                <a16:creationId xmlns:a16="http://schemas.microsoft.com/office/drawing/2014/main" id="{502DC733-6763-AA7B-B013-9783002C9B1B}"/>
              </a:ext>
            </a:extLst>
          </p:cNvPr>
          <p:cNvSpPr/>
          <p:nvPr/>
        </p:nvSpPr>
        <p:spPr>
          <a:xfrm>
            <a:off x="2887133" y="3975100"/>
            <a:ext cx="609600" cy="2273300"/>
          </a:xfrm>
          <a:prstGeom prst="upArrow">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6BAEBE0A-E322-F6D9-510C-84E9A4B7D7A7}"/>
              </a:ext>
            </a:extLst>
          </p:cNvPr>
          <p:cNvSpPr/>
          <p:nvPr/>
        </p:nvSpPr>
        <p:spPr>
          <a:xfrm>
            <a:off x="5342469" y="3962400"/>
            <a:ext cx="609600" cy="22733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8EAE4B-B976-95AC-8BBB-470C514F4462}"/>
              </a:ext>
            </a:extLst>
          </p:cNvPr>
          <p:cNvSpPr txBox="1"/>
          <p:nvPr/>
        </p:nvSpPr>
        <p:spPr>
          <a:xfrm>
            <a:off x="2912662" y="3593068"/>
            <a:ext cx="817853" cy="369332"/>
          </a:xfrm>
          <a:prstGeom prst="rect">
            <a:avLst/>
          </a:prstGeom>
          <a:noFill/>
        </p:spPr>
        <p:txBody>
          <a:bodyPr wrap="none" rtlCol="0">
            <a:spAutoFit/>
          </a:bodyPr>
          <a:lstStyle/>
          <a:p>
            <a:r>
              <a:rPr lang="en-US" dirty="0"/>
              <a:t>Simple</a:t>
            </a:r>
          </a:p>
        </p:txBody>
      </p:sp>
      <p:sp>
        <p:nvSpPr>
          <p:cNvPr id="9" name="TextBox 8">
            <a:extLst>
              <a:ext uri="{FF2B5EF4-FFF2-40B4-BE49-F238E27FC236}">
                <a16:creationId xmlns:a16="http://schemas.microsoft.com/office/drawing/2014/main" id="{CE7C3179-5E9B-47F9-2DE5-19FC413410C6}"/>
              </a:ext>
            </a:extLst>
          </p:cNvPr>
          <p:cNvSpPr txBox="1"/>
          <p:nvPr/>
        </p:nvSpPr>
        <p:spPr>
          <a:xfrm>
            <a:off x="4829416" y="3605768"/>
            <a:ext cx="1000338" cy="369332"/>
          </a:xfrm>
          <a:prstGeom prst="rect">
            <a:avLst/>
          </a:prstGeom>
          <a:noFill/>
        </p:spPr>
        <p:txBody>
          <a:bodyPr wrap="none" rtlCol="0">
            <a:spAutoFit/>
          </a:bodyPr>
          <a:lstStyle/>
          <a:p>
            <a:r>
              <a:rPr lang="en-US" dirty="0"/>
              <a:t>Complex</a:t>
            </a:r>
          </a:p>
        </p:txBody>
      </p:sp>
    </p:spTree>
    <p:extLst>
      <p:ext uri="{BB962C8B-B14F-4D97-AF65-F5344CB8AC3E}">
        <p14:creationId xmlns:p14="http://schemas.microsoft.com/office/powerpoint/2010/main" val="42562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Bias Variance Trade-off: Example</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201376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lang="en-US" altLang="en-US" sz="5400" b="1" kern="0" dirty="0">
                <a:solidFill>
                  <a:srgbClr val="0070C0"/>
                </a:solidFill>
                <a:effectLst>
                  <a:outerShdw blurRad="38100" dist="38100" dir="2700000" algn="tl">
                    <a:srgbClr val="000000">
                      <a:alpha val="43137"/>
                    </a:srgbClr>
                  </a:outerShdw>
                </a:effectLst>
                <a:latin typeface="Comic Sans MS"/>
              </a:rPr>
              <a:t>Bias/Variance Tradeoff</a:t>
            </a:r>
            <a:endPar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endParaRP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pic>
        <p:nvPicPr>
          <p:cNvPr id="6" name="Picture 5" descr="Chart&#10;&#10;Description automatically generated">
            <a:extLst>
              <a:ext uri="{FF2B5EF4-FFF2-40B4-BE49-F238E27FC236}">
                <a16:creationId xmlns:a16="http://schemas.microsoft.com/office/drawing/2014/main" id="{4F842446-85BD-4CB2-9077-2A8EDB64370E}"/>
              </a:ext>
            </a:extLst>
          </p:cNvPr>
          <p:cNvPicPr>
            <a:picLocks noChangeAspect="1"/>
          </p:cNvPicPr>
          <p:nvPr/>
        </p:nvPicPr>
        <p:blipFill rotWithShape="1">
          <a:blip r:embed="rId3"/>
          <a:srcRect l="22501" t="26835" r="21706" b="20370"/>
          <a:stretch/>
        </p:blipFill>
        <p:spPr>
          <a:xfrm>
            <a:off x="200051" y="1752600"/>
            <a:ext cx="4581177" cy="2438400"/>
          </a:xfrm>
          <a:prstGeom prst="rect">
            <a:avLst/>
          </a:prstGeom>
        </p:spPr>
      </p:pic>
      <p:pic>
        <p:nvPicPr>
          <p:cNvPr id="7" name="Picture 6" descr="Chart&#10;&#10;Description automatically generated">
            <a:extLst>
              <a:ext uri="{FF2B5EF4-FFF2-40B4-BE49-F238E27FC236}">
                <a16:creationId xmlns:a16="http://schemas.microsoft.com/office/drawing/2014/main" id="{19E71535-4075-48FD-8126-B03DCCE0D094}"/>
              </a:ext>
            </a:extLst>
          </p:cNvPr>
          <p:cNvPicPr>
            <a:picLocks noChangeAspect="1"/>
          </p:cNvPicPr>
          <p:nvPr/>
        </p:nvPicPr>
        <p:blipFill rotWithShape="1">
          <a:blip r:embed="rId4"/>
          <a:srcRect l="22099" t="22091" r="24167" b="18890"/>
          <a:stretch/>
        </p:blipFill>
        <p:spPr>
          <a:xfrm>
            <a:off x="4843112" y="3958661"/>
            <a:ext cx="4241653" cy="2620607"/>
          </a:xfrm>
          <a:prstGeom prst="rect">
            <a:avLst/>
          </a:prstGeom>
        </p:spPr>
      </p:pic>
      <p:sp>
        <p:nvSpPr>
          <p:cNvPr id="8" name="TextBox 7">
            <a:extLst>
              <a:ext uri="{FF2B5EF4-FFF2-40B4-BE49-F238E27FC236}">
                <a16:creationId xmlns:a16="http://schemas.microsoft.com/office/drawing/2014/main" id="{1B1DDAC3-6FFF-4099-B63B-BDE40DB67DFD}"/>
              </a:ext>
            </a:extLst>
          </p:cNvPr>
          <p:cNvSpPr txBox="1"/>
          <p:nvPr/>
        </p:nvSpPr>
        <p:spPr>
          <a:xfrm>
            <a:off x="533400" y="914400"/>
            <a:ext cx="3692036" cy="923330"/>
          </a:xfrm>
          <a:prstGeom prst="rect">
            <a:avLst/>
          </a:prstGeom>
          <a:noFill/>
        </p:spPr>
        <p:txBody>
          <a:bodyPr wrap="none" rtlCol="0">
            <a:spAutoFit/>
          </a:bodyPr>
          <a:lstStyle/>
          <a:p>
            <a:pPr algn="ctr"/>
            <a:r>
              <a:rPr lang="en-US" dirty="0">
                <a:solidFill>
                  <a:srgbClr val="0000FF"/>
                </a:solidFill>
              </a:rPr>
              <a:t>Imagine we measured the weight and</a:t>
            </a:r>
          </a:p>
          <a:p>
            <a:pPr algn="ctr"/>
            <a:r>
              <a:rPr lang="en-US" dirty="0">
                <a:solidFill>
                  <a:srgbClr val="0000FF"/>
                </a:solidFill>
              </a:rPr>
              <a:t>height of a bunch of mice and plotted</a:t>
            </a:r>
          </a:p>
          <a:p>
            <a:pPr algn="ctr"/>
            <a:r>
              <a:rPr lang="en-US" dirty="0">
                <a:solidFill>
                  <a:srgbClr val="0000FF"/>
                </a:solidFill>
              </a:rPr>
              <a:t>the data on a graph …</a:t>
            </a:r>
          </a:p>
        </p:txBody>
      </p:sp>
      <p:sp>
        <p:nvSpPr>
          <p:cNvPr id="9" name="TextBox 8">
            <a:extLst>
              <a:ext uri="{FF2B5EF4-FFF2-40B4-BE49-F238E27FC236}">
                <a16:creationId xmlns:a16="http://schemas.microsoft.com/office/drawing/2014/main" id="{5D06982F-7044-49D7-B4C5-E3A1E64EAF4E}"/>
              </a:ext>
            </a:extLst>
          </p:cNvPr>
          <p:cNvSpPr txBox="1"/>
          <p:nvPr/>
        </p:nvSpPr>
        <p:spPr>
          <a:xfrm>
            <a:off x="4939764" y="3312330"/>
            <a:ext cx="3861336" cy="646331"/>
          </a:xfrm>
          <a:prstGeom prst="rect">
            <a:avLst/>
          </a:prstGeom>
          <a:noFill/>
        </p:spPr>
        <p:txBody>
          <a:bodyPr wrap="square" rtlCol="0">
            <a:spAutoFit/>
          </a:bodyPr>
          <a:lstStyle/>
          <a:p>
            <a:pPr algn="ctr"/>
            <a:r>
              <a:rPr lang="en-US" dirty="0">
                <a:solidFill>
                  <a:srgbClr val="0000FF"/>
                </a:solidFill>
              </a:rPr>
              <a:t>Given this data, we would like to predict mouse height given its weight</a:t>
            </a:r>
          </a:p>
        </p:txBody>
      </p:sp>
      <p:sp>
        <p:nvSpPr>
          <p:cNvPr id="10" name="Oval 9">
            <a:extLst>
              <a:ext uri="{FF2B5EF4-FFF2-40B4-BE49-F238E27FC236}">
                <a16:creationId xmlns:a16="http://schemas.microsoft.com/office/drawing/2014/main" id="{57E85903-D8AD-4E8A-8847-8691ABD2581D}"/>
              </a:ext>
            </a:extLst>
          </p:cNvPr>
          <p:cNvSpPr/>
          <p:nvPr/>
        </p:nvSpPr>
        <p:spPr bwMode="auto">
          <a:xfrm>
            <a:off x="4572000" y="4800600"/>
            <a:ext cx="1143000" cy="40640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1" name="Multiplication Sign 10">
            <a:extLst>
              <a:ext uri="{FF2B5EF4-FFF2-40B4-BE49-F238E27FC236}">
                <a16:creationId xmlns:a16="http://schemas.microsoft.com/office/drawing/2014/main" id="{DDD7BEFE-1F7A-468B-9AA0-2D51221345AF}"/>
              </a:ext>
            </a:extLst>
          </p:cNvPr>
          <p:cNvSpPr/>
          <p:nvPr/>
        </p:nvSpPr>
        <p:spPr bwMode="auto">
          <a:xfrm>
            <a:off x="6400800" y="6021605"/>
            <a:ext cx="381000" cy="381000"/>
          </a:xfrm>
          <a:prstGeom prst="mathMultiply">
            <a:avLst/>
          </a:prstGeom>
          <a:solidFill>
            <a:srgbClr val="FF0000"/>
          </a:solidFill>
          <a:ln w="31750">
            <a:solidFill>
              <a:schemeClr val="tx1"/>
            </a:solidFill>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cxnSp>
        <p:nvCxnSpPr>
          <p:cNvPr id="13" name="Straight Arrow Connector 12">
            <a:extLst>
              <a:ext uri="{FF2B5EF4-FFF2-40B4-BE49-F238E27FC236}">
                <a16:creationId xmlns:a16="http://schemas.microsoft.com/office/drawing/2014/main" id="{3AD031E4-A102-4CEF-88E5-0E874A0364E1}"/>
              </a:ext>
            </a:extLst>
          </p:cNvPr>
          <p:cNvCxnSpPr/>
          <p:nvPr/>
        </p:nvCxnSpPr>
        <p:spPr bwMode="auto">
          <a:xfrm flipV="1">
            <a:off x="6591300" y="5715000"/>
            <a:ext cx="0" cy="497105"/>
          </a:xfrm>
          <a:prstGeom prst="straightConnector1">
            <a:avLst/>
          </a:prstGeom>
          <a:noFill/>
          <a:ln w="3492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D31E7E73-F90F-47DF-9ACD-24AFFFB1CE08}"/>
              </a:ext>
            </a:extLst>
          </p:cNvPr>
          <p:cNvCxnSpPr/>
          <p:nvPr/>
        </p:nvCxnSpPr>
        <p:spPr bwMode="auto">
          <a:xfrm flipH="1">
            <a:off x="5715000" y="5638800"/>
            <a:ext cx="876300" cy="0"/>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950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Introduction</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12802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7" name="Picture 6" descr="Chart, scatter chart&#10;&#10;Description automatically generated">
            <a:extLst>
              <a:ext uri="{FF2B5EF4-FFF2-40B4-BE49-F238E27FC236}">
                <a16:creationId xmlns:a16="http://schemas.microsoft.com/office/drawing/2014/main" id="{91B1A8F6-6DE2-4AED-BEA9-41274BFE38C6}"/>
              </a:ext>
            </a:extLst>
          </p:cNvPr>
          <p:cNvPicPr>
            <a:picLocks noChangeAspect="1"/>
          </p:cNvPicPr>
          <p:nvPr/>
        </p:nvPicPr>
        <p:blipFill rotWithShape="1">
          <a:blip r:embed="rId2"/>
          <a:srcRect l="22500" t="24322" r="25000" b="20370"/>
          <a:stretch/>
        </p:blipFill>
        <p:spPr>
          <a:xfrm>
            <a:off x="1843238" y="2514600"/>
            <a:ext cx="4800600" cy="2844800"/>
          </a:xfrm>
          <a:prstGeom prst="rect">
            <a:avLst/>
          </a:prstGeom>
        </p:spPr>
      </p:pic>
      <p:sp>
        <p:nvSpPr>
          <p:cNvPr id="8" name="TextBox 7">
            <a:extLst>
              <a:ext uri="{FF2B5EF4-FFF2-40B4-BE49-F238E27FC236}">
                <a16:creationId xmlns:a16="http://schemas.microsoft.com/office/drawing/2014/main" id="{99896D3C-8B97-4295-BFF1-639246CCD99E}"/>
              </a:ext>
            </a:extLst>
          </p:cNvPr>
          <p:cNvSpPr txBox="1"/>
          <p:nvPr/>
        </p:nvSpPr>
        <p:spPr>
          <a:xfrm>
            <a:off x="2110395" y="1591270"/>
            <a:ext cx="4923207" cy="923330"/>
          </a:xfrm>
          <a:prstGeom prst="rect">
            <a:avLst/>
          </a:prstGeom>
          <a:noFill/>
        </p:spPr>
        <p:txBody>
          <a:bodyPr wrap="none" rtlCol="0">
            <a:spAutoFit/>
          </a:bodyPr>
          <a:lstStyle/>
          <a:p>
            <a:pPr algn="ctr"/>
            <a:r>
              <a:rPr lang="en-US" dirty="0">
                <a:solidFill>
                  <a:srgbClr val="0000FF"/>
                </a:solidFill>
              </a:rPr>
              <a:t>The first thing we do is split the data into two sets,</a:t>
            </a:r>
          </a:p>
          <a:p>
            <a:pPr algn="ctr"/>
            <a:r>
              <a:rPr lang="en-US" dirty="0">
                <a:solidFill>
                  <a:srgbClr val="0000FF"/>
                </a:solidFill>
              </a:rPr>
              <a:t>one </a:t>
            </a:r>
            <a:r>
              <a:rPr lang="en-US" u="sng" dirty="0">
                <a:effectLst>
                  <a:outerShdw blurRad="38100" dist="38100" dir="2700000" algn="tl">
                    <a:srgbClr val="000000">
                      <a:alpha val="43137"/>
                    </a:srgbClr>
                  </a:outerShdw>
                </a:effectLst>
              </a:rPr>
              <a:t>for training </a:t>
            </a:r>
            <a:r>
              <a:rPr lang="en-US" dirty="0">
                <a:solidFill>
                  <a:srgbClr val="0000FF"/>
                </a:solidFill>
              </a:rPr>
              <a:t>the Machine Learning Algorithms </a:t>
            </a:r>
          </a:p>
          <a:p>
            <a:pPr algn="ctr"/>
            <a:r>
              <a:rPr lang="en-US" dirty="0">
                <a:solidFill>
                  <a:srgbClr val="0000FF"/>
                </a:solidFill>
              </a:rPr>
              <a:t>and another </a:t>
            </a:r>
            <a:r>
              <a:rPr lang="en-US" u="sng" dirty="0">
                <a:effectLst>
                  <a:outerShdw blurRad="38100" dist="38100" dir="2700000" algn="tl">
                    <a:srgbClr val="000000">
                      <a:alpha val="43137"/>
                    </a:srgbClr>
                  </a:outerShdw>
                </a:effectLst>
              </a:rPr>
              <a:t>for testing</a:t>
            </a:r>
            <a:r>
              <a:rPr lang="en-US" dirty="0">
                <a:effectLst>
                  <a:outerShdw blurRad="38100" dist="38100" dir="2700000" algn="tl">
                    <a:srgbClr val="000000">
                      <a:alpha val="43137"/>
                    </a:srgbClr>
                  </a:outerShdw>
                </a:effectLst>
              </a:rPr>
              <a:t> </a:t>
            </a:r>
            <a:r>
              <a:rPr lang="en-US" dirty="0">
                <a:solidFill>
                  <a:srgbClr val="0000FF"/>
                </a:solidFill>
              </a:rPr>
              <a:t>them.</a:t>
            </a:r>
          </a:p>
        </p:txBody>
      </p:sp>
    </p:spTree>
    <p:extLst>
      <p:ext uri="{BB962C8B-B14F-4D97-AF65-F5344CB8AC3E}">
        <p14:creationId xmlns:p14="http://schemas.microsoft.com/office/powerpoint/2010/main" val="85853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Chart, scatter chart&#10;&#10;Description automatically generated">
            <a:extLst>
              <a:ext uri="{FF2B5EF4-FFF2-40B4-BE49-F238E27FC236}">
                <a16:creationId xmlns:a16="http://schemas.microsoft.com/office/drawing/2014/main" id="{7B2A2551-1C85-4035-B406-5760BF31E730}"/>
              </a:ext>
            </a:extLst>
          </p:cNvPr>
          <p:cNvPicPr>
            <a:picLocks noChangeAspect="1"/>
          </p:cNvPicPr>
          <p:nvPr/>
        </p:nvPicPr>
        <p:blipFill rotWithShape="1">
          <a:blip r:embed="rId2"/>
          <a:srcRect l="22320" t="22287" r="25000" b="20370"/>
          <a:stretch/>
        </p:blipFill>
        <p:spPr>
          <a:xfrm>
            <a:off x="152400" y="1524000"/>
            <a:ext cx="3962400" cy="2426110"/>
          </a:xfrm>
          <a:prstGeom prst="rect">
            <a:avLst/>
          </a:prstGeom>
        </p:spPr>
      </p:pic>
      <p:pic>
        <p:nvPicPr>
          <p:cNvPr id="7" name="Picture 6" descr="Chart, scatter chart&#10;&#10;Description automatically generated">
            <a:extLst>
              <a:ext uri="{FF2B5EF4-FFF2-40B4-BE49-F238E27FC236}">
                <a16:creationId xmlns:a16="http://schemas.microsoft.com/office/drawing/2014/main" id="{9E682856-4ABA-4688-9D39-494B37CB0C5E}"/>
              </a:ext>
            </a:extLst>
          </p:cNvPr>
          <p:cNvPicPr>
            <a:picLocks noChangeAspect="1"/>
          </p:cNvPicPr>
          <p:nvPr/>
        </p:nvPicPr>
        <p:blipFill rotWithShape="1">
          <a:blip r:embed="rId3"/>
          <a:srcRect l="22336" t="24064" r="25834" b="20370"/>
          <a:stretch/>
        </p:blipFill>
        <p:spPr>
          <a:xfrm>
            <a:off x="4713171" y="3950110"/>
            <a:ext cx="3962400" cy="2389480"/>
          </a:xfrm>
          <a:prstGeom prst="rect">
            <a:avLst/>
          </a:prstGeom>
        </p:spPr>
      </p:pic>
      <p:sp>
        <p:nvSpPr>
          <p:cNvPr id="8" name="TextBox 7">
            <a:extLst>
              <a:ext uri="{FF2B5EF4-FFF2-40B4-BE49-F238E27FC236}">
                <a16:creationId xmlns:a16="http://schemas.microsoft.com/office/drawing/2014/main" id="{CCA32679-637D-49EB-B740-0610A4A82174}"/>
              </a:ext>
            </a:extLst>
          </p:cNvPr>
          <p:cNvSpPr txBox="1"/>
          <p:nvPr/>
        </p:nvSpPr>
        <p:spPr>
          <a:xfrm>
            <a:off x="572916" y="1066800"/>
            <a:ext cx="3121367" cy="646331"/>
          </a:xfrm>
          <a:prstGeom prst="rect">
            <a:avLst/>
          </a:prstGeom>
          <a:noFill/>
        </p:spPr>
        <p:txBody>
          <a:bodyPr wrap="none" rtlCol="0">
            <a:spAutoFit/>
          </a:bodyPr>
          <a:lstStyle/>
          <a:p>
            <a:pPr marL="285750" indent="-285750">
              <a:buFontTx/>
              <a:buChar char="-"/>
            </a:pPr>
            <a:r>
              <a:rPr lang="en-US" dirty="0">
                <a:solidFill>
                  <a:srgbClr val="0000FF"/>
                </a:solidFill>
              </a:rPr>
              <a:t>Blue dots are the training set</a:t>
            </a:r>
          </a:p>
          <a:p>
            <a:pPr marL="285750" indent="-285750">
              <a:buFontTx/>
              <a:buChar char="-"/>
            </a:pPr>
            <a:r>
              <a:rPr lang="en-US" dirty="0">
                <a:solidFill>
                  <a:srgbClr val="00B050"/>
                </a:solidFill>
              </a:rPr>
              <a:t>Green dots </a:t>
            </a:r>
            <a:r>
              <a:rPr lang="en-US" dirty="0">
                <a:solidFill>
                  <a:srgbClr val="0000FF"/>
                </a:solidFill>
              </a:rPr>
              <a:t>are the </a:t>
            </a:r>
            <a:r>
              <a:rPr lang="en-US" dirty="0">
                <a:solidFill>
                  <a:srgbClr val="00B050"/>
                </a:solidFill>
              </a:rPr>
              <a:t>testing set</a:t>
            </a:r>
          </a:p>
        </p:txBody>
      </p:sp>
      <p:sp>
        <p:nvSpPr>
          <p:cNvPr id="9" name="TextBox 8">
            <a:extLst>
              <a:ext uri="{FF2B5EF4-FFF2-40B4-BE49-F238E27FC236}">
                <a16:creationId xmlns:a16="http://schemas.microsoft.com/office/drawing/2014/main" id="{93C4AEF3-66C9-4D48-B202-B8F33C127AE3}"/>
              </a:ext>
            </a:extLst>
          </p:cNvPr>
          <p:cNvSpPr txBox="1"/>
          <p:nvPr/>
        </p:nvSpPr>
        <p:spPr>
          <a:xfrm>
            <a:off x="5586934" y="3597986"/>
            <a:ext cx="2914580" cy="369332"/>
          </a:xfrm>
          <a:prstGeom prst="rect">
            <a:avLst/>
          </a:prstGeom>
          <a:noFill/>
        </p:spPr>
        <p:txBody>
          <a:bodyPr wrap="none" rtlCol="0">
            <a:spAutoFit/>
          </a:bodyPr>
          <a:lstStyle/>
          <a:p>
            <a:r>
              <a:rPr lang="en-US" dirty="0">
                <a:solidFill>
                  <a:srgbClr val="0000FF"/>
                </a:solidFill>
              </a:rPr>
              <a:t>Here is just the ``training set”</a:t>
            </a:r>
          </a:p>
        </p:txBody>
      </p:sp>
    </p:spTree>
    <p:extLst>
      <p:ext uri="{BB962C8B-B14F-4D97-AF65-F5344CB8AC3E}">
        <p14:creationId xmlns:p14="http://schemas.microsoft.com/office/powerpoint/2010/main" val="3522606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Chart, scatter chart&#10;&#10;Description automatically generated">
            <a:extLst>
              <a:ext uri="{FF2B5EF4-FFF2-40B4-BE49-F238E27FC236}">
                <a16:creationId xmlns:a16="http://schemas.microsoft.com/office/drawing/2014/main" id="{0F74C22C-320E-4B18-BB2C-AEDB3178769C}"/>
              </a:ext>
            </a:extLst>
          </p:cNvPr>
          <p:cNvPicPr>
            <a:picLocks noChangeAspect="1"/>
          </p:cNvPicPr>
          <p:nvPr/>
        </p:nvPicPr>
        <p:blipFill rotWithShape="1">
          <a:blip r:embed="rId2"/>
          <a:srcRect l="23333" t="18890" r="18333" b="18889"/>
          <a:stretch/>
        </p:blipFill>
        <p:spPr>
          <a:xfrm>
            <a:off x="170568" y="1400577"/>
            <a:ext cx="4299114" cy="2579469"/>
          </a:xfrm>
          <a:prstGeom prst="rect">
            <a:avLst/>
          </a:prstGeom>
        </p:spPr>
      </p:pic>
      <p:sp>
        <p:nvSpPr>
          <p:cNvPr id="6" name="TextBox 5">
            <a:extLst>
              <a:ext uri="{FF2B5EF4-FFF2-40B4-BE49-F238E27FC236}">
                <a16:creationId xmlns:a16="http://schemas.microsoft.com/office/drawing/2014/main" id="{AB3E22D0-DB8A-475E-8023-9EB9CEC4CC20}"/>
              </a:ext>
            </a:extLst>
          </p:cNvPr>
          <p:cNvSpPr txBox="1"/>
          <p:nvPr/>
        </p:nvSpPr>
        <p:spPr>
          <a:xfrm>
            <a:off x="272716" y="736600"/>
            <a:ext cx="4217821" cy="646331"/>
          </a:xfrm>
          <a:prstGeom prst="rect">
            <a:avLst/>
          </a:prstGeom>
          <a:noFill/>
        </p:spPr>
        <p:txBody>
          <a:bodyPr wrap="none" rtlCol="0">
            <a:spAutoFit/>
          </a:bodyPr>
          <a:lstStyle/>
          <a:p>
            <a:r>
              <a:rPr lang="en-US" dirty="0">
                <a:solidFill>
                  <a:srgbClr val="0000FF"/>
                </a:solidFill>
              </a:rPr>
              <a:t>The First Machine Learning algorithm used</a:t>
            </a:r>
          </a:p>
          <a:p>
            <a:r>
              <a:rPr lang="en-US" dirty="0">
                <a:solidFill>
                  <a:srgbClr val="0000FF"/>
                </a:solidFill>
              </a:rPr>
              <a:t>is the </a:t>
            </a:r>
            <a:r>
              <a:rPr lang="en-US" dirty="0">
                <a:effectLst>
                  <a:outerShdw blurRad="38100" dist="38100" dir="2700000" algn="tl">
                    <a:srgbClr val="000000">
                      <a:alpha val="43137"/>
                    </a:srgbClr>
                  </a:outerShdw>
                </a:effectLst>
              </a:rPr>
              <a:t>Linear Regression</a:t>
            </a:r>
            <a:r>
              <a:rPr lang="en-US" dirty="0">
                <a:solidFill>
                  <a:srgbClr val="0000FF"/>
                </a:solidFill>
              </a:rPr>
              <a:t> (Least Squares)</a:t>
            </a:r>
          </a:p>
        </p:txBody>
      </p:sp>
      <p:pic>
        <p:nvPicPr>
          <p:cNvPr id="8" name="Picture 7" descr="Chart, scatter chart&#10;&#10;Description automatically generated">
            <a:extLst>
              <a:ext uri="{FF2B5EF4-FFF2-40B4-BE49-F238E27FC236}">
                <a16:creationId xmlns:a16="http://schemas.microsoft.com/office/drawing/2014/main" id="{CB7AF2C3-F318-4F9B-B406-FE41977A94C2}"/>
              </a:ext>
            </a:extLst>
          </p:cNvPr>
          <p:cNvPicPr>
            <a:picLocks noChangeAspect="1"/>
          </p:cNvPicPr>
          <p:nvPr/>
        </p:nvPicPr>
        <p:blipFill rotWithShape="1">
          <a:blip r:embed="rId3"/>
          <a:srcRect l="23775" t="22170" r="17085" b="19506"/>
          <a:stretch/>
        </p:blipFill>
        <p:spPr>
          <a:xfrm>
            <a:off x="4724051" y="4191000"/>
            <a:ext cx="4225896" cy="2344286"/>
          </a:xfrm>
          <a:prstGeom prst="rect">
            <a:avLst/>
          </a:prstGeom>
        </p:spPr>
      </p:pic>
      <p:sp>
        <p:nvSpPr>
          <p:cNvPr id="9" name="TextBox 8">
            <a:extLst>
              <a:ext uri="{FF2B5EF4-FFF2-40B4-BE49-F238E27FC236}">
                <a16:creationId xmlns:a16="http://schemas.microsoft.com/office/drawing/2014/main" id="{90022143-6391-49A9-AFD9-DA818BE52D4D}"/>
              </a:ext>
            </a:extLst>
          </p:cNvPr>
          <p:cNvSpPr txBox="1"/>
          <p:nvPr/>
        </p:nvSpPr>
        <p:spPr>
          <a:xfrm>
            <a:off x="4724400" y="3173556"/>
            <a:ext cx="4294765" cy="923330"/>
          </a:xfrm>
          <a:prstGeom prst="rect">
            <a:avLst/>
          </a:prstGeom>
          <a:noFill/>
        </p:spPr>
        <p:txBody>
          <a:bodyPr wrap="none" rtlCol="0">
            <a:spAutoFit/>
          </a:bodyPr>
          <a:lstStyle/>
          <a:p>
            <a:r>
              <a:rPr lang="en-US" dirty="0">
                <a:solidFill>
                  <a:srgbClr val="0000FF"/>
                </a:solidFill>
              </a:rPr>
              <a:t>The </a:t>
            </a:r>
            <a:r>
              <a:rPr lang="en-US" dirty="0">
                <a:effectLst>
                  <a:outerShdw blurRad="38100" dist="38100" dir="2700000" algn="tl">
                    <a:srgbClr val="000000">
                      <a:alpha val="43137"/>
                    </a:srgbClr>
                  </a:outerShdw>
                </a:effectLst>
              </a:rPr>
              <a:t>Straight Line</a:t>
            </a:r>
            <a:r>
              <a:rPr lang="en-US" dirty="0">
                <a:solidFill>
                  <a:srgbClr val="0000FF"/>
                </a:solidFill>
              </a:rPr>
              <a:t> will never capture the true</a:t>
            </a:r>
          </a:p>
          <a:p>
            <a:r>
              <a:rPr lang="en-US" dirty="0">
                <a:solidFill>
                  <a:srgbClr val="0000FF"/>
                </a:solidFill>
              </a:rPr>
              <a:t>relationship between weight and height, no</a:t>
            </a:r>
          </a:p>
          <a:p>
            <a:r>
              <a:rPr lang="en-US" dirty="0">
                <a:solidFill>
                  <a:srgbClr val="0000FF"/>
                </a:solidFill>
              </a:rPr>
              <a:t>matter how well we fit it to the training set.</a:t>
            </a:r>
          </a:p>
        </p:txBody>
      </p:sp>
    </p:spTree>
    <p:extLst>
      <p:ext uri="{BB962C8B-B14F-4D97-AF65-F5344CB8AC3E}">
        <p14:creationId xmlns:p14="http://schemas.microsoft.com/office/powerpoint/2010/main" val="347441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Chart, scatter chart&#10;&#10;Description automatically generated">
            <a:extLst>
              <a:ext uri="{FF2B5EF4-FFF2-40B4-BE49-F238E27FC236}">
                <a16:creationId xmlns:a16="http://schemas.microsoft.com/office/drawing/2014/main" id="{0D3841F9-58A1-492D-ADD8-E239515E69DE}"/>
              </a:ext>
            </a:extLst>
          </p:cNvPr>
          <p:cNvPicPr>
            <a:picLocks noChangeAspect="1"/>
          </p:cNvPicPr>
          <p:nvPr/>
        </p:nvPicPr>
        <p:blipFill rotWithShape="1">
          <a:blip r:embed="rId2"/>
          <a:srcRect l="22500" t="27513" r="22500" b="21119"/>
          <a:stretch/>
        </p:blipFill>
        <p:spPr>
          <a:xfrm>
            <a:off x="228600" y="1600200"/>
            <a:ext cx="4641438" cy="2438400"/>
          </a:xfrm>
          <a:prstGeom prst="rect">
            <a:avLst/>
          </a:prstGeom>
        </p:spPr>
      </p:pic>
      <p:sp>
        <p:nvSpPr>
          <p:cNvPr id="6" name="TextBox 5">
            <a:extLst>
              <a:ext uri="{FF2B5EF4-FFF2-40B4-BE49-F238E27FC236}">
                <a16:creationId xmlns:a16="http://schemas.microsoft.com/office/drawing/2014/main" id="{687152B2-190E-464E-9D7F-9D37755F5D62}"/>
              </a:ext>
            </a:extLst>
          </p:cNvPr>
          <p:cNvSpPr txBox="1"/>
          <p:nvPr/>
        </p:nvSpPr>
        <p:spPr>
          <a:xfrm>
            <a:off x="272716" y="736600"/>
            <a:ext cx="6468437" cy="646331"/>
          </a:xfrm>
          <a:prstGeom prst="rect">
            <a:avLst/>
          </a:prstGeom>
          <a:noFill/>
        </p:spPr>
        <p:txBody>
          <a:bodyPr wrap="none" rtlCol="0">
            <a:spAutoFit/>
          </a:bodyPr>
          <a:lstStyle/>
          <a:p>
            <a:r>
              <a:rPr lang="en-US" dirty="0">
                <a:solidFill>
                  <a:srgbClr val="0000FF"/>
                </a:solidFill>
              </a:rPr>
              <a:t>The </a:t>
            </a:r>
            <a:r>
              <a:rPr lang="en-US" dirty="0">
                <a:effectLst>
                  <a:outerShdw blurRad="38100" dist="38100" dir="2700000" algn="tl">
                    <a:srgbClr val="000000">
                      <a:alpha val="43137"/>
                    </a:srgbClr>
                  </a:outerShdw>
                </a:effectLst>
              </a:rPr>
              <a:t>inability</a:t>
            </a:r>
            <a:r>
              <a:rPr lang="en-US" dirty="0">
                <a:solidFill>
                  <a:srgbClr val="0000FF"/>
                </a:solidFill>
              </a:rPr>
              <a:t> for a machine learning method (like linear regression) </a:t>
            </a:r>
          </a:p>
          <a:p>
            <a:pPr algn="ctr"/>
            <a:r>
              <a:rPr lang="en-US" dirty="0">
                <a:solidFill>
                  <a:srgbClr val="0000FF"/>
                </a:solidFill>
              </a:rPr>
              <a:t>to </a:t>
            </a:r>
            <a:r>
              <a:rPr lang="en-US" dirty="0">
                <a:effectLst>
                  <a:outerShdw blurRad="38100" dist="38100" dir="2700000" algn="tl">
                    <a:srgbClr val="000000">
                      <a:alpha val="43137"/>
                    </a:srgbClr>
                  </a:outerShdw>
                </a:effectLst>
              </a:rPr>
              <a:t>capture the true relationship </a:t>
            </a:r>
            <a:r>
              <a:rPr lang="en-US" dirty="0">
                <a:solidFill>
                  <a:srgbClr val="0000FF"/>
                </a:solidFill>
              </a:rPr>
              <a:t>is called </a:t>
            </a:r>
            <a:r>
              <a:rPr lang="en-US" dirty="0">
                <a:solidFill>
                  <a:srgbClr val="FF0000"/>
                </a:solidFill>
                <a:effectLst>
                  <a:outerShdw blurRad="38100" dist="38100" dir="2700000" algn="tl">
                    <a:srgbClr val="000000">
                      <a:alpha val="43137"/>
                    </a:srgbClr>
                  </a:outerShdw>
                </a:effectLst>
              </a:rPr>
              <a:t>bias</a:t>
            </a:r>
            <a:r>
              <a:rPr lang="en-US" dirty="0">
                <a:solidFill>
                  <a:srgbClr val="0000FF"/>
                </a:solidFill>
              </a:rPr>
              <a:t>.</a:t>
            </a:r>
          </a:p>
        </p:txBody>
      </p:sp>
      <p:pic>
        <p:nvPicPr>
          <p:cNvPr id="7" name="Picture 6" descr="Chart, scatter chart&#10;&#10;Description automatically generated">
            <a:extLst>
              <a:ext uri="{FF2B5EF4-FFF2-40B4-BE49-F238E27FC236}">
                <a16:creationId xmlns:a16="http://schemas.microsoft.com/office/drawing/2014/main" id="{234C8A6F-31FE-4BD0-AAA8-AA6EE9262884}"/>
              </a:ext>
            </a:extLst>
          </p:cNvPr>
          <p:cNvPicPr>
            <a:picLocks noChangeAspect="1"/>
          </p:cNvPicPr>
          <p:nvPr/>
        </p:nvPicPr>
        <p:blipFill rotWithShape="1">
          <a:blip r:embed="rId3"/>
          <a:srcRect l="22500" t="27010" r="26278" b="18889"/>
          <a:stretch/>
        </p:blipFill>
        <p:spPr>
          <a:xfrm>
            <a:off x="3886200" y="4075330"/>
            <a:ext cx="4683753" cy="2782670"/>
          </a:xfrm>
          <a:prstGeom prst="rect">
            <a:avLst/>
          </a:prstGeom>
        </p:spPr>
      </p:pic>
      <p:sp>
        <p:nvSpPr>
          <p:cNvPr id="8" name="TextBox 7">
            <a:extLst>
              <a:ext uri="{FF2B5EF4-FFF2-40B4-BE49-F238E27FC236}">
                <a16:creationId xmlns:a16="http://schemas.microsoft.com/office/drawing/2014/main" id="{C4852571-2915-4B27-9854-1BA76CD98E8C}"/>
              </a:ext>
            </a:extLst>
          </p:cNvPr>
          <p:cNvSpPr txBox="1"/>
          <p:nvPr/>
        </p:nvSpPr>
        <p:spPr>
          <a:xfrm>
            <a:off x="4895071" y="3013671"/>
            <a:ext cx="3692164" cy="923330"/>
          </a:xfrm>
          <a:prstGeom prst="rect">
            <a:avLst/>
          </a:prstGeom>
          <a:noFill/>
        </p:spPr>
        <p:txBody>
          <a:bodyPr wrap="square" rtlCol="0">
            <a:spAutoFit/>
          </a:bodyPr>
          <a:lstStyle/>
          <a:p>
            <a:r>
              <a:rPr lang="en-US" dirty="0">
                <a:solidFill>
                  <a:srgbClr val="0000FF"/>
                </a:solidFill>
              </a:rPr>
              <a:t>Because the Straight Line can’t be</a:t>
            </a:r>
          </a:p>
          <a:p>
            <a:r>
              <a:rPr lang="en-US" dirty="0">
                <a:solidFill>
                  <a:srgbClr val="0000FF"/>
                </a:solidFill>
              </a:rPr>
              <a:t>Curved like the “true” relationship, it has a relatively </a:t>
            </a:r>
            <a:r>
              <a:rPr lang="en-US" dirty="0">
                <a:solidFill>
                  <a:srgbClr val="FF0000"/>
                </a:solidFill>
                <a:effectLst>
                  <a:outerShdw blurRad="38100" dist="38100" dir="2700000" algn="tl">
                    <a:srgbClr val="000000">
                      <a:alpha val="43137"/>
                    </a:srgbClr>
                  </a:outerShdw>
                </a:effectLst>
              </a:rPr>
              <a:t>large amount of bias</a:t>
            </a:r>
            <a:r>
              <a:rPr lang="en-US" dirty="0">
                <a:solidFill>
                  <a:srgbClr val="0000FF"/>
                </a:solidFill>
              </a:rPr>
              <a:t>.</a:t>
            </a:r>
          </a:p>
        </p:txBody>
      </p:sp>
    </p:spTree>
    <p:extLst>
      <p:ext uri="{BB962C8B-B14F-4D97-AF65-F5344CB8AC3E}">
        <p14:creationId xmlns:p14="http://schemas.microsoft.com/office/powerpoint/2010/main" val="195769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81146"/>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A picture containing chart&#10;&#10;Description automatically generated">
            <a:extLst>
              <a:ext uri="{FF2B5EF4-FFF2-40B4-BE49-F238E27FC236}">
                <a16:creationId xmlns:a16="http://schemas.microsoft.com/office/drawing/2014/main" id="{C6D9DF1C-9AAD-4A37-B3A1-6049565CE2D2}"/>
              </a:ext>
            </a:extLst>
          </p:cNvPr>
          <p:cNvPicPr>
            <a:picLocks noChangeAspect="1"/>
          </p:cNvPicPr>
          <p:nvPr/>
        </p:nvPicPr>
        <p:blipFill rotWithShape="1">
          <a:blip r:embed="rId2"/>
          <a:srcRect l="22500" t="24815" r="23333" b="20370"/>
          <a:stretch/>
        </p:blipFill>
        <p:spPr>
          <a:xfrm>
            <a:off x="503943" y="1860554"/>
            <a:ext cx="3534657" cy="2012036"/>
          </a:xfrm>
          <a:prstGeom prst="rect">
            <a:avLst/>
          </a:prstGeom>
        </p:spPr>
      </p:pic>
      <p:sp>
        <p:nvSpPr>
          <p:cNvPr id="6" name="TextBox 5">
            <a:extLst>
              <a:ext uri="{FF2B5EF4-FFF2-40B4-BE49-F238E27FC236}">
                <a16:creationId xmlns:a16="http://schemas.microsoft.com/office/drawing/2014/main" id="{7F764737-43AD-4AF4-8B4D-BD4F57F1405B}"/>
              </a:ext>
            </a:extLst>
          </p:cNvPr>
          <p:cNvSpPr txBox="1"/>
          <p:nvPr/>
        </p:nvSpPr>
        <p:spPr>
          <a:xfrm>
            <a:off x="503943" y="853976"/>
            <a:ext cx="4011034" cy="646331"/>
          </a:xfrm>
          <a:prstGeom prst="rect">
            <a:avLst/>
          </a:prstGeom>
          <a:noFill/>
        </p:spPr>
        <p:txBody>
          <a:bodyPr wrap="none" rtlCol="0">
            <a:spAutoFit/>
          </a:bodyPr>
          <a:lstStyle/>
          <a:p>
            <a:r>
              <a:rPr lang="en-US" dirty="0">
                <a:solidFill>
                  <a:srgbClr val="0000FF"/>
                </a:solidFill>
              </a:rPr>
              <a:t>Another machine learning method might</a:t>
            </a:r>
          </a:p>
          <a:p>
            <a:r>
              <a:rPr lang="en-US" dirty="0">
                <a:solidFill>
                  <a:srgbClr val="0000FF"/>
                </a:solidFill>
              </a:rPr>
              <a:t>Fit a “</a:t>
            </a:r>
            <a:r>
              <a:rPr lang="en-US" dirty="0">
                <a:effectLst>
                  <a:outerShdw blurRad="38100" dist="38100" dir="2700000" algn="tl">
                    <a:srgbClr val="000000">
                      <a:alpha val="43137"/>
                    </a:srgbClr>
                  </a:outerShdw>
                </a:effectLst>
              </a:rPr>
              <a:t>Squiggly Line</a:t>
            </a:r>
            <a:r>
              <a:rPr lang="en-US" dirty="0">
                <a:solidFill>
                  <a:srgbClr val="0000FF"/>
                </a:solidFill>
              </a:rPr>
              <a:t>” to the training set ..</a:t>
            </a:r>
          </a:p>
        </p:txBody>
      </p:sp>
      <p:pic>
        <p:nvPicPr>
          <p:cNvPr id="8" name="Picture 7" descr="Chart&#10;&#10;Description automatically generated with medium confidence">
            <a:extLst>
              <a:ext uri="{FF2B5EF4-FFF2-40B4-BE49-F238E27FC236}">
                <a16:creationId xmlns:a16="http://schemas.microsoft.com/office/drawing/2014/main" id="{AA52A7A2-2E93-401C-8FEA-C2A15E8D61B3}"/>
              </a:ext>
            </a:extLst>
          </p:cNvPr>
          <p:cNvPicPr>
            <a:picLocks noChangeAspect="1"/>
          </p:cNvPicPr>
          <p:nvPr/>
        </p:nvPicPr>
        <p:blipFill rotWithShape="1">
          <a:blip r:embed="rId3"/>
          <a:srcRect l="22500" t="24814" r="24167" b="20371"/>
          <a:stretch/>
        </p:blipFill>
        <p:spPr>
          <a:xfrm>
            <a:off x="5041996" y="1825344"/>
            <a:ext cx="3416204" cy="1974993"/>
          </a:xfrm>
          <a:prstGeom prst="rect">
            <a:avLst/>
          </a:prstGeom>
        </p:spPr>
      </p:pic>
      <p:sp>
        <p:nvSpPr>
          <p:cNvPr id="9" name="TextBox 8">
            <a:extLst>
              <a:ext uri="{FF2B5EF4-FFF2-40B4-BE49-F238E27FC236}">
                <a16:creationId xmlns:a16="http://schemas.microsoft.com/office/drawing/2014/main" id="{4F282C6E-8AFF-489B-AF83-7C4D4093CEBE}"/>
              </a:ext>
            </a:extLst>
          </p:cNvPr>
          <p:cNvSpPr txBox="1"/>
          <p:nvPr/>
        </p:nvSpPr>
        <p:spPr>
          <a:xfrm>
            <a:off x="4698695" y="844527"/>
            <a:ext cx="4102405" cy="923330"/>
          </a:xfrm>
          <a:prstGeom prst="rect">
            <a:avLst/>
          </a:prstGeom>
          <a:noFill/>
        </p:spPr>
        <p:txBody>
          <a:bodyPr wrap="none" rtlCol="0">
            <a:spAutoFit/>
          </a:bodyPr>
          <a:lstStyle/>
          <a:p>
            <a:pPr algn="ctr"/>
            <a:r>
              <a:rPr lang="en-US" dirty="0">
                <a:solidFill>
                  <a:srgbClr val="0000FF"/>
                </a:solidFill>
              </a:rPr>
              <a:t>The “</a:t>
            </a:r>
            <a:r>
              <a:rPr lang="en-US" dirty="0">
                <a:effectLst>
                  <a:outerShdw blurRad="38100" dist="38100" dir="2700000" algn="tl">
                    <a:srgbClr val="000000">
                      <a:alpha val="43137"/>
                    </a:srgbClr>
                  </a:outerShdw>
                </a:effectLst>
              </a:rPr>
              <a:t>Squiggly Line</a:t>
            </a:r>
            <a:r>
              <a:rPr lang="en-US" dirty="0">
                <a:solidFill>
                  <a:srgbClr val="0000FF"/>
                </a:solidFill>
              </a:rPr>
              <a:t>” is super flexible and </a:t>
            </a:r>
          </a:p>
          <a:p>
            <a:pPr algn="ctr"/>
            <a:r>
              <a:rPr lang="en-US" dirty="0">
                <a:solidFill>
                  <a:srgbClr val="0000FF"/>
                </a:solidFill>
              </a:rPr>
              <a:t>hugs the training set along the arc of the </a:t>
            </a:r>
          </a:p>
          <a:p>
            <a:pPr algn="ctr"/>
            <a:r>
              <a:rPr lang="en-US" dirty="0">
                <a:solidFill>
                  <a:srgbClr val="0000FF"/>
                </a:solidFill>
              </a:rPr>
              <a:t>true relationship.</a:t>
            </a:r>
          </a:p>
        </p:txBody>
      </p:sp>
      <p:pic>
        <p:nvPicPr>
          <p:cNvPr id="11" name="Picture 10" descr="A picture containing chart&#10;&#10;Description automatically generated">
            <a:extLst>
              <a:ext uri="{FF2B5EF4-FFF2-40B4-BE49-F238E27FC236}">
                <a16:creationId xmlns:a16="http://schemas.microsoft.com/office/drawing/2014/main" id="{7A3208D0-4220-4BB8-933F-D95067B3725A}"/>
              </a:ext>
            </a:extLst>
          </p:cNvPr>
          <p:cNvPicPr>
            <a:picLocks noChangeAspect="1"/>
          </p:cNvPicPr>
          <p:nvPr/>
        </p:nvPicPr>
        <p:blipFill rotWithShape="1">
          <a:blip r:embed="rId4"/>
          <a:srcRect l="22500" t="24814" r="23333" b="20371"/>
          <a:stretch/>
        </p:blipFill>
        <p:spPr>
          <a:xfrm>
            <a:off x="2837208" y="4735611"/>
            <a:ext cx="3469582" cy="1974993"/>
          </a:xfrm>
          <a:prstGeom prst="rect">
            <a:avLst/>
          </a:prstGeom>
        </p:spPr>
      </p:pic>
      <p:sp>
        <p:nvSpPr>
          <p:cNvPr id="12" name="TextBox 11">
            <a:extLst>
              <a:ext uri="{FF2B5EF4-FFF2-40B4-BE49-F238E27FC236}">
                <a16:creationId xmlns:a16="http://schemas.microsoft.com/office/drawing/2014/main" id="{2AA03049-D9BA-42B1-98F0-52A05CAEAA21}"/>
              </a:ext>
            </a:extLst>
          </p:cNvPr>
          <p:cNvSpPr txBox="1"/>
          <p:nvPr/>
        </p:nvSpPr>
        <p:spPr>
          <a:xfrm>
            <a:off x="1326624" y="4160584"/>
            <a:ext cx="6744154" cy="646331"/>
          </a:xfrm>
          <a:prstGeom prst="rect">
            <a:avLst/>
          </a:prstGeom>
          <a:noFill/>
        </p:spPr>
        <p:txBody>
          <a:bodyPr wrap="none" rtlCol="0">
            <a:spAutoFit/>
          </a:bodyPr>
          <a:lstStyle/>
          <a:p>
            <a:pPr algn="ctr"/>
            <a:r>
              <a:rPr lang="en-US" dirty="0">
                <a:solidFill>
                  <a:srgbClr val="0000FF"/>
                </a:solidFill>
              </a:rPr>
              <a:t>Because the “</a:t>
            </a:r>
            <a:r>
              <a:rPr lang="en-US" dirty="0">
                <a:effectLst>
                  <a:outerShdw blurRad="38100" dist="38100" dir="2700000" algn="tl">
                    <a:srgbClr val="000000">
                      <a:alpha val="43137"/>
                    </a:srgbClr>
                  </a:outerShdw>
                </a:effectLst>
              </a:rPr>
              <a:t>Squiggly Line</a:t>
            </a:r>
            <a:r>
              <a:rPr lang="en-US" dirty="0">
                <a:solidFill>
                  <a:srgbClr val="0000FF"/>
                </a:solidFill>
              </a:rPr>
              <a:t>” can handle the arc in the true relationship</a:t>
            </a:r>
          </a:p>
          <a:p>
            <a:pPr algn="ctr"/>
            <a:r>
              <a:rPr lang="en-US" dirty="0">
                <a:solidFill>
                  <a:srgbClr val="0000FF"/>
                </a:solidFill>
              </a:rPr>
              <a:t>Between weight and height, it </a:t>
            </a:r>
            <a:r>
              <a:rPr lang="en-US" dirty="0">
                <a:solidFill>
                  <a:srgbClr val="00B050"/>
                </a:solidFill>
              </a:rPr>
              <a:t>has very little bias</a:t>
            </a:r>
            <a:r>
              <a:rPr lang="en-US" dirty="0">
                <a:solidFill>
                  <a:srgbClr val="0000FF"/>
                </a:solidFill>
              </a:rPr>
              <a:t>.</a:t>
            </a:r>
          </a:p>
        </p:txBody>
      </p:sp>
    </p:spTree>
    <p:extLst>
      <p:ext uri="{BB962C8B-B14F-4D97-AF65-F5344CB8AC3E}">
        <p14:creationId xmlns:p14="http://schemas.microsoft.com/office/powerpoint/2010/main" val="232530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7" name="Picture 6" descr="Chart, scatter chart&#10;&#10;Description automatically generated">
            <a:extLst>
              <a:ext uri="{FF2B5EF4-FFF2-40B4-BE49-F238E27FC236}">
                <a16:creationId xmlns:a16="http://schemas.microsoft.com/office/drawing/2014/main" id="{E008DD0F-F41C-40E6-A158-3D70AD2E9470}"/>
              </a:ext>
            </a:extLst>
          </p:cNvPr>
          <p:cNvPicPr>
            <a:picLocks noChangeAspect="1"/>
          </p:cNvPicPr>
          <p:nvPr/>
        </p:nvPicPr>
        <p:blipFill rotWithShape="1">
          <a:blip r:embed="rId2"/>
          <a:srcRect t="24815" b="23332"/>
          <a:stretch/>
        </p:blipFill>
        <p:spPr>
          <a:xfrm>
            <a:off x="381000" y="1566861"/>
            <a:ext cx="7391400" cy="2155825"/>
          </a:xfrm>
          <a:prstGeom prst="rect">
            <a:avLst/>
          </a:prstGeom>
        </p:spPr>
      </p:pic>
      <p:sp>
        <p:nvSpPr>
          <p:cNvPr id="8" name="TextBox 7">
            <a:extLst>
              <a:ext uri="{FF2B5EF4-FFF2-40B4-BE49-F238E27FC236}">
                <a16:creationId xmlns:a16="http://schemas.microsoft.com/office/drawing/2014/main" id="{F5F438DF-E940-436E-BA3E-B4D2458F2BCB}"/>
              </a:ext>
            </a:extLst>
          </p:cNvPr>
          <p:cNvSpPr txBox="1"/>
          <p:nvPr/>
        </p:nvSpPr>
        <p:spPr>
          <a:xfrm>
            <a:off x="1541067" y="920530"/>
            <a:ext cx="6340967" cy="646331"/>
          </a:xfrm>
          <a:prstGeom prst="rect">
            <a:avLst/>
          </a:prstGeom>
          <a:noFill/>
        </p:spPr>
        <p:txBody>
          <a:bodyPr wrap="none" rtlCol="0">
            <a:spAutoFit/>
          </a:bodyPr>
          <a:lstStyle/>
          <a:p>
            <a:pPr algn="ctr"/>
            <a:r>
              <a:rPr lang="en-US" dirty="0">
                <a:solidFill>
                  <a:srgbClr val="0000FF"/>
                </a:solidFill>
              </a:rPr>
              <a:t>We can compare </a:t>
            </a:r>
            <a:r>
              <a:rPr lang="en-US" dirty="0">
                <a:effectLst>
                  <a:outerShdw blurRad="38100" dist="38100" dir="2700000" algn="tl">
                    <a:srgbClr val="000000">
                      <a:alpha val="43137"/>
                    </a:srgbClr>
                  </a:outerShdw>
                </a:effectLst>
              </a:rPr>
              <a:t>how well </a:t>
            </a:r>
            <a:r>
              <a:rPr lang="en-US" dirty="0">
                <a:solidFill>
                  <a:srgbClr val="0000FF"/>
                </a:solidFill>
              </a:rPr>
              <a:t>the Straight Line and the Squiggly Line</a:t>
            </a:r>
          </a:p>
          <a:p>
            <a:pPr algn="ctr"/>
            <a:r>
              <a:rPr lang="en-US" u="sng" dirty="0">
                <a:effectLst>
                  <a:outerShdw blurRad="38100" dist="38100" dir="2700000" algn="tl">
                    <a:srgbClr val="000000">
                      <a:alpha val="43137"/>
                    </a:srgbClr>
                  </a:outerShdw>
                </a:effectLst>
              </a:rPr>
              <a:t>fit the training set </a:t>
            </a:r>
            <a:r>
              <a:rPr lang="en-US" dirty="0">
                <a:solidFill>
                  <a:srgbClr val="0000FF"/>
                </a:solidFill>
              </a:rPr>
              <a:t>by calculating their sums of squares</a:t>
            </a:r>
          </a:p>
        </p:txBody>
      </p:sp>
      <p:sp>
        <p:nvSpPr>
          <p:cNvPr id="9" name="Left Brace 8">
            <a:extLst>
              <a:ext uri="{FF2B5EF4-FFF2-40B4-BE49-F238E27FC236}">
                <a16:creationId xmlns:a16="http://schemas.microsoft.com/office/drawing/2014/main" id="{4C82004E-203C-44AB-9E3C-87DF1D344030}"/>
              </a:ext>
            </a:extLst>
          </p:cNvPr>
          <p:cNvSpPr/>
          <p:nvPr/>
        </p:nvSpPr>
        <p:spPr bwMode="auto">
          <a:xfrm>
            <a:off x="1389053" y="2644773"/>
            <a:ext cx="89050" cy="252663"/>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0" name="Left Brace 9">
            <a:extLst>
              <a:ext uri="{FF2B5EF4-FFF2-40B4-BE49-F238E27FC236}">
                <a16:creationId xmlns:a16="http://schemas.microsoft.com/office/drawing/2014/main" id="{645C97D0-D050-483F-9B55-0D29EA1BD4AD}"/>
              </a:ext>
            </a:extLst>
          </p:cNvPr>
          <p:cNvSpPr/>
          <p:nvPr/>
        </p:nvSpPr>
        <p:spPr bwMode="auto">
          <a:xfrm>
            <a:off x="1442007" y="2187573"/>
            <a:ext cx="198119" cy="457200"/>
          </a:xfrm>
          <a:prstGeom prst="leftBrac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1" name="Left Brace 10">
            <a:extLst>
              <a:ext uri="{FF2B5EF4-FFF2-40B4-BE49-F238E27FC236}">
                <a16:creationId xmlns:a16="http://schemas.microsoft.com/office/drawing/2014/main" id="{5F822D7C-B38C-4086-AF59-2E8AFFEDEE55}"/>
              </a:ext>
            </a:extLst>
          </p:cNvPr>
          <p:cNvSpPr/>
          <p:nvPr/>
        </p:nvSpPr>
        <p:spPr bwMode="auto">
          <a:xfrm>
            <a:off x="3048000" y="1960529"/>
            <a:ext cx="89050" cy="252663"/>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2" name="Left Brace 11">
            <a:extLst>
              <a:ext uri="{FF2B5EF4-FFF2-40B4-BE49-F238E27FC236}">
                <a16:creationId xmlns:a16="http://schemas.microsoft.com/office/drawing/2014/main" id="{B7B19E10-04A6-4139-AA8B-905E5CFB52A7}"/>
              </a:ext>
            </a:extLst>
          </p:cNvPr>
          <p:cNvSpPr/>
          <p:nvPr/>
        </p:nvSpPr>
        <p:spPr bwMode="auto">
          <a:xfrm>
            <a:off x="2750788" y="1877122"/>
            <a:ext cx="89050" cy="252663"/>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3" name="Left Brace 12">
            <a:extLst>
              <a:ext uri="{FF2B5EF4-FFF2-40B4-BE49-F238E27FC236}">
                <a16:creationId xmlns:a16="http://schemas.microsoft.com/office/drawing/2014/main" id="{29794B20-9A62-4E95-8705-7426502FEFE0}"/>
              </a:ext>
            </a:extLst>
          </p:cNvPr>
          <p:cNvSpPr/>
          <p:nvPr/>
        </p:nvSpPr>
        <p:spPr bwMode="auto">
          <a:xfrm>
            <a:off x="3429000" y="1750791"/>
            <a:ext cx="89050" cy="252663"/>
          </a:xfrm>
          <a:prstGeom prst="lef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4" name="TextBox 13">
            <a:extLst>
              <a:ext uri="{FF2B5EF4-FFF2-40B4-BE49-F238E27FC236}">
                <a16:creationId xmlns:a16="http://schemas.microsoft.com/office/drawing/2014/main" id="{2C02E550-4725-4B32-9A61-ACD7C9129BDE}"/>
              </a:ext>
            </a:extLst>
          </p:cNvPr>
          <p:cNvSpPr txBox="1"/>
          <p:nvPr/>
        </p:nvSpPr>
        <p:spPr>
          <a:xfrm>
            <a:off x="4512119" y="3629617"/>
            <a:ext cx="3865161" cy="923330"/>
          </a:xfrm>
          <a:prstGeom prst="rect">
            <a:avLst/>
          </a:prstGeom>
          <a:noFill/>
        </p:spPr>
        <p:txBody>
          <a:bodyPr wrap="none" rtlCol="0">
            <a:spAutoFit/>
          </a:bodyPr>
          <a:lstStyle/>
          <a:p>
            <a:pPr algn="ctr"/>
            <a:r>
              <a:rPr lang="en-US" dirty="0">
                <a:solidFill>
                  <a:srgbClr val="0000FF"/>
                </a:solidFill>
              </a:rPr>
              <a:t>Notice how the “</a:t>
            </a:r>
            <a:r>
              <a:rPr lang="en-US" dirty="0">
                <a:effectLst>
                  <a:outerShdw blurRad="38100" dist="38100" dir="2700000" algn="tl">
                    <a:srgbClr val="000000">
                      <a:alpha val="43137"/>
                    </a:srgbClr>
                  </a:outerShdw>
                </a:effectLst>
              </a:rPr>
              <a:t>Squiggly Line</a:t>
            </a:r>
            <a:r>
              <a:rPr lang="en-US" dirty="0">
                <a:solidFill>
                  <a:srgbClr val="0000FF"/>
                </a:solidFill>
              </a:rPr>
              <a:t>” fits the</a:t>
            </a:r>
          </a:p>
          <a:p>
            <a:pPr algn="ctr"/>
            <a:r>
              <a:rPr lang="en-US" dirty="0">
                <a:solidFill>
                  <a:srgbClr val="0000FF"/>
                </a:solidFill>
              </a:rPr>
              <a:t>data so well that the </a:t>
            </a:r>
            <a:r>
              <a:rPr lang="en-US" dirty="0">
                <a:solidFill>
                  <a:srgbClr val="00B050"/>
                </a:solidFill>
              </a:rPr>
              <a:t>distances between</a:t>
            </a:r>
          </a:p>
          <a:p>
            <a:pPr algn="ctr"/>
            <a:r>
              <a:rPr lang="en-US" dirty="0">
                <a:solidFill>
                  <a:srgbClr val="00B050"/>
                </a:solidFill>
              </a:rPr>
              <a:t>the line and the data are all ZERO</a:t>
            </a:r>
            <a:r>
              <a:rPr lang="en-US" dirty="0">
                <a:solidFill>
                  <a:srgbClr val="0000FF"/>
                </a:solidFill>
              </a:rPr>
              <a:t>.</a:t>
            </a:r>
          </a:p>
        </p:txBody>
      </p:sp>
      <p:sp>
        <p:nvSpPr>
          <p:cNvPr id="15" name="TextBox 14">
            <a:extLst>
              <a:ext uri="{FF2B5EF4-FFF2-40B4-BE49-F238E27FC236}">
                <a16:creationId xmlns:a16="http://schemas.microsoft.com/office/drawing/2014/main" id="{C2DD121E-8840-4F51-969A-BE19FB61518B}"/>
              </a:ext>
            </a:extLst>
          </p:cNvPr>
          <p:cNvSpPr txBox="1"/>
          <p:nvPr/>
        </p:nvSpPr>
        <p:spPr>
          <a:xfrm>
            <a:off x="2142243" y="5438310"/>
            <a:ext cx="4259499" cy="523220"/>
          </a:xfrm>
          <a:prstGeom prst="rect">
            <a:avLst/>
          </a:prstGeom>
          <a:noFill/>
        </p:spPr>
        <p:txBody>
          <a:bodyPr wrap="none" rtlCol="0">
            <a:spAutoFit/>
          </a:bodyPr>
          <a:lstStyle/>
          <a:p>
            <a:pPr algn="ctr"/>
            <a:r>
              <a:rPr lang="en-US" sz="2800" dirty="0">
                <a:solidFill>
                  <a:srgbClr val="0000FF"/>
                </a:solidFill>
              </a:rPr>
              <a:t>The “</a:t>
            </a:r>
            <a:r>
              <a:rPr lang="en-US" sz="2800" dirty="0">
                <a:effectLst>
                  <a:outerShdw blurRad="38100" dist="38100" dir="2700000" algn="tl">
                    <a:srgbClr val="000000">
                      <a:alpha val="43137"/>
                    </a:srgbClr>
                  </a:outerShdw>
                </a:effectLst>
              </a:rPr>
              <a:t>Squiggly Line</a:t>
            </a:r>
            <a:r>
              <a:rPr lang="en-US" sz="2800" dirty="0">
                <a:solidFill>
                  <a:srgbClr val="0000FF"/>
                </a:solidFill>
              </a:rPr>
              <a:t>” Wins!!</a:t>
            </a:r>
          </a:p>
        </p:txBody>
      </p:sp>
      <p:sp>
        <p:nvSpPr>
          <p:cNvPr id="16" name="TextBox 15">
            <a:extLst>
              <a:ext uri="{FF2B5EF4-FFF2-40B4-BE49-F238E27FC236}">
                <a16:creationId xmlns:a16="http://schemas.microsoft.com/office/drawing/2014/main" id="{5E811F45-96E7-4EF1-9C63-5304C685EED9}"/>
              </a:ext>
            </a:extLst>
          </p:cNvPr>
          <p:cNvSpPr txBox="1"/>
          <p:nvPr/>
        </p:nvSpPr>
        <p:spPr>
          <a:xfrm>
            <a:off x="6201216" y="2664255"/>
            <a:ext cx="1858201" cy="646331"/>
          </a:xfrm>
          <a:prstGeom prst="rect">
            <a:avLst/>
          </a:prstGeom>
          <a:noFill/>
        </p:spPr>
        <p:txBody>
          <a:bodyPr wrap="none" rtlCol="0">
            <a:spAutoFit/>
          </a:bodyPr>
          <a:lstStyle/>
          <a:p>
            <a:pPr algn="ctr"/>
            <a:r>
              <a:rPr lang="en-US" dirty="0"/>
              <a:t>Has </a:t>
            </a:r>
            <a:r>
              <a:rPr lang="en-US" dirty="0">
                <a:solidFill>
                  <a:srgbClr val="00B050"/>
                </a:solidFill>
              </a:rPr>
              <a:t>Low Bias</a:t>
            </a:r>
          </a:p>
          <a:p>
            <a:pPr algn="ctr"/>
            <a:r>
              <a:rPr lang="en-US" dirty="0"/>
              <a:t>Since it is flexible</a:t>
            </a:r>
          </a:p>
        </p:txBody>
      </p:sp>
    </p:spTree>
    <p:extLst>
      <p:ext uri="{BB962C8B-B14F-4D97-AF65-F5344CB8AC3E}">
        <p14:creationId xmlns:p14="http://schemas.microsoft.com/office/powerpoint/2010/main" val="153050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Chart&#10;&#10;Description automatically generated">
            <a:extLst>
              <a:ext uri="{FF2B5EF4-FFF2-40B4-BE49-F238E27FC236}">
                <a16:creationId xmlns:a16="http://schemas.microsoft.com/office/drawing/2014/main" id="{87B8CFA6-5D47-4E46-B5FA-18786BB58648}"/>
              </a:ext>
            </a:extLst>
          </p:cNvPr>
          <p:cNvPicPr>
            <a:picLocks noChangeAspect="1"/>
          </p:cNvPicPr>
          <p:nvPr/>
        </p:nvPicPr>
        <p:blipFill rotWithShape="1">
          <a:blip r:embed="rId2"/>
          <a:srcRect t="24815" b="24814"/>
          <a:stretch/>
        </p:blipFill>
        <p:spPr>
          <a:xfrm>
            <a:off x="1256928" y="755015"/>
            <a:ext cx="6889375" cy="1951990"/>
          </a:xfrm>
          <a:prstGeom prst="rect">
            <a:avLst/>
          </a:prstGeom>
        </p:spPr>
      </p:pic>
      <p:sp>
        <p:nvSpPr>
          <p:cNvPr id="6" name="TextBox 5">
            <a:extLst>
              <a:ext uri="{FF2B5EF4-FFF2-40B4-BE49-F238E27FC236}">
                <a16:creationId xmlns:a16="http://schemas.microsoft.com/office/drawing/2014/main" id="{635D4A1D-914E-4300-A95D-1F931BAA2E29}"/>
              </a:ext>
            </a:extLst>
          </p:cNvPr>
          <p:cNvSpPr txBox="1"/>
          <p:nvPr/>
        </p:nvSpPr>
        <p:spPr>
          <a:xfrm>
            <a:off x="1492659" y="2745740"/>
            <a:ext cx="6417911" cy="646331"/>
          </a:xfrm>
          <a:prstGeom prst="rect">
            <a:avLst/>
          </a:prstGeom>
          <a:noFill/>
        </p:spPr>
        <p:txBody>
          <a:bodyPr wrap="none" rtlCol="0">
            <a:spAutoFit/>
          </a:bodyPr>
          <a:lstStyle/>
          <a:p>
            <a:pPr algn="ctr"/>
            <a:r>
              <a:rPr lang="en-US" dirty="0">
                <a:solidFill>
                  <a:srgbClr val="0000FF"/>
                </a:solidFill>
              </a:rPr>
              <a:t>We now compare </a:t>
            </a:r>
            <a:r>
              <a:rPr lang="en-US" dirty="0">
                <a:effectLst>
                  <a:outerShdw blurRad="38100" dist="38100" dir="2700000" algn="tl">
                    <a:srgbClr val="000000">
                      <a:alpha val="43137"/>
                    </a:srgbClr>
                  </a:outerShdw>
                </a:effectLst>
              </a:rPr>
              <a:t>how well </a:t>
            </a:r>
            <a:r>
              <a:rPr lang="en-US" dirty="0">
                <a:solidFill>
                  <a:srgbClr val="0000FF"/>
                </a:solidFill>
              </a:rPr>
              <a:t>the Straight Line and the Squiggly Line</a:t>
            </a:r>
          </a:p>
          <a:p>
            <a:pPr algn="ctr"/>
            <a:r>
              <a:rPr lang="en-US" u="sng" dirty="0">
                <a:effectLst>
                  <a:outerShdw blurRad="38100" dist="38100" dir="2700000" algn="tl">
                    <a:srgbClr val="000000">
                      <a:alpha val="43137"/>
                    </a:srgbClr>
                  </a:outerShdw>
                </a:effectLst>
              </a:rPr>
              <a:t>fit the testing set </a:t>
            </a:r>
            <a:r>
              <a:rPr lang="en-US" dirty="0">
                <a:solidFill>
                  <a:srgbClr val="0000FF"/>
                </a:solidFill>
              </a:rPr>
              <a:t>by calculating their sums of squares</a:t>
            </a:r>
          </a:p>
        </p:txBody>
      </p:sp>
      <p:sp>
        <p:nvSpPr>
          <p:cNvPr id="8" name="TextBox 7">
            <a:extLst>
              <a:ext uri="{FF2B5EF4-FFF2-40B4-BE49-F238E27FC236}">
                <a16:creationId xmlns:a16="http://schemas.microsoft.com/office/drawing/2014/main" id="{535987A5-D9C7-4A87-AB43-AE2568C8CEF5}"/>
              </a:ext>
            </a:extLst>
          </p:cNvPr>
          <p:cNvSpPr txBox="1"/>
          <p:nvPr/>
        </p:nvSpPr>
        <p:spPr>
          <a:xfrm>
            <a:off x="562312" y="3628907"/>
            <a:ext cx="3889206" cy="646331"/>
          </a:xfrm>
          <a:prstGeom prst="rect">
            <a:avLst/>
          </a:prstGeom>
          <a:noFill/>
        </p:spPr>
        <p:txBody>
          <a:bodyPr wrap="none" rtlCol="0">
            <a:spAutoFit/>
          </a:bodyPr>
          <a:lstStyle/>
          <a:p>
            <a:pPr algn="ctr"/>
            <a:r>
              <a:rPr lang="en-US" dirty="0">
                <a:solidFill>
                  <a:srgbClr val="0000FF"/>
                </a:solidFill>
              </a:rPr>
              <a:t>Even though the ``Squiggly Line” </a:t>
            </a:r>
            <a:r>
              <a:rPr lang="en-US" dirty="0"/>
              <a:t>did a </a:t>
            </a:r>
          </a:p>
          <a:p>
            <a:pPr algn="ctr"/>
            <a:r>
              <a:rPr lang="en-US" dirty="0"/>
              <a:t>Great Job</a:t>
            </a:r>
            <a:r>
              <a:rPr lang="en-US" dirty="0">
                <a:solidFill>
                  <a:srgbClr val="0000FF"/>
                </a:solidFill>
              </a:rPr>
              <a:t> fitting the training set …</a:t>
            </a:r>
          </a:p>
        </p:txBody>
      </p:sp>
      <p:pic>
        <p:nvPicPr>
          <p:cNvPr id="10" name="Picture 9" descr="Chart, diagram&#10;&#10;Description automatically generated">
            <a:extLst>
              <a:ext uri="{FF2B5EF4-FFF2-40B4-BE49-F238E27FC236}">
                <a16:creationId xmlns:a16="http://schemas.microsoft.com/office/drawing/2014/main" id="{4E765B0D-8BA4-4040-9AC1-D5DF3098FB04}"/>
              </a:ext>
            </a:extLst>
          </p:cNvPr>
          <p:cNvPicPr>
            <a:picLocks noChangeAspect="1"/>
          </p:cNvPicPr>
          <p:nvPr/>
        </p:nvPicPr>
        <p:blipFill rotWithShape="1">
          <a:blip r:embed="rId3"/>
          <a:srcRect l="1666" t="24815" b="24814"/>
          <a:stretch/>
        </p:blipFill>
        <p:spPr>
          <a:xfrm>
            <a:off x="1213018" y="4264013"/>
            <a:ext cx="6477000" cy="1866254"/>
          </a:xfrm>
          <a:prstGeom prst="rect">
            <a:avLst/>
          </a:prstGeom>
        </p:spPr>
      </p:pic>
      <p:sp>
        <p:nvSpPr>
          <p:cNvPr id="11" name="TextBox 10">
            <a:extLst>
              <a:ext uri="{FF2B5EF4-FFF2-40B4-BE49-F238E27FC236}">
                <a16:creationId xmlns:a16="http://schemas.microsoft.com/office/drawing/2014/main" id="{1AB3C29F-F562-4AAC-8A8A-14BE3CD11941}"/>
              </a:ext>
            </a:extLst>
          </p:cNvPr>
          <p:cNvSpPr txBox="1"/>
          <p:nvPr/>
        </p:nvSpPr>
        <p:spPr>
          <a:xfrm>
            <a:off x="4571999" y="3590172"/>
            <a:ext cx="3781805" cy="646331"/>
          </a:xfrm>
          <a:prstGeom prst="rect">
            <a:avLst/>
          </a:prstGeom>
          <a:noFill/>
        </p:spPr>
        <p:txBody>
          <a:bodyPr wrap="none" rtlCol="0">
            <a:spAutoFit/>
          </a:bodyPr>
          <a:lstStyle/>
          <a:p>
            <a:pPr algn="ctr"/>
            <a:r>
              <a:rPr lang="en-US" dirty="0">
                <a:solidFill>
                  <a:srgbClr val="0000FF"/>
                </a:solidFill>
              </a:rPr>
              <a:t>The ``Squiggly Line </a:t>
            </a:r>
            <a:r>
              <a:rPr lang="en-US" dirty="0">
                <a:solidFill>
                  <a:srgbClr val="FF0000"/>
                </a:solidFill>
              </a:rPr>
              <a:t>did not generalize</a:t>
            </a:r>
          </a:p>
          <a:p>
            <a:pPr algn="ctr"/>
            <a:r>
              <a:rPr lang="en-US" dirty="0">
                <a:solidFill>
                  <a:srgbClr val="0000FF"/>
                </a:solidFill>
              </a:rPr>
              <a:t>Well with the testing set !!!!</a:t>
            </a:r>
          </a:p>
        </p:txBody>
      </p:sp>
      <p:sp>
        <p:nvSpPr>
          <p:cNvPr id="12" name="TextBox 11">
            <a:extLst>
              <a:ext uri="{FF2B5EF4-FFF2-40B4-BE49-F238E27FC236}">
                <a16:creationId xmlns:a16="http://schemas.microsoft.com/office/drawing/2014/main" id="{2E884E37-88F9-4434-A9A1-0D7FEB1E4206}"/>
              </a:ext>
            </a:extLst>
          </p:cNvPr>
          <p:cNvSpPr txBox="1"/>
          <p:nvPr/>
        </p:nvSpPr>
        <p:spPr>
          <a:xfrm>
            <a:off x="343262" y="6184246"/>
            <a:ext cx="8258223" cy="400110"/>
          </a:xfrm>
          <a:prstGeom prst="rect">
            <a:avLst/>
          </a:prstGeom>
          <a:noFill/>
        </p:spPr>
        <p:txBody>
          <a:bodyPr wrap="none" rtlCol="0">
            <a:spAutoFit/>
          </a:bodyPr>
          <a:lstStyle/>
          <a:p>
            <a:pPr algn="ctr"/>
            <a:r>
              <a:rPr lang="en-US" sz="2000" dirty="0">
                <a:solidFill>
                  <a:srgbClr val="0000FF"/>
                </a:solidFill>
                <a:effectLst>
                  <a:outerShdw blurRad="38100" dist="38100" dir="2700000" algn="tl">
                    <a:srgbClr val="000000">
                      <a:alpha val="43137"/>
                    </a:srgbClr>
                  </a:outerShdw>
                </a:effectLst>
              </a:rPr>
              <a:t>In Machine Learning, the difference in fits between data sets is </a:t>
            </a:r>
            <a:r>
              <a:rPr lang="en-US" sz="2000" dirty="0">
                <a:solidFill>
                  <a:srgbClr val="FF0000"/>
                </a:solidFill>
                <a:effectLst>
                  <a:outerShdw blurRad="38100" dist="38100" dir="2700000" algn="tl">
                    <a:srgbClr val="000000">
                      <a:alpha val="43137"/>
                    </a:srgbClr>
                  </a:outerShdw>
                </a:effectLst>
              </a:rPr>
              <a:t>called Variance</a:t>
            </a:r>
          </a:p>
        </p:txBody>
      </p:sp>
      <p:pic>
        <p:nvPicPr>
          <p:cNvPr id="13" name="Graphic 12" descr="Badge Tick1 with solid fill">
            <a:extLst>
              <a:ext uri="{FF2B5EF4-FFF2-40B4-BE49-F238E27FC236}">
                <a16:creationId xmlns:a16="http://schemas.microsoft.com/office/drawing/2014/main" id="{EAAB6580-6F5A-4DB3-8B96-76E91AD2B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528" y="1611818"/>
            <a:ext cx="914400" cy="914400"/>
          </a:xfrm>
          <a:prstGeom prst="rect">
            <a:avLst/>
          </a:prstGeom>
        </p:spPr>
      </p:pic>
      <p:pic>
        <p:nvPicPr>
          <p:cNvPr id="15" name="Graphic 14" descr="Badge Cross with solid fill">
            <a:extLst>
              <a:ext uri="{FF2B5EF4-FFF2-40B4-BE49-F238E27FC236}">
                <a16:creationId xmlns:a16="http://schemas.microsoft.com/office/drawing/2014/main" id="{6D51C0A2-31A1-417C-BC5D-4D5DB8C2E7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4285" y="1647344"/>
            <a:ext cx="914400" cy="914400"/>
          </a:xfrm>
          <a:prstGeom prst="rect">
            <a:avLst/>
          </a:prstGeom>
        </p:spPr>
      </p:pic>
      <p:sp>
        <p:nvSpPr>
          <p:cNvPr id="16" name="TextBox 15">
            <a:extLst>
              <a:ext uri="{FF2B5EF4-FFF2-40B4-BE49-F238E27FC236}">
                <a16:creationId xmlns:a16="http://schemas.microsoft.com/office/drawing/2014/main" id="{66C60EE5-F075-4ECB-901F-295B173F6CA5}"/>
              </a:ext>
            </a:extLst>
          </p:cNvPr>
          <p:cNvSpPr txBox="1"/>
          <p:nvPr/>
        </p:nvSpPr>
        <p:spPr>
          <a:xfrm>
            <a:off x="6156137" y="5373064"/>
            <a:ext cx="1774845" cy="369332"/>
          </a:xfrm>
          <a:prstGeom prst="rect">
            <a:avLst/>
          </a:prstGeom>
          <a:noFill/>
        </p:spPr>
        <p:txBody>
          <a:bodyPr wrap="none" rtlCol="0">
            <a:spAutoFit/>
          </a:bodyPr>
          <a:lstStyle/>
          <a:p>
            <a:r>
              <a:rPr lang="en-US" dirty="0">
                <a:solidFill>
                  <a:srgbClr val="FF0000"/>
                </a:solidFill>
                <a:effectLst>
                  <a:outerShdw blurRad="38100" dist="38100" dir="2700000" algn="tl">
                    <a:srgbClr val="000000">
                      <a:alpha val="43137"/>
                    </a:srgbClr>
                  </a:outerShdw>
                </a:effectLst>
              </a:rPr>
              <a:t>It is Overfitting!!</a:t>
            </a:r>
          </a:p>
        </p:txBody>
      </p:sp>
    </p:spTree>
    <p:extLst>
      <p:ext uri="{BB962C8B-B14F-4D97-AF65-F5344CB8AC3E}">
        <p14:creationId xmlns:p14="http://schemas.microsoft.com/office/powerpoint/2010/main" val="370040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5" name="Picture 4" descr="Chart, diagram&#10;&#10;Description automatically generated">
            <a:extLst>
              <a:ext uri="{FF2B5EF4-FFF2-40B4-BE49-F238E27FC236}">
                <a16:creationId xmlns:a16="http://schemas.microsoft.com/office/drawing/2014/main" id="{B53823B6-A5C2-4C11-B084-09B3E6401D7C}"/>
              </a:ext>
            </a:extLst>
          </p:cNvPr>
          <p:cNvPicPr>
            <a:picLocks noChangeAspect="1"/>
          </p:cNvPicPr>
          <p:nvPr/>
        </p:nvPicPr>
        <p:blipFill rotWithShape="1">
          <a:blip r:embed="rId2"/>
          <a:srcRect l="1474" t="24315" r="833" b="24816"/>
          <a:stretch/>
        </p:blipFill>
        <p:spPr>
          <a:xfrm>
            <a:off x="134754" y="914400"/>
            <a:ext cx="8933046" cy="2616467"/>
          </a:xfrm>
          <a:prstGeom prst="rect">
            <a:avLst/>
          </a:prstGeom>
        </p:spPr>
      </p:pic>
      <p:sp>
        <p:nvSpPr>
          <p:cNvPr id="6" name="TextBox 5">
            <a:extLst>
              <a:ext uri="{FF2B5EF4-FFF2-40B4-BE49-F238E27FC236}">
                <a16:creationId xmlns:a16="http://schemas.microsoft.com/office/drawing/2014/main" id="{7B6DD5A3-30BF-461A-A55A-368EA7D178BF}"/>
              </a:ext>
            </a:extLst>
          </p:cNvPr>
          <p:cNvSpPr txBox="1"/>
          <p:nvPr/>
        </p:nvSpPr>
        <p:spPr>
          <a:xfrm>
            <a:off x="1002752" y="3980765"/>
            <a:ext cx="7138494" cy="707886"/>
          </a:xfrm>
          <a:prstGeom prst="rect">
            <a:avLst/>
          </a:prstGeom>
          <a:noFill/>
        </p:spPr>
        <p:txBody>
          <a:bodyPr wrap="none" rtlCol="0">
            <a:spAutoFit/>
          </a:bodyPr>
          <a:lstStyle/>
          <a:p>
            <a:pPr algn="ctr"/>
            <a:r>
              <a:rPr lang="en-US" sz="2000" dirty="0">
                <a:solidFill>
                  <a:srgbClr val="0000FF"/>
                </a:solidFill>
              </a:rPr>
              <a:t>It is hard to predict how well the “Squiggly Line” will perform with</a:t>
            </a:r>
          </a:p>
          <a:p>
            <a:pPr algn="ctr"/>
            <a:r>
              <a:rPr lang="en-US" sz="2000" dirty="0">
                <a:solidFill>
                  <a:srgbClr val="0000FF"/>
                </a:solidFill>
              </a:rPr>
              <a:t>Future data sets.!!</a:t>
            </a:r>
          </a:p>
        </p:txBody>
      </p:sp>
      <p:sp>
        <p:nvSpPr>
          <p:cNvPr id="7" name="TextBox 6">
            <a:extLst>
              <a:ext uri="{FF2B5EF4-FFF2-40B4-BE49-F238E27FC236}">
                <a16:creationId xmlns:a16="http://schemas.microsoft.com/office/drawing/2014/main" id="{3F0015A2-B959-4075-8196-A30BF28862B0}"/>
              </a:ext>
            </a:extLst>
          </p:cNvPr>
          <p:cNvSpPr txBox="1"/>
          <p:nvPr/>
        </p:nvSpPr>
        <p:spPr>
          <a:xfrm>
            <a:off x="1226371" y="4880078"/>
            <a:ext cx="6691255" cy="400110"/>
          </a:xfrm>
          <a:prstGeom prst="rect">
            <a:avLst/>
          </a:prstGeom>
          <a:noFill/>
        </p:spPr>
        <p:txBody>
          <a:bodyPr wrap="none" rtlCol="0">
            <a:spAutoFit/>
          </a:bodyPr>
          <a:lstStyle/>
          <a:p>
            <a:pPr algn="ctr"/>
            <a:r>
              <a:rPr lang="en-US" sz="2000" dirty="0">
                <a:effectLst>
                  <a:outerShdw blurRad="38100" dist="38100" dir="2700000" algn="tl">
                    <a:srgbClr val="000000">
                      <a:alpha val="43137"/>
                    </a:srgbClr>
                  </a:outerShdw>
                </a:effectLst>
              </a:rPr>
              <a:t>It might do well sometimes, and other times it might do terribly.</a:t>
            </a:r>
          </a:p>
        </p:txBody>
      </p:sp>
    </p:spTree>
    <p:extLst>
      <p:ext uri="{BB962C8B-B14F-4D97-AF65-F5344CB8AC3E}">
        <p14:creationId xmlns:p14="http://schemas.microsoft.com/office/powerpoint/2010/main" val="3124160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96735B-D9F7-4E15-91F3-57BE0128CE82}"/>
              </a:ext>
            </a:extLst>
          </p:cNvPr>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Times New Roman"/>
              </a:rPr>
              <a:t> </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Times New Roman"/>
              </a:rPr>
              <a:t>Bias/Variance Tradeoff</a:t>
            </a:r>
          </a:p>
        </p:txBody>
      </p:sp>
      <p:sp>
        <p:nvSpPr>
          <p:cNvPr id="4" name="Slide Number Placeholder 1">
            <a:extLst>
              <a:ext uri="{FF2B5EF4-FFF2-40B4-BE49-F238E27FC236}">
                <a16:creationId xmlns:a16="http://schemas.microsoft.com/office/drawing/2014/main" id="{DCFFBFC3-B142-4203-B4E7-CB75970EF42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sp>
        <p:nvSpPr>
          <p:cNvPr id="6" name="TextBox 5">
            <a:extLst>
              <a:ext uri="{FF2B5EF4-FFF2-40B4-BE49-F238E27FC236}">
                <a16:creationId xmlns:a16="http://schemas.microsoft.com/office/drawing/2014/main" id="{7B6DD5A3-30BF-461A-A55A-368EA7D178BF}"/>
              </a:ext>
            </a:extLst>
          </p:cNvPr>
          <p:cNvSpPr txBox="1"/>
          <p:nvPr/>
        </p:nvSpPr>
        <p:spPr>
          <a:xfrm>
            <a:off x="74601" y="3850105"/>
            <a:ext cx="42383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In contrast, the </a:t>
            </a:r>
            <a:r>
              <a:rPr kumimoji="0" lang="en-US" sz="2000" b="0" i="0" u="none" strike="noStrike" kern="1200" cap="none" spc="0" normalizeH="0" baseline="0" noProof="0" dirty="0">
                <a:ln>
                  <a:noFill/>
                </a:ln>
                <a:effectLst/>
                <a:uLnTx/>
                <a:uFillTx/>
                <a:latin typeface="Times New Roman"/>
                <a:ea typeface="+mn-ea"/>
                <a:cs typeface="Times New Roman"/>
              </a:rPr>
              <a:t>Straight Line </a:t>
            </a: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has relatively </a:t>
            </a:r>
            <a:r>
              <a:rPr kumimoji="0" lang="en-US" sz="2000" b="0" i="0" u="none" strike="noStrike" kern="1200" cap="none" spc="0" normalizeH="0" baseline="0" noProof="0" dirty="0">
                <a:ln>
                  <a:noFill/>
                </a:ln>
                <a:solidFill>
                  <a:srgbClr val="FF0000"/>
                </a:solidFill>
                <a:effectLst/>
                <a:uLnTx/>
                <a:uFillTx/>
                <a:latin typeface="Times New Roman"/>
                <a:ea typeface="+mn-ea"/>
                <a:cs typeface="Times New Roman"/>
              </a:rPr>
              <a:t>high bias</a:t>
            </a: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 since</a:t>
            </a:r>
            <a:r>
              <a:rPr lang="en-US" sz="2000" dirty="0">
                <a:solidFill>
                  <a:srgbClr val="0000FF"/>
                </a:solidFill>
                <a:latin typeface="Times New Roman"/>
                <a:cs typeface="Times New Roman"/>
              </a:rPr>
              <a:t> it can not capture the curve in the relationship between</a:t>
            </a: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 weight and height …</a:t>
            </a:r>
          </a:p>
        </p:txBody>
      </p:sp>
      <p:pic>
        <p:nvPicPr>
          <p:cNvPr id="8" name="Picture 7" descr="Chart, scatter chart&#10;&#10;Description automatically generated">
            <a:extLst>
              <a:ext uri="{FF2B5EF4-FFF2-40B4-BE49-F238E27FC236}">
                <a16:creationId xmlns:a16="http://schemas.microsoft.com/office/drawing/2014/main" id="{6F89D3D4-FDF1-4A58-93B3-7A4D069291AF}"/>
              </a:ext>
            </a:extLst>
          </p:cNvPr>
          <p:cNvPicPr>
            <a:picLocks noChangeAspect="1"/>
          </p:cNvPicPr>
          <p:nvPr/>
        </p:nvPicPr>
        <p:blipFill rotWithShape="1">
          <a:blip r:embed="rId2"/>
          <a:srcRect t="26298" r="52964" b="25345"/>
          <a:stretch/>
        </p:blipFill>
        <p:spPr>
          <a:xfrm>
            <a:off x="-8022" y="1102986"/>
            <a:ext cx="4300889" cy="2487237"/>
          </a:xfrm>
          <a:prstGeom prst="rect">
            <a:avLst/>
          </a:prstGeom>
        </p:spPr>
      </p:pic>
      <p:pic>
        <p:nvPicPr>
          <p:cNvPr id="10" name="Picture 9" descr="Chart, scatter chart&#10;&#10;Description automatically generated">
            <a:extLst>
              <a:ext uri="{FF2B5EF4-FFF2-40B4-BE49-F238E27FC236}">
                <a16:creationId xmlns:a16="http://schemas.microsoft.com/office/drawing/2014/main" id="{3036C967-5A0C-4CC3-A6E0-DA4CAA14DDBC}"/>
              </a:ext>
            </a:extLst>
          </p:cNvPr>
          <p:cNvPicPr>
            <a:picLocks noChangeAspect="1"/>
          </p:cNvPicPr>
          <p:nvPr/>
        </p:nvPicPr>
        <p:blipFill rotWithShape="1">
          <a:blip r:embed="rId3"/>
          <a:srcRect l="51667" t="24814" r="815" b="23334"/>
          <a:stretch/>
        </p:blipFill>
        <p:spPr>
          <a:xfrm>
            <a:off x="4456101" y="982311"/>
            <a:ext cx="4344999" cy="2667000"/>
          </a:xfrm>
          <a:prstGeom prst="rect">
            <a:avLst/>
          </a:prstGeom>
        </p:spPr>
      </p:pic>
      <p:sp>
        <p:nvSpPr>
          <p:cNvPr id="11" name="TextBox 10">
            <a:extLst>
              <a:ext uri="{FF2B5EF4-FFF2-40B4-BE49-F238E27FC236}">
                <a16:creationId xmlns:a16="http://schemas.microsoft.com/office/drawing/2014/main" id="{7617C48D-5E73-49C5-8CCE-EBE3E5834B3B}"/>
              </a:ext>
            </a:extLst>
          </p:cNvPr>
          <p:cNvSpPr txBox="1"/>
          <p:nvPr/>
        </p:nvSpPr>
        <p:spPr>
          <a:xfrm>
            <a:off x="4292867" y="3850105"/>
            <a:ext cx="42383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 but the </a:t>
            </a:r>
            <a:r>
              <a:rPr kumimoji="0" lang="en-US" sz="2000" b="0" i="0" u="none" strike="noStrike" kern="1200" cap="none" spc="0" normalizeH="0" baseline="0" noProof="0" dirty="0">
                <a:ln>
                  <a:noFill/>
                </a:ln>
                <a:effectLst/>
                <a:uLnTx/>
                <a:uFillTx/>
                <a:latin typeface="Times New Roman"/>
                <a:ea typeface="+mn-ea"/>
                <a:cs typeface="Times New Roman"/>
              </a:rPr>
              <a:t>Straight Line </a:t>
            </a: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has relatively </a:t>
            </a:r>
            <a:r>
              <a:rPr kumimoji="0" lang="en-US" sz="2000" b="0" i="0" u="none" strike="noStrike" kern="1200" cap="none" spc="0" normalizeH="0" baseline="0" noProof="0" dirty="0">
                <a:ln>
                  <a:noFill/>
                </a:ln>
                <a:solidFill>
                  <a:srgbClr val="00B050"/>
                </a:solidFill>
                <a:effectLst/>
                <a:uLnTx/>
                <a:uFillTx/>
                <a:latin typeface="Times New Roman"/>
                <a:ea typeface="+mn-ea"/>
                <a:cs typeface="Times New Roman"/>
              </a:rPr>
              <a:t>low variance</a:t>
            </a:r>
            <a:r>
              <a:rPr kumimoji="0" lang="en-US" sz="2000" b="0" i="0" u="none" strike="noStrike" kern="1200" cap="none" spc="0" normalizeH="0" baseline="0" noProof="0" dirty="0">
                <a:ln>
                  <a:noFill/>
                </a:ln>
                <a:solidFill>
                  <a:srgbClr val="0000FF"/>
                </a:solidFill>
                <a:effectLst/>
                <a:uLnTx/>
                <a:uFillTx/>
                <a:latin typeface="Times New Roman"/>
                <a:ea typeface="+mn-ea"/>
                <a:cs typeface="Times New Roman"/>
              </a:rPr>
              <a:t>, because the Sums of Squares are very similar for different datasets.</a:t>
            </a:r>
          </a:p>
        </p:txBody>
      </p:sp>
      <p:sp>
        <p:nvSpPr>
          <p:cNvPr id="12" name="TextBox 11">
            <a:extLst>
              <a:ext uri="{FF2B5EF4-FFF2-40B4-BE49-F238E27FC236}">
                <a16:creationId xmlns:a16="http://schemas.microsoft.com/office/drawing/2014/main" id="{7BD613D5-8648-46CD-A4DF-7C95E4AA653A}"/>
              </a:ext>
            </a:extLst>
          </p:cNvPr>
          <p:cNvSpPr txBox="1"/>
          <p:nvPr/>
        </p:nvSpPr>
        <p:spPr>
          <a:xfrm>
            <a:off x="629257" y="5638800"/>
            <a:ext cx="7885493" cy="707886"/>
          </a:xfrm>
          <a:prstGeom prst="rect">
            <a:avLst/>
          </a:prstGeom>
          <a:noFill/>
        </p:spPr>
        <p:txBody>
          <a:bodyPr wrap="none" rtlCol="0">
            <a:spAutoFit/>
          </a:bodyPr>
          <a:lstStyle/>
          <a:p>
            <a:pPr algn="ctr"/>
            <a:r>
              <a:rPr lang="en-US" sz="2000" dirty="0">
                <a:solidFill>
                  <a:srgbClr val="0000FF"/>
                </a:solidFill>
              </a:rPr>
              <a:t>In other words, the </a:t>
            </a:r>
            <a:r>
              <a:rPr lang="en-US" sz="2000" dirty="0"/>
              <a:t>Straight Line</a:t>
            </a:r>
            <a:r>
              <a:rPr lang="en-US" sz="2000" dirty="0">
                <a:solidFill>
                  <a:srgbClr val="0000FF"/>
                </a:solidFill>
              </a:rPr>
              <a:t> might only give </a:t>
            </a:r>
            <a:r>
              <a:rPr lang="en-US" sz="2000" dirty="0">
                <a:solidFill>
                  <a:srgbClr val="92D050"/>
                </a:solidFill>
              </a:rPr>
              <a:t>good predictions</a:t>
            </a:r>
            <a:r>
              <a:rPr lang="en-US" sz="2000" dirty="0">
                <a:solidFill>
                  <a:srgbClr val="0000FF"/>
                </a:solidFill>
              </a:rPr>
              <a:t>, </a:t>
            </a:r>
          </a:p>
          <a:p>
            <a:pPr algn="ctr"/>
            <a:r>
              <a:rPr lang="en-US" sz="2000" dirty="0">
                <a:solidFill>
                  <a:srgbClr val="0000FF"/>
                </a:solidFill>
              </a:rPr>
              <a:t>And not great predictions … But they will be </a:t>
            </a:r>
            <a:r>
              <a:rPr lang="en-US" sz="2000" dirty="0">
                <a:solidFill>
                  <a:srgbClr val="00B050"/>
                </a:solidFill>
                <a:effectLst>
                  <a:outerShdw blurRad="38100" dist="38100" dir="2700000" algn="tl">
                    <a:srgbClr val="000000">
                      <a:alpha val="43137"/>
                    </a:srgbClr>
                  </a:outerShdw>
                </a:effectLst>
              </a:rPr>
              <a:t>consistently good predictions</a:t>
            </a:r>
            <a:r>
              <a:rPr lang="en-US" sz="2000" dirty="0">
                <a:solidFill>
                  <a:srgbClr val="0000FF"/>
                </a:solidFill>
              </a:rPr>
              <a:t>.</a:t>
            </a:r>
          </a:p>
        </p:txBody>
      </p:sp>
      <p:sp>
        <p:nvSpPr>
          <p:cNvPr id="13" name="TextBox 12">
            <a:extLst>
              <a:ext uri="{FF2B5EF4-FFF2-40B4-BE49-F238E27FC236}">
                <a16:creationId xmlns:a16="http://schemas.microsoft.com/office/drawing/2014/main" id="{C82BED23-7721-4431-B644-1B70948C321C}"/>
              </a:ext>
            </a:extLst>
          </p:cNvPr>
          <p:cNvSpPr txBox="1"/>
          <p:nvPr/>
        </p:nvSpPr>
        <p:spPr>
          <a:xfrm>
            <a:off x="2057400" y="2710934"/>
            <a:ext cx="1479892" cy="369332"/>
          </a:xfrm>
          <a:prstGeom prst="rect">
            <a:avLst/>
          </a:prstGeom>
          <a:noFill/>
        </p:spPr>
        <p:txBody>
          <a:bodyPr wrap="none" rtlCol="0">
            <a:spAutoFit/>
          </a:bodyPr>
          <a:lstStyle/>
          <a:p>
            <a:r>
              <a:rPr lang="en-US" dirty="0">
                <a:solidFill>
                  <a:srgbClr val="FF0000"/>
                </a:solidFill>
                <a:effectLst>
                  <a:outerShdw blurRad="38100" dist="38100" dir="2700000" algn="tl">
                    <a:srgbClr val="000000">
                      <a:alpha val="43137"/>
                    </a:srgbClr>
                  </a:outerShdw>
                </a:effectLst>
              </a:rPr>
              <a:t>Underfitting!!</a:t>
            </a:r>
          </a:p>
        </p:txBody>
      </p:sp>
    </p:spTree>
    <p:extLst>
      <p:ext uri="{BB962C8B-B14F-4D97-AF65-F5344CB8AC3E}">
        <p14:creationId xmlns:p14="http://schemas.microsoft.com/office/powerpoint/2010/main" val="1285843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Overfitting and Underfitting</a:t>
            </a:r>
          </a:p>
        </p:txBody>
      </p:sp>
    </p:spTree>
    <p:extLst>
      <p:ext uri="{BB962C8B-B14F-4D97-AF65-F5344CB8AC3E}">
        <p14:creationId xmlns:p14="http://schemas.microsoft.com/office/powerpoint/2010/main" val="378998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Evaluating Machine Learning</a:t>
            </a:r>
          </a:p>
        </p:txBody>
      </p:sp>
      <p:sp>
        <p:nvSpPr>
          <p:cNvPr id="18" name="Content Placeholder 2"/>
          <p:cNvSpPr txBox="1">
            <a:spLocks/>
          </p:cNvSpPr>
          <p:nvPr/>
        </p:nvSpPr>
        <p:spPr>
          <a:xfrm>
            <a:off x="228600" y="1120978"/>
            <a:ext cx="8610600" cy="53816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The primary aim of the Machine Learning model is to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learn from the given data</a:t>
            </a:r>
            <a:r>
              <a:rPr kumimoji="0" lang="en-US" sz="2400" b="0" i="0" u="none" strike="noStrike" kern="1200" cap="none" spc="0" normalizeH="0" baseline="0" noProof="0" dirty="0">
                <a:ln>
                  <a:noFill/>
                </a:ln>
                <a:solidFill>
                  <a:srgbClr val="0000FF"/>
                </a:solidFill>
                <a:effectLst/>
                <a:uLnTx/>
                <a:uFillTx/>
                <a:latin typeface="Calibri"/>
                <a:ea typeface="+mn-ea"/>
                <a:cs typeface="+mn-cs"/>
              </a:rPr>
              <a:t> and generate predictions based on the pattern observed during the learning process.</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We need to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continuously make improvements</a:t>
            </a:r>
            <a:r>
              <a:rPr kumimoji="0" lang="en-US" sz="2400" b="0" i="0" u="none" strike="noStrike" kern="1200" cap="none" spc="0" normalizeH="0" baseline="0" noProof="0" dirty="0">
                <a:ln>
                  <a:noFill/>
                </a:ln>
                <a:solidFill>
                  <a:srgbClr val="0000FF"/>
                </a:solidFill>
                <a:effectLst/>
                <a:uLnTx/>
                <a:uFillTx/>
                <a:latin typeface="Calibri"/>
                <a:ea typeface="+mn-ea"/>
                <a:cs typeface="+mn-cs"/>
              </a:rPr>
              <a:t> to the models, based on the kind of results it generates.</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We also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quantify the model’s performance</a:t>
            </a:r>
            <a:r>
              <a:rPr kumimoji="0" lang="en-US" sz="2400" b="0" i="0" u="none" strike="noStrike" kern="1200" cap="none" spc="0" normalizeH="0" baseline="0" noProof="0" dirty="0">
                <a:ln>
                  <a:noFill/>
                </a:ln>
                <a:solidFill>
                  <a:srgbClr val="0000FF"/>
                </a:solidFill>
                <a:effectLst/>
                <a:uLnTx/>
                <a:uFillTx/>
                <a:latin typeface="Calibri"/>
                <a:ea typeface="+mn-ea"/>
                <a:cs typeface="+mn-cs"/>
              </a:rPr>
              <a:t> using metrics like Accuracy, </a:t>
            </a:r>
            <a:r>
              <a:rPr kumimoji="0" lang="en-US" sz="2400" b="0" i="0" u="none" strike="noStrike" kern="1200" cap="none" spc="0" normalizeH="0" baseline="0" noProof="0" dirty="0" err="1">
                <a:ln>
                  <a:noFill/>
                </a:ln>
                <a:solidFill>
                  <a:srgbClr val="0000FF"/>
                </a:solidFill>
                <a:effectLst/>
                <a:uLnTx/>
                <a:uFillTx/>
                <a:latin typeface="Calibri"/>
                <a:ea typeface="+mn-ea"/>
                <a:cs typeface="+mn-cs"/>
              </a:rPr>
              <a:t>Mea</a:t>
            </a:r>
            <a:r>
              <a:rPr kumimoji="0" lang="en-US" sz="2400" b="0" i="0" u="none" strike="noStrike" kern="1200" cap="none" spc="0" normalizeH="0" baseline="0" noProof="0" dirty="0">
                <a:ln>
                  <a:noFill/>
                </a:ln>
                <a:solidFill>
                  <a:srgbClr val="0000FF"/>
                </a:solidFill>
                <a:effectLst/>
                <a:uLnTx/>
                <a:uFillTx/>
                <a:latin typeface="Calibri"/>
                <a:ea typeface="+mn-ea"/>
                <a:cs typeface="+mn-cs"/>
              </a:rPr>
              <a:t>n Squared Error (MSE), F1-Score </a:t>
            </a:r>
            <a:r>
              <a:rPr kumimoji="0" lang="en-US" sz="2400" b="0" i="0" u="none" strike="noStrike" kern="1200" cap="none" spc="0" normalizeH="0" baseline="0" noProof="0" dirty="0" err="1">
                <a:ln>
                  <a:noFill/>
                </a:ln>
                <a:solidFill>
                  <a:srgbClr val="0000FF"/>
                </a:solidFill>
                <a:effectLst/>
                <a:uLnTx/>
                <a:uFillTx/>
                <a:latin typeface="Calibri"/>
                <a:ea typeface="+mn-ea"/>
                <a:cs typeface="+mn-cs"/>
              </a:rPr>
              <a:t>e.t.c</a:t>
            </a:r>
            <a:r>
              <a:rPr kumimoji="0" lang="en-US" sz="2400" b="0" i="0" u="none" strike="noStrike" kern="1200" cap="none" spc="0" normalizeH="0" baseline="0" noProof="0" dirty="0">
                <a:ln>
                  <a:noFill/>
                </a:ln>
                <a:solidFill>
                  <a:srgbClr val="0000FF"/>
                </a:solidFill>
                <a:effectLst/>
                <a:uLnTx/>
                <a:uFillTx/>
                <a:latin typeface="Calibri"/>
                <a:ea typeface="+mn-ea"/>
                <a:cs typeface="+mn-cs"/>
              </a:rPr>
              <a:t> and try to improve these metrics.</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A supervised Machine Learning model aims to train itself on the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input variables (X) </a:t>
            </a:r>
            <a:r>
              <a:rPr kumimoji="0" lang="en-US" sz="2400" b="0" i="0" u="none" strike="noStrike" kern="1200" cap="none" spc="0" normalizeH="0" baseline="0" noProof="0" dirty="0">
                <a:ln>
                  <a:noFill/>
                </a:ln>
                <a:solidFill>
                  <a:srgbClr val="0000FF"/>
                </a:solidFill>
                <a:effectLst/>
                <a:uLnTx/>
                <a:uFillTx/>
                <a:latin typeface="Calibri"/>
                <a:ea typeface="+mn-ea"/>
                <a:cs typeface="+mn-cs"/>
              </a:rPr>
              <a:t>in such a way that the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predicted values (Y)</a:t>
            </a:r>
            <a:r>
              <a:rPr kumimoji="0" lang="en-US" sz="2400" b="0" i="0" u="none" strike="noStrike" kern="1200" cap="none" spc="0" normalizeH="0" baseline="0" noProof="0" dirty="0">
                <a:ln>
                  <a:noFill/>
                </a:ln>
                <a:solidFill>
                  <a:srgbClr val="0000FF"/>
                </a:solidFill>
                <a:effectLst/>
                <a:uLnTx/>
                <a:uFillTx/>
                <a:latin typeface="Calibri"/>
                <a:ea typeface="+mn-ea"/>
                <a:cs typeface="+mn-cs"/>
              </a:rPr>
              <a:t> are as close to the actual values as possible.</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uLnTx/>
                <a:uFillTx/>
                <a:latin typeface="Calibri"/>
                <a:ea typeface="+mn-ea"/>
                <a:cs typeface="+mn-cs"/>
              </a:rPr>
              <a:t>The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difference</a:t>
            </a:r>
            <a:r>
              <a:rPr kumimoji="0" lang="en-US" sz="2400" b="0" i="0" u="none" strike="noStrike" kern="1200" cap="none" spc="0" normalizeH="0" baseline="0" noProof="0" dirty="0">
                <a:ln>
                  <a:noFill/>
                </a:ln>
                <a:solidFill>
                  <a:srgbClr val="0000FF"/>
                </a:solidFill>
                <a:effectLst/>
                <a:uLnTx/>
                <a:uFillTx/>
                <a:latin typeface="Calibri"/>
                <a:ea typeface="+mn-ea"/>
                <a:cs typeface="+mn-cs"/>
              </a:rPr>
              <a:t> between the actual values and predicted values is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the error</a:t>
            </a:r>
            <a:r>
              <a:rPr kumimoji="0" lang="en-US" sz="2400" b="0" i="0" u="none" strike="noStrike" kern="1200" cap="none" spc="0" normalizeH="0" baseline="0" noProof="0" dirty="0">
                <a:ln>
                  <a:noFill/>
                </a:ln>
                <a:solidFill>
                  <a:srgbClr val="0000FF"/>
                </a:solidFill>
                <a:effectLst/>
                <a:uLnTx/>
                <a:uFillTx/>
                <a:latin typeface="Calibri"/>
                <a:ea typeface="+mn-ea"/>
                <a:cs typeface="+mn-cs"/>
              </a:rPr>
              <a:t> and it is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used to evaluate the model</a:t>
            </a:r>
            <a:r>
              <a:rPr kumimoji="0" lang="en-US" sz="2400" b="0" i="0" u="none" strike="noStrike" kern="1200" cap="none" spc="0" normalizeH="0" baseline="0" noProof="0" dirty="0">
                <a:ln>
                  <a:noFill/>
                </a:ln>
                <a:solidFill>
                  <a:srgbClr val="0000FF"/>
                </a:solidFill>
                <a:effectLst/>
                <a:uLnTx/>
                <a:uFillTx/>
                <a:latin typeface="Calibri"/>
                <a:ea typeface="+mn-ea"/>
                <a:cs typeface="+mn-cs"/>
              </a:rPr>
              <a:t>.</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FF"/>
              </a:solidFill>
              <a:effectLst/>
              <a:uLnTx/>
              <a:uFillTx/>
              <a:latin typeface="Calibri"/>
              <a:ea typeface="+mn-ea"/>
              <a:cs typeface="+mn-cs"/>
            </a:endParaRPr>
          </a:p>
        </p:txBody>
      </p:sp>
      <p:sp>
        <p:nvSpPr>
          <p:cNvPr id="5" name="Slide Number Placeholder 1">
            <a:extLst>
              <a:ext uri="{FF2B5EF4-FFF2-40B4-BE49-F238E27FC236}">
                <a16:creationId xmlns:a16="http://schemas.microsoft.com/office/drawing/2014/main" id="{BF302FE3-F0DF-41A7-A607-AA09AFE8DB1E}"/>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40981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400" b="0" i="0" u="none" strike="noStrike" kern="0" cap="none" spc="0" normalizeH="0" baseline="0" noProof="0" dirty="0">
                <a:ln>
                  <a:noFill/>
                </a:ln>
                <a:solidFill>
                  <a:srgbClr val="0332B7"/>
                </a:solidFill>
                <a:effectLst/>
                <a:uLnTx/>
                <a:uFillTx/>
                <a:latin typeface="Comic Sans MS"/>
                <a:ea typeface="+mj-ea"/>
                <a:cs typeface="+mj-cs"/>
              </a:rPr>
              <a:t> </a:t>
            </a:r>
            <a:r>
              <a:rPr lang="en-US" altLang="en-US" sz="5400" b="1" kern="0" dirty="0">
                <a:solidFill>
                  <a:srgbClr val="0070C0"/>
                </a:solidFill>
                <a:effectLst>
                  <a:outerShdw blurRad="38100" dist="38100" dir="2700000" algn="tl">
                    <a:srgbClr val="000000">
                      <a:alpha val="43137"/>
                    </a:srgbClr>
                  </a:outerShdw>
                </a:effectLst>
                <a:latin typeface="Comic Sans MS"/>
              </a:rPr>
              <a:t>Overfit vs. Underfit</a:t>
            </a:r>
            <a:r>
              <a:rPr kumimoji="0" lang="en-US" altLang="en-US"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 </a:t>
            </a:r>
          </a:p>
        </p:txBody>
      </p:sp>
      <p:sp>
        <p:nvSpPr>
          <p:cNvPr id="18" name="Content Placeholder 2"/>
          <p:cNvSpPr txBox="1">
            <a:spLocks/>
          </p:cNvSpPr>
          <p:nvPr/>
        </p:nvSpPr>
        <p:spPr>
          <a:xfrm>
            <a:off x="76200" y="914400"/>
            <a:ext cx="9001125" cy="358139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To achieve a balance between the Bias error and the Variance error, we need to use an appropriate model </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that neither</a:t>
            </a:r>
          </a:p>
          <a:p>
            <a:pPr marL="685800" marR="0" lvl="1" indent="-342900" algn="l" defTabSz="685800" rtl="0" eaLnBrk="1" fontAlgn="base" latinLnBrk="0" hangingPunct="1">
              <a:lnSpc>
                <a:spcPct val="90000"/>
              </a:lnSpc>
              <a:spcBef>
                <a:spcPts val="75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FF"/>
                </a:solidFill>
                <a:effectLst/>
                <a:uLnTx/>
                <a:uFillTx/>
                <a:latin typeface="Calibri"/>
                <a:ea typeface="+mn-ea"/>
                <a:cs typeface="+mn-cs"/>
              </a:rPr>
              <a:t>learns from the noise (</a:t>
            </a:r>
            <a:r>
              <a:rPr kumimoji="0" lang="en-US" sz="19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memorize</a:t>
            </a:r>
            <a:r>
              <a:rPr kumimoji="0" lang="en-US" sz="1900" b="0" i="0" u="none" strike="noStrike" kern="1200" cap="none" spc="0" normalizeH="0" baseline="0" noProof="0" dirty="0">
                <a:ln>
                  <a:noFill/>
                </a:ln>
                <a:solidFill>
                  <a:srgbClr val="0000FF"/>
                </a:solidFill>
                <a:effectLst/>
                <a:uLnTx/>
                <a:uFillTx/>
                <a:latin typeface="Calibri"/>
                <a:ea typeface="+mn-ea"/>
                <a:cs typeface="+mn-cs"/>
              </a:rPr>
              <a:t> or </a:t>
            </a:r>
            <a:r>
              <a:rPr kumimoji="0" lang="en-US" sz="19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overfit</a:t>
            </a:r>
            <a:r>
              <a:rPr kumimoji="0" lang="en-US" sz="19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 on  data</a:t>
            </a:r>
            <a:r>
              <a:rPr kumimoji="0" lang="en-US" sz="1900" b="0" i="0" u="none" strike="noStrike" kern="1200" cap="none" spc="0" normalizeH="0" baseline="0" noProof="0" dirty="0">
                <a:ln>
                  <a:noFill/>
                </a:ln>
                <a:solidFill>
                  <a:srgbClr val="0000FF"/>
                </a:solidFill>
                <a:effectLst/>
                <a:uLnTx/>
                <a:uFillTx/>
                <a:latin typeface="Calibri"/>
                <a:ea typeface="+mn-ea"/>
                <a:cs typeface="+mn-cs"/>
              </a:rPr>
              <a:t>) nor </a:t>
            </a:r>
          </a:p>
          <a:p>
            <a:pPr marL="685800" marR="0" lvl="1" indent="-342900" algn="l" defTabSz="685800" rtl="0" eaLnBrk="1" fontAlgn="base" latinLnBrk="0" hangingPunct="1">
              <a:lnSpc>
                <a:spcPct val="90000"/>
              </a:lnSpc>
              <a:spcBef>
                <a:spcPts val="75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FF"/>
                </a:solidFill>
                <a:effectLst/>
                <a:uLnTx/>
                <a:uFillTx/>
                <a:latin typeface="Calibri"/>
                <a:ea typeface="+mn-ea"/>
                <a:cs typeface="+mn-cs"/>
              </a:rPr>
              <a:t>makes sweeping assumptions on the data (</a:t>
            </a:r>
            <a:r>
              <a:rPr kumimoji="0" lang="en-US" sz="19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underfit</a:t>
            </a:r>
            <a:r>
              <a:rPr kumimoji="0" lang="en-US" sz="1900" b="0" i="0" u="none" strike="noStrike" kern="1200" cap="none" spc="0" normalizeH="0" baseline="0" noProof="0" dirty="0">
                <a:ln>
                  <a:noFill/>
                </a:ln>
                <a:solidFill>
                  <a:srgbClr val="FF0000"/>
                </a:solidFill>
                <a:effectLst/>
                <a:uLnTx/>
                <a:uFillTx/>
                <a:latin typeface="Calibri"/>
                <a:ea typeface="+mn-ea"/>
                <a:cs typeface="+mn-cs"/>
              </a:rPr>
              <a:t> on data</a:t>
            </a:r>
            <a:r>
              <a:rPr kumimoji="0" lang="en-US" sz="1900" b="0" i="0" u="none" strike="noStrike" kern="1200" cap="none" spc="0" normalizeH="0" baseline="0" noProof="0" dirty="0">
                <a:ln>
                  <a:noFill/>
                </a:ln>
                <a:solidFill>
                  <a:srgbClr val="0000FF"/>
                </a:solidFill>
                <a:effectLst/>
                <a:uLnTx/>
                <a:uFillTx/>
                <a:latin typeface="Calibri"/>
                <a:ea typeface="+mn-ea"/>
                <a:cs typeface="+mn-cs"/>
              </a:rPr>
              <a:t>).</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A </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balanced model </a:t>
            </a:r>
            <a:r>
              <a:rPr kumimoji="0" lang="en-US" sz="2200" b="0" i="0" u="none" strike="noStrike" kern="1200" cap="none" spc="0" normalizeH="0" baseline="0" noProof="0" dirty="0">
                <a:ln>
                  <a:noFill/>
                </a:ln>
                <a:solidFill>
                  <a:srgbClr val="0000FF"/>
                </a:solidFill>
                <a:effectLst/>
                <a:uLnTx/>
                <a:uFillTx/>
                <a:latin typeface="Calibri"/>
                <a:ea typeface="+mn-ea"/>
                <a:cs typeface="+mn-cs"/>
              </a:rPr>
              <a:t>would look li</a:t>
            </a:r>
            <a:r>
              <a:rPr kumimoji="0" lang="en-US" sz="2200" b="0" i="0" u="none" strike="noStrike" kern="1200" cap="none" spc="0" normalizeH="0" baseline="0" noProof="0" dirty="0" err="1">
                <a:ln>
                  <a:noFill/>
                </a:ln>
                <a:solidFill>
                  <a:srgbClr val="0000FF"/>
                </a:solidFill>
                <a:effectLst/>
                <a:uLnTx/>
                <a:uFillTx/>
                <a:latin typeface="Calibri"/>
                <a:ea typeface="+mn-ea"/>
                <a:cs typeface="+mn-cs"/>
              </a:rPr>
              <a:t>ke</a:t>
            </a:r>
            <a:r>
              <a:rPr kumimoji="0" lang="en-US" sz="2200" b="0" i="0" u="none" strike="noStrike" kern="1200" cap="none" spc="0" normalizeH="0" baseline="0" noProof="0" dirty="0">
                <a:ln>
                  <a:noFill/>
                </a:ln>
                <a:solidFill>
                  <a:srgbClr val="0000FF"/>
                </a:solidFill>
                <a:effectLst/>
                <a:uLnTx/>
                <a:uFillTx/>
                <a:latin typeface="Calibri"/>
                <a:ea typeface="+mn-ea"/>
                <a:cs typeface="+mn-cs"/>
              </a:rPr>
              <a:t> the one in the figure below</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Though some points are classified incorrectly, the </a:t>
            </a:r>
            <a:r>
              <a:rPr kumimoji="0" lang="en-US" sz="2200" b="0" i="0" u="none" strike="noStrike" kern="1200" cap="none" spc="0" normalizeH="0" baseline="0" noProof="0" dirty="0">
                <a:ln>
                  <a:noFill/>
                </a:ln>
                <a:solidFill>
                  <a:prstClr val="black"/>
                </a:solidFill>
                <a:effectLst/>
                <a:uLnTx/>
                <a:uFillTx/>
                <a:latin typeface="Calibri"/>
                <a:ea typeface="+mn-ea"/>
                <a:cs typeface="+mn-cs"/>
              </a:rPr>
              <a:t>model generally fits most of the datapoints </a:t>
            </a:r>
            <a:r>
              <a:rPr kumimoji="0" lang="en-US" sz="2200" b="0" i="0" u="none" strike="noStrike" kern="1200" cap="none" spc="0" normalizeH="0" baseline="0" noProof="0" dirty="0">
                <a:ln>
                  <a:noFill/>
                </a:ln>
                <a:solidFill>
                  <a:srgbClr val="0000FF"/>
                </a:solidFill>
                <a:effectLst/>
                <a:uLnTx/>
                <a:uFillTx/>
                <a:latin typeface="Calibri"/>
                <a:ea typeface="+mn-ea"/>
                <a:cs typeface="+mn-cs"/>
              </a:rPr>
              <a:t>accurately.</a:t>
            </a:r>
          </a:p>
          <a:p>
            <a:pPr marL="342900" marR="0" lvl="0" indent="-342900" algn="l" defTabSz="685800" rtl="0" eaLnBrk="1" fontAlgn="base" latinLnBrk="0" hangingPunct="1">
              <a:lnSpc>
                <a:spcPct val="90000"/>
              </a:lnSpc>
              <a:spcBef>
                <a:spcPts val="75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balance between the Bias error and Variance error is the </a:t>
            </a: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Bias-Variance Tradeoff</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endParaRPr kumimoji="0" lang="en-US" sz="19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2" name="Picture 4" descr="balanced_model">
            <a:extLst>
              <a:ext uri="{FF2B5EF4-FFF2-40B4-BE49-F238E27FC236}">
                <a16:creationId xmlns:a16="http://schemas.microsoft.com/office/drawing/2014/main" id="{45048284-B381-4DA6-9BB8-FDD733C70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419" y="4673599"/>
            <a:ext cx="28575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verfitting_">
            <a:extLst>
              <a:ext uri="{FF2B5EF4-FFF2-40B4-BE49-F238E27FC236}">
                <a16:creationId xmlns:a16="http://schemas.microsoft.com/office/drawing/2014/main" id="{2DE7B838-4FAC-4A65-88CD-6464B64C8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43" y="4520945"/>
            <a:ext cx="2857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implistic model_underfitting">
            <a:extLst>
              <a:ext uri="{FF2B5EF4-FFF2-40B4-BE49-F238E27FC236}">
                <a16:creationId xmlns:a16="http://schemas.microsoft.com/office/drawing/2014/main" id="{CC3EF9E7-522D-4CD4-BC52-16B9920D4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613" y="4579877"/>
            <a:ext cx="2857500" cy="1971675"/>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ication Sign 4">
            <a:extLst>
              <a:ext uri="{FF2B5EF4-FFF2-40B4-BE49-F238E27FC236}">
                <a16:creationId xmlns:a16="http://schemas.microsoft.com/office/drawing/2014/main" id="{02FEF984-D330-459C-B75E-497737F51754}"/>
              </a:ext>
            </a:extLst>
          </p:cNvPr>
          <p:cNvSpPr/>
          <p:nvPr/>
        </p:nvSpPr>
        <p:spPr>
          <a:xfrm>
            <a:off x="1215331" y="4115458"/>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Multiplication Sign 6">
            <a:extLst>
              <a:ext uri="{FF2B5EF4-FFF2-40B4-BE49-F238E27FC236}">
                <a16:creationId xmlns:a16="http://schemas.microsoft.com/office/drawing/2014/main" id="{D262F1DA-3B32-4F2E-97F3-701210A90E95}"/>
              </a:ext>
            </a:extLst>
          </p:cNvPr>
          <p:cNvSpPr/>
          <p:nvPr/>
        </p:nvSpPr>
        <p:spPr>
          <a:xfrm>
            <a:off x="7215086" y="4063745"/>
            <a:ext cx="914400" cy="9144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1">
            <a:extLst>
              <a:ext uri="{FF2B5EF4-FFF2-40B4-BE49-F238E27FC236}">
                <a16:creationId xmlns:a16="http://schemas.microsoft.com/office/drawing/2014/main" id="{A9C48CB6-362D-4245-B609-C48F28200ED4}"/>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sp>
        <p:nvSpPr>
          <p:cNvPr id="6" name="Arrow: Down 5">
            <a:extLst>
              <a:ext uri="{FF2B5EF4-FFF2-40B4-BE49-F238E27FC236}">
                <a16:creationId xmlns:a16="http://schemas.microsoft.com/office/drawing/2014/main" id="{CA638820-2569-4DE0-BF50-4BD1BBECFD8C}"/>
              </a:ext>
            </a:extLst>
          </p:cNvPr>
          <p:cNvSpPr/>
          <p:nvPr/>
        </p:nvSpPr>
        <p:spPr>
          <a:xfrm>
            <a:off x="4347955" y="4063745"/>
            <a:ext cx="533400" cy="457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3A315AA-E539-4A30-AA5F-D93DFE6785D1}"/>
              </a:ext>
            </a:extLst>
          </p:cNvPr>
          <p:cNvSpPr txBox="1"/>
          <p:nvPr/>
        </p:nvSpPr>
        <p:spPr>
          <a:xfrm>
            <a:off x="1143000" y="6488668"/>
            <a:ext cx="854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Overfit</a:t>
            </a:r>
          </a:p>
        </p:txBody>
      </p:sp>
      <p:sp>
        <p:nvSpPr>
          <p:cNvPr id="13" name="TextBox 12">
            <a:extLst>
              <a:ext uri="{FF2B5EF4-FFF2-40B4-BE49-F238E27FC236}">
                <a16:creationId xmlns:a16="http://schemas.microsoft.com/office/drawing/2014/main" id="{0758EB3F-2341-4341-975A-938513145A04}"/>
              </a:ext>
            </a:extLst>
          </p:cNvPr>
          <p:cNvSpPr txBox="1"/>
          <p:nvPr/>
        </p:nvSpPr>
        <p:spPr>
          <a:xfrm>
            <a:off x="7069318" y="6471164"/>
            <a:ext cx="9893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a:ea typeface="+mn-ea"/>
                <a:cs typeface="+mn-cs"/>
              </a:rPr>
              <a:t>Underfit</a:t>
            </a:r>
          </a:p>
        </p:txBody>
      </p:sp>
      <p:sp>
        <p:nvSpPr>
          <p:cNvPr id="14" name="TextBox 13">
            <a:extLst>
              <a:ext uri="{FF2B5EF4-FFF2-40B4-BE49-F238E27FC236}">
                <a16:creationId xmlns:a16="http://schemas.microsoft.com/office/drawing/2014/main" id="{7F68FD8A-1C89-4631-B83A-3CC9D1334DD8}"/>
              </a:ext>
            </a:extLst>
          </p:cNvPr>
          <p:cNvSpPr txBox="1"/>
          <p:nvPr/>
        </p:nvSpPr>
        <p:spPr>
          <a:xfrm>
            <a:off x="4037123" y="6469053"/>
            <a:ext cx="1253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Just Right!!</a:t>
            </a:r>
          </a:p>
        </p:txBody>
      </p:sp>
    </p:spTree>
    <p:extLst>
      <p:ext uri="{BB962C8B-B14F-4D97-AF65-F5344CB8AC3E}">
        <p14:creationId xmlns:p14="http://schemas.microsoft.com/office/powerpoint/2010/main" val="26659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Εικόνα 12"/>
          <p:cNvPicPr>
            <a:picLocks noChangeAspect="1"/>
          </p:cNvPicPr>
          <p:nvPr/>
        </p:nvPicPr>
        <p:blipFill rotWithShape="1">
          <a:blip r:embed="rId3"/>
          <a:srcRect r="65885"/>
          <a:stretch/>
        </p:blipFill>
        <p:spPr>
          <a:xfrm>
            <a:off x="838200" y="1023007"/>
            <a:ext cx="2032000" cy="2405993"/>
          </a:xfrm>
          <a:prstGeom prst="rect">
            <a:avLst/>
          </a:prstGeom>
        </p:spPr>
      </p:pic>
      <p:sp>
        <p:nvSpPr>
          <p:cNvPr id="14"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Under</a:t>
            </a: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fitting</a:t>
            </a:r>
          </a:p>
        </p:txBody>
      </p:sp>
      <p:sp>
        <p:nvSpPr>
          <p:cNvPr id="8" name="Slide Number Placeholder 1">
            <a:extLst>
              <a:ext uri="{FF2B5EF4-FFF2-40B4-BE49-F238E27FC236}">
                <a16:creationId xmlns:a16="http://schemas.microsoft.com/office/drawing/2014/main" id="{3BB6A441-BF05-45A2-BBDA-63CC64F39B73}"/>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0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altLang="en-US" sz="10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pic>
        <p:nvPicPr>
          <p:cNvPr id="2050" name="Picture 2" descr="Overfitting And Underfitting in Machine Learning">
            <a:extLst>
              <a:ext uri="{FF2B5EF4-FFF2-40B4-BE49-F238E27FC236}">
                <a16:creationId xmlns:a16="http://schemas.microsoft.com/office/drawing/2014/main" id="{DE8C1607-E0D6-4CFA-AC49-6D6E1F65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4" y="4038600"/>
            <a:ext cx="3962400" cy="252160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E29D334F-5B1E-404A-ADDA-9EB01EA48D64}"/>
              </a:ext>
            </a:extLst>
          </p:cNvPr>
          <p:cNvSpPr txBox="1">
            <a:spLocks/>
          </p:cNvSpPr>
          <p:nvPr/>
        </p:nvSpPr>
        <p:spPr>
          <a:xfrm>
            <a:off x="3962400" y="952500"/>
            <a:ext cx="4876800" cy="26289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Underfitting</a:t>
            </a:r>
            <a:r>
              <a:rPr kumimoji="0" lang="en-US" sz="2400" b="0" i="0" u="none" strike="noStrike" kern="1200" cap="none" spc="0" normalizeH="0" baseline="0" noProof="0" dirty="0">
                <a:ln>
                  <a:noFill/>
                </a:ln>
                <a:solidFill>
                  <a:srgbClr val="0000FF"/>
                </a:solidFill>
                <a:effectLst/>
                <a:uLnTx/>
                <a:uFillTx/>
                <a:latin typeface="Calibri"/>
                <a:ea typeface="+mn-ea"/>
                <a:cs typeface="+mn-cs"/>
              </a:rPr>
              <a:t>  refers to a model that can </a:t>
            </a:r>
            <a:r>
              <a:rPr kumimoji="0" lang="en-US" sz="2400" b="0" i="0" u="none" strike="noStrike" kern="1200" cap="none" spc="0" normalizeH="0" baseline="0" noProof="0" dirty="0">
                <a:ln>
                  <a:noFill/>
                </a:ln>
                <a:solidFill>
                  <a:srgbClr val="FF0000"/>
                </a:solidFill>
                <a:effectLst/>
                <a:uLnTx/>
                <a:uFillTx/>
                <a:latin typeface="Calibri"/>
                <a:ea typeface="+mn-ea"/>
                <a:cs typeface="+mn-cs"/>
              </a:rPr>
              <a:t>neither model </a:t>
            </a:r>
            <a:r>
              <a:rPr kumimoji="0" lang="en-US" sz="2400" b="0" i="0" u="none" strike="noStrike" kern="1200" cap="none" spc="0" normalizeH="0" baseline="0" noProof="0" dirty="0">
                <a:ln>
                  <a:noFill/>
                </a:ln>
                <a:solidFill>
                  <a:srgbClr val="0000FF"/>
                </a:solidFill>
                <a:effectLst/>
                <a:uLnTx/>
                <a:uFillTx/>
                <a:latin typeface="Calibri"/>
                <a:ea typeface="+mn-ea"/>
                <a:cs typeface="+mn-cs"/>
              </a:rPr>
              <a:t>the </a:t>
            </a:r>
            <a:r>
              <a:rPr kumimoji="0" lang="en-US" sz="2400" b="0" i="0" u="none" strike="noStrike" kern="1200" cap="none" spc="0" normalizeH="0" baseline="0" noProof="0" dirty="0">
                <a:ln>
                  <a:noFill/>
                </a:ln>
                <a:effectLst/>
                <a:uLnTx/>
                <a:uFillTx/>
                <a:latin typeface="Calibri"/>
                <a:ea typeface="+mn-ea"/>
                <a:cs typeface="+mn-cs"/>
              </a:rPr>
              <a:t>training data </a:t>
            </a:r>
            <a:r>
              <a:rPr kumimoji="0" lang="en-US" sz="2400" b="0" i="0" u="none" strike="noStrike" kern="1200" cap="none" spc="0" normalizeH="0" baseline="0" noProof="0" dirty="0">
                <a:ln>
                  <a:noFill/>
                </a:ln>
                <a:solidFill>
                  <a:srgbClr val="FF0000"/>
                </a:solidFill>
                <a:effectLst/>
                <a:uLnTx/>
                <a:uFillTx/>
                <a:latin typeface="Calibri"/>
                <a:ea typeface="+mn-ea"/>
                <a:cs typeface="+mn-cs"/>
              </a:rPr>
              <a:t>nor generalize </a:t>
            </a:r>
            <a:r>
              <a:rPr kumimoji="0" lang="en-US" sz="2400" b="0" i="0" u="none" strike="noStrike" kern="1200" cap="none" spc="0" normalizeH="0" baseline="0" noProof="0" dirty="0">
                <a:ln>
                  <a:noFill/>
                </a:ln>
                <a:solidFill>
                  <a:srgbClr val="0000FF"/>
                </a:solidFill>
                <a:effectLst/>
                <a:uLnTx/>
                <a:uFillTx/>
                <a:latin typeface="Calibri"/>
                <a:ea typeface="+mn-ea"/>
                <a:cs typeface="+mn-cs"/>
              </a:rPr>
              <a:t>to </a:t>
            </a:r>
            <a:r>
              <a:rPr kumimoji="0" lang="en-US" sz="2400" b="0" i="0" u="none" strike="noStrike" kern="1200" cap="none" spc="0" normalizeH="0" baseline="0" noProof="0" dirty="0">
                <a:ln>
                  <a:noFill/>
                </a:ln>
                <a:effectLst/>
                <a:uLnTx/>
                <a:uFillTx/>
                <a:latin typeface="Calibri"/>
                <a:ea typeface="+mn-ea"/>
                <a:cs typeface="+mn-cs"/>
              </a:rPr>
              <a:t>new data</a:t>
            </a:r>
            <a:r>
              <a:rPr kumimoji="0" lang="en-US" sz="2400" b="0" i="0" u="none" strike="noStrike" kern="1200" cap="none" spc="0" normalizeH="0" baseline="0" noProof="0" dirty="0">
                <a:ln>
                  <a:noFill/>
                </a:ln>
                <a:solidFill>
                  <a:srgbClr val="0000FF"/>
                </a:solidFill>
                <a:effectLst/>
                <a:uLnTx/>
                <a:uFillTx/>
                <a:latin typeface="Calibri"/>
                <a:ea typeface="+mn-ea"/>
                <a:cs typeface="+mn-cs"/>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lang="en-US" sz="2400" dirty="0">
                <a:solidFill>
                  <a:srgbClr val="0000FF"/>
                </a:solidFill>
                <a:latin typeface="Calibri"/>
              </a:rPr>
              <a:t>An underfit machine learning model is not a suitable model and will be obvious as it will have </a:t>
            </a:r>
            <a:r>
              <a:rPr lang="en-US" sz="2400" u="sng" dirty="0">
                <a:effectLst>
                  <a:outerShdw blurRad="38100" dist="38100" dir="2700000" algn="tl">
                    <a:srgbClr val="000000">
                      <a:alpha val="43137"/>
                    </a:srgbClr>
                  </a:outerShdw>
                </a:effectLst>
                <a:latin typeface="Calibri"/>
              </a:rPr>
              <a:t>poor performance on the training data</a:t>
            </a:r>
            <a:endParaRPr kumimoji="0" lang="en-US" sz="2400" b="0" i="0" u="sng" strike="noStrike" kern="1200" cap="none" spc="0" normalizeH="0" baseline="0" noProof="0" dirty="0">
              <a:ln>
                <a:noFill/>
              </a:ln>
              <a:effectLst>
                <a:outerShdw blurRad="38100" dist="38100" dir="2700000" algn="tl">
                  <a:srgbClr val="000000">
                    <a:alpha val="43137"/>
                  </a:srgbClr>
                </a:outerShdw>
              </a:effectLst>
              <a:uLnTx/>
              <a:uFillTx/>
              <a:latin typeface="Calibri"/>
            </a:endParaRP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FF"/>
              </a:solidFill>
              <a:effectLst/>
              <a:uLnTx/>
              <a:uFillTx/>
              <a:latin typeface="Calibri"/>
              <a:ea typeface="+mn-ea"/>
              <a:cs typeface="+mn-cs"/>
            </a:endParaRPr>
          </a:p>
        </p:txBody>
      </p:sp>
      <p:sp>
        <p:nvSpPr>
          <p:cNvPr id="2" name="TextBox 1">
            <a:extLst>
              <a:ext uri="{FF2B5EF4-FFF2-40B4-BE49-F238E27FC236}">
                <a16:creationId xmlns:a16="http://schemas.microsoft.com/office/drawing/2014/main" id="{45375849-DCFB-D43B-710A-6ED54384EE09}"/>
              </a:ext>
            </a:extLst>
          </p:cNvPr>
          <p:cNvSpPr txBox="1"/>
          <p:nvPr/>
        </p:nvSpPr>
        <p:spPr>
          <a:xfrm>
            <a:off x="5461543" y="5247964"/>
            <a:ext cx="2531462" cy="646331"/>
          </a:xfrm>
          <a:prstGeom prst="rect">
            <a:avLst/>
          </a:prstGeom>
          <a:noFill/>
        </p:spPr>
        <p:txBody>
          <a:bodyPr wrap="none" rtlCol="0">
            <a:spAutoFit/>
          </a:bodyPr>
          <a:lstStyle/>
          <a:p>
            <a:pPr algn="ctr"/>
            <a:r>
              <a:rPr lang="en-US" dirty="0">
                <a:solidFill>
                  <a:srgbClr val="FF0000"/>
                </a:solidFill>
                <a:effectLst>
                  <a:outerShdw blurRad="38100" dist="38100" dir="2700000" algn="tl">
                    <a:srgbClr val="000000">
                      <a:alpha val="43137"/>
                    </a:srgbClr>
                  </a:outerShdw>
                </a:effectLst>
              </a:rPr>
              <a:t> Training and Testing </a:t>
            </a:r>
          </a:p>
          <a:p>
            <a:pPr algn="ctr"/>
            <a:r>
              <a:rPr lang="en-US" dirty="0">
                <a:solidFill>
                  <a:srgbClr val="FF0000"/>
                </a:solidFill>
                <a:effectLst>
                  <a:outerShdw blurRad="38100" dist="38100" dir="2700000" algn="tl">
                    <a:srgbClr val="000000">
                      <a:alpha val="43137"/>
                    </a:srgbClr>
                  </a:outerShdw>
                </a:effectLst>
              </a:rPr>
              <a:t>Accuracy are low!!</a:t>
            </a:r>
          </a:p>
        </p:txBody>
      </p:sp>
      <p:sp>
        <p:nvSpPr>
          <p:cNvPr id="3" name="Oval 2">
            <a:extLst>
              <a:ext uri="{FF2B5EF4-FFF2-40B4-BE49-F238E27FC236}">
                <a16:creationId xmlns:a16="http://schemas.microsoft.com/office/drawing/2014/main" id="{C463B0AB-CA71-CFF5-4248-BA58B0B50585}"/>
              </a:ext>
            </a:extLst>
          </p:cNvPr>
          <p:cNvSpPr/>
          <p:nvPr/>
        </p:nvSpPr>
        <p:spPr>
          <a:xfrm>
            <a:off x="1066800" y="4038600"/>
            <a:ext cx="1803400" cy="685800"/>
          </a:xfrm>
          <a:prstGeom prst="ellipse">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9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Εικόνα 12"/>
          <p:cNvPicPr>
            <a:picLocks noChangeAspect="1"/>
          </p:cNvPicPr>
          <p:nvPr/>
        </p:nvPicPr>
        <p:blipFill rotWithShape="1">
          <a:blip r:embed="rId3"/>
          <a:srcRect l="66098" b="764"/>
          <a:stretch/>
        </p:blipFill>
        <p:spPr>
          <a:xfrm>
            <a:off x="5257800" y="1041401"/>
            <a:ext cx="2019300" cy="2387600"/>
          </a:xfrm>
          <a:prstGeom prst="rect">
            <a:avLst/>
          </a:prstGeom>
        </p:spPr>
      </p:pic>
      <p:sp>
        <p:nvSpPr>
          <p:cNvPr id="14"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mj-cs"/>
              </a:rPr>
              <a:t>Overfitting</a:t>
            </a:r>
          </a:p>
        </p:txBody>
      </p:sp>
      <p:sp>
        <p:nvSpPr>
          <p:cNvPr id="18" name="TextBox 17"/>
          <p:cNvSpPr txBox="1"/>
          <p:nvPr/>
        </p:nvSpPr>
        <p:spPr>
          <a:xfrm>
            <a:off x="4432300" y="4300255"/>
            <a:ext cx="3594100"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Learned hypothesis may </a:t>
            </a:r>
            <a:r>
              <a:rPr kumimoji="0" lang="en-US" sz="1800" b="1" i="0" u="none" strike="noStrike" kern="1200" cap="none" spc="0" normalizeH="0" baseline="0" noProof="0" dirty="0">
                <a:ln>
                  <a:noFill/>
                </a:ln>
                <a:solidFill>
                  <a:srgbClr val="E68230"/>
                </a:solidFill>
                <a:effectLst/>
                <a:uLnTx/>
                <a:uFillTx/>
                <a:latin typeface="Century Gothic"/>
                <a:ea typeface="+mn-ea"/>
                <a:cs typeface="+mn-cs"/>
              </a:rPr>
              <a:t>fit</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the training data very well, even outliers (</a:t>
            </a:r>
            <a:r>
              <a:rPr kumimoji="0" lang="en-US" sz="1800" b="1" i="0" u="none" strike="noStrike" kern="1200" cap="none" spc="0" normalizeH="0" baseline="0" noProof="0" dirty="0">
                <a:ln>
                  <a:noFill/>
                </a:ln>
                <a:solidFill>
                  <a:srgbClr val="FF0000"/>
                </a:solidFill>
                <a:effectLst/>
                <a:uLnTx/>
                <a:uFillTx/>
                <a:latin typeface="Century Gothic"/>
                <a:ea typeface="+mn-ea"/>
                <a:cs typeface="+mn-cs"/>
              </a:rPr>
              <a:t>noise</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but </a:t>
            </a:r>
            <a:r>
              <a:rPr kumimoji="0" lang="en-US" sz="1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a:ea typeface="+mn-ea"/>
                <a:cs typeface="+mn-cs"/>
              </a:rPr>
              <a:t>fail to </a:t>
            </a: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a:ea typeface="+mn-ea"/>
                <a:cs typeface="+mn-cs"/>
              </a:rPr>
              <a:t>generalize</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to new examples (test data)</a:t>
            </a:r>
            <a:endParaRPr kumimoji="0" lang="el-GR"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0" name="Εικόνα 19"/>
          <p:cNvPicPr>
            <a:picLocks noChangeAspect="1"/>
          </p:cNvPicPr>
          <p:nvPr/>
        </p:nvPicPr>
        <p:blipFill>
          <a:blip r:embed="rId4"/>
          <a:stretch>
            <a:fillRect/>
          </a:stretch>
        </p:blipFill>
        <p:spPr>
          <a:xfrm>
            <a:off x="342900" y="3447393"/>
            <a:ext cx="3956050" cy="2906053"/>
          </a:xfrm>
          <a:prstGeom prst="rect">
            <a:avLst/>
          </a:prstGeom>
        </p:spPr>
      </p:pic>
      <p:sp>
        <p:nvSpPr>
          <p:cNvPr id="2" name="Ορθογώνιο 1"/>
          <p:cNvSpPr/>
          <p:nvPr/>
        </p:nvSpPr>
        <p:spPr>
          <a:xfrm>
            <a:off x="4432300" y="3527576"/>
            <a:ext cx="4572000" cy="2308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entury Gothic"/>
                <a:ea typeface="+mn-ea"/>
                <a:cs typeface="+mn-cs"/>
              </a:rPr>
              <a:t>http://</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wiki.bethanycrane.com</a:t>
            </a:r>
            <a:r>
              <a:rPr kumimoji="0" lang="en-US" sz="900" b="0" i="1" u="none" strike="noStrike" kern="1200" cap="none" spc="0" normalizeH="0" baseline="0" noProof="0" dirty="0">
                <a:ln>
                  <a:noFill/>
                </a:ln>
                <a:solidFill>
                  <a:prstClr val="black"/>
                </a:solidFill>
                <a:effectLst/>
                <a:uLnTx/>
                <a:uFillTx/>
                <a:latin typeface="Century Gothic"/>
                <a:ea typeface="+mn-ea"/>
                <a:cs typeface="+mn-cs"/>
              </a:rPr>
              <a:t>/overfitting-of-data</a:t>
            </a:r>
          </a:p>
        </p:txBody>
      </p:sp>
      <p:sp>
        <p:nvSpPr>
          <p:cNvPr id="4" name="Ορθογώνιο 3"/>
          <p:cNvSpPr/>
          <p:nvPr/>
        </p:nvSpPr>
        <p:spPr>
          <a:xfrm>
            <a:off x="342900" y="6433629"/>
            <a:ext cx="4572000" cy="2308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entury Gothic"/>
                <a:ea typeface="+mn-ea"/>
                <a:cs typeface="+mn-cs"/>
              </a:rPr>
              <a:t>https://</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www.neuraldesigner.com</a:t>
            </a:r>
            <a:r>
              <a:rPr kumimoji="0" lang="en-US" sz="900" b="0" i="1" u="none" strike="noStrike" kern="1200" cap="none" spc="0" normalizeH="0" baseline="0" noProof="0" dirty="0">
                <a:ln>
                  <a:noFill/>
                </a:ln>
                <a:solidFill>
                  <a:prstClr val="black"/>
                </a:solidFill>
                <a:effectLst/>
                <a:uLnTx/>
                <a:uFillTx/>
                <a:latin typeface="Century Gothic"/>
                <a:ea typeface="+mn-ea"/>
                <a:cs typeface="+mn-cs"/>
              </a:rPr>
              <a:t>/images/learning/</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selection_error.svg</a:t>
            </a:r>
            <a:endParaRPr kumimoji="0" lang="el-GR" sz="9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8" name="Slide Number Placeholder 1">
            <a:extLst>
              <a:ext uri="{FF2B5EF4-FFF2-40B4-BE49-F238E27FC236}">
                <a16:creationId xmlns:a16="http://schemas.microsoft.com/office/drawing/2014/main" id="{3BB6A441-BF05-45A2-BBDA-63CC64F39B73}"/>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0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32</a:t>
            </a:fld>
            <a:endParaRPr kumimoji="0" lang="en-US" altLang="en-US" sz="10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3" name="Oval 2">
            <a:extLst>
              <a:ext uri="{FF2B5EF4-FFF2-40B4-BE49-F238E27FC236}">
                <a16:creationId xmlns:a16="http://schemas.microsoft.com/office/drawing/2014/main" id="{34701A6B-E3B2-82E6-013F-CA9EABE068FA}"/>
              </a:ext>
            </a:extLst>
          </p:cNvPr>
          <p:cNvSpPr/>
          <p:nvPr/>
        </p:nvSpPr>
        <p:spPr>
          <a:xfrm>
            <a:off x="2743200" y="4300256"/>
            <a:ext cx="1066800" cy="1477328"/>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9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Εικόνα 12"/>
          <p:cNvPicPr>
            <a:picLocks noChangeAspect="1"/>
          </p:cNvPicPr>
          <p:nvPr/>
        </p:nvPicPr>
        <p:blipFill>
          <a:blip r:embed="rId3"/>
          <a:stretch>
            <a:fillRect/>
          </a:stretch>
        </p:blipFill>
        <p:spPr>
          <a:xfrm>
            <a:off x="1320800" y="1041400"/>
            <a:ext cx="5956300" cy="2405993"/>
          </a:xfrm>
          <a:prstGeom prst="rect">
            <a:avLst/>
          </a:prstGeom>
        </p:spPr>
      </p:pic>
      <p:sp>
        <p:nvSpPr>
          <p:cNvPr id="14"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Improving Learning</a:t>
            </a:r>
            <a:endPar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mj-cs"/>
            </a:endParaRPr>
          </a:p>
        </p:txBody>
      </p:sp>
      <p:pic>
        <p:nvPicPr>
          <p:cNvPr id="20" name="Εικόνα 19"/>
          <p:cNvPicPr>
            <a:picLocks noChangeAspect="1"/>
          </p:cNvPicPr>
          <p:nvPr/>
        </p:nvPicPr>
        <p:blipFill>
          <a:blip r:embed="rId4"/>
          <a:stretch>
            <a:fillRect/>
          </a:stretch>
        </p:blipFill>
        <p:spPr>
          <a:xfrm>
            <a:off x="342900" y="3494747"/>
            <a:ext cx="3956050" cy="2906053"/>
          </a:xfrm>
          <a:prstGeom prst="rect">
            <a:avLst/>
          </a:prstGeom>
        </p:spPr>
      </p:pic>
      <p:sp>
        <p:nvSpPr>
          <p:cNvPr id="2" name="Ορθογώνιο 1"/>
          <p:cNvSpPr/>
          <p:nvPr/>
        </p:nvSpPr>
        <p:spPr>
          <a:xfrm>
            <a:off x="4432300" y="3527576"/>
            <a:ext cx="4572000" cy="2308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entury Gothic"/>
                <a:ea typeface="+mn-ea"/>
                <a:cs typeface="+mn-cs"/>
              </a:rPr>
              <a:t>http://</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wiki.bethanycrane.com</a:t>
            </a:r>
            <a:r>
              <a:rPr kumimoji="0" lang="en-US" sz="900" b="0" i="1" u="none" strike="noStrike" kern="1200" cap="none" spc="0" normalizeH="0" baseline="0" noProof="0" dirty="0">
                <a:ln>
                  <a:noFill/>
                </a:ln>
                <a:solidFill>
                  <a:prstClr val="black"/>
                </a:solidFill>
                <a:effectLst/>
                <a:uLnTx/>
                <a:uFillTx/>
                <a:latin typeface="Century Gothic"/>
                <a:ea typeface="+mn-ea"/>
                <a:cs typeface="+mn-cs"/>
              </a:rPr>
              <a:t>/overfitting-of-data</a:t>
            </a:r>
          </a:p>
        </p:txBody>
      </p:sp>
      <p:sp>
        <p:nvSpPr>
          <p:cNvPr id="4" name="Ορθογώνιο 3"/>
          <p:cNvSpPr/>
          <p:nvPr/>
        </p:nvSpPr>
        <p:spPr>
          <a:xfrm>
            <a:off x="342900" y="6433629"/>
            <a:ext cx="4572000" cy="2308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entury Gothic"/>
                <a:ea typeface="+mn-ea"/>
                <a:cs typeface="+mn-cs"/>
              </a:rPr>
              <a:t>https://</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www.neuraldesigner.com</a:t>
            </a:r>
            <a:r>
              <a:rPr kumimoji="0" lang="en-US" sz="900" b="0" i="1" u="none" strike="noStrike" kern="1200" cap="none" spc="0" normalizeH="0" baseline="0" noProof="0" dirty="0">
                <a:ln>
                  <a:noFill/>
                </a:ln>
                <a:solidFill>
                  <a:prstClr val="black"/>
                </a:solidFill>
                <a:effectLst/>
                <a:uLnTx/>
                <a:uFillTx/>
                <a:latin typeface="Century Gothic"/>
                <a:ea typeface="+mn-ea"/>
                <a:cs typeface="+mn-cs"/>
              </a:rPr>
              <a:t>/images/learning/</a:t>
            </a:r>
            <a:r>
              <a:rPr kumimoji="0" lang="en-US" sz="900" b="0" i="1" u="none" strike="noStrike" kern="1200" cap="none" spc="0" normalizeH="0" baseline="0" noProof="0" dirty="0" err="1">
                <a:ln>
                  <a:noFill/>
                </a:ln>
                <a:solidFill>
                  <a:prstClr val="black"/>
                </a:solidFill>
                <a:effectLst/>
                <a:uLnTx/>
                <a:uFillTx/>
                <a:latin typeface="Century Gothic"/>
                <a:ea typeface="+mn-ea"/>
                <a:cs typeface="+mn-cs"/>
              </a:rPr>
              <a:t>selection_error.svg</a:t>
            </a:r>
            <a:endParaRPr kumimoji="0" lang="el-GR" sz="9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9" name="Slide Number Placeholder 1">
            <a:extLst>
              <a:ext uri="{FF2B5EF4-FFF2-40B4-BE49-F238E27FC236}">
                <a16:creationId xmlns:a16="http://schemas.microsoft.com/office/drawing/2014/main" id="{528468C5-A2B5-46C4-BAEC-1A75150AEE4A}"/>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
        <p:nvSpPr>
          <p:cNvPr id="3" name="TextBox 2">
            <a:extLst>
              <a:ext uri="{FF2B5EF4-FFF2-40B4-BE49-F238E27FC236}">
                <a16:creationId xmlns:a16="http://schemas.microsoft.com/office/drawing/2014/main" id="{2F51C9E7-1450-8424-8C9D-9F8E39A3D77B}"/>
              </a:ext>
            </a:extLst>
          </p:cNvPr>
          <p:cNvSpPr txBox="1"/>
          <p:nvPr/>
        </p:nvSpPr>
        <p:spPr>
          <a:xfrm>
            <a:off x="4752267" y="4202248"/>
            <a:ext cx="3760966" cy="2462213"/>
          </a:xfrm>
          <a:prstGeom prst="rect">
            <a:avLst/>
          </a:prstGeom>
          <a:noFill/>
        </p:spPr>
        <p:txBody>
          <a:bodyPr wrap="none" rtlCol="0">
            <a:spAutoFit/>
          </a:bodyPr>
          <a:lstStyle/>
          <a:p>
            <a:pPr marL="285750" indent="-285750">
              <a:buFont typeface="Arial" panose="020B0604020202020204" pitchFamily="34" charset="0"/>
              <a:buChar char="•"/>
            </a:pPr>
            <a:r>
              <a:rPr lang="en-US" sz="2200" dirty="0">
                <a:solidFill>
                  <a:srgbClr val="0000FF"/>
                </a:solidFill>
              </a:rPr>
              <a:t>Model Selection</a:t>
            </a:r>
          </a:p>
          <a:p>
            <a:pPr marL="285750" indent="-285750">
              <a:buFont typeface="Arial" panose="020B0604020202020204" pitchFamily="34" charset="0"/>
              <a:buChar char="•"/>
            </a:pPr>
            <a:r>
              <a:rPr lang="en-US" sz="2200" dirty="0">
                <a:solidFill>
                  <a:srgbClr val="0000FF"/>
                </a:solidFill>
              </a:rPr>
              <a:t>Hyper Parameter Tuning</a:t>
            </a:r>
          </a:p>
          <a:p>
            <a:pPr marL="285750" indent="-285750">
              <a:buFont typeface="Arial" panose="020B0604020202020204" pitchFamily="34" charset="0"/>
              <a:buChar char="•"/>
            </a:pPr>
            <a:r>
              <a:rPr lang="en-US" sz="2200" dirty="0">
                <a:solidFill>
                  <a:srgbClr val="0000FF"/>
                </a:solidFill>
              </a:rPr>
              <a:t>Train with more Data</a:t>
            </a:r>
          </a:p>
          <a:p>
            <a:pPr marL="285750" indent="-285750">
              <a:buFont typeface="Arial" panose="020B0604020202020204" pitchFamily="34" charset="0"/>
              <a:buChar char="•"/>
            </a:pPr>
            <a:r>
              <a:rPr lang="en-US" sz="2200" dirty="0">
                <a:solidFill>
                  <a:srgbClr val="0000FF"/>
                </a:solidFill>
              </a:rPr>
              <a:t>Data augmentation</a:t>
            </a:r>
          </a:p>
          <a:p>
            <a:pPr marL="285750" indent="-285750">
              <a:buFont typeface="Arial" panose="020B0604020202020204" pitchFamily="34" charset="0"/>
              <a:buChar char="•"/>
            </a:pPr>
            <a:r>
              <a:rPr lang="en-US" sz="2200" dirty="0">
                <a:solidFill>
                  <a:srgbClr val="0000FF"/>
                </a:solidFill>
              </a:rPr>
              <a:t>Feature Selection</a:t>
            </a:r>
          </a:p>
          <a:p>
            <a:pPr marL="285750" indent="-285750">
              <a:buFont typeface="Arial" panose="020B0604020202020204" pitchFamily="34" charset="0"/>
              <a:buChar char="•"/>
            </a:pPr>
            <a:r>
              <a:rPr lang="en-US" sz="2200" dirty="0">
                <a:solidFill>
                  <a:srgbClr val="0000FF"/>
                </a:solidFill>
              </a:rPr>
              <a:t>Early stopping</a:t>
            </a:r>
          </a:p>
          <a:p>
            <a:pPr marL="285750" indent="-285750">
              <a:buFont typeface="Arial" panose="020B0604020202020204" pitchFamily="34" charset="0"/>
              <a:buChar char="•"/>
            </a:pPr>
            <a:r>
              <a:rPr lang="en-US" sz="2200" b="1" dirty="0"/>
              <a:t>Regularization</a:t>
            </a:r>
            <a:r>
              <a:rPr lang="en-US" sz="2200" dirty="0">
                <a:solidFill>
                  <a:srgbClr val="0000FF"/>
                </a:solidFill>
              </a:rPr>
              <a:t> </a:t>
            </a:r>
          </a:p>
        </p:txBody>
      </p:sp>
    </p:spTree>
    <p:extLst>
      <p:ext uri="{BB962C8B-B14F-4D97-AF65-F5344CB8AC3E}">
        <p14:creationId xmlns:p14="http://schemas.microsoft.com/office/powerpoint/2010/main" val="10646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Regularization</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46648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 y="1082346"/>
            <a:ext cx="3821145" cy="2044700"/>
          </a:xfrm>
          <a:prstGeom prst="rect">
            <a:avLst/>
          </a:prstGeom>
        </p:spPr>
      </p:pic>
      <p:sp>
        <p:nvSpPr>
          <p:cNvPr id="10" name="TextBox 9"/>
          <p:cNvSpPr txBox="1"/>
          <p:nvPr/>
        </p:nvSpPr>
        <p:spPr>
          <a:xfrm>
            <a:off x="165769" y="3437565"/>
            <a:ext cx="709863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68230"/>
                </a:solidFill>
                <a:effectLst/>
                <a:uLnTx/>
                <a:uFillTx/>
                <a:latin typeface="Century Gothic"/>
                <a:ea typeface="+mn-ea"/>
                <a:cs typeface="+mn-cs"/>
              </a:rPr>
              <a:t>L2 = weight decay</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Regularization term that </a:t>
            </a:r>
            <a:r>
              <a:rPr kumimoji="0" lang="en-US" sz="1800" b="1" i="0" u="none" strike="noStrike" kern="1200" cap="none" spc="0" normalizeH="0" baseline="0" noProof="0" dirty="0">
                <a:ln>
                  <a:noFill/>
                </a:ln>
                <a:solidFill>
                  <a:srgbClr val="FF0000"/>
                </a:solidFill>
                <a:effectLst/>
                <a:uLnTx/>
                <a:uFillTx/>
                <a:latin typeface="Century Gothic"/>
                <a:ea typeface="+mn-ea"/>
                <a:cs typeface="+mn-cs"/>
              </a:rPr>
              <a:t>penalizes big weights</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added to the objective</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Weight decay value determines how dominant regularization is during gradient computation</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Big weight decay coefficient </a:t>
            </a:r>
            <a:r>
              <a:rPr kumimoji="0" lang="en-US" sz="1800" b="0" i="0" u="none" strike="noStrike" kern="1200" cap="none" spc="0" normalizeH="0" baseline="0" noProof="0" dirty="0">
                <a:ln>
                  <a:noFill/>
                </a:ln>
                <a:solidFill>
                  <a:prstClr val="black"/>
                </a:solidFill>
                <a:effectLst/>
                <a:uLnTx/>
                <a:uFillTx/>
                <a:latin typeface="Century Gothic"/>
                <a:ea typeface="+mn-ea"/>
                <a:cs typeface="+mn-cs"/>
                <a:sym typeface="Wingdings"/>
              </a:rPr>
              <a:t> big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penalty for big weights</a:t>
            </a:r>
            <a:endParaRPr kumimoji="0" lang="en-US" sz="1800" b="1" i="0" u="none" strike="noStrike" kern="1200" cap="none" spc="0" normalizeH="0" baseline="0" noProof="0" dirty="0">
              <a:ln>
                <a:noFill/>
              </a:ln>
              <a:solidFill>
                <a:srgbClr val="E68230"/>
              </a:solidFill>
              <a:effectLst/>
              <a:uLnTx/>
              <a:uFillTx/>
              <a:latin typeface="Century Gothic"/>
              <a:ea typeface="+mn-ea"/>
              <a:cs typeface="+mn-cs"/>
            </a:endParaRPr>
          </a:p>
        </p:txBody>
      </p:sp>
      <p:sp>
        <p:nvSpPr>
          <p:cNvPr id="11" name="Title 1"/>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Regularization</a:t>
            </a:r>
          </a:p>
        </p:txBody>
      </p:sp>
      <p:sp>
        <p:nvSpPr>
          <p:cNvPr id="9" name="Ορθογώνιο 8"/>
          <p:cNvSpPr/>
          <p:nvPr/>
        </p:nvSpPr>
        <p:spPr>
          <a:xfrm>
            <a:off x="3935445" y="1249197"/>
            <a:ext cx="5046720"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68230"/>
                </a:solidFill>
                <a:effectLst/>
                <a:uLnTx/>
                <a:uFillTx/>
                <a:latin typeface="Century Gothic"/>
                <a:ea typeface="+mn-ea"/>
                <a:cs typeface="+mn-cs"/>
              </a:rPr>
              <a:t>Dropout</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Randomly </a:t>
            </a:r>
            <a:r>
              <a:rPr kumimoji="0" lang="en-US" sz="1800" b="1" i="0" u="none" strike="noStrike" kern="1200" cap="none" spc="0" normalizeH="0" baseline="0" noProof="0" dirty="0">
                <a:ln>
                  <a:noFill/>
                </a:ln>
                <a:solidFill>
                  <a:srgbClr val="FF0000"/>
                </a:solidFill>
                <a:effectLst/>
                <a:uLnTx/>
                <a:uFillTx/>
                <a:latin typeface="Century Gothic"/>
                <a:ea typeface="+mn-ea"/>
                <a:cs typeface="+mn-cs"/>
              </a:rPr>
              <a:t>drop units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(along with their connections) </a:t>
            </a:r>
            <a:r>
              <a:rPr kumimoji="0" lang="en-US" sz="1800" b="1" i="0" u="none" strike="noStrike" kern="1200" cap="none" spc="0" normalizeH="0" baseline="0" noProof="0" dirty="0">
                <a:ln>
                  <a:noFill/>
                </a:ln>
                <a:solidFill>
                  <a:srgbClr val="FF0000"/>
                </a:solidFill>
                <a:effectLst/>
                <a:uLnTx/>
                <a:uFillTx/>
                <a:latin typeface="Century Gothic"/>
                <a:ea typeface="+mn-ea"/>
                <a:cs typeface="+mn-cs"/>
              </a:rPr>
              <a:t>during training</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Each unit retained with fixed probability p, independent of other units </a:t>
            </a:r>
          </a:p>
          <a:p>
            <a:pPr marL="285750" marR="0" lvl="0" indent="-285750" algn="l" defTabSz="457200" rtl="0" eaLnBrk="1" fontAlgn="auto" latinLnBrk="0" hangingPunct="1">
              <a:lnSpc>
                <a:spcPct val="100000"/>
              </a:lnSpc>
              <a:spcBef>
                <a:spcPts val="0"/>
              </a:spcBef>
              <a:spcAft>
                <a:spcPts val="0"/>
              </a:spcAft>
              <a:buClr>
                <a:prstClr val="black"/>
              </a:buClr>
              <a:buSzTx/>
              <a:buFont typeface="Arial" charset="0"/>
              <a:buChar char="•"/>
              <a:tabLst/>
              <a:defRPr/>
            </a:pPr>
            <a:r>
              <a:rPr kumimoji="0" lang="en-US" sz="1800" b="0" i="0" u="none" strike="noStrike" kern="1200" cap="none" spc="0" normalizeH="0" baseline="0" noProof="0" dirty="0">
                <a:ln>
                  <a:noFill/>
                </a:ln>
                <a:solidFill>
                  <a:srgbClr val="E68230"/>
                </a:solidFill>
                <a:effectLst/>
                <a:uLnTx/>
                <a:uFillTx/>
                <a:latin typeface="Century Gothic"/>
                <a:ea typeface="+mn-ea"/>
                <a:cs typeface="+mn-cs"/>
              </a:rPr>
              <a:t>Hyper-parameter</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p to be chosen (tuned)</a:t>
            </a:r>
          </a:p>
        </p:txBody>
      </p:sp>
      <mc:AlternateContent xmlns:mc="http://schemas.openxmlformats.org/markup-compatibility/2006" xmlns:a14="http://schemas.microsoft.com/office/drawing/2010/main">
        <mc:Choice Requires="a14">
          <p:sp>
            <p:nvSpPr>
              <p:cNvPr id="13" name="Ορθογώνιο 12"/>
              <p:cNvSpPr/>
              <p:nvPr/>
            </p:nvSpPr>
            <p:spPr>
              <a:xfrm>
                <a:off x="5284500" y="3932572"/>
                <a:ext cx="3516600" cy="7643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𝐽</m:t>
                          </m:r>
                        </m:e>
                        <m:sub>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𝑟𝑒𝑔</m:t>
                          </m:r>
                        </m:sub>
                      </m:sSub>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l-GR" sz="1800" b="0" i="1" u="none" strike="noStrike" kern="1200" cap="none" spc="0" normalizeH="0" baseline="0" noProof="0">
                              <a:ln>
                                <a:noFill/>
                              </a:ln>
                              <a:solidFill>
                                <a:prstClr val="black"/>
                              </a:solidFill>
                              <a:effectLst/>
                              <a:uLnTx/>
                              <a:uFillTx/>
                              <a:latin typeface="Cambria Math" charset="0"/>
                              <a:ea typeface="+mn-ea"/>
                              <a:cs typeface="+mn-cs"/>
                            </a:rPr>
                            <m:t>𝜃</m:t>
                          </m:r>
                        </m:e>
                      </m:d>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 </m:t>
                      </m:r>
                      <m:r>
                        <a:rPr kumimoji="0" lang="en-US" sz="1800" b="0" i="1" u="none" strike="noStrike" kern="1200" cap="none" spc="0" normalizeH="0" baseline="0" noProof="0">
                          <a:ln>
                            <a:noFill/>
                          </a:ln>
                          <a:solidFill>
                            <a:prstClr val="black"/>
                          </a:solidFill>
                          <a:effectLst/>
                          <a:uLnTx/>
                          <a:uFillTx/>
                          <a:latin typeface="Cambria Math" charset="0"/>
                          <a:ea typeface="+mn-ea"/>
                          <a:cs typeface="+mn-cs"/>
                        </a:rPr>
                        <m:t>𝐽</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l-GR" sz="1800" b="0" i="1" u="none" strike="noStrike" kern="1200" cap="none" spc="0" normalizeH="0" baseline="0" noProof="0">
                              <a:ln>
                                <a:noFill/>
                              </a:ln>
                              <a:solidFill>
                                <a:prstClr val="black"/>
                              </a:solidFill>
                              <a:effectLst/>
                              <a:uLnTx/>
                              <a:uFillTx/>
                              <a:latin typeface="Cambria Math" charset="0"/>
                              <a:ea typeface="+mn-ea"/>
                              <a:cs typeface="+mn-cs"/>
                            </a:rPr>
                            <m:t>𝜃</m:t>
                          </m:r>
                        </m:e>
                      </m:d>
                      <m:r>
                        <a:rPr kumimoji="0" lang="en-US" sz="1800" b="0" i="1" u="none" strike="noStrike" kern="1200" cap="none" spc="0" normalizeH="0" baseline="0" noProof="0" smtClean="0">
                          <a:ln>
                            <a:noFill/>
                          </a:ln>
                          <a:solidFill>
                            <a:prstClr val="black"/>
                          </a:solidFill>
                          <a:effectLst/>
                          <a:uLnTx/>
                          <a:uFillTx/>
                          <a:latin typeface="Cambria Math" charset="0"/>
                          <a:ea typeface="+mn-ea"/>
                          <a:cs typeface="+mn-cs"/>
                        </a:rPr>
                        <m:t>+</m:t>
                      </m:r>
                      <m:r>
                        <a:rPr kumimoji="0" lang="el-GR" sz="1800" b="1" i="1" u="none" strike="noStrike" kern="1200" cap="none" spc="0" normalizeH="0" baseline="0" noProof="0" smtClean="0">
                          <a:ln>
                            <a:noFill/>
                          </a:ln>
                          <a:solidFill>
                            <a:srgbClr val="FF0000"/>
                          </a:solidFill>
                          <a:effectLst/>
                          <a:uLnTx/>
                          <a:uFillTx/>
                          <a:latin typeface="Cambria Math" charset="0"/>
                          <a:ea typeface="+mn-ea"/>
                          <a:cs typeface="+mn-cs"/>
                        </a:rPr>
                        <m:t>𝝀</m:t>
                      </m:r>
                      <m:nary>
                        <m:naryPr>
                          <m:chr m:val="∑"/>
                          <m:supHide m:val="on"/>
                          <m:ctrlPr>
                            <a:rPr kumimoji="0" lang="el-GR"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srgbClr val="FF0000"/>
                              </a:solidFill>
                              <a:effectLst/>
                              <a:uLnTx/>
                              <a:uFillTx/>
                              <a:latin typeface="Cambria Math" charset="0"/>
                              <a:ea typeface="+mn-ea"/>
                              <a:cs typeface="+mn-cs"/>
                            </a:rPr>
                            <m:t>𝒌</m:t>
                          </m:r>
                        </m:sub>
                        <m:sup/>
                        <m:e>
                          <m:sSubSup>
                            <m:sSub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SupPr>
                            <m:e>
                              <m:r>
                                <a:rPr kumimoji="0" lang="el-GR" sz="1800" b="1" i="1" u="none" strike="noStrike" kern="1200" cap="none" spc="0" normalizeH="0" baseline="0" noProof="0" smtClean="0">
                                  <a:ln>
                                    <a:noFill/>
                                  </a:ln>
                                  <a:solidFill>
                                    <a:srgbClr val="FF0000"/>
                                  </a:solidFill>
                                  <a:effectLst/>
                                  <a:uLnTx/>
                                  <a:uFillTx/>
                                  <a:latin typeface="Cambria Math" charset="0"/>
                                  <a:ea typeface="+mn-ea"/>
                                  <a:cs typeface="+mn-cs"/>
                                </a:rPr>
                                <m:t>𝜽</m:t>
                              </m:r>
                            </m:e>
                            <m:sub>
                              <m:r>
                                <a:rPr kumimoji="0" lang="en-US" sz="1800" b="1" i="1" u="none" strike="noStrike" kern="1200" cap="none" spc="0" normalizeH="0" baseline="0" noProof="0" smtClean="0">
                                  <a:ln>
                                    <a:noFill/>
                                  </a:ln>
                                  <a:solidFill>
                                    <a:srgbClr val="FF0000"/>
                                  </a:solidFill>
                                  <a:effectLst/>
                                  <a:uLnTx/>
                                  <a:uFillTx/>
                                  <a:latin typeface="Cambria Math" charset="0"/>
                                  <a:ea typeface="+mn-ea"/>
                                  <a:cs typeface="+mn-cs"/>
                                </a:rPr>
                                <m:t>𝒌</m:t>
                              </m:r>
                            </m:sub>
                            <m:sup>
                              <m:r>
                                <a:rPr kumimoji="0" lang="en-US" sz="1800" b="1" i="1" u="none" strike="noStrike" kern="1200" cap="none" spc="0" normalizeH="0" baseline="0" noProof="0" smtClean="0">
                                  <a:ln>
                                    <a:noFill/>
                                  </a:ln>
                                  <a:solidFill>
                                    <a:srgbClr val="FF0000"/>
                                  </a:solidFill>
                                  <a:effectLst/>
                                  <a:uLnTx/>
                                  <a:uFillTx/>
                                  <a:latin typeface="Cambria Math" charset="0"/>
                                  <a:ea typeface="+mn-ea"/>
                                  <a:cs typeface="+mn-cs"/>
                                </a:rPr>
                                <m:t>𝟐</m:t>
                              </m:r>
                            </m:sup>
                          </m:sSubSup>
                        </m:e>
                      </m:nary>
                    </m:oMath>
                  </m:oMathPara>
                </a14:m>
                <a:endParaRPr kumimoji="0" lang="en-US" sz="1800" b="1" i="0" u="none" strike="noStrike" kern="1200" cap="none" spc="0" normalizeH="0" baseline="0" noProof="0" dirty="0">
                  <a:ln>
                    <a:noFill/>
                  </a:ln>
                  <a:solidFill>
                    <a:prstClr val="black"/>
                  </a:solidFill>
                  <a:effectLst/>
                  <a:uLnTx/>
                  <a:uFillTx/>
                  <a:latin typeface="Century Gothic"/>
                  <a:ea typeface="+mn-ea"/>
                  <a:cs typeface="+mn-cs"/>
                </a:endParaRPr>
              </a:p>
            </p:txBody>
          </p:sp>
        </mc:Choice>
        <mc:Fallback xmlns="">
          <p:sp>
            <p:nvSpPr>
              <p:cNvPr id="13" name="Ορθογώνιο 12"/>
              <p:cNvSpPr>
                <a:spLocks noRot="1" noChangeAspect="1" noMove="1" noResize="1" noEditPoints="1" noAdjustHandles="1" noChangeArrowheads="1" noChangeShapeType="1" noTextEdit="1"/>
              </p:cNvSpPr>
              <p:nvPr/>
            </p:nvSpPr>
            <p:spPr>
              <a:xfrm>
                <a:off x="5284500" y="3932572"/>
                <a:ext cx="3516600" cy="76431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107373" y="5173681"/>
            <a:ext cx="8965916"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68230"/>
                </a:solidFill>
                <a:effectLst/>
                <a:uLnTx/>
                <a:uFillTx/>
                <a:latin typeface="Century Gothic"/>
                <a:ea typeface="+mn-ea"/>
                <a:cs typeface="+mn-cs"/>
              </a:rPr>
              <a:t>Early-stopping</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Use validation error to decide when to stop training</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Stop</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when monitored quantity has </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not improved after n subsequent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epochs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n is called patience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Ορθογώνιο 4"/>
          <p:cNvSpPr/>
          <p:nvPr/>
        </p:nvSpPr>
        <p:spPr>
          <a:xfrm>
            <a:off x="3893030" y="2970369"/>
            <a:ext cx="508913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22222"/>
                </a:solidFill>
                <a:effectLst/>
                <a:uLnTx/>
                <a:uFillTx/>
                <a:latin typeface="Arial" charset="0"/>
                <a:ea typeface="+mn-ea"/>
                <a:cs typeface="+mn-cs"/>
              </a:rPr>
              <a:t>Srivastava, </a:t>
            </a:r>
            <a:r>
              <a:rPr kumimoji="0" lang="en-US" sz="1200" b="0" i="1" u="none" strike="noStrike" kern="1200" cap="none" spc="0" normalizeH="0" baseline="0" noProof="0" dirty="0" err="1">
                <a:ln>
                  <a:noFill/>
                </a:ln>
                <a:solidFill>
                  <a:srgbClr val="222222"/>
                </a:solidFill>
                <a:effectLst/>
                <a:uLnTx/>
                <a:uFillTx/>
                <a:latin typeface="Arial" charset="0"/>
                <a:ea typeface="+mn-ea"/>
                <a:cs typeface="+mn-cs"/>
              </a:rPr>
              <a:t>Nitish</a:t>
            </a:r>
            <a:r>
              <a:rPr kumimoji="0" lang="en-US" sz="1200" b="0" i="1" u="none" strike="noStrike" kern="1200" cap="none" spc="0" normalizeH="0" baseline="0" noProof="0" dirty="0">
                <a:ln>
                  <a:noFill/>
                </a:ln>
                <a:solidFill>
                  <a:srgbClr val="222222"/>
                </a:solidFill>
                <a:effectLst/>
                <a:uLnTx/>
                <a:uFillTx/>
                <a:latin typeface="Arial" charset="0"/>
                <a:ea typeface="+mn-ea"/>
                <a:cs typeface="+mn-cs"/>
              </a:rPr>
              <a:t>, et al. </a:t>
            </a:r>
            <a:r>
              <a:rPr kumimoji="0" lang="en-US" sz="1200" b="0" i="1" u="none" strike="noStrike" kern="1200" cap="none" spc="0" normalizeH="0" baseline="0" noProof="0" dirty="0">
                <a:ln>
                  <a:noFill/>
                </a:ln>
                <a:solidFill>
                  <a:srgbClr val="222222"/>
                </a:solidFill>
                <a:effectLst/>
                <a:uLnTx/>
                <a:uFillTx/>
                <a:latin typeface="Arial" charset="0"/>
                <a:ea typeface="+mn-ea"/>
                <a:cs typeface="+mn-cs"/>
                <a:hlinkClick r:id="rId5"/>
              </a:rPr>
              <a:t>"Dropout: a simple way to prevent neural networks from overfitting."</a:t>
            </a:r>
            <a:r>
              <a:rPr kumimoji="0" lang="en-US" sz="1200" b="0" i="1" u="none" strike="noStrike" kern="1200" cap="none" spc="0" normalizeH="0" baseline="0" noProof="0" dirty="0">
                <a:ln>
                  <a:noFill/>
                </a:ln>
                <a:solidFill>
                  <a:srgbClr val="222222"/>
                </a:solidFill>
                <a:effectLst/>
                <a:uLnTx/>
                <a:uFillTx/>
                <a:latin typeface="Arial" charset="0"/>
                <a:ea typeface="+mn-ea"/>
                <a:cs typeface="+mn-cs"/>
              </a:rPr>
              <a:t> Journal of machine learning research (2014)</a:t>
            </a:r>
            <a:endParaRPr kumimoji="0" lang="el-GR"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15" name="Slide Number Placeholder 1">
            <a:extLst>
              <a:ext uri="{FF2B5EF4-FFF2-40B4-BE49-F238E27FC236}">
                <a16:creationId xmlns:a16="http://schemas.microsoft.com/office/drawing/2014/main" id="{4ED226B3-4C19-4C69-B1DA-D025A3499699}"/>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16916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3" grpId="0"/>
      <p:bldP spid="1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89EE22-B7E3-1A6D-A6E3-8E6AFFBC5910}"/>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Regularization</a:t>
            </a:r>
          </a:p>
        </p:txBody>
      </p:sp>
      <p:pic>
        <p:nvPicPr>
          <p:cNvPr id="7" name="Picture 6" descr="Graphical user interface, chart&#10;&#10;Description automatically generated">
            <a:extLst>
              <a:ext uri="{FF2B5EF4-FFF2-40B4-BE49-F238E27FC236}">
                <a16:creationId xmlns:a16="http://schemas.microsoft.com/office/drawing/2014/main" id="{B40DCDA1-A641-DD40-92F2-584E39F1A805}"/>
              </a:ext>
            </a:extLst>
          </p:cNvPr>
          <p:cNvPicPr>
            <a:picLocks noChangeAspect="1"/>
          </p:cNvPicPr>
          <p:nvPr/>
        </p:nvPicPr>
        <p:blipFill rotWithShape="1">
          <a:blip r:embed="rId3"/>
          <a:srcRect l="2499" t="28892" r="75291" b="24023"/>
          <a:stretch/>
        </p:blipFill>
        <p:spPr>
          <a:xfrm>
            <a:off x="228600" y="1746172"/>
            <a:ext cx="2667000" cy="3511627"/>
          </a:xfrm>
          <a:prstGeom prst="rect">
            <a:avLst/>
          </a:prstGeom>
        </p:spPr>
      </p:pic>
      <p:pic>
        <p:nvPicPr>
          <p:cNvPr id="8" name="Picture 7">
            <a:extLst>
              <a:ext uri="{FF2B5EF4-FFF2-40B4-BE49-F238E27FC236}">
                <a16:creationId xmlns:a16="http://schemas.microsoft.com/office/drawing/2014/main" id="{97F7ABCB-8753-92D6-0DFA-EF9ECF464E5C}"/>
              </a:ext>
            </a:extLst>
          </p:cNvPr>
          <p:cNvPicPr>
            <a:picLocks noChangeAspect="1"/>
          </p:cNvPicPr>
          <p:nvPr/>
        </p:nvPicPr>
        <p:blipFill>
          <a:blip r:embed="rId4"/>
          <a:stretch>
            <a:fillRect/>
          </a:stretch>
        </p:blipFill>
        <p:spPr>
          <a:xfrm>
            <a:off x="3160653" y="1673200"/>
            <a:ext cx="2822693" cy="3511600"/>
          </a:xfrm>
          <a:prstGeom prst="rect">
            <a:avLst/>
          </a:prstGeom>
        </p:spPr>
      </p:pic>
      <p:pic>
        <p:nvPicPr>
          <p:cNvPr id="10" name="Picture 9" descr="Graphical user interface, chart&#10;&#10;Description automatically generated">
            <a:extLst>
              <a:ext uri="{FF2B5EF4-FFF2-40B4-BE49-F238E27FC236}">
                <a16:creationId xmlns:a16="http://schemas.microsoft.com/office/drawing/2014/main" id="{E7325944-0A09-FB15-8170-9D94C1ADB817}"/>
              </a:ext>
            </a:extLst>
          </p:cNvPr>
          <p:cNvPicPr>
            <a:picLocks noChangeAspect="1"/>
          </p:cNvPicPr>
          <p:nvPr/>
        </p:nvPicPr>
        <p:blipFill rotWithShape="1">
          <a:blip r:embed="rId3"/>
          <a:srcRect l="48822" t="28892" r="28333" b="24023"/>
          <a:stretch/>
        </p:blipFill>
        <p:spPr>
          <a:xfrm>
            <a:off x="5791200" y="1746172"/>
            <a:ext cx="2743200" cy="3511627"/>
          </a:xfrm>
          <a:prstGeom prst="rect">
            <a:avLst/>
          </a:prstGeom>
        </p:spPr>
      </p:pic>
      <p:sp>
        <p:nvSpPr>
          <p:cNvPr id="11" name="TextBox 10">
            <a:extLst>
              <a:ext uri="{FF2B5EF4-FFF2-40B4-BE49-F238E27FC236}">
                <a16:creationId xmlns:a16="http://schemas.microsoft.com/office/drawing/2014/main" id="{273B1F5E-85C1-A28C-F73E-0A51C95CE938}"/>
              </a:ext>
            </a:extLst>
          </p:cNvPr>
          <p:cNvSpPr txBox="1"/>
          <p:nvPr/>
        </p:nvSpPr>
        <p:spPr>
          <a:xfrm>
            <a:off x="609599" y="1600201"/>
            <a:ext cx="1580882" cy="430887"/>
          </a:xfrm>
          <a:prstGeom prst="rect">
            <a:avLst/>
          </a:prstGeom>
          <a:noFill/>
        </p:spPr>
        <p:txBody>
          <a:bodyPr wrap="none" rtlCol="0">
            <a:spAutoFit/>
          </a:bodyPr>
          <a:lstStyle/>
          <a:p>
            <a:r>
              <a:rPr lang="en-US" sz="2200" dirty="0"/>
              <a:t>Underfitting</a:t>
            </a:r>
          </a:p>
        </p:txBody>
      </p:sp>
      <p:sp>
        <p:nvSpPr>
          <p:cNvPr id="12" name="TextBox 11">
            <a:extLst>
              <a:ext uri="{FF2B5EF4-FFF2-40B4-BE49-F238E27FC236}">
                <a16:creationId xmlns:a16="http://schemas.microsoft.com/office/drawing/2014/main" id="{2BFAA829-7FFC-7DCE-E1E6-DF4386354D56}"/>
              </a:ext>
            </a:extLst>
          </p:cNvPr>
          <p:cNvSpPr txBox="1"/>
          <p:nvPr/>
        </p:nvSpPr>
        <p:spPr>
          <a:xfrm>
            <a:off x="3404766" y="1530728"/>
            <a:ext cx="1439818" cy="430887"/>
          </a:xfrm>
          <a:prstGeom prst="rect">
            <a:avLst/>
          </a:prstGeom>
          <a:noFill/>
        </p:spPr>
        <p:txBody>
          <a:bodyPr wrap="none" rtlCol="0">
            <a:spAutoFit/>
          </a:bodyPr>
          <a:lstStyle/>
          <a:p>
            <a:r>
              <a:rPr lang="en-US" sz="2200" dirty="0"/>
              <a:t>Overfitting</a:t>
            </a:r>
          </a:p>
        </p:txBody>
      </p:sp>
      <p:sp>
        <p:nvSpPr>
          <p:cNvPr id="13" name="TextBox 12">
            <a:extLst>
              <a:ext uri="{FF2B5EF4-FFF2-40B4-BE49-F238E27FC236}">
                <a16:creationId xmlns:a16="http://schemas.microsoft.com/office/drawing/2014/main" id="{8AADF023-F573-8C59-E912-73D32C07C5CA}"/>
              </a:ext>
            </a:extLst>
          </p:cNvPr>
          <p:cNvSpPr txBox="1"/>
          <p:nvPr/>
        </p:nvSpPr>
        <p:spPr>
          <a:xfrm>
            <a:off x="6006686" y="1506227"/>
            <a:ext cx="1617751" cy="430887"/>
          </a:xfrm>
          <a:prstGeom prst="rect">
            <a:avLst/>
          </a:prstGeom>
          <a:noFill/>
        </p:spPr>
        <p:txBody>
          <a:bodyPr wrap="none" rtlCol="0">
            <a:spAutoFit/>
          </a:bodyPr>
          <a:lstStyle/>
          <a:p>
            <a:r>
              <a:rPr lang="en-US" sz="2200" dirty="0"/>
              <a:t>Balanced Fit</a:t>
            </a:r>
          </a:p>
        </p:txBody>
      </p:sp>
      <p:sp>
        <p:nvSpPr>
          <p:cNvPr id="15" name="TextBox 14">
            <a:extLst>
              <a:ext uri="{FF2B5EF4-FFF2-40B4-BE49-F238E27FC236}">
                <a16:creationId xmlns:a16="http://schemas.microsoft.com/office/drawing/2014/main" id="{4D3D7447-B233-1925-E892-519C5678AC7C}"/>
              </a:ext>
            </a:extLst>
          </p:cNvPr>
          <p:cNvSpPr txBox="1"/>
          <p:nvPr/>
        </p:nvSpPr>
        <p:spPr>
          <a:xfrm>
            <a:off x="609599" y="5529481"/>
            <a:ext cx="8287494" cy="1015663"/>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00FF"/>
                </a:solidFill>
              </a:rPr>
              <a:t>Regularization in simple words is </a:t>
            </a:r>
            <a:r>
              <a:rPr lang="en-US" sz="2000" dirty="0">
                <a:effectLst>
                  <a:outerShdw blurRad="38100" dist="38100" dir="2700000" algn="tl">
                    <a:srgbClr val="000000">
                      <a:alpha val="43137"/>
                    </a:srgbClr>
                  </a:outerShdw>
                </a:effectLst>
              </a:rPr>
              <a:t>adding a penalty on say weights </a:t>
            </a:r>
            <a:r>
              <a:rPr lang="en-US" sz="2000" dirty="0">
                <a:solidFill>
                  <a:srgbClr val="0000FF"/>
                </a:solidFill>
              </a:rPr>
              <a:t>of the model to the objective function such that the </a:t>
            </a:r>
            <a:r>
              <a:rPr lang="en-US" sz="2000" b="1" dirty="0"/>
              <a:t>model becomes simpler </a:t>
            </a:r>
            <a:r>
              <a:rPr lang="en-US" sz="2000" dirty="0">
                <a:solidFill>
                  <a:srgbClr val="0000FF"/>
                </a:solidFill>
              </a:rPr>
              <a:t>by making these weights smaller and thus reduce overfitting</a:t>
            </a:r>
          </a:p>
        </p:txBody>
      </p:sp>
      <p:sp>
        <p:nvSpPr>
          <p:cNvPr id="16" name="Arrow: Curved Down 15">
            <a:extLst>
              <a:ext uri="{FF2B5EF4-FFF2-40B4-BE49-F238E27FC236}">
                <a16:creationId xmlns:a16="http://schemas.microsoft.com/office/drawing/2014/main" id="{651C1DEC-08A7-18B5-FFFF-C93C9FBCEBA3}"/>
              </a:ext>
            </a:extLst>
          </p:cNvPr>
          <p:cNvSpPr/>
          <p:nvPr/>
        </p:nvSpPr>
        <p:spPr bwMode="auto">
          <a:xfrm>
            <a:off x="4673390" y="1568769"/>
            <a:ext cx="2364119" cy="1081372"/>
          </a:xfrm>
          <a:prstGeom prst="curvedDown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7" name="Multiplication Sign 16">
            <a:extLst>
              <a:ext uri="{FF2B5EF4-FFF2-40B4-BE49-F238E27FC236}">
                <a16:creationId xmlns:a16="http://schemas.microsoft.com/office/drawing/2014/main" id="{5BA77C71-828E-F097-F918-0A930571AA66}"/>
              </a:ext>
            </a:extLst>
          </p:cNvPr>
          <p:cNvSpPr/>
          <p:nvPr/>
        </p:nvSpPr>
        <p:spPr bwMode="auto">
          <a:xfrm>
            <a:off x="4979526" y="4576900"/>
            <a:ext cx="505538" cy="663693"/>
          </a:xfrm>
          <a:prstGeom prst="mathMultiply">
            <a:avLst/>
          </a:prstGeom>
          <a:solidFill>
            <a:schemeClr val="accent1"/>
          </a:solidFill>
          <a:ln w="28575">
            <a:solidFill>
              <a:schemeClr val="tx1"/>
            </a:solidFill>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8" name="Multiplication Sign 17">
            <a:extLst>
              <a:ext uri="{FF2B5EF4-FFF2-40B4-BE49-F238E27FC236}">
                <a16:creationId xmlns:a16="http://schemas.microsoft.com/office/drawing/2014/main" id="{0E286422-9835-3812-A8D9-21870E8AE203}"/>
              </a:ext>
            </a:extLst>
          </p:cNvPr>
          <p:cNvSpPr/>
          <p:nvPr/>
        </p:nvSpPr>
        <p:spPr bwMode="auto">
          <a:xfrm>
            <a:off x="4247808" y="4564539"/>
            <a:ext cx="505538" cy="663693"/>
          </a:xfrm>
          <a:prstGeom prst="mathMultiply">
            <a:avLst/>
          </a:prstGeom>
          <a:solidFill>
            <a:schemeClr val="accent1"/>
          </a:solidFill>
          <a:ln w="28575">
            <a:solidFill>
              <a:schemeClr val="tx1"/>
            </a:solidFill>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382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89EE22-B7E3-1A6D-A6E3-8E6AFFBC5910}"/>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L</a:t>
            </a:r>
            <a:r>
              <a:rPr kumimoji="0" lang="en-US" sz="5400" b="1" i="0" u="none" strike="noStrike" kern="1200" cap="none" spc="0" normalizeH="0" baseline="-2500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2</a:t>
            </a: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 Regularization</a:t>
            </a:r>
          </a:p>
        </p:txBody>
      </p:sp>
      <p:pic>
        <p:nvPicPr>
          <p:cNvPr id="4" name="Picture 3" descr="Graphical user interface, application&#10;&#10;Description automatically generated">
            <a:extLst>
              <a:ext uri="{FF2B5EF4-FFF2-40B4-BE49-F238E27FC236}">
                <a16:creationId xmlns:a16="http://schemas.microsoft.com/office/drawing/2014/main" id="{59AA95DA-AE96-4847-5B33-AFBA674403A9}"/>
              </a:ext>
            </a:extLst>
          </p:cNvPr>
          <p:cNvPicPr>
            <a:picLocks noChangeAspect="1"/>
          </p:cNvPicPr>
          <p:nvPr/>
        </p:nvPicPr>
        <p:blipFill rotWithShape="1">
          <a:blip r:embed="rId3"/>
          <a:srcRect l="14166" t="15904" r="44167" b="25645"/>
          <a:stretch/>
        </p:blipFill>
        <p:spPr>
          <a:xfrm>
            <a:off x="1600200" y="1066800"/>
            <a:ext cx="5334000" cy="2743200"/>
          </a:xfrm>
          <a:prstGeom prst="rect">
            <a:avLst/>
          </a:prstGeom>
        </p:spPr>
      </p:pic>
      <p:sp>
        <p:nvSpPr>
          <p:cNvPr id="5" name="TextBox 4">
            <a:extLst>
              <a:ext uri="{FF2B5EF4-FFF2-40B4-BE49-F238E27FC236}">
                <a16:creationId xmlns:a16="http://schemas.microsoft.com/office/drawing/2014/main" id="{1BE5462C-362B-DD0B-1B1F-CE1BBC7B1311}"/>
              </a:ext>
            </a:extLst>
          </p:cNvPr>
          <p:cNvSpPr txBox="1"/>
          <p:nvPr/>
        </p:nvSpPr>
        <p:spPr>
          <a:xfrm>
            <a:off x="6575425" y="2667000"/>
            <a:ext cx="1936749" cy="461665"/>
          </a:xfrm>
          <a:prstGeom prst="rect">
            <a:avLst/>
          </a:prstGeom>
          <a:noFill/>
        </p:spPr>
        <p:txBody>
          <a:bodyPr wrap="none" rtlCol="0">
            <a:spAutoFit/>
          </a:bodyPr>
          <a:lstStyle/>
          <a:p>
            <a:r>
              <a:rPr lang="en-US" sz="2400" dirty="0">
                <a:solidFill>
                  <a:srgbClr val="FF0000"/>
                </a:solidFill>
              </a:rPr>
              <a:t>Loss Function</a:t>
            </a:r>
          </a:p>
        </p:txBody>
      </p:sp>
      <p:sp>
        <p:nvSpPr>
          <p:cNvPr id="9" name="TextBox 8">
            <a:extLst>
              <a:ext uri="{FF2B5EF4-FFF2-40B4-BE49-F238E27FC236}">
                <a16:creationId xmlns:a16="http://schemas.microsoft.com/office/drawing/2014/main" id="{5E73CA9F-9FF8-D639-2032-1C085687893B}"/>
              </a:ext>
            </a:extLst>
          </p:cNvPr>
          <p:cNvSpPr txBox="1"/>
          <p:nvPr/>
        </p:nvSpPr>
        <p:spPr>
          <a:xfrm>
            <a:off x="631825" y="4048288"/>
            <a:ext cx="2411238" cy="461665"/>
          </a:xfrm>
          <a:prstGeom prst="rect">
            <a:avLst/>
          </a:prstGeom>
          <a:noFill/>
        </p:spPr>
        <p:txBody>
          <a:bodyPr wrap="none" rtlCol="0">
            <a:spAutoFit/>
          </a:bodyPr>
          <a:lstStyle/>
          <a:p>
            <a:r>
              <a:rPr lang="en-US" sz="2400" dirty="0">
                <a:solidFill>
                  <a:srgbClr val="0000FF"/>
                </a:solidFill>
              </a:rPr>
              <a:t>L</a:t>
            </a:r>
            <a:r>
              <a:rPr lang="en-US" sz="2400" baseline="-25000" dirty="0">
                <a:solidFill>
                  <a:srgbClr val="0000FF"/>
                </a:solidFill>
              </a:rPr>
              <a:t>2</a:t>
            </a:r>
            <a:r>
              <a:rPr lang="en-US" sz="2400" dirty="0">
                <a:solidFill>
                  <a:srgbClr val="0000FF"/>
                </a:solidFill>
              </a:rPr>
              <a:t> Regularization</a:t>
            </a:r>
          </a:p>
        </p:txBody>
      </p:sp>
      <p:pic>
        <p:nvPicPr>
          <p:cNvPr id="11" name="Picture 10" descr="Graphical user interface, text, application&#10;&#10;Description automatically generated">
            <a:extLst>
              <a:ext uri="{FF2B5EF4-FFF2-40B4-BE49-F238E27FC236}">
                <a16:creationId xmlns:a16="http://schemas.microsoft.com/office/drawing/2014/main" id="{2A826068-D5BC-BFDC-A163-C40CAB2CAF67}"/>
              </a:ext>
            </a:extLst>
          </p:cNvPr>
          <p:cNvPicPr>
            <a:picLocks noChangeAspect="1"/>
          </p:cNvPicPr>
          <p:nvPr/>
        </p:nvPicPr>
        <p:blipFill rotWithShape="1">
          <a:blip r:embed="rId4"/>
          <a:srcRect l="5833" t="33763" r="34167" b="46753"/>
          <a:stretch/>
        </p:blipFill>
        <p:spPr>
          <a:xfrm>
            <a:off x="1600200" y="5334000"/>
            <a:ext cx="5486400" cy="914400"/>
          </a:xfrm>
          <a:prstGeom prst="rect">
            <a:avLst/>
          </a:prstGeom>
        </p:spPr>
      </p:pic>
      <p:sp>
        <p:nvSpPr>
          <p:cNvPr id="12" name="TextBox 11">
            <a:extLst>
              <a:ext uri="{FF2B5EF4-FFF2-40B4-BE49-F238E27FC236}">
                <a16:creationId xmlns:a16="http://schemas.microsoft.com/office/drawing/2014/main" id="{26D21859-14DA-C6E3-F7B3-048112878E78}"/>
              </a:ext>
            </a:extLst>
          </p:cNvPr>
          <p:cNvSpPr txBox="1"/>
          <p:nvPr/>
        </p:nvSpPr>
        <p:spPr>
          <a:xfrm>
            <a:off x="1393861" y="4509953"/>
            <a:ext cx="6759539" cy="769441"/>
          </a:xfrm>
          <a:prstGeom prst="rect">
            <a:avLst/>
          </a:prstGeom>
          <a:noFill/>
        </p:spPr>
        <p:txBody>
          <a:bodyPr wrap="square">
            <a:spAutoFit/>
          </a:bodyPr>
          <a:lstStyle/>
          <a:p>
            <a:pPr algn="ctr"/>
            <a:r>
              <a:rPr lang="en-US" sz="2200" dirty="0">
                <a:solidFill>
                  <a:srgbClr val="0000FF"/>
                </a:solidFill>
              </a:rPr>
              <a:t>adds the “squared magnitude” of the coefficient</a:t>
            </a:r>
          </a:p>
          <a:p>
            <a:pPr algn="ctr"/>
            <a:r>
              <a:rPr lang="en-US" sz="2200" dirty="0">
                <a:solidFill>
                  <a:srgbClr val="0000FF"/>
                </a:solidFill>
              </a:rPr>
              <a:t>as a penalty term to the loss function  </a:t>
            </a:r>
          </a:p>
        </p:txBody>
      </p:sp>
      <p:sp>
        <p:nvSpPr>
          <p:cNvPr id="2" name="Oval 1">
            <a:extLst>
              <a:ext uri="{FF2B5EF4-FFF2-40B4-BE49-F238E27FC236}">
                <a16:creationId xmlns:a16="http://schemas.microsoft.com/office/drawing/2014/main" id="{15D3FA98-679E-AC27-0841-3BE39296781E}"/>
              </a:ext>
            </a:extLst>
          </p:cNvPr>
          <p:cNvSpPr/>
          <p:nvPr/>
        </p:nvSpPr>
        <p:spPr bwMode="auto">
          <a:xfrm>
            <a:off x="5638800" y="5191288"/>
            <a:ext cx="1447800" cy="1143000"/>
          </a:xfrm>
          <a:prstGeom prst="ellipse">
            <a:avLst/>
          </a:prstGeom>
          <a:noFill/>
          <a:ln w="28575"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3217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89EE22-B7E3-1A6D-A6E3-8E6AFFBC5910}"/>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L</a:t>
            </a:r>
            <a:r>
              <a:rPr kumimoji="0" lang="en-US" sz="5400" b="1" i="0" u="none" strike="noStrike" kern="1200" cap="none" spc="0" normalizeH="0" baseline="-2500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1</a:t>
            </a:r>
            <a:r>
              <a:rPr kumimoji="0" 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 Regularization</a:t>
            </a:r>
          </a:p>
        </p:txBody>
      </p:sp>
      <p:pic>
        <p:nvPicPr>
          <p:cNvPr id="4" name="Picture 3" descr="Graphical user interface, application&#10;&#10;Description automatically generated">
            <a:extLst>
              <a:ext uri="{FF2B5EF4-FFF2-40B4-BE49-F238E27FC236}">
                <a16:creationId xmlns:a16="http://schemas.microsoft.com/office/drawing/2014/main" id="{59AA95DA-AE96-4847-5B33-AFBA674403A9}"/>
              </a:ext>
            </a:extLst>
          </p:cNvPr>
          <p:cNvPicPr>
            <a:picLocks noChangeAspect="1"/>
          </p:cNvPicPr>
          <p:nvPr/>
        </p:nvPicPr>
        <p:blipFill rotWithShape="1">
          <a:blip r:embed="rId3"/>
          <a:srcRect l="14166" t="15904" r="44167" b="25645"/>
          <a:stretch/>
        </p:blipFill>
        <p:spPr>
          <a:xfrm>
            <a:off x="1600200" y="1066800"/>
            <a:ext cx="5334000" cy="2743200"/>
          </a:xfrm>
          <a:prstGeom prst="rect">
            <a:avLst/>
          </a:prstGeom>
        </p:spPr>
      </p:pic>
      <p:sp>
        <p:nvSpPr>
          <p:cNvPr id="5" name="TextBox 4">
            <a:extLst>
              <a:ext uri="{FF2B5EF4-FFF2-40B4-BE49-F238E27FC236}">
                <a16:creationId xmlns:a16="http://schemas.microsoft.com/office/drawing/2014/main" id="{1BE5462C-362B-DD0B-1B1F-CE1BBC7B1311}"/>
              </a:ext>
            </a:extLst>
          </p:cNvPr>
          <p:cNvSpPr txBox="1"/>
          <p:nvPr/>
        </p:nvSpPr>
        <p:spPr>
          <a:xfrm>
            <a:off x="6575425" y="2667000"/>
            <a:ext cx="19367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a:ea typeface="+mn-ea"/>
                <a:cs typeface="Times New Roman"/>
              </a:rPr>
              <a:t>Loss Function</a:t>
            </a:r>
          </a:p>
        </p:txBody>
      </p:sp>
      <p:sp>
        <p:nvSpPr>
          <p:cNvPr id="9" name="TextBox 8">
            <a:extLst>
              <a:ext uri="{FF2B5EF4-FFF2-40B4-BE49-F238E27FC236}">
                <a16:creationId xmlns:a16="http://schemas.microsoft.com/office/drawing/2014/main" id="{5E73CA9F-9FF8-D639-2032-1C085687893B}"/>
              </a:ext>
            </a:extLst>
          </p:cNvPr>
          <p:cNvSpPr txBox="1"/>
          <p:nvPr/>
        </p:nvSpPr>
        <p:spPr>
          <a:xfrm>
            <a:off x="631825" y="4048288"/>
            <a:ext cx="2444900" cy="461665"/>
          </a:xfrm>
          <a:prstGeom prst="rect">
            <a:avLst/>
          </a:prstGeom>
          <a:noFill/>
        </p:spPr>
        <p:txBody>
          <a:bodyPr wrap="none" rtlCol="0">
            <a:spAutoFit/>
          </a:bodyPr>
          <a:lstStyle/>
          <a:p>
            <a:pPr lvl="0"/>
            <a:r>
              <a:rPr kumimoji="0" lang="en-US" sz="2400" b="0" i="0" u="none" strike="noStrike" kern="1200" cap="none" spc="0" normalizeH="0" baseline="0" noProof="0" dirty="0">
                <a:ln>
                  <a:noFill/>
                </a:ln>
                <a:solidFill>
                  <a:srgbClr val="0000FF"/>
                </a:solidFill>
                <a:effectLst/>
                <a:uLnTx/>
                <a:uFillTx/>
                <a:latin typeface="Times New Roman"/>
                <a:ea typeface="+mn-ea"/>
                <a:cs typeface="Times New Roman"/>
              </a:rPr>
              <a:t>L</a:t>
            </a:r>
            <a:r>
              <a:rPr kumimoji="0" lang="en-US" sz="2400" b="0" i="0" u="none" strike="noStrike" kern="1200" cap="none" spc="0" normalizeH="0" baseline="-25000" noProof="0" dirty="0">
                <a:ln>
                  <a:noFill/>
                </a:ln>
                <a:solidFill>
                  <a:srgbClr val="0000FF"/>
                </a:solidFill>
                <a:effectLst/>
                <a:uLnTx/>
                <a:uFillTx/>
                <a:latin typeface="Times New Roman"/>
                <a:ea typeface="+mn-ea"/>
                <a:cs typeface="Times New Roman"/>
              </a:rPr>
              <a:t>1</a:t>
            </a:r>
            <a:r>
              <a:rPr kumimoji="0" lang="en-US" sz="2400" b="0" i="0" u="none" strike="noStrike" kern="1200" cap="none" spc="0" normalizeH="0" baseline="0" noProof="0" dirty="0">
                <a:ln>
                  <a:noFill/>
                </a:ln>
                <a:solidFill>
                  <a:srgbClr val="0000FF"/>
                </a:solidFill>
                <a:effectLst/>
                <a:uLnTx/>
                <a:uFillTx/>
                <a:latin typeface="Times New Roman"/>
                <a:ea typeface="+mn-ea"/>
                <a:cs typeface="Times New Roman"/>
              </a:rPr>
              <a:t> </a:t>
            </a:r>
            <a:r>
              <a:rPr lang="en-US" sz="2400" dirty="0">
                <a:solidFill>
                  <a:srgbClr val="0000FF"/>
                </a:solidFill>
              </a:rPr>
              <a:t>Regularization:</a:t>
            </a:r>
          </a:p>
        </p:txBody>
      </p:sp>
      <p:pic>
        <p:nvPicPr>
          <p:cNvPr id="6" name="Picture 5" descr="Graphical user interface, text, application&#10;&#10;Description automatically generated">
            <a:extLst>
              <a:ext uri="{FF2B5EF4-FFF2-40B4-BE49-F238E27FC236}">
                <a16:creationId xmlns:a16="http://schemas.microsoft.com/office/drawing/2014/main" id="{C5E1B6D9-55B2-3717-9652-9406DB43467C}"/>
              </a:ext>
            </a:extLst>
          </p:cNvPr>
          <p:cNvPicPr>
            <a:picLocks noChangeAspect="1"/>
          </p:cNvPicPr>
          <p:nvPr/>
        </p:nvPicPr>
        <p:blipFill rotWithShape="1">
          <a:blip r:embed="rId4"/>
          <a:srcRect l="6909" t="33763" r="33334" b="48750"/>
          <a:stretch/>
        </p:blipFill>
        <p:spPr>
          <a:xfrm>
            <a:off x="1657037" y="5410200"/>
            <a:ext cx="5464176" cy="820687"/>
          </a:xfrm>
          <a:prstGeom prst="rect">
            <a:avLst/>
          </a:prstGeom>
        </p:spPr>
      </p:pic>
      <p:sp>
        <p:nvSpPr>
          <p:cNvPr id="10" name="TextBox 9">
            <a:extLst>
              <a:ext uri="{FF2B5EF4-FFF2-40B4-BE49-F238E27FC236}">
                <a16:creationId xmlns:a16="http://schemas.microsoft.com/office/drawing/2014/main" id="{B420232F-3B32-872E-63D6-19A7AA23BC29}"/>
              </a:ext>
            </a:extLst>
          </p:cNvPr>
          <p:cNvSpPr txBox="1"/>
          <p:nvPr/>
        </p:nvSpPr>
        <p:spPr>
          <a:xfrm>
            <a:off x="1393861" y="4509953"/>
            <a:ext cx="6759539" cy="769441"/>
          </a:xfrm>
          <a:prstGeom prst="rect">
            <a:avLst/>
          </a:prstGeom>
          <a:noFill/>
        </p:spPr>
        <p:txBody>
          <a:bodyPr wrap="square">
            <a:spAutoFit/>
          </a:bodyPr>
          <a:lstStyle/>
          <a:p>
            <a:pPr algn="ctr"/>
            <a:r>
              <a:rPr lang="en-US" sz="2200" dirty="0">
                <a:solidFill>
                  <a:srgbClr val="0000FF"/>
                </a:solidFill>
              </a:rPr>
              <a:t>adds the “absolute value of magnitude” of the coefficient</a:t>
            </a:r>
          </a:p>
          <a:p>
            <a:pPr algn="ctr"/>
            <a:r>
              <a:rPr lang="en-US" sz="2200" dirty="0">
                <a:solidFill>
                  <a:srgbClr val="0000FF"/>
                </a:solidFill>
              </a:rPr>
              <a:t>as a penalty term to the loss function  </a:t>
            </a:r>
          </a:p>
        </p:txBody>
      </p:sp>
      <p:sp>
        <p:nvSpPr>
          <p:cNvPr id="8" name="Oval 7">
            <a:extLst>
              <a:ext uri="{FF2B5EF4-FFF2-40B4-BE49-F238E27FC236}">
                <a16:creationId xmlns:a16="http://schemas.microsoft.com/office/drawing/2014/main" id="{3DDF3E0E-E949-51E0-6B9E-6D4E1B1A32A1}"/>
              </a:ext>
            </a:extLst>
          </p:cNvPr>
          <p:cNvSpPr/>
          <p:nvPr/>
        </p:nvSpPr>
        <p:spPr bwMode="auto">
          <a:xfrm>
            <a:off x="5638800" y="5191288"/>
            <a:ext cx="1447800" cy="1143000"/>
          </a:xfrm>
          <a:prstGeom prst="ellipse">
            <a:avLst/>
          </a:prstGeom>
          <a:noFill/>
          <a:ln w="28575"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3304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SKLearn</a:t>
            </a: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p>
        </p:txBody>
      </p:sp>
    </p:spTree>
    <p:extLst>
      <p:ext uri="{BB962C8B-B14F-4D97-AF65-F5344CB8AC3E}">
        <p14:creationId xmlns:p14="http://schemas.microsoft.com/office/powerpoint/2010/main" val="182538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Regression Evaluation Metrics</a:t>
            </a:r>
          </a:p>
        </p:txBody>
      </p:sp>
    </p:spTree>
    <p:extLst>
      <p:ext uri="{BB962C8B-B14F-4D97-AF65-F5344CB8AC3E}">
        <p14:creationId xmlns:p14="http://schemas.microsoft.com/office/powerpoint/2010/main" val="289411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BA4EDC-BD44-4A92-B86F-2963877B281F}"/>
              </a:ext>
            </a:extLst>
          </p:cNvPr>
          <p:cNvSpPr txBox="1"/>
          <p:nvPr/>
        </p:nvSpPr>
        <p:spPr>
          <a:xfrm>
            <a:off x="457200" y="1154484"/>
            <a:ext cx="8382000" cy="3693319"/>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Times New Roman"/>
              </a:rPr>
              <a:t># estimate the bias and variance for a regression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from pandas import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read_csv</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from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sklearn.model_selection</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import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train_test_split</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from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sklearn.linear_model</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import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LinearRegression</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from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mlxtend.evaluate</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import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bias_variance_decomp</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Times New Roman"/>
              </a:rPr>
              <a:t># load dataset</a:t>
            </a:r>
          </a:p>
          <a:p>
            <a:pPr lvl="0"/>
            <a:r>
              <a:rPr lang="en-US" dirty="0">
                <a:solidFill>
                  <a:srgbClr val="00B050"/>
                </a:solidFill>
              </a:rPr>
              <a:t># Info about dataset can be found here</a:t>
            </a:r>
          </a:p>
          <a:p>
            <a:pPr lvl="0"/>
            <a:r>
              <a:rPr lang="en-US" dirty="0">
                <a:solidFill>
                  <a:srgbClr val="00B050"/>
                </a:solidFill>
              </a:rPr>
              <a:t># https://github.com/jbrownlee/Datasets/blob/master/</a:t>
            </a:r>
            <a:r>
              <a:rPr lang="en-US" b="1" dirty="0"/>
              <a:t>housing</a:t>
            </a:r>
            <a:r>
              <a:rPr lang="en-US" dirty="0">
                <a:solidFill>
                  <a:srgbClr val="00B050"/>
                </a:solidFill>
              </a:rPr>
              <a:t>.names</a:t>
            </a:r>
          </a:p>
          <a:p>
            <a:pPr lvl="0"/>
            <a:r>
              <a:rPr lang="en-US" dirty="0">
                <a:solidFill>
                  <a:srgbClr val="00B050"/>
                </a:solidFill>
              </a:rPr>
              <a:t># Has </a:t>
            </a:r>
            <a:r>
              <a:rPr lang="en-US" b="1" dirty="0"/>
              <a:t>506 instances </a:t>
            </a:r>
            <a:r>
              <a:rPr lang="en-US" dirty="0">
                <a:solidFill>
                  <a:srgbClr val="00B050"/>
                </a:solidFill>
              </a:rPr>
              <a:t>with </a:t>
            </a:r>
            <a:r>
              <a:rPr lang="en-US" b="1" dirty="0"/>
              <a:t>13 attributes </a:t>
            </a:r>
            <a:r>
              <a:rPr lang="en-US" dirty="0">
                <a:solidFill>
                  <a:srgbClr val="00B050"/>
                </a:solidFill>
              </a:rPr>
              <a:t>and a label (Median value of the home)</a:t>
            </a:r>
            <a:endParaRPr kumimoji="0" lang="en-US" sz="1800" b="0" i="0" u="none" strike="noStrike" kern="1200" cap="none" spc="0" normalizeH="0" baseline="0" noProof="0" dirty="0">
              <a:ln>
                <a:noFill/>
              </a:ln>
              <a:solidFill>
                <a:srgbClr val="00B05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url</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 'https://raw.githubusercontent.com/</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jbrownlee</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/Datasets/master/housing.csv'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dataframe</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read_csv</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url</a:t>
            </a: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 header=None)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0000FF"/>
                </a:solidFill>
                <a:latin typeface="Times New Roman"/>
                <a:cs typeface="Times New Roman"/>
              </a:rPr>
              <a:t>Dataframe.head</a:t>
            </a:r>
            <a:r>
              <a:rPr lang="en-US" dirty="0">
                <a:solidFill>
                  <a:srgbClr val="0000FF"/>
                </a:solidFill>
                <a:latin typeface="Times New Roman"/>
                <a:cs typeface="Times New Roman"/>
              </a:rPr>
              <a:t>()</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p:txBody>
      </p:sp>
      <p:sp>
        <p:nvSpPr>
          <p:cNvPr id="6" name="Title 1">
            <a:extLst>
              <a:ext uri="{FF2B5EF4-FFF2-40B4-BE49-F238E27FC236}">
                <a16:creationId xmlns:a16="http://schemas.microsoft.com/office/drawing/2014/main" id="{DE90D1DF-2B80-40E8-8203-F93844E80A76}"/>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Estimate Bias/Variance</a:t>
            </a:r>
          </a:p>
        </p:txBody>
      </p:sp>
      <p:sp>
        <p:nvSpPr>
          <p:cNvPr id="7" name="TextBox 6">
            <a:extLst>
              <a:ext uri="{FF2B5EF4-FFF2-40B4-BE49-F238E27FC236}">
                <a16:creationId xmlns:a16="http://schemas.microsoft.com/office/drawing/2014/main" id="{00C172B8-2D31-4039-B738-2C6B12BD3469}"/>
              </a:ext>
            </a:extLst>
          </p:cNvPr>
          <p:cNvSpPr txBox="1"/>
          <p:nvPr/>
        </p:nvSpPr>
        <p:spPr>
          <a:xfrm>
            <a:off x="457200" y="5181600"/>
            <a:ext cx="8229600" cy="1107996"/>
          </a:xfrm>
          <a:prstGeom prst="rect">
            <a:avLst/>
          </a:prstGeom>
          <a:solidFill>
            <a:srgbClr val="FF0000"/>
          </a:solidFill>
        </p:spPr>
        <p:txBody>
          <a:bodyPr wrap="square">
            <a:spAutoFit/>
          </a:bodyPr>
          <a:lstStyle/>
          <a:p>
            <a:r>
              <a:rPr lang="en-US" sz="1100" dirty="0">
                <a:solidFill>
                  <a:schemeClr val="bg1"/>
                </a:solidFill>
              </a:rPr>
              <a:t>      0               1             2         3              4             5            6            7             8          9	10           11	    12         13</a:t>
            </a:r>
          </a:p>
          <a:p>
            <a:r>
              <a:rPr lang="en-US" sz="1100" dirty="0">
                <a:solidFill>
                  <a:schemeClr val="bg1"/>
                </a:solidFill>
              </a:rPr>
              <a:t>0     0.00632  18.0      2.31       0	             0.538      6.575     65.2       4.0900    1          296.0	15.3        396.90	    4.98      24.0</a:t>
            </a:r>
          </a:p>
          <a:p>
            <a:r>
              <a:rPr lang="en-US" sz="1100" dirty="0">
                <a:solidFill>
                  <a:schemeClr val="bg1"/>
                </a:solidFill>
              </a:rPr>
              <a:t>1     0.02731  0.0        7.07       0	             0.469      6.421     78.9       4.9671    2          242.0	17.8        396.90	    9.14      21.6</a:t>
            </a:r>
          </a:p>
          <a:p>
            <a:r>
              <a:rPr lang="en-US" sz="1100" dirty="0">
                <a:solidFill>
                  <a:schemeClr val="bg1"/>
                </a:solidFill>
              </a:rPr>
              <a:t>2     0.02729  0.0        7.07       0	             0.469      7.185     61.1      4.9671     2          242.0	17.8        392.83	    4.03      34.7</a:t>
            </a:r>
          </a:p>
          <a:p>
            <a:r>
              <a:rPr lang="en-US" sz="1100" dirty="0">
                <a:solidFill>
                  <a:schemeClr val="bg1"/>
                </a:solidFill>
              </a:rPr>
              <a:t>3     0.03237  0.0        2.18       0	             0.458      6.998     45.8      6.0622     3          222.0	18.7        394.63	    2.94      33.4</a:t>
            </a:r>
          </a:p>
          <a:p>
            <a:r>
              <a:rPr lang="en-US" sz="1100" dirty="0">
                <a:solidFill>
                  <a:schemeClr val="bg1"/>
                </a:solidFill>
              </a:rPr>
              <a:t>4     0.06905  0.0        2.18       0	             0.458      7.147     54.2      6.0622     3          222.0	18.7        396.90	    5.33      36.2</a:t>
            </a:r>
          </a:p>
        </p:txBody>
      </p:sp>
      <p:sp>
        <p:nvSpPr>
          <p:cNvPr id="5" name="Slide Number Placeholder 1">
            <a:extLst>
              <a:ext uri="{FF2B5EF4-FFF2-40B4-BE49-F238E27FC236}">
                <a16:creationId xmlns:a16="http://schemas.microsoft.com/office/drawing/2014/main" id="{106384C9-A20E-4419-897C-80B9F6D93A52}"/>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5146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BA4EDC-BD44-4A92-B86F-2963877B281F}"/>
              </a:ext>
            </a:extLst>
          </p:cNvPr>
          <p:cNvSpPr txBox="1"/>
          <p:nvPr/>
        </p:nvSpPr>
        <p:spPr>
          <a:xfrm>
            <a:off x="338889" y="1509426"/>
            <a:ext cx="4233111" cy="1200329"/>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imes New Roman"/>
                <a:ea typeface="+mn-ea"/>
                <a:cs typeface="Times New Roman"/>
              </a:rPr>
              <a:t># separate into inputs and outputs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data = </a:t>
            </a: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dataframe.values</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a:ea typeface="+mn-ea"/>
                <a:cs typeface="Times New Roman"/>
              </a:rPr>
              <a:t>X, y = data[:, :-1], data[:,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FF"/>
                </a:solidFill>
                <a:effectLst/>
                <a:uLnTx/>
                <a:uFillTx/>
                <a:latin typeface="Times New Roman"/>
                <a:ea typeface="+mn-ea"/>
                <a:cs typeface="Times New Roman"/>
              </a:rPr>
              <a:t>X.shape</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p:txBody>
      </p:sp>
      <p:sp>
        <p:nvSpPr>
          <p:cNvPr id="5" name="Title 1">
            <a:extLst>
              <a:ext uri="{FF2B5EF4-FFF2-40B4-BE49-F238E27FC236}">
                <a16:creationId xmlns:a16="http://schemas.microsoft.com/office/drawing/2014/main" id="{CBE2CA3D-CEF5-4A95-9EE0-DABD93245F0D}"/>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Estimate Bias/Variance</a:t>
            </a:r>
          </a:p>
        </p:txBody>
      </p:sp>
      <p:sp>
        <p:nvSpPr>
          <p:cNvPr id="6" name="TextBox 5">
            <a:extLst>
              <a:ext uri="{FF2B5EF4-FFF2-40B4-BE49-F238E27FC236}">
                <a16:creationId xmlns:a16="http://schemas.microsoft.com/office/drawing/2014/main" id="{3F042C0F-8640-4F93-9835-2751BA677F4C}"/>
              </a:ext>
            </a:extLst>
          </p:cNvPr>
          <p:cNvSpPr txBox="1"/>
          <p:nvPr/>
        </p:nvSpPr>
        <p:spPr>
          <a:xfrm>
            <a:off x="338889" y="3029162"/>
            <a:ext cx="1415283" cy="369332"/>
          </a:xfrm>
          <a:prstGeom prst="rect">
            <a:avLst/>
          </a:prstGeom>
          <a:solidFill>
            <a:srgbClr val="FF0000"/>
          </a:solidFill>
        </p:spPr>
        <p:txBody>
          <a:bodyPr wrap="square">
            <a:spAutoFit/>
          </a:bodyPr>
          <a:lstStyle/>
          <a:p>
            <a:r>
              <a:rPr lang="en-US" dirty="0">
                <a:solidFill>
                  <a:schemeClr val="bg1"/>
                </a:solidFill>
              </a:rPr>
              <a:t>(506, 13)</a:t>
            </a:r>
          </a:p>
        </p:txBody>
      </p:sp>
      <p:sp>
        <p:nvSpPr>
          <p:cNvPr id="8" name="TextBox 7">
            <a:extLst>
              <a:ext uri="{FF2B5EF4-FFF2-40B4-BE49-F238E27FC236}">
                <a16:creationId xmlns:a16="http://schemas.microsoft.com/office/drawing/2014/main" id="{558B305E-D4D4-4DD3-8A6A-07AE03E8A04E}"/>
              </a:ext>
            </a:extLst>
          </p:cNvPr>
          <p:cNvSpPr txBox="1"/>
          <p:nvPr/>
        </p:nvSpPr>
        <p:spPr>
          <a:xfrm>
            <a:off x="338888" y="3920881"/>
            <a:ext cx="8576511" cy="1200329"/>
          </a:xfrm>
          <a:prstGeom prst="rect">
            <a:avLst/>
          </a:prstGeom>
          <a:solidFill>
            <a:srgbClr val="FFFFCC"/>
          </a:solidFill>
        </p:spPr>
        <p:txBody>
          <a:bodyPr wrap="square">
            <a:spAutoFit/>
          </a:bodyPr>
          <a:lstStyle/>
          <a:p>
            <a:r>
              <a:rPr lang="en-US" dirty="0">
                <a:solidFill>
                  <a:srgbClr val="00B050"/>
                </a:solidFill>
              </a:rPr>
              <a:t># split the data</a:t>
            </a:r>
          </a:p>
          <a:p>
            <a:r>
              <a:rPr lang="en-US" dirty="0">
                <a:solidFill>
                  <a:srgbClr val="00B050"/>
                </a:solidFill>
              </a:rPr>
              <a:t># Training Data and Testing Data</a:t>
            </a:r>
          </a:p>
          <a:p>
            <a:r>
              <a:rPr lang="en-US" dirty="0" err="1">
                <a:solidFill>
                  <a:srgbClr val="0000FF"/>
                </a:solidFill>
              </a:rPr>
              <a:t>X_train</a:t>
            </a:r>
            <a:r>
              <a:rPr lang="en-US" dirty="0">
                <a:solidFill>
                  <a:srgbClr val="0000FF"/>
                </a:solidFill>
              </a:rPr>
              <a:t>, </a:t>
            </a:r>
            <a:r>
              <a:rPr lang="en-US" dirty="0" err="1">
                <a:solidFill>
                  <a:srgbClr val="0000FF"/>
                </a:solidFill>
              </a:rPr>
              <a:t>X_test</a:t>
            </a:r>
            <a:r>
              <a:rPr lang="en-US" dirty="0">
                <a:solidFill>
                  <a:srgbClr val="0000FF"/>
                </a:solidFill>
              </a:rPr>
              <a:t>, </a:t>
            </a:r>
            <a:r>
              <a:rPr lang="en-US" dirty="0" err="1">
                <a:solidFill>
                  <a:srgbClr val="0000FF"/>
                </a:solidFill>
              </a:rPr>
              <a:t>y_train</a:t>
            </a:r>
            <a:r>
              <a:rPr lang="en-US" dirty="0">
                <a:solidFill>
                  <a:srgbClr val="0000FF"/>
                </a:solidFill>
              </a:rPr>
              <a:t>, </a:t>
            </a:r>
            <a:r>
              <a:rPr lang="en-US" dirty="0" err="1">
                <a:solidFill>
                  <a:srgbClr val="0000FF"/>
                </a:solidFill>
              </a:rPr>
              <a:t>y_test</a:t>
            </a:r>
            <a:r>
              <a:rPr lang="en-US" dirty="0">
                <a:solidFill>
                  <a:srgbClr val="0000FF"/>
                </a:solidFill>
              </a:rPr>
              <a:t> = </a:t>
            </a:r>
            <a:r>
              <a:rPr lang="en-US" b="1" dirty="0" err="1"/>
              <a:t>train_test_split</a:t>
            </a:r>
            <a:r>
              <a:rPr lang="en-US" dirty="0">
                <a:solidFill>
                  <a:srgbClr val="0000FF"/>
                </a:solidFill>
              </a:rPr>
              <a:t>(X, y, </a:t>
            </a:r>
            <a:r>
              <a:rPr lang="en-US" dirty="0" err="1">
                <a:solidFill>
                  <a:srgbClr val="0000FF"/>
                </a:solidFill>
              </a:rPr>
              <a:t>test_size</a:t>
            </a:r>
            <a:r>
              <a:rPr lang="en-US" dirty="0">
                <a:solidFill>
                  <a:srgbClr val="0000FF"/>
                </a:solidFill>
              </a:rPr>
              <a:t>=0.33, </a:t>
            </a:r>
            <a:r>
              <a:rPr lang="en-US" dirty="0" err="1">
                <a:solidFill>
                  <a:srgbClr val="0000FF"/>
                </a:solidFill>
              </a:rPr>
              <a:t>random_state</a:t>
            </a:r>
            <a:r>
              <a:rPr lang="en-US" dirty="0">
                <a:solidFill>
                  <a:srgbClr val="0000FF"/>
                </a:solidFill>
              </a:rPr>
              <a:t>=1)</a:t>
            </a:r>
          </a:p>
          <a:p>
            <a:r>
              <a:rPr lang="en-US" dirty="0" err="1">
                <a:solidFill>
                  <a:srgbClr val="0000FF"/>
                </a:solidFill>
              </a:rPr>
              <a:t>X_train.shape</a:t>
            </a:r>
            <a:endParaRPr lang="en-US" dirty="0">
              <a:solidFill>
                <a:srgbClr val="0000FF"/>
              </a:solidFill>
            </a:endParaRPr>
          </a:p>
        </p:txBody>
      </p:sp>
      <p:sp>
        <p:nvSpPr>
          <p:cNvPr id="10" name="TextBox 9">
            <a:extLst>
              <a:ext uri="{FF2B5EF4-FFF2-40B4-BE49-F238E27FC236}">
                <a16:creationId xmlns:a16="http://schemas.microsoft.com/office/drawing/2014/main" id="{447F6E5D-8CE2-4142-984C-FB98CC755762}"/>
              </a:ext>
            </a:extLst>
          </p:cNvPr>
          <p:cNvSpPr txBox="1"/>
          <p:nvPr/>
        </p:nvSpPr>
        <p:spPr>
          <a:xfrm>
            <a:off x="338889" y="5458931"/>
            <a:ext cx="1415283" cy="369332"/>
          </a:xfrm>
          <a:prstGeom prst="rect">
            <a:avLst/>
          </a:prstGeom>
          <a:solidFill>
            <a:srgbClr val="FF0000"/>
          </a:solidFill>
        </p:spPr>
        <p:txBody>
          <a:bodyPr wrap="square">
            <a:spAutoFit/>
          </a:bodyPr>
          <a:lstStyle/>
          <a:p>
            <a:r>
              <a:rPr lang="en-US" dirty="0">
                <a:solidFill>
                  <a:schemeClr val="bg1"/>
                </a:solidFill>
              </a:rPr>
              <a:t>(339, 13)</a:t>
            </a:r>
          </a:p>
        </p:txBody>
      </p:sp>
      <p:sp>
        <p:nvSpPr>
          <p:cNvPr id="7" name="Slide Number Placeholder 1">
            <a:extLst>
              <a:ext uri="{FF2B5EF4-FFF2-40B4-BE49-F238E27FC236}">
                <a16:creationId xmlns:a16="http://schemas.microsoft.com/office/drawing/2014/main" id="{34025255-26F9-4CE2-9999-3342E80118C0}"/>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4222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BA4EDC-BD44-4A92-B86F-2963877B281F}"/>
              </a:ext>
            </a:extLst>
          </p:cNvPr>
          <p:cNvSpPr txBox="1"/>
          <p:nvPr/>
        </p:nvSpPr>
        <p:spPr>
          <a:xfrm>
            <a:off x="208547" y="1007239"/>
            <a:ext cx="8903085" cy="2862322"/>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Times New Roman"/>
                <a:ea typeface="+mn-ea"/>
                <a:cs typeface="Times New Roman"/>
              </a:rPr>
              <a:t># define the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Times New Roman"/>
                <a:ea typeface="+mn-ea"/>
                <a:cs typeface="Times New Roman"/>
              </a:rPr>
              <a:t>model</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 </a:t>
            </a:r>
            <a:r>
              <a:rPr kumimoji="0" lang="en-US" b="1" i="0" u="none" strike="noStrike" kern="1200" cap="none" spc="0" normalizeH="0" baseline="0" noProof="0" dirty="0" err="1">
                <a:ln>
                  <a:noFill/>
                </a:ln>
                <a:effectLst/>
                <a:uLnTx/>
                <a:uFillTx/>
                <a:latin typeface="Times New Roman"/>
                <a:ea typeface="+mn-ea"/>
                <a:cs typeface="Times New Roman"/>
              </a:rPr>
              <a:t>LinearRegression</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Times New Roman"/>
                <a:ea typeface="+mn-ea"/>
                <a:cs typeface="Times New Roman"/>
              </a:rPr>
              <a:t># estimate bias and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mse</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bias, var =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bias_variance_decomp</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a:t>
            </a:r>
            <a:r>
              <a:rPr kumimoji="0" lang="en-US" b="1" i="0" u="none" strike="noStrike" kern="1200" cap="none" spc="0" normalizeH="0" baseline="0" noProof="0" dirty="0">
                <a:ln>
                  <a:noFill/>
                </a:ln>
                <a:solidFill>
                  <a:srgbClr val="0000FF"/>
                </a:solidFill>
                <a:effectLst/>
                <a:uLnTx/>
                <a:uFillTx/>
                <a:latin typeface="Times New Roman"/>
                <a:ea typeface="+mn-ea"/>
                <a:cs typeface="Times New Roman"/>
              </a:rPr>
              <a:t>model</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X_train</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y_train</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Times New Roman"/>
                <a:cs typeface="Times New Roman"/>
              </a:rPr>
              <a:t>                                                                           </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X_test</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y_test</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Times New Roman"/>
                <a:cs typeface="Times New Roman"/>
              </a:rPr>
              <a:t>                                                                           </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loss='</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mse</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num_rounds</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=200,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random_seed</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Times New Roman"/>
                <a:ea typeface="+mn-ea"/>
                <a:cs typeface="Times New Roman"/>
              </a:rPr>
              <a:t># summarize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print('MSE: %.3f' % </a:t>
            </a:r>
            <a:r>
              <a:rPr kumimoji="0" lang="en-US" b="0" i="0" u="none" strike="noStrike" kern="1200" cap="none" spc="0" normalizeH="0" baseline="0" noProof="0" dirty="0" err="1">
                <a:ln>
                  <a:noFill/>
                </a:ln>
                <a:solidFill>
                  <a:srgbClr val="0000FF"/>
                </a:solidFill>
                <a:effectLst/>
                <a:uLnTx/>
                <a:uFillTx/>
                <a:latin typeface="Times New Roman"/>
                <a:ea typeface="+mn-ea"/>
                <a:cs typeface="Times New Roman"/>
              </a:rPr>
              <a:t>mse</a:t>
            </a: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print('Bias: %.3f' % bias)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Times New Roman"/>
                <a:ea typeface="+mn-ea"/>
                <a:cs typeface="Times New Roman"/>
              </a:rPr>
              <a:t>print('Variance: %.3f' % var)</a:t>
            </a:r>
          </a:p>
        </p:txBody>
      </p:sp>
      <p:sp>
        <p:nvSpPr>
          <p:cNvPr id="3" name="Title 1">
            <a:extLst>
              <a:ext uri="{FF2B5EF4-FFF2-40B4-BE49-F238E27FC236}">
                <a16:creationId xmlns:a16="http://schemas.microsoft.com/office/drawing/2014/main" id="{2863FD39-23F9-413D-9C3A-6AC9DF34EEE4}"/>
              </a:ext>
            </a:extLst>
          </p:cNvPr>
          <p:cNvSpPr txBox="1">
            <a:spLocks/>
          </p:cNvSpPr>
          <p:nvPr/>
        </p:nvSpPr>
        <p:spPr>
          <a:xfrm>
            <a:off x="1" y="1"/>
            <a:ext cx="9131684" cy="820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Estimate Bias/Variance</a:t>
            </a:r>
          </a:p>
        </p:txBody>
      </p:sp>
      <p:sp>
        <p:nvSpPr>
          <p:cNvPr id="5" name="TextBox 4">
            <a:extLst>
              <a:ext uri="{FF2B5EF4-FFF2-40B4-BE49-F238E27FC236}">
                <a16:creationId xmlns:a16="http://schemas.microsoft.com/office/drawing/2014/main" id="{F4E2AEB0-F9C2-45CA-94B7-BF90718FDA25}"/>
              </a:ext>
            </a:extLst>
          </p:cNvPr>
          <p:cNvSpPr txBox="1"/>
          <p:nvPr/>
        </p:nvSpPr>
        <p:spPr>
          <a:xfrm>
            <a:off x="188494" y="4056113"/>
            <a:ext cx="2082266" cy="923330"/>
          </a:xfrm>
          <a:prstGeom prst="rect">
            <a:avLst/>
          </a:prstGeom>
          <a:solidFill>
            <a:srgbClr val="FF0000"/>
          </a:solidFill>
        </p:spPr>
        <p:txBody>
          <a:bodyPr wrap="square">
            <a:spAutoFit/>
          </a:bodyPr>
          <a:lstStyle/>
          <a:p>
            <a:r>
              <a:rPr lang="en-US" dirty="0">
                <a:solidFill>
                  <a:schemeClr val="bg1"/>
                </a:solidFill>
              </a:rPr>
              <a:t>MSE: 22.418</a:t>
            </a:r>
          </a:p>
          <a:p>
            <a:r>
              <a:rPr lang="en-US" dirty="0">
                <a:solidFill>
                  <a:schemeClr val="bg1"/>
                </a:solidFill>
              </a:rPr>
              <a:t>Bias: 20.744</a:t>
            </a:r>
          </a:p>
          <a:p>
            <a:r>
              <a:rPr lang="en-US" dirty="0">
                <a:solidFill>
                  <a:schemeClr val="bg1"/>
                </a:solidFill>
              </a:rPr>
              <a:t>Variance: 1.674</a:t>
            </a:r>
          </a:p>
        </p:txBody>
      </p:sp>
      <p:sp>
        <p:nvSpPr>
          <p:cNvPr id="7" name="TextBox 6">
            <a:extLst>
              <a:ext uri="{FF2B5EF4-FFF2-40B4-BE49-F238E27FC236}">
                <a16:creationId xmlns:a16="http://schemas.microsoft.com/office/drawing/2014/main" id="{AD7A0BFC-AAFA-4634-B78E-04F55F1AC51B}"/>
              </a:ext>
            </a:extLst>
          </p:cNvPr>
          <p:cNvSpPr txBox="1"/>
          <p:nvPr/>
        </p:nvSpPr>
        <p:spPr>
          <a:xfrm>
            <a:off x="208547" y="5410200"/>
            <a:ext cx="8534400"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FF"/>
                </a:solidFill>
              </a:rPr>
              <a:t>In this case, we can see that the model </a:t>
            </a:r>
            <a:r>
              <a:rPr lang="en-US" dirty="0">
                <a:solidFill>
                  <a:srgbClr val="FF0000"/>
                </a:solidFill>
              </a:rPr>
              <a:t>has a high bias </a:t>
            </a:r>
            <a:r>
              <a:rPr lang="en-US" dirty="0">
                <a:solidFill>
                  <a:srgbClr val="0000FF"/>
                </a:solidFill>
              </a:rPr>
              <a:t>and a </a:t>
            </a:r>
            <a:r>
              <a:rPr lang="en-US" dirty="0">
                <a:solidFill>
                  <a:srgbClr val="00B050"/>
                </a:solidFill>
              </a:rPr>
              <a:t>low variance</a:t>
            </a:r>
            <a:r>
              <a:rPr lang="en-US" dirty="0">
                <a:solidFill>
                  <a:srgbClr val="0000FF"/>
                </a:solidFill>
              </a:rPr>
              <a:t>. </a:t>
            </a:r>
          </a:p>
          <a:p>
            <a:pPr marL="285750" indent="-285750">
              <a:buFont typeface="Arial" panose="020B0604020202020204" pitchFamily="34" charset="0"/>
              <a:buChar char="•"/>
            </a:pPr>
            <a:r>
              <a:rPr lang="en-US" dirty="0">
                <a:solidFill>
                  <a:srgbClr val="0000FF"/>
                </a:solidFill>
              </a:rPr>
              <a:t>This is to be </a:t>
            </a:r>
            <a:r>
              <a:rPr lang="en-US" dirty="0">
                <a:effectLst>
                  <a:outerShdw blurRad="38100" dist="38100" dir="2700000" algn="tl">
                    <a:srgbClr val="000000">
                      <a:alpha val="43137"/>
                    </a:srgbClr>
                  </a:outerShdw>
                </a:effectLst>
              </a:rPr>
              <a:t>expected</a:t>
            </a:r>
            <a:r>
              <a:rPr lang="en-US" dirty="0">
                <a:solidFill>
                  <a:srgbClr val="0000FF"/>
                </a:solidFill>
              </a:rPr>
              <a:t> given that we are using a </a:t>
            </a:r>
            <a:r>
              <a:rPr lang="en-US" dirty="0">
                <a:effectLst>
                  <a:outerShdw blurRad="38100" dist="38100" dir="2700000" algn="tl">
                    <a:srgbClr val="000000">
                      <a:alpha val="43137"/>
                    </a:srgbClr>
                  </a:outerShdw>
                </a:effectLst>
              </a:rPr>
              <a:t>linear regression model</a:t>
            </a:r>
            <a:r>
              <a:rPr lang="en-US" dirty="0">
                <a:solidFill>
                  <a:srgbClr val="0000FF"/>
                </a:solidFill>
              </a:rPr>
              <a:t>. </a:t>
            </a:r>
          </a:p>
          <a:p>
            <a:pPr marL="285750" indent="-285750">
              <a:buFont typeface="Arial" panose="020B0604020202020204" pitchFamily="34" charset="0"/>
              <a:buChar char="•"/>
            </a:pPr>
            <a:r>
              <a:rPr lang="en-US" dirty="0">
                <a:solidFill>
                  <a:srgbClr val="0000FF"/>
                </a:solidFill>
              </a:rPr>
              <a:t>We can also see that the </a:t>
            </a:r>
            <a:r>
              <a:rPr lang="en-US" dirty="0"/>
              <a:t>sum of the estimated mean and variance </a:t>
            </a:r>
            <a:r>
              <a:rPr lang="en-US" dirty="0">
                <a:solidFill>
                  <a:srgbClr val="0000FF"/>
                </a:solidFill>
              </a:rPr>
              <a:t>equals the </a:t>
            </a:r>
            <a:r>
              <a:rPr lang="en-US" dirty="0"/>
              <a:t>estimated error of the model</a:t>
            </a:r>
            <a:r>
              <a:rPr lang="en-US" dirty="0">
                <a:solidFill>
                  <a:srgbClr val="0000FF"/>
                </a:solidFill>
              </a:rPr>
              <a:t>, e.g. 20.744 + 1.674 = 22.418.</a:t>
            </a:r>
          </a:p>
        </p:txBody>
      </p:sp>
      <p:sp>
        <p:nvSpPr>
          <p:cNvPr id="6" name="Slide Number Placeholder 1">
            <a:extLst>
              <a:ext uri="{FF2B5EF4-FFF2-40B4-BE49-F238E27FC236}">
                <a16:creationId xmlns:a16="http://schemas.microsoft.com/office/drawing/2014/main" id="{B10C9BDB-BAF1-46A2-A2FE-CCE2EE1AA4AB}"/>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74912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228600" y="2857500"/>
            <a:ext cx="84582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 </a:t>
            </a: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Summary </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37007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8806DCE-286D-44C9-8251-1F8D407EA93D}"/>
              </a:ext>
            </a:extLst>
          </p:cNvPr>
          <p:cNvSpPr>
            <a:spLocks noGrp="1"/>
          </p:cNvSpPr>
          <p:nvPr>
            <p:ph type="title"/>
          </p:nvPr>
        </p:nvSpPr>
        <p:spPr>
          <a:xfrm>
            <a:off x="0" y="0"/>
            <a:ext cx="9144000" cy="838200"/>
          </a:xfrm>
        </p:spPr>
        <p:txBody>
          <a:bodyPr/>
          <a:lstStyle/>
          <a:p>
            <a:pPr algn="ct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Summary</a:t>
            </a:r>
          </a:p>
        </p:txBody>
      </p:sp>
      <p:sp>
        <p:nvSpPr>
          <p:cNvPr id="60419" name="Rectangle 3">
            <a:extLst>
              <a:ext uri="{FF2B5EF4-FFF2-40B4-BE49-F238E27FC236}">
                <a16:creationId xmlns:a16="http://schemas.microsoft.com/office/drawing/2014/main" id="{389F9882-7B01-4383-8B14-5DBB9A0A48F6}"/>
              </a:ext>
            </a:extLst>
          </p:cNvPr>
          <p:cNvSpPr>
            <a:spLocks noGrp="1"/>
          </p:cNvSpPr>
          <p:nvPr>
            <p:ph type="body" idx="1"/>
          </p:nvPr>
        </p:nvSpPr>
        <p:spPr>
          <a:xfrm>
            <a:off x="152400" y="842910"/>
            <a:ext cx="8610600" cy="5557890"/>
          </a:xfrm>
        </p:spPr>
        <p:txBody>
          <a:bodyPr/>
          <a:lstStyle/>
          <a:p>
            <a:pPr eaLnBrk="1" hangingPunct="1">
              <a:lnSpc>
                <a:spcPct val="90000"/>
              </a:lnSpc>
              <a:buClr>
                <a:srgbClr val="0000FF"/>
              </a:buClr>
              <a:buFont typeface="Wingdings" panose="05000000000000000000" pitchFamily="2" charset="2"/>
              <a:buChar char="§"/>
            </a:pPr>
            <a:r>
              <a:rPr lang="en-US" altLang="en-US" dirty="0"/>
              <a:t>Model error </a:t>
            </a:r>
            <a:r>
              <a:rPr lang="en-US" altLang="en-US" dirty="0">
                <a:solidFill>
                  <a:srgbClr val="0000FF"/>
                </a:solidFill>
              </a:rPr>
              <a:t>consists of model </a:t>
            </a:r>
            <a:r>
              <a:rPr lang="en-US" altLang="en-US" dirty="0">
                <a:solidFill>
                  <a:srgbClr val="FF0000"/>
                </a:solidFill>
              </a:rPr>
              <a:t>variance</a:t>
            </a:r>
            <a:r>
              <a:rPr lang="en-US" altLang="en-US" dirty="0">
                <a:solidFill>
                  <a:srgbClr val="0000FF"/>
                </a:solidFill>
              </a:rPr>
              <a:t>, model </a:t>
            </a:r>
            <a:r>
              <a:rPr lang="en-US" altLang="en-US" dirty="0">
                <a:solidFill>
                  <a:srgbClr val="FF0000"/>
                </a:solidFill>
              </a:rPr>
              <a:t>bias</a:t>
            </a:r>
            <a:r>
              <a:rPr lang="en-US" altLang="en-US" dirty="0">
                <a:solidFill>
                  <a:srgbClr val="0000FF"/>
                </a:solidFill>
              </a:rPr>
              <a:t>, and </a:t>
            </a:r>
            <a:r>
              <a:rPr lang="en-US" altLang="en-US" dirty="0">
                <a:solidFill>
                  <a:srgbClr val="FF0000"/>
                </a:solidFill>
              </a:rPr>
              <a:t>irreducible error</a:t>
            </a:r>
            <a:r>
              <a:rPr lang="en-US" altLang="en-US" dirty="0">
                <a:solidFill>
                  <a:srgbClr val="0000FF"/>
                </a:solidFill>
              </a:rPr>
              <a:t>.</a:t>
            </a:r>
          </a:p>
          <a:p>
            <a:pPr eaLnBrk="1" hangingPunct="1">
              <a:lnSpc>
                <a:spcPct val="90000"/>
              </a:lnSpc>
              <a:buClr>
                <a:srgbClr val="0000FF"/>
              </a:buClr>
              <a:buFont typeface="Wingdings" panose="05000000000000000000" pitchFamily="2" charset="2"/>
              <a:buChar char="§"/>
            </a:pPr>
            <a:r>
              <a:rPr lang="en-US" altLang="en-US" dirty="0">
                <a:solidFill>
                  <a:srgbClr val="0000FF"/>
                </a:solidFill>
              </a:rPr>
              <a:t>The </a:t>
            </a:r>
            <a:r>
              <a:rPr lang="en-US" altLang="en-US" dirty="0"/>
              <a:t>performance</a:t>
            </a:r>
            <a:r>
              <a:rPr lang="en-US" altLang="en-US" dirty="0">
                <a:solidFill>
                  <a:srgbClr val="0000FF"/>
                </a:solidFill>
              </a:rPr>
              <a:t> of any machine learning model can be characterized in terms of the </a:t>
            </a:r>
            <a:r>
              <a:rPr lang="en-US" altLang="en-US" dirty="0">
                <a:solidFill>
                  <a:srgbClr val="FF0000"/>
                </a:solidFill>
              </a:rPr>
              <a:t>bias</a:t>
            </a:r>
            <a:r>
              <a:rPr lang="en-US" altLang="en-US" dirty="0">
                <a:solidFill>
                  <a:srgbClr val="0000FF"/>
                </a:solidFill>
              </a:rPr>
              <a:t> and the </a:t>
            </a:r>
            <a:r>
              <a:rPr lang="en-US" altLang="en-US" dirty="0">
                <a:solidFill>
                  <a:srgbClr val="FF0000"/>
                </a:solidFill>
              </a:rPr>
              <a:t>variance</a:t>
            </a:r>
            <a:r>
              <a:rPr lang="en-US" altLang="en-US" dirty="0">
                <a:solidFill>
                  <a:srgbClr val="0000FF"/>
                </a:solidFill>
              </a:rPr>
              <a:t> of the model.</a:t>
            </a:r>
          </a:p>
          <a:p>
            <a:pPr eaLnBrk="1" hangingPunct="1">
              <a:lnSpc>
                <a:spcPct val="90000"/>
              </a:lnSpc>
              <a:buClr>
                <a:srgbClr val="0000FF"/>
              </a:buClr>
              <a:buFont typeface="Wingdings" panose="05000000000000000000" pitchFamily="2" charset="2"/>
              <a:buChar char="§"/>
            </a:pPr>
            <a:r>
              <a:rPr lang="en-US" altLang="en-US" dirty="0">
                <a:solidFill>
                  <a:srgbClr val="0000FF"/>
                </a:solidFill>
              </a:rPr>
              <a:t>A model with </a:t>
            </a:r>
            <a:r>
              <a:rPr lang="en-US" altLang="en-US" dirty="0">
                <a:solidFill>
                  <a:srgbClr val="FF0000"/>
                </a:solidFill>
              </a:rPr>
              <a:t>high bias </a:t>
            </a:r>
            <a:r>
              <a:rPr lang="en-US" altLang="en-US" dirty="0">
                <a:solidFill>
                  <a:srgbClr val="0000FF"/>
                </a:solidFill>
              </a:rPr>
              <a:t>makes strong assumptions about the form of the unknown underlying function that maps inputs to outputs in the dataset, such as linear regression. </a:t>
            </a:r>
          </a:p>
          <a:p>
            <a:pPr eaLnBrk="1" hangingPunct="1">
              <a:lnSpc>
                <a:spcPct val="90000"/>
              </a:lnSpc>
              <a:buClr>
                <a:srgbClr val="0000FF"/>
              </a:buClr>
              <a:buFont typeface="Wingdings" panose="05000000000000000000" pitchFamily="2" charset="2"/>
              <a:buChar char="§"/>
            </a:pPr>
            <a:r>
              <a:rPr lang="en-US" altLang="en-US" dirty="0">
                <a:solidFill>
                  <a:srgbClr val="0000FF"/>
                </a:solidFill>
              </a:rPr>
              <a:t>The </a:t>
            </a:r>
            <a:r>
              <a:rPr lang="en-US" altLang="en-US" dirty="0"/>
              <a:t>bias-variance trade-off</a:t>
            </a:r>
            <a:r>
              <a:rPr lang="en-US" altLang="en-US" dirty="0">
                <a:solidFill>
                  <a:srgbClr val="0000FF"/>
                </a:solidFill>
              </a:rPr>
              <a:t> is a useful conceptualization for selecting and configuring models, although generally cannot be computed directly as it requires full knowledge of the problem domain, which we do not have</a:t>
            </a:r>
          </a:p>
          <a:p>
            <a:pPr eaLnBrk="1" hangingPunct="1">
              <a:lnSpc>
                <a:spcPct val="90000"/>
              </a:lnSpc>
              <a:buClr>
                <a:srgbClr val="0000FF"/>
              </a:buClr>
              <a:buFont typeface="Wingdings" panose="05000000000000000000" pitchFamily="2" charset="2"/>
              <a:buChar char="§"/>
            </a:pPr>
            <a:r>
              <a:rPr lang="en-US" altLang="en-US" dirty="0"/>
              <a:t>We seek models</a:t>
            </a:r>
            <a:r>
              <a:rPr lang="en-US" altLang="en-US" dirty="0">
                <a:solidFill>
                  <a:srgbClr val="0000FF"/>
                </a:solidFill>
              </a:rPr>
              <a:t> with </a:t>
            </a:r>
            <a:r>
              <a:rPr lang="en-US" altLang="en-US" dirty="0">
                <a:solidFill>
                  <a:srgbClr val="00B050"/>
                </a:solidFill>
              </a:rPr>
              <a:t>low bias and variance</a:t>
            </a:r>
            <a:r>
              <a:rPr lang="en-US" altLang="en-US" dirty="0">
                <a:solidFill>
                  <a:srgbClr val="0000FF"/>
                </a:solidFill>
              </a:rPr>
              <a:t>, although typically reducing one results in a rise in the other. </a:t>
            </a:r>
          </a:p>
        </p:txBody>
      </p:sp>
      <p:sp>
        <p:nvSpPr>
          <p:cNvPr id="6" name="Slide Number Placeholder 1">
            <a:extLst>
              <a:ext uri="{FF2B5EF4-FFF2-40B4-BE49-F238E27FC236}">
                <a16:creationId xmlns:a16="http://schemas.microsoft.com/office/drawing/2014/main" id="{18B58EEE-801E-4213-A8D7-94E329209C04}"/>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Evaluation: Misc. Resources</a:t>
            </a:r>
          </a:p>
        </p:txBody>
      </p:sp>
      <p:sp>
        <p:nvSpPr>
          <p:cNvPr id="19" name="Slide Number Placeholder 1">
            <a:extLst>
              <a:ext uri="{FF2B5EF4-FFF2-40B4-BE49-F238E27FC236}">
                <a16:creationId xmlns:a16="http://schemas.microsoft.com/office/drawing/2014/main" id="{ABEAA236-401D-482B-B5EE-4A5B121251AA}"/>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
        <p:nvSpPr>
          <p:cNvPr id="2" name="Rectangle 1">
            <a:extLst>
              <a:ext uri="{FF2B5EF4-FFF2-40B4-BE49-F238E27FC236}">
                <a16:creationId xmlns:a16="http://schemas.microsoft.com/office/drawing/2014/main" id="{15B68B73-4277-41E1-B61C-85B2A1EF3C08}"/>
              </a:ext>
            </a:extLst>
          </p:cNvPr>
          <p:cNvSpPr/>
          <p:nvPr/>
        </p:nvSpPr>
        <p:spPr>
          <a:xfrm>
            <a:off x="274529" y="890371"/>
            <a:ext cx="8458200" cy="5278368"/>
          </a:xfrm>
          <a:prstGeom prst="rect">
            <a:avLst/>
          </a:prstGeom>
        </p:spPr>
        <p:txBody>
          <a:bodyPr wrap="square">
            <a:spAutoFit/>
          </a:bodyPr>
          <a:lstStyle/>
          <a:p>
            <a:pPr marL="342900" indent="-342900">
              <a:spcAft>
                <a:spcPts val="600"/>
              </a:spcAft>
              <a:buFont typeface="Courier New" panose="02070309020205020404" pitchFamily="49" charset="0"/>
              <a:buChar char="o"/>
              <a:defRPr/>
            </a:pPr>
            <a:r>
              <a:rPr lang="en-US" sz="2000" dirty="0">
                <a:solidFill>
                  <a:srgbClr val="0000FF"/>
                </a:solidFill>
                <a:effectLst>
                  <a:outerShdw blurRad="38100" dist="38100" dir="2700000" algn="tl">
                    <a:srgbClr val="000000">
                      <a:alpha val="43137"/>
                    </a:srgbClr>
                  </a:outerShdw>
                </a:effectLst>
              </a:rPr>
              <a:t>YouTube (Evaluation Metrics)</a:t>
            </a:r>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https://www.youtube.com/watch?v=wpQiEHYkBys</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3"/>
              </a:rPr>
              <a:t>https://www.youtube.com/watch?v=85dtiMz9tSo</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4"/>
              </a:rPr>
              <a:t>https://www.youtube.com/watch?v=qQMAjsOihYc</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5"/>
              </a:rPr>
              <a:t>https://www.youtube.com/watch?v=WQ652YORc54</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6"/>
              </a:rPr>
              <a:t>https://www.youtube.com/watch?v=gGxaYk0Wiz4</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742950" lvl="1" indent="-285750">
              <a:spcAft>
                <a:spcPts val="600"/>
              </a:spcAft>
              <a:buFont typeface="Arial" panose="020B0604020202020204" pitchFamily="34" charset="0"/>
              <a:buChar char="•"/>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YouTube (Cross Validation)</a:t>
            </a:r>
          </a:p>
          <a:p>
            <a:pPr marL="800100" lvl="1" indent="-34290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7"/>
              </a:rPr>
              <a:t>https://www.youtube.com/watch?v=fSytzGwwBVw&amp;t=0s</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indent="-342900">
              <a:spcAft>
                <a:spcPts val="600"/>
              </a:spcAft>
              <a:buFont typeface="Courier New" panose="02070309020205020404" pitchFamily="49" charset="0"/>
              <a:buChar char="o"/>
              <a:defRPr/>
            </a:pPr>
            <a:r>
              <a:rPr lang="en-US" sz="20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a:rPr>
              <a:t>YouTube (Bias and Variance)</a:t>
            </a:r>
          </a:p>
          <a:p>
            <a:pPr marL="800100" lvl="1" indent="-34290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8"/>
              </a:rPr>
              <a:t>https://www.youtube.com/watch?v=EuBBz3bI-aA&amp;t=0s</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YouTube (Regularization)</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9"/>
              </a:rPr>
              <a:t>https://www.youtube.com/watch?v=4VKVGybyElM</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10"/>
              </a:rPr>
              <a:t>https://www.youtube.com/watch?v=VqKq78PVO9g</a:t>
            </a:r>
            <a:endParaRPr kumimoji="0" lang="en-US" sz="1200" b="0"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lvl="1" indent="-342900">
              <a:spcAft>
                <a:spcPts val="600"/>
              </a:spcAft>
              <a:buFont typeface="Arial" panose="020B0604020202020204" pitchFamily="34" charset="0"/>
              <a:buChar char="•"/>
              <a:defRPr/>
            </a:pP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lvl="1" indent="-342900">
              <a:spcAft>
                <a:spcPts val="600"/>
              </a:spcAft>
              <a:buFont typeface="Arial" panose="020B0604020202020204" pitchFamily="34" charset="0"/>
              <a:buChar char="•"/>
              <a:defRPr/>
            </a:pP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233730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Evaluation: Misc. Resources</a:t>
            </a:r>
          </a:p>
        </p:txBody>
      </p:sp>
      <p:sp>
        <p:nvSpPr>
          <p:cNvPr id="19" name="Slide Number Placeholder 1">
            <a:extLst>
              <a:ext uri="{FF2B5EF4-FFF2-40B4-BE49-F238E27FC236}">
                <a16:creationId xmlns:a16="http://schemas.microsoft.com/office/drawing/2014/main" id="{ABEAA236-401D-482B-B5EE-4A5B121251AA}"/>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Times New Roman"/>
            </a:endParaRPr>
          </a:p>
        </p:txBody>
      </p:sp>
      <p:sp>
        <p:nvSpPr>
          <p:cNvPr id="2" name="Rectangle 1">
            <a:extLst>
              <a:ext uri="{FF2B5EF4-FFF2-40B4-BE49-F238E27FC236}">
                <a16:creationId xmlns:a16="http://schemas.microsoft.com/office/drawing/2014/main" id="{15B68B73-4277-41E1-B61C-85B2A1EF3C08}"/>
              </a:ext>
            </a:extLst>
          </p:cNvPr>
          <p:cNvSpPr/>
          <p:nvPr/>
        </p:nvSpPr>
        <p:spPr>
          <a:xfrm>
            <a:off x="274529" y="890371"/>
            <a:ext cx="8458200" cy="387798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Tutorials: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https://machinelearningmastery.com/regression-metrics-for-machine-learning/</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https://scikit-learn.org/stable/modules/model_evaluation.html</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3"/>
              </a:rPr>
              <a:t>https://towardsdatascience.com/8-simple-techniques-to-prevent-overfitting-4d443da2ef7d</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Documents: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4"/>
              </a:rPr>
              <a:t>https://www.analyticsvidhya.com/blog/2020/08/bias-and-variance-tradeoff-machine-learning/</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hlinkClick r:id="rId5"/>
              </a:rPr>
              <a:t>https://machinelearningmastery.com/calculate-the-bias-variance-trade-off/</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hlinkClick r:id="rId6"/>
              </a:rPr>
              <a:t>https://machinelearningmastery.com/gentle-introduction-to-the-bias-variance-trade-off-in-machine-learning/</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600"/>
              </a:spcAft>
              <a:buClrTx/>
              <a:buSzTx/>
              <a:tabLst/>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Courier New" panose="02070309020205020404" pitchFamily="49" charset="0"/>
              <a:buChar char="o"/>
              <a:defRPr/>
            </a:pPr>
            <a:r>
              <a:rPr kumimoji="0" lang="en-US"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Software:</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7"/>
              </a:rPr>
              <a:t>https://rasbt.github.io/mlxtend/</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R="0" lvl="1" algn="l" defTabSz="914400" rtl="0" eaLnBrk="1" fontAlgn="auto" latinLnBrk="0" hangingPunct="1">
              <a:lnSpc>
                <a:spcPct val="100000"/>
              </a:lnSpc>
              <a:spcBef>
                <a:spcPts val="0"/>
              </a:spcBef>
              <a:spcAft>
                <a:spcPts val="600"/>
              </a:spcAft>
              <a:buClrTx/>
              <a:buSzTx/>
              <a:tabLst/>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312331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ordArt 8" descr="Narrow vertical"/>
          <p:cNvSpPr>
            <a:spLocks noChangeArrowheads="1" noChangeShapeType="1" noTextEdit="1"/>
          </p:cNvSpPr>
          <p:nvPr/>
        </p:nvSpPr>
        <p:spPr bwMode="auto">
          <a:xfrm>
            <a:off x="1418063" y="2286000"/>
            <a:ext cx="6553200" cy="2752725"/>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0" i="0" u="none" strike="noStrike" kern="10" cap="none" spc="0" normalizeH="0" baseline="0" noProof="0" dirty="0">
                <a:ln w="12700" cap="sq">
                  <a:solidFill>
                    <a:srgbClr val="000000"/>
                  </a:solidFill>
                  <a:round/>
                  <a:headEnd type="none" w="sm" len="sm"/>
                  <a:tailEnd type="none" w="sm" len="sm"/>
                </a:ln>
                <a:solidFill>
                  <a:srgbClr val="0070C0"/>
                </a:solidFill>
                <a:effectLst>
                  <a:outerShdw dist="45791" dir="2021404" algn="ctr" rotWithShape="0">
                    <a:srgbClr val="808080">
                      <a:alpha val="79999"/>
                    </a:srgbClr>
                  </a:outerShdw>
                </a:effectLst>
                <a:uLnTx/>
                <a:uFillTx/>
                <a:latin typeface="Arial Black"/>
                <a:ea typeface="+mn-ea"/>
                <a:cs typeface="+mn-cs"/>
              </a:rPr>
              <a:t>End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“MAE” </a:t>
            </a:r>
          </a:p>
        </p:txBody>
      </p:sp>
      <p:sp>
        <p:nvSpPr>
          <p:cNvPr id="18" name="Content Placeholder 2"/>
          <p:cNvSpPr txBox="1">
            <a:spLocks/>
          </p:cNvSpPr>
          <p:nvPr/>
        </p:nvSpPr>
        <p:spPr>
          <a:xfrm>
            <a:off x="291193" y="937928"/>
            <a:ext cx="8763000" cy="290484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M</a:t>
            </a:r>
            <a:r>
              <a:rPr kumimoji="0" lang="en-US" sz="2200" b="0" i="0" u="none" strike="noStrike" kern="1200" cap="none" spc="0" normalizeH="0" baseline="0" noProof="0" dirty="0">
                <a:ln>
                  <a:noFill/>
                </a:ln>
                <a:solidFill>
                  <a:srgbClr val="0000FF"/>
                </a:solidFill>
                <a:effectLst/>
                <a:uLnTx/>
                <a:uFillTx/>
                <a:latin typeface="Calibri"/>
                <a:ea typeface="+mn-ea"/>
                <a:cs typeface="+mn-cs"/>
              </a:rPr>
              <a:t>ean </a:t>
            </a:r>
            <a:r>
              <a:rPr kumimoji="0" lang="en-US" sz="2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A</a:t>
            </a:r>
            <a:r>
              <a:rPr kumimoji="0" lang="en-US" sz="2200" b="0" i="0" u="none" strike="noStrike" kern="1200" cap="none" spc="0" normalizeH="0" baseline="0" noProof="0" dirty="0">
                <a:ln>
                  <a:noFill/>
                </a:ln>
                <a:solidFill>
                  <a:srgbClr val="0000FF"/>
                </a:solidFill>
                <a:effectLst/>
                <a:uLnTx/>
                <a:uFillTx/>
                <a:latin typeface="Calibri"/>
                <a:ea typeface="+mn-ea"/>
                <a:cs typeface="+mn-cs"/>
              </a:rPr>
              <a:t>bsolute </a:t>
            </a:r>
            <a:r>
              <a:rPr kumimoji="0" lang="en-US" sz="2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E</a:t>
            </a:r>
            <a:r>
              <a:rPr kumimoji="0" lang="en-US" sz="2200" b="0" i="0" u="none" strike="noStrike" kern="1200" cap="none" spc="0" normalizeH="0" baseline="0" noProof="0" dirty="0">
                <a:ln>
                  <a:noFill/>
                </a:ln>
                <a:solidFill>
                  <a:srgbClr val="0000FF"/>
                </a:solidFill>
                <a:effectLst/>
                <a:uLnTx/>
                <a:uFillTx/>
                <a:latin typeface="Calibri"/>
                <a:ea typeface="+mn-ea"/>
                <a:cs typeface="+mn-cs"/>
              </a:rPr>
              <a:t>rror (</a:t>
            </a:r>
            <a:r>
              <a:rPr kumimoji="0" lang="en-US" sz="2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MAE</a:t>
            </a:r>
            <a:r>
              <a:rPr kumimoji="0" lang="en-US" sz="2200" b="0" i="0" u="none" strike="noStrike" kern="1200" cap="none" spc="0" normalizeH="0" baseline="0" noProof="0" dirty="0">
                <a:ln>
                  <a:noFill/>
                </a:ln>
                <a:solidFill>
                  <a:srgbClr val="0000FF"/>
                </a:solidFill>
                <a:effectLst/>
                <a:uLnTx/>
                <a:uFillTx/>
                <a:latin typeface="Calibri"/>
                <a:ea typeface="+mn-ea"/>
                <a:cs typeface="+mn-cs"/>
              </a:rPr>
              <a:t>) is the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simplest regression error metric </a:t>
            </a:r>
            <a:r>
              <a:rPr kumimoji="0" lang="en-US" sz="2200" b="0" i="0" u="none" strike="noStrike" kern="1200" cap="none" spc="0" normalizeH="0" baseline="0" noProof="0" dirty="0">
                <a:ln>
                  <a:noFill/>
                </a:ln>
                <a:solidFill>
                  <a:srgbClr val="0000FF"/>
                </a:solidFill>
                <a:effectLst/>
                <a:uLnTx/>
                <a:uFillTx/>
                <a:latin typeface="Calibri"/>
                <a:ea typeface="+mn-ea"/>
                <a:cs typeface="+mn-cs"/>
              </a:rPr>
              <a:t>to understand.</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absolute value </a:t>
            </a:r>
            <a:r>
              <a:rPr kumimoji="0" lang="en-US" sz="2200" b="0" i="0" u="none" strike="noStrike" kern="1200" cap="none" spc="0" normalizeH="0" baseline="0" noProof="0" dirty="0">
                <a:ln>
                  <a:noFill/>
                </a:ln>
                <a:solidFill>
                  <a:srgbClr val="0000FF"/>
                </a:solidFill>
                <a:effectLst/>
                <a:uLnTx/>
                <a:uFillTx/>
                <a:latin typeface="Calibri"/>
                <a:ea typeface="+mn-ea"/>
                <a:cs typeface="+mn-cs"/>
              </a:rPr>
              <a:t>of the residual is taken so that negative and positive residuals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do not cancel out</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average </a:t>
            </a:r>
            <a:r>
              <a:rPr kumimoji="0" lang="en-US" sz="2200" b="0" i="0" u="none" strike="noStrike" kern="1200" cap="none" spc="0" normalizeH="0" baseline="0" noProof="0" dirty="0">
                <a:ln>
                  <a:noFill/>
                </a:ln>
                <a:solidFill>
                  <a:srgbClr val="0000FF"/>
                </a:solidFill>
                <a:effectLst/>
                <a:uLnTx/>
                <a:uFillTx/>
                <a:latin typeface="Calibri"/>
                <a:ea typeface="+mn-ea"/>
                <a:cs typeface="+mn-cs"/>
              </a:rPr>
              <a:t>of all residuals is then taken only the absolute value of each</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A </a:t>
            </a:r>
            <a:r>
              <a:rPr kumimoji="0" lang="en-US" sz="22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small MAE suggests </a:t>
            </a:r>
            <a:r>
              <a:rPr kumimoji="0" lang="en-US" sz="2200" b="0" i="0" u="none" strike="noStrike" kern="1200" cap="none" spc="0" normalizeH="0" baseline="0" noProof="0" dirty="0">
                <a:ln>
                  <a:noFill/>
                </a:ln>
                <a:solidFill>
                  <a:srgbClr val="0000FF"/>
                </a:solidFill>
                <a:effectLst/>
                <a:uLnTx/>
                <a:uFillTx/>
                <a:latin typeface="Calibri"/>
                <a:ea typeface="+mn-ea"/>
                <a:cs typeface="+mn-cs"/>
              </a:rPr>
              <a:t>the model is great at prediction</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A MAE of 0 means </a:t>
            </a:r>
            <a:r>
              <a:rPr kumimoji="0" lang="en-US" sz="2200" b="0" i="0" u="none" strike="noStrike" kern="1200" cap="none" spc="0" normalizeH="0" baseline="0" noProof="0" dirty="0">
                <a:ln>
                  <a:noFill/>
                </a:ln>
                <a:solidFill>
                  <a:srgbClr val="0000FF"/>
                </a:solidFill>
                <a:effectLst/>
                <a:uLnTx/>
                <a:uFillTx/>
                <a:latin typeface="Calibri"/>
                <a:ea typeface="+mn-ea"/>
                <a:cs typeface="+mn-cs"/>
              </a:rPr>
              <a:t>that your model is a perfect predictor</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23" name="Picture 22" descr="A close up of a logo&#10;&#10;Description automatically generated">
            <a:extLst>
              <a:ext uri="{FF2B5EF4-FFF2-40B4-BE49-F238E27FC236}">
                <a16:creationId xmlns:a16="http://schemas.microsoft.com/office/drawing/2014/main" id="{C0DD2DD8-B071-4E2B-9A45-E2890F6C3BF9}"/>
              </a:ext>
            </a:extLst>
          </p:cNvPr>
          <p:cNvPicPr>
            <a:picLocks noChangeAspect="1"/>
          </p:cNvPicPr>
          <p:nvPr/>
        </p:nvPicPr>
        <p:blipFill>
          <a:blip r:embed="rId3"/>
          <a:stretch>
            <a:fillRect/>
          </a:stretch>
        </p:blipFill>
        <p:spPr>
          <a:xfrm>
            <a:off x="323850" y="4185668"/>
            <a:ext cx="4690763" cy="2497422"/>
          </a:xfrm>
          <a:prstGeom prst="rect">
            <a:avLst/>
          </a:prstGeom>
        </p:spPr>
      </p:pic>
      <p:pic>
        <p:nvPicPr>
          <p:cNvPr id="25" name="Picture 24" descr="A close up of a map&#10;&#10;Description automatically generated">
            <a:extLst>
              <a:ext uri="{FF2B5EF4-FFF2-40B4-BE49-F238E27FC236}">
                <a16:creationId xmlns:a16="http://schemas.microsoft.com/office/drawing/2014/main" id="{636F9650-DEDE-43D9-B2D9-76E9DD225E71}"/>
              </a:ext>
            </a:extLst>
          </p:cNvPr>
          <p:cNvPicPr>
            <a:picLocks noChangeAspect="1"/>
          </p:cNvPicPr>
          <p:nvPr/>
        </p:nvPicPr>
        <p:blipFill>
          <a:blip r:embed="rId4"/>
          <a:stretch>
            <a:fillRect/>
          </a:stretch>
        </p:blipFill>
        <p:spPr>
          <a:xfrm>
            <a:off x="4876800" y="4191000"/>
            <a:ext cx="3759200" cy="2497422"/>
          </a:xfrm>
          <a:prstGeom prst="rect">
            <a:avLst/>
          </a:prstGeom>
        </p:spPr>
      </p:pic>
      <p:sp>
        <p:nvSpPr>
          <p:cNvPr id="7" name="Slide Number Placeholder 1">
            <a:extLst>
              <a:ext uri="{FF2B5EF4-FFF2-40B4-BE49-F238E27FC236}">
                <a16:creationId xmlns:a16="http://schemas.microsoft.com/office/drawing/2014/main" id="{C28EFA1E-ABE8-456D-8246-B6F9A0F26065}"/>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cxnSp>
        <p:nvCxnSpPr>
          <p:cNvPr id="3" name="Straight Arrow Connector 2">
            <a:extLst>
              <a:ext uri="{FF2B5EF4-FFF2-40B4-BE49-F238E27FC236}">
                <a16:creationId xmlns:a16="http://schemas.microsoft.com/office/drawing/2014/main" id="{6A80CA96-7C95-D057-54D3-321315F9BE6D}"/>
              </a:ext>
            </a:extLst>
          </p:cNvPr>
          <p:cNvCxnSpPr/>
          <p:nvPr/>
        </p:nvCxnSpPr>
        <p:spPr>
          <a:xfrm>
            <a:off x="6400800" y="4648200"/>
            <a:ext cx="5334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3548A0-3D44-AE28-2F08-1EF0285C4D29}"/>
              </a:ext>
            </a:extLst>
          </p:cNvPr>
          <p:cNvCxnSpPr>
            <a:cxnSpLocks/>
          </p:cNvCxnSpPr>
          <p:nvPr/>
        </p:nvCxnSpPr>
        <p:spPr>
          <a:xfrm flipH="1" flipV="1">
            <a:off x="6819900" y="5791200"/>
            <a:ext cx="4953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“MSE”</a:t>
            </a:r>
          </a:p>
        </p:txBody>
      </p:sp>
      <p:sp>
        <p:nvSpPr>
          <p:cNvPr id="18" name="Content Placeholder 2"/>
          <p:cNvSpPr txBox="1">
            <a:spLocks/>
          </p:cNvSpPr>
          <p:nvPr/>
        </p:nvSpPr>
        <p:spPr>
          <a:xfrm>
            <a:off x="76200" y="1111250"/>
            <a:ext cx="9001125" cy="368935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1" i="0" u="none" strike="noStrike" kern="1200" cap="none" spc="0" normalizeH="0" baseline="0" noProof="0" dirty="0">
                <a:ln>
                  <a:noFill/>
                </a:ln>
                <a:effectLst/>
                <a:uLnTx/>
                <a:uFillTx/>
                <a:latin typeface="Calibri"/>
                <a:ea typeface="+mn-ea"/>
                <a:cs typeface="+mn-cs"/>
              </a:rPr>
              <a:t>M</a:t>
            </a:r>
            <a:r>
              <a:rPr kumimoji="0" lang="en-US" sz="2200" b="0" i="0" u="none" strike="noStrike" kern="1200" cap="none" spc="0" normalizeH="0" baseline="0" noProof="0" dirty="0">
                <a:ln>
                  <a:noFill/>
                </a:ln>
                <a:solidFill>
                  <a:srgbClr val="0000FF"/>
                </a:solidFill>
                <a:effectLst/>
                <a:uLnTx/>
                <a:uFillTx/>
                <a:latin typeface="Calibri"/>
                <a:ea typeface="+mn-ea"/>
                <a:cs typeface="+mn-cs"/>
              </a:rPr>
              <a:t>ean </a:t>
            </a:r>
            <a:r>
              <a:rPr kumimoji="0" lang="en-US" sz="2200" b="1" i="0" u="none" strike="noStrike" kern="1200" cap="none" spc="0" normalizeH="0" baseline="0" noProof="0" dirty="0">
                <a:ln>
                  <a:noFill/>
                </a:ln>
                <a:effectLst/>
                <a:uLnTx/>
                <a:uFillTx/>
                <a:latin typeface="Calibri"/>
                <a:ea typeface="+mn-ea"/>
                <a:cs typeface="+mn-cs"/>
              </a:rPr>
              <a:t>S</a:t>
            </a:r>
            <a:r>
              <a:rPr kumimoji="0" lang="en-US" sz="2200" b="0" i="0" u="none" strike="noStrike" kern="1200" cap="none" spc="0" normalizeH="0" baseline="0" noProof="0" dirty="0">
                <a:ln>
                  <a:noFill/>
                </a:ln>
                <a:solidFill>
                  <a:srgbClr val="0000FF"/>
                </a:solidFill>
                <a:effectLst/>
                <a:uLnTx/>
                <a:uFillTx/>
                <a:latin typeface="Calibri"/>
                <a:ea typeface="+mn-ea"/>
                <a:cs typeface="+mn-cs"/>
              </a:rPr>
              <a:t>quare </a:t>
            </a:r>
            <a:r>
              <a:rPr kumimoji="0" lang="en-US" sz="2200" b="1" i="0" u="none" strike="noStrike" kern="1200" cap="none" spc="0" normalizeH="0" baseline="0" noProof="0" dirty="0">
                <a:ln>
                  <a:noFill/>
                </a:ln>
                <a:effectLst/>
                <a:uLnTx/>
                <a:uFillTx/>
                <a:latin typeface="Calibri"/>
                <a:ea typeface="+mn-ea"/>
                <a:cs typeface="+mn-cs"/>
              </a:rPr>
              <a:t>E</a:t>
            </a:r>
            <a:r>
              <a:rPr kumimoji="0" lang="en-US" sz="2200" b="0" i="0" u="none" strike="noStrike" kern="1200" cap="none" spc="0" normalizeH="0" baseline="0" noProof="0" dirty="0">
                <a:ln>
                  <a:noFill/>
                </a:ln>
                <a:solidFill>
                  <a:srgbClr val="0000FF"/>
                </a:solidFill>
                <a:effectLst/>
                <a:uLnTx/>
                <a:uFillTx/>
                <a:latin typeface="Calibri"/>
                <a:ea typeface="+mn-ea"/>
                <a:cs typeface="+mn-cs"/>
              </a:rPr>
              <a:t>rror (</a:t>
            </a:r>
            <a:r>
              <a:rPr kumimoji="0" lang="en-US" sz="2200" b="0" i="0" u="none" strike="noStrike" kern="1200" cap="none" spc="0" normalizeH="0" baseline="0" noProof="0" dirty="0">
                <a:ln>
                  <a:noFill/>
                </a:ln>
                <a:effectLst/>
                <a:uLnTx/>
                <a:uFillTx/>
                <a:latin typeface="Calibri"/>
                <a:ea typeface="+mn-ea"/>
                <a:cs typeface="+mn-cs"/>
              </a:rPr>
              <a:t>MSE</a:t>
            </a:r>
            <a:r>
              <a:rPr kumimoji="0" lang="en-US" sz="2200" b="0" i="0" u="none" strike="noStrike" kern="1200" cap="none" spc="0" normalizeH="0" baseline="0" noProof="0" dirty="0">
                <a:ln>
                  <a:noFill/>
                </a:ln>
                <a:solidFill>
                  <a:srgbClr val="0000FF"/>
                </a:solidFill>
                <a:effectLst/>
                <a:uLnTx/>
                <a:uFillTx/>
                <a:latin typeface="Calibri"/>
                <a:ea typeface="+mn-ea"/>
                <a:cs typeface="+mn-cs"/>
              </a:rPr>
              <a:t>) is just like the MAE, but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squares the difference </a:t>
            </a:r>
            <a:r>
              <a:rPr kumimoji="0" lang="en-US" sz="2200" b="0" i="0" u="none" strike="noStrike" kern="1200" cap="none" spc="0" normalizeH="0" baseline="0" noProof="0" dirty="0">
                <a:ln>
                  <a:noFill/>
                </a:ln>
                <a:solidFill>
                  <a:srgbClr val="0000FF"/>
                </a:solidFill>
                <a:effectLst/>
                <a:uLnTx/>
                <a:uFillTx/>
                <a:latin typeface="Calibri"/>
                <a:ea typeface="+mn-ea"/>
                <a:cs typeface="+mn-cs"/>
              </a:rPr>
              <a:t>before summing them all instead of using the absolute value.</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Because we are squaring the difference, the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MSE will almost be bigger </a:t>
            </a:r>
            <a:r>
              <a:rPr kumimoji="0" lang="en-US" sz="2200" b="0" i="0" u="none" strike="noStrike" kern="1200" cap="none" spc="0" normalizeH="0" baseline="0" noProof="0" dirty="0">
                <a:ln>
                  <a:noFill/>
                </a:ln>
                <a:solidFill>
                  <a:srgbClr val="0000FF"/>
                </a:solidFill>
                <a:effectLst/>
                <a:uLnTx/>
                <a:uFillTx/>
                <a:latin typeface="Calibri"/>
                <a:ea typeface="+mn-ea"/>
                <a:cs typeface="+mn-cs"/>
              </a:rPr>
              <a:t>than the MAE.</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It is </a:t>
            </a:r>
            <a:r>
              <a:rPr kumimoji="0" lang="en-US" sz="2200" b="0" i="0" u="none" strike="noStrike" kern="1200" cap="none" spc="0" normalizeH="0" baseline="0" noProof="0" dirty="0">
                <a:ln>
                  <a:noFill/>
                </a:ln>
                <a:solidFill>
                  <a:srgbClr val="FF0000"/>
                </a:solidFill>
                <a:effectLst/>
                <a:uLnTx/>
                <a:uFillTx/>
                <a:latin typeface="Calibri"/>
                <a:ea typeface="+mn-ea"/>
                <a:cs typeface="+mn-cs"/>
              </a:rPr>
              <a:t>preferred more in some cases </a:t>
            </a:r>
            <a:r>
              <a:rPr kumimoji="0" lang="en-US" sz="2200" b="0" i="0" u="none" strike="noStrike" kern="1200" cap="none" spc="0" normalizeH="0" baseline="0" noProof="0" dirty="0">
                <a:ln>
                  <a:noFill/>
                </a:ln>
                <a:solidFill>
                  <a:srgbClr val="0000FF"/>
                </a:solidFill>
                <a:effectLst/>
                <a:uLnTx/>
                <a:uFillTx/>
                <a:latin typeface="Calibri"/>
                <a:ea typeface="+mn-ea"/>
                <a:cs typeface="+mn-cs"/>
              </a:rPr>
              <a:t>because the errors are first squared before averaging which poses a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high penalty on large errors</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effect of the square term in the MSE equation is most apparent with the presence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of outliers in our data</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Our model will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be penalized more </a:t>
            </a:r>
            <a:r>
              <a:rPr kumimoji="0" lang="en-US" sz="2200" b="0" i="0" u="none" strike="noStrike" kern="1200" cap="none" spc="0" normalizeH="0" baseline="0" noProof="0" dirty="0">
                <a:ln>
                  <a:noFill/>
                </a:ln>
                <a:solidFill>
                  <a:srgbClr val="0000FF"/>
                </a:solidFill>
                <a:effectLst/>
                <a:uLnTx/>
                <a:uFillTx/>
                <a:latin typeface="Calibri"/>
                <a:ea typeface="+mn-ea"/>
                <a:cs typeface="+mn-cs"/>
              </a:rPr>
              <a:t>for making predictions that differ greatly from the corresponding actual value.</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large differences between actual and predicted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are punished more in MSE </a:t>
            </a:r>
            <a:r>
              <a:rPr kumimoji="0" lang="en-US" sz="2200" b="0" i="0" u="none" strike="noStrike" kern="1200" cap="none" spc="0" normalizeH="0" baseline="0" noProof="0" dirty="0">
                <a:ln>
                  <a:noFill/>
                </a:ln>
                <a:solidFill>
                  <a:srgbClr val="0000FF"/>
                </a:solidFill>
                <a:effectLst/>
                <a:uLnTx/>
                <a:uFillTx/>
                <a:latin typeface="Calibri"/>
                <a:ea typeface="+mn-ea"/>
                <a:cs typeface="+mn-cs"/>
              </a:rPr>
              <a:t>than in MAE.</a:t>
            </a:r>
          </a:p>
        </p:txBody>
      </p:sp>
      <p:pic>
        <p:nvPicPr>
          <p:cNvPr id="3" name="Picture 2" descr="A picture containing drawing&#10;&#10;Description automatically generated">
            <a:extLst>
              <a:ext uri="{FF2B5EF4-FFF2-40B4-BE49-F238E27FC236}">
                <a16:creationId xmlns:a16="http://schemas.microsoft.com/office/drawing/2014/main" id="{34A24535-BDEC-4A27-9B6E-F7C5A2F629C6}"/>
              </a:ext>
            </a:extLst>
          </p:cNvPr>
          <p:cNvPicPr>
            <a:picLocks noChangeAspect="1"/>
          </p:cNvPicPr>
          <p:nvPr/>
        </p:nvPicPr>
        <p:blipFill>
          <a:blip r:embed="rId3"/>
          <a:stretch>
            <a:fillRect/>
          </a:stretch>
        </p:blipFill>
        <p:spPr>
          <a:xfrm>
            <a:off x="381000" y="4800600"/>
            <a:ext cx="4110037" cy="1980882"/>
          </a:xfrm>
          <a:prstGeom prst="rect">
            <a:avLst/>
          </a:prstGeom>
        </p:spPr>
      </p:pic>
      <p:pic>
        <p:nvPicPr>
          <p:cNvPr id="5" name="Picture 4" descr="A close up of a map&#10;&#10;Description automatically generated">
            <a:extLst>
              <a:ext uri="{FF2B5EF4-FFF2-40B4-BE49-F238E27FC236}">
                <a16:creationId xmlns:a16="http://schemas.microsoft.com/office/drawing/2014/main" id="{A41F1CD5-17DC-4C3E-8B4B-F84FB6032D6D}"/>
              </a:ext>
            </a:extLst>
          </p:cNvPr>
          <p:cNvPicPr>
            <a:picLocks noChangeAspect="1"/>
          </p:cNvPicPr>
          <p:nvPr/>
        </p:nvPicPr>
        <p:blipFill>
          <a:blip r:embed="rId4"/>
          <a:stretch>
            <a:fillRect/>
          </a:stretch>
        </p:blipFill>
        <p:spPr>
          <a:xfrm>
            <a:off x="5098257" y="4562914"/>
            <a:ext cx="3505200" cy="2171541"/>
          </a:xfrm>
          <a:prstGeom prst="rect">
            <a:avLst/>
          </a:prstGeom>
        </p:spPr>
      </p:pic>
      <p:sp>
        <p:nvSpPr>
          <p:cNvPr id="7" name="Slide Number Placeholder 1">
            <a:extLst>
              <a:ext uri="{FF2B5EF4-FFF2-40B4-BE49-F238E27FC236}">
                <a16:creationId xmlns:a16="http://schemas.microsoft.com/office/drawing/2014/main" id="{88896ED2-849F-41D5-BCF8-39043DAE1DD0}"/>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41302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“RMSE”</a:t>
            </a:r>
          </a:p>
        </p:txBody>
      </p:sp>
      <p:sp>
        <p:nvSpPr>
          <p:cNvPr id="18" name="Content Placeholder 2"/>
          <p:cNvSpPr txBox="1">
            <a:spLocks/>
          </p:cNvSpPr>
          <p:nvPr/>
        </p:nvSpPr>
        <p:spPr>
          <a:xfrm>
            <a:off x="76200" y="1111250"/>
            <a:ext cx="9001125" cy="290484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lang="en-US" sz="2200" b="1" dirty="0">
                <a:latin typeface="Calibri"/>
              </a:rPr>
              <a:t>R</a:t>
            </a:r>
            <a:r>
              <a:rPr kumimoji="0" lang="en-US" sz="2200" b="0" i="0" u="none" strike="noStrike" kern="1200" cap="none" spc="0" normalizeH="0" baseline="0" noProof="0" dirty="0" err="1">
                <a:ln>
                  <a:noFill/>
                </a:ln>
                <a:solidFill>
                  <a:srgbClr val="0000FF"/>
                </a:solidFill>
                <a:effectLst/>
                <a:uLnTx/>
                <a:uFillTx/>
                <a:latin typeface="Calibri"/>
                <a:ea typeface="+mn-ea"/>
                <a:cs typeface="+mn-cs"/>
              </a:rPr>
              <a:t>oot</a:t>
            </a:r>
            <a:r>
              <a:rPr kumimoji="0" lang="en-US" sz="2200" b="0" i="0" u="none" strike="noStrike" kern="1200" cap="none" spc="0" normalizeH="0" baseline="0" noProof="0" dirty="0">
                <a:ln>
                  <a:noFill/>
                </a:ln>
                <a:solidFill>
                  <a:srgbClr val="0000FF"/>
                </a:solidFill>
                <a:effectLst/>
                <a:uLnTx/>
                <a:uFillTx/>
                <a:latin typeface="Calibri"/>
                <a:ea typeface="+mn-ea"/>
                <a:cs typeface="+mn-cs"/>
              </a:rPr>
              <a:t> </a:t>
            </a:r>
            <a:r>
              <a:rPr kumimoji="0" lang="en-US" sz="2200" b="1" i="0" u="none" strike="noStrike" kern="1200" cap="none" spc="0" normalizeH="0" baseline="0" noProof="0" dirty="0">
                <a:ln>
                  <a:noFill/>
                </a:ln>
                <a:effectLst/>
                <a:uLnTx/>
                <a:uFillTx/>
                <a:latin typeface="Calibri"/>
                <a:ea typeface="+mn-ea"/>
                <a:cs typeface="+mn-cs"/>
              </a:rPr>
              <a:t>M</a:t>
            </a:r>
            <a:r>
              <a:rPr kumimoji="0" lang="en-US" sz="2200" b="0" i="0" u="none" strike="noStrike" kern="1200" cap="none" spc="0" normalizeH="0" baseline="0" noProof="0" dirty="0">
                <a:ln>
                  <a:noFill/>
                </a:ln>
                <a:solidFill>
                  <a:srgbClr val="0000FF"/>
                </a:solidFill>
                <a:effectLst/>
                <a:uLnTx/>
                <a:uFillTx/>
                <a:latin typeface="Calibri"/>
                <a:ea typeface="+mn-ea"/>
                <a:cs typeface="+mn-cs"/>
              </a:rPr>
              <a:t>ean </a:t>
            </a:r>
            <a:r>
              <a:rPr kumimoji="0" lang="en-US" sz="2200" b="1" i="0" u="none" strike="noStrike" kern="1200" cap="none" spc="0" normalizeH="0" baseline="0" noProof="0" dirty="0">
                <a:ln>
                  <a:noFill/>
                </a:ln>
                <a:effectLst/>
                <a:uLnTx/>
                <a:uFillTx/>
                <a:latin typeface="Calibri"/>
                <a:ea typeface="+mn-ea"/>
                <a:cs typeface="+mn-cs"/>
              </a:rPr>
              <a:t>S</a:t>
            </a:r>
            <a:r>
              <a:rPr kumimoji="0" lang="en-US" sz="2200" b="0" i="0" u="none" strike="noStrike" kern="1200" cap="none" spc="0" normalizeH="0" baseline="0" noProof="0" dirty="0">
                <a:ln>
                  <a:noFill/>
                </a:ln>
                <a:solidFill>
                  <a:srgbClr val="0000FF"/>
                </a:solidFill>
                <a:effectLst/>
                <a:uLnTx/>
                <a:uFillTx/>
                <a:latin typeface="Calibri"/>
                <a:ea typeface="+mn-ea"/>
                <a:cs typeface="+mn-cs"/>
              </a:rPr>
              <a:t>quare </a:t>
            </a:r>
            <a:r>
              <a:rPr kumimoji="0" lang="en-US" sz="2200" b="1" i="0" u="none" strike="noStrike" kern="1200" cap="none" spc="0" normalizeH="0" baseline="0" noProof="0" dirty="0">
                <a:ln>
                  <a:noFill/>
                </a:ln>
                <a:effectLst/>
                <a:uLnTx/>
                <a:uFillTx/>
                <a:latin typeface="Calibri"/>
                <a:ea typeface="+mn-ea"/>
                <a:cs typeface="+mn-cs"/>
              </a:rPr>
              <a:t>E</a:t>
            </a:r>
            <a:r>
              <a:rPr kumimoji="0" lang="en-US" sz="2200" b="0" i="0" u="none" strike="noStrike" kern="1200" cap="none" spc="0" normalizeH="0" baseline="0" noProof="0" dirty="0">
                <a:ln>
                  <a:noFill/>
                </a:ln>
                <a:solidFill>
                  <a:srgbClr val="0000FF"/>
                </a:solidFill>
                <a:effectLst/>
                <a:uLnTx/>
                <a:uFillTx/>
                <a:latin typeface="Calibri"/>
                <a:ea typeface="+mn-ea"/>
                <a:cs typeface="+mn-cs"/>
              </a:rPr>
              <a:t>rror (</a:t>
            </a:r>
            <a:r>
              <a:rPr kumimoji="0" lang="en-US" sz="2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RMSE</a:t>
            </a:r>
            <a:r>
              <a:rPr kumimoji="0" lang="en-US" sz="2200" b="0" i="0" u="none" strike="noStrike" kern="1200" cap="none" spc="0" normalizeH="0" baseline="0" noProof="0" dirty="0">
                <a:ln>
                  <a:noFill/>
                </a:ln>
                <a:solidFill>
                  <a:srgbClr val="0000FF"/>
                </a:solidFill>
                <a:effectLst/>
                <a:uLnTx/>
                <a:uFillTx/>
                <a:latin typeface="Calibri"/>
                <a:ea typeface="+mn-ea"/>
                <a:cs typeface="+mn-cs"/>
              </a:rPr>
              <a:t>) is the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most widely used metric </a:t>
            </a:r>
            <a:r>
              <a:rPr kumimoji="0" lang="en-US" sz="2200" b="0" i="0" u="none" strike="noStrike" kern="1200" cap="none" spc="0" normalizeH="0" baseline="0" noProof="0" dirty="0">
                <a:ln>
                  <a:noFill/>
                </a:ln>
                <a:solidFill>
                  <a:srgbClr val="0000FF"/>
                </a:solidFill>
                <a:effectLst/>
                <a:uLnTx/>
                <a:uFillTx/>
                <a:latin typeface="Calibri"/>
                <a:ea typeface="+mn-ea"/>
                <a:cs typeface="+mn-cs"/>
              </a:rPr>
              <a:t>for regression tasks and is the square root of the </a:t>
            </a:r>
            <a:r>
              <a:rPr kumimoji="0" lang="en-US" sz="2200" b="0"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averaged squared difference </a:t>
            </a:r>
            <a:r>
              <a:rPr kumimoji="0" lang="en-US" sz="2200" b="0" i="0" u="none" strike="noStrike" kern="1200" cap="none" spc="0" normalizeH="0" baseline="0" noProof="0" dirty="0">
                <a:ln>
                  <a:noFill/>
                </a:ln>
                <a:solidFill>
                  <a:srgbClr val="0000FF"/>
                </a:solidFill>
                <a:effectLst/>
                <a:uLnTx/>
                <a:uFillTx/>
                <a:latin typeface="Calibri"/>
                <a:ea typeface="+mn-ea"/>
                <a:cs typeface="+mn-cs"/>
              </a:rPr>
              <a:t>between the target value and the value predicted by the model</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It is preferred more in some cases because the errors are first squared before averaging which poses a </a:t>
            </a: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high penalty on large errors</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200" b="0" i="0" u="none" strike="noStrike" kern="1200" cap="none" spc="0" normalizeH="0" baseline="0" noProof="0" dirty="0">
                <a:ln>
                  <a:noFill/>
                </a:ln>
                <a:solidFill>
                  <a:srgbClr val="0000FF"/>
                </a:solidFill>
                <a:effectLst/>
                <a:uLnTx/>
                <a:uFillTx/>
                <a:latin typeface="Calibri"/>
                <a:ea typeface="+mn-ea"/>
                <a:cs typeface="+mn-cs"/>
              </a:rPr>
              <a:t>The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RMSE is useful </a:t>
            </a:r>
            <a:r>
              <a:rPr kumimoji="0" lang="en-US" sz="2200" b="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n-cs"/>
              </a:rPr>
              <a:t>when large errors are undesired</a:t>
            </a:r>
            <a:r>
              <a:rPr kumimoji="0" lang="en-US" sz="2200" b="0" i="0" u="none" strike="noStrike" kern="1200" cap="none" spc="0" normalizeH="0" baseline="0" noProof="0" dirty="0">
                <a:ln>
                  <a:noFill/>
                </a:ln>
                <a:solidFill>
                  <a:srgbClr val="0000FF"/>
                </a:solidFill>
                <a:effectLst/>
                <a:uLnTx/>
                <a:uFillTx/>
                <a:latin typeface="Calibri"/>
                <a:ea typeface="+mn-ea"/>
                <a:cs typeface="+mn-cs"/>
              </a:rPr>
              <a:t>.</a:t>
            </a:r>
          </a:p>
          <a:p>
            <a:pPr marL="285750" lvl="0" indent="-285750" algn="l" fontAlgn="base">
              <a:spcAft>
                <a:spcPct val="0"/>
              </a:spcAft>
              <a:buFont typeface="Arial"/>
              <a:buChar char="•"/>
              <a:defRPr/>
            </a:pPr>
            <a:r>
              <a:rPr lang="en-US" sz="2200" dirty="0">
                <a:solidFill>
                  <a:srgbClr val="0000FF"/>
                </a:solidFill>
              </a:rPr>
              <a:t>However, the </a:t>
            </a:r>
            <a:r>
              <a:rPr lang="en-US" sz="2200" dirty="0">
                <a:effectLst>
                  <a:outerShdw blurRad="38100" dist="38100" dir="2700000" algn="tl">
                    <a:srgbClr val="000000">
                      <a:alpha val="43137"/>
                    </a:srgbClr>
                  </a:outerShdw>
                </a:effectLst>
              </a:rPr>
              <a:t>range of the dataset you're working with</a:t>
            </a:r>
            <a:r>
              <a:rPr lang="en-US" sz="2200" dirty="0">
                <a:solidFill>
                  <a:srgbClr val="0000FF"/>
                </a:solidFill>
              </a:rPr>
              <a:t> is important in determining whether or not a given RMSE value is “low” or not.</a:t>
            </a:r>
            <a:endParaRPr kumimoji="0" lang="en-US" sz="22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BBCA9582-4CD5-446B-B739-CCF496282628}"/>
              </a:ext>
            </a:extLst>
          </p:cNvPr>
          <p:cNvPicPr>
            <a:picLocks noChangeAspect="1"/>
          </p:cNvPicPr>
          <p:nvPr/>
        </p:nvPicPr>
        <p:blipFill>
          <a:blip r:embed="rId3"/>
          <a:stretch>
            <a:fillRect/>
          </a:stretch>
        </p:blipFill>
        <p:spPr>
          <a:xfrm>
            <a:off x="1905000" y="4864100"/>
            <a:ext cx="4953000" cy="1628775"/>
          </a:xfrm>
          <a:prstGeom prst="rect">
            <a:avLst/>
          </a:prstGeom>
        </p:spPr>
      </p:pic>
      <p:sp>
        <p:nvSpPr>
          <p:cNvPr id="6" name="Slide Number Placeholder 1">
            <a:extLst>
              <a:ext uri="{FF2B5EF4-FFF2-40B4-BE49-F238E27FC236}">
                <a16:creationId xmlns:a16="http://schemas.microsoft.com/office/drawing/2014/main" id="{CBD66C02-302B-4408-889E-2D8FCE4D8298}"/>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13920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“R</a:t>
            </a:r>
            <a:r>
              <a:rPr kumimoji="0" lang="en-US" altLang="en-US" sz="4400" b="1" i="0" u="none" strike="noStrike" kern="0" cap="none" spc="0" normalizeH="0" baseline="3000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2</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a:t>
            </a:r>
          </a:p>
        </p:txBody>
      </p:sp>
      <p:sp>
        <p:nvSpPr>
          <p:cNvPr id="18" name="Content Placeholder 2"/>
          <p:cNvSpPr txBox="1">
            <a:spLocks/>
          </p:cNvSpPr>
          <p:nvPr/>
        </p:nvSpPr>
        <p:spPr>
          <a:xfrm>
            <a:off x="76200" y="806450"/>
            <a:ext cx="9001125" cy="46228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600" b="0" i="0" u="none" strike="noStrike" kern="1200" cap="none" spc="0" normalizeH="0" baseline="0" noProof="0" dirty="0">
                <a:ln>
                  <a:noFill/>
                </a:ln>
                <a:solidFill>
                  <a:srgbClr val="0000FF"/>
                </a:solidFill>
                <a:effectLst/>
                <a:uLnTx/>
                <a:uFillTx/>
                <a:latin typeface="Calibri"/>
              </a:rPr>
              <a:t>The R</a:t>
            </a:r>
            <a:r>
              <a:rPr kumimoji="0" lang="en-US" sz="2600" b="0" i="0" u="none" strike="noStrike" kern="1200" cap="none" spc="0" normalizeH="0" baseline="30000" noProof="0" dirty="0">
                <a:ln>
                  <a:noFill/>
                </a:ln>
                <a:solidFill>
                  <a:srgbClr val="0000FF"/>
                </a:solidFill>
                <a:effectLst/>
                <a:uLnTx/>
                <a:uFillTx/>
                <a:latin typeface="Calibri"/>
              </a:rPr>
              <a:t>2</a:t>
            </a:r>
            <a:r>
              <a:rPr kumimoji="0" lang="en-US" sz="2600" b="0" i="0" u="none" strike="noStrike" kern="1200" cap="none" spc="0" normalizeH="0" baseline="0" noProof="0" dirty="0">
                <a:ln>
                  <a:noFill/>
                </a:ln>
                <a:solidFill>
                  <a:srgbClr val="0000FF"/>
                </a:solidFill>
                <a:effectLst/>
                <a:uLnTx/>
                <a:uFillTx/>
                <a:latin typeface="Calibri"/>
              </a:rPr>
              <a:t> Error (also called </a:t>
            </a: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Coefficient of Determination</a:t>
            </a:r>
            <a:r>
              <a:rPr kumimoji="0" lang="en-US" sz="2600" b="0" i="0" u="none" strike="noStrike" kern="1200" cap="none" spc="0" normalizeH="0" baseline="0" noProof="0" dirty="0">
                <a:ln>
                  <a:noFill/>
                </a:ln>
                <a:solidFill>
                  <a:srgbClr val="0000FF"/>
                </a:solidFill>
                <a:effectLst/>
                <a:uLnTx/>
                <a:uFillTx/>
                <a:latin typeface="Calibri"/>
              </a:rPr>
              <a:t>) is another metric used for </a:t>
            </a: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evaluating the performance </a:t>
            </a:r>
            <a:r>
              <a:rPr kumimoji="0" lang="en-US" sz="2600" b="0" i="0" u="none" strike="noStrike" kern="1200" cap="none" spc="0" normalizeH="0" baseline="0" noProof="0" dirty="0">
                <a:ln>
                  <a:noFill/>
                </a:ln>
                <a:solidFill>
                  <a:srgbClr val="0000FF"/>
                </a:solidFill>
                <a:effectLst/>
                <a:uLnTx/>
                <a:uFillTx/>
                <a:latin typeface="Calibri"/>
              </a:rPr>
              <a:t>of a regression model.</a:t>
            </a:r>
          </a:p>
          <a:p>
            <a:pPr marL="285750" lvl="0" indent="-285750" algn="l" fontAlgn="base">
              <a:spcAft>
                <a:spcPct val="0"/>
              </a:spcAft>
              <a:buFont typeface="Arial"/>
              <a:buChar char="•"/>
              <a:defRPr/>
            </a:pPr>
            <a:r>
              <a:rPr lang="en-US" sz="2600" dirty="0">
                <a:solidFill>
                  <a:srgbClr val="0000FF"/>
                </a:solidFill>
              </a:rPr>
              <a:t>The most common </a:t>
            </a:r>
            <a:r>
              <a:rPr lang="en-US" sz="2600" dirty="0"/>
              <a:t>interpretation of the coefficient of determination </a:t>
            </a:r>
            <a:r>
              <a:rPr lang="en-US" sz="2600" dirty="0">
                <a:solidFill>
                  <a:srgbClr val="0000FF"/>
                </a:solidFill>
              </a:rPr>
              <a:t>is how well the regression model fits the observed data.</a:t>
            </a:r>
          </a:p>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600" b="0" i="0" u="none" strike="noStrike" kern="1200" cap="none" spc="0" normalizeH="0" baseline="0" noProof="0" dirty="0">
                <a:ln>
                  <a:noFill/>
                </a:ln>
                <a:solidFill>
                  <a:srgbClr val="0000FF"/>
                </a:solidFill>
                <a:effectLst/>
                <a:uLnTx/>
                <a:uFillTx/>
                <a:latin typeface="Calibri"/>
              </a:rPr>
              <a:t>R</a:t>
            </a:r>
            <a:r>
              <a:rPr kumimoji="0" lang="en-US" sz="2600" b="0" i="0" u="none" strike="noStrike" kern="1200" cap="none" spc="0" normalizeH="0" baseline="30000" noProof="0" dirty="0">
                <a:ln>
                  <a:noFill/>
                </a:ln>
                <a:solidFill>
                  <a:srgbClr val="0000FF"/>
                </a:solidFill>
                <a:effectLst/>
                <a:uLnTx/>
                <a:uFillTx/>
                <a:latin typeface="Calibri"/>
              </a:rPr>
              <a:t>2</a:t>
            </a:r>
            <a:r>
              <a:rPr kumimoji="0" lang="en-US" sz="2600" b="0" i="0" u="none" strike="noStrike" kern="1200" cap="none" spc="0" normalizeH="0" baseline="0" noProof="0" dirty="0">
                <a:ln>
                  <a:noFill/>
                </a:ln>
                <a:solidFill>
                  <a:srgbClr val="0000FF"/>
                </a:solidFill>
                <a:effectLst/>
                <a:uLnTx/>
                <a:uFillTx/>
                <a:latin typeface="Calibri"/>
              </a:rPr>
              <a:t> </a:t>
            </a: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will always be less than or equal to 1.</a:t>
            </a:r>
          </a:p>
          <a:p>
            <a:pPr marL="285750" lvl="0" indent="-285750" algn="l" fontAlgn="base">
              <a:spcAft>
                <a:spcPct val="0"/>
              </a:spcAft>
              <a:buFont typeface="Arial"/>
              <a:buChar char="•"/>
              <a:defRPr/>
            </a:pPr>
            <a:r>
              <a:rPr lang="en-US" sz="2600" dirty="0">
                <a:solidFill>
                  <a:srgbClr val="0000FF"/>
                </a:solidFill>
              </a:rPr>
              <a:t>R</a:t>
            </a:r>
            <a:r>
              <a:rPr lang="en-US" sz="2600" baseline="30000" dirty="0">
                <a:solidFill>
                  <a:srgbClr val="0000FF"/>
                </a:solidFill>
              </a:rPr>
              <a:t>2</a:t>
            </a:r>
            <a:r>
              <a:rPr lang="en-US" sz="2600" dirty="0">
                <a:solidFill>
                  <a:srgbClr val="0000FF"/>
                </a:solidFill>
              </a:rPr>
              <a:t> is used to explain </a:t>
            </a:r>
            <a:r>
              <a:rPr lang="en-US" sz="2600" dirty="0"/>
              <a:t>how much variability </a:t>
            </a:r>
            <a:r>
              <a:rPr lang="en-US" sz="2600" dirty="0">
                <a:solidFill>
                  <a:srgbClr val="0000FF"/>
                </a:solidFill>
              </a:rPr>
              <a:t>of one factor can be caused by its relationship to another factor. </a:t>
            </a:r>
          </a:p>
          <a:p>
            <a:pPr marL="285750" lvl="0" indent="-285750" algn="l" fontAlgn="base">
              <a:spcAft>
                <a:spcPct val="0"/>
              </a:spcAft>
              <a:buFont typeface="Arial"/>
              <a:buChar char="•"/>
              <a:defRPr/>
            </a:pPr>
            <a:r>
              <a:rPr lang="en-US" sz="2600" dirty="0">
                <a:solidFill>
                  <a:srgbClr val="0000FF"/>
                </a:solidFill>
              </a:rPr>
              <a:t>If the </a:t>
            </a:r>
            <a:r>
              <a:rPr lang="en-US" sz="2600" dirty="0">
                <a:solidFill>
                  <a:srgbClr val="FF0000"/>
                </a:solidFill>
                <a:effectLst>
                  <a:outerShdw blurRad="38100" dist="38100" dir="2700000" algn="tl">
                    <a:srgbClr val="000000">
                      <a:alpha val="43137"/>
                    </a:srgbClr>
                  </a:outerShdw>
                </a:effectLst>
              </a:rPr>
              <a:t>R² of a model is 0.75</a:t>
            </a:r>
            <a:r>
              <a:rPr lang="en-US" sz="2600" dirty="0">
                <a:solidFill>
                  <a:srgbClr val="0000FF"/>
                </a:solidFill>
              </a:rPr>
              <a:t>, then approximately </a:t>
            </a:r>
            <a:r>
              <a:rPr lang="en-US" sz="2600" dirty="0">
                <a:solidFill>
                  <a:srgbClr val="FF0000"/>
                </a:solidFill>
                <a:effectLst>
                  <a:outerShdw blurRad="38100" dist="38100" dir="2700000" algn="tl">
                    <a:srgbClr val="000000">
                      <a:alpha val="43137"/>
                    </a:srgbClr>
                  </a:outerShdw>
                </a:effectLst>
              </a:rPr>
              <a:t>75%</a:t>
            </a:r>
            <a:r>
              <a:rPr lang="en-US" sz="2600" dirty="0">
                <a:solidFill>
                  <a:srgbClr val="0000FF"/>
                </a:solidFill>
              </a:rPr>
              <a:t> of the observed </a:t>
            </a:r>
            <a:r>
              <a:rPr lang="en-US" sz="2600" dirty="0"/>
              <a:t>variation</a:t>
            </a:r>
            <a:r>
              <a:rPr lang="en-US" sz="2600" dirty="0">
                <a:solidFill>
                  <a:srgbClr val="0000FF"/>
                </a:solidFill>
              </a:rPr>
              <a:t> </a:t>
            </a:r>
            <a:r>
              <a:rPr lang="en-US" sz="2600" u="sng" dirty="0">
                <a:solidFill>
                  <a:srgbClr val="00B050"/>
                </a:solidFill>
                <a:effectLst>
                  <a:outerShdw blurRad="38100" dist="38100" dir="2700000" algn="tl">
                    <a:srgbClr val="000000">
                      <a:alpha val="43137"/>
                    </a:srgbClr>
                  </a:outerShdw>
                </a:effectLst>
              </a:rPr>
              <a:t>can be explained</a:t>
            </a:r>
            <a:r>
              <a:rPr lang="en-US" sz="2600" dirty="0">
                <a:solidFill>
                  <a:srgbClr val="0000FF"/>
                </a:solidFill>
              </a:rPr>
              <a:t> by the model’s features.</a:t>
            </a:r>
            <a:endParaRPr kumimoji="0" lang="en-US" sz="2600" b="0" i="0" u="none" strike="noStrike" kern="1200" cap="none" spc="0" normalizeH="0" baseline="0" noProof="0" dirty="0">
              <a:ln>
                <a:noFill/>
              </a:ln>
              <a:solidFill>
                <a:srgbClr val="0000FF"/>
              </a:solidFill>
              <a:uLnTx/>
              <a:uFillTx/>
              <a:latin typeface="Calibri"/>
            </a:endParaRPr>
          </a:p>
        </p:txBody>
      </p:sp>
      <p:pic>
        <p:nvPicPr>
          <p:cNvPr id="6" name="Picture 5" descr="A picture containing object, clock&#10;&#10;Description automatically generated">
            <a:extLst>
              <a:ext uri="{FF2B5EF4-FFF2-40B4-BE49-F238E27FC236}">
                <a16:creationId xmlns:a16="http://schemas.microsoft.com/office/drawing/2014/main" id="{A581C862-392D-445B-A0F9-617E997F2245}"/>
              </a:ext>
            </a:extLst>
          </p:cNvPr>
          <p:cNvPicPr>
            <a:picLocks noChangeAspect="1"/>
          </p:cNvPicPr>
          <p:nvPr/>
        </p:nvPicPr>
        <p:blipFill>
          <a:blip r:embed="rId3"/>
          <a:stretch>
            <a:fillRect/>
          </a:stretch>
        </p:blipFill>
        <p:spPr>
          <a:xfrm>
            <a:off x="1059782" y="5505450"/>
            <a:ext cx="7410450" cy="1276350"/>
          </a:xfrm>
          <a:prstGeom prst="rect">
            <a:avLst/>
          </a:prstGeom>
        </p:spPr>
      </p:pic>
      <p:sp>
        <p:nvSpPr>
          <p:cNvPr id="7" name="Slide Number Placeholder 1">
            <a:extLst>
              <a:ext uri="{FF2B5EF4-FFF2-40B4-BE49-F238E27FC236}">
                <a16:creationId xmlns:a16="http://schemas.microsoft.com/office/drawing/2014/main" id="{F817B827-0A3C-4F62-9185-60209ABCCBA6}"/>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5003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0" y="0"/>
            <a:ext cx="9143999" cy="736600"/>
          </a:xfrm>
          <a:prstGeom prst="rect">
            <a:avLst/>
          </a:prstGeom>
          <a:noFill/>
          <a:ln>
            <a:noFill/>
          </a:ln>
        </p:spPr>
        <p:txBody>
          <a:bodyPr lIns="92075" tIns="46038" rIns="92075" bIns="46038" anchor="ctr"/>
          <a:lstStyle>
            <a:lvl1pPr algn="ctr" rtl="0" eaLnBrk="0" fontAlgn="base" hangingPunct="0">
              <a:lnSpc>
                <a:spcPct val="90000"/>
              </a:lnSpc>
              <a:spcBef>
                <a:spcPct val="0"/>
              </a:spcBef>
              <a:spcAft>
                <a:spcPct val="0"/>
              </a:spcAft>
              <a:defRPr sz="3300">
                <a:solidFill>
                  <a:srgbClr val="0332B7"/>
                </a:solidFill>
                <a:latin typeface="+mj-lt"/>
                <a:ea typeface="+mj-ea"/>
                <a:cs typeface="+mj-cs"/>
              </a:defRPr>
            </a:lvl1pPr>
            <a:lvl2pPr algn="ctr" rtl="0" eaLnBrk="0" fontAlgn="base" hangingPunct="0">
              <a:lnSpc>
                <a:spcPct val="90000"/>
              </a:lnSpc>
              <a:spcBef>
                <a:spcPct val="0"/>
              </a:spcBef>
              <a:spcAft>
                <a:spcPct val="0"/>
              </a:spcAft>
              <a:defRPr sz="3300">
                <a:solidFill>
                  <a:srgbClr val="0332B7"/>
                </a:solidFill>
                <a:latin typeface="Comic Sans MS" pitchFamily="66" charset="0"/>
              </a:defRPr>
            </a:lvl2pPr>
            <a:lvl3pPr algn="ctr" rtl="0" eaLnBrk="0" fontAlgn="base" hangingPunct="0">
              <a:lnSpc>
                <a:spcPct val="90000"/>
              </a:lnSpc>
              <a:spcBef>
                <a:spcPct val="0"/>
              </a:spcBef>
              <a:spcAft>
                <a:spcPct val="0"/>
              </a:spcAft>
              <a:defRPr sz="3300">
                <a:solidFill>
                  <a:srgbClr val="0332B7"/>
                </a:solidFill>
                <a:latin typeface="Comic Sans MS" pitchFamily="66" charset="0"/>
              </a:defRPr>
            </a:lvl3pPr>
            <a:lvl4pPr algn="ctr" rtl="0" eaLnBrk="0" fontAlgn="base" hangingPunct="0">
              <a:lnSpc>
                <a:spcPct val="90000"/>
              </a:lnSpc>
              <a:spcBef>
                <a:spcPct val="0"/>
              </a:spcBef>
              <a:spcAft>
                <a:spcPct val="0"/>
              </a:spcAft>
              <a:defRPr sz="3300">
                <a:solidFill>
                  <a:srgbClr val="0332B7"/>
                </a:solidFill>
                <a:latin typeface="Comic Sans MS" pitchFamily="66" charset="0"/>
              </a:defRPr>
            </a:lvl4pPr>
            <a:lvl5pPr algn="ctr" rtl="0" eaLnBrk="0" fontAlgn="base" hangingPunct="0">
              <a:lnSpc>
                <a:spcPct val="90000"/>
              </a:lnSpc>
              <a:spcBef>
                <a:spcPct val="0"/>
              </a:spcBef>
              <a:spcAft>
                <a:spcPct val="0"/>
              </a:spcAft>
              <a:defRPr sz="3300">
                <a:solidFill>
                  <a:srgbClr val="0332B7"/>
                </a:solidFill>
                <a:latin typeface="Comic Sans MS" pitchFamily="66" charset="0"/>
              </a:defRPr>
            </a:lvl5pPr>
            <a:lvl6pPr marL="422041" algn="ctr" rtl="0" eaLnBrk="0" fontAlgn="base" hangingPunct="0">
              <a:lnSpc>
                <a:spcPct val="90000"/>
              </a:lnSpc>
              <a:spcBef>
                <a:spcPct val="0"/>
              </a:spcBef>
              <a:spcAft>
                <a:spcPct val="0"/>
              </a:spcAft>
              <a:defRPr sz="3323">
                <a:solidFill>
                  <a:srgbClr val="0332B7"/>
                </a:solidFill>
                <a:latin typeface="Comic Sans MS" pitchFamily="66" charset="0"/>
              </a:defRPr>
            </a:lvl6pPr>
            <a:lvl7pPr marL="844083" algn="ctr" rtl="0" eaLnBrk="0" fontAlgn="base" hangingPunct="0">
              <a:lnSpc>
                <a:spcPct val="90000"/>
              </a:lnSpc>
              <a:spcBef>
                <a:spcPct val="0"/>
              </a:spcBef>
              <a:spcAft>
                <a:spcPct val="0"/>
              </a:spcAft>
              <a:defRPr sz="3323">
                <a:solidFill>
                  <a:srgbClr val="0332B7"/>
                </a:solidFill>
                <a:latin typeface="Comic Sans MS" pitchFamily="66" charset="0"/>
              </a:defRPr>
            </a:lvl7pPr>
            <a:lvl8pPr marL="1266124" algn="ctr" rtl="0" eaLnBrk="0" fontAlgn="base" hangingPunct="0">
              <a:lnSpc>
                <a:spcPct val="90000"/>
              </a:lnSpc>
              <a:spcBef>
                <a:spcPct val="0"/>
              </a:spcBef>
              <a:spcAft>
                <a:spcPct val="0"/>
              </a:spcAft>
              <a:defRPr sz="3323">
                <a:solidFill>
                  <a:srgbClr val="0332B7"/>
                </a:solidFill>
                <a:latin typeface="Comic Sans MS" pitchFamily="66" charset="0"/>
              </a:defRPr>
            </a:lvl8pPr>
            <a:lvl9pPr marL="1688165" algn="ctr" rtl="0" eaLnBrk="0" fontAlgn="base" hangingPunct="0">
              <a:lnSpc>
                <a:spcPct val="90000"/>
              </a:lnSpc>
              <a:spcBef>
                <a:spcPct val="0"/>
              </a:spcBef>
              <a:spcAft>
                <a:spcPct val="0"/>
              </a:spcAft>
              <a:defRPr sz="3323">
                <a:solidFill>
                  <a:srgbClr val="0332B7"/>
                </a:solidFill>
                <a:latin typeface="Comic Sans MS" pitchFamily="66"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332B7"/>
                </a:solidFill>
                <a:effectLst/>
                <a:uLnTx/>
                <a:uFillTx/>
                <a:latin typeface="Comic Sans MS"/>
                <a:ea typeface="+mj-ea"/>
                <a:cs typeface="+mj-cs"/>
              </a:rPr>
              <a:t> </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Regression Evaluation “R</a:t>
            </a:r>
            <a:r>
              <a:rPr kumimoji="0" lang="en-US" altLang="en-US" sz="4400" b="1" i="0" u="none" strike="noStrike" kern="0" cap="none" spc="0" normalizeH="0" baseline="3000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2</a:t>
            </a:r>
            <a:r>
              <a:rPr kumimoji="0" lang="en-US" altLang="en-US" sz="4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a:ea typeface="+mj-ea"/>
                <a:cs typeface="+mj-cs"/>
              </a:rPr>
              <a:t>”</a:t>
            </a:r>
          </a:p>
        </p:txBody>
      </p:sp>
      <p:sp>
        <p:nvSpPr>
          <p:cNvPr id="18" name="Content Placeholder 2"/>
          <p:cNvSpPr txBox="1">
            <a:spLocks/>
          </p:cNvSpPr>
          <p:nvPr/>
        </p:nvSpPr>
        <p:spPr>
          <a:xfrm>
            <a:off x="190500" y="685800"/>
            <a:ext cx="8610600" cy="1066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base" latinLnBrk="0" hangingPunct="1">
              <a:lnSpc>
                <a:spcPct val="90000"/>
              </a:lnSpc>
              <a:spcBef>
                <a:spcPts val="750"/>
              </a:spcBef>
              <a:spcAft>
                <a:spcPct val="0"/>
              </a:spcAft>
              <a:buClrTx/>
              <a:buSzTx/>
              <a:buFont typeface="Arial"/>
              <a:buChar char="•"/>
              <a:tabLst/>
              <a:defRPr/>
            </a:pPr>
            <a:r>
              <a:rPr kumimoji="0" lang="en-US" sz="2800" b="0" i="0" u="none" strike="noStrike" kern="1200" cap="none" spc="0" normalizeH="0" baseline="0" noProof="0" dirty="0">
                <a:ln>
                  <a:noFill/>
                </a:ln>
                <a:solidFill>
                  <a:srgbClr val="0000FF"/>
                </a:solidFill>
                <a:effectLst/>
                <a:uLnTx/>
                <a:uFillTx/>
                <a:latin typeface="Calibri"/>
                <a:ea typeface="+mn-ea"/>
                <a:cs typeface="+mn-cs"/>
              </a:rPr>
              <a:t>The </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constant baseline </a:t>
            </a:r>
            <a:r>
              <a:rPr kumimoji="0" lang="en-US" sz="2800" b="0" i="0" u="none" strike="noStrike" kern="1200" cap="none" spc="0" normalizeH="0" baseline="0" noProof="0" dirty="0">
                <a:ln>
                  <a:noFill/>
                </a:ln>
                <a:solidFill>
                  <a:srgbClr val="0000FF"/>
                </a:solidFill>
                <a:effectLst/>
                <a:uLnTx/>
                <a:uFillTx/>
                <a:latin typeface="Calibri"/>
                <a:ea typeface="+mn-ea"/>
                <a:cs typeface="+mn-cs"/>
              </a:rPr>
              <a:t>is chosen by taking the mean of the data and drawing a line at the mean.</a:t>
            </a:r>
          </a:p>
        </p:txBody>
      </p:sp>
      <p:pic>
        <p:nvPicPr>
          <p:cNvPr id="3" name="Picture 2" descr="A close up of a logo&#10;&#10;Description automatically generated">
            <a:extLst>
              <a:ext uri="{FF2B5EF4-FFF2-40B4-BE49-F238E27FC236}">
                <a16:creationId xmlns:a16="http://schemas.microsoft.com/office/drawing/2014/main" id="{4085691F-41F0-4D33-8F72-84B3B815D1F3}"/>
              </a:ext>
            </a:extLst>
          </p:cNvPr>
          <p:cNvPicPr>
            <a:picLocks noChangeAspect="1"/>
          </p:cNvPicPr>
          <p:nvPr/>
        </p:nvPicPr>
        <p:blipFill>
          <a:blip r:embed="rId3"/>
          <a:stretch>
            <a:fillRect/>
          </a:stretch>
        </p:blipFill>
        <p:spPr>
          <a:xfrm>
            <a:off x="1828800" y="5388077"/>
            <a:ext cx="5257800" cy="838200"/>
          </a:xfrm>
          <a:prstGeom prst="rect">
            <a:avLst/>
          </a:prstGeom>
        </p:spPr>
      </p:pic>
      <p:sp>
        <p:nvSpPr>
          <p:cNvPr id="7" name="Slide Number Placeholder 1">
            <a:extLst>
              <a:ext uri="{FF2B5EF4-FFF2-40B4-BE49-F238E27FC236}">
                <a16:creationId xmlns:a16="http://schemas.microsoft.com/office/drawing/2014/main" id="{F817B827-0A3C-4F62-9185-60209ABCCBA6}"/>
              </a:ext>
            </a:extLst>
          </p:cNvPr>
          <p:cNvSpPr txBox="1">
            <a:spLocks/>
          </p:cNvSpPr>
          <p:nvPr/>
        </p:nvSpPr>
        <p:spPr bwMode="auto">
          <a:xfrm>
            <a:off x="845820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Times New Roman"/>
            </a:endParaRPr>
          </a:p>
        </p:txBody>
      </p:sp>
      <p:pic>
        <p:nvPicPr>
          <p:cNvPr id="2" name="Picture 1">
            <a:extLst>
              <a:ext uri="{FF2B5EF4-FFF2-40B4-BE49-F238E27FC236}">
                <a16:creationId xmlns:a16="http://schemas.microsoft.com/office/drawing/2014/main" id="{282A12BA-85CE-4929-B88F-F3C10CE7AC04}"/>
              </a:ext>
            </a:extLst>
          </p:cNvPr>
          <p:cNvPicPr>
            <a:picLocks noChangeAspect="1"/>
          </p:cNvPicPr>
          <p:nvPr/>
        </p:nvPicPr>
        <p:blipFill>
          <a:blip r:embed="rId4"/>
          <a:stretch>
            <a:fillRect/>
          </a:stretch>
        </p:blipFill>
        <p:spPr>
          <a:xfrm>
            <a:off x="1600200" y="2057754"/>
            <a:ext cx="6331091" cy="2742491"/>
          </a:xfrm>
          <a:prstGeom prst="rect">
            <a:avLst/>
          </a:prstGeom>
        </p:spPr>
      </p:pic>
      <p:sp>
        <p:nvSpPr>
          <p:cNvPr id="4" name="TextBox 3">
            <a:extLst>
              <a:ext uri="{FF2B5EF4-FFF2-40B4-BE49-F238E27FC236}">
                <a16:creationId xmlns:a16="http://schemas.microsoft.com/office/drawing/2014/main" id="{82099BC8-4CB0-495C-97D8-E0D82DD83B77}"/>
              </a:ext>
            </a:extLst>
          </p:cNvPr>
          <p:cNvSpPr txBox="1"/>
          <p:nvPr/>
        </p:nvSpPr>
        <p:spPr>
          <a:xfrm>
            <a:off x="260956" y="4615579"/>
            <a:ext cx="1577676" cy="369332"/>
          </a:xfrm>
          <a:prstGeom prst="rect">
            <a:avLst/>
          </a:prstGeom>
          <a:noFill/>
        </p:spPr>
        <p:txBody>
          <a:bodyPr wrap="none" rtlCol="0">
            <a:spAutoFit/>
          </a:bodyPr>
          <a:lstStyle/>
          <a:p>
            <a:pPr algn="ctr"/>
            <a:r>
              <a:rPr lang="en-US" dirty="0"/>
              <a:t>MSE (Baseline)</a:t>
            </a:r>
          </a:p>
        </p:txBody>
      </p:sp>
      <p:cxnSp>
        <p:nvCxnSpPr>
          <p:cNvPr id="8" name="Straight Arrow Connector 7">
            <a:extLst>
              <a:ext uri="{FF2B5EF4-FFF2-40B4-BE49-F238E27FC236}">
                <a16:creationId xmlns:a16="http://schemas.microsoft.com/office/drawing/2014/main" id="{8C99B3DB-36EF-4128-B523-C1A8286ECF3E}"/>
              </a:ext>
            </a:extLst>
          </p:cNvPr>
          <p:cNvCxnSpPr/>
          <p:nvPr/>
        </p:nvCxnSpPr>
        <p:spPr>
          <a:xfrm flipV="1">
            <a:off x="1212709" y="3581400"/>
            <a:ext cx="616091"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31AAA5-D2D8-4E36-9F5F-B15DB7692E1C}"/>
              </a:ext>
            </a:extLst>
          </p:cNvPr>
          <p:cNvSpPr txBox="1"/>
          <p:nvPr/>
        </p:nvSpPr>
        <p:spPr>
          <a:xfrm>
            <a:off x="7620000" y="4615579"/>
            <a:ext cx="1402948" cy="369332"/>
          </a:xfrm>
          <a:prstGeom prst="rect">
            <a:avLst/>
          </a:prstGeom>
          <a:noFill/>
        </p:spPr>
        <p:txBody>
          <a:bodyPr wrap="none" rtlCol="0">
            <a:spAutoFit/>
          </a:bodyPr>
          <a:lstStyle/>
          <a:p>
            <a:r>
              <a:rPr lang="en-US" dirty="0"/>
              <a:t>MSE (Model)</a:t>
            </a:r>
          </a:p>
        </p:txBody>
      </p:sp>
      <p:cxnSp>
        <p:nvCxnSpPr>
          <p:cNvPr id="11" name="Straight Arrow Connector 10">
            <a:extLst>
              <a:ext uri="{FF2B5EF4-FFF2-40B4-BE49-F238E27FC236}">
                <a16:creationId xmlns:a16="http://schemas.microsoft.com/office/drawing/2014/main" id="{9E73D8C7-32D1-4722-B9DD-811D3132A31B}"/>
              </a:ext>
            </a:extLst>
          </p:cNvPr>
          <p:cNvCxnSpPr/>
          <p:nvPr/>
        </p:nvCxnSpPr>
        <p:spPr>
          <a:xfrm flipH="1" flipV="1">
            <a:off x="7620000" y="4006334"/>
            <a:ext cx="152400" cy="609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Default Design">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50646</TotalTime>
  <Words>5093</Words>
  <Application>Microsoft Office PowerPoint</Application>
  <PresentationFormat>On-screen Show (4:3)</PresentationFormat>
  <Paragraphs>484</Paragraphs>
  <Slides>47</Slides>
  <Notes>33</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47</vt:i4>
      </vt:variant>
    </vt:vector>
  </HeadingPairs>
  <TitlesOfParts>
    <vt:vector size="70" baseType="lpstr">
      <vt:lpstr>Arial</vt:lpstr>
      <vt:lpstr>Arial Black</vt:lpstr>
      <vt:lpstr>Book Antiqua</vt:lpstr>
      <vt:lpstr>Calibri</vt:lpstr>
      <vt:lpstr>Calibri Light</vt:lpstr>
      <vt:lpstr>Cambria Math</vt:lpstr>
      <vt:lpstr>Century Gothic</vt:lpstr>
      <vt:lpstr>Comic Sans MS</vt:lpstr>
      <vt:lpstr>Courier New</vt:lpstr>
      <vt:lpstr>Franklin Gothic Book</vt:lpstr>
      <vt:lpstr>Perpetua</vt:lpstr>
      <vt:lpstr>Rage Italic</vt:lpstr>
      <vt:lpstr>Times</vt:lpstr>
      <vt:lpstr>Times New Roman</vt:lpstr>
      <vt:lpstr>Verdana</vt:lpstr>
      <vt:lpstr>Wingdings</vt:lpstr>
      <vt:lpstr>Wingdings 2</vt:lpstr>
      <vt:lpstr>Office Theme</vt:lpstr>
      <vt:lpstr>22_Default Design</vt:lpstr>
      <vt:lpstr>1_Office Theme</vt:lpstr>
      <vt:lpstr>Sketchbook</vt:lpstr>
      <vt:lpstr>Eclipse</vt:lpstr>
      <vt:lpstr>1_Equity</vt:lpstr>
      <vt:lpstr>ENG6500: Intro to Machine Learning  “Evaluation Techniques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Shawki M Areibi</dc:creator>
  <cp:lastModifiedBy>Shawki M Areibi</cp:lastModifiedBy>
  <cp:revision>646</cp:revision>
  <cp:lastPrinted>2005-11-01T15:52:28Z</cp:lastPrinted>
  <dcterms:created xsi:type="dcterms:W3CDTF">2014-08-22T19:10:40Z</dcterms:created>
  <dcterms:modified xsi:type="dcterms:W3CDTF">2022-06-07T13:49:10Z</dcterms:modified>
</cp:coreProperties>
</file>