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714" r:id="rId3"/>
    <p:sldMasterId id="2147483909" r:id="rId4"/>
    <p:sldMasterId id="2147483925" r:id="rId5"/>
    <p:sldMasterId id="2147483937" r:id="rId6"/>
    <p:sldMasterId id="2147483950" r:id="rId7"/>
    <p:sldMasterId id="2147483962" r:id="rId8"/>
    <p:sldMasterId id="2147483976" r:id="rId9"/>
    <p:sldMasterId id="2147483992" r:id="rId10"/>
    <p:sldMasterId id="2147484004" r:id="rId11"/>
  </p:sldMasterIdLst>
  <p:notesMasterIdLst>
    <p:notesMasterId r:id="rId57"/>
  </p:notesMasterIdLst>
  <p:handoutMasterIdLst>
    <p:handoutMasterId r:id="rId58"/>
  </p:handoutMasterIdLst>
  <p:sldIdLst>
    <p:sldId id="256" r:id="rId12"/>
    <p:sldId id="258" r:id="rId13"/>
    <p:sldId id="471" r:id="rId14"/>
    <p:sldId id="1744" r:id="rId15"/>
    <p:sldId id="1745" r:id="rId16"/>
    <p:sldId id="1786" r:id="rId17"/>
    <p:sldId id="1787" r:id="rId18"/>
    <p:sldId id="1758" r:id="rId19"/>
    <p:sldId id="1803" r:id="rId20"/>
    <p:sldId id="1759" r:id="rId21"/>
    <p:sldId id="1760" r:id="rId22"/>
    <p:sldId id="1804" r:id="rId23"/>
    <p:sldId id="1788" r:id="rId24"/>
    <p:sldId id="1789" r:id="rId25"/>
    <p:sldId id="1749" r:id="rId26"/>
    <p:sldId id="1793" r:id="rId27"/>
    <p:sldId id="1777" r:id="rId28"/>
    <p:sldId id="263" r:id="rId29"/>
    <p:sldId id="1763" r:id="rId30"/>
    <p:sldId id="540" r:id="rId31"/>
    <p:sldId id="1792" r:id="rId32"/>
    <p:sldId id="1780" r:id="rId33"/>
    <p:sldId id="1783" r:id="rId34"/>
    <p:sldId id="270" r:id="rId35"/>
    <p:sldId id="1806" r:id="rId36"/>
    <p:sldId id="1779" r:id="rId37"/>
    <p:sldId id="538" r:id="rId38"/>
    <p:sldId id="275" r:id="rId39"/>
    <p:sldId id="539" r:id="rId40"/>
    <p:sldId id="1801" r:id="rId41"/>
    <p:sldId id="541" r:id="rId42"/>
    <p:sldId id="1781" r:id="rId43"/>
    <p:sldId id="523" r:id="rId44"/>
    <p:sldId id="545" r:id="rId45"/>
    <p:sldId id="546" r:id="rId46"/>
    <p:sldId id="259" r:id="rId47"/>
    <p:sldId id="304" r:id="rId48"/>
    <p:sldId id="560" r:id="rId49"/>
    <p:sldId id="1765" r:id="rId50"/>
    <p:sldId id="306" r:id="rId51"/>
    <p:sldId id="1791" r:id="rId52"/>
    <p:sldId id="1762" r:id="rId53"/>
    <p:sldId id="1790" r:id="rId54"/>
    <p:sldId id="1805" r:id="rId55"/>
    <p:sldId id="36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59" autoAdjust="0"/>
    <p:restoredTop sz="50266" autoAdjust="0"/>
  </p:normalViewPr>
  <p:slideViewPr>
    <p:cSldViewPr snapToObjects="1">
      <p:cViewPr varScale="1">
        <p:scale>
          <a:sx n="53" d="100"/>
          <a:sy n="53" d="100"/>
        </p:scale>
        <p:origin x="26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Projects\Teaching\CSEP546-2019\Figures\ROC_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Model 1</c:v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'no heuristics FN-FP'!$B$2:$B$101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0.59479899999999997</c:v>
                </c:pt>
                <c:pt idx="4">
                  <c:v>0.59479899999999997</c:v>
                </c:pt>
                <c:pt idx="5">
                  <c:v>0.41107399999999999</c:v>
                </c:pt>
                <c:pt idx="6">
                  <c:v>0.41107399999999999</c:v>
                </c:pt>
                <c:pt idx="7">
                  <c:v>0.41107399999999999</c:v>
                </c:pt>
                <c:pt idx="8">
                  <c:v>0.223993</c:v>
                </c:pt>
                <c:pt idx="9">
                  <c:v>0.21224799999999999</c:v>
                </c:pt>
                <c:pt idx="10">
                  <c:v>0.21224799999999999</c:v>
                </c:pt>
                <c:pt idx="11">
                  <c:v>0.21224799999999999</c:v>
                </c:pt>
                <c:pt idx="12">
                  <c:v>0.21224799999999999</c:v>
                </c:pt>
                <c:pt idx="13">
                  <c:v>8.3892999999999995E-2</c:v>
                </c:pt>
                <c:pt idx="14">
                  <c:v>6.7953E-2</c:v>
                </c:pt>
                <c:pt idx="15">
                  <c:v>6.7953E-2</c:v>
                </c:pt>
                <c:pt idx="16">
                  <c:v>6.7953E-2</c:v>
                </c:pt>
                <c:pt idx="17">
                  <c:v>6.6275000000000001E-2</c:v>
                </c:pt>
                <c:pt idx="18">
                  <c:v>6.6275000000000001E-2</c:v>
                </c:pt>
                <c:pt idx="19">
                  <c:v>6.6275000000000001E-2</c:v>
                </c:pt>
                <c:pt idx="20">
                  <c:v>5.4530000000000002E-2</c:v>
                </c:pt>
                <c:pt idx="21">
                  <c:v>5.4530000000000002E-2</c:v>
                </c:pt>
                <c:pt idx="22">
                  <c:v>5.4530000000000002E-2</c:v>
                </c:pt>
                <c:pt idx="23">
                  <c:v>3.3556999999999997E-2</c:v>
                </c:pt>
                <c:pt idx="24">
                  <c:v>3.3556999999999997E-2</c:v>
                </c:pt>
                <c:pt idx="25">
                  <c:v>3.3556999999999997E-2</c:v>
                </c:pt>
                <c:pt idx="26">
                  <c:v>3.3556999999999997E-2</c:v>
                </c:pt>
                <c:pt idx="27">
                  <c:v>3.1878999999999998E-2</c:v>
                </c:pt>
                <c:pt idx="28">
                  <c:v>3.1878999999999998E-2</c:v>
                </c:pt>
                <c:pt idx="29">
                  <c:v>3.1878999999999998E-2</c:v>
                </c:pt>
                <c:pt idx="30">
                  <c:v>3.1878999999999998E-2</c:v>
                </c:pt>
                <c:pt idx="31">
                  <c:v>2.4329E-2</c:v>
                </c:pt>
                <c:pt idx="32">
                  <c:v>2.4329E-2</c:v>
                </c:pt>
                <c:pt idx="33">
                  <c:v>2.4329E-2</c:v>
                </c:pt>
                <c:pt idx="34">
                  <c:v>2.349E-2</c:v>
                </c:pt>
                <c:pt idx="35">
                  <c:v>2.349E-2</c:v>
                </c:pt>
                <c:pt idx="36">
                  <c:v>2.1812000000000002E-2</c:v>
                </c:pt>
                <c:pt idx="37">
                  <c:v>2.1812000000000002E-2</c:v>
                </c:pt>
                <c:pt idx="38">
                  <c:v>2.1812000000000002E-2</c:v>
                </c:pt>
                <c:pt idx="39">
                  <c:v>2.1812000000000002E-2</c:v>
                </c:pt>
                <c:pt idx="40">
                  <c:v>2.0972999999999999E-2</c:v>
                </c:pt>
                <c:pt idx="41">
                  <c:v>2.0972999999999999E-2</c:v>
                </c:pt>
                <c:pt idx="42">
                  <c:v>1.9295E-2</c:v>
                </c:pt>
                <c:pt idx="43">
                  <c:v>1.9295E-2</c:v>
                </c:pt>
                <c:pt idx="44">
                  <c:v>1.0067E-2</c:v>
                </c:pt>
                <c:pt idx="45">
                  <c:v>1.0067E-2</c:v>
                </c:pt>
                <c:pt idx="46">
                  <c:v>1.0067E-2</c:v>
                </c:pt>
                <c:pt idx="47">
                  <c:v>1.0067E-2</c:v>
                </c:pt>
                <c:pt idx="48">
                  <c:v>1.0067E-2</c:v>
                </c:pt>
                <c:pt idx="49">
                  <c:v>1.0067E-2</c:v>
                </c:pt>
                <c:pt idx="50">
                  <c:v>1.0067E-2</c:v>
                </c:pt>
                <c:pt idx="51">
                  <c:v>7.5500000000000003E-3</c:v>
                </c:pt>
                <c:pt idx="52">
                  <c:v>7.5500000000000003E-3</c:v>
                </c:pt>
                <c:pt idx="53">
                  <c:v>7.5500000000000003E-3</c:v>
                </c:pt>
                <c:pt idx="54">
                  <c:v>7.5500000000000003E-3</c:v>
                </c:pt>
                <c:pt idx="55">
                  <c:v>7.5500000000000003E-3</c:v>
                </c:pt>
                <c:pt idx="56">
                  <c:v>7.5500000000000003E-3</c:v>
                </c:pt>
                <c:pt idx="57">
                  <c:v>7.5500000000000003E-3</c:v>
                </c:pt>
                <c:pt idx="58">
                  <c:v>7.5500000000000003E-3</c:v>
                </c:pt>
                <c:pt idx="59">
                  <c:v>5.8719999999999996E-3</c:v>
                </c:pt>
                <c:pt idx="60">
                  <c:v>5.8719999999999996E-3</c:v>
                </c:pt>
                <c:pt idx="61">
                  <c:v>5.0340000000000003E-3</c:v>
                </c:pt>
                <c:pt idx="62">
                  <c:v>5.0340000000000003E-3</c:v>
                </c:pt>
                <c:pt idx="63">
                  <c:v>5.0340000000000003E-3</c:v>
                </c:pt>
                <c:pt idx="64">
                  <c:v>5.0340000000000003E-3</c:v>
                </c:pt>
                <c:pt idx="65">
                  <c:v>5.0340000000000003E-3</c:v>
                </c:pt>
                <c:pt idx="66">
                  <c:v>5.0340000000000003E-3</c:v>
                </c:pt>
                <c:pt idx="67">
                  <c:v>5.0340000000000003E-3</c:v>
                </c:pt>
                <c:pt idx="68">
                  <c:v>5.0340000000000003E-3</c:v>
                </c:pt>
                <c:pt idx="69">
                  <c:v>5.0340000000000003E-3</c:v>
                </c:pt>
                <c:pt idx="70">
                  <c:v>5.0340000000000003E-3</c:v>
                </c:pt>
                <c:pt idx="71">
                  <c:v>5.0340000000000003E-3</c:v>
                </c:pt>
                <c:pt idx="72">
                  <c:v>4.1949999999999999E-3</c:v>
                </c:pt>
                <c:pt idx="73">
                  <c:v>4.1949999999999999E-3</c:v>
                </c:pt>
                <c:pt idx="74">
                  <c:v>4.1949999999999999E-3</c:v>
                </c:pt>
                <c:pt idx="75">
                  <c:v>4.1949999999999999E-3</c:v>
                </c:pt>
                <c:pt idx="76">
                  <c:v>4.1949999999999999E-3</c:v>
                </c:pt>
                <c:pt idx="77">
                  <c:v>4.1949999999999999E-3</c:v>
                </c:pt>
                <c:pt idx="78">
                  <c:v>4.1949999999999999E-3</c:v>
                </c:pt>
                <c:pt idx="79">
                  <c:v>4.1949999999999999E-3</c:v>
                </c:pt>
                <c:pt idx="80">
                  <c:v>4.1949999999999999E-3</c:v>
                </c:pt>
                <c:pt idx="81">
                  <c:v>3.356E-3</c:v>
                </c:pt>
                <c:pt idx="82">
                  <c:v>3.356E-3</c:v>
                </c:pt>
                <c:pt idx="83">
                  <c:v>3.356E-3</c:v>
                </c:pt>
                <c:pt idx="84">
                  <c:v>3.356E-3</c:v>
                </c:pt>
                <c:pt idx="85">
                  <c:v>3.356E-3</c:v>
                </c:pt>
                <c:pt idx="86">
                  <c:v>3.356E-3</c:v>
                </c:pt>
                <c:pt idx="87">
                  <c:v>3.356E-3</c:v>
                </c:pt>
                <c:pt idx="88">
                  <c:v>3.356E-3</c:v>
                </c:pt>
                <c:pt idx="89">
                  <c:v>2.5170000000000001E-3</c:v>
                </c:pt>
                <c:pt idx="90">
                  <c:v>2.5170000000000001E-3</c:v>
                </c:pt>
                <c:pt idx="91">
                  <c:v>2.5170000000000001E-3</c:v>
                </c:pt>
                <c:pt idx="92">
                  <c:v>2.5170000000000001E-3</c:v>
                </c:pt>
                <c:pt idx="93">
                  <c:v>2.5170000000000001E-3</c:v>
                </c:pt>
                <c:pt idx="94">
                  <c:v>2.5170000000000001E-3</c:v>
                </c:pt>
                <c:pt idx="95">
                  <c:v>2.5170000000000001E-3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xVal>
          <c:yVal>
            <c:numRef>
              <c:f>'no heuristics FN-FP'!$C$2:$C$101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4.4999999999999998E-2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0.1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0.35148499999999999</c:v>
                </c:pt>
                <c:pt idx="24">
                  <c:v>0.35148499999999999</c:v>
                </c:pt>
                <c:pt idx="25">
                  <c:v>0.35148499999999999</c:v>
                </c:pt>
                <c:pt idx="26">
                  <c:v>0.35148499999999999</c:v>
                </c:pt>
                <c:pt idx="27">
                  <c:v>0.36138599999999999</c:v>
                </c:pt>
                <c:pt idx="28">
                  <c:v>0.36138599999999999</c:v>
                </c:pt>
                <c:pt idx="29">
                  <c:v>0.36138599999999999</c:v>
                </c:pt>
                <c:pt idx="30">
                  <c:v>0.36138599999999999</c:v>
                </c:pt>
                <c:pt idx="31">
                  <c:v>0.37128699999999998</c:v>
                </c:pt>
                <c:pt idx="32">
                  <c:v>0.37128699999999998</c:v>
                </c:pt>
                <c:pt idx="33">
                  <c:v>0.37128699999999998</c:v>
                </c:pt>
                <c:pt idx="34">
                  <c:v>0.38613900000000001</c:v>
                </c:pt>
                <c:pt idx="35">
                  <c:v>0.38613900000000001</c:v>
                </c:pt>
                <c:pt idx="36">
                  <c:v>0.38613900000000001</c:v>
                </c:pt>
                <c:pt idx="37">
                  <c:v>0.38613900000000001</c:v>
                </c:pt>
                <c:pt idx="38">
                  <c:v>0.38613900000000001</c:v>
                </c:pt>
                <c:pt idx="39">
                  <c:v>0.38613900000000001</c:v>
                </c:pt>
                <c:pt idx="40">
                  <c:v>0.38613900000000001</c:v>
                </c:pt>
                <c:pt idx="41">
                  <c:v>0.38613900000000001</c:v>
                </c:pt>
                <c:pt idx="42">
                  <c:v>0.39108900000000002</c:v>
                </c:pt>
                <c:pt idx="43">
                  <c:v>0.405941</c:v>
                </c:pt>
                <c:pt idx="44">
                  <c:v>0.44059399999999999</c:v>
                </c:pt>
                <c:pt idx="45">
                  <c:v>0.44059399999999999</c:v>
                </c:pt>
                <c:pt idx="46">
                  <c:v>0.44059399999999999</c:v>
                </c:pt>
                <c:pt idx="47">
                  <c:v>0.44059399999999999</c:v>
                </c:pt>
                <c:pt idx="48">
                  <c:v>0.44059399999999999</c:v>
                </c:pt>
                <c:pt idx="49">
                  <c:v>0.46534700000000001</c:v>
                </c:pt>
                <c:pt idx="50">
                  <c:v>0.46534700000000001</c:v>
                </c:pt>
                <c:pt idx="51">
                  <c:v>0.49504999999999999</c:v>
                </c:pt>
                <c:pt idx="52">
                  <c:v>0.49504999999999999</c:v>
                </c:pt>
                <c:pt idx="53">
                  <c:v>0.49504999999999999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0.53960399999999997</c:v>
                </c:pt>
                <c:pt idx="58">
                  <c:v>0.54950500000000002</c:v>
                </c:pt>
                <c:pt idx="59">
                  <c:v>0.58415799999999996</c:v>
                </c:pt>
                <c:pt idx="60">
                  <c:v>0.58415799999999996</c:v>
                </c:pt>
                <c:pt idx="61">
                  <c:v>0.58910899999999999</c:v>
                </c:pt>
                <c:pt idx="62">
                  <c:v>0.58910899999999999</c:v>
                </c:pt>
                <c:pt idx="63">
                  <c:v>0.58910899999999999</c:v>
                </c:pt>
                <c:pt idx="64">
                  <c:v>0.58910899999999999</c:v>
                </c:pt>
                <c:pt idx="65">
                  <c:v>0.59901000000000004</c:v>
                </c:pt>
                <c:pt idx="66">
                  <c:v>0.59901000000000004</c:v>
                </c:pt>
                <c:pt idx="67">
                  <c:v>0.62871299999999997</c:v>
                </c:pt>
                <c:pt idx="68">
                  <c:v>0.63366299999999998</c:v>
                </c:pt>
                <c:pt idx="69">
                  <c:v>0.63366299999999998</c:v>
                </c:pt>
                <c:pt idx="70">
                  <c:v>0.63366299999999998</c:v>
                </c:pt>
                <c:pt idx="71">
                  <c:v>0.63861400000000001</c:v>
                </c:pt>
                <c:pt idx="72">
                  <c:v>0.66336600000000001</c:v>
                </c:pt>
                <c:pt idx="73">
                  <c:v>0.66336600000000001</c:v>
                </c:pt>
                <c:pt idx="74">
                  <c:v>0.66336600000000001</c:v>
                </c:pt>
                <c:pt idx="75">
                  <c:v>0.66336600000000001</c:v>
                </c:pt>
                <c:pt idx="76">
                  <c:v>0.68811900000000004</c:v>
                </c:pt>
                <c:pt idx="77">
                  <c:v>0.70792100000000002</c:v>
                </c:pt>
                <c:pt idx="78">
                  <c:v>0.70792100000000002</c:v>
                </c:pt>
                <c:pt idx="79">
                  <c:v>0.74257399999999996</c:v>
                </c:pt>
                <c:pt idx="80">
                  <c:v>0.74257399999999996</c:v>
                </c:pt>
                <c:pt idx="81">
                  <c:v>0.74257399999999996</c:v>
                </c:pt>
                <c:pt idx="82">
                  <c:v>0.74257399999999996</c:v>
                </c:pt>
                <c:pt idx="83">
                  <c:v>0.752475</c:v>
                </c:pt>
                <c:pt idx="84">
                  <c:v>0.75742600000000004</c:v>
                </c:pt>
                <c:pt idx="85">
                  <c:v>0.76732699999999998</c:v>
                </c:pt>
                <c:pt idx="86">
                  <c:v>0.76732699999999998</c:v>
                </c:pt>
                <c:pt idx="87">
                  <c:v>0.77227699999999999</c:v>
                </c:pt>
                <c:pt idx="88">
                  <c:v>0.78712899999999997</c:v>
                </c:pt>
                <c:pt idx="89">
                  <c:v>0.80198000000000003</c:v>
                </c:pt>
                <c:pt idx="90">
                  <c:v>0.80198000000000003</c:v>
                </c:pt>
                <c:pt idx="91">
                  <c:v>0.82178200000000001</c:v>
                </c:pt>
                <c:pt idx="92">
                  <c:v>0.83663399999999999</c:v>
                </c:pt>
                <c:pt idx="93">
                  <c:v>0.84653500000000004</c:v>
                </c:pt>
                <c:pt idx="94">
                  <c:v>0.86633700000000002</c:v>
                </c:pt>
                <c:pt idx="95">
                  <c:v>0.88613900000000001</c:v>
                </c:pt>
                <c:pt idx="96">
                  <c:v>0.89108900000000002</c:v>
                </c:pt>
                <c:pt idx="97">
                  <c:v>0.89603999999999995</c:v>
                </c:pt>
                <c:pt idx="98">
                  <c:v>0.92574299999999998</c:v>
                </c:pt>
                <c:pt idx="99">
                  <c:v>0.95544600000000002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30-4977-B1FD-53AE85763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7340096"/>
        <c:axId val="547338456"/>
      </c:scatterChart>
      <c:valAx>
        <c:axId val="547340096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False Positive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338456"/>
        <c:crosses val="autoZero"/>
        <c:crossBetween val="midCat"/>
        <c:majorUnit val="0.1"/>
      </c:valAx>
      <c:valAx>
        <c:axId val="547338456"/>
        <c:scaling>
          <c:orientation val="maxMin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False Negative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340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62AAD492-056F-8C46-AA47-93435F7FAF97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6681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uFillTx/>
              </a:rPr>
              <a:t>Click to edit Master text styles</a:t>
            </a:r>
          </a:p>
          <a:p>
            <a:pPr lvl="1"/>
            <a:r>
              <a:rPr lang="en-US" noProof="0">
                <a:uFillTx/>
              </a:rPr>
              <a:t>Second level</a:t>
            </a:r>
          </a:p>
          <a:p>
            <a:pPr lvl="2"/>
            <a:r>
              <a:rPr lang="en-US" noProof="0">
                <a:uFillTx/>
              </a:rPr>
              <a:t>Third level</a:t>
            </a:r>
          </a:p>
          <a:p>
            <a:pPr lvl="3"/>
            <a:r>
              <a:rPr lang="en-US" noProof="0">
                <a:uFillTx/>
              </a:rPr>
              <a:t>Fourth level</a:t>
            </a:r>
          </a:p>
          <a:p>
            <a:pPr lvl="4"/>
            <a:r>
              <a:rPr lang="en-US" noProof="0">
                <a:uFillTx/>
              </a:rPr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670E17A5-503D-AF40-9446-B33EB8126F24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1556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this lecture we cover evaluation techniques and metrics for supervised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7F9DA-4F60-4060-B86F-F45BB6B3CB8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929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When we attempt to split our data into </a:t>
            </a:r>
            <a:r>
              <a:rPr lang="en-CA" dirty="0">
                <a:sym typeface="Wingdings" panose="05000000000000000000" pitchFamily="2" charset="2"/>
              </a:rPr>
              <a:t> Training, validation, testing we might hurt the development of the model since </a:t>
            </a:r>
            <a:r>
              <a:rPr lang="en-CA" b="1" dirty="0">
                <a:sym typeface="Wingdings" panose="05000000000000000000" pitchFamily="2" charset="2"/>
              </a:rPr>
              <a:t>we reduce the # of instances</a:t>
            </a:r>
            <a:r>
              <a:rPr lang="en-CA" dirty="0">
                <a:sym typeface="Wingdings" panose="05000000000000000000" pitchFamily="2" charset="2"/>
              </a:rPr>
              <a:t> that are used to fit the model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10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 create the various testing</a:t>
            </a:r>
            <a:r>
              <a:rPr lang="en-CA" baseline="0" dirty="0"/>
              <a:t> and training data required to construct the supervised classification models, we employed </a:t>
            </a:r>
            <a:r>
              <a:rPr lang="en-CA" b="1" baseline="0" dirty="0"/>
              <a:t>k-fold cross validation</a:t>
            </a:r>
            <a:r>
              <a:rPr lang="en-CA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With this method, the original dataset is first divided into </a:t>
            </a:r>
            <a:r>
              <a:rPr lang="en-CA" b="1" baseline="0" dirty="0"/>
              <a:t>K equal-size chunks or folds</a:t>
            </a:r>
            <a:r>
              <a:rPr lang="en-CA" baseline="0" dirty="0"/>
              <a:t>…</a:t>
            </a:r>
          </a:p>
          <a:p>
            <a:endParaRPr lang="en-CA" dirty="0"/>
          </a:p>
          <a:p>
            <a:r>
              <a:rPr lang="en-CA" b="1" dirty="0"/>
              <a:t>Aim of cross validation </a:t>
            </a:r>
            <a:r>
              <a:rPr lang="en-CA" dirty="0"/>
              <a:t>is to</a:t>
            </a:r>
            <a:r>
              <a:rPr lang="en-CA" baseline="0" dirty="0"/>
              <a:t> ensure that </a:t>
            </a:r>
            <a:r>
              <a:rPr lang="en-CA" b="1" baseline="0" dirty="0"/>
              <a:t>every example </a:t>
            </a:r>
            <a:r>
              <a:rPr lang="en-CA" baseline="0" dirty="0"/>
              <a:t>from the data set has an </a:t>
            </a:r>
            <a:r>
              <a:rPr lang="en-CA" b="1" baseline="0" dirty="0"/>
              <a:t>equal chance of appearing </a:t>
            </a:r>
            <a:r>
              <a:rPr lang="en-CA" baseline="0" dirty="0"/>
              <a:t>in the training and testing set.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8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Here is an example of a scikit learn example that uses cross validation based on 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720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Again we can use a </a:t>
            </a:r>
            <a:r>
              <a:rPr lang="en-CA" b="1" dirty="0"/>
              <a:t>simple data set </a:t>
            </a:r>
            <a:r>
              <a:rPr lang="en-CA" dirty="0"/>
              <a:t>such as </a:t>
            </a:r>
            <a:r>
              <a:rPr lang="en-CA" b="1" dirty="0"/>
              <a:t>iris data set </a:t>
            </a:r>
            <a:r>
              <a:rPr lang="en-CA" dirty="0"/>
              <a:t>to evaluate the classification process using Cross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Four Features (Length and Width of Sepals and Petals)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Total 150 samples (50 samples of each specie) </a:t>
            </a:r>
            <a:r>
              <a:rPr lang="en-CA" dirty="0">
                <a:sym typeface="Wingdings" panose="05000000000000000000" pitchFamily="2" charset="2"/>
              </a:rPr>
              <a:t> Balanced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="1" dirty="0"/>
              <a:t>Three </a:t>
            </a:r>
            <a:r>
              <a:rPr lang="en-CA" b="1" dirty="0" err="1"/>
              <a:t>Classess</a:t>
            </a:r>
            <a:r>
              <a:rPr lang="en-CA" b="1" dirty="0"/>
              <a:t> </a:t>
            </a:r>
            <a:r>
              <a:rPr lang="en-CA" dirty="0"/>
              <a:t>(three species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Iris </a:t>
            </a:r>
            <a:r>
              <a:rPr lang="en-CA" dirty="0" err="1"/>
              <a:t>Setosa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Iris </a:t>
            </a:r>
            <a:r>
              <a:rPr lang="en-CA" dirty="0" err="1"/>
              <a:t>Verginica</a:t>
            </a:r>
            <a:endParaRPr lang="en-CA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/>
              <a:t>Iris Versicolor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18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call to </a:t>
            </a:r>
            <a:r>
              <a:rPr lang="en-CA" dirty="0" err="1"/>
              <a:t>cross_val_score</a:t>
            </a:r>
            <a:r>
              <a:rPr lang="en-CA" dirty="0"/>
              <a:t> with the correct CV value will return the score based on the # of folds used</a:t>
            </a:r>
          </a:p>
          <a:p>
            <a:r>
              <a:rPr lang="en-CA" dirty="0"/>
              <a:t>We can then find the mean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3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evaluation metrics can be used for classification problems </a:t>
            </a:r>
          </a:p>
          <a:p>
            <a:r>
              <a:rPr lang="en-US" dirty="0"/>
              <a:t>The most popular is the accuracy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15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4164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9F24-BCD7-4F3A-B1DE-5BE79BB2D2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True Positives (</a:t>
            </a:r>
            <a:r>
              <a:rPr lang="en-US" b="1" dirty="0">
                <a:latin typeface="Arial" pitchFamily="34" charset="0"/>
              </a:rPr>
              <a:t>TP</a:t>
            </a:r>
            <a:r>
              <a:rPr lang="en-US" dirty="0">
                <a:latin typeface="Arial" pitchFamily="34" charset="0"/>
              </a:rPr>
              <a:t>): The </a:t>
            </a:r>
            <a:r>
              <a:rPr lang="en-US" b="1" dirty="0">
                <a:latin typeface="Arial" pitchFamily="34" charset="0"/>
              </a:rPr>
              <a:t>number of positive instances correctly classified as positive</a:t>
            </a:r>
            <a:r>
              <a:rPr lang="en-US" dirty="0">
                <a:latin typeface="Arial" pitchFamily="34" charset="0"/>
              </a:rPr>
              <a:t>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 E.g., predicting an email as spam when it actually is spam.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True Negatives (</a:t>
            </a:r>
            <a:r>
              <a:rPr lang="en-US" b="1" dirty="0">
                <a:latin typeface="Arial" pitchFamily="34" charset="0"/>
              </a:rPr>
              <a:t>TN</a:t>
            </a:r>
            <a:r>
              <a:rPr lang="en-US" dirty="0">
                <a:latin typeface="Arial" pitchFamily="34" charset="0"/>
              </a:rPr>
              <a:t>): The </a:t>
            </a:r>
            <a:r>
              <a:rPr lang="en-US" b="1" dirty="0">
                <a:latin typeface="Arial" pitchFamily="34" charset="0"/>
              </a:rPr>
              <a:t>number of negative instances correctly classified as negative</a:t>
            </a:r>
            <a:r>
              <a:rPr lang="en-US" dirty="0">
                <a:latin typeface="Arial" pitchFamily="34" charset="0"/>
              </a:rPr>
              <a:t>.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E.g., predicting an email is not spam when it actually is not spam.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False Positives (</a:t>
            </a:r>
            <a:r>
              <a:rPr lang="en-US" b="1" dirty="0">
                <a:latin typeface="Arial" pitchFamily="34" charset="0"/>
              </a:rPr>
              <a:t>FP</a:t>
            </a:r>
            <a:r>
              <a:rPr lang="en-US" dirty="0">
                <a:latin typeface="Arial" pitchFamily="34" charset="0"/>
              </a:rPr>
              <a:t>): The </a:t>
            </a:r>
            <a:r>
              <a:rPr lang="en-US" b="1" dirty="0">
                <a:latin typeface="Arial" pitchFamily="34" charset="0"/>
              </a:rPr>
              <a:t>number of negative </a:t>
            </a:r>
            <a:r>
              <a:rPr lang="en-US" dirty="0">
                <a:latin typeface="Arial" pitchFamily="34" charset="0"/>
              </a:rPr>
              <a:t>instances </a:t>
            </a:r>
            <a:r>
              <a:rPr lang="en-US" b="1" dirty="0">
                <a:latin typeface="Arial" pitchFamily="34" charset="0"/>
              </a:rPr>
              <a:t>incorrectly classified </a:t>
            </a:r>
            <a:r>
              <a:rPr lang="en-US" dirty="0">
                <a:latin typeface="Arial" pitchFamily="34" charset="0"/>
              </a:rPr>
              <a:t>as </a:t>
            </a:r>
            <a:r>
              <a:rPr lang="en-US" b="1" dirty="0">
                <a:latin typeface="Arial" pitchFamily="34" charset="0"/>
              </a:rPr>
              <a:t>positive</a:t>
            </a:r>
            <a:r>
              <a:rPr lang="en-US" dirty="0">
                <a:latin typeface="Arial" pitchFamily="34" charset="0"/>
              </a:rPr>
              <a:t>.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E.g., predicting an email is spam when it actually is not spam.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False Negatives (</a:t>
            </a:r>
            <a:r>
              <a:rPr lang="en-US" b="1" dirty="0">
                <a:latin typeface="Arial" pitchFamily="34" charset="0"/>
              </a:rPr>
              <a:t>FN</a:t>
            </a:r>
            <a:r>
              <a:rPr lang="en-US" dirty="0">
                <a:latin typeface="Arial" pitchFamily="34" charset="0"/>
              </a:rPr>
              <a:t>): The </a:t>
            </a:r>
            <a:r>
              <a:rPr lang="en-US" b="1" dirty="0">
                <a:latin typeface="Arial" pitchFamily="34" charset="0"/>
              </a:rPr>
              <a:t>number of positive </a:t>
            </a:r>
            <a:r>
              <a:rPr lang="en-US" dirty="0">
                <a:latin typeface="Arial" pitchFamily="34" charset="0"/>
              </a:rPr>
              <a:t>instances </a:t>
            </a:r>
            <a:r>
              <a:rPr lang="en-US" b="1" dirty="0">
                <a:latin typeface="Arial" pitchFamily="34" charset="0"/>
              </a:rPr>
              <a:t>incorrectly classified </a:t>
            </a:r>
            <a:r>
              <a:rPr lang="en-US" dirty="0">
                <a:latin typeface="Arial" pitchFamily="34" charset="0"/>
              </a:rPr>
              <a:t>as </a:t>
            </a:r>
            <a:r>
              <a:rPr lang="en-US" b="1" dirty="0">
                <a:latin typeface="Arial" pitchFamily="34" charset="0"/>
              </a:rPr>
              <a:t>negative</a:t>
            </a:r>
            <a:r>
              <a:rPr lang="en-US" dirty="0">
                <a:latin typeface="Arial" pitchFamily="34" charset="0"/>
              </a:rPr>
              <a:t>.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E.g., predicting an email is not spam when it actually is spam.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30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performance</a:t>
            </a:r>
            <a:r>
              <a:rPr lang="en-CA" baseline="0" dirty="0"/>
              <a:t> of a classifier is often evaluated using the information contained in a </a:t>
            </a:r>
            <a:r>
              <a:rPr lang="en-CA" b="1" baseline="0" dirty="0"/>
              <a:t>CONFUSION matrix</a:t>
            </a:r>
            <a:r>
              <a:rPr lang="en-CA" baseline="0" dirty="0"/>
              <a:t>.</a:t>
            </a:r>
          </a:p>
          <a:p>
            <a:endParaRPr lang="en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The </a:t>
            </a:r>
            <a:r>
              <a:rPr lang="en-CA" b="1" baseline="0" dirty="0"/>
              <a:t>confusion matrix </a:t>
            </a:r>
            <a:r>
              <a:rPr lang="en-CA" baseline="0" dirty="0"/>
              <a:t>contains the number of </a:t>
            </a:r>
            <a:r>
              <a:rPr lang="en-CA" b="1" baseline="0" dirty="0"/>
              <a:t>correct and incorrect predictions </a:t>
            </a:r>
            <a:r>
              <a:rPr lang="en-CA" baseline="0" dirty="0"/>
              <a:t>made by the classification system compared to the actual outcomes or target labels.</a:t>
            </a:r>
          </a:p>
          <a:p>
            <a:r>
              <a:rPr lang="en-CA" baseline="0" dirty="0"/>
              <a:t>Without loss of generality, let’s assume for the sake of simplicity that we have a binary classification problem. </a:t>
            </a:r>
          </a:p>
          <a:p>
            <a:r>
              <a:rPr lang="en-CA" baseline="0" dirty="0"/>
              <a:t>So, there are two target labels or classes. We can refer to these as 0 or 1, true or false, yes or no, do we use the flow or do we not use the flow, etc.</a:t>
            </a:r>
          </a:p>
          <a:p>
            <a:endParaRPr lang="en-CA" baseline="0" dirty="0"/>
          </a:p>
          <a:p>
            <a:r>
              <a:rPr lang="en-CA" baseline="0" dirty="0"/>
              <a:t>Here is the simple 2 x 2 confusion matrix for our problem, where the two classes are TRUE and FALSE.</a:t>
            </a:r>
          </a:p>
          <a:p>
            <a:r>
              <a:rPr lang="en-CA" dirty="0"/>
              <a:t>The</a:t>
            </a:r>
            <a:r>
              <a:rPr lang="en-CA" baseline="0" dirty="0"/>
              <a:t> rows of our table correspond to our target or the actual TRUE and FALSE classes, while the columns correspond to the TRUE and FALSE classes predicted by our model. </a:t>
            </a:r>
          </a:p>
          <a:p>
            <a:endParaRPr lang="en-CA" baseline="0" dirty="0"/>
          </a:p>
          <a:p>
            <a:r>
              <a:rPr lang="en-CA" baseline="0" dirty="0"/>
              <a:t>This entry (point to it) contains the number of instances where the target class was actually TRUE and the model predicted TRUE; this is the number of TRUE POSITIVES our model give us.</a:t>
            </a:r>
          </a:p>
          <a:p>
            <a:r>
              <a:rPr lang="en-CA" baseline="0" dirty="0"/>
              <a:t>This entry (point to it) contains the number of instances where the target class is TRUE, but the model predicted FALSE; this is the number of FALSE NEGATIVES our model produces.</a:t>
            </a:r>
          </a:p>
          <a:p>
            <a:r>
              <a:rPr lang="en-CA" baseline="0" dirty="0"/>
              <a:t>This entry (point to it) contains the number of instances where the target class is actually FALSE and the model predicts TRUE; this is the number of FALSE POSITVES our model gives.</a:t>
            </a:r>
          </a:p>
          <a:p>
            <a:r>
              <a:rPr lang="en-CA" baseline="0" dirty="0"/>
              <a:t>Finally, this entry (point to it) gives the number of instances where the target class is FALSE and the model correctly predicts FALSE; this is the number of TRUE negatives that our model gives.</a:t>
            </a:r>
          </a:p>
          <a:p>
            <a:endParaRPr lang="en-CA" baseline="0" dirty="0"/>
          </a:p>
          <a:p>
            <a:r>
              <a:rPr lang="en-CA" baseline="0" dirty="0"/>
              <a:t>Note to self: Any multi-class problem, like ours, can be reduced to a series of binary classification problems, but we will not go into that. (E.g., </a:t>
            </a:r>
            <a:r>
              <a:rPr lang="en-CA" b="1" baseline="0" dirty="0"/>
              <a:t>one to many</a:t>
            </a:r>
            <a:r>
              <a:rPr lang="en-CA" baseline="0" dirty="0"/>
              <a:t>, pair-wise approach)</a:t>
            </a:r>
          </a:p>
          <a:p>
            <a:endParaRPr lang="en-CA" baseline="0" dirty="0"/>
          </a:p>
          <a:p>
            <a:endParaRPr lang="en-CA" baseline="0" dirty="0"/>
          </a:p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618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57765844-D7A6-4EE4-8E5E-9E1C71E26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70274F4-9A95-4E22-80B2-93E1E3445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An example to show how to use the confusion matrix to calculate the Accuracy from the TP, TN, FP, FN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2E10654F-AC31-4DF3-8A9B-969A223FA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1B58B-5FFE-4CBA-966F-B1DA35B4D5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57765844-D7A6-4EE4-8E5E-9E1C71E26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70274F4-9A95-4E22-80B2-93E1E3445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Accuracy is also measured by subtracting the overall error rate from 1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Problem is </a:t>
            </a:r>
            <a:r>
              <a:rPr lang="en-US" altLang="en-US" dirty="0"/>
              <a:t>we can estimate the TN with high accuracy but TP with less accuracy even though the overall accuracy is 96%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2E10654F-AC31-4DF3-8A9B-969A223FA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1B58B-5FFE-4CBA-966F-B1DA35B4D5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3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13BC14C1-E2A7-486C-A2F0-1FC8D07CA4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98D28E33-6E78-415E-916F-38A101F7E7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/>
              <a:t>Model Evaluation</a:t>
            </a:r>
            <a:r>
              <a:rPr lang="en-US" altLang="en-US" dirty="0"/>
              <a:t> is the process through which we </a:t>
            </a:r>
            <a:r>
              <a:rPr lang="en-US" altLang="en-US" b="1" dirty="0"/>
              <a:t>quantify the quality of a system's predictions</a:t>
            </a:r>
            <a:r>
              <a:rPr lang="en-US" altLang="en-US" dirty="0"/>
              <a:t>. 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To do this, we measure the newly trained model performance on a new and independent dataset.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This model will compare labeled data with it's own predictions.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We will cover several metrics for Regression and Classification ..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We will also learn how to answer this question posed ..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15D53BD-A46C-42CA-A765-FB7134912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6617A9-F2CD-4EA5-AD46-32BBCF916C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9F24-BCD7-4F3A-B1DE-5BE79BB2D2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</a:rPr>
              <a:t>Accuracy</a:t>
            </a:r>
            <a:r>
              <a:rPr lang="en-US" dirty="0">
                <a:latin typeface="Arial" pitchFamily="34" charset="0"/>
              </a:rPr>
              <a:t> is an easy measure to understand but may have issues !!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</a:rPr>
              <a:t>Class imbalance </a:t>
            </a:r>
            <a:r>
              <a:rPr lang="en-US" dirty="0">
                <a:latin typeface="Arial" pitchFamily="34" charset="0"/>
              </a:rPr>
              <a:t>is just one issue we might consider when using the confusion matrix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9F24-BCD7-4F3A-B1DE-5BE79BB2D2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Since </a:t>
            </a:r>
            <a:r>
              <a:rPr lang="en-US" b="1" dirty="0">
                <a:latin typeface="Arial" pitchFamily="34" charset="0"/>
              </a:rPr>
              <a:t>accuracy may be misleading </a:t>
            </a:r>
            <a:r>
              <a:rPr lang="en-US" dirty="0">
                <a:latin typeface="Arial" pitchFamily="34" charset="0"/>
              </a:rPr>
              <a:t>we will resort to other metrics such as: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Recall ..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Sensitivity ..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Specificity ..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F1-Score …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90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Beside Accuracy, the user can use the following metrics (Precision, Recall, Sensitivity and Specificity) to evaluate models.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of the new measures we will introduce will have </a:t>
            </a:r>
            <a:r>
              <a:rPr lang="en-US" b="1" dirty="0"/>
              <a:t>advantage and disadvantage 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2083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9F24-BCD7-4F3A-B1DE-5BE79BB2D2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The True Positive Rate (</a:t>
            </a:r>
            <a:r>
              <a:rPr lang="en-US" b="1" dirty="0">
                <a:latin typeface="Arial" pitchFamily="34" charset="0"/>
              </a:rPr>
              <a:t>TPR</a:t>
            </a:r>
            <a:r>
              <a:rPr lang="en-US" dirty="0">
                <a:latin typeface="Arial" pitchFamily="34" charset="0"/>
              </a:rPr>
              <a:t>, also called </a:t>
            </a:r>
            <a:r>
              <a:rPr lang="en-US" b="1" dirty="0">
                <a:latin typeface="Arial" pitchFamily="34" charset="0"/>
              </a:rPr>
              <a:t>sensitivity/Recall</a:t>
            </a:r>
            <a:r>
              <a:rPr lang="en-US" dirty="0">
                <a:latin typeface="Arial" pitchFamily="34" charset="0"/>
              </a:rPr>
              <a:t>) is calculated as TP/TP+FN.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</a:rPr>
              <a:t>TPR</a:t>
            </a:r>
            <a:r>
              <a:rPr lang="en-US" dirty="0">
                <a:latin typeface="Arial" pitchFamily="34" charset="0"/>
              </a:rPr>
              <a:t> is the probability that an actual positive will test positive.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Indicates a test’s </a:t>
            </a:r>
            <a:r>
              <a:rPr lang="en-US" b="1" dirty="0">
                <a:latin typeface="Arial" pitchFamily="34" charset="0"/>
              </a:rPr>
              <a:t>ability to detect the minority class </a:t>
            </a:r>
            <a:r>
              <a:rPr lang="en-US" dirty="0">
                <a:latin typeface="Arial" pitchFamily="34" charset="0"/>
              </a:rPr>
              <a:t>(detect spam, detect disease …)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The True Negative Rate (</a:t>
            </a:r>
            <a:r>
              <a:rPr lang="en-US" b="1" dirty="0">
                <a:latin typeface="Arial" pitchFamily="34" charset="0"/>
              </a:rPr>
              <a:t>TNR</a:t>
            </a:r>
            <a:r>
              <a:rPr lang="en-US" dirty="0">
                <a:latin typeface="Arial" pitchFamily="34" charset="0"/>
              </a:rPr>
              <a:t>, also called </a:t>
            </a:r>
            <a:r>
              <a:rPr lang="en-US" b="1" dirty="0">
                <a:latin typeface="Arial" pitchFamily="34" charset="0"/>
              </a:rPr>
              <a:t>specificity</a:t>
            </a:r>
            <a:r>
              <a:rPr lang="en-US" dirty="0">
                <a:latin typeface="Arial" pitchFamily="34" charset="0"/>
              </a:rPr>
              <a:t>), is calculated as TN/TN+FP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</a:rPr>
              <a:t>TNR</a:t>
            </a:r>
            <a:r>
              <a:rPr lang="en-US" dirty="0">
                <a:latin typeface="Arial" pitchFamily="34" charset="0"/>
              </a:rPr>
              <a:t> is the probability that an actual negative will test negative. </a:t>
            </a:r>
          </a:p>
          <a:p>
            <a:pPr marL="171450" lvl="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Both </a:t>
            </a:r>
            <a:r>
              <a:rPr lang="en-US" b="1" dirty="0">
                <a:latin typeface="Arial" pitchFamily="34" charset="0"/>
              </a:rPr>
              <a:t>FNR and FPR are errors </a:t>
            </a:r>
            <a:r>
              <a:rPr lang="en-US" dirty="0">
                <a:latin typeface="Arial" pitchFamily="34" charset="0"/>
              </a:rPr>
              <a:t>that need to be minimized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14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D8D3D781-FE94-49B7-8A7B-49639E0C4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6C9ED4F0-3B5F-409A-A1FE-3D616F161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Depending on the important </a:t>
            </a:r>
            <a:r>
              <a:rPr lang="en-US" altLang="en-US" b="1" dirty="0"/>
              <a:t>class</a:t>
            </a:r>
            <a:r>
              <a:rPr lang="en-US" altLang="en-US" dirty="0"/>
              <a:t> we seek 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We either </a:t>
            </a:r>
            <a:r>
              <a:rPr lang="en-US" altLang="en-US" b="1" dirty="0"/>
              <a:t>improve</a:t>
            </a:r>
            <a:r>
              <a:rPr lang="en-US" altLang="en-US" dirty="0"/>
              <a:t> TPR or improve the TNR</a:t>
            </a:r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628650" lvl="1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In all cases we seek to reduce the FPR and FNR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A7746A45-97C0-4FB8-9F3E-0B62029D6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757CE-432A-45EF-9C47-5016A93EB9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7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57765844-D7A6-4EE4-8E5E-9E1C71E26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70274F4-9A95-4E22-80B2-93E1E3445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If we make a </a:t>
            </a:r>
            <a:r>
              <a:rPr lang="en-US" altLang="en-US" b="1" dirty="0"/>
              <a:t>comparison between </a:t>
            </a:r>
            <a:r>
              <a:rPr lang="en-US" altLang="en-US" dirty="0"/>
              <a:t>Accuracy, Recall and Specificity we notice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</a:t>
            </a:r>
            <a:r>
              <a:rPr lang="en-US" altLang="en-US" b="1" dirty="0"/>
              <a:t>Negative class is the majority </a:t>
            </a:r>
            <a:r>
              <a:rPr lang="en-US" altLang="en-US" dirty="0"/>
              <a:t>and therefore the Overall Accuracy leans towards the majority class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2E10654F-AC31-4DF3-8A9B-969A223FA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1B58B-5FFE-4CBA-966F-B1DA35B4D5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38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D8D3D781-FE94-49B7-8A7B-49639E0C4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6C9ED4F0-3B5F-409A-A1FE-3D616F161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Every model can have its </a:t>
            </a:r>
            <a:r>
              <a:rPr lang="en-US" altLang="en-US" b="1" dirty="0"/>
              <a:t>advantages</a:t>
            </a:r>
            <a:r>
              <a:rPr lang="en-US" altLang="en-US" dirty="0"/>
              <a:t> and </a:t>
            </a:r>
            <a:r>
              <a:rPr lang="en-US" altLang="en-US" b="1" dirty="0"/>
              <a:t>disadvantages</a:t>
            </a:r>
            <a:r>
              <a:rPr lang="en-US" altLang="en-US" dirty="0"/>
              <a:t> as we see in this example.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developer should identify the most important case and class and act accordingly.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There will always be a </a:t>
            </a:r>
            <a:r>
              <a:rPr lang="en-US" altLang="en-US" b="1" dirty="0"/>
              <a:t>tradeoff between Sensitivity and Specificity 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A7746A45-97C0-4FB8-9F3E-0B62029D6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757CE-432A-45EF-9C47-5016A93EB9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38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9F24-BCD7-4F3A-B1DE-5BE79BB2D2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Beside TPR and TNR we might be interested in the following measures and metrics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marL="228600" indent="-228600" eaLnBrk="1" hangingPunct="1">
              <a:buAutoNum type="arabicParenR"/>
            </a:pPr>
            <a:r>
              <a:rPr lang="en-US" b="1" dirty="0">
                <a:latin typeface="Arial" pitchFamily="34" charset="0"/>
              </a:rPr>
              <a:t>PPV</a:t>
            </a:r>
            <a:r>
              <a:rPr lang="en-US" dirty="0">
                <a:latin typeface="Arial" pitchFamily="34" charset="0"/>
              </a:rPr>
              <a:t> (Positive Predictive Value) or “</a:t>
            </a:r>
            <a:r>
              <a:rPr lang="en-US" b="1" dirty="0">
                <a:latin typeface="Arial" pitchFamily="34" charset="0"/>
              </a:rPr>
              <a:t>Precision</a:t>
            </a:r>
            <a:r>
              <a:rPr lang="en-US" dirty="0">
                <a:latin typeface="Arial" pitchFamily="34" charset="0"/>
              </a:rPr>
              <a:t>”  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 out of all the records that were </a:t>
            </a:r>
            <a:r>
              <a:rPr lang="en-US" b="1" dirty="0">
                <a:latin typeface="Arial" pitchFamily="34" charset="0"/>
                <a:sym typeface="Wingdings" panose="05000000000000000000" pitchFamily="2" charset="2"/>
              </a:rPr>
              <a:t>predicted to be Positive 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or Class “1” what is the fraction that were </a:t>
            </a:r>
            <a:r>
              <a:rPr lang="en-US" b="1" dirty="0">
                <a:latin typeface="Arial" pitchFamily="34" charset="0"/>
                <a:sym typeface="Wingdings" panose="05000000000000000000" pitchFamily="2" charset="2"/>
              </a:rPr>
              <a:t>truly Positive</a:t>
            </a:r>
          </a:p>
          <a:p>
            <a:pPr marL="228600" indent="-228600" eaLnBrk="1" hangingPunct="1">
              <a:buAutoNum type="arabicParenR"/>
            </a:pPr>
            <a:r>
              <a:rPr lang="en-US" b="1" dirty="0">
                <a:latin typeface="Arial" pitchFamily="34" charset="0"/>
                <a:sym typeface="Wingdings" panose="05000000000000000000" pitchFamily="2" charset="2"/>
              </a:rPr>
              <a:t>NPV </a:t>
            </a:r>
            <a:r>
              <a:rPr lang="en-US" b="0" dirty="0">
                <a:latin typeface="Arial" pitchFamily="34" charset="0"/>
                <a:sym typeface="Wingdings" panose="05000000000000000000" pitchFamily="2" charset="2"/>
              </a:rPr>
              <a:t>(Negative Predictive Value)</a:t>
            </a:r>
            <a:r>
              <a:rPr lang="en-US" b="1" dirty="0">
                <a:latin typeface="Arial" pitchFamily="34" charset="0"/>
                <a:sym typeface="Wingdings" panose="05000000000000000000" pitchFamily="2" charset="2"/>
              </a:rPr>
              <a:t>  </a:t>
            </a:r>
            <a:r>
              <a:rPr lang="en-US" b="0" dirty="0">
                <a:latin typeface="Arial" pitchFamily="34" charset="0"/>
                <a:sym typeface="Wingdings" panose="05000000000000000000" pitchFamily="2" charset="2"/>
              </a:rPr>
              <a:t>i.e., the </a:t>
            </a:r>
            <a:r>
              <a:rPr lang="en-US" b="1" dirty="0">
                <a:latin typeface="Arial" pitchFamily="34" charset="0"/>
                <a:sym typeface="Wingdings" panose="05000000000000000000" pitchFamily="2" charset="2"/>
              </a:rPr>
              <a:t>truly Negative records </a:t>
            </a:r>
            <a:r>
              <a:rPr lang="en-US" b="0" dirty="0">
                <a:latin typeface="Arial" pitchFamily="34" charset="0"/>
                <a:sym typeface="Wingdings" panose="05000000000000000000" pitchFamily="2" charset="2"/>
              </a:rPr>
              <a:t>out of all the records that were predicted to be negative</a:t>
            </a:r>
            <a:endParaRPr lang="en-US" b="0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also a </a:t>
            </a:r>
            <a:r>
              <a:rPr lang="en-US" b="1" dirty="0"/>
              <a:t>tradeoff between Precision and Recall </a:t>
            </a:r>
            <a:r>
              <a:rPr lang="en-US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</a:t>
            </a:r>
            <a:r>
              <a:rPr lang="en-US" b="1" dirty="0"/>
              <a:t> cases you mostly care about </a:t>
            </a:r>
            <a:r>
              <a:rPr lang="en-US" b="0" dirty="0"/>
              <a:t>the </a:t>
            </a:r>
            <a:r>
              <a:rPr lang="en-US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r>
              <a:rPr lang="en-US" b="0" dirty="0"/>
              <a:t> </a:t>
            </a:r>
            <a:r>
              <a:rPr lang="en-US" dirty="0"/>
              <a:t>and </a:t>
            </a:r>
            <a:r>
              <a:rPr lang="en-US" b="1" dirty="0"/>
              <a:t>in other context you mostly care about </a:t>
            </a:r>
            <a:r>
              <a:rPr lang="en-US" dirty="0"/>
              <a:t>the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Which one is more important depends 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Improving Precision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/>
              <a:t>thus reducing False Positive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Or </a:t>
            </a:r>
            <a:r>
              <a:rPr lang="en-US" b="1" dirty="0"/>
              <a:t>improving Recall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/>
              <a:t>thus reducing False Negative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28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2682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9F24-BCD7-4F3A-B1DE-5BE79BB2D2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Unfortunately, you </a:t>
            </a:r>
            <a:r>
              <a:rPr lang="en-US" b="1" dirty="0">
                <a:latin typeface="Arial" pitchFamily="34" charset="0"/>
              </a:rPr>
              <a:t>can’t have both precision and recall high</a:t>
            </a:r>
            <a:r>
              <a:rPr lang="en-US" dirty="0">
                <a:latin typeface="Arial" pitchFamily="34" charset="0"/>
              </a:rPr>
              <a:t>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If you increase precision, it will reduce recall, and vice versa.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This is called the </a:t>
            </a:r>
            <a:r>
              <a:rPr lang="en-US" b="1" dirty="0">
                <a:latin typeface="Arial" pitchFamily="34" charset="0"/>
              </a:rPr>
              <a:t>precision/recall tradeoff</a:t>
            </a:r>
            <a:r>
              <a:rPr lang="en-US" dirty="0">
                <a:latin typeface="Arial" pitchFamily="34" charset="0"/>
              </a:rPr>
              <a:t>.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Monotype Sorts" pitchFamily="2" charset="2"/>
              <a:buNone/>
              <a:tabLst/>
              <a:defRPr/>
            </a:pPr>
            <a:fld id="{C3684C3C-C69F-4985-83A7-190C37009808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Monotype Sorts" pitchFamily="2" charset="2"/>
                <a:buNone/>
                <a:tabLst/>
                <a:defRPr/>
              </a:pPr>
              <a:t>3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7388"/>
            <a:ext cx="4529137" cy="3395662"/>
          </a:xfrm>
          <a:ln w="12700" cap="flat">
            <a:solidFill>
              <a:schemeClr val="tx1"/>
            </a:solidFill>
          </a:ln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17319"/>
            <a:ext cx="5028370" cy="4090419"/>
          </a:xfrm>
          <a:ln/>
        </p:spPr>
        <p:txBody>
          <a:bodyPr lIns="83674" tIns="41836" rIns="83674" bIns="41836"/>
          <a:lstStyle/>
          <a:p>
            <a:r>
              <a:rPr lang="en-US" dirty="0"/>
              <a:t>There are several evaluation metrics and criteria that can be used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most popular is Accuracy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Also</a:t>
            </a:r>
            <a:r>
              <a:rPr lang="en-US" dirty="0"/>
              <a:t> .. Efficiency, robustness, scalability, compactness,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Other </a:t>
            </a:r>
            <a:r>
              <a:rPr lang="en-US" dirty="0"/>
              <a:t>important measures include </a:t>
            </a:r>
            <a:r>
              <a:rPr lang="en-US" b="1" dirty="0"/>
              <a:t>simplicity of model</a:t>
            </a:r>
            <a:r>
              <a:rPr lang="en-US" dirty="0"/>
              <a:t>, </a:t>
            </a:r>
            <a:r>
              <a:rPr lang="en-US" b="1" dirty="0"/>
              <a:t>easiness of tuning the model </a:t>
            </a:r>
            <a:r>
              <a:rPr lang="en-US" dirty="0"/>
              <a:t>….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most cases when precision increases .. Recalls decreases and vice versa</a:t>
            </a:r>
          </a:p>
          <a:p>
            <a:endParaRPr lang="en-US" dirty="0"/>
          </a:p>
          <a:p>
            <a:r>
              <a:rPr lang="en-US" dirty="0"/>
              <a:t>We need a single metric that may combine both Recall and Precision to give us a measure of goodness of an ML model</a:t>
            </a:r>
          </a:p>
          <a:p>
            <a:endParaRPr lang="en-US" dirty="0"/>
          </a:p>
          <a:p>
            <a:r>
              <a:rPr lang="en-US" dirty="0"/>
              <a:t>(F1 Measure)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4475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9F24-BCD7-4F3A-B1DE-5BE79BB2D2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If you need to compare different models with </a:t>
            </a:r>
            <a:r>
              <a:rPr lang="en-US" b="1" dirty="0">
                <a:latin typeface="Arial" pitchFamily="34" charset="0"/>
              </a:rPr>
              <a:t>different precision-recall value</a:t>
            </a:r>
            <a:r>
              <a:rPr lang="en-US" dirty="0">
                <a:latin typeface="Arial" pitchFamily="34" charset="0"/>
              </a:rPr>
              <a:t>, it is often convenient to </a:t>
            </a:r>
            <a:r>
              <a:rPr lang="en-US" b="1" dirty="0">
                <a:latin typeface="Arial" pitchFamily="34" charset="0"/>
              </a:rPr>
              <a:t>combine precision and recall </a:t>
            </a:r>
            <a:r>
              <a:rPr lang="en-US" dirty="0">
                <a:latin typeface="Arial" pitchFamily="34" charset="0"/>
              </a:rPr>
              <a:t>into a single metric.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="1" dirty="0">
              <a:latin typeface="Arial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</a:rPr>
              <a:t>The highest value of an F1 Score is 1</a:t>
            </a:r>
            <a:r>
              <a:rPr lang="en-US" b="0" dirty="0">
                <a:latin typeface="Arial" pitchFamily="34" charset="0"/>
              </a:rPr>
              <a:t>, indicating perfect Precision and Recall, and </a:t>
            </a:r>
            <a:r>
              <a:rPr lang="en-US" b="1" dirty="0">
                <a:latin typeface="Arial" pitchFamily="34" charset="0"/>
              </a:rPr>
              <a:t>the lowest possible value is 0 </a:t>
            </a:r>
            <a:r>
              <a:rPr lang="en-US" b="0" dirty="0">
                <a:latin typeface="Arial" pitchFamily="34" charset="0"/>
              </a:rPr>
              <a:t>if either the Precision or the Recall is zero.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="1" dirty="0">
              <a:latin typeface="Arial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</a:rPr>
              <a:t>Different Means</a:t>
            </a:r>
            <a:r>
              <a:rPr lang="en-US" dirty="0">
                <a:latin typeface="Arial" pitchFamily="34" charset="0"/>
              </a:rPr>
              <a:t>:</a:t>
            </a:r>
          </a:p>
          <a:p>
            <a:pPr marL="628650" lvl="1" indent="-171450" eaLnBrk="1" hangingPunct="1">
              <a:buFont typeface="Courier New" panose="02070309020205020404" pitchFamily="49" charset="0"/>
              <a:buChar char="o"/>
            </a:pPr>
            <a:r>
              <a:rPr lang="en-US" dirty="0">
                <a:latin typeface="Arial" pitchFamily="34" charset="0"/>
              </a:rPr>
              <a:t>The arithmetic mean is appropriate if the values have the </a:t>
            </a:r>
            <a:r>
              <a:rPr lang="en-US" b="1" dirty="0">
                <a:latin typeface="Arial" pitchFamily="34" charset="0"/>
              </a:rPr>
              <a:t>same units</a:t>
            </a:r>
            <a:r>
              <a:rPr lang="en-US" dirty="0">
                <a:latin typeface="Arial" pitchFamily="34" charset="0"/>
              </a:rPr>
              <a:t>, </a:t>
            </a:r>
          </a:p>
          <a:p>
            <a:pPr marL="628650" lvl="1" indent="-171450" eaLnBrk="1" hangingPunct="1">
              <a:buFont typeface="Courier New" panose="02070309020205020404" pitchFamily="49" charset="0"/>
              <a:buChar char="o"/>
            </a:pPr>
            <a:r>
              <a:rPr lang="en-US" dirty="0">
                <a:latin typeface="Arial" pitchFamily="34" charset="0"/>
              </a:rPr>
              <a:t>The geometric mean is appropriate if the values have </a:t>
            </a:r>
            <a:r>
              <a:rPr lang="en-US" b="1" dirty="0">
                <a:latin typeface="Arial" pitchFamily="34" charset="0"/>
              </a:rPr>
              <a:t>differing units</a:t>
            </a:r>
            <a:r>
              <a:rPr lang="en-US" dirty="0">
                <a:latin typeface="Arial" pitchFamily="34" charset="0"/>
              </a:rPr>
              <a:t>. </a:t>
            </a:r>
          </a:p>
          <a:p>
            <a:pPr marL="628650" lvl="1" indent="-171450" eaLnBrk="1" hangingPunct="1">
              <a:buFont typeface="Courier New" panose="02070309020205020404" pitchFamily="49" charset="0"/>
              <a:buChar char="o"/>
            </a:pPr>
            <a:r>
              <a:rPr lang="en-US" dirty="0">
                <a:latin typeface="Arial" pitchFamily="34" charset="0"/>
              </a:rPr>
              <a:t>The </a:t>
            </a:r>
            <a:r>
              <a:rPr lang="en-US" b="1" dirty="0">
                <a:latin typeface="Arial" pitchFamily="34" charset="0"/>
              </a:rPr>
              <a:t>harmonic mean is appropriate </a:t>
            </a:r>
            <a:r>
              <a:rPr lang="en-US" dirty="0">
                <a:latin typeface="Arial" pitchFamily="34" charset="0"/>
              </a:rPr>
              <a:t>if the data values are </a:t>
            </a:r>
            <a:r>
              <a:rPr lang="en-US" b="1" dirty="0">
                <a:latin typeface="Arial" pitchFamily="34" charset="0"/>
              </a:rPr>
              <a:t>ratios of two variables with different measures</a:t>
            </a:r>
            <a:r>
              <a:rPr lang="en-US" dirty="0">
                <a:latin typeface="Arial" pitchFamily="34" charset="0"/>
              </a:rPr>
              <a:t>, called rates.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</a:rPr>
              <a:t>Why Harmonic Mean</a:t>
            </a:r>
            <a:r>
              <a:rPr lang="en-US" dirty="0">
                <a:latin typeface="Arial" pitchFamily="34" charset="0"/>
              </a:rPr>
              <a:t>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Harmonic mean is a </a:t>
            </a:r>
            <a:r>
              <a:rPr lang="en-US" b="1" dirty="0">
                <a:latin typeface="Arial" pitchFamily="34" charset="0"/>
              </a:rPr>
              <a:t>conservative average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Harmonic mean is </a:t>
            </a:r>
            <a:r>
              <a:rPr lang="en-US" b="1" dirty="0">
                <a:latin typeface="Arial" pitchFamily="34" charset="0"/>
              </a:rPr>
              <a:t>not sensitive to extremely large values </a:t>
            </a:r>
            <a:r>
              <a:rPr lang="en-US" dirty="0">
                <a:latin typeface="Arial" pitchFamily="34" charset="0"/>
              </a:rPr>
              <a:t>unlike simple averages.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</a:endParaRP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AUC</a:t>
            </a:r>
            <a:r>
              <a:rPr lang="en-US" dirty="0"/>
              <a:t> stands for Area Under the Curve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ROC</a:t>
            </a:r>
            <a:r>
              <a:rPr lang="en-US" dirty="0"/>
              <a:t> stands for Receiver Operating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Both tell </a:t>
            </a:r>
            <a:r>
              <a:rPr lang="en-US" dirty="0">
                <a:sym typeface="Wingdings" panose="05000000000000000000" pitchFamily="2" charset="2"/>
              </a:rPr>
              <a:t> how much the model is capable of distinguishing between classes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ym typeface="Wingdings" panose="05000000000000000000" pitchFamily="2" charset="2"/>
              </a:rPr>
              <a:t>The </a:t>
            </a:r>
            <a:r>
              <a:rPr lang="en-US" dirty="0">
                <a:sym typeface="Wingdings" panose="05000000000000000000" pitchFamily="2" charset="2"/>
              </a:rPr>
              <a:t>higher the AUC, </a:t>
            </a:r>
            <a:r>
              <a:rPr lang="en-US" b="1" dirty="0">
                <a:sym typeface="Wingdings" panose="05000000000000000000" pitchFamily="2" charset="2"/>
              </a:rPr>
              <a:t>the better the model </a:t>
            </a:r>
            <a:r>
              <a:rPr lang="en-US" dirty="0">
                <a:sym typeface="Wingdings" panose="05000000000000000000" pitchFamily="2" charset="2"/>
              </a:rPr>
              <a:t>is at predicting ZERO Class as ZERO and “1” Class as “1”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804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ROC curve </a:t>
            </a:r>
            <a:r>
              <a:rPr lang="en-US" dirty="0"/>
              <a:t>shows the trade-off between sensitivity (or TPR) and specificity (1 – FPR).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8890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9F24-BCD7-4F3A-B1DE-5BE79BB2D2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Classifiers that give curves closer to the top-left corner indicate a better performance. 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9F24-BCD7-4F3A-B1DE-5BE79BB2D2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Area under the curve (</a:t>
            </a:r>
            <a:r>
              <a:rPr lang="en-US" b="1" dirty="0">
                <a:latin typeface="Arial" pitchFamily="34" charset="0"/>
              </a:rPr>
              <a:t>AUC</a:t>
            </a:r>
            <a:r>
              <a:rPr lang="en-US" dirty="0">
                <a:latin typeface="Arial" pitchFamily="34" charset="0"/>
              </a:rPr>
              <a:t>) is a </a:t>
            </a:r>
            <a:r>
              <a:rPr lang="en-US" b="1" dirty="0">
                <a:latin typeface="Arial" pitchFamily="34" charset="0"/>
              </a:rPr>
              <a:t>single number </a:t>
            </a:r>
            <a:r>
              <a:rPr lang="en-US" dirty="0">
                <a:latin typeface="Arial" pitchFamily="34" charset="0"/>
              </a:rPr>
              <a:t>that tells us the goodness of the model being used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  <a:p>
            <a:pPr eaLnBrk="1" hangingPunct="1"/>
            <a:r>
              <a:rPr lang="en-US" dirty="0">
                <a:latin typeface="Arial" pitchFamily="34" charset="0"/>
              </a:rPr>
              <a:t>Anything close to 0.5 indicates a </a:t>
            </a:r>
            <a:r>
              <a:rPr lang="en-US" b="1" dirty="0">
                <a:latin typeface="Arial" pitchFamily="34" charset="0"/>
              </a:rPr>
              <a:t>random classifier</a:t>
            </a:r>
          </a:p>
          <a:p>
            <a:pPr eaLnBrk="1" hangingPunct="1"/>
            <a:r>
              <a:rPr lang="en-US" dirty="0">
                <a:latin typeface="Arial" pitchFamily="34" charset="0"/>
              </a:rPr>
              <a:t>Anything close to 1.0 indicates an excellent classifier</a:t>
            </a:r>
          </a:p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05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of plotting the Receiver Operating Characteristics (ROC)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4591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baseline, a </a:t>
            </a:r>
            <a:r>
              <a:rPr lang="en-US" b="1" dirty="0"/>
              <a:t>random classifier </a:t>
            </a:r>
            <a:r>
              <a:rPr lang="en-US" dirty="0"/>
              <a:t>is expected to give points lying along the diagonal (FPR = TPR).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7279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properties that make ROC/AUC a preferred metric are: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="1" dirty="0"/>
              <a:t>Scale-Invariance</a:t>
            </a:r>
            <a:r>
              <a:rPr lang="en-US" dirty="0"/>
              <a:t>. AUC measures how well predictions are ranked, instead of their absolute values.</a:t>
            </a:r>
          </a:p>
          <a:p>
            <a:pPr marL="228600" indent="-228600">
              <a:buAutoNum type="arabicParenR"/>
            </a:pPr>
            <a:r>
              <a:rPr lang="en-US" b="1" dirty="0"/>
              <a:t>Classification-Threshold-Invariance</a:t>
            </a:r>
            <a:r>
              <a:rPr lang="en-US" dirty="0"/>
              <a:t>. AUC measures the quality of the model’s predictions regardless of what classification threshold is chosen.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38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87250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04A558AE-F916-4F63-B455-B6A9B21754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D1CF7FF4-4BAE-48CF-9713-07571FDB3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F51F1-B9DE-45DA-BCB5-66DEE3C48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BC6080-1E60-4B47-AD09-F415FBD39F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topic that we covered and discussed … but is worth revisiting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70E17A5-503D-AF40-9446-B33EB8126F24}" type="slidenum">
              <a:rPr lang="en-US" smtClean="0">
                <a:uFillTx/>
              </a:rPr>
              <a:pPr>
                <a:defRPr>
                  <a:uFillTx/>
                </a:defRPr>
              </a:pPr>
              <a:t>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931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We usually split our data into (a) </a:t>
            </a:r>
            <a:r>
              <a:rPr lang="en-CA" b="1" dirty="0"/>
              <a:t>training</a:t>
            </a:r>
            <a:r>
              <a:rPr lang="en-CA" dirty="0"/>
              <a:t> and (b) </a:t>
            </a:r>
            <a:r>
              <a:rPr lang="en-CA" b="1" dirty="0"/>
              <a:t>testing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="1" dirty="0"/>
              <a:t>Training</a:t>
            </a:r>
            <a:r>
              <a:rPr lang="en-CA" dirty="0"/>
              <a:t> is responsible to fit the model (e.g. adjusting the weights of an ANN) to learn a function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="1" dirty="0"/>
              <a:t>Testing</a:t>
            </a:r>
            <a:r>
              <a:rPr lang="en-CA" dirty="0"/>
              <a:t> is used to evaluate the goodness of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35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Here is a simple example of how we use scikit learn to load a data set and split the data into training and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46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We can consider this to be a first step in developing a ML model</a:t>
            </a:r>
          </a:p>
          <a:p>
            <a:pPr marL="171450" indent="-171450">
              <a:buFontTx/>
              <a:buChar char="-"/>
            </a:pPr>
            <a:r>
              <a:rPr lang="en-CA" dirty="0"/>
              <a:t>But however we are missing several things including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Splitting our data into (a) training, (b) validation, (c) testing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Hyper Parameter Tuning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8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Validation split </a:t>
            </a:r>
            <a:r>
              <a:rPr lang="en-US" dirty="0"/>
              <a:t>helps to improve the model performance by </a:t>
            </a:r>
            <a:r>
              <a:rPr lang="en-US" b="1" dirty="0"/>
              <a:t>fine-tuning the model after each epoch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test set </a:t>
            </a:r>
            <a:r>
              <a:rPr lang="en-US" dirty="0"/>
              <a:t>informs us about the </a:t>
            </a:r>
            <a:r>
              <a:rPr lang="en-US" b="1" dirty="0"/>
              <a:t>final accuracy </a:t>
            </a:r>
            <a:r>
              <a:rPr lang="en-US" dirty="0"/>
              <a:t>of the model after completing the training phase.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training set </a:t>
            </a:r>
            <a:r>
              <a:rPr lang="en-US" dirty="0"/>
              <a:t>should not be too small; else, the model will not have enough data to learn.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83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an example that shows how the data can be split from start to (a) Training, (b) Validation, (c) Testing</a:t>
            </a:r>
          </a:p>
          <a:p>
            <a:endParaRPr lang="en-CA" dirty="0"/>
          </a:p>
          <a:p>
            <a:r>
              <a:rPr lang="en-CA" dirty="0"/>
              <a:t>Notice that that final evaluation of the model is based on the testing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7F9DA-4F60-4060-B86F-F45BB6B3CB8F}" type="slidenum">
              <a: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1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DE28-98FC-4E89-956C-BC17917B5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35F86-B719-4EEC-9D4A-F2173D25F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F5203-108A-4DA9-B994-2FE9E067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B3FD-B32F-43D6-B6D3-62DB898D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B439C-AEBD-4370-997C-A27ED741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1F7A8112-AB2E-3545-A9E7-8AD357E5B7BE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542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30B1-C415-4130-972E-469F0314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D3342-3F97-4861-8B7C-A0BFF9A89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16723-E6D7-451D-A2FE-ACDAF5BD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E6DA5-505C-40F1-B913-82700CC0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AE25-8D97-43BA-A5A7-1B3A93A0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B2F7DA9-8206-214D-B528-C8B0202C00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48793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0F25D6-91E2-499E-A38F-B314510F9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73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F8FA4A-AE86-4E1A-B65A-C5AED70BC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394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AD777-E830-4DC3-8B94-2500FAF9A0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5818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D57436-64F9-4841-A2EF-1187A6B01D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196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251DBA-7689-4828-B765-7283DCC25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1249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4FFAE7-0E8F-422E-A336-D343E3275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599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512313-04A0-436E-BEE8-CAA2E08DE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1693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7348B8-AED1-49B8-9A1A-E9EB8E17D3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529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553200"/>
            <a:ext cx="933450" cy="304800"/>
          </a:xfrm>
        </p:spPr>
        <p:txBody>
          <a:bodyPr/>
          <a:lstStyle>
            <a:lvl1pPr>
              <a:defRPr/>
            </a:lvl1pPr>
          </a:lstStyle>
          <a:p>
            <a:fld id="{85F37D37-70C6-409B-B7EE-0E8C4C9891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2602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934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8800" y="2057400"/>
            <a:ext cx="31623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0" y="2057400"/>
            <a:ext cx="31623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695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AA05D-46E7-4370-9FDC-3F53DFBCA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E997B-AB8C-4A3B-B667-80F56D3CA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9D13F-773F-4CC0-B577-1CC52357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DCB1-E6B0-49B1-B76F-5E8C28D7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13A1A-15DD-4D04-A7CF-EDF65E38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CDD46474-F460-DF43-9214-4384862C9451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87898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553200"/>
            <a:ext cx="933450" cy="304800"/>
          </a:xfrm>
        </p:spPr>
        <p:txBody>
          <a:bodyPr/>
          <a:lstStyle>
            <a:lvl1pPr>
              <a:defRPr/>
            </a:lvl1pPr>
          </a:lstStyle>
          <a:p>
            <a:fld id="{6CE27C8A-AE38-4A2D-AAA5-4804CE4D4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545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81000"/>
            <a:ext cx="77930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1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000500"/>
            <a:ext cx="411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11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671328"/>
      </p:ext>
    </p:extLst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11CD-2A1F-4CDC-868C-CDDF5C70A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F9098-DD1C-4D55-BE50-4A8235205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81214-3578-4971-A1E1-B91B1D46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39A4B-0741-46E3-8532-E2DCC82B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60B5B-292B-4E7B-8278-02F2B319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CE64F-5F0B-48D5-A8BF-DE97C864E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268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210E-5AD0-4903-9B5B-277FCAE2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1B321-1D7F-45B1-9950-0A01DD7C5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09BA-64E6-4DCC-9873-0C8CA149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649DB-6453-4ADC-A2EC-A7CF8EB0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4D606-E706-4547-AB35-C1AA172C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008C-75AD-4D34-AE99-98E436794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2244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548C-02C0-4E4F-A1E8-0D1123C6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F6A2-14C7-4128-9CFF-10087D94E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81D59-3A81-45B4-96B2-C3CDF368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CBF7A-C234-4850-894D-26DCB7C9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87B94-E76A-4EF3-8C45-630918B3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C986F-F88A-4596-ADB8-6E55E5A3A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730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FCBC-1487-47D3-94E6-9A475661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6C140-819A-4B29-84F2-9BE12E4DA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9EC01-BDFF-4CD6-8A4C-F5086EACB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6DA43-C351-4832-9C41-C77908BF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86D60-75C2-47F9-B023-B0B65929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756F4-44E5-45F1-A9A7-CBDBE645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ED3A4-5771-4341-8254-F73002050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3602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3279-1977-44DE-A6B4-C2177B4E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EC075-6272-490E-86C6-735FA763C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1631B-D849-4E3E-82CB-D1815F543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D315D-6CF5-457F-B3F9-AA0DAA499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DE536-DBDB-4A2F-92F9-BD942554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78347-829F-48C5-8757-151F6203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BB9A6-6574-40FF-9964-96FB357B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3F479-612C-44B4-8831-CD7342FF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8448B-2FCD-42EF-BA27-45B98CAD2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128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026F-0E40-4370-B456-849D15FC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FEEC0-ED80-4209-8EF0-1A02323A9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C7C9E-5DE4-49C0-AEA3-BC81F8E7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D6637-81C9-40C0-AA02-74B0CF38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6E6D-D33B-4D35-AEB5-D49CCEEE1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679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680A0-467D-4533-B76E-E828F631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55761-E32E-47A8-8B17-C7044EDF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F9FA7-7E6F-44C8-A8AC-4FF69B21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67DE-17F4-450B-9443-D311CA4CE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3611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882F-32C4-4918-82F1-6CC9A21C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3DB0-A04C-4503-85BB-4EC9E5B25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19D76-3E87-46EE-A7DA-539CDC06D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5ACA5-C2F5-4E6F-B9D6-28130F9D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5D275-0033-4072-A6DE-1A2AC674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00DCE-7C58-4A35-9801-A099F1E7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829E-EA2E-4177-8F5A-E27FD1C3E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75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0FEB186-5946-4B33-ABCF-380E7A2168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37326" y="643731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C01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03B5A1-87DB-400E-A9D4-70E7B95BCF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7814" y="260352"/>
            <a:ext cx="719613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rgbClr val="063DE8"/>
                </a:solidFill>
                <a:latin typeface="Times New Roman" pitchFamily="18" charset="0"/>
              </a:rPr>
              <a:t>Princess Sumaya Univ.</a:t>
            </a:r>
            <a:br>
              <a:rPr lang="en-US" altLang="en-US" sz="3600">
                <a:solidFill>
                  <a:srgbClr val="063DE8"/>
                </a:solidFill>
                <a:latin typeface="Times New Roman" pitchFamily="18" charset="0"/>
              </a:rPr>
            </a:br>
            <a:r>
              <a:rPr lang="en-US" altLang="en-US" sz="2400">
                <a:solidFill>
                  <a:srgbClr val="063DE8"/>
                </a:solidFill>
                <a:latin typeface="Times New Roman" pitchFamily="18" charset="0"/>
              </a:rPr>
              <a:t>Computer Engineering Dept.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57C72E4-DFAB-49F3-8CE5-7633E27003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0477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31041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CFA3-2042-4A34-8900-E3B1C5F9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5D93A-7402-4A4D-985F-B5E64E6D5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40797-B8D5-4CE9-A98A-7F9B667C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8B680-EFAC-41D5-BCFB-A75C36F2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5F905-B021-4811-B404-584E3011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E2528-EA19-4653-8780-62FDA8EA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19B11-E36D-4F3F-8C65-AB8A2CA18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493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BD21-023D-419B-96F1-965BF279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5B63F-D9DD-486F-8B83-9C6CFF567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CE0BA-2F22-40E2-A037-17B0F4A6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E9E86-9FFD-4853-B1CC-6845DBD3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363D9-A952-4CBA-B81B-FB68B84F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A0778-B8AE-43F8-B737-713D43E57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3049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AB7F9-A285-4428-A762-D5F018BA9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CC355-3F77-4B76-A724-AC01730F9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A3A36-0D05-4183-A937-2E6981EA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06A44-7571-461F-AB9E-C0BB9A09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6C3D7-FD78-47BB-92E6-DD2DF069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2D888-F57C-490D-9CB7-FAD5DD798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7221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F105-41E9-467D-ACDA-BFC8B1C95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35E4-C5C3-40A2-8717-C2B66908D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98EA5-DD60-400D-BE5D-FE7D2640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E1AD8-E475-4447-9EE8-26E0EB3C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B90F-2CF2-4067-B461-0E728FD8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307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7C3B-62B3-4452-A1DC-8216DB9B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A3F0A-7436-4854-B4D1-60EFAED1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8933-0E65-4CE5-BEE3-27D6357B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2B794-450B-4BE4-90A0-B016C8F1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D7A7F-29E4-4D35-8BC4-229C0E03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350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6F5D-AAFC-42EE-835A-5D6BC6EC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20890-1D0A-4D95-A6E1-A9D0F22C8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7FB4B-DDD8-4C5A-8874-C96CDF36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C570D-F900-4318-8D55-75542E89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B7983-5E84-4BCD-875C-639CD7EF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660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C5BE-D551-408C-B1AA-BC4EDE64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098A8-9BF7-4E95-ABFC-3CBF31908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B7C80-A302-4BD5-9ED2-AD947818D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E5573-0A1F-4171-B94D-0F88008F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CC216-83D7-470A-82D7-4F7F3A2C8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74E8E-D22E-4749-A180-D9E4263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43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F68B-FC0E-4ECB-832C-E2403EFE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D80DF-883A-4AC8-9DEB-FF45603E6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2807F-B9D5-4A3A-BB72-7E5583754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DBA84-65BE-4A34-9BED-0AAD78CA1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9CE9-B157-4C38-B099-8D1B2CDED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355C2-3BED-44D8-B27E-3C756DDFC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26CB98-AADE-4017-A86E-4B368D40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656E5-1874-4053-A7C0-F44F4EB5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29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C8D3D-69CC-40FC-BDB1-B38D86F8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7564D-0CD3-4AF0-8D6D-8D1095FB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D5FE2-9B9D-4EDA-B538-18F922C7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8549F-62C8-404B-9F16-823264E3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005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273C03-AF6C-4215-93B8-AE6D2EF3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F53E3-7CCF-46D7-9180-C66AC558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04055-0763-4B31-AD11-3F215876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7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089026"/>
            <a:ext cx="8280400" cy="1690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5740A-94C4-4116-925B-440830E8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348AC-24DE-4FC1-8278-F39D3295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6CEE1-A9BC-480B-9596-65740FAD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6F58727-726A-487C-ABC0-902E41F87AA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3566347231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A340-2F60-45A7-A7FC-079FA39C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3643A-0513-4C45-9935-E60D95628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8992F-C50C-4838-8282-E125B515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5967F-4D72-4919-B179-2B62CACB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1C242-6D41-4B7F-ADFA-6B95B1162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BA80D-8167-4C04-833D-2E16CCAF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276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3418-87AD-41B2-9C68-C907C9D1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C9213-502F-43A3-9645-EA197AB67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84DB8-3A5D-4036-A082-6EDB60E08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7EDC9-60B7-49CE-92F3-999C3469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AC024-C4C3-421F-B6F4-B3DF1E66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C0A87-D2B0-4716-8F55-407D1C9B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039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19E7-87C2-4B6F-8B66-0B3B951E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BD44-EB65-4126-8EDC-D88301F32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1BF18-2042-45AF-A099-ECCC39CE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44CAC-77A9-4DD5-B411-8F62088A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3A7AE-D2D0-4169-8A28-B65FA39C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357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DAAD9-A5CB-4EBA-A5E8-0CD857A86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BF3F3-66BC-4994-9C60-22217288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FD170-063F-47FD-BF87-03DEDC7C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A859-3C74-483F-8B61-B03DD75A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EE07-6AF1-4282-8AEA-B542806A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45294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24772"/>
            <a:ext cx="7772400" cy="28212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12663-EF6F-4885-B7B8-5A228C75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55FA-7797-4ABF-8ECC-901156CD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70FBA-7ACA-44CC-A711-FA33E307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2AAF0A9-B414-497E-AE4E-B835D9FC792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13603813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089027"/>
            <a:ext cx="4064000" cy="16348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089027"/>
            <a:ext cx="4064000" cy="16348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62D90-31C4-47AC-A7E6-E2FA6FCA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0B146-6A87-48F1-847F-B6CB456C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2C3C-B0D8-4DF2-BAB1-EF5829D9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A26F560-986B-4B67-88B7-B1D81A6A22E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26248481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24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6580"/>
            <a:ext cx="4040188" cy="3282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293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46580"/>
            <a:ext cx="4041775" cy="3282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4293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6D0D6-9D42-4FD7-A6B1-2F2E79F5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D1289-B861-4BF8-A2EC-CAE63191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716C7-CFD3-4A41-9AF4-BF3634D3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C0D2D64-419B-466F-B6AE-A8B353365D7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79448800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A767D-F3B8-43DA-B971-1E6C424F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68996-079B-4234-92B0-FE76CC8F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E0E63-C7AE-481A-AD0E-E3F04830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0F3704C-0DF2-4553-8F2E-E6B789DA8FA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183029754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515D3-F1F9-4ED9-A199-F8CBE0F2B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543C0-8C87-41BB-BB4C-8D89D9C5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F8E1-6AA2-46B8-A9FE-0E145EE1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81402BB-86E5-408A-A344-0935B5BD632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11645472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2980"/>
            <a:ext cx="3008313" cy="2521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18748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2128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A85CF-CD25-433F-B452-819DE8B6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6D1A0-A8FA-4615-B9A0-DC7E4EE1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8BA08-6590-4763-95A3-D74109B2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C5240A9-1B6A-4079-B74D-E286FFE1D18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297426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C2FE-AD79-4AD5-A0BD-F51BE494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1C82-E489-46BF-8A2B-41C64170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D4551-275D-4FCB-B35D-448AE2C7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4E0A-8449-481F-AE74-F325B9CD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F9D9B-630D-4320-BD1D-7B966A4F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3AB152-2227-4B45-9010-C68F73A2215D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2758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15218"/>
            <a:ext cx="5486400" cy="25212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2062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28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D0E88-2DE9-4AD7-9E86-D432DD54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B65A4-CC50-4AB4-B94F-994CD3A9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993F7-876D-4194-8654-5EBADA8B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58D58FD-AB98-4502-8FC2-C09045A27DB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2410840637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21885" y="1089027"/>
            <a:ext cx="2090316" cy="3159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F26B9-57D4-48AA-93BD-063776AA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C0D1B-527C-4F00-B9DA-8D822B5B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42484-46E8-4930-9B91-3878FB1C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B5C02AB-0D9F-4E48-A2FD-336BB37BA24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3420087022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769" y="425450"/>
            <a:ext cx="409407" cy="3792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9076" y="425450"/>
            <a:ext cx="1767150" cy="3792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72EC4-021A-4D20-946C-9B895628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06BB4-D084-4440-A338-DC3A2753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9B77D-96F3-4D32-A3FF-8FF0ED13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BBBACD6-11F1-4545-ACBB-BC0156BFBCA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3669839803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25452"/>
            <a:ext cx="7921625" cy="332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089026"/>
            <a:ext cx="4064000" cy="1690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089026"/>
            <a:ext cx="4064000" cy="1690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884CA-2367-478E-ABB6-0EE71ABA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F0EB3-3466-4B94-92E3-68B9A7FA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B864D-84BA-4AA3-93E0-EEA91D01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91A69C3-3517-4179-A4CC-E7CECF48F6F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</p:spTree>
    <p:extLst>
      <p:ext uri="{BB962C8B-B14F-4D97-AF65-F5344CB8AC3E}">
        <p14:creationId xmlns:p14="http://schemas.microsoft.com/office/powerpoint/2010/main" val="150363035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5126-CBF0-4B7A-A592-8A77ACB745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322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B3B9-8371-4C16-9A77-AAD2C0AD16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210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B964-8695-486A-8DB0-EF7E23ECB2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212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5F33-A9B1-4511-8239-DD467803AA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843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8108-3638-4EA8-86C5-E9DAD45FF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25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4D241-869B-4687-8F25-81717F4947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25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3AAE7-26CD-43DB-9FE0-FF70B933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AC14F-9174-4A45-965D-D0DC638B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8F6C1-F1E7-4810-8B34-7F7AF81E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21AD-E63C-427F-8DFF-463EBB04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ED1F5-D741-41E0-8CCD-17BF6E75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D7C12403-019D-0641-9A5D-403292D04E59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0090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CC26-AB16-40C2-8D3E-485DAEDFF1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63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4F32-0782-4940-A7E5-3BF2F8AE6E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926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1055-418C-4646-8421-087347EE90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01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7E95-DDB9-4DA0-ABB1-10E2BF8AC0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311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CF9E-D53D-4C7B-A5DC-F3C27C9D5F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28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latin typeface="Arial" charset="0"/>
              </a:endParaRPr>
            </a:p>
          </p:txBody>
        </p:sp>
      </p:grpSp>
      <p:sp>
        <p:nvSpPr>
          <p:cNvPr id="302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F504-5874-4B7D-A4CA-2485CDFE8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44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4C2A-7F98-41B6-81FF-B7E9B8E59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31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D8F64-A153-4866-A00C-E00C4B9A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5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C917-A6B4-4582-9727-FADBBBB5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D0490-B269-41FC-922C-E5607F6F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FDC8-DDAE-4631-A204-EE907E93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33894-4ACF-4E92-AAC8-55C9C7846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880FB-43EF-4C3D-9086-76C403D56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E952F-C6EC-42B6-8FC4-779CC445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8704E-90FB-47E8-B9F0-4A1C605A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8E78D-45F7-42D7-BCFB-D4CABC4A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2A276AB7-239B-D44D-9369-CA5FD90C86A2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690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6F87-8C2E-433C-8DD7-9D1FA9828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4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BA5AE-9F8C-4C8F-B078-FCA722C4D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9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A1A1-BA97-424F-8A15-9D4D037EE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20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A7BD-D13F-46C4-884E-8071B713A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6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10DD5-EE43-4B68-82DE-541AE17DB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9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63B13-34CE-4A02-A25C-3ACB7B7CB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7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9241-883A-4DA7-8330-AB9C72067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65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487E3-3D41-463D-9360-172585200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0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3818-F34C-472C-9CEC-4DE4D3078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3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00AB-D27F-4DDF-B05A-41EAC0F6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2352-B264-4285-BB8A-949D84FA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2893-36E6-44F6-9C99-FB95D5AC0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4BFC7-6FF7-4CF5-B7F2-F359CA6A9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32E42-9359-42CA-B579-170503B1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D0DA4-14D9-4915-A29E-6418E404E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CA726-0088-44BF-B559-02C997CB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B72E9-1FF5-49E4-B92E-52B26B27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DF691-AFEB-4DF4-9307-C18BACED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971D733-61E8-2041-AC43-B0507E98A236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5848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3FA8B0C8-F364-4BB2-AC15-D012D18D90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>
            <a:extLst>
              <a:ext uri="{FF2B5EF4-FFF2-40B4-BE49-F238E27FC236}">
                <a16:creationId xmlns:a16="http://schemas.microsoft.com/office/drawing/2014/main" id="{7A89DD6C-0109-4ECC-AFBD-72CA37F07498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8704A5-3E85-44C0-AD31-78F04B9C9556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8D6DE7E-C76C-47E0-8D91-303170AD06B2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23A1392-7846-408A-AF0C-0FE26E1BB5E7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F10ADEF6-6154-4DC8-A4DE-1E81707C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9263E-A835-4027-922E-500E4A994375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08CCC714-9A99-4DB2-810B-ED825329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861874C2-0242-4CBE-8E82-553209E4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42B9F-F580-4035-BAC6-EF9184A4D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49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506F75F-9EFE-42A2-A604-A788373ED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FD3-ABF7-48C6-A2A7-97E3D8EFFDC6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DAA5749-B66E-41D6-BAC0-A6392E70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E9C64F0-7FF7-4CBA-9808-8A01372E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6A34B-0E22-46F7-A8F6-70789D4C1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583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06BB7B8C-2E38-4118-AF16-69AEB2F857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>
            <a:extLst>
              <a:ext uri="{FF2B5EF4-FFF2-40B4-BE49-F238E27FC236}">
                <a16:creationId xmlns:a16="http://schemas.microsoft.com/office/drawing/2014/main" id="{4CCA5020-852B-4215-B107-84A74AA60ECD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79234-6288-4187-BE74-577053F8C531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D84B411-71BC-41DF-A912-6B0AC396CE75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75C6179-F3BE-43A5-AA76-7FA1A5EB1280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9AE60A-FA42-4238-9388-A23C470B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64780-1130-47FB-BFA1-A51ECCC4A233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02E419-8F2C-45B6-8074-A4E18B03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E4DA953-19A5-41D6-B577-9452960B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6AB7688E-C649-4BF2-8C98-B88B86B72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70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87C9D06B-025F-4D3C-BBDB-6F4E3114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053B5-52D7-48FA-88CD-9C366FCFEE54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743336A-F705-4577-9C05-D963DE6F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0D8FAFC-1D09-4E6E-966A-4D76CD41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35BB2-44C5-42AC-9FD5-5BD8FB6FB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781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AB252AE0-7226-4357-935F-DC147370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767F-618F-4AF5-AA2D-F015C5DABDA2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CE071F5-D06C-482B-97EA-9BBCC3E9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2BB0D414-B0A9-42CF-B28A-2C014AB6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A08D2-B5AA-4A2D-9484-D7BE4D06C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196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C96B25C-41A8-497F-B171-DB7B3DE8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D45F-B726-486D-AAE2-F13C13FC329A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DA366C2-3FF9-4993-B7FE-4895BE27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C5826051-24D9-4770-8CF6-FE8555BA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EA6A5-1E17-4A1E-9DA8-B45E3E486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378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CA8029BE-6CA4-4F1C-91D7-20227471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1EA6-E470-49DF-B496-58F5AEDD000D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E9AEBE-7626-48A5-84E3-030EF713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B857F2C-BB22-4B20-ABC2-4AA14AC8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C0793-D071-48BE-8606-0B4168AFD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495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ADFCB4-A7B5-4F20-84B1-57B19B01F2A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>
            <a:extLst>
              <a:ext uri="{FF2B5EF4-FFF2-40B4-BE49-F238E27FC236}">
                <a16:creationId xmlns:a16="http://schemas.microsoft.com/office/drawing/2014/main" id="{FD3956BD-7389-4F93-BF20-73F2FD9386EA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B73F413-C599-48D6-BE25-CAF8F5EA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C7BE-5623-4E57-9BA2-B8286DE59E47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3A2EDC6-8050-4A64-A04E-52326C24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B3DD8F6-EB03-4BC6-B717-42535ECE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B6806-D8EB-4243-B452-8FE8C3C6E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101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7A34F447-B214-45FC-8433-113674F1862B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61E1145-5FA6-440D-A07D-08DD3BADF9D4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5232206-8311-4E89-840C-D7F1B3BFD40B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C79CFE1-F722-4D5C-9FA4-51A7A2F9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4694-15A2-42B7-84D8-654B0863FF8A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8083E36-80E8-4674-8AC5-04BB1B06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06FC149-1ECE-434A-9DE5-67B204F4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6B339B9-4BE6-4D64-B86A-8922DA069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8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F9474CF-95E4-4B1B-9BF0-73A32AC2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43258-5B09-4973-A3F7-67C7C37539D5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432536A-E904-4867-AD2F-84BFF2E2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8479F42-47BA-4C58-BCC2-F23607F7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BAEB4-9658-4575-BD98-E94E05342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1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271B-27E8-4DE0-B267-FF1003CC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5E50B-6CAB-4409-BF23-B95DB59F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8549A-369B-4C3E-BB2D-B3B03854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64937-9CA6-4030-A0B5-3A78751A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C3C15FA-4196-3343-BEAE-015DB87B8BEE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7151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3933C0F-66B0-4030-9271-993DA487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F64C-8526-42B7-A408-A7C7E4494B22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BF084BD-A3EE-47B5-B523-EF8BDAB7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9175390-E9AB-48AD-AC5E-C53BB83F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AE97-1F5A-48DE-853E-145DFDED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909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9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3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85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5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83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22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55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0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73DF1-79CF-418C-98DB-BE16B2C7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08179-17D5-4091-AC5D-912FD2A4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E60AC-41AA-4C2B-9B7E-CFE28800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E90D3189-7DF2-9A44-BC5F-662892817F5F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94603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30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64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344168"/>
            <a:ext cx="8570912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1997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D5C6CFAB-DA86-44C6-A2F4-8AA57A6F0E2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>
            <a:extLst>
              <a:ext uri="{FF2B5EF4-FFF2-40B4-BE49-F238E27FC236}">
                <a16:creationId xmlns:a16="http://schemas.microsoft.com/office/drawing/2014/main" id="{D5575A2E-0540-48C8-9034-431E4A022F5E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5BFBA9-A71D-4157-BCD5-E7529AE834B9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DE63730-3590-44B5-919D-D86480A8C48C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7AE9B5A-9592-4787-A67B-87F2C1352893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247636B7-BEDC-404F-B1EB-B9AA396B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2FFE-F464-4122-B827-83AF16649954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A14AD0F2-2F34-49C1-893B-DCCAA607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6F1E9017-06EA-4373-BAFB-5DD08CF9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D6F6C-8657-42E3-9E72-87E7CF334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974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B3BBD02-E273-443C-B0C5-F3CECF60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5BFE-1568-4F23-89D9-BE37270FA853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0CD3A75-465B-475D-B1ED-CC71D8BC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A744B1D-6FAB-4FDE-8BE7-29C0CDFA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7C1A0-A141-4106-B032-AEE154DD04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2345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6A0DCFE9-D747-4007-9668-E778D373C1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>
            <a:extLst>
              <a:ext uri="{FF2B5EF4-FFF2-40B4-BE49-F238E27FC236}">
                <a16:creationId xmlns:a16="http://schemas.microsoft.com/office/drawing/2014/main" id="{7B5FB773-0872-4249-96D2-0E81729B98D0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A80E6D-EF4B-4177-811B-BCD055944B20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C66708-B0A5-4646-9414-6EB44D2A78D6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C99B104-725F-4257-87AF-D432DE90B12B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971D690-B2F2-494E-B197-E5C2FD05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D69A-9E6C-4A88-9295-7F15EE93F9E2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6C9E31F-81D4-417F-A77F-CFD87571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504F479-07A0-4A99-9C11-72D379D9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E4F10BE3-D35E-4069-ABCE-8C6DA6ED2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812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318674B-922E-422F-89E0-9FC4F623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B537-6260-436C-A610-44E9C8A17F89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DC3943B-A374-4649-9B52-784546F5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3F5436F-B10A-4CF9-A68B-FCB76BB5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299C-52D1-46FE-A5FC-18EDDE635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9199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490AE9CF-68B8-4CAA-A9C0-E1C0B926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FF1E-2213-4803-A1F8-777BCC645952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3FEADA2-8DB2-4830-953E-A77C768A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679EEB74-A7D9-4E36-B7DD-3C434112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5983D-FACD-4864-A950-E9C4161F3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100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E7759B0-F657-4CDE-AB6F-E698418A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825E-05C6-42F0-8593-137B18D7DA97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EC0F74F-BC1F-48F7-88D5-47C9F5F7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1B5A954-9EF2-47C3-A054-EA5CD0F9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28722-1A69-4A14-B90E-84518A31D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164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04E3F539-9806-4A71-BA2F-C9DAFEAE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BD5E-8CB0-4AE1-86E6-080AEF925314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1E4DF-C1E3-4ABF-BA57-9B7820F8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90DD28E-9F23-4044-8336-F189BDFB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0BFE5-27E1-4CB4-BE16-F9B4736A1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37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D993-D1AF-40CA-870A-132ADEE8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5DE1-CF02-439D-8587-66A35065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55C9-D6DA-41F3-BFE8-6218657D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286AB-B6E5-44FC-AD00-F42082E0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CA7AE-4438-49FB-99F1-41A59E39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0D880-4A0E-4C0A-81A8-4E7265F2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7C27A754-7439-7649-8A69-1F219AFD26D5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58962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85C767-7AEA-4FC3-BC17-1397D3C395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>
            <a:extLst>
              <a:ext uri="{FF2B5EF4-FFF2-40B4-BE49-F238E27FC236}">
                <a16:creationId xmlns:a16="http://schemas.microsoft.com/office/drawing/2014/main" id="{D98CE185-8329-4F3B-A705-34E1893045D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3ED0C9-0B8E-4512-964C-5DF867E4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47CC-3CFF-4D1E-A44F-DF3D91B04BF7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8CC794-CE00-4C08-B8B2-1151A540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8620636-01CA-4DCA-BDFE-75F5680F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1BEF4-F772-4FA3-8D0D-CA9D0505A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928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F651D4A2-1A50-4929-8FFD-F2E843DA775A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B4FBE9A-C318-419B-B53E-58F9BCDBE8B7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B40136D-14C4-43A1-8BFC-27D0DD82B38D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7D925B3-9069-43AA-9B17-1406A934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D683-B901-4F31-B02D-54BCB6D1B681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32CD3AC-0F6B-450E-A019-3E355583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ED15BA0-EF4C-4658-969A-38E29496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2B8655C8-2F3D-4CC1-84E6-53F78CE28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050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4E0F84D-BD27-4D79-A811-D6DC62F8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14CE-50F9-4314-B2D9-0E609C5E1C1E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A67384E-4290-4C17-B34E-56CC5D95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08A68A7-A476-4DF0-83A5-908354E1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916D0-B1AC-448E-829E-68FA1358B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8223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FA8911E-2F4C-44CB-A7A4-D2A7B0B8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74D2-FE79-44CE-A056-B205F22162DB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2246D0B-B3CD-430E-910F-04E7AB1B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5715E5D-E3DE-46A1-9C85-051FA001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C6945-2C6C-49F9-A214-90E85C716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9384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23C267-D8FE-47C2-AB33-122EC1C5FA8F}"/>
              </a:ext>
            </a:extLst>
          </p:cNvPr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</a:rPr>
              <a:t>Introduction 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B56949-D25F-4397-9496-6DF4B072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43220A-01DD-432A-AF73-41F7603FF4B5}"/>
              </a:ext>
            </a:extLst>
          </p:cNvPr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871C04-26FC-44F3-AA01-7AE479D1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6B580F-5114-4019-AD7C-3ECD06BC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985AF4-F090-4378-85D6-C735DDE3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95AC9CF0-8600-4F6F-A245-CB76FFA80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629020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5E8CF1-9D54-434F-B82E-175DDDDB3C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505712-F379-40C6-908A-A8AE0596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C7E172-AE4F-45BF-8910-338E1063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F1B9BB-F29A-4F85-9066-7CF73E2B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7130-3194-4550-B2AB-9509BE812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905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8A176-EB39-4846-9D9D-2E5B57A6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650D-55D1-4162-A620-C23335D7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1E19A-DA83-4D7D-819F-C9C9753F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D762-F464-4FBC-B871-7924F6660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4478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28A56A-3307-4186-9A44-DB6489B435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A2D7770-179B-4BA4-A855-1FD6FEFD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AF482FA-2158-4436-9614-F96D0BBE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2848DD-0A67-406A-8F84-210ADDE1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41AC9-89F0-4F69-B768-3E4EA91BD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24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539D8C-BBCC-42A8-8A2E-71339889ED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DC32C41-257F-4942-B0CF-1C4B331F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15975FD-BC39-43AD-B835-5EEC61B1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9DFD6A7-442D-4B39-A3EA-34BE9C70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9C338-E50F-4FC0-A8FA-64748ACD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9096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62B641-742C-4C33-B1A9-1A3C34C046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01A77F5-10FF-4FE7-AF49-0ED92D26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CDD6723-CE1C-4771-9052-64492901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F59A82E-6D92-4BAA-8A08-323C5E40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75CA-87F4-475E-B81B-575F5BE27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71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EC0B-0005-4734-BB80-E13A485B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CAA78-A508-4DF7-BBE1-7736B0FC0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EA059-175C-4DBE-9BF5-D21BBC466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67617-EDF4-4F85-9788-FA9B7D6E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65CFC-996D-4419-A734-60A5C312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ECA47-A58A-48F9-96D5-4F737218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6E99C5E7-2125-A14A-BBDD-B5333DF69143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51447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721B9C-1AEB-46D1-8D58-02BAE595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558B37-B50C-4493-A9D2-5CDFF5C8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78318A-3AAC-42FA-847F-F15F0D43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BAAB0-C7BC-4BDB-9400-EDCB0232B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909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85E46A-ECB0-4768-831B-21CC35F9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145F22-6E6A-4A46-B86F-82BD3C93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3AA13D-FD4A-4F58-B461-3B79EDBB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E0A56-AE1E-4B17-B18A-B97F866BF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6393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D460D5-0461-4728-BD87-B2C59595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83D2B9-1FCA-4DA4-BE94-23583CF9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3D77B1-7623-46A3-A6B4-801D8639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26B95-A900-4605-A6C6-A0C15C80B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5782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C3780C-7E60-4FD9-83D6-57867BE66F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34007A-FB28-44E6-A332-3F770488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EFEE0A-608D-4423-BB9F-FA1530AA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7CE73D-5801-4064-8957-9C3140A7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BDE9C-39C5-4CE8-9237-DA612C3CC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1028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9506D-ABB5-4B1F-97D9-5471CC8C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1F9E5-7DAA-4D21-95A0-2E35117D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AAA76-1FDA-47E6-A83E-53C52C4E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80936-E358-4C3F-99BE-D1AA78330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293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1D5D7F8-A672-4F8A-9758-C905D5F53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0F0786E-B6F7-4BAF-B3DB-BD4EE27CE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0B24F84-F4B5-47B5-9EED-0131AFCED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fld id="{AF83C0CA-C2CD-4900-8A57-589FCD44E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7190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1B3A6-CA3F-4C65-836C-E36DC389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C42C1-A624-494F-A881-6DC20FA1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E373-1216-4645-A5CF-1EF617B8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FCE2-753B-4E05-B23A-E74386DCB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279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5800" y="2209800"/>
            <a:ext cx="7772400" cy="11430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36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3753FD-6A06-4E8B-A606-7A97F81A94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1322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DF0921-0207-42D1-A34C-E429C1FDA5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116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23DC7-D357-40AF-87CA-5961FBD6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6883F-B96E-4236-AD46-6CAECEF30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4E0B2-6443-4909-80C0-8B868ECCC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AF97D-E5AE-4500-830D-0FE37C9E0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26BA9-CC00-4D8B-B29C-4F9A91918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>
                <a:uFillTx/>
              </a:defRPr>
            </a:pPr>
            <a:fld id="{9378BBB9-08A5-AA49-9083-5D3A37579694}" type="slidenum">
              <a:rPr lang="en-US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78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C141CB-885E-4D27-8C4E-9F9FC3CB5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923C37-9D40-49C7-83D8-BD4D15420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D5D977-6690-4D32-8854-FBD5D72CC1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3050FB-FFEE-4E70-AE3A-709C5FD00E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294EB7-235C-4E8B-92B2-E50022330E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A7B690BE-4553-4C43-8DCF-D3C70F839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02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E621FB-CFB1-4B5F-AFD3-AF919B28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9BE98-9234-48F0-AC92-0586F9463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260B-124B-447E-AB64-F3FC15A90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3B729-A057-4870-AAD1-084F76A352D1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3253-C732-4836-8E18-743F77992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800B1-2887-4B59-BCA5-16034FFB2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EA4A-9DA9-410C-B74A-55C92845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250C5BD-8AB7-4E6E-A7CB-50D34368A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1551" y="425452"/>
            <a:ext cx="7921625" cy="3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B3211CB9-AAC3-45FE-A98B-C6E84B470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089027"/>
            <a:ext cx="8280400" cy="238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This is our 1st Level Bullet</a:t>
            </a:r>
          </a:p>
          <a:p>
            <a:pPr lvl="1"/>
            <a:r>
              <a:rPr lang="en-US" altLang="en-US"/>
              <a:t>This is our 2nd level bullet</a:t>
            </a:r>
          </a:p>
          <a:p>
            <a:pPr lvl="2"/>
            <a:r>
              <a:rPr lang="en-US" altLang="en-US"/>
              <a:t>This is our 3rd level bullet</a:t>
            </a:r>
          </a:p>
          <a:p>
            <a:pPr lvl="0"/>
            <a:r>
              <a:rPr lang="en-US" altLang="en-US"/>
              <a:t>This is our next 1st Level Bullet</a:t>
            </a:r>
          </a:p>
          <a:p>
            <a:pPr lvl="1"/>
            <a:r>
              <a:rPr lang="en-US" altLang="en-US"/>
              <a:t>This is our 2nd level bullet</a:t>
            </a:r>
          </a:p>
          <a:p>
            <a:pPr lvl="2"/>
            <a:r>
              <a:rPr lang="en-US" altLang="en-US"/>
              <a:t>This is our 3rd level bullet</a:t>
            </a:r>
          </a:p>
        </p:txBody>
      </p:sp>
      <p:sp>
        <p:nvSpPr>
          <p:cNvPr id="29700" name="Line 5">
            <a:extLst>
              <a:ext uri="{FF2B5EF4-FFF2-40B4-BE49-F238E27FC236}">
                <a16:creationId xmlns:a16="http://schemas.microsoft.com/office/drawing/2014/main" id="{556389CC-FD26-477B-B94C-A8960D2CEA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1" y="908050"/>
            <a:ext cx="7920038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64CEE75A-B597-491F-8D46-58C0833B09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37326" y="643731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C012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8">
            <a:extLst>
              <a:ext uri="{FF2B5EF4-FFF2-40B4-BE49-F238E27FC236}">
                <a16:creationId xmlns:a16="http://schemas.microsoft.com/office/drawing/2014/main" id="{28E81C05-9456-4CE9-AB41-7D39F6D483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88915"/>
            <a:ext cx="5254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7" name="Rectangle 9">
            <a:extLst>
              <a:ext uri="{FF2B5EF4-FFF2-40B4-BE49-F238E27FC236}">
                <a16:creationId xmlns:a16="http://schemas.microsoft.com/office/drawing/2014/main" id="{DE2AD40C-5206-4251-8ECE-EA610591A0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308727"/>
            <a:ext cx="25209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5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6138" name="Rectangle 10">
            <a:extLst>
              <a:ext uri="{FF2B5EF4-FFF2-40B4-BE49-F238E27FC236}">
                <a16:creationId xmlns:a16="http://schemas.microsoft.com/office/drawing/2014/main" id="{3230FB0D-F206-4A86-B87B-D5963D8CD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9" y="6308727"/>
            <a:ext cx="33115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5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6139" name="Rectangle 11">
            <a:extLst>
              <a:ext uri="{FF2B5EF4-FFF2-40B4-BE49-F238E27FC236}">
                <a16:creationId xmlns:a16="http://schemas.microsoft.com/office/drawing/2014/main" id="{C0DBCEA7-41F8-4B9F-86FA-5517E09891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54950" y="6408740"/>
            <a:ext cx="11985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A81D6F-BE7E-404E-8DC9-1FDB60E5F69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/ 45</a:t>
            </a:r>
          </a:p>
        </p:txBody>
      </p:sp>
      <p:sp>
        <p:nvSpPr>
          <p:cNvPr id="176141" name="Text Box 13">
            <a:extLst>
              <a:ext uri="{FF2B5EF4-FFF2-40B4-BE49-F238E27FC236}">
                <a16:creationId xmlns:a16="http://schemas.microsoft.com/office/drawing/2014/main" id="{69A0AD52-0E5B-47B5-85B0-241177312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1551" y="188914"/>
            <a:ext cx="7921625" cy="1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en-US" altLang="en-US" sz="1050" i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Princess Sumaya University	   4241 – Digital Logic Design	        Computer Engineering Dept.</a:t>
            </a:r>
          </a:p>
        </p:txBody>
      </p:sp>
    </p:spTree>
    <p:extLst>
      <p:ext uri="{BB962C8B-B14F-4D97-AF65-F5344CB8AC3E}">
        <p14:creationId xmlns:p14="http://schemas.microsoft.com/office/powerpoint/2010/main" val="410927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/>
  <p:hf hdr="0" ft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5pPr>
      <a:lvl6pPr marL="3429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6pPr>
      <a:lvl7pPr marL="685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7pPr>
      <a:lvl8pPr marL="10287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8pPr>
      <a:lvl9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1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264319" indent="-264319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00000"/>
        <a:buFont typeface="Wingdings" panose="05000000000000000000" pitchFamily="2" charset="2"/>
        <a:buChar char="«"/>
        <a:defRPr sz="2100" b="1">
          <a:solidFill>
            <a:schemeClr val="accent2"/>
          </a:solidFill>
          <a:latin typeface="+mn-lt"/>
          <a:ea typeface="+mn-ea"/>
          <a:cs typeface="+mn-cs"/>
        </a:defRPr>
      </a:lvl1pPr>
      <a:lvl2pPr marL="607219" indent="-20836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00000"/>
        <a:buFont typeface="Times New Roman" panose="02020603050405020304" pitchFamily="18" charset="0"/>
        <a:buChar char="●"/>
        <a:defRPr sz="1800" b="1">
          <a:solidFill>
            <a:schemeClr val="tx1"/>
          </a:solidFill>
          <a:latin typeface="+mn-lt"/>
          <a:cs typeface="+mn-cs"/>
        </a:defRPr>
      </a:lvl2pPr>
      <a:lvl3pPr marL="940594" indent="-198835" algn="l" rtl="0" eaLnBrk="0" fontAlgn="base" hangingPunct="0">
        <a:spcBef>
          <a:spcPct val="50000"/>
        </a:spcBef>
        <a:spcAft>
          <a:spcPct val="0"/>
        </a:spcAft>
        <a:buClr>
          <a:srgbClr val="CC3300"/>
        </a:buClr>
        <a:buSzPct val="100000"/>
        <a:buFont typeface="Arial" panose="020B0604020202020204" pitchFamily="34" charset="0"/>
        <a:buChar char="♦"/>
        <a:defRPr sz="1500" b="1">
          <a:solidFill>
            <a:schemeClr val="tx1"/>
          </a:solidFill>
          <a:latin typeface="+mn-lt"/>
          <a:cs typeface="+mn-cs"/>
        </a:defRPr>
      </a:lvl3pPr>
      <a:lvl4pPr marL="1401366" indent="-25717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793081" indent="-25717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21359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4788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8217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3164681" indent="-2571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7FF3-95EE-406C-8888-F059A2E950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2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30105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 sz="2400">
                <a:latin typeface="Times New Roman" pitchFamily="18" charset="0"/>
              </a:endParaRPr>
            </a:p>
          </p:txBody>
        </p:sp>
        <p:sp>
          <p:nvSpPr>
            <p:cNvPr id="30106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CA">
                <a:latin typeface="Arial" charset="0"/>
              </a:endParaRPr>
            </a:p>
          </p:txBody>
        </p:sp>
        <p:sp>
          <p:nvSpPr>
            <p:cNvPr id="30106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</p:grpSp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1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1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US"/>
              <a:t>ENG241/Digital Design</a:t>
            </a:r>
          </a:p>
        </p:txBody>
      </p:sp>
      <p:sp>
        <p:nvSpPr>
          <p:cNvPr id="301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2084B-79B0-45F2-9E33-0CAE19781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69B511-3F76-4954-8AB2-F3DD4C0B64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C9A4B467-8C5B-4029-AA6D-EF90848A2BE7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CF86A373-1D21-4D23-AD6D-DE74C25D9F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0A2A0AF2-948A-4B7D-9BCA-817AB056F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10EF711-799E-48D0-97A3-34EB06ADF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3B9AD9-E312-4B01-AF1D-2ADAFBED78E4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8823E-B60F-4B2A-82DB-CBBCF9E88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A349294-F901-492C-AFBC-C1888EE74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79ABD4DB-B604-4646-9B84-E9433A626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97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7BA4D-BDFF-F24E-907E-043511FE760B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26B24-75D0-AA44-8B70-EF568781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3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89B0D1-3250-4B02-BCC3-B0EEA118EF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E558576D-EC49-4322-8A63-645DBF95B3BD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091CE697-56E0-4737-AE83-3DE8247F72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0AB6A87B-23F0-44AE-AFA4-584E80387B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3136964-AEEA-4259-A439-83A912CC0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EB2441-6594-497E-A6EC-772A2F1339A4}" type="datetime1">
              <a:rPr lang="en-US"/>
              <a:pPr>
                <a:defRPr/>
              </a:pPr>
              <a:t>07-Jun-22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6BF59-443A-4440-AA0C-9549B86C4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BD0ADFE-33C9-4A1D-9D04-0F2E23D41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5DF0441E-BA2D-44F1-A1EC-7535D3954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8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DF7608CB-0E18-4EBC-A39F-C1AB94DCB3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C460997D-634B-4BB8-AF44-0541283077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E6481-80C9-4295-B6E2-FE8B9EA9E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D32E-F3A4-42F6-B550-C26EA7605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F6FEC-34EB-47E6-883E-8E95F65BE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369D4A6-BEA0-435D-A08B-4DD17E511F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FDDF4A-CC2E-40E7-A56E-78FDEE7B3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0F3049-97BD-4D78-A263-9D6F6CF7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A948AD-2F2B-48E8-9575-CC7FAA7D5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492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E49332C0-1623-4FF1-9949-95439C91E1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57200" y="6400800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595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</p:sldLayoutIdLst>
  <p:transition/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E9B0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E9B03"/>
          </a:solidFill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E9B03"/>
          </a:solidFill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E9B03"/>
          </a:solidFill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E9B03"/>
          </a:solidFill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E9B03"/>
          </a:solidFill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E9B03"/>
          </a:solidFill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E9B03"/>
          </a:solidFill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E9B03"/>
          </a:solidFill>
          <a:latin typeface="Tahoma" pitchFamily="34" charset="0"/>
        </a:defRPr>
      </a:lvl9pPr>
    </p:titleStyle>
    <p:bodyStyle>
      <a:lvl1pPr marL="225425" indent="-225425" algn="l" rtl="0" eaLnBrk="0" fontAlgn="base" hangingPunct="0">
        <a:spcBef>
          <a:spcPct val="50000"/>
        </a:spcBef>
        <a:spcAft>
          <a:spcPct val="0"/>
        </a:spcAft>
        <a:buClr>
          <a:srgbClr val="E2007F"/>
        </a:buClr>
        <a:buFont typeface="Wingdings" pitchFamily="2" charset="2"/>
        <a:buChar char="§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566738" indent="-225425" algn="l" rtl="0" eaLnBrk="0" fontAlgn="base" hangingPunct="0">
        <a:spcBef>
          <a:spcPct val="50000"/>
        </a:spcBef>
        <a:spcAft>
          <a:spcPct val="0"/>
        </a:spcAft>
        <a:buClr>
          <a:srgbClr val="00C6BD"/>
        </a:buClr>
        <a:buFont typeface="Wingdings" pitchFamily="2" charset="2"/>
        <a:buChar char="§"/>
        <a:defRPr sz="2400">
          <a:solidFill>
            <a:schemeClr val="bg2"/>
          </a:solidFill>
          <a:latin typeface="+mn-lt"/>
        </a:defRPr>
      </a:lvl2pPr>
      <a:lvl3pPr marL="914400" indent="-233363" algn="l" rtl="0" eaLnBrk="0" fontAlgn="base" hangingPunct="0">
        <a:spcBef>
          <a:spcPct val="50000"/>
        </a:spcBef>
        <a:spcAft>
          <a:spcPct val="0"/>
        </a:spcAft>
        <a:buClr>
          <a:srgbClr val="00B2EB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3pPr>
      <a:lvl4pPr marL="1254125" indent="-225425" algn="l" rtl="0" eaLnBrk="0" fontAlgn="base" hangingPunct="0">
        <a:spcBef>
          <a:spcPct val="50000"/>
        </a:spcBef>
        <a:spcAft>
          <a:spcPct val="0"/>
        </a:spcAft>
        <a:buClr>
          <a:srgbClr val="009999"/>
        </a:buClr>
        <a:buFont typeface="Wingdings" pitchFamily="2" charset="2"/>
        <a:buChar char="§"/>
        <a:defRPr sz="1600">
          <a:solidFill>
            <a:schemeClr val="bg2"/>
          </a:solidFill>
          <a:latin typeface="+mn-lt"/>
        </a:defRPr>
      </a:lvl4pPr>
      <a:lvl5pPr marL="15414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5pPr>
      <a:lvl6pPr marL="19986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6pPr>
      <a:lvl7pPr marL="24558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7pPr>
      <a:lvl8pPr marL="29130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8pPr>
      <a:lvl9pPr marL="33702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itchFamily="2" charset="2"/>
        <a:buChar char="§"/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SytzGwwBVw&amp;t=0s" TargetMode="External"/><Relationship Id="rId3" Type="http://schemas.openxmlformats.org/officeDocument/2006/relationships/hyperlink" Target="https://www.youtube.com/watch?v=sFO2ff-gTh0" TargetMode="External"/><Relationship Id="rId7" Type="http://schemas.openxmlformats.org/officeDocument/2006/relationships/hyperlink" Target="https://www.youtube.com/watch?v=85dtiMz9tSo" TargetMode="External"/><Relationship Id="rId2" Type="http://schemas.openxmlformats.org/officeDocument/2006/relationships/hyperlink" Target="https://www.youtube.com/watch?v=fSytzGwwBVw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wpQiEHYkBys" TargetMode="External"/><Relationship Id="rId5" Type="http://schemas.openxmlformats.org/officeDocument/2006/relationships/hyperlink" Target="https://www.youtube.com/watch?v=Kdsp6soqA7o" TargetMode="External"/><Relationship Id="rId4" Type="http://schemas.openxmlformats.org/officeDocument/2006/relationships/hyperlink" Target="https://www.youtube.com/watch?v=TIgfjmp-4BA" TargetMode="External"/><Relationship Id="rId9" Type="http://schemas.openxmlformats.org/officeDocument/2006/relationships/hyperlink" Target="https://www.youtube.com/watch?v=EuBBz3bI-aA&amp;t=0s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fintechexplained/part-3-regression-analysis-bcfe15a12866" TargetMode="External"/><Relationship Id="rId3" Type="http://schemas.openxmlformats.org/officeDocument/2006/relationships/hyperlink" Target="https://machinelearningmastery.com/how-to-choose-the-right-test-options-when-evaluating-machine-learning-algorithms/" TargetMode="External"/><Relationship Id="rId7" Type="http://schemas.openxmlformats.org/officeDocument/2006/relationships/hyperlink" Target="https://towardsdatascience.com/understanding-confusion-matrix-a9ad42dcfd62" TargetMode="External"/><Relationship Id="rId2" Type="http://schemas.openxmlformats.org/officeDocument/2006/relationships/hyperlink" Target="https://machinelearningmastery.com/classification-accuracy-is-not-enough-more-performance-measures-you-can-us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ikit-learn.org/stable/modules/cross_validation.html" TargetMode="External"/><Relationship Id="rId5" Type="http://schemas.openxmlformats.org/officeDocument/2006/relationships/hyperlink" Target="https://www.analyticsvidhya.com/blog/2020/10/how-to-choose-evaluation-metrics-for-classification-model/" TargetMode="External"/><Relationship Id="rId4" Type="http://schemas.openxmlformats.org/officeDocument/2006/relationships/hyperlink" Target="https://machinelearningmastery.com/confusion-matrix-machine-learning/" TargetMode="External"/><Relationship Id="rId9" Type="http://schemas.openxmlformats.org/officeDocument/2006/relationships/hyperlink" Target="https://www.analyticsvidhya.com/blog/2020/08/bias-and-variance-tradeoff-machine-learning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scikit-learn.org/stable/modules/model_evaluation.html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9064" y="1913638"/>
            <a:ext cx="7733104" cy="112504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ENG6500: </a:t>
            </a:r>
            <a:r>
              <a:rPr lang="en-US" altLang="en-US" sz="3200" b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 to Machine Learning </a:t>
            </a:r>
            <a:b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en-US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“Evaluation Techniques (Part 1)”</a:t>
            </a:r>
            <a:endParaRPr lang="en-US" alt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0600" y="1484784"/>
            <a:ext cx="144016" cy="39128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A878B3-294C-44F1-9CCB-91528CB97DF9}"/>
              </a:ext>
            </a:extLst>
          </p:cNvPr>
          <p:cNvSpPr/>
          <p:nvPr/>
        </p:nvSpPr>
        <p:spPr>
          <a:xfrm>
            <a:off x="172507" y="1472580"/>
            <a:ext cx="144016" cy="39128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4823EDB-B866-4BDA-AC2A-3D300FE54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20" y="168103"/>
            <a:ext cx="2873001" cy="156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result for machine learning">
            <a:extLst>
              <a:ext uri="{FF2B5EF4-FFF2-40B4-BE49-F238E27FC236}">
                <a16:creationId xmlns:a16="http://schemas.microsoft.com/office/drawing/2014/main" id="{286867A0-D0E0-4BF4-B123-399093DF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4" y="108123"/>
            <a:ext cx="3045541" cy="172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achine learning">
            <a:extLst>
              <a:ext uri="{FF2B5EF4-FFF2-40B4-BE49-F238E27FC236}">
                <a16:creationId xmlns:a16="http://schemas.microsoft.com/office/drawing/2014/main" id="{C829AB47-59BF-4C41-9454-49628D81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46" y="5052396"/>
            <a:ext cx="2962275" cy="163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achine learning">
            <a:extLst>
              <a:ext uri="{FF2B5EF4-FFF2-40B4-BE49-F238E27FC236}">
                <a16:creationId xmlns:a16="http://schemas.microsoft.com/office/drawing/2014/main" id="{9F97ED0C-9095-4B1B-AD94-67F708482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5052396"/>
            <a:ext cx="3056364" cy="15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iro.medium.com/max/1920/1*IKF4eIfN6PhW2EXofmrEJQ.jpeg">
            <a:extLst>
              <a:ext uri="{FF2B5EF4-FFF2-40B4-BE49-F238E27FC236}">
                <a16:creationId xmlns:a16="http://schemas.microsoft.com/office/drawing/2014/main" id="{64085351-7EA0-4CE8-99FE-93B1B9EE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0061" y="291638"/>
            <a:ext cx="2000085" cy="11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F6DB260-76C7-4172-9B8D-52020F665C15}"/>
              </a:ext>
            </a:extLst>
          </p:cNvPr>
          <p:cNvSpPr txBox="1">
            <a:spLocks noChangeArrowheads="1"/>
          </p:cNvSpPr>
          <p:nvPr/>
        </p:nvSpPr>
        <p:spPr>
          <a:xfrm>
            <a:off x="1151459" y="3241496"/>
            <a:ext cx="6607993" cy="141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S. Areibi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School of Engineering</a:t>
            </a:r>
          </a:p>
          <a:p>
            <a:r>
              <a:rPr lang="en-US" altLang="en-US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University of Guelph</a:t>
            </a:r>
            <a:endParaRPr lang="en-US" alt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332B7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Train/Validation/Test Split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C8ABF9C-081A-4584-852B-E8E50200833E}"/>
              </a:ext>
            </a:extLst>
          </p:cNvPr>
          <p:cNvSpPr txBox="1">
            <a:spLocks/>
          </p:cNvSpPr>
          <p:nvPr/>
        </p:nvSpPr>
        <p:spPr>
          <a:xfrm>
            <a:off x="190499" y="830262"/>
            <a:ext cx="8763000" cy="25987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the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disadvantage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Train/Validate/Test??</a:t>
            </a:r>
          </a:p>
          <a:p>
            <a:pPr marL="342900" marR="0" lvl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partitioning the available data into three sets,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drastically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the number of samples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can be used for learning the model.</a:t>
            </a:r>
          </a:p>
          <a:p>
            <a:pPr marL="342900" marR="0" lvl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srgbClr val="0000FF"/>
                </a:solidFill>
                <a:latin typeface="Calibri"/>
              </a:rPr>
              <a:t>Also, the results can depend on a particular random choice for the pair of (train, validation) sets!</a:t>
            </a:r>
          </a:p>
          <a:p>
            <a:pPr marL="342900" marR="0" lvl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solution to this problem is a procedure called </a:t>
            </a:r>
            <a:r>
              <a:rPr kumimoji="0" lang="en-US" sz="210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Cross Validation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11FA79F-AD75-4A48-83E5-04932A1ADD46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64984C-F5C2-C8C5-6350-50101521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11880"/>
            <a:ext cx="7010400" cy="28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332B7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K-Fold Cross Validation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C8ABF9C-081A-4584-852B-E8E50200833E}"/>
              </a:ext>
            </a:extLst>
          </p:cNvPr>
          <p:cNvSpPr txBox="1">
            <a:spLocks/>
          </p:cNvSpPr>
          <p:nvPr/>
        </p:nvSpPr>
        <p:spPr>
          <a:xfrm>
            <a:off x="166450" y="766153"/>
            <a:ext cx="8763000" cy="2662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K-fold cross validation,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test set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should still be held out for final evaluation, but the validation set is no longer needed when doing Cross Validation.</a:t>
            </a:r>
          </a:p>
          <a:p>
            <a:pPr marL="285750" marR="0" lvl="0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0000FF"/>
                </a:solidFill>
                <a:latin typeface="Calibri"/>
              </a:rPr>
              <a:t>The training set is split into k smaller sets.</a:t>
            </a:r>
          </a:p>
          <a:p>
            <a:pPr marL="285750" marR="0" lvl="0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value of k could be 5, 10 …</a:t>
            </a:r>
          </a:p>
          <a:p>
            <a:pPr marL="285750" marR="0" lvl="0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0000FF"/>
                </a:solidFill>
                <a:latin typeface="Calibri"/>
              </a:rPr>
              <a:t>The model is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trained</a:t>
            </a:r>
            <a:r>
              <a:rPr lang="en-US" sz="2400" dirty="0">
                <a:solidFill>
                  <a:srgbClr val="0000FF"/>
                </a:solidFill>
                <a:latin typeface="Calibri"/>
              </a:rPr>
              <a:t> using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k-1 of the folds</a:t>
            </a:r>
            <a:r>
              <a:rPr lang="en-US" sz="2400" dirty="0">
                <a:solidFill>
                  <a:srgbClr val="0000FF"/>
                </a:solidFill>
                <a:latin typeface="Calibri"/>
              </a:rPr>
              <a:t> as training data</a:t>
            </a:r>
          </a:p>
          <a:p>
            <a:pPr marL="285750" marR="0" lvl="0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resulting model 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validated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the remaining part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"/>
                <a:ea typeface="+mn-ea"/>
                <a:cs typeface="+mn-cs"/>
              </a:rPr>
              <a:t>fold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the data.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ADB49B15-A946-4F96-9AC6-6A316741B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6" b="81944"/>
          <a:stretch/>
        </p:blipFill>
        <p:spPr>
          <a:xfrm>
            <a:off x="1004650" y="3650464"/>
            <a:ext cx="7086600" cy="548640"/>
          </a:xfrm>
          <a:prstGeom prst="rect">
            <a:avLst/>
          </a:prstGeom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BFBA6B15-1981-439C-BBB3-E4728CB93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50" y="3650464"/>
            <a:ext cx="7086600" cy="3024973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C78B404-0E0F-4C99-AC4D-F008431CDC5E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57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 K-Fold Cross Validation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C8ABF9C-081A-4584-852B-E8E50200833E}"/>
              </a:ext>
            </a:extLst>
          </p:cNvPr>
          <p:cNvSpPr txBox="1">
            <a:spLocks/>
          </p:cNvSpPr>
          <p:nvPr/>
        </p:nvSpPr>
        <p:spPr>
          <a:xfrm>
            <a:off x="177529" y="767200"/>
            <a:ext cx="8763000" cy="38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56D3651-6C17-42F1-9B50-F0C8113E6840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F52F6F-3375-4DB8-B132-80E551806C41}"/>
              </a:ext>
            </a:extLst>
          </p:cNvPr>
          <p:cNvSpPr txBox="1"/>
          <p:nvPr/>
        </p:nvSpPr>
        <p:spPr>
          <a:xfrm>
            <a:off x="457200" y="9144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Reference to a “validation dataset” disappears if the practitioner is choosing to tune model hyperparameters using k-fold cross-validation with the training dataset.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958613-5931-4FF5-8C87-8F015AD9E1B9}"/>
              </a:ext>
            </a:extLst>
          </p:cNvPr>
          <p:cNvSpPr txBox="1"/>
          <p:nvPr/>
        </p:nvSpPr>
        <p:spPr>
          <a:xfrm>
            <a:off x="634729" y="1905000"/>
            <a:ext cx="7848600" cy="477053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00B050"/>
                </a:solidFill>
              </a:rPr>
              <a:t># split data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data = ...</a:t>
            </a:r>
          </a:p>
          <a:p>
            <a:pPr lvl="0"/>
            <a:r>
              <a:rPr lang="en-US" sz="1600" b="1" dirty="0"/>
              <a:t>train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b="1" dirty="0">
                <a:solidFill>
                  <a:srgbClr val="FF0000"/>
                </a:solidFill>
              </a:rPr>
              <a:t>test</a:t>
            </a:r>
            <a:r>
              <a:rPr lang="en-US" sz="1600" dirty="0">
                <a:solidFill>
                  <a:srgbClr val="0000FF"/>
                </a:solidFill>
              </a:rPr>
              <a:t> = split(data)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pPr lvl="0"/>
            <a:r>
              <a:rPr lang="en-US" sz="1600" dirty="0">
                <a:solidFill>
                  <a:srgbClr val="00B050"/>
                </a:solidFill>
              </a:rPr>
              <a:t># tune model hyperparameters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parameters = ...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k = ...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for params in parameters: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	skills = list()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	for </a:t>
            </a:r>
            <a:r>
              <a:rPr lang="en-US" sz="1600" dirty="0" err="1">
                <a:solidFill>
                  <a:srgbClr val="0000FF"/>
                </a:solidFill>
              </a:rPr>
              <a:t>i</a:t>
            </a:r>
            <a:r>
              <a:rPr lang="en-US" sz="1600" dirty="0">
                <a:solidFill>
                  <a:srgbClr val="0000FF"/>
                </a:solidFill>
              </a:rPr>
              <a:t> in k: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		</a:t>
            </a:r>
            <a:r>
              <a:rPr lang="en-US" sz="1600" dirty="0" err="1">
                <a:solidFill>
                  <a:srgbClr val="0000FF"/>
                </a:solidFill>
              </a:rPr>
              <a:t>fold_train</a:t>
            </a:r>
            <a:r>
              <a:rPr lang="en-US" sz="1600" dirty="0">
                <a:solidFill>
                  <a:srgbClr val="0000FF"/>
                </a:solidFill>
              </a:rPr>
              <a:t>, </a:t>
            </a:r>
            <a:r>
              <a:rPr lang="en-US" sz="1600" dirty="0" err="1">
                <a:solidFill>
                  <a:srgbClr val="00B050"/>
                </a:solidFill>
              </a:rPr>
              <a:t>fold_val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= </a:t>
            </a:r>
            <a:r>
              <a:rPr lang="en-US" b="1" dirty="0" err="1"/>
              <a:t>cv_split</a:t>
            </a:r>
            <a:r>
              <a:rPr lang="en-US" sz="1600" dirty="0">
                <a:solidFill>
                  <a:srgbClr val="0000FF"/>
                </a:solidFill>
              </a:rPr>
              <a:t>(</a:t>
            </a:r>
            <a:r>
              <a:rPr lang="en-US" sz="1600" dirty="0" err="1">
                <a:solidFill>
                  <a:srgbClr val="0000FF"/>
                </a:solidFill>
              </a:rPr>
              <a:t>i</a:t>
            </a:r>
            <a:r>
              <a:rPr lang="en-US" sz="1600" dirty="0">
                <a:solidFill>
                  <a:srgbClr val="0000FF"/>
                </a:solidFill>
              </a:rPr>
              <a:t>, k, train)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		model = </a:t>
            </a:r>
            <a:r>
              <a:rPr lang="en-US" sz="1600" b="1" dirty="0"/>
              <a:t>fit</a:t>
            </a:r>
            <a:r>
              <a:rPr lang="en-US" sz="1600" dirty="0">
                <a:solidFill>
                  <a:srgbClr val="0000FF"/>
                </a:solidFill>
              </a:rPr>
              <a:t>(</a:t>
            </a:r>
            <a:r>
              <a:rPr lang="en-US" sz="1600" b="1" dirty="0" err="1"/>
              <a:t>fold_train</a:t>
            </a:r>
            <a:r>
              <a:rPr lang="en-US" sz="1600" dirty="0">
                <a:solidFill>
                  <a:srgbClr val="0000FF"/>
                </a:solidFill>
              </a:rPr>
              <a:t>, params)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		</a:t>
            </a:r>
            <a:r>
              <a:rPr lang="en-US" sz="1600" dirty="0" err="1">
                <a:solidFill>
                  <a:srgbClr val="0000FF"/>
                </a:solidFill>
              </a:rPr>
              <a:t>skill_estimate</a:t>
            </a:r>
            <a:r>
              <a:rPr lang="en-US" sz="1600" dirty="0">
                <a:solidFill>
                  <a:srgbClr val="0000FF"/>
                </a:solidFill>
              </a:rPr>
              <a:t> = </a:t>
            </a:r>
            <a:r>
              <a:rPr lang="en-US" sz="1600" b="1" dirty="0"/>
              <a:t>evaluate</a:t>
            </a:r>
            <a:r>
              <a:rPr lang="en-US" sz="1600" dirty="0">
                <a:solidFill>
                  <a:srgbClr val="0000FF"/>
                </a:solidFill>
              </a:rPr>
              <a:t>(model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  <a:r>
              <a:rPr lang="en-US" sz="1600" dirty="0" err="1">
                <a:solidFill>
                  <a:srgbClr val="00B050"/>
                </a:solidFill>
              </a:rPr>
              <a:t>fold_val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		</a:t>
            </a:r>
            <a:r>
              <a:rPr lang="en-US" sz="1600" dirty="0" err="1">
                <a:solidFill>
                  <a:srgbClr val="0000FF"/>
                </a:solidFill>
              </a:rPr>
              <a:t>skills.append</a:t>
            </a:r>
            <a:r>
              <a:rPr lang="en-US" sz="1600" dirty="0">
                <a:solidFill>
                  <a:srgbClr val="0000FF"/>
                </a:solidFill>
              </a:rPr>
              <a:t>(</a:t>
            </a:r>
            <a:r>
              <a:rPr lang="en-US" sz="1600" dirty="0" err="1">
                <a:solidFill>
                  <a:srgbClr val="0000FF"/>
                </a:solidFill>
              </a:rPr>
              <a:t>skill_estimate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	skill = summarize(skills)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 </a:t>
            </a:r>
          </a:p>
          <a:p>
            <a:pPr lvl="0"/>
            <a:r>
              <a:rPr lang="en-US" sz="1600" dirty="0">
                <a:solidFill>
                  <a:srgbClr val="00B050"/>
                </a:solidFill>
              </a:rPr>
              <a:t># evaluate final model for comparison with other models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model = </a:t>
            </a:r>
            <a:r>
              <a:rPr lang="en-US" sz="1600" b="1" dirty="0"/>
              <a:t>fit</a:t>
            </a:r>
            <a:r>
              <a:rPr lang="en-US" sz="1600" dirty="0">
                <a:solidFill>
                  <a:srgbClr val="0000FF"/>
                </a:solidFill>
              </a:rPr>
              <a:t>(</a:t>
            </a:r>
            <a:r>
              <a:rPr lang="en-US" sz="1600" dirty="0"/>
              <a:t>train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</a:p>
          <a:p>
            <a:pPr lvl="0"/>
            <a:r>
              <a:rPr lang="en-US" sz="1600" dirty="0">
                <a:solidFill>
                  <a:srgbClr val="0000FF"/>
                </a:solidFill>
              </a:rPr>
              <a:t>skill = evaluate(model, </a:t>
            </a:r>
            <a:r>
              <a:rPr lang="en-US" sz="1600" b="1" dirty="0">
                <a:solidFill>
                  <a:srgbClr val="FF0000"/>
                </a:solidFill>
              </a:rPr>
              <a:t>test</a:t>
            </a:r>
            <a:r>
              <a:rPr lang="en-US" sz="1600" dirty="0">
                <a:solidFill>
                  <a:srgbClr val="0000FF"/>
                </a:solidFill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7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332B7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SKLearn: K-fold CV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25A4977-C665-433A-9D07-F77C59130EAE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83AB7-30F6-4B98-BB57-A8FEC036CE8F}"/>
              </a:ext>
            </a:extLst>
          </p:cNvPr>
          <p:cNvSpPr txBox="1"/>
          <p:nvPr/>
        </p:nvSpPr>
        <p:spPr>
          <a:xfrm>
            <a:off x="876299" y="914400"/>
            <a:ext cx="7391399" cy="31700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# Evaluating a Machine Learning Model by K-Fold CV</a:t>
            </a:r>
          </a:p>
          <a:p>
            <a:r>
              <a:rPr lang="en-US" dirty="0">
                <a:solidFill>
                  <a:srgbClr val="00B050"/>
                </a:solidFill>
              </a:rPr>
              <a:t># https://scikit-learn.org/stable/modules/cross_validation.html</a:t>
            </a:r>
          </a:p>
          <a:p>
            <a:r>
              <a:rPr lang="en-US" dirty="0">
                <a:solidFill>
                  <a:srgbClr val="00B050"/>
                </a:solidFill>
              </a:rPr>
              <a:t># Import necessary libraries</a:t>
            </a:r>
          </a:p>
          <a:p>
            <a:r>
              <a:rPr lang="en-US" dirty="0">
                <a:solidFill>
                  <a:srgbClr val="0000FF"/>
                </a:solidFill>
              </a:rPr>
              <a:t>import </a:t>
            </a:r>
            <a:r>
              <a:rPr lang="en-US" dirty="0" err="1">
                <a:solidFill>
                  <a:srgbClr val="0000FF"/>
                </a:solidFill>
              </a:rPr>
              <a:t>numpy</a:t>
            </a:r>
            <a:r>
              <a:rPr lang="en-US" dirty="0">
                <a:solidFill>
                  <a:srgbClr val="0000FF"/>
                </a:solidFill>
              </a:rPr>
              <a:t> as np</a:t>
            </a:r>
          </a:p>
          <a:p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dirty="0" err="1">
                <a:solidFill>
                  <a:srgbClr val="0000FF"/>
                </a:solidFill>
              </a:rPr>
              <a:t>sklearn.model_selection</a:t>
            </a:r>
            <a:r>
              <a:rPr lang="en-US" dirty="0">
                <a:solidFill>
                  <a:srgbClr val="0000FF"/>
                </a:solidFill>
              </a:rPr>
              <a:t> import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cross_val_score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dirty="0" err="1">
                <a:solidFill>
                  <a:srgbClr val="0000FF"/>
                </a:solidFill>
              </a:rPr>
              <a:t>sklearn</a:t>
            </a:r>
            <a:r>
              <a:rPr lang="en-US" dirty="0">
                <a:solidFill>
                  <a:srgbClr val="0000FF"/>
                </a:solidFill>
              </a:rPr>
              <a:t> import datasets</a:t>
            </a:r>
          </a:p>
          <a:p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dirty="0" err="1">
                <a:solidFill>
                  <a:srgbClr val="0000FF"/>
                </a:solidFill>
              </a:rPr>
              <a:t>sklearn</a:t>
            </a:r>
            <a:r>
              <a:rPr lang="en-US" dirty="0">
                <a:solidFill>
                  <a:srgbClr val="0000FF"/>
                </a:solidFill>
              </a:rPr>
              <a:t> import </a:t>
            </a:r>
            <a:r>
              <a:rPr lang="en-US" dirty="0" err="1">
                <a:solidFill>
                  <a:srgbClr val="0000FF"/>
                </a:solidFill>
              </a:rPr>
              <a:t>svm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# Load the data "iris", X will hold the features, while y will hold the label</a:t>
            </a:r>
          </a:p>
          <a:p>
            <a:r>
              <a:rPr lang="en-US" dirty="0">
                <a:solidFill>
                  <a:srgbClr val="0000FF"/>
                </a:solidFill>
              </a:rPr>
              <a:t>X, y = </a:t>
            </a:r>
            <a:r>
              <a:rPr lang="en-US" dirty="0" err="1">
                <a:solidFill>
                  <a:srgbClr val="0000FF"/>
                </a:solidFill>
              </a:rPr>
              <a:t>datasets.</a:t>
            </a:r>
            <a:r>
              <a:rPr lang="en-US" sz="2000" b="1" dirty="0" err="1"/>
              <a:t>load_iris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return_X_y</a:t>
            </a:r>
            <a:r>
              <a:rPr lang="en-US" dirty="0">
                <a:solidFill>
                  <a:srgbClr val="0000FF"/>
                </a:solidFill>
              </a:rPr>
              <a:t>=True)</a:t>
            </a:r>
          </a:p>
          <a:p>
            <a:r>
              <a:rPr lang="en-US" dirty="0" err="1">
                <a:solidFill>
                  <a:srgbClr val="0000FF"/>
                </a:solidFill>
              </a:rPr>
              <a:t>X.shape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y.shape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A439A-9D79-4FAA-8F92-8DCD32008881}"/>
              </a:ext>
            </a:extLst>
          </p:cNvPr>
          <p:cNvSpPr txBox="1"/>
          <p:nvPr/>
        </p:nvSpPr>
        <p:spPr>
          <a:xfrm>
            <a:off x="876299" y="4495800"/>
            <a:ext cx="217170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((150, 4), (150,))</a:t>
            </a:r>
          </a:p>
        </p:txBody>
      </p:sp>
    </p:spTree>
    <p:extLst>
      <p:ext uri="{BB962C8B-B14F-4D97-AF65-F5344CB8AC3E}">
        <p14:creationId xmlns:p14="http://schemas.microsoft.com/office/powerpoint/2010/main" val="6318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332B7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SKLearn: K-fold CV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25A4977-C665-433A-9D07-F77C59130EAE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83AB7-30F6-4B98-BB57-A8FEC036CE8F}"/>
              </a:ext>
            </a:extLst>
          </p:cNvPr>
          <p:cNvSpPr txBox="1"/>
          <p:nvPr/>
        </p:nvSpPr>
        <p:spPr>
          <a:xfrm>
            <a:off x="457200" y="914400"/>
            <a:ext cx="7391399" cy="123110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 Call SVM to fit the training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svm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.SVC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(kernel='linear', C=1,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random_state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=42)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scores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cross_val_score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X, y, cv=5)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547A6E-2383-439F-B652-5C78EEB53F3D}"/>
              </a:ext>
            </a:extLst>
          </p:cNvPr>
          <p:cNvSpPr txBox="1"/>
          <p:nvPr/>
        </p:nvSpPr>
        <p:spPr>
          <a:xfrm>
            <a:off x="457200" y="2514600"/>
            <a:ext cx="750569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array([0.96666667,        1.,      0.96666667,       0.96666667,        1.        ])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6D820-0B7C-43C5-A3B8-21A2EEB1E056}"/>
              </a:ext>
            </a:extLst>
          </p:cNvPr>
          <p:cNvSpPr txBox="1"/>
          <p:nvPr/>
        </p:nvSpPr>
        <p:spPr>
          <a:xfrm>
            <a:off x="476655" y="3569563"/>
            <a:ext cx="8514945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print("%0.2f accuracy with a standard deviation of %0.2f" % (</a:t>
            </a:r>
            <a:r>
              <a:rPr lang="en-US" dirty="0" err="1">
                <a:solidFill>
                  <a:srgbClr val="0000FF"/>
                </a:solidFill>
              </a:rPr>
              <a:t>scores.mean</a:t>
            </a:r>
            <a:r>
              <a:rPr lang="en-US" dirty="0">
                <a:solidFill>
                  <a:srgbClr val="0000FF"/>
                </a:solidFill>
              </a:rPr>
              <a:t>(), </a:t>
            </a:r>
            <a:r>
              <a:rPr lang="en-US" dirty="0" err="1">
                <a:solidFill>
                  <a:srgbClr val="0000FF"/>
                </a:solidFill>
              </a:rPr>
              <a:t>scores.std</a:t>
            </a:r>
            <a:r>
              <a:rPr lang="en-US" dirty="0">
                <a:solidFill>
                  <a:srgbClr val="0000FF"/>
                </a:solidFill>
              </a:rPr>
              <a:t>()))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3DF90-CA75-4CFD-B532-AA5C91831713}"/>
              </a:ext>
            </a:extLst>
          </p:cNvPr>
          <p:cNvSpPr txBox="1"/>
          <p:nvPr/>
        </p:nvSpPr>
        <p:spPr>
          <a:xfrm>
            <a:off x="476655" y="4439860"/>
            <a:ext cx="45720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0.98 accuracy with a standard deviation of 0.02</a:t>
            </a:r>
          </a:p>
        </p:txBody>
      </p:sp>
    </p:spTree>
    <p:extLst>
      <p:ext uri="{BB962C8B-B14F-4D97-AF65-F5344CB8AC3E}">
        <p14:creationId xmlns:p14="http://schemas.microsoft.com/office/powerpoint/2010/main" val="4583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228600" y="2857500"/>
            <a:ext cx="84582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Classification Evaluation Metrics</a:t>
            </a:r>
          </a:p>
        </p:txBody>
      </p:sp>
    </p:spTree>
    <p:extLst>
      <p:ext uri="{BB962C8B-B14F-4D97-AF65-F5344CB8AC3E}">
        <p14:creationId xmlns:p14="http://schemas.microsoft.com/office/powerpoint/2010/main" val="12587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True/False Positive/Negative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3962400"/>
            <a:ext cx="8229600" cy="25908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The dataset is input to an algorithm that predicts each instance’s class association.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If an instance is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correctly predicted</a:t>
            </a:r>
            <a:r>
              <a:rPr lang="en-US" sz="2400" dirty="0">
                <a:solidFill>
                  <a:srgbClr val="0000FF"/>
                </a:solidFill>
              </a:rPr>
              <a:t> as positive or negative, it is a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dirty="0"/>
              <a:t>rue </a:t>
            </a:r>
            <a:r>
              <a:rPr lang="en-US" sz="2400" b="1" dirty="0">
                <a:solidFill>
                  <a:srgbClr val="00B050"/>
                </a:solidFill>
              </a:rPr>
              <a:t>P</a:t>
            </a:r>
            <a:r>
              <a:rPr lang="en-US" sz="2400" dirty="0"/>
              <a:t>ositive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) or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dirty="0"/>
              <a:t>rue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n-US" sz="2400" dirty="0"/>
              <a:t>egative</a:t>
            </a:r>
            <a:r>
              <a:rPr lang="en-US" sz="2400" dirty="0">
                <a:solidFill>
                  <a:srgbClr val="0000FF"/>
                </a:solidFill>
              </a:rPr>
              <a:t> (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), respectively.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If an instance is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incorrectly labeled or predicted</a:t>
            </a:r>
            <a:r>
              <a:rPr lang="en-US" sz="2400" dirty="0">
                <a:solidFill>
                  <a:srgbClr val="0000FF"/>
                </a:solidFill>
              </a:rPr>
              <a:t> positive or negative, it is a 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alse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ositive</a:t>
            </a:r>
            <a:r>
              <a:rPr lang="en-US" sz="2400" dirty="0">
                <a:solidFill>
                  <a:srgbClr val="0000FF"/>
                </a:solidFill>
              </a:rPr>
              <a:t>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) or 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alse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egative</a:t>
            </a:r>
            <a:r>
              <a:rPr lang="en-US" sz="2400" dirty="0">
                <a:solidFill>
                  <a:srgbClr val="0000FF"/>
                </a:solidFill>
              </a:rPr>
              <a:t>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01BDC03-998C-4AE2-B39E-09B15762483E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pic>
        <p:nvPicPr>
          <p:cNvPr id="1026" name="Picture 2" descr="Click flooding detection: The false positive challenge | AppsFlyer">
            <a:extLst>
              <a:ext uri="{FF2B5EF4-FFF2-40B4-BE49-F238E27FC236}">
                <a16:creationId xmlns:a16="http://schemas.microsoft.com/office/drawing/2014/main" id="{D8ACD68D-F328-4C73-AFC4-EFF4585E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46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332B7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C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lassification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 Evaluation Metrics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1000" y="914400"/>
            <a:ext cx="87630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confusion matrix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x 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matrix, where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the number of target labels (classes)</a:t>
            </a:r>
          </a:p>
          <a:p>
            <a:pPr marL="285750" marR="0" lvl="0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shows the number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incorrect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predictions made by the classifier compared to the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 outcomes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(target labels) in the actual data</a:t>
            </a:r>
          </a:p>
          <a:p>
            <a:pPr marL="285750" marR="0" lvl="0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E.g., binary classification problem (e.g., two classes 0|1 or T|F)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8242" y="404575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Model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5421869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Target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0161" y="4752575"/>
            <a:ext cx="2919439" cy="17801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59880" y="4752575"/>
            <a:ext cx="0" cy="1780166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00161" y="5655290"/>
            <a:ext cx="291943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6025" y="4419601"/>
            <a:ext cx="1420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Predicted 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6253" y="4419601"/>
            <a:ext cx="1420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Predicted F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76028" y="4937892"/>
            <a:ext cx="91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Actually 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86210" y="5832193"/>
            <a:ext cx="91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Actually 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4680" y="5001492"/>
            <a:ext cx="71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CA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n-CA" sz="12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7551" y="5876705"/>
            <a:ext cx="78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CA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endParaRPr kumimoji="0" lang="en-CA" sz="12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5499" y="5884702"/>
            <a:ext cx="71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CA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n-CA" sz="12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4947" y="5004906"/>
            <a:ext cx="71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CA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endParaRPr kumimoji="0" lang="en-CA" sz="12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181600" y="4876800"/>
            <a:ext cx="3733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Accuracy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proportion of the total number of predictions that are correct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53B86C-743B-4364-8DA6-DE6E6CBFE32A}"/>
              </a:ext>
            </a:extLst>
          </p:cNvPr>
          <p:cNvSpPr/>
          <p:nvPr/>
        </p:nvSpPr>
        <p:spPr>
          <a:xfrm>
            <a:off x="1915499" y="4876800"/>
            <a:ext cx="686707" cy="557076"/>
          </a:xfrm>
          <a:prstGeom prst="ellipse">
            <a:avLst/>
          </a:prstGeom>
          <a:noFill/>
          <a:ln w="349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92BAE0-68A4-4D95-BC1C-FBB6A72D5D18}"/>
              </a:ext>
            </a:extLst>
          </p:cNvPr>
          <p:cNvSpPr/>
          <p:nvPr/>
        </p:nvSpPr>
        <p:spPr>
          <a:xfrm>
            <a:off x="3387633" y="5815478"/>
            <a:ext cx="686707" cy="557076"/>
          </a:xfrm>
          <a:prstGeom prst="ellipse">
            <a:avLst/>
          </a:prstGeom>
          <a:noFill/>
          <a:ln w="349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8ECB46C4-71A7-4C9E-A37D-A99883DE255E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2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5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>
            <a:extLst>
              <a:ext uri="{FF2B5EF4-FFF2-40B4-BE49-F238E27FC236}">
                <a16:creationId xmlns:a16="http://schemas.microsoft.com/office/drawing/2014/main" id="{B9C55853-6DA1-4324-A875-9D098673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Confusion Matrix Example</a:t>
            </a:r>
          </a:p>
        </p:txBody>
      </p:sp>
      <p:sp>
        <p:nvSpPr>
          <p:cNvPr id="14339" name="Content Placeholder 5">
            <a:extLst>
              <a:ext uri="{FF2B5EF4-FFF2-40B4-BE49-F238E27FC236}">
                <a16:creationId xmlns:a16="http://schemas.microsoft.com/office/drawing/2014/main" id="{4BEB7ED2-4831-4CE2-AC49-16D02EF6E61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42082" y="3498657"/>
            <a:ext cx="5943600" cy="2209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201</a:t>
            </a:r>
            <a:r>
              <a:rPr lang="en-US" altLang="en-US" dirty="0">
                <a:solidFill>
                  <a:srgbClr val="00B050"/>
                </a:solidFill>
              </a:rPr>
              <a:t> 1’s correctly classified as “1”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85</a:t>
            </a:r>
            <a:r>
              <a:rPr lang="en-US" altLang="en-US" dirty="0">
                <a:solidFill>
                  <a:srgbClr val="FF0000"/>
                </a:solidFill>
              </a:rPr>
              <a:t> 1’s incorrectly classified as “0”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25</a:t>
            </a:r>
            <a:r>
              <a:rPr lang="en-US" altLang="en-US" dirty="0">
                <a:solidFill>
                  <a:srgbClr val="FF0000"/>
                </a:solidFill>
              </a:rPr>
              <a:t> 0’s incorrectly classified as “1”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2689</a:t>
            </a:r>
            <a:r>
              <a:rPr lang="en-US" altLang="en-US" dirty="0">
                <a:solidFill>
                  <a:srgbClr val="00B050"/>
                </a:solidFill>
              </a:rPr>
              <a:t> 0’s correctly classified as “0”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445845D7-6E77-487E-8151-C9CC58388D4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143000"/>
            <a:ext cx="4892675" cy="168751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E96D3A-82B6-4FCB-A6E0-820BD089D05F}"/>
              </a:ext>
            </a:extLst>
          </p:cNvPr>
          <p:cNvSpPr txBox="1"/>
          <p:nvPr/>
        </p:nvSpPr>
        <p:spPr>
          <a:xfrm>
            <a:off x="757288" y="6021795"/>
            <a:ext cx="7934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 = (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2689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)/(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2689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96.33%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BA49693-4365-49A4-9A5C-388D3331BA6E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1D2D2B1C-34A8-44B9-9572-F5C9A3610822}"/>
              </a:ext>
            </a:extLst>
          </p:cNvPr>
          <p:cNvSpPr/>
          <p:nvPr/>
        </p:nvSpPr>
        <p:spPr>
          <a:xfrm rot="10578303">
            <a:off x="4910369" y="1485948"/>
            <a:ext cx="1551386" cy="70278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FC06F60C-C9DC-4FF1-9C57-6E74DD8E14AA}"/>
              </a:ext>
            </a:extLst>
          </p:cNvPr>
          <p:cNvSpPr/>
          <p:nvPr/>
        </p:nvSpPr>
        <p:spPr>
          <a:xfrm>
            <a:off x="4572000" y="2722362"/>
            <a:ext cx="1551386" cy="70278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2" grpId="0"/>
      <p:bldP spid="3" grpId="0" animBg="1"/>
      <p:bldP spid="3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>
            <a:extLst>
              <a:ext uri="{FF2B5EF4-FFF2-40B4-BE49-F238E27FC236}">
                <a16:creationId xmlns:a16="http://schemas.microsoft.com/office/drawing/2014/main" id="{B9C55853-6DA1-4324-A875-9D098673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644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Confusion Matrix Example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445845D7-6E77-487E-8151-C9CC58388D4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51167"/>
            <a:ext cx="4892675" cy="168751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E96D3A-82B6-4FCB-A6E0-820BD089D05F}"/>
              </a:ext>
            </a:extLst>
          </p:cNvPr>
          <p:cNvSpPr txBox="1"/>
          <p:nvPr/>
        </p:nvSpPr>
        <p:spPr>
          <a:xfrm>
            <a:off x="1160713" y="3455077"/>
            <a:ext cx="5123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Accuracy =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201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+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2689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)/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3000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= 96.33%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3E286-16BD-4FE1-97F1-299C832DB453}"/>
              </a:ext>
            </a:extLst>
          </p:cNvPr>
          <p:cNvSpPr txBox="1"/>
          <p:nvPr/>
        </p:nvSpPr>
        <p:spPr>
          <a:xfrm>
            <a:off x="1157470" y="4193739"/>
            <a:ext cx="539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</a:rPr>
              <a:t>Overall Error Rate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=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25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+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85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)/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3000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= 3.67%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94796-4716-4A52-8F03-E1DE093582C8}"/>
              </a:ext>
            </a:extLst>
          </p:cNvPr>
          <p:cNvSpPr txBox="1"/>
          <p:nvPr/>
        </p:nvSpPr>
        <p:spPr>
          <a:xfrm>
            <a:off x="5943600" y="1740932"/>
            <a:ext cx="286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Samples = 3000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FA837-AA1F-437C-9F20-9690048FAD1D}"/>
              </a:ext>
            </a:extLst>
          </p:cNvPr>
          <p:cNvSpPr txBox="1"/>
          <p:nvPr/>
        </p:nvSpPr>
        <p:spPr>
          <a:xfrm>
            <a:off x="1157470" y="4888927"/>
            <a:ext cx="531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Accuracy = 1 – Overall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Error Rate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= 96.33%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F301D90-4146-4C75-A66E-43874117EB22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CDF50-F17D-4503-89B6-FFBE93EFDB84}"/>
              </a:ext>
            </a:extLst>
          </p:cNvPr>
          <p:cNvSpPr txBox="1"/>
          <p:nvPr/>
        </p:nvSpPr>
        <p:spPr>
          <a:xfrm>
            <a:off x="990600" y="5848854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What is the problem using the Accuracy measure here?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509526-F334-4D42-9D03-BCAB0B599904}"/>
              </a:ext>
            </a:extLst>
          </p:cNvPr>
          <p:cNvSpPr/>
          <p:nvPr/>
        </p:nvSpPr>
        <p:spPr>
          <a:xfrm>
            <a:off x="3352800" y="2011094"/>
            <a:ext cx="838200" cy="351106"/>
          </a:xfrm>
          <a:prstGeom prst="ellipse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923FDE-ADAB-4193-892C-77AC62614BBA}"/>
              </a:ext>
            </a:extLst>
          </p:cNvPr>
          <p:cNvSpPr/>
          <p:nvPr/>
        </p:nvSpPr>
        <p:spPr>
          <a:xfrm>
            <a:off x="4888817" y="2374520"/>
            <a:ext cx="838200" cy="351106"/>
          </a:xfrm>
          <a:prstGeom prst="ellipse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9AFAC2-1D90-4669-9121-126C254F81F5}"/>
              </a:ext>
            </a:extLst>
          </p:cNvPr>
          <p:cNvSpPr/>
          <p:nvPr/>
        </p:nvSpPr>
        <p:spPr>
          <a:xfrm>
            <a:off x="3398134" y="2362200"/>
            <a:ext cx="838200" cy="41479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D8A8D2-2A20-4146-AF58-44002B8B94CD}"/>
              </a:ext>
            </a:extLst>
          </p:cNvPr>
          <p:cNvSpPr/>
          <p:nvPr/>
        </p:nvSpPr>
        <p:spPr>
          <a:xfrm>
            <a:off x="5000844" y="2011094"/>
            <a:ext cx="726173" cy="41479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9CA64-8E69-47D7-8304-7AB5C49E5C1F}"/>
              </a:ext>
            </a:extLst>
          </p:cNvPr>
          <p:cNvSpPr/>
          <p:nvPr/>
        </p:nvSpPr>
        <p:spPr>
          <a:xfrm>
            <a:off x="2895601" y="2011094"/>
            <a:ext cx="3048000" cy="8176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  <p:bldP spid="11" grpId="0"/>
      <p:bldP spid="3" grpId="0" animBg="1"/>
      <p:bldP spid="3" grpId="1" animBg="1"/>
      <p:bldP spid="12" grpId="0" animBg="1"/>
      <p:bldP spid="12" grpId="1" animBg="1"/>
      <p:bldP spid="6" grpId="0" animBg="1"/>
      <p:bldP spid="6" grpId="1" animBg="1"/>
      <p:bldP spid="13" grpId="0" animBg="1"/>
      <p:bldP spid="13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4A41908D-810E-4908-A131-894163A9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Why Evaluate?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98D72876-FA4B-4DB2-9C2F-6144B64AD6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1140106"/>
            <a:ext cx="8763000" cy="5334000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FF"/>
                </a:solidFill>
              </a:rPr>
              <a:t>Multiple methods are available to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</a:t>
            </a:r>
            <a:r>
              <a:rPr lang="en-US" altLang="en-US" sz="2800" dirty="0">
                <a:solidFill>
                  <a:srgbClr val="0000FF"/>
                </a:solidFill>
              </a:rPr>
              <a:t> or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FF"/>
                </a:solidFill>
              </a:rPr>
              <a:t>For each method,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choices</a:t>
            </a:r>
            <a:r>
              <a:rPr lang="en-US" altLang="en-US" sz="2800" dirty="0">
                <a:solidFill>
                  <a:srgbClr val="0000FF"/>
                </a:solidFill>
              </a:rPr>
              <a:t> are available for settings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FF"/>
                </a:solidFill>
              </a:rPr>
              <a:t>To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best model</a:t>
            </a:r>
            <a:r>
              <a:rPr lang="en-US" altLang="en-US" sz="2800" dirty="0">
                <a:solidFill>
                  <a:srgbClr val="0000FF"/>
                </a:solidFill>
              </a:rPr>
              <a:t>, we need to assess each model’s performance.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rgbClr val="0000FF"/>
                </a:solidFill>
              </a:rPr>
              <a:t>Several </a:t>
            </a:r>
            <a:r>
              <a:rPr lang="en-US" alt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</a:t>
            </a:r>
            <a:r>
              <a:rPr lang="en-US" altLang="en-US" sz="2800" dirty="0">
                <a:solidFill>
                  <a:srgbClr val="0000FF"/>
                </a:solidFill>
              </a:rPr>
              <a:t> are available for:</a:t>
            </a:r>
          </a:p>
          <a:p>
            <a:pPr lvl="1" eaLnBrk="1" hangingPunct="1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en-US" sz="2200" dirty="0">
                <a:solidFill>
                  <a:srgbClr val="FF0000"/>
                </a:solidFill>
              </a:rPr>
              <a:t>Regression Models</a:t>
            </a:r>
          </a:p>
          <a:p>
            <a:pPr lvl="2" eaLnBrk="1" hangingPunct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FF"/>
                </a:solidFill>
              </a:rPr>
              <a:t>R^2, MAE, MSE, RMSE</a:t>
            </a:r>
          </a:p>
          <a:p>
            <a:pPr lvl="1" eaLnBrk="1" hangingPunct="1"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altLang="en-US" sz="2200" dirty="0">
                <a:solidFill>
                  <a:srgbClr val="00B050"/>
                </a:solidFill>
              </a:rPr>
              <a:t>Classification Models</a:t>
            </a:r>
          </a:p>
          <a:p>
            <a:pPr lvl="2" eaLnBrk="1" hangingPunct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FF"/>
                </a:solidFill>
              </a:rPr>
              <a:t>Accuracy, Precision, Sensitivity, Recall, ROC, F</a:t>
            </a:r>
            <a:r>
              <a:rPr lang="en-US" altLang="en-US" sz="2200" baseline="-25000" dirty="0">
                <a:solidFill>
                  <a:srgbClr val="0000FF"/>
                </a:solidFill>
              </a:rPr>
              <a:t>1</a:t>
            </a:r>
            <a:r>
              <a:rPr lang="en-US" altLang="en-US" sz="2200" dirty="0">
                <a:solidFill>
                  <a:srgbClr val="0000FF"/>
                </a:solidFill>
              </a:rPr>
              <a:t> Measure</a:t>
            </a:r>
          </a:p>
          <a:p>
            <a:pPr marL="501650" indent="-457200" eaLnBrk="1" hangingPunct="1">
              <a:buClr>
                <a:srgbClr val="0000FF"/>
              </a:buClr>
            </a:pPr>
            <a:r>
              <a:rPr lang="en-US" altLang="en-US" sz="2800" dirty="0">
                <a:solidFill>
                  <a:srgbClr val="FF0000"/>
                </a:solidFill>
              </a:rPr>
              <a:t>Which metric should we use? Why? and When?</a:t>
            </a:r>
          </a:p>
          <a:p>
            <a:pPr lvl="2" eaLnBrk="1" hangingPunct="1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4570E73-9795-46EB-8C92-0A6DCC54CCAB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 Careful of “Accuracy”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4343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The </a:t>
            </a:r>
            <a:r>
              <a:rPr lang="en-US" sz="2400" b="1" dirty="0">
                <a:solidFill>
                  <a:srgbClr val="00B050"/>
                </a:solidFill>
              </a:rPr>
              <a:t>simplest measure </a:t>
            </a:r>
            <a:r>
              <a:rPr lang="en-US" sz="2400" dirty="0">
                <a:solidFill>
                  <a:srgbClr val="0000FF"/>
                </a:solidFill>
              </a:rPr>
              <a:t>of performance would be the fraction of items that are correctly classified, or the “accuracy” which is: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But this measure is </a:t>
            </a:r>
            <a:r>
              <a:rPr lang="en-US" sz="2400" dirty="0">
                <a:solidFill>
                  <a:srgbClr val="FF0000"/>
                </a:solidFill>
              </a:rPr>
              <a:t>dominated by the larger set </a:t>
            </a:r>
            <a:r>
              <a:rPr lang="en-US" sz="2400" dirty="0">
                <a:solidFill>
                  <a:srgbClr val="0000FF"/>
                </a:solidFill>
              </a:rPr>
              <a:t>(of positives or negatives) and </a:t>
            </a:r>
            <a:r>
              <a:rPr lang="en-US" sz="2400" dirty="0">
                <a:solidFill>
                  <a:srgbClr val="FF0000"/>
                </a:solidFill>
              </a:rPr>
              <a:t>favors trivial classifiers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e.g. if 5% of items are truly positive, then a classifier that always says “negative” is 95% accurate.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75565"/>
              </p:ext>
            </p:extLst>
          </p:nvPr>
        </p:nvGraphicFramePr>
        <p:xfrm>
          <a:off x="2667000" y="1790700"/>
          <a:ext cx="2971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Tp + Tn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Tp + Tn + Fp + Fn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01BDC03-998C-4AE2-B39E-09B15762483E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2906EF-040E-441F-A7F7-57442192C936}"/>
              </a:ext>
            </a:extLst>
          </p:cNvPr>
          <p:cNvSpPr txBox="1"/>
          <p:nvPr/>
        </p:nvSpPr>
        <p:spPr>
          <a:xfrm>
            <a:off x="1145773" y="5868365"/>
            <a:ext cx="6852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Class Imbalance </a:t>
            </a:r>
            <a:r>
              <a:rPr lang="en-US" sz="2800" b="1" dirty="0">
                <a:solidFill>
                  <a:srgbClr val="0000FF"/>
                </a:solidFill>
              </a:rPr>
              <a:t>is an issue during evaluation</a:t>
            </a:r>
          </a:p>
        </p:txBody>
      </p:sp>
    </p:spTree>
    <p:extLst>
      <p:ext uri="{BB962C8B-B14F-4D97-AF65-F5344CB8AC3E}">
        <p14:creationId xmlns:p14="http://schemas.microsoft.com/office/powerpoint/2010/main" val="13388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Recall Class Imbalance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01BDC03-998C-4AE2-B39E-09B15762483E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8A54734-A6C3-452B-9C4F-78933EC5B1D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808299"/>
            <a:ext cx="8839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classification problems, we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often use accuracy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evaluation metric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easy to calculate and intuitive:</a:t>
            </a:r>
          </a:p>
          <a:p>
            <a:pPr lvl="1" algn="ctr" fontAlgn="base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= # of correct predictions / # of total predictions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But, it is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misleading for highly imbalanced datasets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credit card fraud detection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can set a model to always classify new transactions as legit. The accuracy could be high at 99.9% if 99.9% in the dataset is all legit.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applies for imbalance that may occur in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cancer classification problems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majority are cancer free and the minority are cancer positive. Again, our goal is to detect cancer, so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 model is useless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why </a:t>
            </a:r>
            <a:r>
              <a:rPr lang="en-US" sz="2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other metrics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Precision, Recall, F1- Score, Sensitivity,  Specificity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many others.</a:t>
            </a:r>
          </a:p>
          <a:p>
            <a:pPr>
              <a:lnSpc>
                <a:spcPct val="90000"/>
              </a:lnSpc>
              <a:buClr>
                <a:srgbClr val="0000FF"/>
              </a:buClr>
              <a:buSzPct val="85000"/>
            </a:pP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Clr>
                <a:srgbClr val="0000FF"/>
              </a:buClr>
              <a:buSzPct val="85000"/>
              <a:buFont typeface="Arial"/>
              <a:buNone/>
            </a:pP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The confusion matrix (left) and the calculation of true positive rate,... |  Download Scientific Diagram">
            <a:extLst>
              <a:ext uri="{FF2B5EF4-FFF2-40B4-BE49-F238E27FC236}">
                <a16:creationId xmlns:a16="http://schemas.microsoft.com/office/drawing/2014/main" id="{98F42245-4CD3-43AE-8268-23292A7F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97998"/>
            <a:ext cx="7437458" cy="14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228600" y="2857500"/>
            <a:ext cx="84582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Precision, </a:t>
            </a: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Sensitivity, Specificity</a:t>
            </a:r>
            <a:endParaRPr kumimoji="0" lang="en-CA" sz="4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7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3">
            <a:extLst>
              <a:ext uri="{FF2B5EF4-FFF2-40B4-BE49-F238E27FC236}">
                <a16:creationId xmlns:a16="http://schemas.microsoft.com/office/drawing/2014/main" id="{DDCA75F1-9C22-4870-BF69-F8CF80CC9E69}"/>
              </a:ext>
            </a:extLst>
          </p:cNvPr>
          <p:cNvGrpSpPr/>
          <p:nvPr/>
        </p:nvGrpSpPr>
        <p:grpSpPr>
          <a:xfrm>
            <a:off x="2424608" y="1089597"/>
            <a:ext cx="3445784" cy="2133599"/>
            <a:chOff x="2435471" y="1643314"/>
            <a:chExt cx="3144641" cy="26754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6E5A38-4FB7-4F20-9BE2-7960CA9DCA86}"/>
                </a:ext>
              </a:extLst>
            </p:cNvPr>
            <p:cNvSpPr/>
            <p:nvPr/>
          </p:nvSpPr>
          <p:spPr>
            <a:xfrm>
              <a:off x="2915816" y="2060848"/>
              <a:ext cx="2664296" cy="2232248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FBF70A-7ABE-46D1-8EBE-C02D46898237}"/>
                </a:ext>
              </a:extLst>
            </p:cNvPr>
            <p:cNvCxnSpPr/>
            <p:nvPr/>
          </p:nvCxnSpPr>
          <p:spPr>
            <a:xfrm>
              <a:off x="4247964" y="2060848"/>
              <a:ext cx="0" cy="223224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982EE49-61E7-47FA-A9C2-D579F881CF08}"/>
                </a:ext>
              </a:extLst>
            </p:cNvPr>
            <p:cNvCxnSpPr/>
            <p:nvPr/>
          </p:nvCxnSpPr>
          <p:spPr>
            <a:xfrm>
              <a:off x="2915816" y="3192812"/>
              <a:ext cx="2664296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11EF16-4544-469D-B6F6-E2EA194093CE}"/>
                </a:ext>
              </a:extLst>
            </p:cNvPr>
            <p:cNvSpPr txBox="1"/>
            <p:nvPr/>
          </p:nvSpPr>
          <p:spPr>
            <a:xfrm>
              <a:off x="2957672" y="1643314"/>
              <a:ext cx="1296144" cy="38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Predicted 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F17A04-1882-4F83-BE54-1B0C17770D26}"/>
                </a:ext>
              </a:extLst>
            </p:cNvPr>
            <p:cNvSpPr txBox="1"/>
            <p:nvPr/>
          </p:nvSpPr>
          <p:spPr>
            <a:xfrm>
              <a:off x="4281158" y="1643314"/>
              <a:ext cx="1296144" cy="38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Predicted F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3D5BBA-7A94-403A-A4A4-BA8E16F1E72E}"/>
                </a:ext>
              </a:extLst>
            </p:cNvPr>
            <p:cNvSpPr txBox="1"/>
            <p:nvPr/>
          </p:nvSpPr>
          <p:spPr>
            <a:xfrm rot="16200000">
              <a:off x="2098154" y="2382528"/>
              <a:ext cx="1152127" cy="4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Actually 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1F09D7-2BDF-4EBE-8330-A25E0EFC2B50}"/>
                </a:ext>
              </a:extLst>
            </p:cNvPr>
            <p:cNvSpPr txBox="1"/>
            <p:nvPr/>
          </p:nvSpPr>
          <p:spPr>
            <a:xfrm rot="16200000">
              <a:off x="2107446" y="3503941"/>
              <a:ext cx="1152127" cy="4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Actually 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D107BD-5D51-43BF-983A-05FE832D5275}"/>
                </a:ext>
              </a:extLst>
            </p:cNvPr>
            <p:cNvSpPr txBox="1"/>
            <p:nvPr/>
          </p:nvSpPr>
          <p:spPr>
            <a:xfrm>
              <a:off x="3294856" y="2173470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FAC3ED-0F46-40D2-95DF-566AA33695A0}"/>
                </a:ext>
              </a:extLst>
            </p:cNvPr>
            <p:cNvSpPr txBox="1"/>
            <p:nvPr/>
          </p:nvSpPr>
          <p:spPr>
            <a:xfrm>
              <a:off x="4574376" y="3738661"/>
              <a:ext cx="720080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322D4B-C7DF-4454-BADC-61891A4D5B7B}"/>
                </a:ext>
              </a:extLst>
            </p:cNvPr>
            <p:cNvSpPr txBox="1"/>
            <p:nvPr/>
          </p:nvSpPr>
          <p:spPr>
            <a:xfrm>
              <a:off x="3294856" y="3738661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EBA5C0-F306-41F3-A440-BBD02F04E6FA}"/>
                </a:ext>
              </a:extLst>
            </p:cNvPr>
            <p:cNvSpPr txBox="1"/>
            <p:nvPr/>
          </p:nvSpPr>
          <p:spPr>
            <a:xfrm>
              <a:off x="4584609" y="2145245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TPR and TNR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01BDC03-998C-4AE2-B39E-09B15762483E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pic>
        <p:nvPicPr>
          <p:cNvPr id="1028" name="Picture 4" descr="Performance Metrics: Confusion matrix, Precision, Recall, and F1 Score | by  Vaibhav Jayaswal | Towards Data Science">
            <a:extLst>
              <a:ext uri="{FF2B5EF4-FFF2-40B4-BE49-F238E27FC236}">
                <a16:creationId xmlns:a16="http://schemas.microsoft.com/office/drawing/2014/main" id="{0BC7A331-FF5C-4CEF-BC1B-443293310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03"/>
          <a:stretch/>
        </p:blipFill>
        <p:spPr bwMode="auto">
          <a:xfrm>
            <a:off x="685800" y="4038600"/>
            <a:ext cx="3219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C1221FA-1B83-49C1-845F-742FC5C1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0" y="3611670"/>
            <a:ext cx="5086350" cy="301772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/>
              <a:t>T</a:t>
            </a:r>
            <a:r>
              <a:rPr lang="en-US" sz="2400" dirty="0">
                <a:solidFill>
                  <a:srgbClr val="0000FF"/>
                </a:solidFill>
              </a:rPr>
              <a:t>rue </a:t>
            </a:r>
            <a:r>
              <a:rPr lang="en-US" sz="2400" b="1" dirty="0"/>
              <a:t>P</a:t>
            </a:r>
            <a:r>
              <a:rPr lang="en-US" sz="2400" dirty="0">
                <a:solidFill>
                  <a:srgbClr val="0000FF"/>
                </a:solidFill>
              </a:rPr>
              <a:t>ositive </a:t>
            </a:r>
            <a:r>
              <a:rPr lang="en-US" sz="2400" b="1" dirty="0"/>
              <a:t>R</a:t>
            </a:r>
            <a:r>
              <a:rPr lang="en-US" sz="2400" dirty="0">
                <a:solidFill>
                  <a:srgbClr val="0000FF"/>
                </a:solidFill>
              </a:rPr>
              <a:t>ate (</a:t>
            </a:r>
            <a:r>
              <a:rPr lang="en-US" sz="2400" b="1" dirty="0"/>
              <a:t>TPR</a:t>
            </a:r>
            <a:r>
              <a:rPr lang="en-US" sz="2400" dirty="0">
                <a:solidFill>
                  <a:srgbClr val="0000FF"/>
                </a:solidFill>
              </a:rPr>
              <a:t>) is the probability that an actual positive will test positive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Sensitivity/Recall</a:t>
            </a:r>
            <a:r>
              <a:rPr lang="en-US" sz="2400" dirty="0">
                <a:solidFill>
                  <a:srgbClr val="0000FF"/>
                </a:solidFill>
              </a:rPr>
              <a:t>).</a:t>
            </a:r>
          </a:p>
          <a:p>
            <a:pPr>
              <a:defRPr/>
            </a:pPr>
            <a:r>
              <a:rPr lang="en-US" sz="2400" b="1" dirty="0"/>
              <a:t>T</a:t>
            </a:r>
            <a:r>
              <a:rPr lang="en-US" sz="2400" dirty="0">
                <a:solidFill>
                  <a:srgbClr val="0000FF"/>
                </a:solidFill>
              </a:rPr>
              <a:t>rue </a:t>
            </a:r>
            <a:r>
              <a:rPr lang="en-US" sz="2400" b="1" dirty="0"/>
              <a:t>N</a:t>
            </a:r>
            <a:r>
              <a:rPr lang="en-US" sz="2400" dirty="0">
                <a:solidFill>
                  <a:srgbClr val="0000FF"/>
                </a:solidFill>
              </a:rPr>
              <a:t>egative </a:t>
            </a:r>
            <a:r>
              <a:rPr lang="en-US" sz="2400" b="1" dirty="0"/>
              <a:t>R</a:t>
            </a:r>
            <a:r>
              <a:rPr lang="en-US" sz="2400" dirty="0">
                <a:solidFill>
                  <a:srgbClr val="0000FF"/>
                </a:solidFill>
              </a:rPr>
              <a:t>ate (</a:t>
            </a:r>
            <a:r>
              <a:rPr lang="en-US" sz="2400" b="1" dirty="0"/>
              <a:t>TNR</a:t>
            </a:r>
            <a:r>
              <a:rPr lang="en-US" sz="2400" dirty="0">
                <a:solidFill>
                  <a:srgbClr val="0000FF"/>
                </a:solidFill>
              </a:rPr>
              <a:t>) is the probability that an actual negative will test negative (called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Specificity</a:t>
            </a:r>
            <a:r>
              <a:rPr lang="en-US" sz="2400" dirty="0">
                <a:solidFill>
                  <a:srgbClr val="0000FF"/>
                </a:solidFill>
              </a:rPr>
              <a:t>).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FNR and FPR are two kind of errors that </a:t>
            </a:r>
            <a:r>
              <a:rPr lang="en-US" sz="2400" dirty="0">
                <a:solidFill>
                  <a:srgbClr val="FF0000"/>
                </a:solidFill>
              </a:rPr>
              <a:t>need to be minimized</a:t>
            </a:r>
            <a:r>
              <a:rPr lang="en-US" sz="2400" dirty="0">
                <a:solidFill>
                  <a:srgbClr val="0000FF"/>
                </a:solidFill>
              </a:rPr>
              <a:t>!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" name="Picture 4" descr="Performance Metrics: Confusion matrix, Precision, Recall, and F1 Score | by  Vaibhav Jayaswal | Towards Data Science">
            <a:extLst>
              <a:ext uri="{FF2B5EF4-FFF2-40B4-BE49-F238E27FC236}">
                <a16:creationId xmlns:a16="http://schemas.microsoft.com/office/drawing/2014/main" id="{54E95A0E-BDDE-47F7-87ED-D763CA34C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4" b="24236"/>
          <a:stretch/>
        </p:blipFill>
        <p:spPr bwMode="auto">
          <a:xfrm>
            <a:off x="685800" y="4718540"/>
            <a:ext cx="3219450" cy="5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erformance Metrics: Confusion matrix, Precision, Recall, and F1 Score | by  Vaibhav Jayaswal | Towards Data Science">
            <a:extLst>
              <a:ext uri="{FF2B5EF4-FFF2-40B4-BE49-F238E27FC236}">
                <a16:creationId xmlns:a16="http://schemas.microsoft.com/office/drawing/2014/main" id="{45C73729-89EB-47DC-838A-CB71840D2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b="49206"/>
          <a:stretch/>
        </p:blipFill>
        <p:spPr bwMode="auto">
          <a:xfrm>
            <a:off x="685800" y="5247559"/>
            <a:ext cx="3219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erformance Metrics: Confusion matrix, Precision, Recall, and F1 Score | by  Vaibhav Jayaswal | Towards Data Science">
            <a:extLst>
              <a:ext uri="{FF2B5EF4-FFF2-40B4-BE49-F238E27FC236}">
                <a16:creationId xmlns:a16="http://schemas.microsoft.com/office/drawing/2014/main" id="{431B1DD2-B549-439B-83F6-3EC3AAE91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6"/>
          <a:stretch/>
        </p:blipFill>
        <p:spPr bwMode="auto">
          <a:xfrm>
            <a:off x="685800" y="5791200"/>
            <a:ext cx="32194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24F217D-2238-4E68-9F52-1F48C3172F86}"/>
              </a:ext>
            </a:extLst>
          </p:cNvPr>
          <p:cNvSpPr/>
          <p:nvPr/>
        </p:nvSpPr>
        <p:spPr>
          <a:xfrm>
            <a:off x="3167179" y="1429729"/>
            <a:ext cx="2669992" cy="716529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385532-E6F8-4B41-87BB-933AA1DD75AC}"/>
              </a:ext>
            </a:extLst>
          </p:cNvPr>
          <p:cNvSpPr/>
          <p:nvPr/>
        </p:nvSpPr>
        <p:spPr>
          <a:xfrm>
            <a:off x="3167179" y="2471704"/>
            <a:ext cx="2703213" cy="735610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32FF89-78B2-B116-CF93-C8CA492F1E1C}"/>
              </a:ext>
            </a:extLst>
          </p:cNvPr>
          <p:cNvSpPr/>
          <p:nvPr/>
        </p:nvSpPr>
        <p:spPr>
          <a:xfrm>
            <a:off x="609600" y="5247559"/>
            <a:ext cx="3352800" cy="13567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5C6D528-79C3-4E9B-8F25-AE757355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328"/>
            <a:ext cx="9144000" cy="808766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Sensitivity &amp; Specificity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1AB4CD8C-AE42-4C53-9972-5F4CC5B199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20782" y="806101"/>
            <a:ext cx="9119950" cy="357742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If </a:t>
            </a:r>
            <a:r>
              <a:rPr lang="en-US" altLang="en-US" dirty="0"/>
              <a:t>“C</a:t>
            </a:r>
            <a:r>
              <a:rPr lang="en-US" altLang="en-US" baseline="-25000" dirty="0"/>
              <a:t>1</a:t>
            </a:r>
            <a:r>
              <a:rPr lang="en-US" altLang="en-US" dirty="0"/>
              <a:t>” </a:t>
            </a:r>
            <a:r>
              <a:rPr lang="en-US" altLang="en-US" dirty="0">
                <a:solidFill>
                  <a:srgbClr val="0000FF"/>
                </a:solidFill>
              </a:rPr>
              <a:t>is the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class</a:t>
            </a:r>
            <a:r>
              <a:rPr lang="en-US" altLang="en-US" dirty="0">
                <a:solidFill>
                  <a:srgbClr val="0000FF"/>
                </a:solidFill>
              </a:rPr>
              <a:t>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Sensitivity (TPR)        </a:t>
            </a:r>
            <a:r>
              <a:rPr lang="en-US" altLang="en-US" sz="2800" dirty="0">
                <a:solidFill>
                  <a:srgbClr val="0000FF"/>
                </a:solidFill>
              </a:rPr>
              <a:t>= </a:t>
            </a:r>
            <a:r>
              <a:rPr lang="en-US" altLang="en-US" sz="2800" dirty="0"/>
              <a:t>% of “C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” class correctly classified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(or Recall)                  </a:t>
            </a:r>
            <a:r>
              <a:rPr lang="en-US" altLang="en-US" sz="2800" dirty="0">
                <a:solidFill>
                  <a:srgbClr val="0000FF"/>
                </a:solidFill>
              </a:rPr>
              <a:t>= </a:t>
            </a:r>
            <a:r>
              <a:rPr lang="en-US" altLang="en-US" sz="2800" dirty="0">
                <a:solidFill>
                  <a:srgbClr val="00B050"/>
                </a:solidFill>
              </a:rPr>
              <a:t>n</a:t>
            </a:r>
            <a:r>
              <a:rPr lang="en-US" altLang="en-US" sz="2800" baseline="-25000" dirty="0">
                <a:solidFill>
                  <a:srgbClr val="00B050"/>
                </a:solidFill>
              </a:rPr>
              <a:t>1,1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/ (</a:t>
            </a:r>
            <a:r>
              <a:rPr lang="en-US" altLang="en-US" sz="2800" dirty="0">
                <a:solidFill>
                  <a:srgbClr val="FF0000"/>
                </a:solidFill>
              </a:rPr>
              <a:t>n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1,0</a:t>
            </a:r>
            <a:r>
              <a:rPr lang="en-US" altLang="en-US" sz="2800" dirty="0">
                <a:solidFill>
                  <a:srgbClr val="0000FF"/>
                </a:solidFill>
              </a:rPr>
              <a:t>+ </a:t>
            </a:r>
            <a:r>
              <a:rPr lang="en-US" altLang="en-US" sz="2800" dirty="0">
                <a:solidFill>
                  <a:srgbClr val="00B050"/>
                </a:solidFill>
              </a:rPr>
              <a:t>n</a:t>
            </a:r>
            <a:r>
              <a:rPr lang="en-US" altLang="en-US" sz="2800" baseline="-25000" dirty="0">
                <a:solidFill>
                  <a:srgbClr val="00B050"/>
                </a:solidFill>
              </a:rPr>
              <a:t>1,1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Specificity (TNR)        </a:t>
            </a:r>
            <a:r>
              <a:rPr lang="en-US" altLang="en-US" sz="2800" dirty="0">
                <a:solidFill>
                  <a:srgbClr val="0000FF"/>
                </a:solidFill>
              </a:rPr>
              <a:t>= </a:t>
            </a:r>
            <a:r>
              <a:rPr lang="en-US" altLang="en-US" sz="2800" dirty="0"/>
              <a:t>% of “C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” class correctly classified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= </a:t>
            </a:r>
            <a:r>
              <a:rPr lang="en-US" altLang="en-US" sz="2800" dirty="0">
                <a:solidFill>
                  <a:srgbClr val="00B050"/>
                </a:solidFill>
              </a:rPr>
              <a:t>n</a:t>
            </a:r>
            <a:r>
              <a:rPr lang="en-US" altLang="en-US" sz="2800" baseline="-25000" dirty="0">
                <a:solidFill>
                  <a:srgbClr val="00B050"/>
                </a:solidFill>
              </a:rPr>
              <a:t>0,0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/ (</a:t>
            </a:r>
            <a:r>
              <a:rPr lang="en-US" altLang="en-US" sz="2800" dirty="0">
                <a:solidFill>
                  <a:srgbClr val="00B050"/>
                </a:solidFill>
              </a:rPr>
              <a:t>n</a:t>
            </a:r>
            <a:r>
              <a:rPr lang="en-US" altLang="en-US" sz="2800" baseline="-25000" dirty="0">
                <a:solidFill>
                  <a:srgbClr val="00B050"/>
                </a:solidFill>
              </a:rPr>
              <a:t>0,0</a:t>
            </a:r>
            <a:r>
              <a:rPr lang="en-US" altLang="en-US" sz="2800" dirty="0">
                <a:solidFill>
                  <a:srgbClr val="0000FF"/>
                </a:solidFill>
              </a:rPr>
              <a:t>+ </a:t>
            </a:r>
            <a:r>
              <a:rPr lang="en-US" altLang="en-US" sz="2800" dirty="0">
                <a:solidFill>
                  <a:srgbClr val="FF0000"/>
                </a:solidFill>
              </a:rPr>
              <a:t>n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0,1</a:t>
            </a:r>
            <a:r>
              <a:rPr lang="en-US" altLang="en-US" sz="2800" baseline="-25000" dirty="0">
                <a:solidFill>
                  <a:srgbClr val="0000FF"/>
                </a:solidFill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False Positive Rate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dirty="0"/>
              <a:t>% of predicted “C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’s” that were not “C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’s” 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en-US" altLang="en-US" sz="20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P 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/(</a:t>
            </a:r>
            <a:r>
              <a:rPr lang="en-US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en-US" altLang="en-US" sz="20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+</a:t>
            </a:r>
            <a:r>
              <a:rPr lang="en-US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T</a:t>
            </a:r>
            <a:r>
              <a:rPr lang="en-US" altLang="en-US" sz="2000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N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False Negative Rate</a:t>
            </a:r>
            <a:r>
              <a:rPr lang="en-US" altLang="en-US" sz="2000" dirty="0">
                <a:solidFill>
                  <a:srgbClr val="0000FF"/>
                </a:solidFill>
              </a:rPr>
              <a:t> = </a:t>
            </a:r>
            <a:r>
              <a:rPr lang="en-US" altLang="en-US" sz="2000" dirty="0"/>
              <a:t>% of predicted “C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’s” that were not “C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’s” 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en-US" alt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/(</a:t>
            </a:r>
            <a:r>
              <a:rPr lang="en-US" alt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en-US" altLang="en-US" sz="2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+</a:t>
            </a:r>
            <a:r>
              <a:rPr lang="en-US" alt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T</a:t>
            </a:r>
            <a:r>
              <a:rPr lang="en-US" altLang="en-US" sz="2000" baseline="-25000" dirty="0">
                <a:solidFill>
                  <a:srgbClr val="00B050"/>
                </a:solidFill>
                <a:sym typeface="Wingdings" panose="05000000000000000000" pitchFamily="2" charset="2"/>
              </a:rPr>
              <a:t>P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800" dirty="0">
              <a:solidFill>
                <a:srgbClr val="0000FF"/>
              </a:solidFill>
            </a:endParaRPr>
          </a:p>
        </p:txBody>
      </p:sp>
      <p:grpSp>
        <p:nvGrpSpPr>
          <p:cNvPr id="6" name="Group 83">
            <a:extLst>
              <a:ext uri="{FF2B5EF4-FFF2-40B4-BE49-F238E27FC236}">
                <a16:creationId xmlns:a16="http://schemas.microsoft.com/office/drawing/2014/main" id="{09D5FF95-C15F-4760-B78C-9075F79188B4}"/>
              </a:ext>
            </a:extLst>
          </p:cNvPr>
          <p:cNvGrpSpPr/>
          <p:nvPr/>
        </p:nvGrpSpPr>
        <p:grpSpPr>
          <a:xfrm>
            <a:off x="2448849" y="4476029"/>
            <a:ext cx="3445784" cy="2133599"/>
            <a:chOff x="2435471" y="1643314"/>
            <a:chExt cx="3144641" cy="26754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740B62-4F7E-4AC9-A232-87FE072CEA76}"/>
                </a:ext>
              </a:extLst>
            </p:cNvPr>
            <p:cNvSpPr/>
            <p:nvPr/>
          </p:nvSpPr>
          <p:spPr>
            <a:xfrm>
              <a:off x="2915816" y="2060848"/>
              <a:ext cx="2664296" cy="2232248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D0B7F5-49EA-43A5-BFF1-F0D534C63F21}"/>
                </a:ext>
              </a:extLst>
            </p:cNvPr>
            <p:cNvCxnSpPr/>
            <p:nvPr/>
          </p:nvCxnSpPr>
          <p:spPr>
            <a:xfrm>
              <a:off x="4247964" y="2060848"/>
              <a:ext cx="0" cy="223224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A02FBF-B884-4937-8608-C1EA8AEDE710}"/>
                </a:ext>
              </a:extLst>
            </p:cNvPr>
            <p:cNvCxnSpPr/>
            <p:nvPr/>
          </p:nvCxnSpPr>
          <p:spPr>
            <a:xfrm>
              <a:off x="2915816" y="3192812"/>
              <a:ext cx="2664296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52A30F-6895-4182-8B95-D3EBCE1B739C}"/>
                </a:ext>
              </a:extLst>
            </p:cNvPr>
            <p:cNvSpPr txBox="1"/>
            <p:nvPr/>
          </p:nvSpPr>
          <p:spPr>
            <a:xfrm>
              <a:off x="2957672" y="1643314"/>
              <a:ext cx="1296144" cy="38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Predicted 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CF3B85-FDB8-4689-A7A2-F8D7CC9655B9}"/>
                </a:ext>
              </a:extLst>
            </p:cNvPr>
            <p:cNvSpPr txBox="1"/>
            <p:nvPr/>
          </p:nvSpPr>
          <p:spPr>
            <a:xfrm>
              <a:off x="4281158" y="1643314"/>
              <a:ext cx="1296144" cy="38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Predicted F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F0E699-9867-40C0-8B38-AA484D61EC94}"/>
                </a:ext>
              </a:extLst>
            </p:cNvPr>
            <p:cNvSpPr txBox="1"/>
            <p:nvPr/>
          </p:nvSpPr>
          <p:spPr>
            <a:xfrm rot="16200000">
              <a:off x="2098154" y="2382528"/>
              <a:ext cx="1152127" cy="4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Actually 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39BD66-E223-4578-B939-4C129722ECDC}"/>
                </a:ext>
              </a:extLst>
            </p:cNvPr>
            <p:cNvSpPr txBox="1"/>
            <p:nvPr/>
          </p:nvSpPr>
          <p:spPr>
            <a:xfrm rot="16200000">
              <a:off x="2107446" y="3503941"/>
              <a:ext cx="1152127" cy="4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Actually 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049AC4-E528-47C4-A353-4B4D693F446B}"/>
                </a:ext>
              </a:extLst>
            </p:cNvPr>
            <p:cNvSpPr txBox="1"/>
            <p:nvPr/>
          </p:nvSpPr>
          <p:spPr>
            <a:xfrm>
              <a:off x="3294856" y="2173470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5F3971-B257-4E63-987C-5D6C95BDED06}"/>
                </a:ext>
              </a:extLst>
            </p:cNvPr>
            <p:cNvSpPr txBox="1"/>
            <p:nvPr/>
          </p:nvSpPr>
          <p:spPr>
            <a:xfrm>
              <a:off x="4574376" y="3738661"/>
              <a:ext cx="720080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334464-3EAD-472D-A2CB-F855FC86762B}"/>
                </a:ext>
              </a:extLst>
            </p:cNvPr>
            <p:cNvSpPr txBox="1"/>
            <p:nvPr/>
          </p:nvSpPr>
          <p:spPr>
            <a:xfrm>
              <a:off x="3294856" y="3738661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65AD15-8F89-4CE5-8F10-B0A619B6D189}"/>
                </a:ext>
              </a:extLst>
            </p:cNvPr>
            <p:cNvSpPr txBox="1"/>
            <p:nvPr/>
          </p:nvSpPr>
          <p:spPr>
            <a:xfrm>
              <a:off x="4584609" y="2145245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58280A4-FC42-46D7-A00E-A0BDA19D8577}"/>
              </a:ext>
            </a:extLst>
          </p:cNvPr>
          <p:cNvSpPr txBox="1"/>
          <p:nvPr/>
        </p:nvSpPr>
        <p:spPr>
          <a:xfrm>
            <a:off x="3463034" y="5236781"/>
            <a:ext cx="710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n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1,1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C2C6A-065E-42B0-B6B2-46ACECC251BF}"/>
              </a:ext>
            </a:extLst>
          </p:cNvPr>
          <p:cNvSpPr txBox="1"/>
          <p:nvPr/>
        </p:nvSpPr>
        <p:spPr>
          <a:xfrm>
            <a:off x="4826353" y="5203668"/>
            <a:ext cx="710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n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1,0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3F1344-F053-41C0-977C-A01029B5F516}"/>
              </a:ext>
            </a:extLst>
          </p:cNvPr>
          <p:cNvSpPr txBox="1"/>
          <p:nvPr/>
        </p:nvSpPr>
        <p:spPr>
          <a:xfrm>
            <a:off x="4855592" y="5711718"/>
            <a:ext cx="710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n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0,0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0C0147-2977-47E9-86E4-91DD4700D3B5}"/>
              </a:ext>
            </a:extLst>
          </p:cNvPr>
          <p:cNvSpPr txBox="1"/>
          <p:nvPr/>
        </p:nvSpPr>
        <p:spPr>
          <a:xfrm>
            <a:off x="3463034" y="5708109"/>
            <a:ext cx="710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n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0,1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0BA1DFB0-DD3B-4BD3-8D8E-1D0FF641514D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E66064-143A-FDFC-27F3-F14125750A20}"/>
              </a:ext>
            </a:extLst>
          </p:cNvPr>
          <p:cNvSpPr/>
          <p:nvPr/>
        </p:nvSpPr>
        <p:spPr>
          <a:xfrm>
            <a:off x="2972069" y="4876307"/>
            <a:ext cx="2922564" cy="789026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3DE5E9-C8D5-EAC0-7286-F6DCD9463F4A}"/>
              </a:ext>
            </a:extLst>
          </p:cNvPr>
          <p:cNvSpPr/>
          <p:nvPr/>
        </p:nvSpPr>
        <p:spPr>
          <a:xfrm>
            <a:off x="2944836" y="5795103"/>
            <a:ext cx="2922564" cy="789026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>
            <a:extLst>
              <a:ext uri="{FF2B5EF4-FFF2-40B4-BE49-F238E27FC236}">
                <a16:creationId xmlns:a16="http://schemas.microsoft.com/office/drawing/2014/main" id="{445845D7-6E77-487E-8151-C9CC58388D4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51167"/>
            <a:ext cx="4892675" cy="168751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E96D3A-82B6-4FCB-A6E0-820BD089D05F}"/>
              </a:ext>
            </a:extLst>
          </p:cNvPr>
          <p:cNvSpPr txBox="1"/>
          <p:nvPr/>
        </p:nvSpPr>
        <p:spPr>
          <a:xfrm>
            <a:off x="646642" y="3322127"/>
            <a:ext cx="5123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Accuracy =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201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+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2689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)/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3000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= 96.33%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94796-4716-4A52-8F03-E1DE093582C8}"/>
              </a:ext>
            </a:extLst>
          </p:cNvPr>
          <p:cNvSpPr txBox="1"/>
          <p:nvPr/>
        </p:nvSpPr>
        <p:spPr>
          <a:xfrm>
            <a:off x="5943600" y="1740932"/>
            <a:ext cx="286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Total Samples = 3000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F301D90-4146-4C75-A66E-43874117EB22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509526-F334-4D42-9D03-BCAB0B599904}"/>
              </a:ext>
            </a:extLst>
          </p:cNvPr>
          <p:cNvSpPr/>
          <p:nvPr/>
        </p:nvSpPr>
        <p:spPr>
          <a:xfrm>
            <a:off x="3352800" y="2011094"/>
            <a:ext cx="838200" cy="351106"/>
          </a:xfrm>
          <a:prstGeom prst="ellipse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923FDE-ADAB-4193-892C-77AC62614BBA}"/>
              </a:ext>
            </a:extLst>
          </p:cNvPr>
          <p:cNvSpPr/>
          <p:nvPr/>
        </p:nvSpPr>
        <p:spPr>
          <a:xfrm>
            <a:off x="4888817" y="2374520"/>
            <a:ext cx="838200" cy="351106"/>
          </a:xfrm>
          <a:prstGeom prst="ellipse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9AFAC2-1D90-4669-9121-126C254F81F5}"/>
              </a:ext>
            </a:extLst>
          </p:cNvPr>
          <p:cNvSpPr/>
          <p:nvPr/>
        </p:nvSpPr>
        <p:spPr>
          <a:xfrm>
            <a:off x="3398134" y="2362200"/>
            <a:ext cx="838200" cy="41479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D8A8D2-2A20-4146-AF58-44002B8B94CD}"/>
              </a:ext>
            </a:extLst>
          </p:cNvPr>
          <p:cNvSpPr/>
          <p:nvPr/>
        </p:nvSpPr>
        <p:spPr>
          <a:xfrm>
            <a:off x="5000844" y="2011094"/>
            <a:ext cx="726173" cy="41479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9CA64-8E69-47D7-8304-7AB5C49E5C1F}"/>
              </a:ext>
            </a:extLst>
          </p:cNvPr>
          <p:cNvSpPr/>
          <p:nvPr/>
        </p:nvSpPr>
        <p:spPr>
          <a:xfrm>
            <a:off x="2895601" y="2011094"/>
            <a:ext cx="3048000" cy="8176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8ACC7A7-9134-A201-85CB-EE8FBCF4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328"/>
            <a:ext cx="9144000" cy="808766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Sensitivity &amp; Specificity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250155-6451-C1A4-8FB5-05764CBA1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850" y="3899814"/>
            <a:ext cx="3218967" cy="6096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4BBDBD-ABF8-F040-6679-933A67AA45AF}"/>
              </a:ext>
            </a:extLst>
          </p:cNvPr>
          <p:cNvSpPr txBox="1"/>
          <p:nvPr/>
        </p:nvSpPr>
        <p:spPr>
          <a:xfrm>
            <a:off x="164235" y="4020914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</a:rPr>
              <a:t>Sensitivity (Recall)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AED4B1-6CEE-7AB0-DDD0-C5696D8AC71F}"/>
              </a:ext>
            </a:extLst>
          </p:cNvPr>
          <p:cNvSpPr txBox="1"/>
          <p:nvPr/>
        </p:nvSpPr>
        <p:spPr>
          <a:xfrm>
            <a:off x="2241842" y="4625489"/>
            <a:ext cx="3666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=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201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/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201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85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) = 70.2%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AF1640-14E0-1FE5-99AA-4BE07E6182FB}"/>
              </a:ext>
            </a:extLst>
          </p:cNvPr>
          <p:cNvSpPr txBox="1"/>
          <p:nvPr/>
        </p:nvSpPr>
        <p:spPr>
          <a:xfrm>
            <a:off x="929388" y="5375621"/>
            <a:ext cx="166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/>
              </a:rPr>
              <a:t>Specificity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= </a:t>
            </a:r>
          </a:p>
        </p:txBody>
      </p:sp>
      <p:pic>
        <p:nvPicPr>
          <p:cNvPr id="21" name="Picture 4" descr="Performance Metrics: Confusion matrix, Precision, Recall, and F1 Score | by  Vaibhav Jayaswal | Towards Data Science">
            <a:extLst>
              <a:ext uri="{FF2B5EF4-FFF2-40B4-BE49-F238E27FC236}">
                <a16:creationId xmlns:a16="http://schemas.microsoft.com/office/drawing/2014/main" id="{DC4FD4C6-D4C1-3AEA-C9AC-C7B208FBC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4" b="24236"/>
          <a:stretch/>
        </p:blipFill>
        <p:spPr bwMode="auto">
          <a:xfrm>
            <a:off x="2750658" y="5306775"/>
            <a:ext cx="3219450" cy="5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9A57785-88E0-B656-985B-3E602A65AC9D}"/>
              </a:ext>
            </a:extLst>
          </p:cNvPr>
          <p:cNvSpPr txBox="1"/>
          <p:nvPr/>
        </p:nvSpPr>
        <p:spPr>
          <a:xfrm>
            <a:off x="2038366" y="5950102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=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2689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/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2689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 +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25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/>
                <a:ea typeface="+mn-ea"/>
                <a:cs typeface="+mn-cs"/>
              </a:rPr>
              <a:t>) = 99.0%</a:t>
            </a:r>
          </a:p>
        </p:txBody>
      </p:sp>
    </p:spTree>
    <p:extLst>
      <p:ext uri="{BB962C8B-B14F-4D97-AF65-F5344CB8AC3E}">
        <p14:creationId xmlns:p14="http://schemas.microsoft.com/office/powerpoint/2010/main" val="253803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5C6D528-79C3-4E9B-8F25-AE757355D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328"/>
            <a:ext cx="9144000" cy="774328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Sensitivity &amp; Specificity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3C1EA4A-D1AD-4EB3-BDC7-C4D9F5381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766"/>
          <a:stretch/>
        </p:blipFill>
        <p:spPr>
          <a:xfrm>
            <a:off x="665387" y="990601"/>
            <a:ext cx="2611213" cy="3352800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7EB26462-E6B1-4EF9-94EC-F59410A3D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62689"/>
            <a:ext cx="8229600" cy="1447800"/>
          </a:xfrm>
        </p:spPr>
        <p:txBody>
          <a:bodyPr/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FF"/>
                </a:solidFill>
              </a:rPr>
              <a:t>(A)  – A model with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sensitivity</a:t>
            </a:r>
            <a:r>
              <a:rPr lang="en-US" sz="2400" dirty="0">
                <a:solidFill>
                  <a:srgbClr val="0000FF"/>
                </a:solidFill>
              </a:rPr>
              <a:t> and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specificity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FF"/>
                </a:solidFill>
              </a:rPr>
              <a:t>(B) – A model with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sensitivity</a:t>
            </a:r>
            <a:r>
              <a:rPr lang="en-US" sz="2400" dirty="0">
                <a:solidFill>
                  <a:srgbClr val="0000FF"/>
                </a:solidFill>
              </a:rPr>
              <a:t> and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specificity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pPr>
              <a:buClr>
                <a:srgbClr val="0000F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FF"/>
                </a:solidFill>
              </a:rPr>
              <a:t>(C) – A model with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sensitivity </a:t>
            </a:r>
            <a:r>
              <a:rPr lang="en-US" sz="2400" dirty="0">
                <a:solidFill>
                  <a:srgbClr val="0000FF"/>
                </a:solidFill>
              </a:rPr>
              <a:t>and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specificity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pPr lvl="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AB546D-C6B5-4585-B4BF-0EA8D5C4E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34" r="32822"/>
          <a:stretch/>
        </p:blipFill>
        <p:spPr>
          <a:xfrm>
            <a:off x="3276600" y="990601"/>
            <a:ext cx="2667000" cy="3352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4B88FE-8AF5-412F-9DBD-DDCE6C03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08"/>
          <a:stretch/>
        </p:blipFill>
        <p:spPr>
          <a:xfrm>
            <a:off x="5867400" y="990601"/>
            <a:ext cx="2655054" cy="3352800"/>
          </a:xfrm>
          <a:prstGeom prst="rect">
            <a:avLst/>
          </a:prstGeom>
        </p:spPr>
      </p:pic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E719F955-9F70-4B6A-8B37-3D1A93244F8B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23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28"/>
            <a:ext cx="91440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Precision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434" y="671683"/>
            <a:ext cx="8971166" cy="32367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We are also interested in the following performance measures: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ositive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redictive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dirty="0">
                <a:solidFill>
                  <a:srgbClr val="0000FF"/>
                </a:solidFill>
              </a:rPr>
              <a:t>alue </a:t>
            </a:r>
            <a:r>
              <a:rPr lang="en-US" sz="2400" b="1" dirty="0"/>
              <a:t>(PPV)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r>
              <a:rPr lang="en-US" sz="2400" dirty="0">
                <a:solidFill>
                  <a:srgbClr val="0000FF"/>
                </a:solidFill>
              </a:rPr>
              <a:t>Within a given set of positively-labeled results, the </a:t>
            </a:r>
            <a:r>
              <a:rPr lang="en-US" sz="2400" u="sng" dirty="0">
                <a:solidFill>
                  <a:srgbClr val="0000FF"/>
                </a:solidFill>
              </a:rPr>
              <a:t>fraction that were true positives </a:t>
            </a:r>
            <a:r>
              <a:rPr lang="en-US" sz="2400" dirty="0">
                <a:solidFill>
                  <a:srgbClr val="0000FF"/>
                </a:solidFill>
              </a:rPr>
              <a:t>=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baseline="-25000" dirty="0">
                <a:solidFill>
                  <a:srgbClr val="00B05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/(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baseline="-25000" dirty="0">
                <a:solidFill>
                  <a:srgbClr val="00B05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) .. Also called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  <a:r>
              <a:rPr lang="en-US" sz="2400" dirty="0">
                <a:solidFill>
                  <a:srgbClr val="00B050"/>
                </a:solidFill>
              </a:rPr>
              <a:t>It tells us how correct (precise) our model’s positive predictions.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egative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redictive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dirty="0">
                <a:solidFill>
                  <a:srgbClr val="0000FF"/>
                </a:solidFill>
              </a:rPr>
              <a:t>alue (</a:t>
            </a:r>
            <a:r>
              <a:rPr lang="en-US" sz="2400" b="1" dirty="0"/>
              <a:t>NPV</a:t>
            </a:r>
            <a:r>
              <a:rPr lang="en-US" sz="2400" dirty="0">
                <a:solidFill>
                  <a:srgbClr val="0000FF"/>
                </a:solidFill>
              </a:rPr>
              <a:t>):                                                              the </a:t>
            </a:r>
            <a:r>
              <a:rPr lang="en-US" sz="2400" u="sng" dirty="0">
                <a:solidFill>
                  <a:srgbClr val="0000FF"/>
                </a:solidFill>
              </a:rPr>
              <a:t>fraction that were true negatives </a:t>
            </a:r>
            <a:r>
              <a:rPr lang="en-US" sz="2400" dirty="0">
                <a:solidFill>
                  <a:srgbClr val="0000FF"/>
                </a:solidFill>
              </a:rPr>
              <a:t>=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baseline="-25000" dirty="0">
                <a:solidFill>
                  <a:srgbClr val="00B05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/(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baseline="-25000" dirty="0">
                <a:solidFill>
                  <a:srgbClr val="00B05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A6D0EA5-598A-4B65-9CC2-D74513161BA1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38772-2CBE-4707-AE5B-8EC6E177C420}"/>
              </a:ext>
            </a:extLst>
          </p:cNvPr>
          <p:cNvSpPr txBox="1"/>
          <p:nvPr/>
        </p:nvSpPr>
        <p:spPr>
          <a:xfrm>
            <a:off x="914400" y="6374368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None/>
              <a:defRPr/>
            </a:pPr>
            <a:r>
              <a:rPr lang="en-US" sz="1800" dirty="0"/>
              <a:t>https://en.wikipedia.org/wiki/Positive_and_negative_predictive_values</a:t>
            </a:r>
          </a:p>
        </p:txBody>
      </p:sp>
      <p:grpSp>
        <p:nvGrpSpPr>
          <p:cNvPr id="8" name="Group 83">
            <a:extLst>
              <a:ext uri="{FF2B5EF4-FFF2-40B4-BE49-F238E27FC236}">
                <a16:creationId xmlns:a16="http://schemas.microsoft.com/office/drawing/2014/main" id="{B4B41D6C-A7EC-4A03-9707-894F17B3DBF1}"/>
              </a:ext>
            </a:extLst>
          </p:cNvPr>
          <p:cNvGrpSpPr/>
          <p:nvPr/>
        </p:nvGrpSpPr>
        <p:grpSpPr>
          <a:xfrm>
            <a:off x="2377774" y="4013421"/>
            <a:ext cx="3445784" cy="2133599"/>
            <a:chOff x="2435471" y="1643314"/>
            <a:chExt cx="3144641" cy="26754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18533B-F6EE-4E5E-B364-62139637EC33}"/>
                </a:ext>
              </a:extLst>
            </p:cNvPr>
            <p:cNvSpPr/>
            <p:nvPr/>
          </p:nvSpPr>
          <p:spPr>
            <a:xfrm>
              <a:off x="2915816" y="2060848"/>
              <a:ext cx="2664296" cy="2232248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C53F37-2B12-410E-9745-FDA195730C40}"/>
                </a:ext>
              </a:extLst>
            </p:cNvPr>
            <p:cNvCxnSpPr/>
            <p:nvPr/>
          </p:nvCxnSpPr>
          <p:spPr>
            <a:xfrm>
              <a:off x="4247964" y="2060848"/>
              <a:ext cx="0" cy="223224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F36200-DCAA-4C58-88B4-FDC091788D23}"/>
                </a:ext>
              </a:extLst>
            </p:cNvPr>
            <p:cNvCxnSpPr/>
            <p:nvPr/>
          </p:nvCxnSpPr>
          <p:spPr>
            <a:xfrm>
              <a:off x="2915816" y="3192812"/>
              <a:ext cx="2664296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68968C-2961-41F4-83D7-95835DBCF9C9}"/>
                </a:ext>
              </a:extLst>
            </p:cNvPr>
            <p:cNvSpPr txBox="1"/>
            <p:nvPr/>
          </p:nvSpPr>
          <p:spPr>
            <a:xfrm>
              <a:off x="2957672" y="1643314"/>
              <a:ext cx="1296144" cy="38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Predicted 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B87D65-D8BF-48E2-98B0-A384CC045023}"/>
                </a:ext>
              </a:extLst>
            </p:cNvPr>
            <p:cNvSpPr txBox="1"/>
            <p:nvPr/>
          </p:nvSpPr>
          <p:spPr>
            <a:xfrm>
              <a:off x="4281158" y="1643314"/>
              <a:ext cx="1296144" cy="38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Predicted 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19E6BD-A1FF-4384-860E-15B9C1B4830C}"/>
                </a:ext>
              </a:extLst>
            </p:cNvPr>
            <p:cNvSpPr txBox="1"/>
            <p:nvPr/>
          </p:nvSpPr>
          <p:spPr>
            <a:xfrm rot="16200000">
              <a:off x="2098154" y="2382528"/>
              <a:ext cx="1152127" cy="4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Actually 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582C5C-843B-4783-A584-BE9AE72F0529}"/>
                </a:ext>
              </a:extLst>
            </p:cNvPr>
            <p:cNvSpPr txBox="1"/>
            <p:nvPr/>
          </p:nvSpPr>
          <p:spPr>
            <a:xfrm rot="16200000">
              <a:off x="2107446" y="3503941"/>
              <a:ext cx="1152127" cy="4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Actually 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A580DE-DAC2-42AB-8522-76D40FAC6162}"/>
                </a:ext>
              </a:extLst>
            </p:cNvPr>
            <p:cNvSpPr txBox="1"/>
            <p:nvPr/>
          </p:nvSpPr>
          <p:spPr>
            <a:xfrm>
              <a:off x="3294856" y="2173470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570EA0-1C76-49DC-8D09-9924FD1FAED9}"/>
                </a:ext>
              </a:extLst>
            </p:cNvPr>
            <p:cNvSpPr txBox="1"/>
            <p:nvPr/>
          </p:nvSpPr>
          <p:spPr>
            <a:xfrm>
              <a:off x="4574376" y="3738661"/>
              <a:ext cx="720080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E7F6BB-35CB-4125-ACD9-116D98663932}"/>
                </a:ext>
              </a:extLst>
            </p:cNvPr>
            <p:cNvSpPr txBox="1"/>
            <p:nvPr/>
          </p:nvSpPr>
          <p:spPr>
            <a:xfrm>
              <a:off x="3294856" y="3738661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B51414-D367-4FDF-B432-69BD12E9DF49}"/>
                </a:ext>
              </a:extLst>
            </p:cNvPr>
            <p:cNvSpPr txBox="1"/>
            <p:nvPr/>
          </p:nvSpPr>
          <p:spPr>
            <a:xfrm>
              <a:off x="4584609" y="2145245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E138A7E-ECB1-4B4C-A16B-65575E9040B0}"/>
              </a:ext>
            </a:extLst>
          </p:cNvPr>
          <p:cNvSpPr/>
          <p:nvPr/>
        </p:nvSpPr>
        <p:spPr>
          <a:xfrm>
            <a:off x="3224189" y="4346395"/>
            <a:ext cx="911045" cy="186211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C72EF02-060F-499B-933E-120F8DB5251A}"/>
              </a:ext>
            </a:extLst>
          </p:cNvPr>
          <p:cNvSpPr/>
          <p:nvPr/>
        </p:nvSpPr>
        <p:spPr>
          <a:xfrm>
            <a:off x="4654822" y="4346395"/>
            <a:ext cx="911045" cy="186211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5DF6886E-3696-4AA6-8617-4AE88165B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018"/>
          </a:xfrm>
        </p:spPr>
        <p:txBody>
          <a:bodyPr/>
          <a:lstStyle/>
          <a:p>
            <a:pPr algn="ctr" eaLnBrk="1" hangingPunct="1"/>
            <a:b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Precision and Recall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2AFF14E-34E5-46CE-A1C2-EDEAF43D4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2336" y="785018"/>
            <a:ext cx="8229600" cy="5844381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Precision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: is the ratio of correctly predicted positive examples divided by the tot.# of positive examples that were predicted (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calculates the  accuracy of minority class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).</a:t>
            </a:r>
          </a:p>
          <a:p>
            <a:pPr eaLnBrk="1" hangingPunct="1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Recall (Sensitivity)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: is the ratio of correctly predicted positive classes to all items that are actually positive</a:t>
            </a:r>
          </a:p>
          <a:p>
            <a:pPr eaLnBrk="1" hangingPunct="1"/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algn="ctr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Precision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P = </a:t>
            </a:r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/(</a:t>
            </a:r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+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</a:t>
            </a:r>
            <a:r>
              <a:rPr lang="en-US" altLang="en-US" baseline="-25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)</a:t>
            </a:r>
          </a:p>
          <a:p>
            <a:pPr algn="ctr" eaLnBrk="1" hangingPunct="1"/>
            <a:r>
              <a:rPr lang="en-US" altLang="en-US" dirty="0">
                <a:ea typeface="ＭＳ Ｐゴシック" panose="020B0600070205080204" pitchFamily="34" charset="-128"/>
              </a:rPr>
              <a:t>Recall 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  R = </a:t>
            </a:r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/(</a:t>
            </a:r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+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</a:t>
            </a:r>
            <a:r>
              <a:rPr lang="en-US" altLang="en-US" baseline="-25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5581717-95B1-4A72-B754-61BBF40780A9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grpSp>
        <p:nvGrpSpPr>
          <p:cNvPr id="8" name="Group 83">
            <a:extLst>
              <a:ext uri="{FF2B5EF4-FFF2-40B4-BE49-F238E27FC236}">
                <a16:creationId xmlns:a16="http://schemas.microsoft.com/office/drawing/2014/main" id="{EF7627C9-EACE-4356-9CEA-805B965FDE60}"/>
              </a:ext>
            </a:extLst>
          </p:cNvPr>
          <p:cNvGrpSpPr/>
          <p:nvPr/>
        </p:nvGrpSpPr>
        <p:grpSpPr>
          <a:xfrm>
            <a:off x="2640946" y="2946621"/>
            <a:ext cx="3445784" cy="2133599"/>
            <a:chOff x="2435471" y="1643314"/>
            <a:chExt cx="3144641" cy="26754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18A035-59BF-4FED-8463-91B11BCF6901}"/>
                </a:ext>
              </a:extLst>
            </p:cNvPr>
            <p:cNvSpPr/>
            <p:nvPr/>
          </p:nvSpPr>
          <p:spPr>
            <a:xfrm>
              <a:off x="2915816" y="2060848"/>
              <a:ext cx="2664296" cy="2232248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F3C681-BE8F-4CF0-AFBB-BF5E48E5AA75}"/>
                </a:ext>
              </a:extLst>
            </p:cNvPr>
            <p:cNvCxnSpPr/>
            <p:nvPr/>
          </p:nvCxnSpPr>
          <p:spPr>
            <a:xfrm>
              <a:off x="4247964" y="2060848"/>
              <a:ext cx="0" cy="223224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D51B51-96DD-4999-9C0F-205271DD3895}"/>
                </a:ext>
              </a:extLst>
            </p:cNvPr>
            <p:cNvCxnSpPr/>
            <p:nvPr/>
          </p:nvCxnSpPr>
          <p:spPr>
            <a:xfrm>
              <a:off x="2915816" y="3192812"/>
              <a:ext cx="2664296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46D7D2-0FB8-4738-9F9D-875A3DF8F44E}"/>
                </a:ext>
              </a:extLst>
            </p:cNvPr>
            <p:cNvSpPr txBox="1"/>
            <p:nvPr/>
          </p:nvSpPr>
          <p:spPr>
            <a:xfrm>
              <a:off x="2957672" y="1643314"/>
              <a:ext cx="1296144" cy="38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Predicted 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14E7F9-4C7B-4CB4-B530-CEC6F475099E}"/>
                </a:ext>
              </a:extLst>
            </p:cNvPr>
            <p:cNvSpPr txBox="1"/>
            <p:nvPr/>
          </p:nvSpPr>
          <p:spPr>
            <a:xfrm>
              <a:off x="4281158" y="1643314"/>
              <a:ext cx="1296144" cy="38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Predicted 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0690B2-D2B6-4A21-907B-8C0FE4020C74}"/>
                </a:ext>
              </a:extLst>
            </p:cNvPr>
            <p:cNvSpPr txBox="1"/>
            <p:nvPr/>
          </p:nvSpPr>
          <p:spPr>
            <a:xfrm rot="16200000">
              <a:off x="2098154" y="2382528"/>
              <a:ext cx="1152127" cy="4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Actually 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481ED9-1CD0-4568-BF83-7C47B1B8EABB}"/>
                </a:ext>
              </a:extLst>
            </p:cNvPr>
            <p:cNvSpPr txBox="1"/>
            <p:nvPr/>
          </p:nvSpPr>
          <p:spPr>
            <a:xfrm rot="16200000">
              <a:off x="2107446" y="3503941"/>
              <a:ext cx="1152127" cy="4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Actually 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A0FA12-3915-4B8C-AB57-99FA93251BA0}"/>
                </a:ext>
              </a:extLst>
            </p:cNvPr>
            <p:cNvSpPr txBox="1"/>
            <p:nvPr/>
          </p:nvSpPr>
          <p:spPr>
            <a:xfrm>
              <a:off x="3294856" y="2173470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34D56C-F2A8-4B29-85DB-7D8B07564F05}"/>
                </a:ext>
              </a:extLst>
            </p:cNvPr>
            <p:cNvSpPr txBox="1"/>
            <p:nvPr/>
          </p:nvSpPr>
          <p:spPr>
            <a:xfrm>
              <a:off x="4574376" y="3738661"/>
              <a:ext cx="720080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A2B479-BAB1-4477-94B6-C57D460D0E6C}"/>
                </a:ext>
              </a:extLst>
            </p:cNvPr>
            <p:cNvSpPr txBox="1"/>
            <p:nvPr/>
          </p:nvSpPr>
          <p:spPr>
            <a:xfrm>
              <a:off x="3294856" y="3738661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30A328-0A6E-4FAE-8BEE-758852C64DBA}"/>
                </a:ext>
              </a:extLst>
            </p:cNvPr>
            <p:cNvSpPr txBox="1"/>
            <p:nvPr/>
          </p:nvSpPr>
          <p:spPr>
            <a:xfrm>
              <a:off x="4584609" y="2145245"/>
              <a:ext cx="648072" cy="50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</a:t>
              </a:r>
              <a:r>
                <a:rPr kumimoji="0" lang="en-CA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</a:t>
              </a:r>
              <a:endParaRPr kumimoji="0" lang="en-CA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DA5B7E-074A-4677-BEED-480D406EA685}"/>
              </a:ext>
            </a:extLst>
          </p:cNvPr>
          <p:cNvSpPr/>
          <p:nvPr/>
        </p:nvSpPr>
        <p:spPr>
          <a:xfrm>
            <a:off x="3429003" y="3267124"/>
            <a:ext cx="1087980" cy="181309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13EBCD-87FB-44B0-9285-D125100766CE}"/>
              </a:ext>
            </a:extLst>
          </p:cNvPr>
          <p:cNvSpPr/>
          <p:nvPr/>
        </p:nvSpPr>
        <p:spPr>
          <a:xfrm>
            <a:off x="3304648" y="3254398"/>
            <a:ext cx="2675187" cy="960012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0591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Precision and Recall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838054"/>
            <a:ext cx="8839200" cy="14352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600" dirty="0">
                <a:solidFill>
                  <a:srgbClr val="0000FF"/>
                </a:solidFill>
              </a:rPr>
              <a:t>Search tools and classifiers normally assign scores to items. </a:t>
            </a:r>
          </a:p>
          <a:p>
            <a:pPr>
              <a:defRPr/>
            </a:pPr>
            <a:r>
              <a:rPr lang="en-US" sz="2600" dirty="0">
                <a:solidFill>
                  <a:srgbClr val="0000FF"/>
                </a:solidFill>
              </a:rPr>
              <a:t>Sorting by score gives us a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precision-recall plot </a:t>
            </a:r>
            <a:r>
              <a:rPr lang="en-US" sz="2600" dirty="0">
                <a:solidFill>
                  <a:srgbClr val="0000FF"/>
                </a:solidFill>
              </a:rPr>
              <a:t>which shows what performance would be for different score thresholds.</a:t>
            </a:r>
          </a:p>
          <a:p>
            <a:pPr lvl="0">
              <a:lnSpc>
                <a:spcPct val="100000"/>
              </a:lnSpc>
              <a:buNone/>
              <a:defRPr/>
            </a:pP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AB44993-6DD3-4037-B3D8-56E3D941A752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F4C2C-1A16-F19F-0D58-999584D5DD38}"/>
              </a:ext>
            </a:extLst>
          </p:cNvPr>
          <p:cNvSpPr txBox="1"/>
          <p:nvPr/>
        </p:nvSpPr>
        <p:spPr>
          <a:xfrm>
            <a:off x="2133600" y="2273270"/>
            <a:ext cx="5105400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Precision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sym typeface="Wingdings" panose="05000000000000000000" pitchFamily="2" charset="2"/>
              </a:rPr>
              <a:t> “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sym typeface="Wingdings" panose="05000000000000000000" pitchFamily="2" charset="2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sym typeface="Wingdings" panose="05000000000000000000" pitchFamily="2" charset="2"/>
              </a:rPr>
              <a:t>”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T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/(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T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+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F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)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Recall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sym typeface="Wingdings" panose="05000000000000000000" pitchFamily="2" charset="2"/>
              </a:rPr>
              <a:t> “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sym typeface="Wingdings" panose="05000000000000000000" pitchFamily="2" charset="2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sym typeface="Wingdings" panose="05000000000000000000" pitchFamily="2" charset="2"/>
              </a:rPr>
              <a:t>”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   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T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/(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T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+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F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8E304-E36C-5185-DF73-1F8C5960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544445"/>
            <a:ext cx="6629400" cy="33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4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ln/>
        </p:spPr>
        <p:txBody>
          <a:bodyPr lIns="92075" tIns="46038" rIns="92075" bIns="46038" anchor="b"/>
          <a:lstStyle/>
          <a:p>
            <a:pPr algn="ctr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Evaluation Criteria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631" y="838200"/>
            <a:ext cx="8110538" cy="57912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en-US" sz="2000" b="1" dirty="0">
                <a:solidFill>
                  <a:schemeClr val="tx1"/>
                </a:solidFill>
              </a:rPr>
              <a:t>Predictive accuracy</a:t>
            </a:r>
          </a:p>
          <a:p>
            <a:pPr marL="0" indent="0">
              <a:lnSpc>
                <a:spcPct val="80000"/>
              </a:lnSpc>
              <a:buClr>
                <a:srgbClr val="0000FF"/>
              </a:buClr>
              <a:buNone/>
            </a:pPr>
            <a:r>
              <a:rPr lang="en-US" sz="1800" dirty="0">
                <a:solidFill>
                  <a:srgbClr val="0000FF"/>
                </a:solidFill>
              </a:rPr>
              <a:t>                     Accuracy =   Number of Correct Classifications</a:t>
            </a:r>
          </a:p>
          <a:p>
            <a:pPr marL="0" indent="0">
              <a:lnSpc>
                <a:spcPct val="80000"/>
              </a:lnSpc>
              <a:buClr>
                <a:srgbClr val="0000FF"/>
              </a:buClr>
              <a:buNone/>
            </a:pPr>
            <a:r>
              <a:rPr lang="en-US" sz="1800" dirty="0">
                <a:solidFill>
                  <a:srgbClr val="0000FF"/>
                </a:solidFill>
              </a:rPr>
              <a:t>                                          Total Number of Test Cases</a:t>
            </a:r>
          </a:p>
          <a:p>
            <a:pPr>
              <a:lnSpc>
                <a:spcPct val="80000"/>
              </a:lnSpc>
              <a:buClr>
                <a:srgbClr val="0000FF"/>
              </a:buClr>
            </a:pPr>
            <a:endParaRPr lang="en-US" sz="18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en-US" sz="2000" b="1" dirty="0">
                <a:solidFill>
                  <a:schemeClr val="tx1"/>
                </a:solidFill>
              </a:rPr>
              <a:t>Efficiency</a:t>
            </a:r>
          </a:p>
          <a:p>
            <a:pPr marL="742950" lvl="1" indent="-285750">
              <a:lnSpc>
                <a:spcPct val="80000"/>
              </a:lnSpc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</a:rPr>
              <a:t>Time to construct the model … (Training Time)</a:t>
            </a:r>
          </a:p>
          <a:p>
            <a:pPr marL="742950" lvl="1" indent="-285750">
              <a:lnSpc>
                <a:spcPct val="80000"/>
              </a:lnSpc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</a:rPr>
              <a:t>Time to use the model … (Inference Time)</a:t>
            </a:r>
          </a:p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en-US" sz="2000" b="1" dirty="0">
                <a:solidFill>
                  <a:schemeClr val="tx1"/>
                </a:solidFill>
              </a:rPr>
              <a:t>Robustness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2000" dirty="0">
                <a:solidFill>
                  <a:srgbClr val="0000FF"/>
                </a:solidFill>
              </a:rPr>
              <a:t>handling noise and missing values</a:t>
            </a:r>
          </a:p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en-US" sz="2000" b="1" dirty="0">
                <a:solidFill>
                  <a:schemeClr val="tx1"/>
                </a:solidFill>
              </a:rPr>
              <a:t>Scalability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2000" dirty="0">
                <a:solidFill>
                  <a:srgbClr val="0000FF"/>
                </a:solidFill>
              </a:rPr>
              <a:t>efficiency in disk-resident databases </a:t>
            </a:r>
          </a:p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en-US" sz="2000" b="1" dirty="0">
                <a:solidFill>
                  <a:schemeClr val="tx1"/>
                </a:solidFill>
              </a:rPr>
              <a:t>Interpretability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</a:p>
          <a:p>
            <a:pPr marL="742950" lvl="1" indent="-285750">
              <a:lnSpc>
                <a:spcPct val="80000"/>
              </a:lnSpc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</a:rPr>
              <a:t>understandable and insight provided by the model</a:t>
            </a:r>
          </a:p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en-US" sz="2000" b="1" dirty="0">
                <a:solidFill>
                  <a:schemeClr val="tx1"/>
                </a:solidFill>
              </a:rPr>
              <a:t>Compactness of the model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  <a:r>
              <a:rPr lang="en-US" sz="2000" dirty="0">
                <a:solidFill>
                  <a:srgbClr val="0000FF"/>
                </a:solidFill>
              </a:rPr>
              <a:t>size of the tree, or number of rules. </a:t>
            </a:r>
          </a:p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en-US" sz="2200" dirty="0">
                <a:solidFill>
                  <a:srgbClr val="FF0000"/>
                </a:solidFill>
              </a:rPr>
              <a:t>Other measures??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</a:rPr>
              <a:t>Simplicity or Complexity of the technique …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</a:rPr>
              <a:t>Hyper Parameter Tuning (# of parameters) …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FC33F36-524C-4303-895C-CC666AFE8181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9D7A64-5A80-41F1-9F7C-DE99B227BEE9}"/>
              </a:ext>
            </a:extLst>
          </p:cNvPr>
          <p:cNvCxnSpPr/>
          <p:nvPr/>
        </p:nvCxnSpPr>
        <p:spPr bwMode="auto">
          <a:xfrm>
            <a:off x="3352800" y="1562100"/>
            <a:ext cx="3505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4C60AA0-A256-463B-B908-88A459EADCDA}"/>
              </a:ext>
            </a:extLst>
          </p:cNvPr>
          <p:cNvSpPr/>
          <p:nvPr/>
        </p:nvSpPr>
        <p:spPr bwMode="auto">
          <a:xfrm>
            <a:off x="2019300" y="1143000"/>
            <a:ext cx="5105400" cy="838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4C831CA1-ECAB-4632-99E6-7D273DC81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3866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Precision/Recall Tradeoff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1AF53F1-CBCF-4E8B-90C1-2E9518BBC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739" y="903677"/>
            <a:ext cx="8780362" cy="957696"/>
          </a:xfrm>
        </p:spPr>
        <p:txBody>
          <a:bodyPr/>
          <a:lstStyle/>
          <a:p>
            <a:pPr eaLnBrk="1" hangingPunct="1">
              <a:buClr>
                <a:srgbClr val="0000FF"/>
              </a:buClr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So, in general for most classifiers, there is going to be </a:t>
            </a:r>
            <a:r>
              <a:rPr lang="en-US" altLang="en-US" sz="2400" dirty="0">
                <a:ea typeface="ＭＳ Ｐゴシック" panose="020B0600070205080204" pitchFamily="34" charset="-128"/>
              </a:rPr>
              <a:t>a trade-off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between recall and precision as you vary the probability threshold.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300FB38F-37F9-4E14-80C9-32C7281BF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BFCFF"/>
                </a:solidFill>
                <a:effectLst/>
                <a:uLnTx/>
                <a:uFillTx/>
                <a:latin typeface="Lucida Sans" panose="020B0602030504020204" pitchFamily="34" charset="0"/>
                <a:ea typeface="+mn-ea"/>
              </a:rPr>
              <a:t>Sec. 8.3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A42E374-B50B-4A95-A3C8-DBB04C966D9B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01B2F-EA3F-4EDE-87CF-2ED785D40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42" y="1680168"/>
            <a:ext cx="5638800" cy="29764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C45352-AEFD-493B-8128-37004BEE939D}"/>
              </a:ext>
            </a:extLst>
          </p:cNvPr>
          <p:cNvSpPr txBox="1"/>
          <p:nvPr/>
        </p:nvSpPr>
        <p:spPr>
          <a:xfrm>
            <a:off x="156740" y="4532397"/>
            <a:ext cx="87803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If you need to compare different models with different precision-recall value, It is often convenient to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 precision and recall into a single metric</a:t>
            </a:r>
            <a:r>
              <a:rPr lang="en-US" sz="2400" dirty="0">
                <a:solidFill>
                  <a:srgbClr val="0000FF"/>
                </a:solidFill>
              </a:rPr>
              <a:t>. Correct!!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We </a:t>
            </a:r>
            <a:r>
              <a:rPr lang="en-US" sz="2400" dirty="0">
                <a:solidFill>
                  <a:srgbClr val="00B050"/>
                </a:solidFill>
              </a:rPr>
              <a:t>need</a:t>
            </a:r>
            <a:r>
              <a:rPr lang="en-US" sz="2400" dirty="0">
                <a:solidFill>
                  <a:srgbClr val="0000FF"/>
                </a:solidFill>
              </a:rPr>
              <a:t> 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that considers both recall and precision </a:t>
            </a:r>
            <a:r>
              <a:rPr lang="en-US" sz="2400" dirty="0">
                <a:solidFill>
                  <a:srgbClr val="0000FF"/>
                </a:solidFill>
              </a:rPr>
              <a:t>to compute the performance.</a:t>
            </a:r>
          </a:p>
        </p:txBody>
      </p:sp>
    </p:spTree>
    <p:extLst>
      <p:ext uri="{BB962C8B-B14F-4D97-AF65-F5344CB8AC3E}">
        <p14:creationId xmlns:p14="http://schemas.microsoft.com/office/powerpoint/2010/main" val="20452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436"/>
            <a:ext cx="91440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weighted “F” measure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731398"/>
            <a:ext cx="8839200" cy="589800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A measure that naturally </a:t>
            </a:r>
            <a:r>
              <a:rPr lang="en-US" sz="2400" dirty="0"/>
              <a:t>combines precision and recall </a:t>
            </a:r>
            <a:r>
              <a:rPr lang="en-US" sz="2400" dirty="0">
                <a:solidFill>
                  <a:srgbClr val="0000FF"/>
                </a:solidFill>
              </a:rPr>
              <a:t>is the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-</a:t>
            </a:r>
            <a:r>
              <a:rPr lang="en-US" sz="2400" dirty="0">
                <a:solidFill>
                  <a:srgbClr val="0000FF"/>
                </a:solidFill>
              </a:rPr>
              <a:t>weighted </a:t>
            </a:r>
            <a:r>
              <a:rPr lang="en-US" sz="2400" dirty="0"/>
              <a:t>F-measure</a:t>
            </a:r>
            <a:r>
              <a:rPr lang="en-US" sz="2400" dirty="0">
                <a:solidFill>
                  <a:srgbClr val="0000FF"/>
                </a:solidFill>
              </a:rPr>
              <a:t>:                 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                                                                </a:t>
            </a:r>
            <a:r>
              <a:rPr lang="en-US" sz="2400" dirty="0"/>
              <a:t>F =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Which is the </a:t>
            </a:r>
            <a:r>
              <a:rPr lang="en-US" sz="2400" dirty="0"/>
              <a:t>weighted harmonic mean </a:t>
            </a:r>
            <a:r>
              <a:rPr lang="en-US" sz="2400" dirty="0">
                <a:solidFill>
                  <a:srgbClr val="0000FF"/>
                </a:solidFill>
              </a:rPr>
              <a:t>of precision and recall. Setting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 </a:t>
            </a:r>
            <a:r>
              <a:rPr lang="en-US" sz="2400" dirty="0">
                <a:solidFill>
                  <a:srgbClr val="0000FF"/>
                </a:solidFill>
              </a:rPr>
              <a:t>= 1 gives us the </a:t>
            </a:r>
            <a:r>
              <a:rPr lang="en-US" sz="2400" dirty="0"/>
              <a:t>F</a:t>
            </a:r>
            <a:r>
              <a:rPr lang="en-US" sz="2400" baseline="-25000" dirty="0"/>
              <a:t>1</a:t>
            </a:r>
            <a:r>
              <a:rPr lang="en-US" sz="2400" dirty="0"/>
              <a:t> – measure</a:t>
            </a:r>
            <a:r>
              <a:rPr lang="en-US" sz="2400" dirty="0">
                <a:solidFill>
                  <a:srgbClr val="0000FF"/>
                </a:solidFill>
              </a:rPr>
              <a:t>. It can also be computed as: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F1-score</a:t>
            </a:r>
            <a:r>
              <a:rPr lang="en-US" sz="2400" dirty="0">
                <a:solidFill>
                  <a:srgbClr val="0000FF"/>
                </a:solidFill>
              </a:rPr>
              <a:t> is a great way to compare the performance of multiple classifiers. When choosing between multiple models, all with varying values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</a:t>
            </a:r>
            <a:r>
              <a:rPr lang="en-US" sz="2400" dirty="0">
                <a:solidFill>
                  <a:srgbClr val="0000FF"/>
                </a:solidFill>
              </a:rPr>
              <a:t> and/or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</a:t>
            </a:r>
            <a:r>
              <a:rPr lang="en-US" sz="2400" dirty="0">
                <a:solidFill>
                  <a:srgbClr val="0000FF"/>
                </a:solidFill>
              </a:rPr>
              <a:t>, it may be used to determine the one that produces the 'best' results for the problem.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For this reason, it's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used in practice </a:t>
            </a:r>
            <a:r>
              <a:rPr lang="en-US" sz="2400" dirty="0">
                <a:solidFill>
                  <a:srgbClr val="0000FF"/>
                </a:solidFill>
              </a:rPr>
              <a:t>as a metric by which to rank models by performance.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lvl="0"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1562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0713" y="3228975"/>
            <a:ext cx="2247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4C06DF3-3199-44F9-B3C3-F5250998BDF9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97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228600" y="2857500"/>
            <a:ext cx="84582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AUC, ROC</a:t>
            </a:r>
            <a:endParaRPr kumimoji="0" lang="en-CA" sz="4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53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DC0E9351-0BAF-40FE-BB2B-04F266EF9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76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 to </a:t>
            </a:r>
            <a:r>
              <a:rPr lang="en-US" altLang="en-US" sz="4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ROC Curves</a:t>
            </a:r>
            <a:endParaRPr lang="en-US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384812C8-CCD7-4ABE-A3AA-D8DB64BB9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3657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ROC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24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eceiver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24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perating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haracteristic curves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4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ROC</a:t>
            </a:r>
            <a:r>
              <a:rPr lang="en-US" altLang="en-US" sz="24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another </a:t>
            </a:r>
            <a:r>
              <a:rPr lang="en-US" altLang="en-US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common tool used for evaluation</a:t>
            </a:r>
            <a:r>
              <a:rPr lang="en-US" altLang="en-US" sz="24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plots out the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specificity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every possible decision rule cutoff between 0 and 1 for a model.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become </a:t>
            </a: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popular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biomedical applications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particularly radiology and imaging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used in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machine learning applications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assess classifiers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used to compare tests/procedures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96F25A9-A14E-475C-9CC7-F84651EE7FA5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0202EFB-9B50-4085-8064-1CD2E769E676}" type="slidenum">
              <a:rPr lang="en-US" altLang="en-US" sz="1200" smtClean="0">
                <a:solidFill>
                  <a:prstClr val="black"/>
                </a:solidFill>
                <a:cs typeface="Times New Roman"/>
              </a:rPr>
              <a:pPr algn="r">
                <a:defRPr/>
              </a:pPr>
              <a:t>33</a:t>
            </a:fld>
            <a:endParaRPr lang="en-US" altLang="en-US" sz="1200">
              <a:solidFill>
                <a:prstClr val="black"/>
              </a:solidFill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FA5111-C0AF-2310-6E2E-9F5B6C8EE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495800"/>
            <a:ext cx="3475021" cy="2188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2DBAF9-4EE0-0366-94D2-6A4F2CE8D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25" y="5029200"/>
            <a:ext cx="3218967" cy="1274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194"/>
            <a:ext cx="91440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ROC Plots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785019"/>
            <a:ext cx="8229600" cy="15108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ROC is Receiver-Operating Characteristic. ROC plots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Y-axis: </a:t>
            </a:r>
            <a:r>
              <a:rPr lang="en-US" sz="2400" b="1" dirty="0"/>
              <a:t>T</a:t>
            </a:r>
            <a:r>
              <a:rPr lang="en-US" sz="2400" dirty="0">
                <a:solidFill>
                  <a:srgbClr val="0000FF"/>
                </a:solidFill>
              </a:rPr>
              <a:t>rue </a:t>
            </a:r>
            <a:r>
              <a:rPr lang="en-US" sz="2400" b="1" dirty="0"/>
              <a:t>P</a:t>
            </a:r>
            <a:r>
              <a:rPr lang="en-US" sz="2400" dirty="0">
                <a:solidFill>
                  <a:srgbClr val="0000FF"/>
                </a:solidFill>
              </a:rPr>
              <a:t>ositive </a:t>
            </a:r>
            <a:r>
              <a:rPr lang="en-US" sz="2400" b="1" dirty="0"/>
              <a:t>R</a:t>
            </a:r>
            <a:r>
              <a:rPr lang="en-US" sz="2400" dirty="0">
                <a:solidFill>
                  <a:srgbClr val="0000FF"/>
                </a:solidFill>
              </a:rPr>
              <a:t>ate =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baseline="-25000" dirty="0">
                <a:solidFill>
                  <a:srgbClr val="00B05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/(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baseline="-25000" dirty="0">
                <a:solidFill>
                  <a:srgbClr val="00B05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), same as </a:t>
            </a:r>
            <a:r>
              <a:rPr lang="en-US" sz="2400" dirty="0"/>
              <a:t>recall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X-axis: </a:t>
            </a:r>
            <a:r>
              <a:rPr lang="en-US" sz="2400" b="1" dirty="0"/>
              <a:t>F</a:t>
            </a:r>
            <a:r>
              <a:rPr lang="en-US" sz="2400" dirty="0">
                <a:solidFill>
                  <a:srgbClr val="0000FF"/>
                </a:solidFill>
              </a:rPr>
              <a:t>alse </a:t>
            </a:r>
            <a:r>
              <a:rPr lang="en-US" sz="2400" b="1" dirty="0"/>
              <a:t>P</a:t>
            </a:r>
            <a:r>
              <a:rPr lang="en-US" sz="2400" dirty="0">
                <a:solidFill>
                  <a:srgbClr val="0000FF"/>
                </a:solidFill>
              </a:rPr>
              <a:t>ositive </a:t>
            </a:r>
            <a:r>
              <a:rPr lang="en-US" sz="2400" b="1" dirty="0"/>
              <a:t>R</a:t>
            </a:r>
            <a:r>
              <a:rPr lang="en-US" sz="2400" dirty="0">
                <a:solidFill>
                  <a:srgbClr val="0000FF"/>
                </a:solidFill>
              </a:rPr>
              <a:t>ate = 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/(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+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baseline="-25000" dirty="0">
                <a:solidFill>
                  <a:srgbClr val="00B050"/>
                </a:solidFill>
              </a:rPr>
              <a:t>n</a:t>
            </a:r>
            <a:r>
              <a:rPr lang="en-US" sz="2400" dirty="0">
                <a:solidFill>
                  <a:srgbClr val="0000FF"/>
                </a:solidFill>
              </a:rPr>
              <a:t>) = </a:t>
            </a:r>
            <a:r>
              <a:rPr lang="en-US" sz="2400" dirty="0"/>
              <a:t>1 - specificity </a:t>
            </a:r>
          </a:p>
          <a:p>
            <a:pPr lvl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321930"/>
            <a:ext cx="6015037" cy="355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667000" y="3793958"/>
            <a:ext cx="1905000" cy="8382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1204" y="3336816"/>
            <a:ext cx="220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Score increasing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27CDF8D-6B05-4B21-A189-54BE7CE6DDF7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33094-8871-4557-89A0-037BE2CEED6E}"/>
              </a:ext>
            </a:extLst>
          </p:cNvPr>
          <p:cNvSpPr txBox="1"/>
          <p:nvPr/>
        </p:nvSpPr>
        <p:spPr>
          <a:xfrm>
            <a:off x="451412" y="6104186"/>
            <a:ext cx="86742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True Positive Rate</a:t>
            </a:r>
            <a:r>
              <a:rPr lang="en-US" sz="1600" dirty="0">
                <a:solidFill>
                  <a:srgbClr val="0000FF"/>
                </a:solidFill>
              </a:rPr>
              <a:t>: Fraction of positive instances that are correctly predicted as positive.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False Positive Rate</a:t>
            </a:r>
            <a:r>
              <a:rPr lang="en-US" sz="1600" dirty="0">
                <a:solidFill>
                  <a:srgbClr val="0000FF"/>
                </a:solidFill>
              </a:rPr>
              <a:t>: Fraction of negative instances that are incorrectly classified as positive.</a:t>
            </a:r>
          </a:p>
        </p:txBody>
      </p:sp>
    </p:spTree>
    <p:extLst>
      <p:ext uri="{BB962C8B-B14F-4D97-AF65-F5344CB8AC3E}">
        <p14:creationId xmlns:p14="http://schemas.microsoft.com/office/powerpoint/2010/main" val="33832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ROC AUC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5907" y="914400"/>
            <a:ext cx="8229600" cy="1295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dirty="0">
                <a:solidFill>
                  <a:srgbClr val="0000FF"/>
                </a:solidFill>
              </a:rPr>
              <a:t>ROC AUC is the “Area Under the Curve” –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number </a:t>
            </a:r>
            <a:r>
              <a:rPr lang="en-US" sz="2400" dirty="0">
                <a:solidFill>
                  <a:srgbClr val="0000FF"/>
                </a:solidFill>
              </a:rPr>
              <a:t>that captures the overall quality of the classifier. It should be between 0.5 (random classifier) and 1.0 (perfect). </a:t>
            </a:r>
          </a:p>
          <a:p>
            <a:pPr lvl="0">
              <a:lnSpc>
                <a:spcPct val="100000"/>
              </a:lnSpc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14600"/>
            <a:ext cx="6015037" cy="40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2362200" y="2743200"/>
            <a:ext cx="4876800" cy="28956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3400" y="4419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Random ordering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 = 0.5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F01CBC5-63F7-474A-A968-66BB93F44666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4076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4EAE-5A9E-4E5C-9CA5-85188F1A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89" y="904517"/>
            <a:ext cx="7886700" cy="427519"/>
          </a:xfrm>
        </p:spPr>
        <p:txBody>
          <a:bodyPr>
            <a:normAutofit fontScale="90000"/>
          </a:bodyPr>
          <a:lstStyle/>
          <a:p>
            <a:r>
              <a:rPr lang="en-US" dirty="0"/>
              <a:t>ROC Curve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ADCB85-A85E-46FB-8EB3-8FE6E61E75CA}"/>
              </a:ext>
            </a:extLst>
          </p:cNvPr>
          <p:cNvGraphicFramePr>
            <a:graphicFrameLocks noGrp="1"/>
          </p:cNvGraphicFramePr>
          <p:nvPr/>
        </p:nvGraphicFramePr>
        <p:xfrm>
          <a:off x="2363864" y="1894744"/>
          <a:ext cx="3586734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8A01C2-7DF7-451F-96B4-5DF8AD4C6D4C}"/>
              </a:ext>
            </a:extLst>
          </p:cNvPr>
          <p:cNvSpPr txBox="1"/>
          <p:nvPr/>
        </p:nvSpPr>
        <p:spPr>
          <a:xfrm>
            <a:off x="2450124" y="979776"/>
            <a:ext cx="26361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(Receiver Operating Characteristic)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6F106-3CC4-4BFD-9468-03CFED91FCB8}"/>
              </a:ext>
            </a:extLst>
          </p:cNvPr>
          <p:cNvSpPr txBox="1"/>
          <p:nvPr/>
        </p:nvSpPr>
        <p:spPr>
          <a:xfrm>
            <a:off x="6391982" y="3497874"/>
            <a:ext cx="255890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FF"/>
                </a:solidFill>
                <a:latin typeface="Calibri" panose="020F0502020204030204"/>
              </a:rPr>
              <a:t>Sweep threshold from 0 to 1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FF"/>
                </a:solidFill>
                <a:latin typeface="Calibri" panose="020F0502020204030204"/>
              </a:rPr>
              <a:t>Threshold 0: ‘all’ classified as 1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FF"/>
                </a:solidFill>
                <a:latin typeface="Calibri" panose="020F0502020204030204"/>
              </a:rPr>
              <a:t>Threshold 1: ‘all’ classified as 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3D66DA-720C-4DE3-8F34-B24F22946015}"/>
              </a:ext>
            </a:extLst>
          </p:cNvPr>
          <p:cNvCxnSpPr>
            <a:cxnSpLocks/>
          </p:cNvCxnSpPr>
          <p:nvPr/>
        </p:nvCxnSpPr>
        <p:spPr>
          <a:xfrm>
            <a:off x="5421921" y="2463312"/>
            <a:ext cx="820618" cy="11180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49425E-03FA-4EF5-A123-2E0F1BDF97E7}"/>
              </a:ext>
            </a:extLst>
          </p:cNvPr>
          <p:cNvCxnSpPr>
            <a:cxnSpLocks/>
          </p:cNvCxnSpPr>
          <p:nvPr/>
        </p:nvCxnSpPr>
        <p:spPr>
          <a:xfrm>
            <a:off x="3874474" y="2510205"/>
            <a:ext cx="2338757" cy="11547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57167-6139-43A7-AC8B-7019107F4277}"/>
              </a:ext>
            </a:extLst>
          </p:cNvPr>
          <p:cNvCxnSpPr>
            <a:cxnSpLocks/>
          </p:cNvCxnSpPr>
          <p:nvPr/>
        </p:nvCxnSpPr>
        <p:spPr>
          <a:xfrm flipV="1">
            <a:off x="3047997" y="3741127"/>
            <a:ext cx="3159372" cy="363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0B4F5-CCBD-43F5-9333-64866FD9D889}"/>
              </a:ext>
            </a:extLst>
          </p:cNvPr>
          <p:cNvCxnSpPr>
            <a:cxnSpLocks/>
          </p:cNvCxnSpPr>
          <p:nvPr/>
        </p:nvCxnSpPr>
        <p:spPr>
          <a:xfrm flipV="1">
            <a:off x="2992214" y="4088585"/>
            <a:ext cx="3399769" cy="8600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A15CEF-0E14-4B07-A4E8-363278E8EDB7}"/>
              </a:ext>
            </a:extLst>
          </p:cNvPr>
          <p:cNvCxnSpPr>
            <a:cxnSpLocks/>
          </p:cNvCxnSpPr>
          <p:nvPr/>
        </p:nvCxnSpPr>
        <p:spPr>
          <a:xfrm flipH="1" flipV="1">
            <a:off x="5837840" y="2399161"/>
            <a:ext cx="587341" cy="13538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97A8A3C-1AFC-4E4D-81F0-DBBC51E452D6}"/>
              </a:ext>
            </a:extLst>
          </p:cNvPr>
          <p:cNvSpPr txBox="1"/>
          <p:nvPr/>
        </p:nvSpPr>
        <p:spPr>
          <a:xfrm>
            <a:off x="311763" y="4618834"/>
            <a:ext cx="2097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Percent of 1s classified as 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198779-A610-4A61-9A3E-E20493911D3A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1360480" y="3850728"/>
            <a:ext cx="1083780" cy="7681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C9C759F-3561-45F2-A037-79E9F7D65288}"/>
              </a:ext>
            </a:extLst>
          </p:cNvPr>
          <p:cNvSpPr txBox="1"/>
          <p:nvPr/>
        </p:nvSpPr>
        <p:spPr>
          <a:xfrm>
            <a:off x="5701447" y="1265747"/>
            <a:ext cx="21471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Percent of 0s classified as 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CD6F54-D488-400B-BC78-D0ABC8C0BA41}"/>
              </a:ext>
            </a:extLst>
          </p:cNvPr>
          <p:cNvCxnSpPr>
            <a:cxnSpLocks/>
          </p:cNvCxnSpPr>
          <p:nvPr/>
        </p:nvCxnSpPr>
        <p:spPr>
          <a:xfrm flipH="1">
            <a:off x="5421921" y="1542747"/>
            <a:ext cx="1305577" cy="4602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C8C27CA-307A-42F4-8627-6BE8A363C65E}"/>
              </a:ext>
            </a:extLst>
          </p:cNvPr>
          <p:cNvSpPr/>
          <p:nvPr/>
        </p:nvSpPr>
        <p:spPr>
          <a:xfrm>
            <a:off x="2838447" y="2249216"/>
            <a:ext cx="153767" cy="14994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075C07-4E35-4D24-9BC3-4786CA4CC203}"/>
              </a:ext>
            </a:extLst>
          </p:cNvPr>
          <p:cNvSpPr txBox="1"/>
          <p:nvPr/>
        </p:nvSpPr>
        <p:spPr>
          <a:xfrm>
            <a:off x="398023" y="1513216"/>
            <a:ext cx="156857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B050"/>
                </a:solidFill>
                <a:latin typeface="Calibri" panose="020F0502020204030204"/>
              </a:rPr>
              <a:t>Perfect score: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B050"/>
                </a:solidFill>
                <a:latin typeface="Calibri" panose="020F0502020204030204"/>
              </a:rPr>
              <a:t>0% of 1s called 0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B050"/>
                </a:solidFill>
                <a:latin typeface="Calibri" panose="020F0502020204030204"/>
              </a:rPr>
              <a:t>0% of 0s called 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14891D9-4F1E-419B-AA9E-3CB4F65DABA0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1966594" y="1871007"/>
            <a:ext cx="796286" cy="3681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D861266-2059-4DA8-A74C-2F3D0D889758}"/>
              </a:ext>
            </a:extLst>
          </p:cNvPr>
          <p:cNvCxnSpPr>
            <a:cxnSpLocks/>
          </p:cNvCxnSpPr>
          <p:nvPr/>
        </p:nvCxnSpPr>
        <p:spPr>
          <a:xfrm flipH="1" flipV="1">
            <a:off x="2906485" y="2330022"/>
            <a:ext cx="241157" cy="2391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83F4E57-23DB-47F2-95BE-EC6DB3D11102}"/>
              </a:ext>
            </a:extLst>
          </p:cNvPr>
          <p:cNvCxnSpPr>
            <a:cxnSpLocks/>
          </p:cNvCxnSpPr>
          <p:nvPr/>
        </p:nvCxnSpPr>
        <p:spPr>
          <a:xfrm flipV="1">
            <a:off x="1746495" y="2510206"/>
            <a:ext cx="1245719" cy="6481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1024C6B-12DA-4F78-8684-C45A1D6528DA}"/>
              </a:ext>
            </a:extLst>
          </p:cNvPr>
          <p:cNvSpPr txBox="1"/>
          <p:nvPr/>
        </p:nvSpPr>
        <p:spPr>
          <a:xfrm>
            <a:off x="131545" y="3096661"/>
            <a:ext cx="17185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This model’s distance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from perfect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F0280B0-281F-4C3A-809F-32A570D56AB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5194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ROC Plots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BFDED004-5F73-4B52-9721-311B353AB803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0202EFB-9B50-4085-8064-1CD2E769E676}" type="slidenum">
              <a:rPr lang="en-US" altLang="en-US" sz="1200" smtClean="0">
                <a:solidFill>
                  <a:prstClr val="black"/>
                </a:solidFill>
                <a:cs typeface="Times New Roman"/>
              </a:rPr>
              <a:pPr algn="r">
                <a:defRPr/>
              </a:pPr>
              <a:t>36</a:t>
            </a:fld>
            <a:endParaRPr lang="en-US" altLang="en-US" sz="120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82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Rectangle 7">
            <a:extLst>
              <a:ext uri="{FF2B5EF4-FFF2-40B4-BE49-F238E27FC236}">
                <a16:creationId xmlns:a16="http://schemas.microsoft.com/office/drawing/2014/main" id="{49B86839-7549-489B-AD9A-4BD47D7518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Operating Characteristic</a:t>
            </a:r>
          </a:p>
        </p:txBody>
      </p:sp>
      <p:pic>
        <p:nvPicPr>
          <p:cNvPr id="67616" name="Picture 32">
            <a:extLst>
              <a:ext uri="{FF2B5EF4-FFF2-40B4-BE49-F238E27FC236}">
                <a16:creationId xmlns:a16="http://schemas.microsoft.com/office/drawing/2014/main" id="{C447D436-7644-4944-83EB-10448A24B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B976AC3-681A-42E7-B385-0F120D9B2B48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98F7AD2-D5B2-442C-AA9A-7F5587A45A6C}"/>
              </a:ext>
            </a:extLst>
          </p:cNvPr>
          <p:cNvCxnSpPr/>
          <p:nvPr/>
        </p:nvCxnSpPr>
        <p:spPr bwMode="auto">
          <a:xfrm>
            <a:off x="1905000" y="1752600"/>
            <a:ext cx="1600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8271EC-233E-44D7-94A6-09C6D9159FBF}"/>
              </a:ext>
            </a:extLst>
          </p:cNvPr>
          <p:cNvSpPr txBox="1"/>
          <p:nvPr/>
        </p:nvSpPr>
        <p:spPr>
          <a:xfrm>
            <a:off x="609600" y="137160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Increase TPR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E81E2-C1AF-4172-AF2D-515E74963EFB}"/>
              </a:ext>
            </a:extLst>
          </p:cNvPr>
          <p:cNvSpPr txBox="1"/>
          <p:nvPr/>
        </p:nvSpPr>
        <p:spPr>
          <a:xfrm>
            <a:off x="536316" y="178486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Decrease FPR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722" name="Group 2">
            <a:extLst>
              <a:ext uri="{FF2B5EF4-FFF2-40B4-BE49-F238E27FC236}">
                <a16:creationId xmlns:a16="http://schemas.microsoft.com/office/drawing/2014/main" id="{B995CC8C-FCBB-4D45-9195-495BB196DEB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838200"/>
            <a:ext cx="3276600" cy="3035300"/>
            <a:chOff x="624" y="912"/>
            <a:chExt cx="2016" cy="1912"/>
          </a:xfrm>
        </p:grpSpPr>
        <p:grpSp>
          <p:nvGrpSpPr>
            <p:cNvPr id="414723" name="Group 3">
              <a:extLst>
                <a:ext uri="{FF2B5EF4-FFF2-40B4-BE49-F238E27FC236}">
                  <a16:creationId xmlns:a16="http://schemas.microsoft.com/office/drawing/2014/main" id="{E6A977CD-D3FF-409C-82B2-FA2A30260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912"/>
              <a:ext cx="2016" cy="1912"/>
              <a:chOff x="240" y="768"/>
              <a:chExt cx="3696" cy="3617"/>
            </a:xfrm>
          </p:grpSpPr>
          <p:grpSp>
            <p:nvGrpSpPr>
              <p:cNvPr id="414724" name="Group 4">
                <a:extLst>
                  <a:ext uri="{FF2B5EF4-FFF2-40B4-BE49-F238E27FC236}">
                    <a16:creationId xmlns:a16="http://schemas.microsoft.com/office/drawing/2014/main" id="{C3AE60EE-4B0E-4B4D-A1C9-E6ACAD96DC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768"/>
                <a:ext cx="2880" cy="2880"/>
                <a:chOff x="1488" y="720"/>
                <a:chExt cx="2880" cy="2880"/>
              </a:xfrm>
            </p:grpSpPr>
            <p:sp>
              <p:nvSpPr>
                <p:cNvPr id="414725" name="Line 5">
                  <a:extLst>
                    <a:ext uri="{FF2B5EF4-FFF2-40B4-BE49-F238E27FC236}">
                      <a16:creationId xmlns:a16="http://schemas.microsoft.com/office/drawing/2014/main" id="{D4FB17CD-7D93-4B8E-8C0E-8B89F92B2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720"/>
                  <a:ext cx="28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726" name="Line 6">
                  <a:extLst>
                    <a:ext uri="{FF2B5EF4-FFF2-40B4-BE49-F238E27FC236}">
                      <a16:creationId xmlns:a16="http://schemas.microsoft.com/office/drawing/2014/main" id="{3E65D093-FF29-4203-A086-5A2A63D6E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8" y="720"/>
                  <a:ext cx="0" cy="28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4727" name="Group 7">
                <a:extLst>
                  <a:ext uri="{FF2B5EF4-FFF2-40B4-BE49-F238E27FC236}">
                    <a16:creationId xmlns:a16="http://schemas.microsoft.com/office/drawing/2014/main" id="{8A3DA911-DBB2-4A27-A7BE-F7417E4211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768"/>
                <a:ext cx="672" cy="3121"/>
                <a:chOff x="816" y="720"/>
                <a:chExt cx="672" cy="3121"/>
              </a:xfrm>
            </p:grpSpPr>
            <p:sp>
              <p:nvSpPr>
                <p:cNvPr id="414728" name="Line 8">
                  <a:extLst>
                    <a:ext uri="{FF2B5EF4-FFF2-40B4-BE49-F238E27FC236}">
                      <a16:creationId xmlns:a16="http://schemas.microsoft.com/office/drawing/2014/main" id="{6A0DB342-9042-42BA-B49B-84A7A9074B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88" y="72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729" name="Text Box 9">
                  <a:extLst>
                    <a:ext uri="{FF2B5EF4-FFF2-40B4-BE49-F238E27FC236}">
                      <a16:creationId xmlns:a16="http://schemas.microsoft.com/office/drawing/2014/main" id="{3CF5A223-2C9E-4432-AD58-61DEC3A672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55" y="2089"/>
                  <a:ext cx="1727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True Positive Rate</a:t>
                  </a:r>
                </a:p>
              </p:txBody>
            </p:sp>
            <p:sp>
              <p:nvSpPr>
                <p:cNvPr id="414730" name="Text Box 10">
                  <a:extLst>
                    <a:ext uri="{FF2B5EF4-FFF2-40B4-BE49-F238E27FC236}">
                      <a16:creationId xmlns:a16="http://schemas.microsoft.com/office/drawing/2014/main" id="{4C251803-90E0-4F61-B910-37ED1C44D5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04" y="3406"/>
                  <a:ext cx="337" cy="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0%</a:t>
                  </a:r>
                </a:p>
              </p:txBody>
            </p:sp>
            <p:sp>
              <p:nvSpPr>
                <p:cNvPr id="414731" name="Text Box 11">
                  <a:extLst>
                    <a:ext uri="{FF2B5EF4-FFF2-40B4-BE49-F238E27FC236}">
                      <a16:creationId xmlns:a16="http://schemas.microsoft.com/office/drawing/2014/main" id="{190B741C-96DE-4E59-BD4F-5219118887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7"/>
                  <a:ext cx="625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100%</a:t>
                  </a:r>
                </a:p>
              </p:txBody>
            </p:sp>
          </p:grpSp>
          <p:grpSp>
            <p:nvGrpSpPr>
              <p:cNvPr id="414732" name="Group 12">
                <a:extLst>
                  <a:ext uri="{FF2B5EF4-FFF2-40B4-BE49-F238E27FC236}">
                    <a16:creationId xmlns:a16="http://schemas.microsoft.com/office/drawing/2014/main" id="{37C043E2-6241-448E-8090-DF302FF8D6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8" y="3648"/>
                <a:ext cx="3118" cy="737"/>
                <a:chOff x="1394" y="3600"/>
                <a:chExt cx="3118" cy="737"/>
              </a:xfrm>
            </p:grpSpPr>
            <p:sp>
              <p:nvSpPr>
                <p:cNvPr id="414733" name="Line 13">
                  <a:extLst>
                    <a:ext uri="{FF2B5EF4-FFF2-40B4-BE49-F238E27FC236}">
                      <a16:creationId xmlns:a16="http://schemas.microsoft.com/office/drawing/2014/main" id="{615A9EBC-2049-4D0C-BECD-1E26A5897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928" y="216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734" name="Text Box 14">
                  <a:extLst>
                    <a:ext uri="{FF2B5EF4-FFF2-40B4-BE49-F238E27FC236}">
                      <a16:creationId xmlns:a16="http://schemas.microsoft.com/office/drawing/2014/main" id="{8F1B9664-A9B5-45AB-92B8-51B243F9E6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5" y="3792"/>
                  <a:ext cx="1536" cy="5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False Positive Rate</a:t>
                  </a:r>
                </a:p>
              </p:txBody>
            </p:sp>
            <p:sp>
              <p:nvSpPr>
                <p:cNvPr id="414735" name="Text Box 15">
                  <a:extLst>
                    <a:ext uri="{FF2B5EF4-FFF2-40B4-BE49-F238E27FC236}">
                      <a16:creationId xmlns:a16="http://schemas.microsoft.com/office/drawing/2014/main" id="{44EEFC44-2B03-4BBC-859F-1379F3BCD9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4" y="3694"/>
                  <a:ext cx="335" cy="4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0%</a:t>
                  </a:r>
                </a:p>
              </p:txBody>
            </p:sp>
            <p:sp>
              <p:nvSpPr>
                <p:cNvPr id="414736" name="Text Box 16">
                  <a:extLst>
                    <a:ext uri="{FF2B5EF4-FFF2-40B4-BE49-F238E27FC236}">
                      <a16:creationId xmlns:a16="http://schemas.microsoft.com/office/drawing/2014/main" id="{5C6F687D-3C35-4A43-8188-5E7058885F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4" y="3645"/>
                  <a:ext cx="528" cy="4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100%</a:t>
                  </a:r>
                </a:p>
              </p:txBody>
            </p:sp>
          </p:grpSp>
        </p:grpSp>
        <p:grpSp>
          <p:nvGrpSpPr>
            <p:cNvPr id="414737" name="Group 17">
              <a:extLst>
                <a:ext uri="{FF2B5EF4-FFF2-40B4-BE49-F238E27FC236}">
                  <a16:creationId xmlns:a16="http://schemas.microsoft.com/office/drawing/2014/main" id="{26F6E6BF-DA5F-4850-80D1-898AE7947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912"/>
              <a:ext cx="1536" cy="1488"/>
              <a:chOff x="1008" y="912"/>
              <a:chExt cx="1536" cy="1488"/>
            </a:xfrm>
          </p:grpSpPr>
          <p:sp>
            <p:nvSpPr>
              <p:cNvPr id="414738" name="Line 18">
                <a:extLst>
                  <a:ext uri="{FF2B5EF4-FFF2-40B4-BE49-F238E27FC236}">
                    <a16:creationId xmlns:a16="http://schemas.microsoft.com/office/drawing/2014/main" id="{310FAF43-AC9E-46E2-8545-DDFAE2593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8" y="912"/>
                <a:ext cx="1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4739" name="Line 19">
                <a:extLst>
                  <a:ext uri="{FF2B5EF4-FFF2-40B4-BE49-F238E27FC236}">
                    <a16:creationId xmlns:a16="http://schemas.microsoft.com/office/drawing/2014/main" id="{D15BC356-3DB7-416A-AEDF-81668CAE7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64" y="1656"/>
                <a:ext cx="14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4740" name="Group 20">
            <a:extLst>
              <a:ext uri="{FF2B5EF4-FFF2-40B4-BE49-F238E27FC236}">
                <a16:creationId xmlns:a16="http://schemas.microsoft.com/office/drawing/2014/main" id="{EE7354D0-2E2E-4090-B6F1-DEF412A34E3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838200"/>
            <a:ext cx="3276600" cy="2938463"/>
            <a:chOff x="3216" y="912"/>
            <a:chExt cx="1968" cy="1851"/>
          </a:xfrm>
        </p:grpSpPr>
        <p:grpSp>
          <p:nvGrpSpPr>
            <p:cNvPr id="414741" name="Group 21">
              <a:extLst>
                <a:ext uri="{FF2B5EF4-FFF2-40B4-BE49-F238E27FC236}">
                  <a16:creationId xmlns:a16="http://schemas.microsoft.com/office/drawing/2014/main" id="{37E1F5A8-9C3A-475E-989C-42D2EE2B3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12"/>
              <a:ext cx="1968" cy="1851"/>
              <a:chOff x="240" y="768"/>
              <a:chExt cx="3696" cy="3638"/>
            </a:xfrm>
          </p:grpSpPr>
          <p:grpSp>
            <p:nvGrpSpPr>
              <p:cNvPr id="414742" name="Group 22">
                <a:extLst>
                  <a:ext uri="{FF2B5EF4-FFF2-40B4-BE49-F238E27FC236}">
                    <a16:creationId xmlns:a16="http://schemas.microsoft.com/office/drawing/2014/main" id="{5A5BB74D-F938-4A9D-A9BF-ACD7B45A5A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768"/>
                <a:ext cx="2880" cy="2880"/>
                <a:chOff x="1488" y="720"/>
                <a:chExt cx="2880" cy="2880"/>
              </a:xfrm>
            </p:grpSpPr>
            <p:sp>
              <p:nvSpPr>
                <p:cNvPr id="414743" name="Line 23">
                  <a:extLst>
                    <a:ext uri="{FF2B5EF4-FFF2-40B4-BE49-F238E27FC236}">
                      <a16:creationId xmlns:a16="http://schemas.microsoft.com/office/drawing/2014/main" id="{D593868B-12B1-416D-B3EE-DB7C4B459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720"/>
                  <a:ext cx="28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744" name="Line 24">
                  <a:extLst>
                    <a:ext uri="{FF2B5EF4-FFF2-40B4-BE49-F238E27FC236}">
                      <a16:creationId xmlns:a16="http://schemas.microsoft.com/office/drawing/2014/main" id="{1B7F1271-603B-42FF-B158-B8ECF2612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8" y="720"/>
                  <a:ext cx="0" cy="28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4745" name="Group 25">
                <a:extLst>
                  <a:ext uri="{FF2B5EF4-FFF2-40B4-BE49-F238E27FC236}">
                    <a16:creationId xmlns:a16="http://schemas.microsoft.com/office/drawing/2014/main" id="{12A89B12-004E-4746-9CBD-8D4390D740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768"/>
                <a:ext cx="672" cy="3139"/>
                <a:chOff x="816" y="720"/>
                <a:chExt cx="672" cy="3139"/>
              </a:xfrm>
            </p:grpSpPr>
            <p:sp>
              <p:nvSpPr>
                <p:cNvPr id="414746" name="Line 26">
                  <a:extLst>
                    <a:ext uri="{FF2B5EF4-FFF2-40B4-BE49-F238E27FC236}">
                      <a16:creationId xmlns:a16="http://schemas.microsoft.com/office/drawing/2014/main" id="{C89A2A28-EAEE-40D8-86E9-C9FF7F6B06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88" y="72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747" name="Text Box 27">
                  <a:extLst>
                    <a:ext uri="{FF2B5EF4-FFF2-40B4-BE49-F238E27FC236}">
                      <a16:creationId xmlns:a16="http://schemas.microsoft.com/office/drawing/2014/main" id="{E10AD1F5-B71A-4B7A-B73C-A554F98B08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5" y="1990"/>
                  <a:ext cx="1728" cy="5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True Positive Rate</a:t>
                  </a:r>
                </a:p>
              </p:txBody>
            </p:sp>
            <p:sp>
              <p:nvSpPr>
                <p:cNvPr id="414748" name="Text Box 28">
                  <a:extLst>
                    <a:ext uri="{FF2B5EF4-FFF2-40B4-BE49-F238E27FC236}">
                      <a16:creationId xmlns:a16="http://schemas.microsoft.com/office/drawing/2014/main" id="{0239EB91-B3DB-48F2-8CE9-2D0E90D70A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03" y="3407"/>
                  <a:ext cx="337" cy="4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9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0%</a:t>
                  </a:r>
                </a:p>
              </p:txBody>
            </p:sp>
            <p:sp>
              <p:nvSpPr>
                <p:cNvPr id="414749" name="Text Box 29">
                  <a:extLst>
                    <a:ext uri="{FF2B5EF4-FFF2-40B4-BE49-F238E27FC236}">
                      <a16:creationId xmlns:a16="http://schemas.microsoft.com/office/drawing/2014/main" id="{0D0BC27A-FB32-4497-A4FE-37BCF44F89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767"/>
                  <a:ext cx="624" cy="3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100%</a:t>
                  </a:r>
                </a:p>
              </p:txBody>
            </p:sp>
          </p:grpSp>
          <p:grpSp>
            <p:nvGrpSpPr>
              <p:cNvPr id="414750" name="Group 30">
                <a:extLst>
                  <a:ext uri="{FF2B5EF4-FFF2-40B4-BE49-F238E27FC236}">
                    <a16:creationId xmlns:a16="http://schemas.microsoft.com/office/drawing/2014/main" id="{F2E881E7-3C6D-4CD9-B7C6-12B2AC7AE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7" y="3648"/>
                <a:ext cx="3119" cy="758"/>
                <a:chOff x="1393" y="3600"/>
                <a:chExt cx="3119" cy="758"/>
              </a:xfrm>
            </p:grpSpPr>
            <p:sp>
              <p:nvSpPr>
                <p:cNvPr id="414751" name="Line 31">
                  <a:extLst>
                    <a:ext uri="{FF2B5EF4-FFF2-40B4-BE49-F238E27FC236}">
                      <a16:creationId xmlns:a16="http://schemas.microsoft.com/office/drawing/2014/main" id="{5AFC9722-A42E-46C6-ABFC-59EE38BD3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2928" y="216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752" name="Text Box 32">
                  <a:extLst>
                    <a:ext uri="{FF2B5EF4-FFF2-40B4-BE49-F238E27FC236}">
                      <a16:creationId xmlns:a16="http://schemas.microsoft.com/office/drawing/2014/main" id="{55ADDDBD-1563-4977-8FA5-FB07704DC9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5" y="3792"/>
                  <a:ext cx="1535" cy="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False Positive Rate</a:t>
                  </a:r>
                </a:p>
              </p:txBody>
            </p:sp>
            <p:sp>
              <p:nvSpPr>
                <p:cNvPr id="414753" name="Text Box 33">
                  <a:extLst>
                    <a:ext uri="{FF2B5EF4-FFF2-40B4-BE49-F238E27FC236}">
                      <a16:creationId xmlns:a16="http://schemas.microsoft.com/office/drawing/2014/main" id="{11163439-CFE0-4EB6-8511-AFFD07AE6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3" y="3696"/>
                  <a:ext cx="336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0%</a:t>
                  </a:r>
                </a:p>
              </p:txBody>
            </p:sp>
            <p:sp>
              <p:nvSpPr>
                <p:cNvPr id="414754" name="Text Box 34">
                  <a:extLst>
                    <a:ext uri="{FF2B5EF4-FFF2-40B4-BE49-F238E27FC236}">
                      <a16:creationId xmlns:a16="http://schemas.microsoft.com/office/drawing/2014/main" id="{28D5597B-3307-468D-873D-5CD1183A77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84" y="3647"/>
                  <a:ext cx="528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100%</a:t>
                  </a:r>
                </a:p>
              </p:txBody>
            </p:sp>
          </p:grpSp>
        </p:grpSp>
        <p:sp>
          <p:nvSpPr>
            <p:cNvPr id="414755" name="Line 35">
              <a:extLst>
                <a:ext uri="{FF2B5EF4-FFF2-40B4-BE49-F238E27FC236}">
                  <a16:creationId xmlns:a16="http://schemas.microsoft.com/office/drawing/2014/main" id="{25CD5E0E-C162-4F37-B723-FF3EF4AFA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12"/>
              <a:ext cx="1488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4756" name="Group 36">
            <a:extLst>
              <a:ext uri="{FF2B5EF4-FFF2-40B4-BE49-F238E27FC236}">
                <a16:creationId xmlns:a16="http://schemas.microsoft.com/office/drawing/2014/main" id="{09557151-54F2-469D-911B-5D0B807AFD32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962400"/>
            <a:ext cx="3276600" cy="2881313"/>
            <a:chOff x="240" y="768"/>
            <a:chExt cx="3696" cy="3651"/>
          </a:xfrm>
        </p:grpSpPr>
        <p:grpSp>
          <p:nvGrpSpPr>
            <p:cNvPr id="414757" name="Group 37">
              <a:extLst>
                <a:ext uri="{FF2B5EF4-FFF2-40B4-BE49-F238E27FC236}">
                  <a16:creationId xmlns:a16="http://schemas.microsoft.com/office/drawing/2014/main" id="{05E750E0-426C-41C9-B30C-38EF929C5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768"/>
              <a:ext cx="2880" cy="2880"/>
              <a:chOff x="1488" y="720"/>
              <a:chExt cx="2880" cy="2880"/>
            </a:xfrm>
          </p:grpSpPr>
          <p:sp>
            <p:nvSpPr>
              <p:cNvPr id="414758" name="Line 38">
                <a:extLst>
                  <a:ext uri="{FF2B5EF4-FFF2-40B4-BE49-F238E27FC236}">
                    <a16:creationId xmlns:a16="http://schemas.microsoft.com/office/drawing/2014/main" id="{C1D950AE-153C-4FAF-B23F-BDE03DDDF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4759" name="Line 39">
                <a:extLst>
                  <a:ext uri="{FF2B5EF4-FFF2-40B4-BE49-F238E27FC236}">
                    <a16:creationId xmlns:a16="http://schemas.microsoft.com/office/drawing/2014/main" id="{0AC9F70C-C40F-4B45-9A55-E8016A961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4760" name="Group 40">
              <a:extLst>
                <a:ext uri="{FF2B5EF4-FFF2-40B4-BE49-F238E27FC236}">
                  <a16:creationId xmlns:a16="http://schemas.microsoft.com/office/drawing/2014/main" id="{484F41B2-A2F0-4507-8FB8-15C78D01B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768"/>
              <a:ext cx="672" cy="3148"/>
              <a:chOff x="816" y="720"/>
              <a:chExt cx="672" cy="3148"/>
            </a:xfrm>
          </p:grpSpPr>
          <p:sp>
            <p:nvSpPr>
              <p:cNvPr id="414761" name="Line 41">
                <a:extLst>
                  <a:ext uri="{FF2B5EF4-FFF2-40B4-BE49-F238E27FC236}">
                    <a16:creationId xmlns:a16="http://schemas.microsoft.com/office/drawing/2014/main" id="{F56AAD9F-FCB6-4B71-B814-DB8F70759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4762" name="Text Box 42">
                <a:extLst>
                  <a:ext uri="{FF2B5EF4-FFF2-40B4-BE49-F238E27FC236}">
                    <a16:creationId xmlns:a16="http://schemas.microsoft.com/office/drawing/2014/main" id="{F681170F-3BB6-4C39-A930-80411A980A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257" y="1991"/>
                <a:ext cx="1730" cy="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True Positive Rate</a:t>
                </a:r>
              </a:p>
            </p:txBody>
          </p:sp>
          <p:sp>
            <p:nvSpPr>
              <p:cNvPr id="414763" name="Text Box 43">
                <a:extLst>
                  <a:ext uri="{FF2B5EF4-FFF2-40B4-BE49-F238E27FC236}">
                    <a16:creationId xmlns:a16="http://schemas.microsoft.com/office/drawing/2014/main" id="{17370790-20C1-433D-9AB9-7525BB158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405"/>
                <a:ext cx="335" cy="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0%</a:t>
                </a:r>
              </a:p>
            </p:txBody>
          </p:sp>
          <p:sp>
            <p:nvSpPr>
              <p:cNvPr id="414764" name="Text Box 44">
                <a:extLst>
                  <a:ext uri="{FF2B5EF4-FFF2-40B4-BE49-F238E27FC236}">
                    <a16:creationId xmlns:a16="http://schemas.microsoft.com/office/drawing/2014/main" id="{1182DC8A-015B-4B1E-A727-003F8C7C9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623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100%</a:t>
                </a:r>
              </a:p>
            </p:txBody>
          </p:sp>
        </p:grpSp>
        <p:grpSp>
          <p:nvGrpSpPr>
            <p:cNvPr id="414765" name="Group 45">
              <a:extLst>
                <a:ext uri="{FF2B5EF4-FFF2-40B4-BE49-F238E27FC236}">
                  <a16:creationId xmlns:a16="http://schemas.microsoft.com/office/drawing/2014/main" id="{E4103BF6-CF6C-4778-A732-FEE5F758A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" y="3648"/>
              <a:ext cx="3119" cy="771"/>
              <a:chOff x="1393" y="3600"/>
              <a:chExt cx="3119" cy="771"/>
            </a:xfrm>
          </p:grpSpPr>
          <p:sp>
            <p:nvSpPr>
              <p:cNvPr id="414766" name="Line 46">
                <a:extLst>
                  <a:ext uri="{FF2B5EF4-FFF2-40B4-BE49-F238E27FC236}">
                    <a16:creationId xmlns:a16="http://schemas.microsoft.com/office/drawing/2014/main" id="{5B718F4C-495F-43E0-8129-CCFF3B5B8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4767" name="Text Box 47">
                <a:extLst>
                  <a:ext uri="{FF2B5EF4-FFF2-40B4-BE49-F238E27FC236}">
                    <a16:creationId xmlns:a16="http://schemas.microsoft.com/office/drawing/2014/main" id="{DADEB7C0-F31E-4156-8BA4-775C3B33B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6" y="3792"/>
                <a:ext cx="1534" cy="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False Positive Rate</a:t>
                </a:r>
              </a:p>
            </p:txBody>
          </p:sp>
          <p:sp>
            <p:nvSpPr>
              <p:cNvPr id="414768" name="Text Box 48">
                <a:extLst>
                  <a:ext uri="{FF2B5EF4-FFF2-40B4-BE49-F238E27FC236}">
                    <a16:creationId xmlns:a16="http://schemas.microsoft.com/office/drawing/2014/main" id="{762D1558-6F4C-400F-A354-7DCF17B77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3" y="3697"/>
                <a:ext cx="334" cy="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0%</a:t>
                </a:r>
              </a:p>
            </p:txBody>
          </p:sp>
          <p:sp>
            <p:nvSpPr>
              <p:cNvPr id="414769" name="Text Box 49">
                <a:extLst>
                  <a:ext uri="{FF2B5EF4-FFF2-40B4-BE49-F238E27FC236}">
                    <a16:creationId xmlns:a16="http://schemas.microsoft.com/office/drawing/2014/main" id="{A844E9DE-B565-4D40-BF52-E948EBEA96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3647"/>
                <a:ext cx="528" cy="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100%</a:t>
                </a:r>
              </a:p>
            </p:txBody>
          </p:sp>
        </p:grpSp>
        <p:sp>
          <p:nvSpPr>
            <p:cNvPr id="414770" name="Oval 50">
              <a:extLst>
                <a:ext uri="{FF2B5EF4-FFF2-40B4-BE49-F238E27FC236}">
                  <a16:creationId xmlns:a16="http://schemas.microsoft.com/office/drawing/2014/main" id="{FEA72222-610D-4059-922E-7C7E7A9A4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76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771" name="Oval 51">
              <a:extLst>
                <a:ext uri="{FF2B5EF4-FFF2-40B4-BE49-F238E27FC236}">
                  <a16:creationId xmlns:a16="http://schemas.microsoft.com/office/drawing/2014/main" id="{7C6086AE-1F04-438D-9720-70A390B5D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8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772" name="Oval 52">
              <a:extLst>
                <a:ext uri="{FF2B5EF4-FFF2-40B4-BE49-F238E27FC236}">
                  <a16:creationId xmlns:a16="http://schemas.microsoft.com/office/drawing/2014/main" id="{CC4D7810-6623-4671-9453-28AB76A38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773" name="Oval 53">
              <a:extLst>
                <a:ext uri="{FF2B5EF4-FFF2-40B4-BE49-F238E27FC236}">
                  <a16:creationId xmlns:a16="http://schemas.microsoft.com/office/drawing/2014/main" id="{DD8FF75D-C843-4128-9B6E-74BAE4063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774" name="Oval 54">
              <a:extLst>
                <a:ext uri="{FF2B5EF4-FFF2-40B4-BE49-F238E27FC236}">
                  <a16:creationId xmlns:a16="http://schemas.microsoft.com/office/drawing/2014/main" id="{C8E0DBA5-0839-4748-82E6-02DCA25F5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775" name="Oval 55">
              <a:extLst>
                <a:ext uri="{FF2B5EF4-FFF2-40B4-BE49-F238E27FC236}">
                  <a16:creationId xmlns:a16="http://schemas.microsoft.com/office/drawing/2014/main" id="{871959B8-24CB-4571-B454-404F4125A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776" name="Oval 56">
              <a:extLst>
                <a:ext uri="{FF2B5EF4-FFF2-40B4-BE49-F238E27FC236}">
                  <a16:creationId xmlns:a16="http://schemas.microsoft.com/office/drawing/2014/main" id="{5F217328-26AF-463B-B0D9-93E6CB23E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777" name="Oval 57">
              <a:extLst>
                <a:ext uri="{FF2B5EF4-FFF2-40B4-BE49-F238E27FC236}">
                  <a16:creationId xmlns:a16="http://schemas.microsoft.com/office/drawing/2014/main" id="{3BA96801-D1F1-4A6B-879B-B308A6BC1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778" name="Freeform 58">
              <a:extLst>
                <a:ext uri="{FF2B5EF4-FFF2-40B4-BE49-F238E27FC236}">
                  <a16:creationId xmlns:a16="http://schemas.microsoft.com/office/drawing/2014/main" id="{E5616792-477F-4A66-8AFE-D0E74BEC3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768"/>
              <a:ext cx="2880" cy="2880"/>
            </a:xfrm>
            <a:custGeom>
              <a:avLst/>
              <a:gdLst>
                <a:gd name="T0" fmla="*/ 2880 w 2880"/>
                <a:gd name="T1" fmla="*/ 0 h 2880"/>
                <a:gd name="T2" fmla="*/ 2304 w 2880"/>
                <a:gd name="T3" fmla="*/ 48 h 2880"/>
                <a:gd name="T4" fmla="*/ 1920 w 2880"/>
                <a:gd name="T5" fmla="*/ 144 h 2880"/>
                <a:gd name="T6" fmla="*/ 1440 w 2880"/>
                <a:gd name="T7" fmla="*/ 432 h 2880"/>
                <a:gd name="T8" fmla="*/ 1104 w 2880"/>
                <a:gd name="T9" fmla="*/ 768 h 2880"/>
                <a:gd name="T10" fmla="*/ 766 w 2880"/>
                <a:gd name="T11" fmla="*/ 1176 h 2880"/>
                <a:gd name="T12" fmla="*/ 480 w 2880"/>
                <a:gd name="T13" fmla="*/ 1584 h 2880"/>
                <a:gd name="T14" fmla="*/ 240 w 2880"/>
                <a:gd name="T15" fmla="*/ 2112 h 2880"/>
                <a:gd name="T16" fmla="*/ 48 w 2880"/>
                <a:gd name="T17" fmla="*/ 2736 h 2880"/>
                <a:gd name="T18" fmla="*/ 0 w 2880"/>
                <a:gd name="T19" fmla="*/ 28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2880">
                  <a:moveTo>
                    <a:pt x="2880" y="0"/>
                  </a:moveTo>
                  <a:cubicBezTo>
                    <a:pt x="2672" y="12"/>
                    <a:pt x="2464" y="24"/>
                    <a:pt x="2304" y="48"/>
                  </a:cubicBezTo>
                  <a:cubicBezTo>
                    <a:pt x="2144" y="72"/>
                    <a:pt x="2064" y="80"/>
                    <a:pt x="1920" y="144"/>
                  </a:cubicBezTo>
                  <a:cubicBezTo>
                    <a:pt x="1776" y="208"/>
                    <a:pt x="1576" y="328"/>
                    <a:pt x="1440" y="432"/>
                  </a:cubicBezTo>
                  <a:cubicBezTo>
                    <a:pt x="1304" y="536"/>
                    <a:pt x="1216" y="644"/>
                    <a:pt x="1104" y="768"/>
                  </a:cubicBezTo>
                  <a:cubicBezTo>
                    <a:pt x="992" y="892"/>
                    <a:pt x="870" y="1040"/>
                    <a:pt x="766" y="1176"/>
                  </a:cubicBezTo>
                  <a:cubicBezTo>
                    <a:pt x="662" y="1312"/>
                    <a:pt x="568" y="1428"/>
                    <a:pt x="480" y="1584"/>
                  </a:cubicBezTo>
                  <a:cubicBezTo>
                    <a:pt x="392" y="1740"/>
                    <a:pt x="312" y="1920"/>
                    <a:pt x="240" y="2112"/>
                  </a:cubicBezTo>
                  <a:cubicBezTo>
                    <a:pt x="168" y="2304"/>
                    <a:pt x="88" y="2608"/>
                    <a:pt x="48" y="2736"/>
                  </a:cubicBezTo>
                  <a:cubicBezTo>
                    <a:pt x="8" y="2864"/>
                    <a:pt x="8" y="2856"/>
                    <a:pt x="0" y="288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4802" name="Text Box 82">
            <a:extLst>
              <a:ext uri="{FF2B5EF4-FFF2-40B4-BE49-F238E27FC236}">
                <a16:creationId xmlns:a16="http://schemas.microsoft.com/office/drawing/2014/main" id="{69C0A83A-7AA1-4C11-BD1D-1A5464C05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59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AUC = 50%</a:t>
            </a:r>
          </a:p>
        </p:txBody>
      </p:sp>
      <p:sp>
        <p:nvSpPr>
          <p:cNvPr id="414803" name="Text Box 83">
            <a:extLst>
              <a:ext uri="{FF2B5EF4-FFF2-40B4-BE49-F238E27FC236}">
                <a16:creationId xmlns:a16="http://schemas.microsoft.com/office/drawing/2014/main" id="{9B884006-D111-4618-8E6A-44EAF968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AUC = 90%</a:t>
            </a:r>
          </a:p>
        </p:txBody>
      </p:sp>
      <p:sp>
        <p:nvSpPr>
          <p:cNvPr id="414804" name="Text Box 84">
            <a:extLst>
              <a:ext uri="{FF2B5EF4-FFF2-40B4-BE49-F238E27FC236}">
                <a16:creationId xmlns:a16="http://schemas.microsoft.com/office/drawing/2014/main" id="{7CAD2B86-F163-453E-9FCF-F8ABB8D8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05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AUC = 65%</a:t>
            </a:r>
          </a:p>
        </p:txBody>
      </p:sp>
      <p:sp>
        <p:nvSpPr>
          <p:cNvPr id="414805" name="Text Box 85">
            <a:extLst>
              <a:ext uri="{FF2B5EF4-FFF2-40B4-BE49-F238E27FC236}">
                <a16:creationId xmlns:a16="http://schemas.microsoft.com/office/drawing/2014/main" id="{402B1920-84FF-40F0-9372-14FE4EE2E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AUC = 100%</a:t>
            </a:r>
          </a:p>
        </p:txBody>
      </p:sp>
      <p:grpSp>
        <p:nvGrpSpPr>
          <p:cNvPr id="414820" name="Group 100">
            <a:extLst>
              <a:ext uri="{FF2B5EF4-FFF2-40B4-BE49-F238E27FC236}">
                <a16:creationId xmlns:a16="http://schemas.microsoft.com/office/drawing/2014/main" id="{D688BCAA-3FCE-4483-B639-933202DD137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838200"/>
            <a:ext cx="2514600" cy="2362200"/>
            <a:chOff x="1008" y="912"/>
            <a:chExt cx="1536" cy="1488"/>
          </a:xfrm>
        </p:grpSpPr>
        <p:sp>
          <p:nvSpPr>
            <p:cNvPr id="414821" name="Line 101">
              <a:extLst>
                <a:ext uri="{FF2B5EF4-FFF2-40B4-BE49-F238E27FC236}">
                  <a16:creationId xmlns:a16="http://schemas.microsoft.com/office/drawing/2014/main" id="{09CC675D-9D9D-40D3-8F9B-2E48E8156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912"/>
              <a:ext cx="153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22" name="Line 102">
              <a:extLst>
                <a:ext uri="{FF2B5EF4-FFF2-40B4-BE49-F238E27FC236}">
                  <a16:creationId xmlns:a16="http://schemas.microsoft.com/office/drawing/2014/main" id="{0510CB84-4E88-489F-B4F6-6CCCC23D33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264" y="1656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4823" name="Line 103">
            <a:extLst>
              <a:ext uri="{FF2B5EF4-FFF2-40B4-BE49-F238E27FC236}">
                <a16:creationId xmlns:a16="http://schemas.microsoft.com/office/drawing/2014/main" id="{41BD7B32-AB9F-4A73-9057-BEDCF9DBC9A1}"/>
              </a:ext>
            </a:extLst>
          </p:cNvPr>
          <p:cNvSpPr>
            <a:spLocks noChangeShapeType="1"/>
          </p:cNvSpPr>
          <p:nvPr/>
        </p:nvSpPr>
        <p:spPr bwMode="auto">
          <a:xfrm rot="56398" flipH="1">
            <a:off x="5867400" y="838200"/>
            <a:ext cx="2362200" cy="2286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14824" name="Group 104">
            <a:extLst>
              <a:ext uri="{FF2B5EF4-FFF2-40B4-BE49-F238E27FC236}">
                <a16:creationId xmlns:a16="http://schemas.microsoft.com/office/drawing/2014/main" id="{DBE86182-EABD-4F45-8D14-84218391991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962400"/>
            <a:ext cx="3276600" cy="2836863"/>
            <a:chOff x="1488" y="896"/>
            <a:chExt cx="3696" cy="3682"/>
          </a:xfrm>
        </p:grpSpPr>
        <p:grpSp>
          <p:nvGrpSpPr>
            <p:cNvPr id="414825" name="Group 105">
              <a:extLst>
                <a:ext uri="{FF2B5EF4-FFF2-40B4-BE49-F238E27FC236}">
                  <a16:creationId xmlns:a16="http://schemas.microsoft.com/office/drawing/2014/main" id="{930E80A8-3AE6-47F4-A278-975E22EA1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912"/>
              <a:ext cx="2880" cy="2880"/>
              <a:chOff x="1488" y="720"/>
              <a:chExt cx="2880" cy="2880"/>
            </a:xfrm>
          </p:grpSpPr>
          <p:sp>
            <p:nvSpPr>
              <p:cNvPr id="414826" name="Line 106">
                <a:extLst>
                  <a:ext uri="{FF2B5EF4-FFF2-40B4-BE49-F238E27FC236}">
                    <a16:creationId xmlns:a16="http://schemas.microsoft.com/office/drawing/2014/main" id="{0C33F876-9CEB-4B37-B28B-D1CDCCCB1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4827" name="Line 107">
                <a:extLst>
                  <a:ext uri="{FF2B5EF4-FFF2-40B4-BE49-F238E27FC236}">
                    <a16:creationId xmlns:a16="http://schemas.microsoft.com/office/drawing/2014/main" id="{3200DEDB-2A09-4BE4-9FE8-8A9F3E235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4828" name="Group 108">
              <a:extLst>
                <a:ext uri="{FF2B5EF4-FFF2-40B4-BE49-F238E27FC236}">
                  <a16:creationId xmlns:a16="http://schemas.microsoft.com/office/drawing/2014/main" id="{E4484688-171B-4B67-A89F-CB582E482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912"/>
              <a:ext cx="672" cy="3161"/>
              <a:chOff x="816" y="720"/>
              <a:chExt cx="672" cy="3161"/>
            </a:xfrm>
          </p:grpSpPr>
          <p:sp>
            <p:nvSpPr>
              <p:cNvPr id="414829" name="Line 109">
                <a:extLst>
                  <a:ext uri="{FF2B5EF4-FFF2-40B4-BE49-F238E27FC236}">
                    <a16:creationId xmlns:a16="http://schemas.microsoft.com/office/drawing/2014/main" id="{368331A6-C6DC-4B8A-BAF5-4177A3B38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4830" name="Text Box 110">
                <a:extLst>
                  <a:ext uri="{FF2B5EF4-FFF2-40B4-BE49-F238E27FC236}">
                    <a16:creationId xmlns:a16="http://schemas.microsoft.com/office/drawing/2014/main" id="{3DB2C33A-4C55-4EE1-835A-087AF1BD0E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258" y="1981"/>
                <a:ext cx="1726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True Positive Rate</a:t>
                </a:r>
              </a:p>
            </p:txBody>
          </p:sp>
          <p:sp>
            <p:nvSpPr>
              <p:cNvPr id="414831" name="Text Box 111">
                <a:extLst>
                  <a:ext uri="{FF2B5EF4-FFF2-40B4-BE49-F238E27FC236}">
                    <a16:creationId xmlns:a16="http://schemas.microsoft.com/office/drawing/2014/main" id="{1F66D2C2-A2C5-406B-AD7C-81215AB59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407"/>
                <a:ext cx="335" cy="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0%</a:t>
                </a:r>
              </a:p>
            </p:txBody>
          </p:sp>
          <p:sp>
            <p:nvSpPr>
              <p:cNvPr id="414832" name="Text Box 112">
                <a:extLst>
                  <a:ext uri="{FF2B5EF4-FFF2-40B4-BE49-F238E27FC236}">
                    <a16:creationId xmlns:a16="http://schemas.microsoft.com/office/drawing/2014/main" id="{B93F32DF-C447-43E6-B4A6-6C09D7E913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770"/>
                <a:ext cx="623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100%</a:t>
                </a:r>
              </a:p>
            </p:txBody>
          </p:sp>
        </p:grpSp>
        <p:grpSp>
          <p:nvGrpSpPr>
            <p:cNvPr id="414833" name="Group 113">
              <a:extLst>
                <a:ext uri="{FF2B5EF4-FFF2-40B4-BE49-F238E27FC236}">
                  <a16:creationId xmlns:a16="http://schemas.microsoft.com/office/drawing/2014/main" id="{08B38B3F-E0E5-441E-9048-5EAB553B1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3" y="3792"/>
              <a:ext cx="3121" cy="786"/>
              <a:chOff x="1391" y="3600"/>
              <a:chExt cx="3121" cy="786"/>
            </a:xfrm>
          </p:grpSpPr>
          <p:sp>
            <p:nvSpPr>
              <p:cNvPr id="414834" name="Line 114">
                <a:extLst>
                  <a:ext uri="{FF2B5EF4-FFF2-40B4-BE49-F238E27FC236}">
                    <a16:creationId xmlns:a16="http://schemas.microsoft.com/office/drawing/2014/main" id="{A8373467-A56B-4727-A2F6-FBB77AAF1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4835" name="Text Box 115">
                <a:extLst>
                  <a:ext uri="{FF2B5EF4-FFF2-40B4-BE49-F238E27FC236}">
                    <a16:creationId xmlns:a16="http://schemas.microsoft.com/office/drawing/2014/main" id="{7063E6B8-76E5-485F-A8BD-790AEF6088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3793"/>
                <a:ext cx="1540" cy="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False Positive Rate</a:t>
                </a:r>
              </a:p>
            </p:txBody>
          </p:sp>
          <p:sp>
            <p:nvSpPr>
              <p:cNvPr id="414836" name="Text Box 116">
                <a:extLst>
                  <a:ext uri="{FF2B5EF4-FFF2-40B4-BE49-F238E27FC236}">
                    <a16:creationId xmlns:a16="http://schemas.microsoft.com/office/drawing/2014/main" id="{E1A711F1-788E-4B37-ABE6-B28BEC0F92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3694"/>
                <a:ext cx="336" cy="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0%</a:t>
                </a:r>
              </a:p>
            </p:txBody>
          </p:sp>
          <p:sp>
            <p:nvSpPr>
              <p:cNvPr id="414837" name="Text Box 117">
                <a:extLst>
                  <a:ext uri="{FF2B5EF4-FFF2-40B4-BE49-F238E27FC236}">
                    <a16:creationId xmlns:a16="http://schemas.microsoft.com/office/drawing/2014/main" id="{ACF93572-4DE3-4D39-A919-1BA2DCBFF2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3648"/>
                <a:ext cx="528" cy="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100%</a:t>
                </a:r>
              </a:p>
            </p:txBody>
          </p:sp>
        </p:grpSp>
        <p:sp>
          <p:nvSpPr>
            <p:cNvPr id="414838" name="Oval 118">
              <a:extLst>
                <a:ext uri="{FF2B5EF4-FFF2-40B4-BE49-F238E27FC236}">
                  <a16:creationId xmlns:a16="http://schemas.microsoft.com/office/drawing/2014/main" id="{2D03DCC0-2C04-45E6-B0DD-B0F154A05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39" name="Oval 119">
              <a:extLst>
                <a:ext uri="{FF2B5EF4-FFF2-40B4-BE49-F238E27FC236}">
                  <a16:creationId xmlns:a16="http://schemas.microsoft.com/office/drawing/2014/main" id="{6A34FE02-03FD-4182-847C-E54406FC8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40" name="Oval 120">
              <a:extLst>
                <a:ext uri="{FF2B5EF4-FFF2-40B4-BE49-F238E27FC236}">
                  <a16:creationId xmlns:a16="http://schemas.microsoft.com/office/drawing/2014/main" id="{EEADB239-712F-4E64-9991-D8D128EF8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41" name="Oval 121">
              <a:extLst>
                <a:ext uri="{FF2B5EF4-FFF2-40B4-BE49-F238E27FC236}">
                  <a16:creationId xmlns:a16="http://schemas.microsoft.com/office/drawing/2014/main" id="{2C02B713-8C84-4256-A46E-E7D0436BA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42" name="Oval 122">
              <a:extLst>
                <a:ext uri="{FF2B5EF4-FFF2-40B4-BE49-F238E27FC236}">
                  <a16:creationId xmlns:a16="http://schemas.microsoft.com/office/drawing/2014/main" id="{A8702F40-5AB2-42E9-A610-6DD2C09E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43" name="Oval 123">
              <a:extLst>
                <a:ext uri="{FF2B5EF4-FFF2-40B4-BE49-F238E27FC236}">
                  <a16:creationId xmlns:a16="http://schemas.microsoft.com/office/drawing/2014/main" id="{CF655238-5435-46BF-9C55-232E67C3A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44" name="Oval 124">
              <a:extLst>
                <a:ext uri="{FF2B5EF4-FFF2-40B4-BE49-F238E27FC236}">
                  <a16:creationId xmlns:a16="http://schemas.microsoft.com/office/drawing/2014/main" id="{20E801BB-6DF6-4659-94F1-FCCC3BCDE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45" name="Oval 125">
              <a:extLst>
                <a:ext uri="{FF2B5EF4-FFF2-40B4-BE49-F238E27FC236}">
                  <a16:creationId xmlns:a16="http://schemas.microsoft.com/office/drawing/2014/main" id="{D0E7E54C-01DA-4C59-8334-E512CD3B4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46" name="Freeform 126">
              <a:extLst>
                <a:ext uri="{FF2B5EF4-FFF2-40B4-BE49-F238E27FC236}">
                  <a16:creationId xmlns:a16="http://schemas.microsoft.com/office/drawing/2014/main" id="{D5E75E72-FC2D-4ABA-9537-1940995D0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" y="896"/>
              <a:ext cx="2888" cy="2896"/>
            </a:xfrm>
            <a:custGeom>
              <a:avLst/>
              <a:gdLst>
                <a:gd name="T0" fmla="*/ 2888 w 2888"/>
                <a:gd name="T1" fmla="*/ 16 h 2896"/>
                <a:gd name="T2" fmla="*/ 1400 w 2888"/>
                <a:gd name="T3" fmla="*/ 16 h 2896"/>
                <a:gd name="T4" fmla="*/ 872 w 2888"/>
                <a:gd name="T5" fmla="*/ 112 h 2896"/>
                <a:gd name="T6" fmla="*/ 488 w 2888"/>
                <a:gd name="T7" fmla="*/ 304 h 2896"/>
                <a:gd name="T8" fmla="*/ 248 w 2888"/>
                <a:gd name="T9" fmla="*/ 640 h 2896"/>
                <a:gd name="T10" fmla="*/ 104 w 2888"/>
                <a:gd name="T11" fmla="*/ 1360 h 2896"/>
                <a:gd name="T12" fmla="*/ 56 w 2888"/>
                <a:gd name="T13" fmla="*/ 1936 h 2896"/>
                <a:gd name="T14" fmla="*/ 8 w 2888"/>
                <a:gd name="T15" fmla="*/ 2416 h 2896"/>
                <a:gd name="T16" fmla="*/ 8 w 2888"/>
                <a:gd name="T17" fmla="*/ 2896 h 2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8" h="2896">
                  <a:moveTo>
                    <a:pt x="2888" y="16"/>
                  </a:moveTo>
                  <a:cubicBezTo>
                    <a:pt x="2312" y="8"/>
                    <a:pt x="1736" y="0"/>
                    <a:pt x="1400" y="16"/>
                  </a:cubicBezTo>
                  <a:cubicBezTo>
                    <a:pt x="1064" y="32"/>
                    <a:pt x="1024" y="64"/>
                    <a:pt x="872" y="112"/>
                  </a:cubicBezTo>
                  <a:cubicBezTo>
                    <a:pt x="720" y="160"/>
                    <a:pt x="592" y="216"/>
                    <a:pt x="488" y="304"/>
                  </a:cubicBezTo>
                  <a:cubicBezTo>
                    <a:pt x="384" y="392"/>
                    <a:pt x="312" y="464"/>
                    <a:pt x="248" y="640"/>
                  </a:cubicBezTo>
                  <a:cubicBezTo>
                    <a:pt x="184" y="816"/>
                    <a:pt x="136" y="1144"/>
                    <a:pt x="104" y="1360"/>
                  </a:cubicBezTo>
                  <a:cubicBezTo>
                    <a:pt x="72" y="1576"/>
                    <a:pt x="72" y="1760"/>
                    <a:pt x="56" y="1936"/>
                  </a:cubicBezTo>
                  <a:cubicBezTo>
                    <a:pt x="40" y="2112"/>
                    <a:pt x="16" y="2256"/>
                    <a:pt x="8" y="2416"/>
                  </a:cubicBezTo>
                  <a:cubicBezTo>
                    <a:pt x="0" y="2576"/>
                    <a:pt x="8" y="2816"/>
                    <a:pt x="8" y="2896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4847" name="Rectangle 127">
            <a:extLst>
              <a:ext uri="{FF2B5EF4-FFF2-40B4-BE49-F238E27FC236}">
                <a16:creationId xmlns:a16="http://schemas.microsoft.com/office/drawing/2014/main" id="{37B1880C-2D0F-405C-A8B7-AFAB943FB6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76"/>
            <a:ext cx="9143999" cy="762327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 for ROC curves</a:t>
            </a:r>
          </a:p>
        </p:txBody>
      </p:sp>
      <p:sp>
        <p:nvSpPr>
          <p:cNvPr id="91" name="Slide Number Placeholder 1">
            <a:extLst>
              <a:ext uri="{FF2B5EF4-FFF2-40B4-BE49-F238E27FC236}">
                <a16:creationId xmlns:a16="http://schemas.microsoft.com/office/drawing/2014/main" id="{4689617F-CD1C-44F9-B67B-5069CAC1457D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228600" y="2857500"/>
            <a:ext cx="84582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Summary </a:t>
            </a:r>
            <a:endParaRPr kumimoji="0" lang="en-CA" sz="45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457200" y="2857500"/>
            <a:ext cx="82296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How to Split Data?</a:t>
            </a:r>
          </a:p>
        </p:txBody>
      </p:sp>
    </p:spTree>
    <p:extLst>
      <p:ext uri="{BB962C8B-B14F-4D97-AF65-F5344CB8AC3E}">
        <p14:creationId xmlns:p14="http://schemas.microsoft.com/office/powerpoint/2010/main" val="32349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8806DCE-286D-44C9-8251-1F8D407E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89F9882-7B01-4383-8B14-5DBB9A0A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514" y="850242"/>
            <a:ext cx="8610600" cy="570295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metrics</a:t>
            </a:r>
            <a:r>
              <a:rPr lang="en-US" altLang="en-US" dirty="0">
                <a:solidFill>
                  <a:srgbClr val="0000FF"/>
                </a:solidFill>
              </a:rPr>
              <a:t> are important for comparing across ML models, for choosing the right configuration of a specific ML model, and for comparing to the baseline.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metrics include </a:t>
            </a:r>
            <a:r>
              <a:rPr lang="en-US" altLang="en-US" dirty="0">
                <a:solidFill>
                  <a:srgbClr val="0000FF"/>
                </a:solidFill>
              </a:rPr>
              <a:t>accuracy, error rate, predictive error, Precision, Recall, F1-Score, Sensitivity, Specificity.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FF"/>
                </a:solidFill>
              </a:rPr>
              <a:t>The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F1-score</a:t>
            </a:r>
            <a:r>
              <a:rPr lang="en-US" altLang="en-US" dirty="0">
                <a:solidFill>
                  <a:srgbClr val="0000FF"/>
                </a:solidFill>
              </a:rPr>
              <a:t> is a great way to compare the performance of multiple classifiers. When choosing between multiple models, all with varying values of precision and/or recall, it may be used to determine which one produces the 'best' results for the problem at hand. For this reason, it's often used in practice as a metric by which to rank models by performance.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FF"/>
                </a:solidFill>
              </a:rPr>
              <a:t>When </a:t>
            </a:r>
            <a:r>
              <a:rPr lang="en-US" altLang="en-US" b="1" dirty="0"/>
              <a:t>developing and comparing several machine learning </a:t>
            </a:r>
            <a:r>
              <a:rPr lang="en-US" altLang="en-US" dirty="0">
                <a:solidFill>
                  <a:srgbClr val="0000FF"/>
                </a:solidFill>
              </a:rPr>
              <a:t>models use different evaluation metrics to further understand how each model differs from the other.</a:t>
            </a:r>
          </a:p>
          <a:p>
            <a:pPr marL="0" indent="0" eaLnBrk="1" hangingPunct="1">
              <a:lnSpc>
                <a:spcPct val="90000"/>
              </a:lnSpc>
              <a:buClr>
                <a:srgbClr val="0000FF"/>
              </a:buClr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8B58EEE-801E-4213-A8D7-94E329209C04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3DF8FD-B70C-453D-8A6A-5CFD4F32F553}"/>
              </a:ext>
            </a:extLst>
          </p:cNvPr>
          <p:cNvSpPr/>
          <p:nvPr/>
        </p:nvSpPr>
        <p:spPr>
          <a:xfrm>
            <a:off x="228600" y="2857500"/>
            <a:ext cx="845820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CA" sz="45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Resources</a:t>
            </a:r>
            <a:r>
              <a:rPr kumimoji="0" lang="en-CA" sz="45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53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Evaluation: Misc. Resources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BEAA236-401D-482B-B5EE-4A5B121251AA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68B73-4277-41E1-B61C-85B2A1EF3C08}"/>
              </a:ext>
            </a:extLst>
          </p:cNvPr>
          <p:cNvSpPr/>
          <p:nvPr/>
        </p:nvSpPr>
        <p:spPr>
          <a:xfrm>
            <a:off x="274529" y="1219200"/>
            <a:ext cx="8458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YouTube (Training)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hlinkClick r:id="rId2"/>
              </a:rPr>
              <a:t>https://www.youtube.com/watch?v=fSytzGwwBVw</a:t>
            </a:r>
            <a:endParaRPr lang="en-US" sz="1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hlinkClick r:id="rId3"/>
              </a:rPr>
              <a:t>https://www.youtube.com/watch?v=sFO2ff-gTh0</a:t>
            </a:r>
            <a:endParaRPr lang="en-US" sz="1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hlinkClick r:id="rId4"/>
              </a:rPr>
              <a:t>https://www.youtube.com/watch?v=TIgfjmp-4BA</a:t>
            </a:r>
            <a:endParaRPr lang="en-US" sz="1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hlinkClick r:id="rId5"/>
              </a:rPr>
              <a:t>https://www.youtube.com/watch?v=Kdsp6soqA7o</a:t>
            </a:r>
            <a:endParaRPr lang="en-US" sz="1400" dirty="0"/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FF"/>
                </a:solidFill>
              </a:rPr>
              <a:t>YouTube (Evaluation Metrics)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6"/>
              </a:rPr>
              <a:t>https://www.youtube.com/watch?v=wpQiEHYkBys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7"/>
              </a:rPr>
              <a:t>https://www.youtube.com/watch?v=85dtiMz9tSo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YouTube (Cross Validation)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8"/>
              </a:rPr>
              <a:t>https://www.youtube.com/watch?v=fSytzGwwBVw&amp;t=0s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YouTube (Bias and Variance)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9"/>
              </a:rPr>
              <a:t>https://www.youtube.com/watch?v=EuBBz3bI-aA&amp;t=0s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lvl="1">
              <a:spcAft>
                <a:spcPts val="600"/>
              </a:spcAf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lvl="1">
              <a:spcAft>
                <a:spcPts val="600"/>
              </a:spcAf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30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Evaluation: Misc. Resources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BEAA236-401D-482B-B5EE-4A5B121251AA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68B73-4277-41E1-B61C-85B2A1EF3C08}"/>
              </a:ext>
            </a:extLst>
          </p:cNvPr>
          <p:cNvSpPr/>
          <p:nvPr/>
        </p:nvSpPr>
        <p:spPr>
          <a:xfrm>
            <a:off x="137264" y="1143000"/>
            <a:ext cx="886947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General Documents: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2"/>
              </a:rPr>
              <a:t>https://towardsdatascience.com/performance-metrics-in-machine-learning-part-1-classification-6c6b8d8a8c92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2"/>
              </a:rPr>
              <a:t>https://machinelearningmastery.com/classification-accuracy-is-not-enough-more-performance-measures-you-can-use/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3"/>
              </a:rPr>
              <a:t>https://machinelearningmastery.com/how-to-choose-the-right-test-options-when-evaluating-machine-learning-algorithms/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4"/>
              </a:rPr>
              <a:t>https://machinelearningmastery.com/confusion-matrix-machine-learning/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https://mlu-explain.github.io/precision-recall/?utm_medium=email&amp;utm_source=topic+optin&amp;utm_campaign=awareness&amp;utm_content=20220411+data+ai+nl&amp;mkt_tok=MTA3LUZNUy0wNzAAAAGDuIw9G_D3dge_stBX9vUQIUNNI0IYd-H5l_HoFF_wYHAGaXoWONn2BwhdG2OFuOr7I2hM6JOaVOS9jSfgWSlCy9_rNbpQ978mm718E19F9JimKbdf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5"/>
              </a:rPr>
              <a:t>https://www.analyticsvidhya.com/blog/2020/10/how-to-choose-evaluation-metrics-for-classification-model/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Tutorials: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6"/>
              </a:rPr>
              <a:t>https://scikit-learn.org/stable/modules/model_evaluation.html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6"/>
              </a:rPr>
              <a:t>https://scikit-learn.org/stable/modules/cross_validation.html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7"/>
              </a:rPr>
              <a:t>https://towardsdatascience.com/understanding-confusion-matrix-a9ad42dcfd62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8"/>
              </a:rPr>
              <a:t>https://medium.com/fintechexplained/part-3-regression-analysis-bcfe15a12866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9"/>
              </a:rPr>
              <a:t>https://www.analyticsvidhya.com/blog/2020/08/bias-and-variance-tradeoff-machine-learning/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3311308"/>
      </p:ext>
    </p:ext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/>
              </a:rPr>
              <a:t>Splitting Data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Times New Roman"/>
              </a:rPr>
              <a:t>: Misc. Resources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BEAA236-401D-482B-B5EE-4A5B121251AA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B68B73-4277-41E1-B61C-85B2A1EF3C08}"/>
              </a:ext>
            </a:extLst>
          </p:cNvPr>
          <p:cNvSpPr/>
          <p:nvPr/>
        </p:nvSpPr>
        <p:spPr>
          <a:xfrm>
            <a:off x="152400" y="817989"/>
            <a:ext cx="8869471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Important Documents (Data Splitting)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2"/>
              </a:rPr>
              <a:t>https://machinelearningmastery.com/difference-test-validation-datasets/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2"/>
              </a:rPr>
              <a:t>https://machinelearningmastery.com/training-validation-test-split-and-cross-validation-done-right/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2"/>
              </a:rPr>
              <a:t>https://gijopeter.medium.com/cross-validation-for-ml-feature-selection-ffdb71e5a68f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  <a:hlinkClick r:id="rId2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/>
              <a:hlinkClick r:id="rId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YouTube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</a:rPr>
              <a:t> (Data Splitting)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2"/>
              </a:rPr>
              <a:t>https://www.youtube.com/watch?v=_kp19PIVuXc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2"/>
              </a:rPr>
              <a:t>https://www.youtube.com/watch?v=Zi-0rlM4RDs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2"/>
              </a:rPr>
              <a:t>https://www.youtube.com/watch?v=ZHPwPHkrT4I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/>
                <a:hlinkClick r:id="rId2"/>
              </a:rPr>
              <a:t>https://raw.githubusercontent.com/EvidenceN/Insurance_premium_prediction/master/data/auto_insurance_data.csv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  <a:hlinkClick r:id="rId2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345999768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1418063" y="2286000"/>
            <a:ext cx="6553200" cy="27527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0" cap="none" spc="0" normalizeH="0" baseline="0" noProof="0" dirty="0"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End Slides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332B7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en-US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Train/Test Split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C8ABF9C-081A-4584-852B-E8E50200833E}"/>
              </a:ext>
            </a:extLst>
          </p:cNvPr>
          <p:cNvSpPr txBox="1">
            <a:spLocks/>
          </p:cNvSpPr>
          <p:nvPr/>
        </p:nvSpPr>
        <p:spPr>
          <a:xfrm>
            <a:off x="0" y="830262"/>
            <a:ext cx="9143999" cy="3894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Learning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parameters of a prediction function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testing it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 the same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data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 methodological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mistake!! Why?</a:t>
            </a:r>
          </a:p>
          <a:p>
            <a:pPr marL="342900" marR="0" lvl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srgbClr val="0000FF"/>
                </a:solidFill>
                <a:latin typeface="Calibri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 that would just repeat the labels of the samples that it has just seen would have a perfect score but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would fail to predict anything useful on yet-unseen 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342900" marR="0" lvl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situation is called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overfitting (Memorizing)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342900" marR="0" lvl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avoid 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it is common practice when performing a (supervised) machine learning experiment to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Calibri"/>
                <a:ea typeface="+mn-ea"/>
                <a:cs typeface="+mn-cs"/>
              </a:rPr>
              <a:t>hold out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 of the available data as a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test set</a:t>
            </a:r>
          </a:p>
          <a:p>
            <a:pPr marL="342900" marR="0" lvl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So, we should divide the dataset into say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70% training 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30% test 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628650" marR="0" lvl="1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the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data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develop the model</a:t>
            </a:r>
          </a:p>
          <a:p>
            <a:pPr marL="628650" marR="0" lvl="1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the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data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the model performance.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 descr="Image result for test train split">
            <a:extLst>
              <a:ext uri="{FF2B5EF4-FFF2-40B4-BE49-F238E27FC236}">
                <a16:creationId xmlns:a16="http://schemas.microsoft.com/office/drawing/2014/main" id="{209A3BBF-8A88-4869-BB82-5386038A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08" y="4919518"/>
            <a:ext cx="4495800" cy="18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BBF654A-EEAD-46B7-868C-D51AE15C507B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14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332B7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en-US" alt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SKLearn: Train/Test Split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BBF654A-EEAD-46B7-868C-D51AE15C507B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CCE64-ECCB-4271-B35B-0995383173EF}"/>
              </a:ext>
            </a:extLst>
          </p:cNvPr>
          <p:cNvSpPr txBox="1"/>
          <p:nvPr/>
        </p:nvSpPr>
        <p:spPr>
          <a:xfrm>
            <a:off x="876299" y="914400"/>
            <a:ext cx="7391399" cy="313932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# Evaluating a Machine Learning Model by splitting the data</a:t>
            </a:r>
          </a:p>
          <a:p>
            <a:r>
              <a:rPr lang="en-US" dirty="0">
                <a:solidFill>
                  <a:srgbClr val="00B050"/>
                </a:solidFill>
              </a:rPr>
              <a:t># https://scikit-learn.org/stable/modules/cross_validation.html</a:t>
            </a:r>
          </a:p>
          <a:p>
            <a:r>
              <a:rPr lang="en-US" dirty="0">
                <a:solidFill>
                  <a:srgbClr val="00B050"/>
                </a:solidFill>
              </a:rPr>
              <a:t># Import necessary libraries</a:t>
            </a:r>
          </a:p>
          <a:p>
            <a:r>
              <a:rPr lang="en-US" dirty="0">
                <a:solidFill>
                  <a:srgbClr val="0000FF"/>
                </a:solidFill>
              </a:rPr>
              <a:t>import </a:t>
            </a:r>
            <a:r>
              <a:rPr lang="en-US" dirty="0" err="1">
                <a:solidFill>
                  <a:srgbClr val="0000FF"/>
                </a:solidFill>
              </a:rPr>
              <a:t>numpy</a:t>
            </a:r>
            <a:r>
              <a:rPr lang="en-US" dirty="0">
                <a:solidFill>
                  <a:srgbClr val="0000FF"/>
                </a:solidFill>
              </a:rPr>
              <a:t> as np</a:t>
            </a:r>
          </a:p>
          <a:p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dirty="0" err="1">
                <a:solidFill>
                  <a:srgbClr val="0000FF"/>
                </a:solidFill>
              </a:rPr>
              <a:t>sklearn.model_selection</a:t>
            </a:r>
            <a:r>
              <a:rPr lang="en-US" dirty="0">
                <a:solidFill>
                  <a:srgbClr val="0000FF"/>
                </a:solidFill>
              </a:rPr>
              <a:t> import </a:t>
            </a:r>
            <a:r>
              <a:rPr lang="en-US" b="1" dirty="0" err="1"/>
              <a:t>train_test_split</a:t>
            </a:r>
            <a:endParaRPr lang="en-US" b="1" dirty="0"/>
          </a:p>
          <a:p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dirty="0" err="1">
                <a:solidFill>
                  <a:srgbClr val="0000FF"/>
                </a:solidFill>
              </a:rPr>
              <a:t>sklearn</a:t>
            </a:r>
            <a:r>
              <a:rPr lang="en-US" dirty="0">
                <a:solidFill>
                  <a:srgbClr val="0000FF"/>
                </a:solidFill>
              </a:rPr>
              <a:t> import datasets</a:t>
            </a:r>
          </a:p>
          <a:p>
            <a:r>
              <a:rPr lang="en-US" dirty="0">
                <a:solidFill>
                  <a:srgbClr val="0000FF"/>
                </a:solidFill>
              </a:rPr>
              <a:t>from </a:t>
            </a:r>
            <a:r>
              <a:rPr lang="en-US" dirty="0" err="1">
                <a:solidFill>
                  <a:srgbClr val="0000FF"/>
                </a:solidFill>
              </a:rPr>
              <a:t>sklearn</a:t>
            </a:r>
            <a:r>
              <a:rPr lang="en-US" dirty="0">
                <a:solidFill>
                  <a:srgbClr val="0000FF"/>
                </a:solidFill>
              </a:rPr>
              <a:t> import </a:t>
            </a:r>
            <a:r>
              <a:rPr lang="en-US" b="1" dirty="0" err="1"/>
              <a:t>svm</a:t>
            </a:r>
            <a:endParaRPr lang="en-US" b="1" dirty="0"/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# Load the data "iris", X will hold the features, while y will hold the label</a:t>
            </a:r>
          </a:p>
          <a:p>
            <a:r>
              <a:rPr lang="en-US" dirty="0">
                <a:solidFill>
                  <a:srgbClr val="0000FF"/>
                </a:solidFill>
              </a:rPr>
              <a:t>X, y = </a:t>
            </a:r>
            <a:r>
              <a:rPr lang="en-US" dirty="0" err="1">
                <a:solidFill>
                  <a:srgbClr val="0000FF"/>
                </a:solidFill>
              </a:rPr>
              <a:t>datasets.</a:t>
            </a:r>
            <a:r>
              <a:rPr lang="en-US" b="1" dirty="0" err="1"/>
              <a:t>load_iris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return_X_y</a:t>
            </a:r>
            <a:r>
              <a:rPr lang="en-US" dirty="0">
                <a:solidFill>
                  <a:srgbClr val="0000FF"/>
                </a:solidFill>
              </a:rPr>
              <a:t>=True)</a:t>
            </a:r>
          </a:p>
          <a:p>
            <a:r>
              <a:rPr lang="en-US" dirty="0" err="1">
                <a:solidFill>
                  <a:srgbClr val="0000FF"/>
                </a:solidFill>
              </a:rPr>
              <a:t>X.</a:t>
            </a:r>
            <a:r>
              <a:rPr lang="en-US" b="1" dirty="0" err="1"/>
              <a:t>shape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y.</a:t>
            </a:r>
            <a:r>
              <a:rPr lang="en-US" b="1" dirty="0" err="1"/>
              <a:t>shape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A6770-0C54-48E5-9D16-627BBE09E946}"/>
              </a:ext>
            </a:extLst>
          </p:cNvPr>
          <p:cNvSpPr txBox="1"/>
          <p:nvPr/>
        </p:nvSpPr>
        <p:spPr>
          <a:xfrm>
            <a:off x="876299" y="4495800"/>
            <a:ext cx="217170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((150, 4), (150,))</a:t>
            </a:r>
          </a:p>
        </p:txBody>
      </p:sp>
    </p:spTree>
    <p:extLst>
      <p:ext uri="{BB962C8B-B14F-4D97-AF65-F5344CB8AC3E}">
        <p14:creationId xmlns:p14="http://schemas.microsoft.com/office/powerpoint/2010/main" val="3230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200" b="0" i="0" u="none" strike="noStrike" kern="0" cap="none" spc="0" normalizeH="0" baseline="0" noProof="0" dirty="0">
                <a:ln>
                  <a:noFill/>
                </a:ln>
                <a:solidFill>
                  <a:srgbClr val="0332B7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en-US" alt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SKLearn: Train/Test Split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BBF654A-EEAD-46B7-868C-D51AE15C507B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CCE64-ECCB-4271-B35B-0995383173EF}"/>
              </a:ext>
            </a:extLst>
          </p:cNvPr>
          <p:cNvSpPr txBox="1"/>
          <p:nvPr/>
        </p:nvSpPr>
        <p:spPr>
          <a:xfrm>
            <a:off x="419102" y="914400"/>
            <a:ext cx="8305796" cy="150810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B050"/>
                </a:solidFill>
              </a:rPr>
              <a:t># Split the data into (a) Training data X, y (60%) and Testing data X, y (</a:t>
            </a:r>
            <a:r>
              <a:rPr lang="en-US" b="1" dirty="0"/>
              <a:t>40%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  <a:p>
            <a:pPr lvl="0"/>
            <a:r>
              <a:rPr lang="en-US" dirty="0" err="1">
                <a:solidFill>
                  <a:srgbClr val="0000FF"/>
                </a:solidFill>
              </a:rPr>
              <a:t>X_train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X_test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y_train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y_test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b="1" dirty="0" err="1"/>
              <a:t>train_test_split</a:t>
            </a:r>
            <a:r>
              <a:rPr lang="en-US" dirty="0">
                <a:solidFill>
                  <a:srgbClr val="0000FF"/>
                </a:solidFill>
              </a:rPr>
              <a:t>(X, y, </a:t>
            </a:r>
            <a:r>
              <a:rPr lang="en-US" dirty="0" err="1">
                <a:solidFill>
                  <a:srgbClr val="0000FF"/>
                </a:solidFill>
              </a:rPr>
              <a:t>test_size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sz="2000" b="1" dirty="0"/>
              <a:t>0.4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random_state</a:t>
            </a:r>
            <a:r>
              <a:rPr lang="en-US" dirty="0">
                <a:solidFill>
                  <a:srgbClr val="0000FF"/>
                </a:solidFill>
              </a:rPr>
              <a:t>=0)</a:t>
            </a:r>
          </a:p>
          <a:p>
            <a:pPr lvl="0"/>
            <a:endParaRPr lang="en-US" dirty="0">
              <a:solidFill>
                <a:srgbClr val="0000FF"/>
              </a:solidFill>
            </a:endParaRPr>
          </a:p>
          <a:p>
            <a:pPr lvl="0"/>
            <a:r>
              <a:rPr lang="en-US" dirty="0">
                <a:solidFill>
                  <a:srgbClr val="00B050"/>
                </a:solidFill>
              </a:rPr>
              <a:t># Check the size of the </a:t>
            </a:r>
            <a:r>
              <a:rPr lang="en-US" b="1" dirty="0"/>
              <a:t>training data</a:t>
            </a:r>
          </a:p>
          <a:p>
            <a:pPr lvl="0"/>
            <a:r>
              <a:rPr lang="en-US" dirty="0" err="1">
                <a:solidFill>
                  <a:srgbClr val="0000FF"/>
                </a:solidFill>
              </a:rPr>
              <a:t>X_train.</a:t>
            </a:r>
            <a:r>
              <a:rPr lang="en-US" b="1" dirty="0" err="1"/>
              <a:t>shape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y_train.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A6770-0C54-48E5-9D16-627BBE09E946}"/>
              </a:ext>
            </a:extLst>
          </p:cNvPr>
          <p:cNvSpPr txBox="1"/>
          <p:nvPr/>
        </p:nvSpPr>
        <p:spPr>
          <a:xfrm>
            <a:off x="419102" y="2668032"/>
            <a:ext cx="217170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/>
            <a:r>
              <a:rPr lang="en-US">
                <a:solidFill>
                  <a:prstClr val="white"/>
                </a:solidFill>
              </a:rPr>
              <a:t>((90, 4), (90,))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5DC9C-AA4D-4C98-B1D6-DFC24E36D877}"/>
              </a:ext>
            </a:extLst>
          </p:cNvPr>
          <p:cNvSpPr txBox="1"/>
          <p:nvPr/>
        </p:nvSpPr>
        <p:spPr>
          <a:xfrm>
            <a:off x="418206" y="3313668"/>
            <a:ext cx="4674196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# </a:t>
            </a:r>
            <a:r>
              <a:rPr lang="es-ES" dirty="0" err="1">
                <a:solidFill>
                  <a:srgbClr val="00B050"/>
                </a:solidFill>
              </a:rPr>
              <a:t>check</a:t>
            </a:r>
            <a:r>
              <a:rPr lang="es-ES" dirty="0">
                <a:solidFill>
                  <a:srgbClr val="00B050"/>
                </a:solidFill>
              </a:rPr>
              <a:t> the </a:t>
            </a:r>
            <a:r>
              <a:rPr lang="es-ES" b="1" dirty="0" err="1"/>
              <a:t>size</a:t>
            </a:r>
            <a:r>
              <a:rPr lang="es-ES" b="1" dirty="0"/>
              <a:t> of the test data</a:t>
            </a:r>
          </a:p>
          <a:p>
            <a:r>
              <a:rPr lang="es-ES" dirty="0" err="1">
                <a:solidFill>
                  <a:srgbClr val="0000FF"/>
                </a:solidFill>
              </a:rPr>
              <a:t>X_test.shape</a:t>
            </a:r>
            <a:r>
              <a:rPr lang="es-ES" dirty="0">
                <a:solidFill>
                  <a:srgbClr val="0000FF"/>
                </a:solidFill>
              </a:rPr>
              <a:t>, </a:t>
            </a:r>
            <a:r>
              <a:rPr lang="es-ES" dirty="0" err="1">
                <a:solidFill>
                  <a:srgbClr val="0000FF"/>
                </a:solidFill>
              </a:rPr>
              <a:t>y_test.shape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F51C7D-AC56-42CB-A070-056F88598A0A}"/>
              </a:ext>
            </a:extLst>
          </p:cNvPr>
          <p:cNvSpPr txBox="1"/>
          <p:nvPr/>
        </p:nvSpPr>
        <p:spPr>
          <a:xfrm>
            <a:off x="425377" y="4248385"/>
            <a:ext cx="209549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((60, 4), (60,))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AECF5-87BB-4BF1-8123-CA0285F6158D}"/>
              </a:ext>
            </a:extLst>
          </p:cNvPr>
          <p:cNvSpPr txBox="1"/>
          <p:nvPr/>
        </p:nvSpPr>
        <p:spPr>
          <a:xfrm>
            <a:off x="418206" y="4883611"/>
            <a:ext cx="6592194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# </a:t>
            </a:r>
            <a:r>
              <a:rPr lang="en-US" b="1" dirty="0"/>
              <a:t>Train an SVM model </a:t>
            </a:r>
            <a:r>
              <a:rPr lang="en-US" dirty="0">
                <a:solidFill>
                  <a:srgbClr val="00B050"/>
                </a:solidFill>
              </a:rPr>
              <a:t>on the data and report the score (accuracy)</a:t>
            </a:r>
          </a:p>
          <a:p>
            <a:r>
              <a:rPr lang="en-US" dirty="0" err="1">
                <a:solidFill>
                  <a:srgbClr val="0000FF"/>
                </a:solidFill>
              </a:rPr>
              <a:t>clf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err="1">
                <a:solidFill>
                  <a:srgbClr val="0000FF"/>
                </a:solidFill>
              </a:rPr>
              <a:t>svm.</a:t>
            </a:r>
            <a:r>
              <a:rPr lang="en-US" b="1" dirty="0" err="1"/>
              <a:t>SVC</a:t>
            </a:r>
            <a:r>
              <a:rPr lang="en-US" dirty="0">
                <a:solidFill>
                  <a:srgbClr val="0000FF"/>
                </a:solidFill>
              </a:rPr>
              <a:t>(kernel='linear', C=1).fit(</a:t>
            </a:r>
            <a:r>
              <a:rPr lang="en-US" dirty="0" err="1">
                <a:solidFill>
                  <a:srgbClr val="0000FF"/>
                </a:solidFill>
              </a:rPr>
              <a:t>X_train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y_train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 err="1">
                <a:solidFill>
                  <a:srgbClr val="0000FF"/>
                </a:solidFill>
              </a:rPr>
              <a:t>clf.score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X_test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y_test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98D436-98F4-44FC-AC3D-F5DB20A2F7C9}"/>
              </a:ext>
            </a:extLst>
          </p:cNvPr>
          <p:cNvSpPr txBox="1"/>
          <p:nvPr/>
        </p:nvSpPr>
        <p:spPr>
          <a:xfrm>
            <a:off x="418206" y="6111230"/>
            <a:ext cx="2477394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0.9666666666666667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629EA-A4EE-4E66-8BA1-74705191C3DF}"/>
              </a:ext>
            </a:extLst>
          </p:cNvPr>
          <p:cNvSpPr txBox="1"/>
          <p:nvPr/>
        </p:nvSpPr>
        <p:spPr>
          <a:xfrm>
            <a:off x="4459873" y="6275457"/>
            <a:ext cx="355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missing??</a:t>
            </a:r>
          </a:p>
        </p:txBody>
      </p:sp>
    </p:spTree>
    <p:extLst>
      <p:ext uri="{BB962C8B-B14F-4D97-AF65-F5344CB8AC3E}">
        <p14:creationId xmlns:p14="http://schemas.microsoft.com/office/powerpoint/2010/main" val="25737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3" grpId="0" animBg="1"/>
      <p:bldP spid="1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332B7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Train/Validation/Test Split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C8ABF9C-081A-4584-852B-E8E50200833E}"/>
              </a:ext>
            </a:extLst>
          </p:cNvPr>
          <p:cNvSpPr txBox="1">
            <a:spLocks/>
          </p:cNvSpPr>
          <p:nvPr/>
        </p:nvSpPr>
        <p:spPr>
          <a:xfrm>
            <a:off x="177529" y="767200"/>
            <a:ext cx="8763000" cy="38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fontAlgn="base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FF"/>
                </a:solidFill>
              </a:rPr>
              <a:t>When evaluating different settings (“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Hyperparameters</a:t>
            </a:r>
            <a:r>
              <a:rPr lang="en-US" sz="2000" dirty="0">
                <a:solidFill>
                  <a:srgbClr val="0000FF"/>
                </a:solidFill>
              </a:rPr>
              <a:t>”) for estimators such as the value “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dirty="0">
                <a:solidFill>
                  <a:srgbClr val="0000FF"/>
                </a:solidFill>
              </a:rPr>
              <a:t>” in </a:t>
            </a:r>
            <a:r>
              <a:rPr lang="en-US" sz="2000" u="sng" dirty="0"/>
              <a:t>K-Means clustering</a:t>
            </a:r>
            <a:r>
              <a:rPr lang="en-US" sz="2000" dirty="0">
                <a:solidFill>
                  <a:srgbClr val="0000FF"/>
                </a:solidFill>
              </a:rPr>
              <a:t> or K-Nearest Neighbors, there is </a:t>
            </a:r>
            <a:r>
              <a:rPr lang="en-US" sz="2000" dirty="0">
                <a:solidFill>
                  <a:srgbClr val="FF0000"/>
                </a:solidFill>
              </a:rPr>
              <a:t>risk of overfitting</a:t>
            </a:r>
            <a:r>
              <a:rPr lang="en-US" sz="2000" dirty="0">
                <a:solidFill>
                  <a:srgbClr val="0000FF"/>
                </a:solidFill>
              </a:rPr>
              <a:t> (i.e. memorizing) on the test set because the parameters can be tweaked until the estimator performs optimally.</a:t>
            </a:r>
          </a:p>
          <a:p>
            <a:pPr marL="342900" lvl="0" indent="-342900" algn="l" fontAlgn="base"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FF"/>
                </a:solidFill>
              </a:rPr>
              <a:t>To solve this problem, yet another part of the dataset can be held out as a so called “</a:t>
            </a:r>
            <a:r>
              <a:rPr lang="en-US" sz="2000" dirty="0">
                <a:solidFill>
                  <a:srgbClr val="00B050"/>
                </a:solidFill>
              </a:rPr>
              <a:t>validation set</a:t>
            </a:r>
            <a:r>
              <a:rPr lang="en-US" sz="2000" dirty="0">
                <a:solidFill>
                  <a:srgbClr val="0000FF"/>
                </a:solidFill>
              </a:rPr>
              <a:t>”: training proceeds on the </a:t>
            </a:r>
            <a:r>
              <a:rPr lang="en-US" sz="2000" dirty="0"/>
              <a:t>training set</a:t>
            </a:r>
            <a:r>
              <a:rPr lang="en-US" sz="2000" dirty="0">
                <a:solidFill>
                  <a:srgbClr val="0000FF"/>
                </a:solidFill>
              </a:rPr>
              <a:t>, after which evaluation is done on the </a:t>
            </a:r>
            <a:r>
              <a:rPr lang="en-US" sz="2000" dirty="0">
                <a:solidFill>
                  <a:srgbClr val="00B050"/>
                </a:solidFill>
              </a:rPr>
              <a:t>validation set</a:t>
            </a:r>
            <a:r>
              <a:rPr lang="en-US" sz="2000" dirty="0">
                <a:solidFill>
                  <a:srgbClr val="0000FF"/>
                </a:solidFill>
              </a:rPr>
              <a:t>, and when the experiment seems to be successful, </a:t>
            </a:r>
            <a:r>
              <a:rPr lang="en-US" sz="2000" dirty="0">
                <a:solidFill>
                  <a:srgbClr val="FF0000"/>
                </a:solidFill>
              </a:rPr>
              <a:t>final evaluation </a:t>
            </a:r>
            <a:r>
              <a:rPr lang="en-US" sz="2000" dirty="0">
                <a:solidFill>
                  <a:srgbClr val="0000FF"/>
                </a:solidFill>
              </a:rPr>
              <a:t>can be done on the </a:t>
            </a:r>
            <a:r>
              <a:rPr lang="en-US" sz="2000" dirty="0">
                <a:solidFill>
                  <a:srgbClr val="FF0000"/>
                </a:solidFill>
              </a:rPr>
              <a:t>test set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  <a:p>
            <a:pPr marL="342900" marR="0" lvl="0" indent="-34290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Divide the dataset into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70% training 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15 % Validation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15% test 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.</a:t>
            </a:r>
          </a:p>
          <a:p>
            <a:pPr marL="628650" marR="0" lvl="1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Use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training data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develop the model</a:t>
            </a:r>
          </a:p>
          <a:p>
            <a:pPr marL="628650" marR="0" lvl="1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dirty="0">
                <a:solidFill>
                  <a:srgbClr val="0000FF"/>
                </a:solidFill>
              </a:rPr>
              <a:t>Use the </a:t>
            </a:r>
            <a:r>
              <a:rPr lang="en-US" sz="1800" dirty="0">
                <a:solidFill>
                  <a:srgbClr val="00B050"/>
                </a:solidFill>
              </a:rPr>
              <a:t>validation data </a:t>
            </a:r>
            <a:r>
              <a:rPr lang="en-US" sz="1800" dirty="0">
                <a:solidFill>
                  <a:srgbClr val="0000FF"/>
                </a:solidFill>
              </a:rPr>
              <a:t>to </a:t>
            </a:r>
            <a:r>
              <a:rPr lang="en-US" sz="1800" dirty="0">
                <a:solidFill>
                  <a:srgbClr val="00B050"/>
                </a:solidFill>
              </a:rPr>
              <a:t>tune the parameters </a:t>
            </a:r>
            <a:r>
              <a:rPr lang="en-US" sz="1800" dirty="0">
                <a:solidFill>
                  <a:srgbClr val="0000FF"/>
                </a:solidFill>
              </a:rPr>
              <a:t>of the model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628650" marR="0" lvl="1" indent="-2857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Use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test data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evaluate the model performance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5124" name="Picture 4" descr="Image result for test train split">
            <a:extLst>
              <a:ext uri="{FF2B5EF4-FFF2-40B4-BE49-F238E27FC236}">
                <a16:creationId xmlns:a16="http://schemas.microsoft.com/office/drawing/2014/main" id="{0BAACB72-ABB0-4974-A8A0-E89FD0CA7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2"/>
          <a:stretch/>
        </p:blipFill>
        <p:spPr bwMode="auto">
          <a:xfrm>
            <a:off x="609600" y="5943600"/>
            <a:ext cx="7391400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56D3651-6C17-42F1-9B50-F0C8113E6840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B23F9CEA-2C7A-44A0-86B8-53C4535D36B1}"/>
              </a:ext>
            </a:extLst>
          </p:cNvPr>
          <p:cNvSpPr/>
          <p:nvPr/>
        </p:nvSpPr>
        <p:spPr>
          <a:xfrm rot="5400000">
            <a:off x="2743200" y="3429000"/>
            <a:ext cx="457200" cy="45720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2F7C177-1BAA-42EB-89C4-56BD77107441}"/>
              </a:ext>
            </a:extLst>
          </p:cNvPr>
          <p:cNvSpPr/>
          <p:nvPr/>
        </p:nvSpPr>
        <p:spPr>
          <a:xfrm rot="5400000">
            <a:off x="5609864" y="5228863"/>
            <a:ext cx="457200" cy="972273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3614ED8-5239-41C8-8B89-0024AB8DE5E8}"/>
              </a:ext>
            </a:extLst>
          </p:cNvPr>
          <p:cNvSpPr/>
          <p:nvPr/>
        </p:nvSpPr>
        <p:spPr>
          <a:xfrm rot="5400000">
            <a:off x="7115536" y="5228863"/>
            <a:ext cx="457200" cy="97227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266CF-7A8C-482C-B2E1-CD4BA01DF858}"/>
              </a:ext>
            </a:extLst>
          </p:cNvPr>
          <p:cNvSpPr txBox="1"/>
          <p:nvPr/>
        </p:nvSpPr>
        <p:spPr>
          <a:xfrm>
            <a:off x="2508275" y="5105399"/>
            <a:ext cx="103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13911-779D-48DF-8B02-47AC08A8FB84}"/>
              </a:ext>
            </a:extLst>
          </p:cNvPr>
          <p:cNvSpPr txBox="1"/>
          <p:nvPr/>
        </p:nvSpPr>
        <p:spPr>
          <a:xfrm>
            <a:off x="5257800" y="5127283"/>
            <a:ext cx="1262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Validation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20ADD3-C558-4C8C-878B-1A0A912D024D}"/>
              </a:ext>
            </a:extLst>
          </p:cNvPr>
          <p:cNvSpPr txBox="1"/>
          <p:nvPr/>
        </p:nvSpPr>
        <p:spPr>
          <a:xfrm>
            <a:off x="6852443" y="5105399"/>
            <a:ext cx="929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21962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0"/>
            <a:ext cx="9143999" cy="736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332B7"/>
                </a:solidFill>
                <a:latin typeface="Comic Sans MS" pitchFamily="66" charset="0"/>
              </a:defRPr>
            </a:lvl5pPr>
            <a:lvl6pPr marL="422041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6pPr>
            <a:lvl7pPr marL="844083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7pPr>
            <a:lvl8pPr marL="1266124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8pPr>
            <a:lvl9pPr marL="1688165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23">
                <a:solidFill>
                  <a:srgbClr val="0332B7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332B7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Validation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C8ABF9C-081A-4584-852B-E8E50200833E}"/>
              </a:ext>
            </a:extLst>
          </p:cNvPr>
          <p:cNvSpPr txBox="1">
            <a:spLocks/>
          </p:cNvSpPr>
          <p:nvPr/>
        </p:nvSpPr>
        <p:spPr>
          <a:xfrm>
            <a:off x="177529" y="767200"/>
            <a:ext cx="8763000" cy="38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56D3651-6C17-42F1-9B50-F0C8113E6840}"/>
              </a:ext>
            </a:extLst>
          </p:cNvPr>
          <p:cNvSpPr txBox="1">
            <a:spLocks/>
          </p:cNvSpPr>
          <p:nvPr/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02EFB-9B50-4085-8064-1CD2E769E6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 New Roman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F52F6F-3375-4DB8-B132-80E551806C41}"/>
              </a:ext>
            </a:extLst>
          </p:cNvPr>
          <p:cNvSpPr txBox="1"/>
          <p:nvPr/>
        </p:nvSpPr>
        <p:spPr>
          <a:xfrm>
            <a:off x="457200" y="914400"/>
            <a:ext cx="838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Validation Dataset</a:t>
            </a:r>
            <a:r>
              <a:rPr lang="en-US" dirty="0">
                <a:solidFill>
                  <a:srgbClr val="0000FF"/>
                </a:solidFill>
              </a:rPr>
              <a:t>: The sample of data used to provide an unbiased evaluation of a model fit on the training dataset while </a:t>
            </a:r>
            <a:r>
              <a:rPr lang="en-US" dirty="0">
                <a:solidFill>
                  <a:srgbClr val="00B050"/>
                </a:solidFill>
              </a:rPr>
              <a:t>tuning model hyperparameters</a:t>
            </a:r>
            <a:r>
              <a:rPr lang="en-US" dirty="0">
                <a:solidFill>
                  <a:srgbClr val="0000FF"/>
                </a:solidFill>
              </a:rPr>
              <a:t>. The evaluation becomes more biased as skill on the validation dataset is incorporated into the model configuration.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validation dataset </a:t>
            </a:r>
            <a:r>
              <a:rPr lang="en-US" dirty="0">
                <a:solidFill>
                  <a:srgbClr val="0000FF"/>
                </a:solidFill>
              </a:rPr>
              <a:t>may also play a role in other forms of model preparation, such as </a:t>
            </a:r>
            <a:r>
              <a:rPr lang="en-US" dirty="0">
                <a:solidFill>
                  <a:srgbClr val="00B050"/>
                </a:solidFill>
              </a:rPr>
              <a:t>feature selection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958613-5931-4FF5-8C87-8F015AD9E1B9}"/>
              </a:ext>
            </a:extLst>
          </p:cNvPr>
          <p:cNvSpPr txBox="1"/>
          <p:nvPr/>
        </p:nvSpPr>
        <p:spPr>
          <a:xfrm>
            <a:off x="723900" y="3050381"/>
            <a:ext cx="7848600" cy="369331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# split data</a:t>
            </a:r>
          </a:p>
          <a:p>
            <a:r>
              <a:rPr lang="en-US" dirty="0">
                <a:solidFill>
                  <a:srgbClr val="0000FF"/>
                </a:solidFill>
              </a:rPr>
              <a:t>data = ...</a:t>
            </a:r>
          </a:p>
          <a:p>
            <a:r>
              <a:rPr lang="en-US" b="1" dirty="0"/>
              <a:t>train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B050"/>
                </a:solidFill>
              </a:rPr>
              <a:t>validation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test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= split(data)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r>
              <a:rPr lang="en-US" dirty="0">
                <a:solidFill>
                  <a:srgbClr val="00B050"/>
                </a:solidFill>
              </a:rPr>
              <a:t># tune model hyperparameters</a:t>
            </a:r>
          </a:p>
          <a:p>
            <a:r>
              <a:rPr lang="en-US" dirty="0">
                <a:solidFill>
                  <a:srgbClr val="0000FF"/>
                </a:solidFill>
              </a:rPr>
              <a:t>parameters = ...</a:t>
            </a:r>
          </a:p>
          <a:p>
            <a:r>
              <a:rPr lang="en-US" dirty="0">
                <a:solidFill>
                  <a:srgbClr val="0000FF"/>
                </a:solidFill>
              </a:rPr>
              <a:t>for params in parameters:</a:t>
            </a:r>
          </a:p>
          <a:p>
            <a:r>
              <a:rPr lang="en-US" dirty="0">
                <a:solidFill>
                  <a:srgbClr val="0000FF"/>
                </a:solidFill>
              </a:rPr>
              <a:t>	model = </a:t>
            </a:r>
            <a:r>
              <a:rPr lang="en-US" b="1" dirty="0"/>
              <a:t>fit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b="1" dirty="0"/>
              <a:t>train</a:t>
            </a:r>
            <a:r>
              <a:rPr lang="en-US" dirty="0">
                <a:solidFill>
                  <a:srgbClr val="0000FF"/>
                </a:solidFill>
              </a:rPr>
              <a:t>, params)</a:t>
            </a:r>
          </a:p>
          <a:p>
            <a:r>
              <a:rPr lang="en-US" dirty="0">
                <a:solidFill>
                  <a:srgbClr val="0000FF"/>
                </a:solidFill>
              </a:rPr>
              <a:t>	skill = </a:t>
            </a:r>
            <a:r>
              <a:rPr lang="en-US" dirty="0">
                <a:solidFill>
                  <a:srgbClr val="FF0000"/>
                </a:solidFill>
              </a:rPr>
              <a:t>evaluate</a:t>
            </a:r>
            <a:r>
              <a:rPr lang="en-US" dirty="0">
                <a:solidFill>
                  <a:srgbClr val="0000FF"/>
                </a:solidFill>
              </a:rPr>
              <a:t>(model, </a:t>
            </a:r>
            <a:r>
              <a:rPr lang="en-US" dirty="0">
                <a:solidFill>
                  <a:srgbClr val="00B050"/>
                </a:solidFill>
              </a:rPr>
              <a:t>validation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r>
              <a:rPr lang="en-US" dirty="0">
                <a:solidFill>
                  <a:srgbClr val="00B050"/>
                </a:solidFill>
              </a:rPr>
              <a:t># evaluate final model for comparison with other models</a:t>
            </a:r>
          </a:p>
          <a:p>
            <a:r>
              <a:rPr lang="en-US" dirty="0">
                <a:solidFill>
                  <a:srgbClr val="0000FF"/>
                </a:solidFill>
              </a:rPr>
              <a:t>model = </a:t>
            </a:r>
            <a:r>
              <a:rPr lang="en-US" b="1" dirty="0"/>
              <a:t>fit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b="1" dirty="0"/>
              <a:t>train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</a:rPr>
              <a:t>skill = </a:t>
            </a:r>
            <a:r>
              <a:rPr lang="en-US" dirty="0">
                <a:solidFill>
                  <a:srgbClr val="FF0000"/>
                </a:solidFill>
              </a:rPr>
              <a:t>evaluate</a:t>
            </a:r>
            <a:r>
              <a:rPr lang="en-US" dirty="0">
                <a:solidFill>
                  <a:srgbClr val="0000FF"/>
                </a:solidFill>
              </a:rPr>
              <a:t>(model, </a:t>
            </a:r>
            <a:r>
              <a:rPr lang="en-US" dirty="0">
                <a:solidFill>
                  <a:srgbClr val="FF0000"/>
                </a:solidFill>
              </a:rPr>
              <a:t>test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5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E7E7"/>
      </a:accent6>
      <a:hlink>
        <a:srgbClr val="3366CC"/>
      </a:hlink>
      <a:folHlink>
        <a:srgbClr val="990099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22_Default Design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1"/>
          </a:buClr>
          <a:buSzTx/>
          <a:buFont typeface="Arial" charset="0"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1"/>
          </a:buClr>
          <a:buSzTx/>
          <a:buFont typeface="Arial" charset="0"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ValueDMWeb v4.7-notes">
  <a:themeElements>
    <a:clrScheme name="2_ValueDMWeb v4.7-notes 1">
      <a:dk1>
        <a:srgbClr val="000000"/>
      </a:dk1>
      <a:lt1>
        <a:srgbClr val="FFFFFF"/>
      </a:lt1>
      <a:dk2>
        <a:srgbClr val="FFCC66"/>
      </a:dk2>
      <a:lt2>
        <a:srgbClr val="000000"/>
      </a:lt2>
      <a:accent1>
        <a:srgbClr val="FFCC66"/>
      </a:accent1>
      <a:accent2>
        <a:srgbClr val="33CC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B9E7"/>
      </a:accent6>
      <a:hlink>
        <a:srgbClr val="9966FF"/>
      </a:hlink>
      <a:folHlink>
        <a:srgbClr val="33CC33"/>
      </a:folHlink>
    </a:clrScheme>
    <a:fontScheme name="2_ValueDMWeb v4.7-not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ValueDMWeb v4.7-notes 1">
        <a:dk1>
          <a:srgbClr val="000000"/>
        </a:dk1>
        <a:lt1>
          <a:srgbClr val="FFFFFF"/>
        </a:lt1>
        <a:dk2>
          <a:srgbClr val="FFCC66"/>
        </a:dk2>
        <a:lt2>
          <a:srgbClr val="000000"/>
        </a:lt2>
        <a:accent1>
          <a:srgbClr val="FFCC66"/>
        </a:accent1>
        <a:accent2>
          <a:srgbClr val="33CC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E7"/>
        </a:accent6>
        <a:hlink>
          <a:srgbClr val="9966FF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CC66"/>
    </a:dk2>
    <a:lt2>
      <a:srgbClr val="000000"/>
    </a:lt2>
    <a:accent1>
      <a:srgbClr val="FFCC66"/>
    </a:accent1>
    <a:accent2>
      <a:srgbClr val="33CCFF"/>
    </a:accent2>
    <a:accent3>
      <a:srgbClr val="D5D5D5"/>
    </a:accent3>
    <a:accent4>
      <a:srgbClr val="000000"/>
    </a:accent4>
    <a:accent5>
      <a:srgbClr val="FFE2B8"/>
    </a:accent5>
    <a:accent6>
      <a:srgbClr val="2DB9E7"/>
    </a:accent6>
    <a:hlink>
      <a:srgbClr val="9966FF"/>
    </a:hlink>
    <a:folHlink>
      <a:srgbClr val="33CC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53947</TotalTime>
  <Words>5599</Words>
  <Application>Microsoft Office PowerPoint</Application>
  <PresentationFormat>On-screen Show (4:3)</PresentationFormat>
  <Paragraphs>658</Paragraphs>
  <Slides>45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45</vt:i4>
      </vt:variant>
    </vt:vector>
  </HeadingPairs>
  <TitlesOfParts>
    <vt:vector size="73" baseType="lpstr">
      <vt:lpstr>Arial</vt:lpstr>
      <vt:lpstr>Arial Black</vt:lpstr>
      <vt:lpstr>Calibri</vt:lpstr>
      <vt:lpstr>Calibri Light</vt:lpstr>
      <vt:lpstr>Cambria Math</vt:lpstr>
      <vt:lpstr>Comic Sans MS</vt:lpstr>
      <vt:lpstr>Courier New</vt:lpstr>
      <vt:lpstr>Franklin Gothic Book</vt:lpstr>
      <vt:lpstr>Lucida Sans</vt:lpstr>
      <vt:lpstr>Monotype Sorts</vt:lpstr>
      <vt:lpstr>Perpetua</vt:lpstr>
      <vt:lpstr>Tahoma</vt:lpstr>
      <vt:lpstr>Times</vt:lpstr>
      <vt:lpstr>Times New Roman</vt:lpstr>
      <vt:lpstr>Verdana</vt:lpstr>
      <vt:lpstr>Wingdings</vt:lpstr>
      <vt:lpstr>Wingdings 2</vt:lpstr>
      <vt:lpstr>Office Theme</vt:lpstr>
      <vt:lpstr>22_Default Design</vt:lpstr>
      <vt:lpstr>1_Office Theme</vt:lpstr>
      <vt:lpstr>Eclipse</vt:lpstr>
      <vt:lpstr>Equity</vt:lpstr>
      <vt:lpstr>2_Office Theme</vt:lpstr>
      <vt:lpstr>1_Equity</vt:lpstr>
      <vt:lpstr>IIR-slides</vt:lpstr>
      <vt:lpstr>2_ValueDMWeb v4.7-notes</vt:lpstr>
      <vt:lpstr>Default Design</vt:lpstr>
      <vt:lpstr>3_Office Theme</vt:lpstr>
      <vt:lpstr>ENG6500: Intro to Machine Learning  “Evaluation Techniques (Part 1)”</vt:lpstr>
      <vt:lpstr>Why Evaluate?</vt:lpstr>
      <vt:lpstr>Evaluation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True/False Positive/Negative</vt:lpstr>
      <vt:lpstr>PowerPoint Presentation</vt:lpstr>
      <vt:lpstr>Confusion Matrix Example</vt:lpstr>
      <vt:lpstr>Confusion Matrix Example</vt:lpstr>
      <vt:lpstr>Be Careful of “Accuracy”</vt:lpstr>
      <vt:lpstr>Recall Class Imbalance</vt:lpstr>
      <vt:lpstr>PowerPoint Presentation</vt:lpstr>
      <vt:lpstr>TPR and TNR</vt:lpstr>
      <vt:lpstr>Sensitivity &amp; Specificity</vt:lpstr>
      <vt:lpstr>Sensitivity &amp; Specificity</vt:lpstr>
      <vt:lpstr>Sensitivity &amp; Specificity</vt:lpstr>
      <vt:lpstr>Precision</vt:lpstr>
      <vt:lpstr> Precision and Recall</vt:lpstr>
      <vt:lpstr>Precision and Recall</vt:lpstr>
      <vt:lpstr>Precision/Recall Tradeoff</vt:lpstr>
      <vt:lpstr>The weighted “F” measure</vt:lpstr>
      <vt:lpstr>PowerPoint Presentation</vt:lpstr>
      <vt:lpstr>Introduction to ROC Curves</vt:lpstr>
      <vt:lpstr>ROC Plots</vt:lpstr>
      <vt:lpstr>ROC AUC</vt:lpstr>
      <vt:lpstr>ROC Curve</vt:lpstr>
      <vt:lpstr>Receiver Operating Characteristic</vt:lpstr>
      <vt:lpstr>AUC for ROC curves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Shawki M Areibi</dc:creator>
  <cp:lastModifiedBy>Shawki M Areibi</cp:lastModifiedBy>
  <cp:revision>651</cp:revision>
  <cp:lastPrinted>2005-11-01T15:52:28Z</cp:lastPrinted>
  <dcterms:created xsi:type="dcterms:W3CDTF">2014-08-22T19:10:40Z</dcterms:created>
  <dcterms:modified xsi:type="dcterms:W3CDTF">2022-06-07T12:56:41Z</dcterms:modified>
</cp:coreProperties>
</file>