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4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7" r:id="rId3"/>
    <p:sldMasterId id="2147483714" r:id="rId4"/>
    <p:sldMasterId id="2147483738" r:id="rId5"/>
    <p:sldMasterId id="2147483762" r:id="rId6"/>
    <p:sldMasterId id="2147483775" r:id="rId7"/>
    <p:sldMasterId id="2147483852" r:id="rId8"/>
    <p:sldMasterId id="2147483868" r:id="rId9"/>
    <p:sldMasterId id="2147483909" r:id="rId10"/>
    <p:sldMasterId id="2147483925" r:id="rId11"/>
    <p:sldMasterId id="2147483937" r:id="rId12"/>
    <p:sldMasterId id="2147483962" r:id="rId13"/>
    <p:sldMasterId id="2147483973" r:id="rId14"/>
    <p:sldMasterId id="2147483997" r:id="rId15"/>
  </p:sldMasterIdLst>
  <p:notesMasterIdLst>
    <p:notesMasterId r:id="rId80"/>
  </p:notesMasterIdLst>
  <p:handoutMasterIdLst>
    <p:handoutMasterId r:id="rId81"/>
  </p:handoutMasterIdLst>
  <p:sldIdLst>
    <p:sldId id="256" r:id="rId16"/>
    <p:sldId id="707" r:id="rId17"/>
    <p:sldId id="1749" r:id="rId18"/>
    <p:sldId id="258" r:id="rId19"/>
    <p:sldId id="1782" r:id="rId20"/>
    <p:sldId id="1029" r:id="rId21"/>
    <p:sldId id="1785" r:id="rId22"/>
    <p:sldId id="1750" r:id="rId23"/>
    <p:sldId id="1751" r:id="rId24"/>
    <p:sldId id="1784" r:id="rId25"/>
    <p:sldId id="261" r:id="rId26"/>
    <p:sldId id="1763" r:id="rId27"/>
    <p:sldId id="574" r:id="rId28"/>
    <p:sldId id="269" r:id="rId29"/>
    <p:sldId id="1764" r:id="rId30"/>
    <p:sldId id="273" r:id="rId31"/>
    <p:sldId id="274" r:id="rId32"/>
    <p:sldId id="1765" r:id="rId33"/>
    <p:sldId id="1766" r:id="rId34"/>
    <p:sldId id="859" r:id="rId35"/>
    <p:sldId id="1783" r:id="rId36"/>
    <p:sldId id="853" r:id="rId37"/>
    <p:sldId id="1054" r:id="rId38"/>
    <p:sldId id="1737" r:id="rId39"/>
    <p:sldId id="1740" r:id="rId40"/>
    <p:sldId id="845" r:id="rId41"/>
    <p:sldId id="1786" r:id="rId42"/>
    <p:sldId id="1811" r:id="rId43"/>
    <p:sldId id="1738" r:id="rId44"/>
    <p:sldId id="1024" r:id="rId45"/>
    <p:sldId id="281" r:id="rId46"/>
    <p:sldId id="749" r:id="rId47"/>
    <p:sldId id="1767" r:id="rId48"/>
    <p:sldId id="1788" r:id="rId49"/>
    <p:sldId id="1790" r:id="rId50"/>
    <p:sldId id="1198" r:id="rId51"/>
    <p:sldId id="858" r:id="rId52"/>
    <p:sldId id="547" r:id="rId53"/>
    <p:sldId id="1791" r:id="rId54"/>
    <p:sldId id="1771" r:id="rId55"/>
    <p:sldId id="1780" r:id="rId56"/>
    <p:sldId id="1742" r:id="rId57"/>
    <p:sldId id="1778" r:id="rId58"/>
    <p:sldId id="1779" r:id="rId59"/>
    <p:sldId id="662" r:id="rId60"/>
    <p:sldId id="585" r:id="rId61"/>
    <p:sldId id="1770" r:id="rId62"/>
    <p:sldId id="1812" r:id="rId63"/>
    <p:sldId id="260" r:id="rId64"/>
    <p:sldId id="1741" r:id="rId65"/>
    <p:sldId id="1814" r:id="rId66"/>
    <p:sldId id="1772" r:id="rId67"/>
    <p:sldId id="1776" r:id="rId68"/>
    <p:sldId id="857" r:id="rId69"/>
    <p:sldId id="1145" r:id="rId70"/>
    <p:sldId id="1816" r:id="rId71"/>
    <p:sldId id="1773" r:id="rId72"/>
    <p:sldId id="301" r:id="rId73"/>
    <p:sldId id="1805" r:id="rId74"/>
    <p:sldId id="1806" r:id="rId75"/>
    <p:sldId id="1775" r:id="rId76"/>
    <p:sldId id="1804" r:id="rId77"/>
    <p:sldId id="1813" r:id="rId78"/>
    <p:sldId id="363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1" autoAdjust="0"/>
    <p:restoredTop sz="72832" autoAdjust="0"/>
  </p:normalViewPr>
  <p:slideViewPr>
    <p:cSldViewPr snapToObjects="1">
      <p:cViewPr varScale="1">
        <p:scale>
          <a:sx n="75" d="100"/>
          <a:sy n="75" d="100"/>
        </p:scale>
        <p:origin x="178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slide" Target="slides/slide61.xml"/><Relationship Id="rId8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presProps" Target="presProps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62AAD492-056F-8C46-AA47-93435F7FAF97}" type="slidenum">
              <a:rPr lang="en-US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966810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uFillTx/>
              </a:rPr>
              <a:t>Click to edit Master text styles</a:t>
            </a:r>
          </a:p>
          <a:p>
            <a:pPr lvl="1"/>
            <a:r>
              <a:rPr lang="en-US" noProof="0">
                <a:uFillTx/>
              </a:rPr>
              <a:t>Second level</a:t>
            </a:r>
          </a:p>
          <a:p>
            <a:pPr lvl="2"/>
            <a:r>
              <a:rPr lang="en-US" noProof="0">
                <a:uFillTx/>
              </a:rPr>
              <a:t>Third level</a:t>
            </a:r>
          </a:p>
          <a:p>
            <a:pPr lvl="3"/>
            <a:r>
              <a:rPr lang="en-US" noProof="0">
                <a:uFillTx/>
              </a:rPr>
              <a:t>Fourth level</a:t>
            </a:r>
          </a:p>
          <a:p>
            <a:pPr lvl="4"/>
            <a:r>
              <a:rPr lang="en-US" noProof="0">
                <a:uFillTx/>
              </a:rPr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670E17A5-503D-AF40-9446-B33EB8126F24}" type="slidenum">
              <a:rPr lang="en-US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015560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The first topic we cover in this course is “An Intro </a:t>
            </a:r>
            <a:r>
              <a:rPr lang="en-CA"/>
              <a:t>and overview of ML</a:t>
            </a:r>
            <a:r>
              <a:rPr lang="en-CA" dirty="0"/>
              <a:t>”</a:t>
            </a:r>
          </a:p>
          <a:p>
            <a:r>
              <a:rPr lang="en-CA" dirty="0"/>
              <a:t>It will be given in </a:t>
            </a:r>
            <a:r>
              <a:rPr lang="en-CA" b="1" dirty="0"/>
              <a:t>two parts</a:t>
            </a:r>
            <a:r>
              <a:rPr lang="en-CA" dirty="0"/>
              <a:t>.</a:t>
            </a:r>
          </a:p>
          <a:p>
            <a:r>
              <a:rPr lang="en-CA" dirty="0"/>
              <a:t>This will be part 1</a:t>
            </a:r>
          </a:p>
          <a:p>
            <a:endParaRPr lang="en-CA" dirty="0"/>
          </a:p>
          <a:p>
            <a:r>
              <a:rPr lang="en-CA" dirty="0"/>
              <a:t>Through this Intro we will </a:t>
            </a:r>
            <a:r>
              <a:rPr lang="en-CA" b="1" dirty="0"/>
              <a:t>touch upon </a:t>
            </a:r>
            <a:r>
              <a:rPr lang="en-CA" dirty="0"/>
              <a:t>several issues that will be covered in this course</a:t>
            </a:r>
          </a:p>
          <a:p>
            <a:pPr marL="228600" indent="-228600">
              <a:buAutoNum type="arabicParenR"/>
            </a:pPr>
            <a:r>
              <a:rPr lang="en-CA" dirty="0"/>
              <a:t>Definition of Machine Learning</a:t>
            </a:r>
          </a:p>
          <a:p>
            <a:pPr marL="228600" indent="-228600">
              <a:buAutoNum type="arabicParenR"/>
            </a:pPr>
            <a:r>
              <a:rPr lang="en-CA" dirty="0"/>
              <a:t>History of AI and ML</a:t>
            </a:r>
          </a:p>
          <a:p>
            <a:pPr marL="228600" indent="-228600">
              <a:buAutoNum type="arabicParenR"/>
            </a:pPr>
            <a:r>
              <a:rPr lang="en-CA" dirty="0"/>
              <a:t>Relationship between ML and AI</a:t>
            </a:r>
          </a:p>
          <a:p>
            <a:pPr marL="228600" indent="-228600">
              <a:buAutoNum type="arabicParenR"/>
            </a:pPr>
            <a:r>
              <a:rPr lang="en-CA" dirty="0"/>
              <a:t>Why ML today and not 30-40 years ago</a:t>
            </a:r>
          </a:p>
          <a:p>
            <a:pPr marL="228600" indent="-228600">
              <a:buAutoNum type="arabicParenR"/>
            </a:pPr>
            <a:r>
              <a:rPr lang="en-CA" dirty="0"/>
              <a:t>When to use ML, when to avoid using ML</a:t>
            </a:r>
          </a:p>
          <a:p>
            <a:pPr marL="228600" indent="-228600">
              <a:buAutoNum type="arabicParenR"/>
            </a:pPr>
            <a:r>
              <a:rPr lang="en-CA" dirty="0"/>
              <a:t>The most important ingredients of ML (Data, Algorithms, Evaluation Criteria, …)</a:t>
            </a:r>
          </a:p>
          <a:p>
            <a:pPr marL="228600" indent="-228600">
              <a:buAutoNum type="arabicParenR"/>
            </a:pPr>
            <a:r>
              <a:rPr lang="en-CA" dirty="0"/>
              <a:t>How do we evaluate ML techniques</a:t>
            </a:r>
          </a:p>
          <a:p>
            <a:pPr marL="228600" indent="-228600">
              <a:buAutoNum type="arabicParenR"/>
            </a:pPr>
            <a:r>
              <a:rPr lang="en-CA" dirty="0"/>
              <a:t>How do we know if an ML technique is ready to be deployed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7F9DA-4F60-4060-B86F-F45BB6B3CB8F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7929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examples of Machine Learning (or machines learning to do tasks well as described by Tom Mitchel) including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10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39790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is usually connected with so many disciplines (borrow important concepts from different sciences) including </a:t>
            </a:r>
          </a:p>
          <a:p>
            <a:pPr marL="228600" indent="-228600">
              <a:buAutoNum type="arabicParenR"/>
            </a:pPr>
            <a:r>
              <a:rPr lang="en-US" dirty="0"/>
              <a:t>Statistics &amp; Probability (Naïve Bayes Algorithm)</a:t>
            </a:r>
          </a:p>
          <a:p>
            <a:pPr marL="228600" indent="-228600">
              <a:buAutoNum type="arabicParenR"/>
            </a:pPr>
            <a:r>
              <a:rPr lang="en-US" dirty="0"/>
              <a:t>Decision Theory</a:t>
            </a:r>
          </a:p>
          <a:p>
            <a:pPr marL="228600" indent="-228600">
              <a:buAutoNum type="arabicParenR"/>
            </a:pPr>
            <a:r>
              <a:rPr lang="en-US" dirty="0"/>
              <a:t>Neuroscience (Artificial </a:t>
            </a:r>
            <a:r>
              <a:rPr lang="en-US"/>
              <a:t>Neural Networks)</a:t>
            </a: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Cognitive Science</a:t>
            </a:r>
          </a:p>
          <a:p>
            <a:pPr marL="228600" indent="-228600">
              <a:buAutoNum type="arabicParenR"/>
            </a:pPr>
            <a:r>
              <a:rPr lang="en-US" dirty="0"/>
              <a:t>Information Theory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Many algorithms that we will cover in this course will be influenced by one or many of these 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11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32560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is used today in many applications including: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Social Media,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Product recommendation,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Image Recognition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Sentiment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12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70549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short list of where Machine Learning is being used today</a:t>
            </a:r>
          </a:p>
          <a:p>
            <a:r>
              <a:rPr lang="en-US" dirty="0"/>
              <a:t>The list goes on and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13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2118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use Google to search for information, Machine Learning is involved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14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5654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use outlook or any email application, email is classified to spam and ham by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15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20355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bank drafts are being processed in banks or cameras at traffic lights are used to identify certain drivers Character recognition is used via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0A4CE6-D27E-F648-A207-6BC5FA0A6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15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happen to use Siri or Alexa or Google Assistant then an LSTM Machine Learning network is involved to perform Voice 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0A4CE6-D27E-F648-A207-6BC5FA0A6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173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are in far east or some European airports, face recognition is used.</a:t>
            </a:r>
          </a:p>
          <a:p>
            <a:r>
              <a:rPr lang="en-US" dirty="0"/>
              <a:t>Face recognition is processed via Machine Learning techniques (maybe a Convolutional Neural Network)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0A4CE6-D27E-F648-A207-6BC5FA0A6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37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games such as Chess, Go, StarCraft, Minecraft can be played by computers at the level of a master</a:t>
            </a:r>
          </a:p>
          <a:p>
            <a:r>
              <a:rPr lang="en-CA" dirty="0"/>
              <a:t>Alpha Go developed by DeepMind Technologies which was later acquired by Google. </a:t>
            </a:r>
          </a:p>
          <a:p>
            <a:r>
              <a:rPr lang="en-CA" i="1" dirty="0"/>
              <a:t>AlphaGo</a:t>
            </a:r>
            <a:r>
              <a:rPr lang="en-CA" dirty="0"/>
              <a:t> had three far more powerful successors, called </a:t>
            </a:r>
            <a:r>
              <a:rPr lang="en-CA" i="1" dirty="0"/>
              <a:t>AlphaGo</a:t>
            </a:r>
            <a:r>
              <a:rPr lang="en-CA" dirty="0"/>
              <a:t> Master, </a:t>
            </a:r>
            <a:r>
              <a:rPr lang="en-CA" i="1" dirty="0"/>
              <a:t>AlphaGo</a:t>
            </a:r>
            <a:r>
              <a:rPr lang="en-CA" dirty="0"/>
              <a:t> Zero and </a:t>
            </a:r>
            <a:r>
              <a:rPr lang="en-CA" dirty="0" err="1"/>
              <a:t>AlphaZero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0A4CE6-D27E-F648-A207-6BC5FA0A6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624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introduce the concept of Machine Learning, we will need to define the concept of Learning.</a:t>
            </a:r>
          </a:p>
          <a:p>
            <a:endParaRPr lang="en-US" dirty="0"/>
          </a:p>
          <a:p>
            <a:r>
              <a:rPr lang="en-US" dirty="0"/>
              <a:t>What is Learning?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2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85893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try to answer the following questions</a:t>
            </a:r>
          </a:p>
          <a:p>
            <a:pPr marL="228600" indent="-228600">
              <a:buAutoNum type="arabicParenR"/>
            </a:pPr>
            <a:r>
              <a:rPr lang="en-US" dirty="0"/>
              <a:t>What are the different types of Machine Learning?</a:t>
            </a:r>
          </a:p>
          <a:p>
            <a:pPr marL="228600" indent="-228600">
              <a:buAutoNum type="arabicParenR"/>
            </a:pPr>
            <a:r>
              <a:rPr lang="en-US" dirty="0"/>
              <a:t>How important is data for Machine Learning?</a:t>
            </a:r>
          </a:p>
          <a:p>
            <a:pPr marL="228600" indent="-228600">
              <a:buAutoNum type="arabicParenR"/>
            </a:pPr>
            <a:r>
              <a:rPr lang="en-US" dirty="0"/>
              <a:t>What are the necessary steps to develop a Machine Learning framework.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20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63970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focus of this course is Machine Learning</a:t>
            </a:r>
          </a:p>
          <a:p>
            <a:endParaRPr lang="en-US" dirty="0"/>
          </a:p>
          <a:p>
            <a:r>
              <a:rPr lang="en-US" dirty="0"/>
              <a:t>One of the most important facts that you will learn in this course about </a:t>
            </a:r>
            <a:r>
              <a:rPr lang="en-US" b="1" dirty="0"/>
              <a:t>ML is that it is Data Driven </a:t>
            </a:r>
            <a:r>
              <a:rPr lang="en-US" dirty="0"/>
              <a:t>(</a:t>
            </a:r>
            <a:r>
              <a:rPr lang="en-US" dirty="0" err="1"/>
              <a:t>i.e</a:t>
            </a:r>
            <a:r>
              <a:rPr lang="en-US" dirty="0"/>
              <a:t> learns from Data)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term Learn from data </a:t>
            </a:r>
            <a:r>
              <a:rPr lang="en-US" dirty="0"/>
              <a:t>is equivalent to preparing a model to perform certain tasks</a:t>
            </a:r>
          </a:p>
          <a:p>
            <a:r>
              <a:rPr lang="en-US" dirty="0"/>
              <a:t>Once the learning happens or the model is developed then it can be deployed.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21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5445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is mainly about using DATA to create a model and using the model to predict something useful in the future.</a:t>
            </a:r>
          </a:p>
          <a:p>
            <a:r>
              <a:rPr lang="en-US" dirty="0"/>
              <a:t>For example, you may want to use DATA to create a model that is able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Predict if a </a:t>
            </a:r>
            <a:r>
              <a:rPr lang="en-US" b="1" dirty="0"/>
              <a:t>patient</a:t>
            </a:r>
            <a:r>
              <a:rPr lang="en-US" dirty="0"/>
              <a:t> has cancer or is cancer free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Predict if a </a:t>
            </a:r>
            <a:r>
              <a:rPr lang="en-US" b="1" dirty="0"/>
              <a:t>student</a:t>
            </a:r>
            <a:r>
              <a:rPr lang="en-US" dirty="0"/>
              <a:t> will pass a course or achieve his/her degree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Predict if an application for a loan will go through or get rejected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22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23261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here the term Labeled Data .. This could mean a picture of an animal and label that says CAT</a:t>
            </a:r>
          </a:p>
          <a:p>
            <a:r>
              <a:rPr lang="en-US" dirty="0"/>
              <a:t>This is one form of Machine Learning 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in the training phase, we need to show the Computer both the </a:t>
            </a:r>
            <a:r>
              <a:rPr lang="en-US" b="1" dirty="0"/>
              <a:t>features</a:t>
            </a:r>
            <a:r>
              <a:rPr lang="en-US" dirty="0"/>
              <a:t> of the animal (weight, height, color) and the </a:t>
            </a:r>
            <a:r>
              <a:rPr lang="en-US" b="1" dirty="0"/>
              <a:t>label “name” </a:t>
            </a:r>
            <a:r>
              <a:rPr lang="en-US" dirty="0"/>
              <a:t>of the animal .. We do this many times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the computer learns labeled data … we show it a </a:t>
            </a:r>
            <a:r>
              <a:rPr lang="en-US" b="1" dirty="0"/>
              <a:t>new unseen image </a:t>
            </a:r>
            <a:r>
              <a:rPr lang="en-US" dirty="0"/>
              <a:t>that does not have a label and ask it to predict the outcome (i.e. how it can classify the image)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 important phase within Machine Learning is </a:t>
            </a:r>
            <a:r>
              <a:rPr lang="en-US" b="1" dirty="0"/>
              <a:t>Hyper Parameter Tuning </a:t>
            </a:r>
            <a:r>
              <a:rPr lang="en-US" dirty="0"/>
              <a:t>that is invoked to further improve the performance of the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23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04306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So far our discussion about Machine Learning </a:t>
            </a:r>
            <a:r>
              <a:rPr lang="en-US" dirty="0"/>
              <a:t>indicates the following</a:t>
            </a:r>
          </a:p>
          <a:p>
            <a:pPr marL="228600" indent="-228600">
              <a:buAutoNum type="arabicParenR"/>
            </a:pPr>
            <a:r>
              <a:rPr lang="en-US" dirty="0"/>
              <a:t>It is a subset of AI</a:t>
            </a:r>
          </a:p>
          <a:p>
            <a:pPr marL="228600" indent="-228600">
              <a:buAutoNum type="arabicParenR"/>
            </a:pPr>
            <a:r>
              <a:rPr lang="en-US" dirty="0"/>
              <a:t>It is related to many fields such as statistics, optimization …</a:t>
            </a:r>
          </a:p>
          <a:p>
            <a:pPr marL="228600" indent="-228600">
              <a:buAutoNum type="arabicParenR"/>
            </a:pPr>
            <a:r>
              <a:rPr lang="en-US" dirty="0"/>
              <a:t>It has many application</a:t>
            </a:r>
          </a:p>
          <a:p>
            <a:pPr marL="228600" indent="-228600">
              <a:buAutoNum type="arabicParenR"/>
            </a:pPr>
            <a:r>
              <a:rPr lang="en-US" dirty="0"/>
              <a:t>It needs to be trained to create a model that becomes useful for prediction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 most importantly, </a:t>
            </a:r>
            <a:r>
              <a:rPr lang="en-US" b="1" dirty="0"/>
              <a:t>training a model may not be the most challenging part</a:t>
            </a:r>
          </a:p>
          <a:p>
            <a:pPr marL="0" indent="0">
              <a:buNone/>
            </a:pPr>
            <a:r>
              <a:rPr lang="en-US" dirty="0"/>
              <a:t>The bulk of the time is spent on </a:t>
            </a:r>
          </a:p>
          <a:p>
            <a:pPr marL="228600" indent="-228600">
              <a:buAutoNum type="arabicParenR"/>
            </a:pPr>
            <a:r>
              <a:rPr lang="en-US" b="1" dirty="0"/>
              <a:t>Preparing the data</a:t>
            </a:r>
            <a:r>
              <a:rPr lang="en-US" dirty="0"/>
              <a:t>, cleaning the data, transforming the data</a:t>
            </a:r>
          </a:p>
          <a:p>
            <a:pPr marL="228600" indent="-228600">
              <a:buAutoNum type="arabicParenR"/>
            </a:pPr>
            <a:r>
              <a:rPr lang="en-US" b="1" dirty="0"/>
              <a:t>Tuning the parameters </a:t>
            </a:r>
            <a:r>
              <a:rPr lang="en-US" dirty="0"/>
              <a:t>of the ML algorithm</a:t>
            </a:r>
          </a:p>
          <a:p>
            <a:pPr marL="228600" indent="-228600">
              <a:buAutoNum type="arabicParenR"/>
            </a:pPr>
            <a:r>
              <a:rPr lang="en-US" b="1" dirty="0"/>
              <a:t>Optimizing the model </a:t>
            </a:r>
            <a:r>
              <a:rPr lang="en-US" dirty="0"/>
              <a:t>and using different </a:t>
            </a:r>
            <a:r>
              <a:rPr lang="en-US" b="1" dirty="0"/>
              <a:t>evaluation metrics </a:t>
            </a:r>
            <a:r>
              <a:rPr lang="en-US" dirty="0"/>
              <a:t>to understand what we were able to accomplish ..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is what we will learn in this course.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24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31322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course we will learn that Machine Learning can be classified into the following</a:t>
            </a:r>
          </a:p>
          <a:p>
            <a:pPr marL="228600" indent="-228600">
              <a:buAutoNum type="arabicParenR"/>
            </a:pPr>
            <a:r>
              <a:rPr lang="en-US" b="1" dirty="0"/>
              <a:t>Supervised Learning Algorithms </a:t>
            </a:r>
            <a:r>
              <a:rPr lang="en-US" dirty="0"/>
              <a:t>(where data and the label are given to the model) .. Could be either classification or regression (discrete or continuous)</a:t>
            </a:r>
          </a:p>
          <a:p>
            <a:pPr marL="228600" indent="-228600">
              <a:buAutoNum type="arabicParenR"/>
            </a:pPr>
            <a:r>
              <a:rPr lang="en-US" dirty="0"/>
              <a:t>When the data is not labeled and it is expensive to label the data, we call this </a:t>
            </a:r>
            <a:r>
              <a:rPr lang="en-US" b="1" dirty="0"/>
              <a:t>Unsupervised Learning Algorithms</a:t>
            </a:r>
            <a:r>
              <a:rPr lang="en-US" dirty="0"/>
              <a:t> (clustering is just one type of Unsupervised Learning)</a:t>
            </a:r>
          </a:p>
          <a:p>
            <a:pPr marL="228600" indent="-228600">
              <a:buAutoNum type="arabicParenR"/>
            </a:pPr>
            <a:r>
              <a:rPr lang="en-US" dirty="0"/>
              <a:t>When creating or accumulating data is challenging and posses an issue we will resort to </a:t>
            </a:r>
            <a:r>
              <a:rPr lang="en-US" b="1" dirty="0"/>
              <a:t>Reinforcement Learning</a:t>
            </a:r>
            <a:r>
              <a:rPr lang="en-US" dirty="0"/>
              <a:t> .. Which we will not cover in this course</a:t>
            </a:r>
          </a:p>
          <a:p>
            <a:pPr marL="0" indent="0">
              <a:buNone/>
            </a:pPr>
            <a:r>
              <a:rPr lang="en-US" dirty="0"/>
              <a:t>      A Course on </a:t>
            </a:r>
            <a:r>
              <a:rPr lang="en-US" b="1" dirty="0"/>
              <a:t>Reinforcement Learning is offered in the Fall 2022.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039F7-9394-A245-B939-DF533F2CB6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2236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is an important ingredient in Machine Learning .. So what is the structure of Data in ML?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26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36457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C57C747B-9038-4902-A5B8-EB654177E4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8CB86719-E2E3-434B-8AAC-277D2222F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We can think of Data as a </a:t>
            </a:r>
            <a:r>
              <a:rPr lang="en-US" altLang="en-US" b="1" dirty="0"/>
              <a:t>matrix</a:t>
            </a:r>
          </a:p>
          <a:p>
            <a:pPr marL="228600" indent="-228600">
              <a:buAutoNum type="arabicParenR"/>
            </a:pPr>
            <a:r>
              <a:rPr lang="en-US" altLang="en-US" dirty="0"/>
              <a:t>Rows represent the records or samples or instances .. Each representing a patient or a course or animal </a:t>
            </a:r>
            <a:r>
              <a:rPr lang="en-US" altLang="en-US" dirty="0" err="1"/>
              <a:t>e.t.c</a:t>
            </a:r>
            <a:endParaRPr lang="en-US" altLang="en-US" dirty="0"/>
          </a:p>
          <a:p>
            <a:pPr marL="228600" indent="-228600">
              <a:buAutoNum type="arabicParenR"/>
            </a:pPr>
            <a:r>
              <a:rPr lang="en-US" altLang="en-US" dirty="0"/>
              <a:t>Columns on the other hand represent the features or attributes that describe the object</a:t>
            </a:r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9CE626D1-D89A-463A-8D7F-D61B51D750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D5209-6706-4236-9AC9-BE563D58C95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8426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87D36731-25FB-4D7E-806C-41CEB985D3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44C3F477-D0FE-44D4-BE61-15168E902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Features of data records are considered to be the secret sauce …</a:t>
            </a:r>
          </a:p>
          <a:p>
            <a:r>
              <a:rPr lang="en-US" altLang="en-US" dirty="0"/>
              <a:t>Features represent the attributes of the object by which: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A Machine Learning Algorithm will </a:t>
            </a:r>
            <a:r>
              <a:rPr lang="en-US" altLang="en-US" b="1" dirty="0"/>
              <a:t>Learn and Generalize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A Machine Learning Algorithm will </a:t>
            </a:r>
            <a:r>
              <a:rPr lang="en-US" alt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 inputs to outputs </a:t>
            </a:r>
            <a:r>
              <a:rPr lang="en-US" altLang="en-US" b="1" dirty="0"/>
              <a:t>y = f(x)</a:t>
            </a:r>
          </a:p>
          <a:p>
            <a:endParaRPr lang="en-US" altLang="en-US" dirty="0"/>
          </a:p>
          <a:p>
            <a:r>
              <a:rPr lang="en-US" altLang="en-US" dirty="0"/>
              <a:t>If Features are not effective then the Model will not be able to Learn and not generalize</a:t>
            </a: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D6B37E77-90CF-4041-B7B4-323BFFB9E3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30B14-855D-438B-ADC8-9F1374BBC54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353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 example of dataset that contains both Records (instances) and Features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Each row may represent a certain day of the month or year</a:t>
            </a:r>
          </a:p>
          <a:p>
            <a:pPr marL="228600" indent="-228600">
              <a:buAutoNum type="arabicParenR"/>
            </a:pPr>
            <a:r>
              <a:rPr lang="en-US" dirty="0"/>
              <a:t>The dataset has several features that describe the weather during a day</a:t>
            </a:r>
          </a:p>
          <a:p>
            <a:pPr marL="0" indent="0">
              <a:buNone/>
            </a:pPr>
            <a:r>
              <a:rPr lang="en-US" dirty="0"/>
              <a:t>The features or columns are Outlook, Temp, Humidity, Windy or not</a:t>
            </a:r>
          </a:p>
          <a:p>
            <a:pPr marL="0" indent="0">
              <a:buNone/>
            </a:pPr>
            <a:r>
              <a:rPr lang="en-US" dirty="0"/>
              <a:t>The final column represent the label (should we play tennis on this day or not)</a:t>
            </a:r>
          </a:p>
          <a:p>
            <a:pPr marL="0" indent="0"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first part of the data (the majority) can be used for Training the model,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remaining part (hidden/unseen) is used to </a:t>
            </a:r>
            <a:r>
              <a:rPr lang="en-US" b="1" dirty="0"/>
              <a:t>test and evaluate </a:t>
            </a:r>
            <a:r>
              <a:rPr lang="en-US" dirty="0"/>
              <a:t>the model.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29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39463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people have different definitions for the term Learning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Acquiring skills and knowledge through trial and error</a:t>
            </a:r>
          </a:p>
          <a:p>
            <a:pPr marL="228600" indent="-228600">
              <a:buAutoNum type="arabicParenR"/>
            </a:pPr>
            <a:r>
              <a:rPr lang="en-US" dirty="0"/>
              <a:t>Acquiring new knowledge and skills</a:t>
            </a:r>
          </a:p>
          <a:p>
            <a:pPr marL="228600" indent="-228600">
              <a:buAutoNum type="arabicParenR"/>
            </a:pPr>
            <a:r>
              <a:rPr lang="en-US" dirty="0"/>
              <a:t>Understanding a concept and improving upon that understanding </a:t>
            </a:r>
          </a:p>
          <a:p>
            <a:pPr marL="228600" indent="-228600">
              <a:buAutoNum type="arabicParenR"/>
            </a:pPr>
            <a:r>
              <a:rPr lang="en-US" dirty="0"/>
              <a:t>….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Next Question: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HOW DO WE LEARN?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3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248895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Data may be either given to you or engineered by you.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Accumulating and Engineering features is an </a:t>
            </a:r>
            <a:r>
              <a:rPr lang="en-US" b="1" dirty="0"/>
              <a:t>important task in Machine Learning</a:t>
            </a:r>
          </a:p>
          <a:p>
            <a:endParaRPr lang="en-US" dirty="0"/>
          </a:p>
          <a:p>
            <a:r>
              <a:rPr lang="en-US" dirty="0"/>
              <a:t>However, accumulated </a:t>
            </a:r>
            <a:r>
              <a:rPr lang="en-US" b="1" dirty="0"/>
              <a:t>data might be dirty </a:t>
            </a:r>
            <a:r>
              <a:rPr lang="en-US" dirty="0"/>
              <a:t>(missing values, outliers, incomplete…)</a:t>
            </a:r>
          </a:p>
          <a:p>
            <a:r>
              <a:rPr lang="en-US" dirty="0"/>
              <a:t>Therefore, one of the most important tasks is to make sure that your </a:t>
            </a:r>
            <a:r>
              <a:rPr lang="en-US" b="1" dirty="0"/>
              <a:t>data is clean </a:t>
            </a:r>
            <a:r>
              <a:rPr lang="en-US" dirty="0"/>
              <a:t>..</a:t>
            </a:r>
          </a:p>
          <a:p>
            <a:endParaRPr lang="en-US" dirty="0"/>
          </a:p>
          <a:p>
            <a:r>
              <a:rPr lang="en-US" dirty="0"/>
              <a:t>Data scientists and engineers have </a:t>
            </a:r>
            <a:r>
              <a:rPr lang="en-US" b="1" dirty="0"/>
              <a:t>to clean </a:t>
            </a:r>
            <a:r>
              <a:rPr lang="en-US" dirty="0"/>
              <a:t>their data, </a:t>
            </a:r>
            <a:r>
              <a:rPr lang="en-US" b="1" dirty="0"/>
              <a:t>transform</a:t>
            </a:r>
            <a:r>
              <a:rPr lang="en-US" dirty="0"/>
              <a:t> their data and </a:t>
            </a:r>
            <a:r>
              <a:rPr lang="en-US" b="1" dirty="0"/>
              <a:t>preprocess</a:t>
            </a:r>
            <a:r>
              <a:rPr lang="en-US" dirty="0"/>
              <a:t> their data or else they will not be able to develop a Machine Learning Model that can accurately predict values with high accuracy.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31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654092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8D146FDE-2E8B-4B47-A7C2-35B628A97C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6E096C-E056-4D08-93B9-5887AA3895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036E28B3-3DCC-4228-8543-5E08DAB42B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7B15FA21-8890-4511-A31D-4991637B7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Beside Data Cleaning and preprocessing, data scientists may need to reduce the following: </a:t>
            </a:r>
          </a:p>
          <a:p>
            <a:pPr marL="228600" indent="-228600">
              <a:buAutoNum type="arabicParenR"/>
            </a:pPr>
            <a:r>
              <a:rPr lang="en-US" altLang="en-US" dirty="0"/>
              <a:t>Records</a:t>
            </a:r>
          </a:p>
          <a:p>
            <a:pPr marL="228600" indent="-228600">
              <a:buAutoNum type="arabicParenR"/>
            </a:pPr>
            <a:r>
              <a:rPr lang="en-US" altLang="en-US" dirty="0"/>
              <a:t>Features </a:t>
            </a:r>
          </a:p>
          <a:p>
            <a:pPr marL="0" indent="0">
              <a:buNone/>
            </a:pPr>
            <a:r>
              <a:rPr lang="en-US" altLang="en-US" b="1" dirty="0"/>
              <a:t>Why?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dirty="0"/>
              <a:t>Some features may be redundant and may just add noise, and this will reduce the accuracy of the ML model. </a:t>
            </a:r>
          </a:p>
          <a:p>
            <a:endParaRPr lang="en-US" altLang="en-US" dirty="0"/>
          </a:p>
          <a:p>
            <a:r>
              <a:rPr lang="en-US" altLang="en-US" dirty="0"/>
              <a:t>Several techniques we will learn in this course deal with </a:t>
            </a:r>
            <a:r>
              <a:rPr lang="en-US" altLang="en-US" b="1" dirty="0"/>
              <a:t>Dimensionality Reduction including: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="1" dirty="0"/>
              <a:t>Feature Selection </a:t>
            </a:r>
            <a:r>
              <a:rPr lang="en-US" altLang="en-US" dirty="0"/>
              <a:t>(</a:t>
            </a:r>
            <a:r>
              <a:rPr lang="en-US" altLang="en-US" dirty="0" err="1"/>
              <a:t>i.e</a:t>
            </a:r>
            <a:r>
              <a:rPr lang="en-US" altLang="en-US" dirty="0"/>
              <a:t> reducing the number of features needed to develop a model)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PCA (</a:t>
            </a:r>
            <a:r>
              <a:rPr lang="en-US" altLang="en-US" b="1" dirty="0"/>
              <a:t>Principle Component Analysis</a:t>
            </a:r>
            <a:r>
              <a:rPr lang="en-US" altLang="en-US" dirty="0"/>
              <a:t>) which is a process of computing the principle components and using them to perform a change of basis on the data (in lame terms … simplify data, reduce noise)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PCA  is a </a:t>
            </a:r>
            <a:r>
              <a:rPr lang="en-US" altLang="en-US" b="1" dirty="0"/>
              <a:t>dimensionality-reduction method </a:t>
            </a:r>
            <a:r>
              <a:rPr lang="en-US" altLang="en-US" dirty="0"/>
              <a:t>that is often used to </a:t>
            </a:r>
            <a:r>
              <a:rPr lang="en-US" altLang="en-US" b="1" dirty="0"/>
              <a:t>reduce the dimensionality of large data </a:t>
            </a:r>
            <a:r>
              <a:rPr lang="en-US" altLang="en-US" dirty="0"/>
              <a:t>sets, by </a:t>
            </a:r>
            <a:r>
              <a:rPr lang="en-US" altLang="en-US" b="1" dirty="0"/>
              <a:t>transforming a large set of variables into a smaller one </a:t>
            </a:r>
            <a:r>
              <a:rPr lang="en-US" altLang="en-US" dirty="0"/>
              <a:t>that still </a:t>
            </a:r>
            <a:r>
              <a:rPr lang="en-US" altLang="en-US" b="1" dirty="0"/>
              <a:t>contains most of the information in the large set.</a:t>
            </a:r>
          </a:p>
        </p:txBody>
      </p:sp>
    </p:spTree>
    <p:extLst>
      <p:ext uri="{BB962C8B-B14F-4D97-AF65-F5344CB8AC3E}">
        <p14:creationId xmlns:p14="http://schemas.microsoft.com/office/powerpoint/2010/main" val="38875308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</a:t>
            </a:r>
            <a:r>
              <a:rPr lang="en-US" b="1" dirty="0"/>
              <a:t>an important question </a:t>
            </a:r>
            <a:r>
              <a:rPr lang="en-US" dirty="0"/>
              <a:t>that you will know the answer to as we progress through the term.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Why</a:t>
            </a:r>
            <a:r>
              <a:rPr lang="en-US" dirty="0"/>
              <a:t> should we use Machine Learning to solve a problem when an algorithmic approach is available ??…</a:t>
            </a:r>
          </a:p>
          <a:p>
            <a:endParaRPr lang="en-US" dirty="0"/>
          </a:p>
          <a:p>
            <a:r>
              <a:rPr lang="en-US" dirty="0"/>
              <a:t>For example, if we want to know the </a:t>
            </a:r>
            <a:r>
              <a:rPr lang="en-US" b="1" dirty="0"/>
              <a:t>shortest path </a:t>
            </a:r>
            <a:r>
              <a:rPr lang="en-US" dirty="0"/>
              <a:t>in a graph we can use several efficient algorithms such as Dijkstra Algorithm or Bellman-Ford Algorithm .. No need to use Machine Learning.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So, we will learn via application that will be covered in class </a:t>
            </a:r>
            <a:r>
              <a:rPr lang="en-US" b="1" dirty="0"/>
              <a:t>why and when to use 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33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914932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we see the difference between Traditional Programming where a </a:t>
            </a:r>
            <a:r>
              <a:rPr lang="en-US" b="1" dirty="0"/>
              <a:t>developer creates a program </a:t>
            </a:r>
            <a:r>
              <a:rPr lang="en-US" dirty="0"/>
              <a:t>and </a:t>
            </a:r>
            <a:r>
              <a:rPr lang="en-US" b="1" dirty="0"/>
              <a:t>feeds data to the program and the program produces certain outputs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Machine Learning on the other hand, the </a:t>
            </a:r>
            <a:r>
              <a:rPr lang="en-US" b="1" dirty="0"/>
              <a:t>developer feeds the algorithm (or computer) with the input data and also the output data (labels) </a:t>
            </a:r>
            <a:r>
              <a:rPr lang="en-US" dirty="0"/>
              <a:t>and the model or algorithms learns via the data the pattern and produces the answer or the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34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0475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some scenarios where Machine Learning can excel and do wonderful job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35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56993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Beside</a:t>
            </a:r>
            <a:r>
              <a:rPr lang="en-US" dirty="0"/>
              <a:t> </a:t>
            </a:r>
            <a:r>
              <a:rPr lang="en-US" b="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data, computing power and algorithms</a:t>
            </a:r>
            <a:r>
              <a:rPr lang="en-US" dirty="0"/>
              <a:t>, </a:t>
            </a:r>
            <a:r>
              <a:rPr lang="en-US" b="1" dirty="0"/>
              <a:t>many industrial applications are finding Machine Learning useful to solve hard problems </a:t>
            </a:r>
          </a:p>
          <a:p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lots of investment in ML by </a:t>
            </a:r>
            <a:r>
              <a:rPr lang="en-US" b="1" dirty="0"/>
              <a:t>companies such as UBER, AMAZON, Face Book, Google, Block Chain companies, Robotics, Financial Institutions, Semi conductor Companies</a:t>
            </a:r>
            <a:r>
              <a:rPr lang="en-US" dirty="0"/>
              <a:t> and the list goes on and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0A4CE6-D27E-F648-A207-6BC5FA0A6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4878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mentioned earlier briefly the different types of Machine Learning Methods.</a:t>
            </a:r>
          </a:p>
          <a:p>
            <a:endParaRPr lang="en-US" dirty="0"/>
          </a:p>
          <a:p>
            <a:r>
              <a:rPr lang="en-US" dirty="0"/>
              <a:t>Here we clarify these methods by some examples.</a:t>
            </a:r>
          </a:p>
          <a:p>
            <a:endParaRPr lang="en-US" dirty="0"/>
          </a:p>
          <a:p>
            <a:r>
              <a:rPr lang="en-US" dirty="0"/>
              <a:t>Note: we will cover the algorithms in detail during the course.</a:t>
            </a:r>
          </a:p>
          <a:p>
            <a:r>
              <a:rPr lang="en-US" dirty="0"/>
              <a:t>You will learn more about the algorithms and methods via the assignments.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37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7026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baseline="0" dirty="0"/>
              <a:t>Machine learning tasks are typically classified into four broad categories</a:t>
            </a:r>
            <a:r>
              <a:rPr lang="en-CA" baseline="0" dirty="0"/>
              <a:t>, depending on the feedback available to a learning system.</a:t>
            </a:r>
          </a:p>
          <a:p>
            <a:endParaRPr lang="en-CA" baseline="0" dirty="0"/>
          </a:p>
          <a:p>
            <a:pPr marL="228600" indent="-228600">
              <a:buAutoNum type="arabicParenR"/>
            </a:pPr>
            <a:r>
              <a:rPr lang="en-CA" b="1" baseline="0" dirty="0"/>
              <a:t>Supervised Learning </a:t>
            </a:r>
            <a:r>
              <a:rPr lang="en-CA" baseline="0" dirty="0"/>
              <a:t>where the model is presented with example inputs and their desired outputs (i.e., labels)</a:t>
            </a:r>
          </a:p>
          <a:p>
            <a:pPr marL="228600" indent="-228600">
              <a:buAutoNum type="arabicParenR"/>
            </a:pPr>
            <a:r>
              <a:rPr lang="en-CA" b="1" baseline="0" dirty="0"/>
              <a:t>Unsupervised Learning</a:t>
            </a:r>
            <a:r>
              <a:rPr lang="en-CA" baseline="0" dirty="0"/>
              <a:t>, no labels are given to the learning algorithm, leaving it on its own to find structure in its input</a:t>
            </a:r>
          </a:p>
          <a:p>
            <a:pPr marL="228600" indent="-228600">
              <a:buAutoNum type="arabicParenR"/>
            </a:pPr>
            <a:r>
              <a:rPr lang="en-CA" b="1" baseline="0" dirty="0"/>
              <a:t>Semi Supervised Learning </a:t>
            </a:r>
            <a:r>
              <a:rPr lang="en-CA" baseline="0" dirty="0"/>
              <a:t>where the model is given incomplete training signal (a training set with some (often many) of the target outputs missing.</a:t>
            </a:r>
          </a:p>
          <a:p>
            <a:pPr marL="228600" indent="-228600">
              <a:buAutoNum type="arabicParenR"/>
            </a:pPr>
            <a:r>
              <a:rPr lang="en-CA" b="1" baseline="0" dirty="0"/>
              <a:t>Reinforcement Learning</a:t>
            </a:r>
            <a:r>
              <a:rPr lang="en-CA" baseline="0" dirty="0"/>
              <a:t>, where the model interacts with a dynamic environment in which it must perform a certain goal and it is provided feedback in terms of rewards and punishments as it performs certain tasks.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27F9DA-4F60-4060-B86F-F45BB6B3CB8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8729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Depending on the existence of labels and type of labels we can have the following types: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When the label is discrete and we need to predict the value this is a </a:t>
            </a:r>
            <a:r>
              <a:rPr lang="en-US" b="1" dirty="0"/>
              <a:t>Supervised classification </a:t>
            </a:r>
            <a:r>
              <a:rPr lang="en-US" dirty="0"/>
              <a:t>problem (Mail Spam or Ham)</a:t>
            </a:r>
          </a:p>
          <a:p>
            <a:pPr marL="228600" indent="-228600">
              <a:buAutoNum type="arabicParenR"/>
            </a:pPr>
            <a:r>
              <a:rPr lang="en-US" dirty="0"/>
              <a:t>When the label is continuous and we need to predict the value this is a </a:t>
            </a:r>
            <a:r>
              <a:rPr lang="en-US" b="1" dirty="0"/>
              <a:t>Supervised regression </a:t>
            </a:r>
            <a:r>
              <a:rPr lang="en-US" dirty="0"/>
              <a:t>problem (for example we wish to estimate the price of a house given the number of bedrooms, location, </a:t>
            </a:r>
            <a:r>
              <a:rPr lang="en-US" dirty="0" err="1"/>
              <a:t>e.t.c</a:t>
            </a:r>
            <a:r>
              <a:rPr lang="en-US" dirty="0"/>
              <a:t>)</a:t>
            </a:r>
          </a:p>
          <a:p>
            <a:pPr marL="228600" indent="-228600">
              <a:buAutoNum type="arabicParenR"/>
            </a:pPr>
            <a:r>
              <a:rPr lang="en-US" dirty="0"/>
              <a:t>When we lack any labels and we have n observations that naturally belong to certain groups we call this </a:t>
            </a:r>
            <a:r>
              <a:rPr lang="en-US" b="1" dirty="0"/>
              <a:t>Unsupervised Learning “clustering”</a:t>
            </a:r>
          </a:p>
          <a:p>
            <a:pPr marL="228600" indent="-228600">
              <a:buAutoNum type="arabicParenR"/>
            </a:pPr>
            <a:r>
              <a:rPr lang="en-US" dirty="0"/>
              <a:t>When we assign m features to p components with some weight or probability we call this </a:t>
            </a:r>
            <a:r>
              <a:rPr lang="en-US" b="1" dirty="0"/>
              <a:t>unsupervised dimensionality reduction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39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184207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Regression is a supervised machine learning technique which is used to predict continuous values.</a:t>
            </a:r>
          </a:p>
          <a:p>
            <a:r>
              <a:rPr lang="en-US" dirty="0"/>
              <a:t>Many examples in real life are considered to be of this type.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40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07821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People learn in different ways</a:t>
            </a:r>
          </a:p>
          <a:p>
            <a:pPr marL="228600" indent="-228600" eaLnBrk="1" hangingPunct="1">
              <a:spcBef>
                <a:spcPct val="0"/>
              </a:spcBef>
              <a:buAutoNum type="arabicParenR"/>
            </a:pPr>
            <a:r>
              <a:rPr lang="en-US" dirty="0"/>
              <a:t>Follow instructions (observing) and maybe doing better next time</a:t>
            </a:r>
          </a:p>
          <a:p>
            <a:pPr marL="228600" indent="-228600" eaLnBrk="1" hangingPunct="1">
              <a:spcBef>
                <a:spcPct val="0"/>
              </a:spcBef>
              <a:buAutoNum type="arabicParenR"/>
            </a:pPr>
            <a:r>
              <a:rPr lang="en-US" dirty="0"/>
              <a:t>Monkey see Monkey do </a:t>
            </a:r>
            <a:r>
              <a:rPr lang="en-US" dirty="0">
                <a:sym typeface="Wingdings" panose="05000000000000000000" pitchFamily="2" charset="2"/>
              </a:rPr>
              <a:t> .. Show the learner examples and then they generalize</a:t>
            </a:r>
          </a:p>
          <a:p>
            <a:pPr marL="228600" indent="-228600" eaLnBrk="1" hangingPunct="1">
              <a:spcBef>
                <a:spcPct val="0"/>
              </a:spcBef>
              <a:buAutoNum type="arabicParenR"/>
            </a:pPr>
            <a:r>
              <a:rPr lang="en-US" dirty="0">
                <a:sym typeface="Wingdings" panose="05000000000000000000" pitchFamily="2" charset="2"/>
              </a:rPr>
              <a:t>Let a learner wonder and observe and make mistakes and learn from his/her mistake</a:t>
            </a:r>
          </a:p>
          <a:p>
            <a:pPr marL="228600" indent="-228600" eaLnBrk="1" hangingPunct="1">
              <a:spcBef>
                <a:spcPct val="0"/>
              </a:spcBef>
              <a:buAutoNum type="arabicParenR"/>
            </a:pPr>
            <a:r>
              <a:rPr lang="en-US" dirty="0">
                <a:sym typeface="Wingdings" panose="05000000000000000000" pitchFamily="2" charset="2"/>
              </a:rPr>
              <a:t>Getting rewards when performing a task correctly, getting punished otherwise??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9BCF7-9CEB-A446-8AF9-DBF2964DC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3756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id="{81748C22-48DF-4BC5-B9A8-AC6CFC997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4A97B6-1079-429F-A1EE-0870DDD4512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8F7B345D-C89A-4792-AF4E-1D416A994F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92150"/>
            <a:ext cx="4618038" cy="3463925"/>
          </a:xfrm>
          <a:ln/>
        </p:spPr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AC3C292B-1B44-448A-A7D7-21175BFC0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="1" dirty="0"/>
              <a:t>Regression is </a:t>
            </a:r>
            <a:r>
              <a:rPr lang="en-US" altLang="en-US" dirty="0"/>
              <a:t>a technique for </a:t>
            </a:r>
            <a:r>
              <a:rPr lang="en-US" altLang="en-US" b="1" dirty="0"/>
              <a:t>investigating the relationship </a:t>
            </a:r>
            <a:r>
              <a:rPr lang="en-US" altLang="en-US" dirty="0"/>
              <a:t>between independent variables or features and a dependent variable or outcome.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 It's used as a method for predictive modelling in machine learning, in which an algorithm is used to </a:t>
            </a:r>
            <a:r>
              <a:rPr lang="en-US" altLang="en-US" b="1" dirty="0"/>
              <a:t>predict continuous outcomes</a:t>
            </a:r>
            <a:r>
              <a:rPr lang="en-US" altLang="en-US" dirty="0"/>
              <a:t>.</a:t>
            </a:r>
          </a:p>
          <a:p>
            <a:pPr marL="228600" indent="-228600">
              <a:buAutoNum type="arabicParenR"/>
            </a:pPr>
            <a:endParaRPr lang="en-US" altLang="en-US" dirty="0"/>
          </a:p>
          <a:p>
            <a:pPr marL="228600" indent="-228600">
              <a:buAutoNum type="arabicParenR"/>
            </a:pPr>
            <a:r>
              <a:rPr lang="en-US" altLang="en-US" dirty="0"/>
              <a:t>The ultimate goal of the regression algorithm is to plot a best-fit line or a curve to fit the data. </a:t>
            </a:r>
          </a:p>
          <a:p>
            <a:pPr marL="228600" indent="-228600">
              <a:buAutoNum type="arabicParenR"/>
            </a:pPr>
            <a:r>
              <a:rPr lang="en-US" altLang="en-US" dirty="0"/>
              <a:t>The three main metrics that are used for evaluating the trained regression model are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altLang="en-US" dirty="0"/>
              <a:t>variance,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altLang="en-US" dirty="0"/>
              <a:t>bias and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altLang="en-US" dirty="0"/>
              <a:t>error.</a:t>
            </a:r>
          </a:p>
        </p:txBody>
      </p:sp>
    </p:spTree>
    <p:extLst>
      <p:ext uri="{BB962C8B-B14F-4D97-AF65-F5344CB8AC3E}">
        <p14:creationId xmlns:p14="http://schemas.microsoft.com/office/powerpoint/2010/main" val="6712585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best fit line is determined by varying the </a:t>
            </a:r>
            <a:r>
              <a:rPr lang="en-US" b="1" dirty="0"/>
              <a:t>values of w (slope) and w</a:t>
            </a:r>
            <a:r>
              <a:rPr lang="en-US" b="1" baseline="-25000" dirty="0"/>
              <a:t>0</a:t>
            </a:r>
            <a:r>
              <a:rPr lang="en-US" b="1" dirty="0"/>
              <a:t> (intersection).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predictor error </a:t>
            </a:r>
            <a:r>
              <a:rPr lang="en-US" dirty="0"/>
              <a:t>is the difference between the observed values and the predicted value.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values of w and w</a:t>
            </a:r>
            <a:r>
              <a:rPr lang="en-US" b="1" baseline="-25000" dirty="0"/>
              <a:t>0</a:t>
            </a:r>
            <a:r>
              <a:rPr lang="en-US" b="1" dirty="0"/>
              <a:t> </a:t>
            </a:r>
            <a:r>
              <a:rPr lang="en-US" dirty="0"/>
              <a:t>get selected in such a way to produce the minimum predictor error.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AN OPTIMIZATION PROBLEM!! </a:t>
            </a:r>
            <a:r>
              <a:rPr lang="en-US" dirty="0">
                <a:sym typeface="Wingdings" panose="05000000000000000000" pitchFamily="2" charset="2"/>
              </a:rPr>
              <a:t> we use the Gradient Descent approach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important to note that a simple linear regression model is susceptible to outliers.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Therefore, it should not be used in case of big size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fld id="{670E17A5-503D-AF40-9446-B33EB8126F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3051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important applications of regression including Stock Market (which is a continuous value)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43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277497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Weather prediction (is a continuous value)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44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5165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Estimating congestion in Integrated Circuits is a continuous problem which cannot be estimated easily using a computer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C1B46-C349-4334-839B-5F8CC27DB6C1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0873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This is an example of how my research team used regression to accurately estimate congestion.</a:t>
            </a:r>
          </a:p>
          <a:p>
            <a:r>
              <a:rPr lang="en-CA" dirty="0"/>
              <a:t>This work was published in 2018 and received the best paper award.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7F9DA-4F60-4060-B86F-F45BB6B3CB8F}" type="slidenum">
              <a:rPr kumimoji="0" lang="en-C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5726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 examples will be given in this part of the lecture demonstrating the concept of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47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198059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learned earlier that Classification has two phases (Training and Testing) ..</a:t>
            </a:r>
          </a:p>
          <a:p>
            <a:r>
              <a:rPr lang="en-US" dirty="0"/>
              <a:t>However, to be more accurate Classification in fact has even more than two phases </a:t>
            </a:r>
          </a:p>
          <a:p>
            <a:pPr marL="228600" indent="-228600">
              <a:buAutoNum type="arabicPeriod"/>
            </a:pPr>
            <a:r>
              <a:rPr lang="en-US" dirty="0"/>
              <a:t>Training (adjusting the parameters of the model)</a:t>
            </a:r>
          </a:p>
          <a:p>
            <a:pPr marL="228600" indent="-228600">
              <a:buAutoNum type="arabicPeriod"/>
            </a:pPr>
            <a:r>
              <a:rPr lang="en-US" dirty="0"/>
              <a:t>Evaluation (to fine tune parameters) </a:t>
            </a:r>
          </a:p>
          <a:p>
            <a:pPr marL="228600" indent="-228600">
              <a:buAutoNum type="arabicPeriod"/>
            </a:pPr>
            <a:r>
              <a:rPr lang="en-US" dirty="0"/>
              <a:t>Testing on unseen data (deployment)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Evaluating the performance and choosing the most appropriate metrics is crucial.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48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296850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 example of a dataset with values (numerical and categorical) along with a label (Play or not Play)</a:t>
            </a:r>
          </a:p>
          <a:p>
            <a:endParaRPr lang="en-US" dirty="0"/>
          </a:p>
          <a:p>
            <a:r>
              <a:rPr lang="en-US" b="1" dirty="0"/>
              <a:t>One algorithm that can be used </a:t>
            </a:r>
            <a:r>
              <a:rPr lang="en-US" dirty="0"/>
              <a:t>in this case for classification is a </a:t>
            </a:r>
            <a:r>
              <a:rPr lang="en-US" b="1" dirty="0"/>
              <a:t>Decision Tree.</a:t>
            </a:r>
          </a:p>
          <a:p>
            <a:r>
              <a:rPr lang="en-US" dirty="0"/>
              <a:t>Start from a feature at the root of the tree to split the tree into two.</a:t>
            </a:r>
          </a:p>
          <a:p>
            <a:r>
              <a:rPr lang="en-US" dirty="0"/>
              <a:t>The selection of this feature is based on several metrics we will cover in this course</a:t>
            </a:r>
          </a:p>
          <a:p>
            <a:endParaRPr lang="en-US" dirty="0"/>
          </a:p>
          <a:p>
            <a:r>
              <a:rPr lang="en-US" dirty="0"/>
              <a:t>The class (</a:t>
            </a:r>
            <a:r>
              <a:rPr lang="en-US" b="1" dirty="0"/>
              <a:t>answer</a:t>
            </a:r>
            <a:r>
              <a:rPr lang="en-US" dirty="0"/>
              <a:t>) of the unseen data can be </a:t>
            </a:r>
            <a:r>
              <a:rPr lang="en-US" b="1" dirty="0"/>
              <a:t>found in the </a:t>
            </a:r>
            <a:r>
              <a:rPr lang="en-US" b="1" dirty="0" err="1"/>
              <a:t>leafs</a:t>
            </a:r>
            <a:r>
              <a:rPr lang="en-US" b="1" dirty="0"/>
              <a:t> </a:t>
            </a:r>
            <a:r>
              <a:rPr lang="en-US" dirty="0"/>
              <a:t>of the Decision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49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923426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examples we have a Binary Classification problem</a:t>
            </a:r>
          </a:p>
          <a:p>
            <a:endParaRPr lang="en-US" dirty="0"/>
          </a:p>
          <a:p>
            <a:r>
              <a:rPr lang="en-US" dirty="0"/>
              <a:t>The model will try differentiate and </a:t>
            </a:r>
            <a:r>
              <a:rPr lang="en-US" b="1" dirty="0"/>
              <a:t>classify customers with high risk vs. those with low risk</a:t>
            </a:r>
          </a:p>
          <a:p>
            <a:r>
              <a:rPr lang="en-US" dirty="0"/>
              <a:t>This information should be useful to banks to lend customers</a:t>
            </a:r>
          </a:p>
          <a:p>
            <a:endParaRPr lang="en-US" dirty="0"/>
          </a:p>
          <a:p>
            <a:r>
              <a:rPr lang="en-US" b="1" dirty="0"/>
              <a:t>Two features are used </a:t>
            </a:r>
            <a:r>
              <a:rPr lang="en-US" dirty="0"/>
              <a:t>in this case Income and Savings</a:t>
            </a:r>
          </a:p>
          <a:p>
            <a:r>
              <a:rPr lang="en-US" dirty="0"/>
              <a:t>Given the distribution of Data a ML model should be able to create a partition to differentiate between these two classes</a:t>
            </a:r>
          </a:p>
          <a:p>
            <a:endParaRPr lang="en-US" dirty="0"/>
          </a:p>
          <a:p>
            <a:r>
              <a:rPr lang="en-US" dirty="0"/>
              <a:t>Many other real life situations can be categorized as Binary Classification:</a:t>
            </a:r>
          </a:p>
          <a:p>
            <a:pPr marL="228600" indent="-228600">
              <a:buAutoNum type="arabicParenR"/>
            </a:pPr>
            <a:r>
              <a:rPr lang="en-US" dirty="0"/>
              <a:t>Classes of Patients with Cancer vs. those who are free</a:t>
            </a:r>
          </a:p>
          <a:p>
            <a:pPr marL="228600" indent="-228600">
              <a:buAutoNum type="arabicParenR"/>
            </a:pPr>
            <a:r>
              <a:rPr lang="en-US" dirty="0"/>
              <a:t>Students who will succeed a course vs. those who will fail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50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3190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Memorization is a skill that we try to avoid during learning and during Machine Learning. Why?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People tend to rely on two concepts to Learn</a:t>
            </a:r>
          </a:p>
          <a:p>
            <a:pPr marL="228600" indent="-228600" eaLnBrk="1" hangingPunct="1">
              <a:spcBef>
                <a:spcPct val="0"/>
              </a:spcBef>
              <a:buAutoNum type="arabicParenR"/>
            </a:pPr>
            <a:r>
              <a:rPr lang="en-US" dirty="0"/>
              <a:t>Memorize and use that memory as a means to perform tasks</a:t>
            </a:r>
          </a:p>
          <a:p>
            <a:pPr marL="228600" indent="-228600" eaLnBrk="1" hangingPunct="1">
              <a:spcBef>
                <a:spcPct val="0"/>
              </a:spcBef>
              <a:buAutoNum type="arabicParenR"/>
            </a:pPr>
            <a:r>
              <a:rPr lang="en-US" dirty="0"/>
              <a:t>Generalize </a:t>
            </a:r>
            <a:r>
              <a:rPr lang="en-US" dirty="0">
                <a:sym typeface="Wingdings" panose="05000000000000000000" pitchFamily="2" charset="2"/>
              </a:rPr>
              <a:t> avoid memorization and be able to generate new methods (facts) from old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9BCF7-9CEB-A446-8AF9-DBF2964DC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0842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 of a binary classification problem is to distinguish between cars being classified as a family car or not based on </a:t>
            </a:r>
            <a:r>
              <a:rPr lang="en-US" b="1" dirty="0"/>
              <a:t>two features </a:t>
            </a:r>
            <a:r>
              <a:rPr lang="en-US" dirty="0"/>
              <a:t>(a) Price and (b) Engine Power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51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874842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Unsupervised Learning is usually used when the data scientist does not have labeled data</a:t>
            </a:r>
          </a:p>
          <a:p>
            <a:r>
              <a:rPr lang="en-US" dirty="0"/>
              <a:t>Or if labeling the data is very expensive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52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80150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applications to Unsupervised Learning … but one of the most common techniques </a:t>
            </a:r>
            <a:r>
              <a:rPr lang="en-US" b="1" dirty="0"/>
              <a:t>is Clustering</a:t>
            </a:r>
          </a:p>
          <a:p>
            <a:endParaRPr lang="en-US" dirty="0"/>
          </a:p>
          <a:p>
            <a:r>
              <a:rPr lang="en-US" dirty="0"/>
              <a:t>Based on the different features of the objects, </a:t>
            </a:r>
            <a:r>
              <a:rPr lang="en-US" b="1" dirty="0"/>
              <a:t>clustering tends to put similar data objects in the same group </a:t>
            </a:r>
            <a:r>
              <a:rPr lang="en-US" dirty="0"/>
              <a:t>(</a:t>
            </a:r>
            <a:r>
              <a:rPr lang="en-US" dirty="0" err="1"/>
              <a:t>i.e</a:t>
            </a:r>
            <a:r>
              <a:rPr lang="en-US" dirty="0"/>
              <a:t> cluster)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53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844177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573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b="1" dirty="0"/>
              <a:t>Reinforcement learning is one of three basic machine learning paradigms</a:t>
            </a:r>
            <a:r>
              <a:rPr lang="en-US" dirty="0"/>
              <a:t>, alongside supervised learning and unsupervised learning.</a:t>
            </a:r>
          </a:p>
          <a:p>
            <a:pPr marL="228600" indent="-228600">
              <a:buAutoNum type="arabicParenR"/>
            </a:pPr>
            <a:r>
              <a:rPr lang="en-US" dirty="0"/>
              <a:t>Reinforcement learning is an area of machine learning concerned with </a:t>
            </a:r>
            <a:r>
              <a:rPr lang="en-US" b="1" dirty="0"/>
              <a:t>how intelligent agents ought to take actions in an environment </a:t>
            </a:r>
            <a:r>
              <a:rPr lang="en-US" dirty="0"/>
              <a:t>in order to maximize the notion of cumulative reward. </a:t>
            </a:r>
          </a:p>
          <a:p>
            <a:pPr marL="228600" indent="-228600">
              <a:buAutoNum type="arabicParenR"/>
            </a:pPr>
            <a:r>
              <a:rPr lang="en-US" dirty="0"/>
              <a:t>Reinforcement learning is mainly used in scenarios where </a:t>
            </a:r>
            <a:r>
              <a:rPr lang="en-US" b="1" dirty="0"/>
              <a:t>sequential decision making is required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58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831394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D9CD5-BDB9-6B4F-9C9D-9924477A29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78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all must have heard the terms AI, ML, DL in a movie or news or TV or a friend</a:t>
            </a:r>
          </a:p>
          <a:p>
            <a:endParaRPr lang="en-US" dirty="0"/>
          </a:p>
          <a:p>
            <a:r>
              <a:rPr lang="en-US" dirty="0"/>
              <a:t>So, what is the relationship between all these terms?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6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9208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broadly refers to any human-like behavior displayed by a machine or system </a:t>
            </a:r>
          </a:p>
          <a:p>
            <a:r>
              <a:rPr lang="en-US" dirty="0"/>
              <a:t>Most techniques in AI were </a:t>
            </a:r>
            <a:r>
              <a:rPr lang="en-US" b="1" dirty="0"/>
              <a:t>rule based </a:t>
            </a:r>
            <a:r>
              <a:rPr lang="en-US" b="1" dirty="0">
                <a:sym typeface="Wingdings" panose="05000000000000000000" pitchFamily="2" charset="2"/>
              </a:rPr>
              <a:t> certain rules coded by humans (based on expertise) .. Expert systems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Researchers wanted computers to mimic the human behavior (Vision, Speech Recognition, </a:t>
            </a:r>
            <a:r>
              <a:rPr lang="en-US" dirty="0" err="1"/>
              <a:t>et.c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ML deals with the algorithms used to enable AI to perform certain tasks … </a:t>
            </a:r>
            <a:r>
              <a:rPr lang="en-US" b="1" dirty="0"/>
              <a:t>the machines produce the rules that are based on data fed to the machines </a:t>
            </a:r>
            <a:r>
              <a:rPr lang="en-US" dirty="0"/>
              <a:t>..</a:t>
            </a:r>
          </a:p>
          <a:p>
            <a:endParaRPr lang="en-US" dirty="0"/>
          </a:p>
          <a:p>
            <a:r>
              <a:rPr lang="en-US" dirty="0"/>
              <a:t>DL on the other hand is a </a:t>
            </a:r>
            <a:r>
              <a:rPr lang="en-US" b="1" dirty="0"/>
              <a:t>subset of ML </a:t>
            </a:r>
            <a:r>
              <a:rPr lang="en-US" dirty="0"/>
              <a:t>and it refers specifically to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Artificial Neural Networks that have many hidden layers</a:t>
            </a:r>
            <a:r>
              <a:rPr lang="en-US" dirty="0"/>
              <a:t> as opposed to the traditional ANN introduced in ML which has very few hidden layers (</a:t>
            </a:r>
            <a:r>
              <a:rPr lang="en-US" dirty="0" err="1"/>
              <a:t>i.e</a:t>
            </a:r>
            <a:r>
              <a:rPr lang="en-US" dirty="0"/>
              <a:t> shallow)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7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63202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 specific, it was in 1956 where the field of AI formally founded and started</a:t>
            </a:r>
          </a:p>
          <a:p>
            <a:endParaRPr lang="en-US" dirty="0"/>
          </a:p>
          <a:p>
            <a:r>
              <a:rPr lang="en-US" dirty="0"/>
              <a:t>ML and the development of algorithms related to AI started in early 60’s and flourished in the 80’s</a:t>
            </a:r>
          </a:p>
          <a:p>
            <a:r>
              <a:rPr lang="en-US" dirty="0"/>
              <a:t>While DL came to life in 2010-2012 by having more data, sophisticated computing systems (GPUs)</a:t>
            </a:r>
          </a:p>
          <a:p>
            <a:r>
              <a:rPr lang="en-US" dirty="0"/>
              <a:t>and better algorithms. </a:t>
            </a:r>
          </a:p>
          <a:p>
            <a:endParaRPr lang="en-US" dirty="0"/>
          </a:p>
          <a:p>
            <a:r>
              <a:rPr lang="en-US" dirty="0"/>
              <a:t>We have defined the term Learning .. But what is Machine Learning?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8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9675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Tom Mitchell is an American Computer scientist at Carnegie Mellon University and is considered to be well known researcher in AI/ML and is an author of several Textbooks on Machine Learning.</a:t>
            </a:r>
          </a:p>
          <a:p>
            <a:r>
              <a:rPr lang="en-US" dirty="0"/>
              <a:t>His definition of Machine Learning is interesting ..</a:t>
            </a:r>
          </a:p>
          <a:p>
            <a:endParaRPr lang="en-US" dirty="0"/>
          </a:p>
          <a:p>
            <a:r>
              <a:rPr lang="en-US" dirty="0"/>
              <a:t>This is very much like us describing students to have learnt from offering a course or courses if their performance improved over time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9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256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5DE28-98FC-4E89-956C-BC17917B5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D35F86-B719-4EEC-9D4A-F2173D25F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F5203-108A-4DA9-B994-2FE9E0675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DB3FD-B32F-43D6-B6D3-62DB898DB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B439C-AEBD-4370-997C-A27ED741B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1F7A8112-AB2E-3545-A9E7-8AD357E5B7BE}" type="slidenum">
              <a:rPr lang="en-US" smtClean="0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75429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A30B1-C415-4130-972E-469F0314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D3342-3F97-4861-8B7C-A0BFF9A89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16723-E6D7-451D-A2FE-ACDAF5BD5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E6DA5-505C-40F1-B913-82700CC03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6AE25-8D97-43BA-A5A7-1B3A93A0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DB2F7DA9-8206-214D-B528-C8B0202C0094}" type="slidenum">
              <a:rPr lang="en-US" smtClean="0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048793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61">
            <a:extLst>
              <a:ext uri="{FF2B5EF4-FFF2-40B4-BE49-F238E27FC236}">
                <a16:creationId xmlns:a16="http://schemas.microsoft.com/office/drawing/2014/main" id="{4DB439D4-520C-4DC4-A765-A7588304FE7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E04963-527B-4A7C-A61F-1CA6016A97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227692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219075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04800"/>
            <a:ext cx="641985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61">
            <a:extLst>
              <a:ext uri="{FF2B5EF4-FFF2-40B4-BE49-F238E27FC236}">
                <a16:creationId xmlns:a16="http://schemas.microsoft.com/office/drawing/2014/main" id="{355593D5-0796-47BA-9F12-601E1A7E312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11CAEC-B690-44D3-84D4-6D6A15E70A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264386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95400"/>
            <a:ext cx="41148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295400"/>
            <a:ext cx="41148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962400"/>
            <a:ext cx="41148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061">
            <a:extLst>
              <a:ext uri="{FF2B5EF4-FFF2-40B4-BE49-F238E27FC236}">
                <a16:creationId xmlns:a16="http://schemas.microsoft.com/office/drawing/2014/main" id="{B7007E8F-4D0E-448D-96D1-4CF0DCC3FB1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B913F2-CD3A-41E9-A3BD-6AA5D466DE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609385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95400"/>
            <a:ext cx="41148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41148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>
            <a:extLst>
              <a:ext uri="{FF2B5EF4-FFF2-40B4-BE49-F238E27FC236}">
                <a16:creationId xmlns:a16="http://schemas.microsoft.com/office/drawing/2014/main" id="{BFAF185B-7D4A-462C-B154-F8F2B097BC0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4E90B-0D03-4800-ADE1-1204733131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306663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95400"/>
            <a:ext cx="41148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572000" y="1295400"/>
            <a:ext cx="4114800" cy="5181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061">
            <a:extLst>
              <a:ext uri="{FF2B5EF4-FFF2-40B4-BE49-F238E27FC236}">
                <a16:creationId xmlns:a16="http://schemas.microsoft.com/office/drawing/2014/main" id="{4BDA83CF-A1DD-47F2-B2ED-01B6FA9D62C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EC205-1178-4A03-B8BE-144A4F24B0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45834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" y="304800"/>
            <a:ext cx="8763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41148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295400"/>
            <a:ext cx="41148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962400"/>
            <a:ext cx="41148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3962400"/>
            <a:ext cx="41148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061">
            <a:extLst>
              <a:ext uri="{FF2B5EF4-FFF2-40B4-BE49-F238E27FC236}">
                <a16:creationId xmlns:a16="http://schemas.microsoft.com/office/drawing/2014/main" id="{EBAA13BC-DD04-4854-B0E3-4BA30ABDE55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93E06C-BD88-4A1F-85DC-03EE2B8276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728974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12D023E-65EE-446E-9B6E-1709AF4EA04B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1F738881-387A-4030-88E3-2525CBC3E2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E827D500-ACBB-415A-B9AB-08C897CA3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5236AFFC-4741-47B4-9070-42409080F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980E5A98-9A42-404F-A39B-288C7E3A44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C7D8BC4E-492E-4B21-92FB-8E04F8398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F175C947-A30A-43F3-9C39-F9032F114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FF02CF2A-1DD4-4CBF-BFC9-B3A87A4B9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A119B228-9391-4768-8DCF-A60844ABE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C2ED2247-5F31-4690-B353-8AFFE7AD799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9298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98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E23A36E7-ACDD-4302-8662-F1ACAB8B24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906C4F6-6380-447F-B91B-ABEAA4930BD6}" type="datetime1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49FF0027-03F2-428F-A443-F4702A8655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81ECF431-2BF5-40E0-8727-7B23160E1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0D47F149-6617-4D50-A5C4-B26C6BD727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4826656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61">
            <a:extLst>
              <a:ext uri="{FF2B5EF4-FFF2-40B4-BE49-F238E27FC236}">
                <a16:creationId xmlns:a16="http://schemas.microsoft.com/office/drawing/2014/main" id="{C64C2B25-8F8C-4290-BF03-776ED9BE9EC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033D92-7E02-4CEE-A089-A6D4ED5A2F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2428172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059">
            <a:extLst>
              <a:ext uri="{FF2B5EF4-FFF2-40B4-BE49-F238E27FC236}">
                <a16:creationId xmlns:a16="http://schemas.microsoft.com/office/drawing/2014/main" id="{9EAD5836-6665-46D9-AF4B-F4BBBCCFB4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C37BF-067D-419A-BBCB-D98E00F50D65}" type="datetime1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5" name="Rectangle 2060">
            <a:extLst>
              <a:ext uri="{FF2B5EF4-FFF2-40B4-BE49-F238E27FC236}">
                <a16:creationId xmlns:a16="http://schemas.microsoft.com/office/drawing/2014/main" id="{8D8BAC13-A5DD-4FFE-8A29-0B2CBE93D4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6" name="Rectangle 2061">
            <a:extLst>
              <a:ext uri="{FF2B5EF4-FFF2-40B4-BE49-F238E27FC236}">
                <a16:creationId xmlns:a16="http://schemas.microsoft.com/office/drawing/2014/main" id="{2D02A3A0-055E-4D8F-BC42-DEC8E5EB9A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88F448-D298-41FF-94AD-AB033A37E2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103679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148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41148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59">
            <a:extLst>
              <a:ext uri="{FF2B5EF4-FFF2-40B4-BE49-F238E27FC236}">
                <a16:creationId xmlns:a16="http://schemas.microsoft.com/office/drawing/2014/main" id="{09D179DA-4143-4AFE-B06F-D228CDCD71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CD0E0-0ADF-4D81-8F3E-0AD5542437CC}" type="datetime1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6" name="Rectangle 2060">
            <a:extLst>
              <a:ext uri="{FF2B5EF4-FFF2-40B4-BE49-F238E27FC236}">
                <a16:creationId xmlns:a16="http://schemas.microsoft.com/office/drawing/2014/main" id="{4F455C49-EA80-4DFE-AB70-6D551DDB19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Rectangle 2061">
            <a:extLst>
              <a:ext uri="{FF2B5EF4-FFF2-40B4-BE49-F238E27FC236}">
                <a16:creationId xmlns:a16="http://schemas.microsoft.com/office/drawing/2014/main" id="{D3B75B11-4665-4592-989D-93123F9E4D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FC6A9-A072-4C5A-BB2F-2CD495BFC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0643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FAA05D-46E7-4370-9FDC-3F53DFBCA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E997B-AB8C-4A3B-B667-80F56D3CA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9D13F-773F-4CC0-B577-1CC523574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CDCB1-E6B0-49B1-B76F-5E8C28D7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13A1A-15DD-4D04-A7CF-EDF65E38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CDD46474-F460-DF43-9214-4384862C9451}" type="slidenum">
              <a:rPr lang="en-US" smtClean="0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087898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059">
            <a:extLst>
              <a:ext uri="{FF2B5EF4-FFF2-40B4-BE49-F238E27FC236}">
                <a16:creationId xmlns:a16="http://schemas.microsoft.com/office/drawing/2014/main" id="{72C1A73B-3B79-4A5C-B758-BE88177977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C14E9-97ED-4973-A26E-66CD5EF0C669}" type="datetime1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8" name="Rectangle 2060">
            <a:extLst>
              <a:ext uri="{FF2B5EF4-FFF2-40B4-BE49-F238E27FC236}">
                <a16:creationId xmlns:a16="http://schemas.microsoft.com/office/drawing/2014/main" id="{DD0F4644-D253-41F6-9AD8-20F90F61C2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9" name="Rectangle 2061">
            <a:extLst>
              <a:ext uri="{FF2B5EF4-FFF2-40B4-BE49-F238E27FC236}">
                <a16:creationId xmlns:a16="http://schemas.microsoft.com/office/drawing/2014/main" id="{E5F4AF03-4C58-4E46-B9C9-3D111CD0D5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1847EC-E39C-4184-BB8B-9118503F50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176296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59">
            <a:extLst>
              <a:ext uri="{FF2B5EF4-FFF2-40B4-BE49-F238E27FC236}">
                <a16:creationId xmlns:a16="http://schemas.microsoft.com/office/drawing/2014/main" id="{E61E2426-77BB-43D6-B298-5AFC93A16D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453DE-4822-48F5-92C7-3C4EF3F53733}" type="datetime1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4" name="Rectangle 2060">
            <a:extLst>
              <a:ext uri="{FF2B5EF4-FFF2-40B4-BE49-F238E27FC236}">
                <a16:creationId xmlns:a16="http://schemas.microsoft.com/office/drawing/2014/main" id="{CC8F3D07-559B-44F6-9D51-4F8A3D97F0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5" name="Rectangle 2061">
            <a:extLst>
              <a:ext uri="{FF2B5EF4-FFF2-40B4-BE49-F238E27FC236}">
                <a16:creationId xmlns:a16="http://schemas.microsoft.com/office/drawing/2014/main" id="{1C634626-EC0B-425F-8957-ECDC919BC9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A133E5-3F15-48C2-8400-20B7DFF46E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946968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226989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59">
            <a:extLst>
              <a:ext uri="{FF2B5EF4-FFF2-40B4-BE49-F238E27FC236}">
                <a16:creationId xmlns:a16="http://schemas.microsoft.com/office/drawing/2014/main" id="{8AC1DC3E-6ED4-4C41-B16B-4219AAB873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7FB67-94C7-46BC-BD3B-B2B86F97B983}" type="datetime1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6" name="Rectangle 2060">
            <a:extLst>
              <a:ext uri="{FF2B5EF4-FFF2-40B4-BE49-F238E27FC236}">
                <a16:creationId xmlns:a16="http://schemas.microsoft.com/office/drawing/2014/main" id="{A9096038-30F8-4BA5-BEEE-96F4A633C7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Rectangle 2061">
            <a:extLst>
              <a:ext uri="{FF2B5EF4-FFF2-40B4-BE49-F238E27FC236}">
                <a16:creationId xmlns:a16="http://schemas.microsoft.com/office/drawing/2014/main" id="{54D15400-2C11-4360-8110-BBA8644C51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93D34D-99AC-4FC3-8000-89887B4F12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224747"/>
      </p:ext>
    </p:extLst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59">
            <a:extLst>
              <a:ext uri="{FF2B5EF4-FFF2-40B4-BE49-F238E27FC236}">
                <a16:creationId xmlns:a16="http://schemas.microsoft.com/office/drawing/2014/main" id="{15AD38DC-FE1E-4A0F-8691-2B09195569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B9D72-1279-4ED5-84E8-2DFCA66C386B}" type="datetime1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6" name="Rectangle 2060">
            <a:extLst>
              <a:ext uri="{FF2B5EF4-FFF2-40B4-BE49-F238E27FC236}">
                <a16:creationId xmlns:a16="http://schemas.microsoft.com/office/drawing/2014/main" id="{31625956-5A16-4D38-A51F-B392DF0B1E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Rectangle 2061">
            <a:extLst>
              <a:ext uri="{FF2B5EF4-FFF2-40B4-BE49-F238E27FC236}">
                <a16:creationId xmlns:a16="http://schemas.microsoft.com/office/drawing/2014/main" id="{584CAC38-D004-4242-9706-1BCE02CA83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C839C-0EDF-42EB-959F-320EA61174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082543"/>
      </p:ext>
    </p:extLst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59">
            <a:extLst>
              <a:ext uri="{FF2B5EF4-FFF2-40B4-BE49-F238E27FC236}">
                <a16:creationId xmlns:a16="http://schemas.microsoft.com/office/drawing/2014/main" id="{E65A68CB-0F95-4ECD-AC75-95BF5D4DC3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B8544-6C3E-4A00-AF08-89476D8012BE}" type="datetime1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5" name="Rectangle 2060">
            <a:extLst>
              <a:ext uri="{FF2B5EF4-FFF2-40B4-BE49-F238E27FC236}">
                <a16:creationId xmlns:a16="http://schemas.microsoft.com/office/drawing/2014/main" id="{1D0E347B-C148-4376-A765-196EB34EA5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6" name="Rectangle 2061">
            <a:extLst>
              <a:ext uri="{FF2B5EF4-FFF2-40B4-BE49-F238E27FC236}">
                <a16:creationId xmlns:a16="http://schemas.microsoft.com/office/drawing/2014/main" id="{EDEF6F6C-1FE3-441F-ABB0-1BC45C841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BE074-B4C7-4DEE-8305-477DA0E786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762548"/>
      </p:ext>
    </p:extLst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219075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04800"/>
            <a:ext cx="641985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59">
            <a:extLst>
              <a:ext uri="{FF2B5EF4-FFF2-40B4-BE49-F238E27FC236}">
                <a16:creationId xmlns:a16="http://schemas.microsoft.com/office/drawing/2014/main" id="{3AD1BFCC-AA2C-402F-9DEE-5C78BF15C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301A9-EB78-4D15-838B-228EA2D5341E}" type="datetime1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5" name="Rectangle 2060">
            <a:extLst>
              <a:ext uri="{FF2B5EF4-FFF2-40B4-BE49-F238E27FC236}">
                <a16:creationId xmlns:a16="http://schemas.microsoft.com/office/drawing/2014/main" id="{230567D1-8073-485D-85C5-317EC2F0A6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6" name="Rectangle 2061">
            <a:extLst>
              <a:ext uri="{FF2B5EF4-FFF2-40B4-BE49-F238E27FC236}">
                <a16:creationId xmlns:a16="http://schemas.microsoft.com/office/drawing/2014/main" id="{27B3E0F5-0413-474B-AE5D-3070B4EEBC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E3AAF5-16AF-47C4-A344-C87738D421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922408"/>
      </p:ext>
    </p:extLst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95400"/>
            <a:ext cx="41148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295400"/>
            <a:ext cx="41148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962400"/>
            <a:ext cx="41148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059">
            <a:extLst>
              <a:ext uri="{FF2B5EF4-FFF2-40B4-BE49-F238E27FC236}">
                <a16:creationId xmlns:a16="http://schemas.microsoft.com/office/drawing/2014/main" id="{B7BD0674-4D15-4526-8D5E-3857463A7D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7022B-DE79-45D1-8C71-3DA4564080C9}" type="datetime1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7" name="Rectangle 2060">
            <a:extLst>
              <a:ext uri="{FF2B5EF4-FFF2-40B4-BE49-F238E27FC236}">
                <a16:creationId xmlns:a16="http://schemas.microsoft.com/office/drawing/2014/main" id="{458475F7-9FDA-4844-AC30-B5FB677BED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8" name="Rectangle 2061">
            <a:extLst>
              <a:ext uri="{FF2B5EF4-FFF2-40B4-BE49-F238E27FC236}">
                <a16:creationId xmlns:a16="http://schemas.microsoft.com/office/drawing/2014/main" id="{D86AB20E-9D57-4404-ABF6-D6B65FCB23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426A9-2480-4265-B242-5C3B6606A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966473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95400"/>
            <a:ext cx="41148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41148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59">
            <a:extLst>
              <a:ext uri="{FF2B5EF4-FFF2-40B4-BE49-F238E27FC236}">
                <a16:creationId xmlns:a16="http://schemas.microsoft.com/office/drawing/2014/main" id="{C7B4520A-E973-40C6-8BC2-DF78F4EEC4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7780C-441A-4524-8D82-47F70FA52C66}" type="datetime1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6" name="Rectangle 2060">
            <a:extLst>
              <a:ext uri="{FF2B5EF4-FFF2-40B4-BE49-F238E27FC236}">
                <a16:creationId xmlns:a16="http://schemas.microsoft.com/office/drawing/2014/main" id="{3EC509A5-E22E-43FE-A35E-3B4BA10219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Rectangle 2061">
            <a:extLst>
              <a:ext uri="{FF2B5EF4-FFF2-40B4-BE49-F238E27FC236}">
                <a16:creationId xmlns:a16="http://schemas.microsoft.com/office/drawing/2014/main" id="{DCC1F970-908C-4F44-9881-34BF35D57E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163F18-1875-420C-8A35-630D4BA10C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360698"/>
      </p:ext>
    </p:extLst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44083" y="2368"/>
                </a:cxn>
                <a:cxn ang="0">
                  <a:pos x="64000" y="32000"/>
                </a:cxn>
                <a:cxn ang="0">
                  <a:pos x="44083" y="61631"/>
                </a:cxn>
                <a:cxn ang="0">
                  <a:pos x="44083" y="61631"/>
                </a:cxn>
                <a:cxn ang="0">
                  <a:pos x="44082" y="61631"/>
                </a:cxn>
                <a:cxn ang="0">
                  <a:pos x="44083" y="61632"/>
                </a:cxn>
                <a:cxn ang="0">
                  <a:pos x="44083" y="2368"/>
                </a:cxn>
                <a:cxn ang="0">
                  <a:pos x="44082" y="2368"/>
                </a:cxn>
                <a:cxn ang="0">
                  <a:pos x="44083" y="2368"/>
                </a:cxn>
              </a:cxnLst>
              <a:rect l="T13" t="T15" r="T17" b="T19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sz="240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994" y="6246"/>
                </a:cxn>
                <a:cxn ang="0">
                  <a:pos x="64000" y="32000"/>
                </a:cxn>
                <a:cxn ang="0">
                  <a:pos x="50994" y="57753"/>
                </a:cxn>
                <a:cxn ang="0">
                  <a:pos x="50994" y="57753"/>
                </a:cxn>
                <a:cxn ang="0">
                  <a:pos x="50993" y="57753"/>
                </a:cxn>
                <a:cxn ang="0">
                  <a:pos x="50994" y="57754"/>
                </a:cxn>
                <a:cxn ang="0">
                  <a:pos x="50994" y="6246"/>
                </a:cxn>
                <a:cxn ang="0">
                  <a:pos x="50993" y="6246"/>
                </a:cxn>
                <a:cxn ang="0">
                  <a:pos x="50994" y="6246"/>
                </a:cxn>
              </a:cxnLst>
              <a:rect l="T13" t="T15" r="T17" b="T19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>
                <a:latin typeface="Arial" charset="0"/>
              </a:endParaRPr>
            </a:p>
          </p:txBody>
        </p:sp>
      </p:grpSp>
      <p:sp>
        <p:nvSpPr>
          <p:cNvPr id="3020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208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F504-5874-4B7D-A4CA-2485CDFE8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44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90FEB186-5946-4B33-ABCF-380E7A2168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37326" y="6437313"/>
            <a:ext cx="2225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C012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03B5A1-87DB-400E-A9D4-70E7B95BCF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47814" y="260352"/>
            <a:ext cx="719613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>
                <a:solidFill>
                  <a:srgbClr val="063DE8"/>
                </a:solidFill>
                <a:latin typeface="Times New Roman" pitchFamily="18" charset="0"/>
              </a:rPr>
              <a:t>Princess Sumaya Univ.</a:t>
            </a:r>
            <a:br>
              <a:rPr lang="en-US" altLang="en-US" sz="3600">
                <a:solidFill>
                  <a:srgbClr val="063DE8"/>
                </a:solidFill>
                <a:latin typeface="Times New Roman" pitchFamily="18" charset="0"/>
              </a:rPr>
            </a:br>
            <a:r>
              <a:rPr lang="en-US" altLang="en-US" sz="2400">
                <a:solidFill>
                  <a:srgbClr val="063DE8"/>
                </a:solidFill>
                <a:latin typeface="Times New Roman" pitchFamily="18" charset="0"/>
              </a:rPr>
              <a:t>Computer Engineering Dept.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257C72E4-DFAB-49F3-8CE5-7633E27003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10477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331041"/>
      </p:ext>
    </p:extLst>
  </p:cSld>
  <p:clrMapOvr>
    <a:masterClrMapping/>
  </p:clrMapOvr>
  <p:transition spd="slow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54C2A-7F98-41B6-81FF-B7E9B8E59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318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D8F64-A153-4866-A00C-E00C4B9AF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452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9C917-A6B4-4582-9727-FADBBBB5F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05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D0490-B269-41FC-922C-E5607F6FC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075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26F87-8C2E-433C-8DD7-9D1FA9828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845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BA5AE-9F8C-4C8F-B078-FCA722C4D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699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FA1A1-BA97-424F-8A15-9D4D037EE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205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1A7BD-D13F-46C4-884E-8071B713A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269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10DD5-EE43-4B68-82DE-541AE17DB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696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63B13-34CE-4A02-A25C-3ACB7B7CB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67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1089026"/>
            <a:ext cx="8280400" cy="16902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5740A-94C4-4116-925B-440830E8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348AC-24DE-4FC1-8278-F39D32955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6CEE1-A9BC-480B-9596-65740FAD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66F58727-726A-487C-ABC0-902E41F87AA1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/ 45</a:t>
            </a:r>
          </a:p>
        </p:txBody>
      </p:sp>
    </p:spTree>
    <p:extLst>
      <p:ext uri="{BB962C8B-B14F-4D97-AF65-F5344CB8AC3E}">
        <p14:creationId xmlns:p14="http://schemas.microsoft.com/office/powerpoint/2010/main" val="3566347231"/>
      </p:ext>
    </p:extLst>
  </p:cSld>
  <p:clrMapOvr>
    <a:masterClrMapping/>
  </p:clrMapOvr>
  <p:transition spd="slow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F9241-883A-4DA7-8330-AB9C72067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651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487E3-3D41-463D-9360-172585200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205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E3818-F34C-472C-9CEC-4DE4D3078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137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70013" y="1827213"/>
            <a:ext cx="3579812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70013" y="3960813"/>
            <a:ext cx="3579812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700AB-D27F-4DDF-B05A-41EAC0F66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049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06F2D-4E40-45C2-B392-64ED4922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BA956-7666-421D-A8AE-1EBA35B4FFEE}" type="datetimeFigureOut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195CA-A9AA-44CC-ABDF-59C2E4946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365AA-1C95-4034-86F1-8C6A9E752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3E1B1-CD20-4DE9-B262-C135D92EA8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042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398AF-1FDA-4043-93C9-6407A235C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E181E-0818-4726-8686-8FC8A61629DB}" type="datetimeFigureOut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BA052-FA0C-4BB0-B1C1-261B30AE1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59BEA-4A46-4BC9-9222-9F8DA9245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54694-AC47-47E1-95BA-6A83CDF654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0509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CED54-899B-485B-9FD7-FAFBE9FE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CFD3F-921D-4FDC-88BA-8E8F2F53BEEB}" type="datetimeFigureOut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337DC-09C5-431B-947C-FACDDDF1F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92533-840D-4FE5-9FB5-041C720C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AF3D0-6D4F-4A47-8F16-CDC6A81C18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3741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40E98B-0991-47BE-8BFB-807FA3921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260D2-0C62-4A2F-90E9-D5EFC1D9D2EB}" type="datetimeFigureOut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562C52-7E6A-4FDF-86DD-B69E6061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527E88-176F-47F7-9D82-DCB3E01B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C7E7B-E2B7-47DA-9702-4FAA3D88F3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9163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A897A0-CB37-45AC-909A-05567347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DC720-FF25-4541-BD22-C0A829F2F421}" type="datetimeFigureOut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C3AF70-1EA9-466A-AFBD-3597D480E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BAD9A9-6FFA-4A67-A5F7-49724A15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EA8FF-07C4-4D3E-A324-4D7114BB87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1794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299908-B26E-43A9-9854-6606C3D19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E15EB-9E6F-47A0-BA99-5E8AE191C489}" type="datetimeFigureOut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12EFDA-79FD-406C-BD9E-A7D1214FE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B6877FB-9D03-45AF-BCDE-1EB5F1D0D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49432-BEE8-4C31-9BD2-3EA33F308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703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45294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24772"/>
            <a:ext cx="7772400" cy="282129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12663-EF6F-4885-B7B8-5A228C75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155FA-7797-4ABF-8ECC-901156CD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70FBA-7ACA-44CC-A711-FA33E307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2AAF0A9-B414-497E-AE4E-B835D9FC792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/ 45</a:t>
            </a:r>
          </a:p>
        </p:txBody>
      </p:sp>
    </p:spTree>
    <p:extLst>
      <p:ext uri="{BB962C8B-B14F-4D97-AF65-F5344CB8AC3E}">
        <p14:creationId xmlns:p14="http://schemas.microsoft.com/office/powerpoint/2010/main" val="2136038130"/>
      </p:ext>
    </p:extLst>
  </p:cSld>
  <p:clrMapOvr>
    <a:masterClrMapping/>
  </p:clrMapOvr>
  <p:transition spd="slow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2EDEE15-1800-49B8-9408-7FC4515DC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346D8-680F-4DA8-98C2-66951C66A990}" type="datetimeFigureOut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7F62194-A6BC-4F09-A272-3947C11F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0A41CC-C4E9-41F5-ABBE-7189D4A6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74019-8E91-4108-B5E3-603388151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92565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4766AE-9B9E-4620-9718-924769978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FB64E-00A8-41C6-84ED-2D945229CA63}" type="datetimeFigureOut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E9AFC5-8073-4DAE-A623-510150487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C69288-0FBB-43B5-9D9C-3621EC5EA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CA5E4-921B-4917-9277-ABDA9F7D1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63111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B90642-95CE-4C27-9562-CFFC0B3DF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1BDE4-3DB2-4D99-98AF-09527EE82282}" type="datetimeFigureOut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EA7B25-E609-4FB4-A6FC-A67A78802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DC9144-4E7C-48A1-A15E-9ADDF829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AD6A2-B725-4EE6-9068-40A2D4F961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039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92A03-B0B5-43C6-8236-4D1BD4493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400BE-2ED0-49F3-9A18-4062D72BF060}" type="datetimeFigureOut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526BA-23E7-47C8-B856-FA7EB0DF2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4AD1F-2330-4C0E-A984-B80C7C30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6A54B-2474-40B8-9552-FEC6F8A2AE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8816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B808E-84A7-4945-980E-ED956A2A6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6EFE0-3707-4A0E-8A04-CC05C5013F6B}" type="datetimeFigureOut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27ED3-F176-488A-A786-03EBF54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83949-C6C7-4FB1-BCC7-DFC8F59E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6BEAB-09F1-47B4-A36F-E8F3D40D03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0717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12FE-2EC4-5249-A285-17208209D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93FCF0-E1DA-F746-982E-552E3BE2E6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AAF82-24BE-FC45-A5EB-B1C5D8490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77A2-CFB0-8F47-861C-7816F03CCD99}" type="datetimeFigureOut">
              <a:rPr lang="en-US" smtClean="0"/>
              <a:t>29-May-22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5D2-BAC7-3640-B8E6-D8220C5C6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08F87-29BF-3843-AAF0-9A4C5D64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992E-8CD8-7B4B-B686-7D2904226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725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41032-E52C-E046-8E6A-72FC4230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C3528-B4EB-B943-986C-94825D44D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C9212-E9E8-FC42-9178-634D3CBE0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77A2-CFB0-8F47-861C-7816F03CCD99}" type="datetimeFigureOut">
              <a:rPr lang="en-US" smtClean="0"/>
              <a:t>29-May-22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DC506-7FE9-9142-934B-7ECCE52E0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3BEA4-16F8-374A-B5D0-FDE2A7726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992E-8CD8-7B4B-B686-7D2904226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180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475CD-8B48-1743-895B-0EA396C2C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FCB8B-1E7E-274A-943E-3146FE03E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239BE-6666-D04A-BF40-25C80D92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77A2-CFB0-8F47-861C-7816F03CCD99}" type="datetimeFigureOut">
              <a:rPr lang="en-US" smtClean="0"/>
              <a:t>29-May-22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6DE04-132D-4E4E-953C-FA3EAB57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DC88E-10A1-1740-88F6-EA768528F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992E-8CD8-7B4B-B686-7D2904226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699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866DE-3F58-664E-9EC4-B8EE26951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061DB-0EFA-9C45-BD68-C510FA410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4E237-F1DA-9346-8484-5F7121F4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67575-1AA6-0440-96A6-2DC1448E4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77A2-CFB0-8F47-861C-7816F03CCD99}" type="datetimeFigureOut">
              <a:rPr lang="en-US" smtClean="0"/>
              <a:t>29-May-22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94605-F3A6-1B47-B649-41090375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EADFB-8C79-5645-8EDA-67596539B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992E-8CD8-7B4B-B686-7D2904226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999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29856-2ED5-0948-B18E-1BA00297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1534B-0100-FA4D-B1AD-FB0F5B92D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95E8E-8276-5D4D-936A-46A4915B5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0AC117-5F8C-6943-BBBE-5C35D3B20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559E81-D62B-234B-951F-0A5D3AA97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4F6C58-A3AF-9044-8E36-9D618E671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77A2-CFB0-8F47-861C-7816F03CCD99}" type="datetimeFigureOut">
              <a:rPr lang="en-US" smtClean="0"/>
              <a:t>29-May-22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A06A5F-8A4C-994E-B8E4-14ACB1D8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DA2E66-EEE9-244D-9871-DD03F78D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992E-8CD8-7B4B-B686-7D2904226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71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089027"/>
            <a:ext cx="4064000" cy="163480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089027"/>
            <a:ext cx="4064000" cy="163480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62D90-31C4-47AC-A7E6-E2FA6FCA6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0B146-6A87-48F1-847F-B6CB456C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2C3C-B0D8-4DF2-BAB1-EF5829D9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6A26F560-986B-4B67-88B7-B1D81A6A22E8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/ 45</a:t>
            </a:r>
          </a:p>
        </p:txBody>
      </p:sp>
    </p:spTree>
    <p:extLst>
      <p:ext uri="{BB962C8B-B14F-4D97-AF65-F5344CB8AC3E}">
        <p14:creationId xmlns:p14="http://schemas.microsoft.com/office/powerpoint/2010/main" val="2262484816"/>
      </p:ext>
    </p:extLst>
  </p:cSld>
  <p:clrMapOvr>
    <a:masterClrMapping/>
  </p:clrMapOvr>
  <p:transition spd="slow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6D03B-9D67-2F43-9EE1-09080E61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07ECE2-1219-684E-9BA6-60503DC6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77A2-CFB0-8F47-861C-7816F03CCD99}" type="datetimeFigureOut">
              <a:rPr lang="en-US" smtClean="0"/>
              <a:t>29-May-22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D170E-C7C9-264E-A191-EA5D53036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30452-1271-0B46-AEAD-28212ED59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992E-8CD8-7B4B-B686-7D2904226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218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7984EF-FC41-8741-BDED-57F0249B8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77A2-CFB0-8F47-861C-7816F03CCD99}" type="datetimeFigureOut">
              <a:rPr lang="en-US" smtClean="0"/>
              <a:t>29-May-22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09253-B872-4D44-8E3F-D85CCD93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75AF9-2F6C-254A-8365-E1A897CE1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992E-8CD8-7B4B-B686-7D2904226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194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70294-16BF-6940-8692-CE501C1E6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E0EF-E232-5F46-A7B3-94CE74FDC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0120E-1248-914C-A348-EB6415BD9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12FB9-A1BF-4542-8FA4-5C30C92B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77A2-CFB0-8F47-861C-7816F03CCD99}" type="datetimeFigureOut">
              <a:rPr lang="en-US" smtClean="0"/>
              <a:t>29-May-22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D9323-FA5F-2F46-8357-D7E76898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6C992-9418-2E46-98F9-49ECB27E9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992E-8CD8-7B4B-B686-7D2904226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0633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BAB0B-4D8A-B149-A766-64F08242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799224-000A-B04C-8D77-C5271982C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F27E99-7711-404B-AC9E-AC2256FE8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AE88C-A82F-274C-B91E-14E4C806C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77A2-CFB0-8F47-861C-7816F03CCD99}" type="datetimeFigureOut">
              <a:rPr lang="en-US" smtClean="0"/>
              <a:t>29-May-22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CBD337-820F-F14B-9554-BFA1758E3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58FCE-6CEC-EC43-B605-B7B3CEB4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992E-8CD8-7B4B-B686-7D2904226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7889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97BC2-6BE3-E14A-8A76-2CEF37CB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00314B-D450-554F-BC84-9F949EE38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3905E-82F6-B84A-A11A-36F6C366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77A2-CFB0-8F47-861C-7816F03CCD99}" type="datetimeFigureOut">
              <a:rPr lang="en-US" smtClean="0"/>
              <a:t>29-May-22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187B6-E11C-E44D-92CD-CAA54933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E46E8-58D1-A149-AC67-409F53494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992E-8CD8-7B4B-B686-7D2904226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765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911689-99D5-A44D-AC53-7B9D2D0D1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2D221E-906F-894A-9C4B-00E8771B4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6DF3B-9295-3A43-9CD1-BED1E1246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477A2-CFB0-8F47-861C-7816F03CCD99}" type="datetimeFigureOut">
              <a:rPr lang="en-US" smtClean="0"/>
              <a:t>29-May-22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4C259-B6D6-CF42-8176-CA06744E9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79E55-AAA1-C643-928D-D14E08D3A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992E-8CD8-7B4B-B686-7D2904226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270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B9BC1-112E-40B4-ACAB-29C038785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solidFill>
            <a:srgbClr val="6294C5"/>
          </a:solidFill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7E10A-426B-4525-B9B1-5776204F6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3A4D5-C8E1-4B6B-AAF0-CB4E5BCB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488" y="6492876"/>
            <a:ext cx="561512" cy="365125"/>
          </a:xfrm>
          <a:prstGeom prst="rect">
            <a:avLst/>
          </a:prstGeom>
        </p:spPr>
        <p:txBody>
          <a:bodyPr/>
          <a:lstStyle/>
          <a:p>
            <a:fld id="{BB3EB5B0-7377-44C8-B1D8-F5FEBE3495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558068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C7B42-AF22-42F1-844E-30683E24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78"/>
            <a:ext cx="9144000" cy="992010"/>
          </a:xfrm>
          <a:solidFill>
            <a:srgbClr val="6294C5"/>
          </a:solidFill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289AD-C52A-4446-A5AD-15CF62691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5626"/>
            <a:ext cx="7886700" cy="5041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CCFFA-2EEA-4C49-ACAC-45E44FFA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7053" y="6492876"/>
            <a:ext cx="468297" cy="365125"/>
          </a:xfrm>
          <a:prstGeom prst="rect">
            <a:avLst/>
          </a:prstGeom>
        </p:spPr>
        <p:txBody>
          <a:bodyPr/>
          <a:lstStyle/>
          <a:p>
            <a:fld id="{BB3EB5B0-7377-44C8-B1D8-F5FEBE34953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80733631"/>
      </p:ext>
    </p:extLst>
  </p:cSld>
  <p:clrMapOvr>
    <a:masterClrMapping/>
  </p:clrMapOvr>
  <p:hf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19BCF-C737-4274-980F-7ADB2261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6681"/>
            <a:ext cx="7886700" cy="1055795"/>
          </a:xfrm>
          <a:solidFill>
            <a:srgbClr val="6294C5"/>
          </a:solidFill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14CC2-FCCD-4238-95AB-4115B22E3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FCBC7-69C1-47B8-9777-70C099D4EF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55607" y="6492876"/>
            <a:ext cx="454981" cy="365125"/>
          </a:xfrm>
          <a:prstGeom prst="rect">
            <a:avLst/>
          </a:prstGeom>
        </p:spPr>
        <p:txBody>
          <a:bodyPr/>
          <a:lstStyle/>
          <a:p>
            <a:fld id="{BB3EB5B0-7377-44C8-B1D8-F5FEBE34953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2387049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77B4-53F6-4250-AF48-DF89BC3C5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0"/>
            <a:ext cx="9144000" cy="866648"/>
          </a:xfrm>
          <a:solidFill>
            <a:srgbClr val="6294C5"/>
          </a:solidFill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E4F7A-DE29-4D52-812D-6AE16933E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951271"/>
            <a:ext cx="3886200" cy="53153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E8F96-19A2-4DD0-A397-526E27059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974597"/>
            <a:ext cx="3886200" cy="52920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15EB4-4AE4-4F9B-9F79-C9B046FB4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0471" y="6492876"/>
            <a:ext cx="534880" cy="365125"/>
          </a:xfrm>
          <a:prstGeom prst="rect">
            <a:avLst/>
          </a:prstGeom>
        </p:spPr>
        <p:txBody>
          <a:bodyPr/>
          <a:lstStyle/>
          <a:p>
            <a:fld id="{BB3EB5B0-7377-44C8-B1D8-F5FEBE3495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7446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24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6580"/>
            <a:ext cx="4040188" cy="3282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4293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846580"/>
            <a:ext cx="4041775" cy="3282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14293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16D0D6-9D42-4FD7-A6B1-2F2E79F58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D1289-B861-4BF8-A2EC-CAE63191B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9716C7-CFD3-4A41-9AF4-BF3634D36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C0D2D64-419B-466F-B6AE-A8B353365D76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/ 45</a:t>
            </a:r>
          </a:p>
        </p:txBody>
      </p:sp>
    </p:spTree>
    <p:extLst>
      <p:ext uri="{BB962C8B-B14F-4D97-AF65-F5344CB8AC3E}">
        <p14:creationId xmlns:p14="http://schemas.microsoft.com/office/powerpoint/2010/main" val="794488007"/>
      </p:ext>
    </p:extLst>
  </p:cSld>
  <p:clrMapOvr>
    <a:masterClrMapping/>
  </p:clrMapOvr>
  <p:transition spd="slow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2B29-DECC-4340-B830-DE987402E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  <a:solidFill>
            <a:srgbClr val="6294C5"/>
          </a:solidFill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04154-2428-4B7B-8601-CFF669DAD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64547-043D-47D8-BF8B-568B6C057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8BD15F-C51C-492F-8224-602BFF099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8701D-995D-43F4-A087-4831234D6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212AFE-9A54-4F23-8D6F-3E825170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4902" y="6492876"/>
            <a:ext cx="461639" cy="365125"/>
          </a:xfrm>
          <a:prstGeom prst="rect">
            <a:avLst/>
          </a:prstGeom>
        </p:spPr>
        <p:txBody>
          <a:bodyPr/>
          <a:lstStyle/>
          <a:p>
            <a:fld id="{BB3EB5B0-7377-44C8-B1D8-F5FEBE3495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08790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8C30B-C0B6-4A13-9C7D-524DD86A3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78"/>
            <a:ext cx="9144000" cy="866648"/>
          </a:xfrm>
          <a:solidFill>
            <a:srgbClr val="6294C5"/>
          </a:solidFill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40554-27BB-4022-9282-06FA4940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9568" y="6483498"/>
            <a:ext cx="561512" cy="365125"/>
          </a:xfrm>
          <a:prstGeom prst="rect">
            <a:avLst/>
          </a:prstGeom>
        </p:spPr>
        <p:txBody>
          <a:bodyPr/>
          <a:lstStyle/>
          <a:p>
            <a:fld id="{BB3EB5B0-7377-44C8-B1D8-F5FEBE3495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42910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E604B-1493-4BC4-9E10-C470E5285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5262" y="6492876"/>
            <a:ext cx="541538" cy="365125"/>
          </a:xfrm>
          <a:prstGeom prst="rect">
            <a:avLst/>
          </a:prstGeom>
        </p:spPr>
        <p:txBody>
          <a:bodyPr/>
          <a:lstStyle/>
          <a:p>
            <a:fld id="{BB3EB5B0-7377-44C8-B1D8-F5FEBE3495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74076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60185-5594-4AC5-B880-CF5E79D52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6294C5"/>
          </a:solidFill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A96C-3099-4551-95CA-328B38ED0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8305A-90D4-4ED3-BFBF-4C24C2294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62826D-4968-4BF4-9834-35A1F9B3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6261" y="6492876"/>
            <a:ext cx="574829" cy="365125"/>
          </a:xfrm>
          <a:prstGeom prst="rect">
            <a:avLst/>
          </a:prstGeom>
        </p:spPr>
        <p:txBody>
          <a:bodyPr/>
          <a:lstStyle/>
          <a:p>
            <a:fld id="{BB3EB5B0-7377-44C8-B1D8-F5FEBE3495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15040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CD284-BF21-473D-AD49-0BB5E39D5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6294C5"/>
          </a:solidFill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8196E5-DE89-46BC-9102-86FF4B92C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5D9E5-D78A-4E31-9ED8-0BC50F6D2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2268D-4586-4766-82E3-C5CBA329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0377" y="6490934"/>
            <a:ext cx="827843" cy="365125"/>
          </a:xfrm>
          <a:prstGeom prst="rect">
            <a:avLst/>
          </a:prstGeom>
        </p:spPr>
        <p:txBody>
          <a:bodyPr/>
          <a:lstStyle/>
          <a:p>
            <a:fld id="{BB3EB5B0-7377-44C8-B1D8-F5FEBE3495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02039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E075-3261-465D-AFB2-B08AE674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7924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F307B-800D-4786-BB52-890FA43FBCA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79248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424C8-C99E-46D0-9B1C-0A341E11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3695700"/>
            <a:ext cx="79248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C1642-777E-4539-82ED-F55E63F730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2538D-86CD-441B-B988-988086FBDC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810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7046D0B1-0E78-411A-8839-4963BC4366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5986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5126-CBF0-4B7A-A592-8A77ACB7451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1540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6B3B9-8371-4C16-9A77-AAD2C0AD16F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88328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AB964-8695-486A-8DB0-EF7E23ECB23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5269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5F33-A9B1-4511-8239-DD467803AA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511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7A767D-F3B8-43DA-B971-1E6C424F2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68996-079B-4234-92B0-FE76CC8F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E0E63-C7AE-481A-AD0E-E3F04830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C0F3704C-0DF2-4553-8F2E-E6B789DA8FA6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/ 45</a:t>
            </a:r>
          </a:p>
        </p:txBody>
      </p:sp>
    </p:spTree>
    <p:extLst>
      <p:ext uri="{BB962C8B-B14F-4D97-AF65-F5344CB8AC3E}">
        <p14:creationId xmlns:p14="http://schemas.microsoft.com/office/powerpoint/2010/main" val="1830297548"/>
      </p:ext>
    </p:extLst>
  </p:cSld>
  <p:clrMapOvr>
    <a:masterClrMapping/>
  </p:clrMapOvr>
  <p:transition spd="slow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8108-3638-4EA8-86C5-E9DAD45FF34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30617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D241-869B-4687-8F25-81717F49474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7458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CC26-AB16-40C2-8D3E-485DAEDFF1F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52716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4F32-0782-4940-A7E5-3BF2F8AE6E8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3653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1055-418C-4646-8421-087347EE905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61401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7E95-DDB9-4DA0-ABB1-10E2BF8AC0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84811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CF9E-D53D-4C7B-A5DC-F3C27C9D5FF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21139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29-May-22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04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0042520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82570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C515D3-F1F9-4ED9-A199-F8CBE0F2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E543C0-8C87-41BB-BB4C-8D89D9C5B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8F8E1-6AA2-46B8-A9FE-0E145EE10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81402BB-86E5-408A-A344-0935B5BD6325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/ 45</a:t>
            </a:r>
          </a:p>
        </p:txBody>
      </p:sp>
    </p:spTree>
    <p:extLst>
      <p:ext uri="{BB962C8B-B14F-4D97-AF65-F5344CB8AC3E}">
        <p14:creationId xmlns:p14="http://schemas.microsoft.com/office/powerpoint/2010/main" val="2116454725"/>
      </p:ext>
    </p:extLst>
  </p:cSld>
  <p:clrMapOvr>
    <a:masterClrMapping/>
  </p:clrMapOvr>
  <p:transition spd="slow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7635474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78786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5106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1985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9517323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08657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5028212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98303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642100"/>
            <a:ext cx="6048375" cy="2159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Lecture Notes for E Alpaydın 2010 Introduction to Machine Learning 2e © The MIT Press (V1.0)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88125" y="623728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25A429E-EC32-4435-B6D9-2C358E91B0C4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9678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182980"/>
            <a:ext cx="3008313" cy="25212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187487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21287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A85CF-CD25-433F-B452-819DE8B65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6D1A0-A8FA-4615-B9A0-DC7E4EE12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8BA08-6590-4763-95A3-D74109B2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1C5240A9-1B6A-4079-B74D-E286FFE1D18C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/ 45</a:t>
            </a:r>
          </a:p>
        </p:txBody>
      </p:sp>
    </p:spTree>
    <p:extLst>
      <p:ext uri="{BB962C8B-B14F-4D97-AF65-F5344CB8AC3E}">
        <p14:creationId xmlns:p14="http://schemas.microsoft.com/office/powerpoint/2010/main" val="2297426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1C2FE-AD79-4AD5-A0BD-F51BE4945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D1C82-E489-46BF-8A2B-41C64170F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D4551-275D-4FCB-B35D-448AE2C76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94E0A-8449-481F-AE74-F325B9CD3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F9D9B-630D-4320-BD1D-7B966A4F0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93AB152-2227-4B45-9010-C68F73A2215D}" type="slidenum">
              <a:rPr lang="en-US" smtClean="0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2758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15218"/>
            <a:ext cx="5486400" cy="25212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2062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1287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D0E88-2DE9-4AD7-9E86-D432DD54C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B65A4-CC50-4AB4-B94F-994CD3A91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993F7-876D-4194-8654-5EBADA8B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58D58FD-AB98-4502-8FC2-C09045A27DBF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/ 45</a:t>
            </a:r>
          </a:p>
        </p:txBody>
      </p:sp>
    </p:spTree>
    <p:extLst>
      <p:ext uri="{BB962C8B-B14F-4D97-AF65-F5344CB8AC3E}">
        <p14:creationId xmlns:p14="http://schemas.microsoft.com/office/powerpoint/2010/main" val="2410840637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21885" y="1089027"/>
            <a:ext cx="2090316" cy="3159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F26B9-57D4-48AA-93BD-063776AAF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C0D1B-527C-4F00-B9DA-8D822B5B7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42484-46E8-4930-9B91-3878FB1CC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6B5C02AB-0D9F-4E48-A2FD-336BB37BA246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/ 45</a:t>
            </a:r>
          </a:p>
        </p:txBody>
      </p:sp>
    </p:spTree>
    <p:extLst>
      <p:ext uri="{BB962C8B-B14F-4D97-AF65-F5344CB8AC3E}">
        <p14:creationId xmlns:p14="http://schemas.microsoft.com/office/powerpoint/2010/main" val="3420087022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83769" y="425450"/>
            <a:ext cx="409407" cy="3792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59076" y="425450"/>
            <a:ext cx="1767150" cy="37925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72EC4-021A-4D20-946C-9B8956282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06BB4-D084-4440-A338-DC3A2753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9B77D-96F3-4D32-A3FF-8FF0ED13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BBBACD6-11F1-4545-ACBB-BC0156BFBCA8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/ 45</a:t>
            </a:r>
          </a:p>
        </p:txBody>
      </p:sp>
    </p:spTree>
    <p:extLst>
      <p:ext uri="{BB962C8B-B14F-4D97-AF65-F5344CB8AC3E}">
        <p14:creationId xmlns:p14="http://schemas.microsoft.com/office/powerpoint/2010/main" val="3669839803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425452"/>
            <a:ext cx="7921625" cy="3324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1800" y="1089026"/>
            <a:ext cx="4064000" cy="16902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089026"/>
            <a:ext cx="4064000" cy="16902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884CA-2367-478E-ABB6-0EE71ABAC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F0EB3-3466-4B94-92E3-68B9A7FA7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B864D-84BA-4AA3-93E0-EEA91D01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91A69C3-3517-4179-A4CC-E7CECF48F6FC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/ 45</a:t>
            </a:r>
          </a:p>
        </p:txBody>
      </p:sp>
    </p:spTree>
    <p:extLst>
      <p:ext uri="{BB962C8B-B14F-4D97-AF65-F5344CB8AC3E}">
        <p14:creationId xmlns:p14="http://schemas.microsoft.com/office/powerpoint/2010/main" val="1503630350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5817D60-3D96-433E-A421-FB385C6605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819C7AC5-A6E6-47F5-B467-6DC206DDBA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63A658A8-AD20-401A-8885-165E4C1417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EDBFF070-A70F-4736-A539-B14C15AC9D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3048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3A3CAB62-14F9-4247-80CB-1D8C83337B6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59398" name="Picture 6">
            <a:extLst>
              <a:ext uri="{FF2B5EF4-FFF2-40B4-BE49-F238E27FC236}">
                <a16:creationId xmlns:a16="http://schemas.microsoft.com/office/drawing/2014/main" id="{23E61C74-64A6-4A6A-92B9-4A91469B1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562600"/>
            <a:ext cx="920750" cy="6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9" name="Line 7">
            <a:extLst>
              <a:ext uri="{FF2B5EF4-FFF2-40B4-BE49-F238E27FC236}">
                <a16:creationId xmlns:a16="http://schemas.microsoft.com/office/drawing/2014/main" id="{3CBC84DC-BB5D-439A-89A1-D3C913550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762000"/>
            <a:ext cx="807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1786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BB525-DE48-4930-BBD5-86E74A987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CBD12-6455-4843-8B1E-633C22329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12550-2CDC-4453-A552-A47FA0D97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3DC00-3A18-48A1-A150-1BAD91B7DB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202EFB-9B50-4085-8064-1CD2E769E6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078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138B-2659-4131-AE2D-47A2FE47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8248C-3B4E-4975-BDE1-8C9941BCE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93502-F324-4066-8629-FE3C15F7DC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00F96-E0FE-45DF-A855-2285065011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FD3E5F-4150-4784-871F-0D106A4265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209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82234-C1EA-4DC2-BFEE-9275A38CA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ABC3D-7E42-41FF-AC07-90B92014D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38862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DFD05-7D20-4499-8C48-70CF66E71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862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8312D-821E-41B9-BE10-D5E5019583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E7104-1967-407A-A6D0-C6EE469C3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1D56EE-86F8-49FB-A80C-417BAD5C4C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719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18E63-B187-4D57-9B5B-4C9B548B4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FA7A-72C4-40DE-925E-E9E3C94E2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E587E-5737-4BD1-AD6A-6BB5F1625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4F46-80E9-419A-B1FD-B3885173F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0A1272-A1E5-4F86-97EE-7EC049AC08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D3A795-7796-4860-A8B2-AC26232288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410EE5A-56D4-4934-B3DC-3D3F713FEF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58918C-4DD5-4066-A207-2694A8240B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92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B91FC-2216-4E59-A0FD-08A519DE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76A303-061C-4DB0-A89E-8B6826352E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2E903-25CC-4169-BEF1-C43F8AD42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ED134A-40EB-4D92-BC02-3D127DAAFD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46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3AAE7-26CD-43DB-9FE0-FF70B933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AC14F-9174-4A45-965D-D0DC638BB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8F6C1-F1E7-4810-8B34-7F7AF81EB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121AD-E63C-427F-8DFF-463EBB042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ED1F5-D741-41E0-8CCD-17BF6E75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D7C12403-019D-0641-9A5D-403292D04E59}" type="slidenum">
              <a:rPr lang="en-US" smtClean="0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100903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295C02-BA91-466B-A48D-141B9AD5C3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BC2D17-2252-4C6B-91AD-41FBE4D52E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370B7A-32BB-4059-92CA-149325130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041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E5F95-A16A-4104-AAA1-153980636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32DDF-513D-46DC-B74E-B22B26415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27B45-5E9C-433A-BC2C-0CB09FDBF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54206-9E71-420A-B964-092D79641E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E4B92-585E-4ABB-9CAE-5C412D6088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FFBCD9-106A-4975-962C-3CC58BF306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254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0DBB6-7738-410F-98CB-54AE027D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C5D9FB-2CAF-4BF6-BA14-1F3B41B03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4A0BC-9763-4EEC-AF00-CFA44F15B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B534-A620-4F2D-AB0F-17BCA9B896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AFF31-0903-4E5A-96D6-227B92BBBD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E63AE3-B7C9-49D5-A09B-3DB28FBDD5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158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9E5E9-172C-4E84-A6C1-9E5FF3AB9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11CE90-8511-4CA3-9EF6-208DB03E4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7F3EB8-0527-4D89-BCD1-6642E87DCF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BBB2C-D3E9-4D67-B38A-FA4D3A226F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F1629F-A07B-4C5C-9346-7E13705B71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314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F79739-885F-4675-ACCB-B308634B9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53200" y="381000"/>
            <a:ext cx="19812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1DFCEC-AB0F-4545-9FC7-78AA25931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57912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05157-16BE-4C62-B1DF-6AD48A70E7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6D714-90D0-441A-B7B3-96EC922472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1832A0-EEE3-4F1D-8DDF-FC7088DDE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634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2FB77-3C1A-45BD-BBBC-53F783037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7924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0454-E4B8-4AE2-AC31-B337C96B0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79248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2C712-A38D-41E4-8F10-CA5C6CF61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3695700"/>
            <a:ext cx="79248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E74F8-D1CD-4326-A59B-C227228C7D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C4F26-AF34-421C-B96D-A8D6F8972F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810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9C4E9429-A832-45B0-81F0-4AB4A32E58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504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2E075-3261-465D-AFB2-B08AE674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7924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F307B-800D-4786-BB52-890FA43FBCA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79248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424C8-C99E-46D0-9B1C-0A341E11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3695700"/>
            <a:ext cx="79248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C1642-777E-4539-82ED-F55E63F730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2538D-86CD-441B-B988-988086FBDC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810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7046D0B1-0E78-411A-8839-4963BC4366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904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F3B48-5061-4DF2-B3FE-B79E5994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7924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E65D0-C276-48A4-9668-57875FF9B60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38862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B0F04-956D-47FC-A979-8E8EDA89362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38862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D81F31-07A8-4D25-941D-9925512E876F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695700"/>
            <a:ext cx="38862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3E8364-E2B2-4BE5-9F89-8ADA4A77CB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CCF48-E79F-47A6-B3DE-F921CF48BF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810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6F1FE201-7834-403E-B118-CF6CA1D010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60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6C224-FD56-46AD-B35D-48C05F4F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7924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D0862-6338-44DA-B775-4BDA811E6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38862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D86B4-492D-447F-A42C-48413DC87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862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F419F-04B2-44EB-A050-BB339E1F18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E757A-B7E8-4F6A-A1ED-BD268426C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810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BF65278D-E5EA-40A3-9DC4-75FF63287B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175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9699-1AB8-400E-89DB-5D5A658C4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79248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5BADA-CFF8-40CF-BD14-24F9D8942AF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38862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C9D99-6ABD-4649-BBC3-C74E057BD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862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AB6E6-4A1D-4726-A11A-983AAFB8DE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C1044-75EA-4B69-ADDA-0F85BB20B1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810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99F27904-91E8-4499-89FA-DF02AD8729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114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3FDC8-DDAE-4631-A204-EE907E93B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33894-4ACF-4E92-AAC8-55C9C7846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880FB-43EF-4C3D-9086-76C403D56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E952F-C6EC-42B6-8FC4-779CC445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8704E-90FB-47E8-B9F0-4A1C605A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8E78D-45F7-42D7-BCFB-D4CABC4A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2A276AB7-239B-D44D-9369-CA5FD90C86A2}" type="slidenum">
              <a:rPr lang="en-US" smtClean="0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76902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5126-CBF0-4B7A-A592-8A77ACB7451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3229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6B3B9-8371-4C16-9A77-AAD2C0AD16F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2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AB964-8695-486A-8DB0-EF7E23ECB23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2123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5F33-A9B1-4511-8239-DD467803AA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8434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8108-3638-4EA8-86C5-E9DAD45FF34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625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D241-869B-4687-8F25-81717F49474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256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CC26-AB16-40C2-8D3E-485DAEDFF1F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630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74F32-0782-4940-A7E5-3BF2F8AE6E8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9262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1055-418C-4646-8421-087347EE905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015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7E95-DDB9-4DA0-ABB1-10E2BF8AC0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311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2352-B264-4285-BB8A-949D84FA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D2893-36E6-44F6-9C99-FB95D5AC0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4BFC7-6FF7-4CF5-B7F2-F359CA6A9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32E42-9359-42CA-B579-170503B1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BD0DA4-14D9-4915-A29E-6418E404E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1CA726-0088-44BF-B559-02C997CB3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EB72E9-1FF5-49E4-B92E-52B26B27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DF691-AFEB-4DF4-9307-C18BACED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971D733-61E8-2041-AC43-B0507E98A236}" type="slidenum">
              <a:rPr lang="en-US" smtClean="0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358489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CF9E-D53D-4C7B-A5DC-F3C27C9D5FF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5283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AFFDFE-7E06-4C94-8A2D-F1E081A895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40A81B-DE82-436B-8791-8F808DC89F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D7C2CC-8B3F-49B0-8E50-6B41A39355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15D5D5-9F77-48F0-B2C0-49FE8246BF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901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BCF776-D231-4C5D-A293-9778C5978A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988F37-A99A-4DF3-AD69-7FEB10325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B2F652-15B7-4938-9266-ECC1B9D0C0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A434C-C438-4A26-B4C5-C1BFF089FF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6105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E79482-AEFC-4433-AE41-B93E8DC2E8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B5CEA9-1D50-44C1-B888-9326038304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986970-510B-4006-A7E0-22CA153B2B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B7F44F-B326-4644-881F-CE2808B0B3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152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BD8523-81C3-4C56-A01D-E69B7C2F01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B654ED-4077-4F37-A84C-66C172B37A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8BAFE-170D-4CAE-A6D1-E6959EDAC6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B91853-0E0D-4C7A-BFAE-0CDCB26B3D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7753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B0A76EF-3479-4D02-A9C7-7CB73E887F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27807C0-9BD9-4170-A27F-B86C513E2E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6960741-600A-43FD-8212-19375337DE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D4A25-3853-418E-95C5-3B43D0D7F9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9336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8E0B907-4AA4-4F34-9AA0-4A93444733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0D13A6-16F3-472E-BB5C-3E58D36BD2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1F27173-D094-4263-ADB5-7B85C87F5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EF8068-7BC7-4F37-BBA0-494141466E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6479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640368-FA8D-467B-A349-4D3A7A6016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8CF4CB-FEB8-4C2B-B901-07856BFA69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D678703-BC8B-4B86-85AC-6131FD5780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83313-7DD2-4766-BCD4-F0BD460222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7703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4F4D79-A1E6-448A-848D-FEE2BE2499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E0AC9-7B83-4D4D-AFFF-61BAC0BE03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641C57-4751-4563-90CF-CF2F8B7B4D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079766-EE11-4114-82A2-0A09F1EA67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731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5A12B-9326-4905-9145-0B4F1EDE26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04C697-6CB0-47F2-94A6-0B28853711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F0E2EE-FA7E-4DBD-9711-10D05858A6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5AC7C7-B394-4DB5-895E-41AF895529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715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E271B-27E8-4DE0-B267-FF1003CC6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5E50B-6CAB-4409-BF23-B95DB59F7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8549A-369B-4C3E-BB2D-B3B038547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64937-9CA6-4030-A0B5-3A78751A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0C3C15FA-4196-3343-BEAE-015DB87B8BEE}" type="slidenum">
              <a:rPr lang="en-US" smtClean="0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571515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F29DD6-DBDB-4E7A-AFAC-601212004B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3E139C-0608-4C2F-B406-2FC8F7DDF6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B5433D-6468-40DE-A458-849604954D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22DAF-428C-4EC0-BCEE-950472D545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4339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3BF74A-070B-49BD-8AA0-66496A7EC9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50642B-8133-4E79-B984-306C2560B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F50B8F-17A8-45CB-BE8D-A2AEF4F81A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46E7E-2B2A-4553-9D72-6A550CF846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845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29-May-22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90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463965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80205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545917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17821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073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30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01496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173DF1-79CF-418C-98DB-BE16B2C7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08179-17D5-4091-AC5D-912FD2A48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E60AC-41AA-4C2B-9B7E-CFE28800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E90D3189-7DF2-9A44-BC5F-662892817F5F}" type="slidenum">
              <a:rPr lang="en-US" smtClean="0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94603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7956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60900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40748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4424D4BE-412A-4A7D-BA8E-005CD0B7CCB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E7E5F06D-6FC0-4B76-947D-876A9576EAE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CA" altLang="en-US" sz="2400">
                <a:latin typeface="Times New Roman" pitchFamily="18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DE7D88FD-C9C4-46E9-BFFE-4E06ECA7515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CA" altLang="en-US" sz="2400">
                <a:latin typeface="Times New Roman" pitchFamily="18" charset="0"/>
              </a:endParaRPr>
            </a:p>
          </p:txBody>
        </p:sp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407665D2-5DD7-42B4-BDEF-38AEF1E3C5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A7F96A8C-E4F0-4189-96CC-285327C84F9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CA" altLang="en-US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A22828CF-F016-42D9-B4E8-3946644C38B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CA" altLang="en-US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BFE7ED25-E540-4428-9320-C9CBB64C1AE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CA" altLang="en-US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C892169A-6135-46E8-9DE0-3701012CF2D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CA" altLang="en-US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F0F2FCF9-FBCF-4A18-BDD9-8B1F4422EE9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CA" altLang="en-US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9A2DED05-95AF-41C6-802F-D206E41B1CC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CA" altLang="en-US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914167DD-707A-4A94-8EE5-356D63A7F27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CA" altLang="en-US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9F95FD80-C8AA-472B-9C3E-8FB73DD914E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CA" altLang="en-US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EAF45184-6116-4BCC-A61D-933C9E75E79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CA" altLang="en-US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2C8AE33D-2820-4E90-A6FB-F437F0A3053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CA" altLang="en-US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19150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CA" noProof="0"/>
              <a:t>Click to edit Master title style</a:t>
            </a:r>
          </a:p>
        </p:txBody>
      </p:sp>
      <p:sp>
        <p:nvSpPr>
          <p:cNvPr id="19150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n-CA" noProof="0"/>
              <a:t>Click to edit Master subtitle style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5429ABEB-83F7-43D8-8684-0FA9BEFD71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F447C89F-8AA4-448F-BE1F-E34BB3B5A9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5E65A3E1-A762-4C06-A663-D3297DCB5C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8FFE7-F876-4F1A-A5EA-B72416A7800B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2492291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DD6244BF-817B-4CE1-8F46-1B1923BADF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8211328-D789-4E25-BF9D-B0D1290C58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BD0F21F-2F82-498B-9813-192E6ACC6F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1FB9B-B775-4E6B-A172-B823A220D97F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4293750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22F92C46-7153-474E-801F-E5E96310BC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73FF6BE-B190-4CB0-9D43-B674CC3E6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E10F151-DE1C-47CD-A79F-8F02B09F68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25D2-832B-436F-B120-3986B6156828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7015864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485DAC2C-7F7F-408B-9F49-ADFD267643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809036E-3CE1-4223-86D7-1652EB5A05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157D271-9EE8-4264-88E2-25AED0D946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DB9F0-F562-41A3-A215-E386723E124C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1490006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7DD758B4-BBF0-495F-8C62-C9469456C6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273D8CD-5D2F-48FE-9B96-F2D0EFE330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AB31684-FE60-400E-A04D-7E90FFCB0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46706-DEC3-4BED-AE2A-0CD0442FD564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866528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36761496-4238-4DCF-A063-A39EF03982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DEAAFF7-D38E-4C34-A971-3A29D9D1E3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7157E83-708B-44F8-9FFF-FC9458D3BC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61EFC-05FC-41B9-B5B3-F3291F2947FB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2941500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3618B318-9666-4F03-80A7-68C1F039AE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43ED95-4985-408E-89EE-BD3B09E74F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AB1105-6121-4EF5-B318-8DEED02EC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954EB-FD00-4C4F-B6B7-E8B6B4ECE06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969425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D993-D1AF-40CA-870A-132ADEE8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D5DE1-CF02-439D-8587-66A350654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155C9-D6DA-41F3-BFE8-6218657DC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286AB-B6E5-44FC-AD00-F42082E0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CA7AE-4438-49FB-99F1-41A59E396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0D880-4A0E-4C0A-81A8-4E7265F24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7C27A754-7439-7649-8A69-1F219AFD26D5}" type="slidenum">
              <a:rPr lang="en-US" smtClean="0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958962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4794DD36-2E74-44C1-86A0-5E249722D0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E82781B-2945-4274-BD06-943FAE06FF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DC53C57-A7A0-4566-A6F6-0A933837D1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B9904-E087-4028-9F1C-F028ADA42CB5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4492278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F5309376-65C0-4C86-A1C5-4086DBDC0E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0ABACD6-1F9D-4ACA-8503-6678C3B5C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367ACF8-A673-48B1-A926-8AE18C767F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0FA05-F71C-410A-AC36-3769C916671C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0498505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34585AD7-57C4-47A9-91AF-3DE7D3B186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462773-3F50-4995-962F-BC396DFEAB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81379BF-6C47-438B-A3C0-9707764D57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D0C9D-17C0-49B1-991A-65C2771F9498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4498569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CA42774D-AF44-4E7C-ADEB-F165CBE1C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F21634E-D58A-4A7C-AFD7-4157D96333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BB240E3-3ACA-4BB2-AE30-14E683BD10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FBDE2-FA64-40EB-BA6F-20EBE78CEAFA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2023977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BF7688B8-5A84-473C-88E8-C32839088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5AEB90B-29BA-442D-983C-4FFD27FB20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E4A2A58-0828-441E-A9C9-277F950644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FE3D9-EFC7-4978-A1D3-848C216BBD1D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1108769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563EB34F-0FD3-4F7E-BC81-A47E337D59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8C27C11-6929-4A3D-A341-FFB5F485C4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FB249F9-6C09-41F0-B28F-D329E373BD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A25F1-B98C-44D0-8B40-3829272568C0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3582440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960DDD4C-6C29-450F-9A33-346226646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22A0E89-7EF2-4D50-916D-D00847564F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5967931-40A1-4975-8013-836F602924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5E7FE-9C7D-4906-9472-E2715488A8EF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6331921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DB568C86-FC71-4481-9657-D0498B0A97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8E7C0F8-7663-46C8-B58C-4500C6CD3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5FD6CBD-820A-4AAE-BA21-2E82EA1391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F0F7F-F5A4-4BF3-86FB-15419E629E6E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5274716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CFA1A91C-0DE9-43E0-B8B2-2072EB1F19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251BD0A-8E77-4965-9F74-8DA537F4F9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39F3140-53B3-4BCC-859F-656748E07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33C4F-5DAF-40CA-A717-4040D49C3D6C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8355352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1019D99C-45C6-47E6-89CD-0D1FB181F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3A48F2D-107B-456B-B833-DCDA95EF7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DA5B424-A2D0-4C3B-A6B9-4C66FDC7F3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1AEDF-396E-47D0-9340-EEC953FB03F4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8355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EEC0B-0005-4734-BB80-E13A485B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FCAA78-A508-4DF7-BBE1-7736B0FC0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EA059-175C-4DBE-9BF5-D21BBC466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67617-EDF4-4F85-9788-FA9B7D6E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65CFC-996D-4419-A734-60A5C3128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ECA47-A58A-48F9-96D5-4F737218D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E99C5E7-2125-A14A-BBDD-B5333DF69143}" type="slidenum">
              <a:rPr lang="en-US" smtClean="0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51447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53E01BDE-EDEB-4A8D-BA0C-663C042ACA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CD15380-09BA-43A2-A334-9C7C46FA66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D39EBAE-D882-46EE-9B5E-43FCF9E04F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CFB87-A2A3-4190-97E6-6F3448B9EBBA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6473587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31B3A3D6-B2DB-4E85-8924-05E0FF108835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EA29FFAE-F23F-46BF-A0BB-62A74A1BEE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777F0FF7-7D01-4D19-ADB3-FE29C3433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41670F69-C0A2-480F-A615-A779FD0A1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D576F86-A8FF-44CA-98CD-99C8339B51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AB1654DF-2890-4A04-A4C6-42DFBDBF4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86C73784-8D63-4E52-98A5-C9E0D8BD3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3F7411A9-3140-4B98-95E4-B19403F38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36B9AE80-036A-4D03-A310-94511D005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A66899E1-C48F-4A31-8203-AF3BA785DAD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9298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98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20034399-722C-4F9E-91CE-CE12C8B35C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35BC7EB-3C17-4CF0-9D5F-29C0806F5961}" type="datetime4">
              <a:rPr lang="en-US"/>
              <a:pPr>
                <a:defRPr/>
              </a:pPr>
              <a:t>May 29, 2022</a:t>
            </a:fld>
            <a:endParaRPr 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C396140C-5433-4E3F-BDD9-0445F234B8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C110323F-62B3-4075-91FB-58412CF5BC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124F6D28-8319-4586-A9C4-451593A8A5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90002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061">
            <a:extLst>
              <a:ext uri="{FF2B5EF4-FFF2-40B4-BE49-F238E27FC236}">
                <a16:creationId xmlns:a16="http://schemas.microsoft.com/office/drawing/2014/main" id="{6F21C4C5-D0E7-4A0B-8823-3A94348CAEF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FE58D-100B-4690-8191-07D8AFADA8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378551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061">
            <a:extLst>
              <a:ext uri="{FF2B5EF4-FFF2-40B4-BE49-F238E27FC236}">
                <a16:creationId xmlns:a16="http://schemas.microsoft.com/office/drawing/2014/main" id="{E8C7779A-1CCB-4382-B153-E651B3DA49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5D619-F587-4DD5-872C-DC0109001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257858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148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41148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>
            <a:extLst>
              <a:ext uri="{FF2B5EF4-FFF2-40B4-BE49-F238E27FC236}">
                <a16:creationId xmlns:a16="http://schemas.microsoft.com/office/drawing/2014/main" id="{A10A9719-57EB-4354-8EC7-D2AD3D59325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FB447-3505-4B5D-988E-DA9C7C3C1B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437519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061">
            <a:extLst>
              <a:ext uri="{FF2B5EF4-FFF2-40B4-BE49-F238E27FC236}">
                <a16:creationId xmlns:a16="http://schemas.microsoft.com/office/drawing/2014/main" id="{744D5FEF-C48A-4E17-81B4-0F966F56F02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B14F5-F695-422C-A598-B19EE207B6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545370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61">
            <a:extLst>
              <a:ext uri="{FF2B5EF4-FFF2-40B4-BE49-F238E27FC236}">
                <a16:creationId xmlns:a16="http://schemas.microsoft.com/office/drawing/2014/main" id="{CFDA6BBC-8218-432F-BCA9-8537CE37F41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5FEE0E-7DCB-4F14-92C7-E69CBAF5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062994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61">
            <a:extLst>
              <a:ext uri="{FF2B5EF4-FFF2-40B4-BE49-F238E27FC236}">
                <a16:creationId xmlns:a16="http://schemas.microsoft.com/office/drawing/2014/main" id="{E48EBE2F-5582-4ADF-BC94-84124CB900C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24E832-AF0D-4992-AC31-E857236CBD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864235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61">
            <a:extLst>
              <a:ext uri="{FF2B5EF4-FFF2-40B4-BE49-F238E27FC236}">
                <a16:creationId xmlns:a16="http://schemas.microsoft.com/office/drawing/2014/main" id="{F2C123D2-6698-4045-BA07-89104A71611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E8C8A-81D6-408D-8E7B-3AEC469F3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833781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61">
            <a:extLst>
              <a:ext uri="{FF2B5EF4-FFF2-40B4-BE49-F238E27FC236}">
                <a16:creationId xmlns:a16="http://schemas.microsoft.com/office/drawing/2014/main" id="{339776A4-0A14-4DBB-9AFD-3A2437B72B7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982380-37BA-4E07-B173-E800DE02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484733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E23DC7-D357-40AF-87CA-5961FBD6D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6883F-B96E-4236-AD46-6CAECEF30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4E0B2-6443-4909-80C0-8B868ECCCA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AF97D-E5AE-4500-830D-0FE37C9E01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26BA9-CC00-4D8B-B29C-4F9A91918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>
                <a:uFillTx/>
              </a:defRPr>
            </a:pPr>
            <a:fld id="{9378BBB9-08A5-AA49-9083-5D3A37579694}" type="slidenum">
              <a:rPr lang="en-US" smtClean="0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5782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301059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296" y="5746"/>
                </a:cxn>
                <a:cxn ang="0">
                  <a:pos x="64000" y="32000"/>
                </a:cxn>
                <a:cxn ang="0">
                  <a:pos x="50296" y="58253"/>
                </a:cxn>
                <a:cxn ang="0">
                  <a:pos x="50296" y="58253"/>
                </a:cxn>
                <a:cxn ang="0">
                  <a:pos x="50295" y="58253"/>
                </a:cxn>
                <a:cxn ang="0">
                  <a:pos x="50296" y="58254"/>
                </a:cxn>
                <a:cxn ang="0">
                  <a:pos x="50296" y="5746"/>
                </a:cxn>
                <a:cxn ang="0">
                  <a:pos x="50295" y="5746"/>
                </a:cxn>
                <a:cxn ang="0">
                  <a:pos x="50296" y="5746"/>
                </a:cxn>
              </a:cxnLst>
              <a:rect l="T13" t="T15" r="T17" b="T19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sz="2400">
                <a:latin typeface="Times New Roman" pitchFamily="18" charset="0"/>
              </a:endParaRPr>
            </a:p>
          </p:txBody>
        </p:sp>
        <p:sp>
          <p:nvSpPr>
            <p:cNvPr id="301060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077" y="5595"/>
                </a:cxn>
                <a:cxn ang="0">
                  <a:pos x="64000" y="32000"/>
                </a:cxn>
                <a:cxn ang="0">
                  <a:pos x="50077" y="58404"/>
                </a:cxn>
                <a:cxn ang="0">
                  <a:pos x="50077" y="58404"/>
                </a:cxn>
                <a:cxn ang="0">
                  <a:pos x="50076" y="58404"/>
                </a:cxn>
                <a:cxn ang="0">
                  <a:pos x="50077" y="58405"/>
                </a:cxn>
                <a:cxn ang="0">
                  <a:pos x="50077" y="5595"/>
                </a:cxn>
                <a:cxn ang="0">
                  <a:pos x="50076" y="5595"/>
                </a:cxn>
                <a:cxn ang="0">
                  <a:pos x="50077" y="5595"/>
                </a:cxn>
              </a:cxnLst>
              <a:rect l="T13" t="T15" r="T17" b="T19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>
                <a:latin typeface="Arial" charset="0"/>
              </a:endParaRPr>
            </a:p>
          </p:txBody>
        </p:sp>
        <p:sp>
          <p:nvSpPr>
            <p:cNvPr id="301061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CA"/>
            </a:p>
          </p:txBody>
        </p:sp>
      </p:grpSp>
      <p:sp>
        <p:nvSpPr>
          <p:cNvPr id="1843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106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106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/>
              <a:t>ENG241/Digital Design</a:t>
            </a:r>
          </a:p>
        </p:txBody>
      </p:sp>
      <p:sp>
        <p:nvSpPr>
          <p:cNvPr id="30106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612084B-79B0-45F2-9E33-0CAE19781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9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9306580E-9A95-4B4F-AD17-123BCF268FB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472CC11F-B401-466C-B885-E1875222B4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DA7D1-F6BF-4DEA-8CE9-787D44AFE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22CD5667-DD23-459F-BDA6-42CBD003C34D}" type="datetimeFigureOut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CEC4E-8CA0-4D57-A987-FC568A6AD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7166D-C960-43EE-9D98-96F630D49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5D1FA5B-B0D8-402C-8A06-57F8B0B8FC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0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EEE07-B032-134D-B93D-9710CE3D7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547AF-0892-A945-96F2-E4E46ACB5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426CD-72FA-CF47-9053-43B4EF4F7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477A2-CFB0-8F47-861C-7816F03CCD99}" type="datetimeFigureOut">
              <a:rPr lang="en-US" smtClean="0"/>
              <a:t>29-May-22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26A30-4119-F643-A391-25AA7B768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3A821-F810-0244-83CC-CD4931B95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2992E-8CD8-7B4B-B686-7D2904226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1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7EF00-3240-4823-B77A-3F2BECE87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74" y="18256"/>
            <a:ext cx="7886700" cy="866648"/>
          </a:xfrm>
          <a:prstGeom prst="rect">
            <a:avLst/>
          </a:prstGeom>
          <a:solidFill>
            <a:srgbClr val="6294C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474C-F9ED-4A5C-AFBC-2AAC6730C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874" y="884905"/>
            <a:ext cx="7886700" cy="5292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248D7-75A2-4ED2-8ABB-EE0FE9E12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8680" y="6492876"/>
            <a:ext cx="625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D1F63-D11B-44A4-9620-9585B4AC71A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467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7FF3-95EE-406C-8888-F059A2E950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98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0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4250C5BD-8AB7-4E6E-A7CB-50D34368A4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71551" y="425452"/>
            <a:ext cx="7921625" cy="33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Title</a:t>
            </a:r>
          </a:p>
        </p:txBody>
      </p:sp>
      <p:sp>
        <p:nvSpPr>
          <p:cNvPr id="29699" name="Rectangle 4">
            <a:extLst>
              <a:ext uri="{FF2B5EF4-FFF2-40B4-BE49-F238E27FC236}">
                <a16:creationId xmlns:a16="http://schemas.microsoft.com/office/drawing/2014/main" id="{B3211CB9-AAC3-45FE-A98B-C6E84B4709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1" y="1089027"/>
            <a:ext cx="8280400" cy="238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This is our 1st Level Bullet</a:t>
            </a:r>
          </a:p>
          <a:p>
            <a:pPr lvl="1"/>
            <a:r>
              <a:rPr lang="en-US" altLang="en-US"/>
              <a:t>This is our 2nd level bullet</a:t>
            </a:r>
          </a:p>
          <a:p>
            <a:pPr lvl="2"/>
            <a:r>
              <a:rPr lang="en-US" altLang="en-US"/>
              <a:t>This is our 3rd level bullet</a:t>
            </a:r>
          </a:p>
          <a:p>
            <a:pPr lvl="0"/>
            <a:r>
              <a:rPr lang="en-US" altLang="en-US"/>
              <a:t>This is our next 1st Level Bullet</a:t>
            </a:r>
          </a:p>
          <a:p>
            <a:pPr lvl="1"/>
            <a:r>
              <a:rPr lang="en-US" altLang="en-US"/>
              <a:t>This is our 2nd level bullet</a:t>
            </a:r>
          </a:p>
          <a:p>
            <a:pPr lvl="2"/>
            <a:r>
              <a:rPr lang="en-US" altLang="en-US"/>
              <a:t>This is our 3rd level bullet</a:t>
            </a:r>
          </a:p>
        </p:txBody>
      </p:sp>
      <p:sp>
        <p:nvSpPr>
          <p:cNvPr id="29700" name="Line 5">
            <a:extLst>
              <a:ext uri="{FF2B5EF4-FFF2-40B4-BE49-F238E27FC236}">
                <a16:creationId xmlns:a16="http://schemas.microsoft.com/office/drawing/2014/main" id="{556389CC-FD26-477B-B94C-A8960D2CEA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1551" y="908050"/>
            <a:ext cx="7920038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2293" name="Text Box 6">
            <a:extLst>
              <a:ext uri="{FF2B5EF4-FFF2-40B4-BE49-F238E27FC236}">
                <a16:creationId xmlns:a16="http://schemas.microsoft.com/office/drawing/2014/main" id="{64CEE75A-B597-491F-8D46-58C0833B09F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37326" y="6437313"/>
            <a:ext cx="2225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FC012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2" name="Picture 8">
            <a:extLst>
              <a:ext uri="{FF2B5EF4-FFF2-40B4-BE49-F238E27FC236}">
                <a16:creationId xmlns:a16="http://schemas.microsoft.com/office/drawing/2014/main" id="{28E81C05-9456-4CE9-AB41-7D39F6D483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188915"/>
            <a:ext cx="5254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7" name="Rectangle 9">
            <a:extLst>
              <a:ext uri="{FF2B5EF4-FFF2-40B4-BE49-F238E27FC236}">
                <a16:creationId xmlns:a16="http://schemas.microsoft.com/office/drawing/2014/main" id="{DE2AD40C-5206-4251-8ECE-EA610591A0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308727"/>
            <a:ext cx="25209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05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6138" name="Rectangle 10">
            <a:extLst>
              <a:ext uri="{FF2B5EF4-FFF2-40B4-BE49-F238E27FC236}">
                <a16:creationId xmlns:a16="http://schemas.microsoft.com/office/drawing/2014/main" id="{3230FB0D-F206-4A86-B87B-D5963D8CD5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9" y="6308727"/>
            <a:ext cx="33115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05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6139" name="Rectangle 11">
            <a:extLst>
              <a:ext uri="{FF2B5EF4-FFF2-40B4-BE49-F238E27FC236}">
                <a16:creationId xmlns:a16="http://schemas.microsoft.com/office/drawing/2014/main" id="{C0DBCEA7-41F8-4B9F-86FA-5517E09891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54950" y="6408740"/>
            <a:ext cx="11985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A81D6F-BE7E-404E-8DC9-1FDB60E5F69F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/ 45</a:t>
            </a:r>
          </a:p>
        </p:txBody>
      </p:sp>
      <p:sp>
        <p:nvSpPr>
          <p:cNvPr id="176141" name="Text Box 13">
            <a:extLst>
              <a:ext uri="{FF2B5EF4-FFF2-40B4-BE49-F238E27FC236}">
                <a16:creationId xmlns:a16="http://schemas.microsoft.com/office/drawing/2014/main" id="{69A0AD52-0E5B-47B5-85B0-241177312A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1551" y="188914"/>
            <a:ext cx="7921625" cy="1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Font typeface="Arial" charset="0"/>
              <a:buNone/>
              <a:defRPr/>
            </a:pPr>
            <a:r>
              <a:rPr lang="en-US" altLang="en-US" sz="1050" i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Princess Sumaya University	   4241 – Digital Logic Design	        Computer Engineering Dept.</a:t>
            </a:r>
          </a:p>
        </p:txBody>
      </p:sp>
    </p:spTree>
    <p:extLst>
      <p:ext uri="{BB962C8B-B14F-4D97-AF65-F5344CB8AC3E}">
        <p14:creationId xmlns:p14="http://schemas.microsoft.com/office/powerpoint/2010/main" val="410927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/>
  <p:hf hdr="0" ftr="0" dt="0"/>
  <p:txStyles>
    <p:titleStyle>
      <a:lvl1pPr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1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1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1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1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1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Times New Roman" pitchFamily="18" charset="0"/>
        </a:defRPr>
      </a:lvl5pPr>
      <a:lvl6pPr marL="34290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1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Times New Roman" pitchFamily="18" charset="0"/>
        </a:defRPr>
      </a:lvl6pPr>
      <a:lvl7pPr marL="68580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1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Times New Roman" pitchFamily="18" charset="0"/>
        </a:defRPr>
      </a:lvl7pPr>
      <a:lvl8pPr marL="102870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1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Times New Roman" pitchFamily="18" charset="0"/>
        </a:defRPr>
      </a:lvl8pPr>
      <a:lvl9pPr marL="137160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1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cs typeface="Times New Roman" pitchFamily="18" charset="0"/>
        </a:defRPr>
      </a:lvl9pPr>
    </p:titleStyle>
    <p:bodyStyle>
      <a:lvl1pPr marL="264319" indent="-264319" algn="l" rtl="0" eaLnBrk="0" fontAlgn="base" hangingPunct="0">
        <a:spcBef>
          <a:spcPct val="50000"/>
        </a:spcBef>
        <a:spcAft>
          <a:spcPct val="0"/>
        </a:spcAft>
        <a:buClr>
          <a:srgbClr val="CC3300"/>
        </a:buClr>
        <a:buSzPct val="100000"/>
        <a:buFont typeface="Wingdings" panose="05000000000000000000" pitchFamily="2" charset="2"/>
        <a:buChar char="«"/>
        <a:defRPr sz="2100" b="1">
          <a:solidFill>
            <a:schemeClr val="accent2"/>
          </a:solidFill>
          <a:latin typeface="+mn-lt"/>
          <a:ea typeface="+mn-ea"/>
          <a:cs typeface="+mn-cs"/>
        </a:defRPr>
      </a:lvl1pPr>
      <a:lvl2pPr marL="607219" indent="-208360" algn="l" rtl="0" eaLnBrk="0" fontAlgn="base" hangingPunct="0">
        <a:spcBef>
          <a:spcPct val="50000"/>
        </a:spcBef>
        <a:spcAft>
          <a:spcPct val="0"/>
        </a:spcAft>
        <a:buClr>
          <a:schemeClr val="accent2"/>
        </a:buClr>
        <a:buSzPct val="100000"/>
        <a:buFont typeface="Times New Roman" panose="02020603050405020304" pitchFamily="18" charset="0"/>
        <a:buChar char="●"/>
        <a:defRPr sz="1800" b="1">
          <a:solidFill>
            <a:schemeClr val="tx1"/>
          </a:solidFill>
          <a:latin typeface="+mn-lt"/>
          <a:cs typeface="+mn-cs"/>
        </a:defRPr>
      </a:lvl2pPr>
      <a:lvl3pPr marL="940594" indent="-198835" algn="l" rtl="0" eaLnBrk="0" fontAlgn="base" hangingPunct="0">
        <a:spcBef>
          <a:spcPct val="50000"/>
        </a:spcBef>
        <a:spcAft>
          <a:spcPct val="0"/>
        </a:spcAft>
        <a:buClr>
          <a:srgbClr val="CC3300"/>
        </a:buClr>
        <a:buSzPct val="100000"/>
        <a:buFont typeface="Arial" panose="020B0604020202020204" pitchFamily="34" charset="0"/>
        <a:buChar char="♦"/>
        <a:defRPr sz="1500" b="1">
          <a:solidFill>
            <a:schemeClr val="tx1"/>
          </a:solidFill>
          <a:latin typeface="+mn-lt"/>
          <a:cs typeface="+mn-cs"/>
        </a:defRPr>
      </a:lvl3pPr>
      <a:lvl4pPr marL="1401366" indent="-25717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793081" indent="-25717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2135981" indent="-25717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478881" indent="-25717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821781" indent="-25717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3164681" indent="-25717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6F90C686-4712-428F-AF23-D2D16DDC52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7924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94C127B-DEE4-44C6-B619-EA935FE62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7924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A882171F-B615-48DF-820F-B53F79E417A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A2ACA863-C522-492C-8315-C2A05D8B10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770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Times" panose="02020603050405020304" pitchFamily="18" charset="0"/>
              </a:defRPr>
            </a:lvl1pPr>
          </a:lstStyle>
          <a:p>
            <a:fld id="{E855571E-75AE-4ECA-8B7F-ADB6432B491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8374" name="Line 6">
            <a:extLst>
              <a:ext uri="{FF2B5EF4-FFF2-40B4-BE49-F238E27FC236}">
                <a16:creationId xmlns:a16="http://schemas.microsoft.com/office/drawing/2014/main" id="{21A79770-4143-46CC-99EF-A6DD931353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990600"/>
            <a:ext cx="807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58375" name="Picture 7">
            <a:extLst>
              <a:ext uri="{FF2B5EF4-FFF2-40B4-BE49-F238E27FC236}">
                <a16:creationId xmlns:a16="http://schemas.microsoft.com/office/drawing/2014/main" id="{C75175E3-1B12-47A3-AFAD-B0C3C6618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6105525"/>
            <a:ext cx="84455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99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7FF3-95EE-406C-8888-F059A2E950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29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E283AD5-1BF1-4A62-B517-70CDFDBD49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C6A518E-0E8F-4132-8895-CC9C511327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3C70303-44DF-41FE-8839-E74EE78768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E1E50A-A6A6-43E0-911F-3C3D6F7A75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DA2839-5BD6-45A8-B7EC-4C96568D036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655B4C-FB7E-45F9-BC71-742F339740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30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29-May-22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0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>
            <a:extLst>
              <a:ext uri="{FF2B5EF4-FFF2-40B4-BE49-F238E27FC236}">
                <a16:creationId xmlns:a16="http://schemas.microsoft.com/office/drawing/2014/main" id="{2C8EEDAC-F5CE-4C9A-9F0A-8302BDE6006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BE7A6FE6-2FF1-457C-AA1D-9DE3D41D2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CA" altLang="en-US" sz="2400">
                <a:latin typeface="Times New Roman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4C1A0B3F-0EB6-45CA-A449-471C2E350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CA" altLang="en-US" sz="2400">
                <a:latin typeface="Times New Roman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D278A1DE-0212-4A13-84AC-161C76EC5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CA" altLang="en-US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8E6FEC2B-0511-4372-A66A-D3C4A152D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CA" altLang="en-US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52996A3-41BC-4AD3-A9B3-3A1A1A094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CA" altLang="en-US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0342744D-C3CE-4DF4-B295-A47B4B99C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CA" altLang="en-US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6E960226-D205-4ED2-BCD3-7E73BAA86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CA" altLang="en-US" sz="2400">
                <a:latin typeface="Times New Roman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04280231-4258-494F-B49B-4984C7A6B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CA" altLang="en-US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6CF980B1-B72C-47EB-B190-FD9772FFC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CA" alt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027" name="Rectangle 14">
            <a:extLst>
              <a:ext uri="{FF2B5EF4-FFF2-40B4-BE49-F238E27FC236}">
                <a16:creationId xmlns:a16="http://schemas.microsoft.com/office/drawing/2014/main" id="{0C7ED3C6-4781-470E-A663-5CD79241C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title style</a:t>
            </a:r>
          </a:p>
        </p:txBody>
      </p:sp>
      <p:sp>
        <p:nvSpPr>
          <p:cNvPr id="1028" name="Rectangle 15">
            <a:extLst>
              <a:ext uri="{FF2B5EF4-FFF2-40B4-BE49-F238E27FC236}">
                <a16:creationId xmlns:a16="http://schemas.microsoft.com/office/drawing/2014/main" id="{96CFE4B6-C9AF-452F-98FF-264AF062F7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text styles</a:t>
            </a:r>
          </a:p>
          <a:p>
            <a:pPr lvl="1"/>
            <a:r>
              <a:rPr lang="en-CA" altLang="en-US"/>
              <a:t>Second level</a:t>
            </a:r>
          </a:p>
          <a:p>
            <a:pPr lvl="2"/>
            <a:r>
              <a:rPr lang="en-CA" altLang="en-US"/>
              <a:t>Third level</a:t>
            </a:r>
          </a:p>
          <a:p>
            <a:pPr lvl="3"/>
            <a:r>
              <a:rPr lang="en-CA" altLang="en-US"/>
              <a:t>Fourth level</a:t>
            </a:r>
          </a:p>
          <a:p>
            <a:pPr lvl="4"/>
            <a:r>
              <a:rPr lang="en-CA" altLang="en-US"/>
              <a:t>Fifth level</a:t>
            </a:r>
          </a:p>
        </p:txBody>
      </p:sp>
      <p:sp>
        <p:nvSpPr>
          <p:cNvPr id="190480" name="Rectangle 16">
            <a:extLst>
              <a:ext uri="{FF2B5EF4-FFF2-40B4-BE49-F238E27FC236}">
                <a16:creationId xmlns:a16="http://schemas.microsoft.com/office/drawing/2014/main" id="{437596D7-1CB4-4E3C-881B-FD01C2138BD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D23DA1A1-F76D-4CCA-AC9A-110E4BFAEA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CA"/>
              <a:t>ENG3050 ERCS</a:t>
            </a:r>
          </a:p>
        </p:txBody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94DD64BC-4E2D-4B91-94B8-92810A7CA6D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6DD13168-4DDD-46E0-B3CB-20C79C0F7FFF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50703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056">
            <a:extLst>
              <a:ext uri="{FF2B5EF4-FFF2-40B4-BE49-F238E27FC236}">
                <a16:creationId xmlns:a16="http://schemas.microsoft.com/office/drawing/2014/main" id="{C70973FF-7DD9-4F37-AB5E-0CD764AE9A3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4800" y="1143000"/>
            <a:ext cx="8226425" cy="46038"/>
          </a:xfrm>
          <a:prstGeom prst="rect">
            <a:avLst/>
          </a:prstGeom>
          <a:gradFill rotWithShape="0">
            <a:gsLst>
              <a:gs pos="0">
                <a:srgbClr val="008080">
                  <a:alpha val="95000"/>
                </a:srgb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2051" name="Rectangle 2057">
            <a:extLst>
              <a:ext uri="{FF2B5EF4-FFF2-40B4-BE49-F238E27FC236}">
                <a16:creationId xmlns:a16="http://schemas.microsoft.com/office/drawing/2014/main" id="{C432DADD-68F3-4392-990C-73B5385AC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763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Rectangle 2058">
            <a:extLst>
              <a:ext uri="{FF2B5EF4-FFF2-40B4-BE49-F238E27FC236}">
                <a16:creationId xmlns:a16="http://schemas.microsoft.com/office/drawing/2014/main" id="{94429306-5505-40F0-BC0B-27E2FA124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382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8781" name="Rectangle 2061">
            <a:extLst>
              <a:ext uri="{FF2B5EF4-FFF2-40B4-BE49-F238E27FC236}">
                <a16:creationId xmlns:a16="http://schemas.microsoft.com/office/drawing/2014/main" id="{F6BBC1C2-A570-4B0C-A5FC-1C96FFB5CC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B3001B-AB66-417D-B66E-2D9711EE21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3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p:transition>
    <p:zoom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56">
            <a:extLst>
              <a:ext uri="{FF2B5EF4-FFF2-40B4-BE49-F238E27FC236}">
                <a16:creationId xmlns:a16="http://schemas.microsoft.com/office/drawing/2014/main" id="{1AA7DA68-EAD7-4685-96E1-89800CE9A30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4800" y="1143000"/>
            <a:ext cx="8226425" cy="46038"/>
          </a:xfrm>
          <a:prstGeom prst="rect">
            <a:avLst/>
          </a:prstGeom>
          <a:gradFill rotWithShape="0">
            <a:gsLst>
              <a:gs pos="0">
                <a:srgbClr val="008080">
                  <a:alpha val="95000"/>
                </a:srgb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1027" name="Rectangle 2057">
            <a:extLst>
              <a:ext uri="{FF2B5EF4-FFF2-40B4-BE49-F238E27FC236}">
                <a16:creationId xmlns:a16="http://schemas.microsoft.com/office/drawing/2014/main" id="{EE53C1C6-986F-4D52-80B1-8455413AA8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763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2058">
            <a:extLst>
              <a:ext uri="{FF2B5EF4-FFF2-40B4-BE49-F238E27FC236}">
                <a16:creationId xmlns:a16="http://schemas.microsoft.com/office/drawing/2014/main" id="{C090C641-00C0-447E-BE1E-59C5520D03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382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8779" name="Rectangle 2059">
            <a:extLst>
              <a:ext uri="{FF2B5EF4-FFF2-40B4-BE49-F238E27FC236}">
                <a16:creationId xmlns:a16="http://schemas.microsoft.com/office/drawing/2014/main" id="{7C7AFC2E-9A44-42FC-A4B8-992786D8C3F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5E98F74C-D8EC-4DA4-B7DA-C4C44B866F66}" type="datetime1">
              <a:rPr lang="en-US"/>
              <a:pPr>
                <a:defRPr/>
              </a:pPr>
              <a:t>29-May-22</a:t>
            </a:fld>
            <a:endParaRPr lang="en-US"/>
          </a:p>
        </p:txBody>
      </p:sp>
      <p:sp>
        <p:nvSpPr>
          <p:cNvPr id="928780" name="Rectangle 2060">
            <a:extLst>
              <a:ext uri="{FF2B5EF4-FFF2-40B4-BE49-F238E27FC236}">
                <a16:creationId xmlns:a16="http://schemas.microsoft.com/office/drawing/2014/main" id="{10C52183-DAA4-4C6C-BFD4-FC6525CD4C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928781" name="Rectangle 2061">
            <a:extLst>
              <a:ext uri="{FF2B5EF4-FFF2-40B4-BE49-F238E27FC236}">
                <a16:creationId xmlns:a16="http://schemas.microsoft.com/office/drawing/2014/main" id="{C214E18F-80D0-4E14-9ED3-FFB2727363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B2ED5E-1070-474E-B056-77A49AA744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21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</p:sldLayoutIdLst>
  <p:transition>
    <p:zoom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Berlin Sans FB Dem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Relationship Id="rId9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51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63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4.xml"/><Relationship Id="rId5" Type="http://schemas.openxmlformats.org/officeDocument/2006/relationships/hyperlink" Target="http://youtu.be/gy5g33S0Gzo" TargetMode="External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nsorflow.org/resources/learn-ml?gclid=CjwKCAjw6dmSBhBkEiwA_W-EoOrWHh10oPeIdMF2LXISTAMxeZ7dWIqcdbp-Uka9Jw2FdoSS7Xh8TxoCnUsQAvD_BwE" TargetMode="External"/><Relationship Id="rId3" Type="http://schemas.openxmlformats.org/officeDocument/2006/relationships/hyperlink" Target="https://www.youtube.com/watch?v=Gv9_4yMHFhI" TargetMode="External"/><Relationship Id="rId7" Type="http://schemas.openxmlformats.org/officeDocument/2006/relationships/hyperlink" Target="https://www.youtube.com/watch?v=79ry4-FdrdM" TargetMode="External"/><Relationship Id="rId2" Type="http://schemas.openxmlformats.org/officeDocument/2006/relationships/hyperlink" Target="https://www.youtube.com/watch?v=h0e2HAPTGF4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9f-GarcDY58" TargetMode="External"/><Relationship Id="rId5" Type="http://schemas.openxmlformats.org/officeDocument/2006/relationships/hyperlink" Target="https://www.youtube.com/watch?v=f_uwKZIAeM0" TargetMode="External"/><Relationship Id="rId4" Type="http://schemas.openxmlformats.org/officeDocument/2006/relationships/hyperlink" Target="https://www.youtube.com/watch?v=IpGxLWOIZy4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eksforgeeks.org/what-is-reinforcement" TargetMode="External"/><Relationship Id="rId3" Type="http://schemas.openxmlformats.org/officeDocument/2006/relationships/hyperlink" Target="https://www.seas.upenn.edu/~cis519/fall2017/lectures/01_introduction.pdf" TargetMode="External"/><Relationship Id="rId7" Type="http://schemas.openxmlformats.org/officeDocument/2006/relationships/hyperlink" Target="https://intellipaat.com/blog/supervised-learning-vs-unsupervised-learning-vs-reinforcement-learning/" TargetMode="External"/><Relationship Id="rId2" Type="http://schemas.openxmlformats.org/officeDocument/2006/relationships/hyperlink" Target="https://www.simplilearn.com/data-mining-vs-machine-learning-article#:~:text=Data%20mining%20is%20designed%20to,total%20of%20the%20gathered%20data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geeksforgeeks.org/getting-started-machine-learning/?ref=leftbar-rightbar" TargetMode="External"/><Relationship Id="rId11" Type="http://schemas.openxmlformats.org/officeDocument/2006/relationships/hyperlink" Target="http://www.deeplearningbook.org/" TargetMode="External"/><Relationship Id="rId5" Type="http://schemas.openxmlformats.org/officeDocument/2006/relationships/hyperlink" Target="https://www.toptal.com/machine-learning/machine-learning-theory-an-introductory-primer" TargetMode="External"/><Relationship Id="rId10" Type="http://schemas.openxmlformats.org/officeDocument/2006/relationships/hyperlink" Target="http://ciml.info/" TargetMode="External"/><Relationship Id="rId4" Type="http://schemas.openxmlformats.org/officeDocument/2006/relationships/hyperlink" Target="https://www.guru99.com/machine-learning-tutorial.html" TargetMode="External"/><Relationship Id="rId9" Type="http://schemas.openxmlformats.org/officeDocument/2006/relationships/hyperlink" Target="https://www.geeksforgeeks.org/what-is-reinforcement-learning/#:~:text=Reinforcement%20learning%20differs%20from%20supervised,to%20perform%20the%20given%20task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2920" y="1879225"/>
            <a:ext cx="7733104" cy="1125048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ENG6500: Intro to Machine Learning </a:t>
            </a:r>
            <a:br>
              <a:rPr lang="en-US" altLang="en-US" sz="32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“ML: Overview (Part 1)”</a:t>
            </a:r>
            <a:endParaRPr lang="en-US" alt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10600" y="1484784"/>
            <a:ext cx="144016" cy="391284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A878B3-294C-44F1-9CCB-91528CB97DF9}"/>
              </a:ext>
            </a:extLst>
          </p:cNvPr>
          <p:cNvSpPr/>
          <p:nvPr/>
        </p:nvSpPr>
        <p:spPr>
          <a:xfrm>
            <a:off x="172507" y="1472580"/>
            <a:ext cx="144016" cy="391284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4823EDB-B866-4BDA-AC2A-3D300FE54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20" y="168103"/>
            <a:ext cx="2873001" cy="156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mage result for machine learning">
            <a:extLst>
              <a:ext uri="{FF2B5EF4-FFF2-40B4-BE49-F238E27FC236}">
                <a16:creationId xmlns:a16="http://schemas.microsoft.com/office/drawing/2014/main" id="{286867A0-D0E0-4BF4-B123-399093DFE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64" y="108123"/>
            <a:ext cx="3045541" cy="172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machine learning">
            <a:extLst>
              <a:ext uri="{FF2B5EF4-FFF2-40B4-BE49-F238E27FC236}">
                <a16:creationId xmlns:a16="http://schemas.microsoft.com/office/drawing/2014/main" id="{C829AB47-59BF-4C41-9454-49628D819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146" y="5052396"/>
            <a:ext cx="2962275" cy="16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machine learning">
            <a:extLst>
              <a:ext uri="{FF2B5EF4-FFF2-40B4-BE49-F238E27FC236}">
                <a16:creationId xmlns:a16="http://schemas.microsoft.com/office/drawing/2014/main" id="{9F97ED0C-9095-4B1B-AD94-67F708482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5052396"/>
            <a:ext cx="3056364" cy="159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miro.medium.com/max/1920/1*IKF4eIfN6PhW2EXofmrEJQ.jpeg">
            <a:extLst>
              <a:ext uri="{FF2B5EF4-FFF2-40B4-BE49-F238E27FC236}">
                <a16:creationId xmlns:a16="http://schemas.microsoft.com/office/drawing/2014/main" id="{64085351-7EA0-4CE8-99FE-93B1B9EEC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0061" y="291638"/>
            <a:ext cx="2000085" cy="112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13039D42-B6DB-47BF-A39F-962C7CE92C2C}"/>
              </a:ext>
            </a:extLst>
          </p:cNvPr>
          <p:cNvSpPr txBox="1">
            <a:spLocks noChangeArrowheads="1"/>
          </p:cNvSpPr>
          <p:nvPr/>
        </p:nvSpPr>
        <p:spPr>
          <a:xfrm>
            <a:off x="1268003" y="3153375"/>
            <a:ext cx="6607993" cy="141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Prof. S. Areibi</a:t>
            </a:r>
          </a:p>
          <a:p>
            <a:r>
              <a:rPr lang="en-US" altLang="en-US" sz="32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School of Engineering</a:t>
            </a:r>
          </a:p>
          <a:p>
            <a:r>
              <a:rPr lang="en-US" altLang="en-US" sz="32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University of Guelph</a:t>
            </a:r>
            <a:endParaRPr lang="en-US" alt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23652-F5DF-514A-BE0C-17E2D340A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9625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Defining the Learning Task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B32982-8BE3-AE47-861B-8E3AD27096FB}"/>
              </a:ext>
            </a:extLst>
          </p:cNvPr>
          <p:cNvSpPr txBox="1">
            <a:spLocks/>
          </p:cNvSpPr>
          <p:nvPr/>
        </p:nvSpPr>
        <p:spPr>
          <a:xfrm>
            <a:off x="304800" y="1066800"/>
            <a:ext cx="8534400" cy="563880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Categorizing Email Spam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628650" marR="0" lvl="1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T: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Categorize email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messages as spam or legitimate</a:t>
            </a:r>
          </a:p>
          <a:p>
            <a:pPr marL="628650" marR="0" lvl="1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Percentage of email messages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correctly classified</a:t>
            </a:r>
          </a:p>
          <a:p>
            <a:pPr marL="628650" marR="0" lvl="1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E: Database of emails, some with human-given labels</a:t>
            </a:r>
          </a:p>
          <a:p>
            <a:pPr marL="514350" marR="0" lvl="0" indent="-5143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Recognizing Words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628650" marR="0" lvl="1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T: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Recognizing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hand-written words</a:t>
            </a:r>
          </a:p>
          <a:p>
            <a:pPr marL="628650" marR="0" lvl="1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Percentage of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words correctly classified</a:t>
            </a:r>
          </a:p>
          <a:p>
            <a:pPr marL="628650" marR="0" lvl="1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E: Database of human-labeled images of handwritten words</a:t>
            </a:r>
          </a:p>
          <a:p>
            <a:pPr marL="514350" marR="0" lvl="0" indent="-5143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Checkers: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T: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Checkers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Percentage of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games won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against an arbitrary opponent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E: Playing practice games against itself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T: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Driving four-lane highways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vision sensors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P: Average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distance traveled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a human-judged error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E: A sequence of images and steering commands recorded while observing a human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28650" marR="0" lvl="1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28650" marR="0" lvl="1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1B4A678-060C-4602-AE2F-25FABA2E22EE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29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2B2DDAE9-3A73-4B1B-A3B7-3C57DFB5D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/>
            <a:r>
              <a:rPr lang="en-US" alt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Related Fields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F3AE1F5A-8E9A-4FB6-B12E-CCEBC7D145B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5181600"/>
            <a:ext cx="7924800" cy="990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i="1" dirty="0">
                <a:solidFill>
                  <a:srgbClr val="0000FF"/>
                </a:solidFill>
              </a:rPr>
              <a:t>Machine learning</a:t>
            </a:r>
            <a:r>
              <a:rPr lang="en-US" altLang="en-US" sz="2400" dirty="0">
                <a:solidFill>
                  <a:srgbClr val="0000FF"/>
                </a:solidFill>
              </a:rPr>
              <a:t> is primarily concerned with the accuracy and effectiveness of the </a:t>
            </a:r>
            <a:r>
              <a:rPr lang="en-US" altLang="en-US" sz="2400" i="1" dirty="0">
                <a:solidFill>
                  <a:srgbClr val="0000FF"/>
                </a:solidFill>
              </a:rPr>
              <a:t>computer system</a:t>
            </a:r>
            <a:r>
              <a:rPr lang="en-US" altLang="en-US" sz="2400" dirty="0">
                <a:solidFill>
                  <a:srgbClr val="0000FF"/>
                </a:solidFill>
              </a:rPr>
              <a:t>.</a:t>
            </a:r>
            <a:endParaRPr lang="en-US" altLang="en-US" sz="2400" i="1" dirty="0">
              <a:solidFill>
                <a:srgbClr val="0000FF"/>
              </a:solidFill>
            </a:endParaRPr>
          </a:p>
        </p:txBody>
      </p:sp>
      <p:sp>
        <p:nvSpPr>
          <p:cNvPr id="64516" name="Oval 4">
            <a:extLst>
              <a:ext uri="{FF2B5EF4-FFF2-40B4-BE49-F238E27FC236}">
                <a16:creationId xmlns:a16="http://schemas.microsoft.com/office/drawing/2014/main" id="{466476A5-E5DD-488E-A185-05A708A50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429000"/>
            <a:ext cx="27432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psychological models</a:t>
            </a:r>
          </a:p>
        </p:txBody>
      </p:sp>
      <p:sp>
        <p:nvSpPr>
          <p:cNvPr id="64517" name="Oval 5">
            <a:extLst>
              <a:ext uri="{FF2B5EF4-FFF2-40B4-BE49-F238E27FC236}">
                <a16:creationId xmlns:a16="http://schemas.microsoft.com/office/drawing/2014/main" id="{FC8380D1-C883-47C8-9B2C-92A0BA977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066800"/>
            <a:ext cx="1066800" cy="990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mining</a:t>
            </a:r>
          </a:p>
        </p:txBody>
      </p:sp>
      <p:sp>
        <p:nvSpPr>
          <p:cNvPr id="64518" name="Oval 6">
            <a:extLst>
              <a:ext uri="{FF2B5EF4-FFF2-40B4-BE49-F238E27FC236}">
                <a16:creationId xmlns:a16="http://schemas.microsoft.com/office/drawing/2014/main" id="{7D362065-AA46-4D49-BBFF-D60AD953F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819400"/>
            <a:ext cx="2286000" cy="838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cognitive science</a:t>
            </a:r>
          </a:p>
        </p:txBody>
      </p:sp>
      <p:sp>
        <p:nvSpPr>
          <p:cNvPr id="64519" name="Oval 7">
            <a:extLst>
              <a:ext uri="{FF2B5EF4-FFF2-40B4-BE49-F238E27FC236}">
                <a16:creationId xmlns:a16="http://schemas.microsoft.com/office/drawing/2014/main" id="{C8E82046-BAD0-4AE9-BF56-A18B69A7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33600"/>
            <a:ext cx="2133600" cy="838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decision theory</a:t>
            </a:r>
          </a:p>
        </p:txBody>
      </p:sp>
      <p:sp>
        <p:nvSpPr>
          <p:cNvPr id="64520" name="Oval 8">
            <a:extLst>
              <a:ext uri="{FF2B5EF4-FFF2-40B4-BE49-F238E27FC236}">
                <a16:creationId xmlns:a16="http://schemas.microsoft.com/office/drawing/2014/main" id="{03E3D81E-6316-48EA-A2D6-ED73A89B2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438400"/>
            <a:ext cx="26670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information theory</a:t>
            </a:r>
          </a:p>
        </p:txBody>
      </p:sp>
      <p:sp>
        <p:nvSpPr>
          <p:cNvPr id="64521" name="Oval 9">
            <a:extLst>
              <a:ext uri="{FF2B5EF4-FFF2-40B4-BE49-F238E27FC236}">
                <a16:creationId xmlns:a16="http://schemas.microsoft.com/office/drawing/2014/main" id="{66915DC2-6C58-4C38-943C-43C403DF8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048000"/>
            <a:ext cx="17526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databases</a:t>
            </a:r>
          </a:p>
        </p:txBody>
      </p:sp>
      <p:sp>
        <p:nvSpPr>
          <p:cNvPr id="64522" name="Oval 10">
            <a:extLst>
              <a:ext uri="{FF2B5EF4-FFF2-40B4-BE49-F238E27FC236}">
                <a16:creationId xmlns:a16="http://schemas.microsoft.com/office/drawing/2014/main" id="{67D38DBB-ECA3-4BC7-BCDE-8EE44746F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1752600"/>
            <a:ext cx="2286000" cy="2362200"/>
          </a:xfrm>
          <a:prstGeom prst="ellips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machine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learning</a:t>
            </a:r>
          </a:p>
        </p:txBody>
      </p:sp>
      <p:sp>
        <p:nvSpPr>
          <p:cNvPr id="64523" name="Oval 11">
            <a:extLst>
              <a:ext uri="{FF2B5EF4-FFF2-40B4-BE49-F238E27FC236}">
                <a16:creationId xmlns:a16="http://schemas.microsoft.com/office/drawing/2014/main" id="{670A396C-AB87-452B-A710-343A9D2C6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733800"/>
            <a:ext cx="1676400" cy="1066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neuroscience</a:t>
            </a:r>
          </a:p>
        </p:txBody>
      </p:sp>
      <p:sp>
        <p:nvSpPr>
          <p:cNvPr id="64524" name="Oval 12">
            <a:extLst>
              <a:ext uri="{FF2B5EF4-FFF2-40B4-BE49-F238E27FC236}">
                <a16:creationId xmlns:a16="http://schemas.microsoft.com/office/drawing/2014/main" id="{C3312D9B-2925-44D4-9006-2A0D6A0AE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00200"/>
            <a:ext cx="1828800" cy="1143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statistics</a:t>
            </a:r>
          </a:p>
        </p:txBody>
      </p:sp>
      <p:sp>
        <p:nvSpPr>
          <p:cNvPr id="64525" name="Oval 13">
            <a:extLst>
              <a:ext uri="{FF2B5EF4-FFF2-40B4-BE49-F238E27FC236}">
                <a16:creationId xmlns:a16="http://schemas.microsoft.com/office/drawing/2014/main" id="{51647871-DA87-48E1-B20C-DFA91D576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733800"/>
            <a:ext cx="1447800" cy="1295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evolutionary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models</a:t>
            </a:r>
          </a:p>
        </p:txBody>
      </p:sp>
      <p:sp>
        <p:nvSpPr>
          <p:cNvPr id="64526" name="Oval 14">
            <a:extLst>
              <a:ext uri="{FF2B5EF4-FFF2-40B4-BE49-F238E27FC236}">
                <a16:creationId xmlns:a16="http://schemas.microsoft.com/office/drawing/2014/main" id="{ADB5C19A-433E-4A07-BD6B-E70181220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295400"/>
            <a:ext cx="19812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control theory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E5341426-D320-4F61-9BEF-926966040B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239000" y="6629400"/>
            <a:ext cx="1905000" cy="228600"/>
          </a:xfr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244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3DF8FD-B70C-453D-8A6A-5CFD4F32F553}"/>
              </a:ext>
            </a:extLst>
          </p:cNvPr>
          <p:cNvSpPr/>
          <p:nvPr/>
        </p:nvSpPr>
        <p:spPr>
          <a:xfrm>
            <a:off x="457200" y="2857500"/>
            <a:ext cx="8229600" cy="1181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5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Machine Learning: Applications</a:t>
            </a:r>
          </a:p>
        </p:txBody>
      </p:sp>
    </p:spTree>
    <p:extLst>
      <p:ext uri="{BB962C8B-B14F-4D97-AF65-F5344CB8AC3E}">
        <p14:creationId xmlns:p14="http://schemas.microsoft.com/office/powerpoint/2010/main" val="20758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FA8EE-9D22-A945-AB78-9E6C7E890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535" y="1181100"/>
            <a:ext cx="8686800" cy="5448300"/>
          </a:xfrm>
        </p:spPr>
        <p:txBody>
          <a:bodyPr>
            <a:noAutofit/>
          </a:bodyPr>
          <a:lstStyle/>
          <a:p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</a:t>
            </a:r>
            <a:r>
              <a:rPr lang="en-CA" sz="2800" dirty="0">
                <a:solidFill>
                  <a:srgbClr val="0000FF"/>
                </a:solidFill>
              </a:rPr>
              <a:t>: Market basket analysis, Customer relationship management (CRM)</a:t>
            </a:r>
          </a:p>
          <a:p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Finance</a:t>
            </a:r>
            <a:r>
              <a:rPr lang="en-CA" sz="2800" dirty="0">
                <a:solidFill>
                  <a:srgbClr val="0000FF"/>
                </a:solidFill>
              </a:rPr>
              <a:t>: Credit scoring, fraud detection</a:t>
            </a:r>
          </a:p>
          <a:p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Manufacturing</a:t>
            </a:r>
            <a:r>
              <a:rPr lang="en-CA" sz="2800" dirty="0">
                <a:solidFill>
                  <a:srgbClr val="0000FF"/>
                </a:solidFill>
              </a:rPr>
              <a:t>: Control, robotics, troubleshooting</a:t>
            </a:r>
          </a:p>
          <a:p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</a:t>
            </a:r>
            <a:r>
              <a:rPr lang="en-CA" sz="2800" dirty="0">
                <a:solidFill>
                  <a:srgbClr val="0000FF"/>
                </a:solidFill>
              </a:rPr>
              <a:t>: Medical diagnosis, correct image classification</a:t>
            </a:r>
          </a:p>
          <a:p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Telecommunications</a:t>
            </a:r>
            <a:r>
              <a:rPr lang="en-CA" sz="2800" dirty="0">
                <a:solidFill>
                  <a:srgbClr val="0000FF"/>
                </a:solidFill>
              </a:rPr>
              <a:t>: Spam filters, intrusion detection</a:t>
            </a:r>
          </a:p>
          <a:p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mining</a:t>
            </a:r>
            <a:r>
              <a:rPr lang="en-CA" sz="2800" dirty="0">
                <a:solidFill>
                  <a:srgbClr val="0000FF"/>
                </a:solidFill>
              </a:rPr>
              <a:t>: Search engines</a:t>
            </a:r>
          </a:p>
          <a:p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Autonomous Driving</a:t>
            </a:r>
            <a:r>
              <a:rPr lang="en-CA" sz="2800" dirty="0">
                <a:solidFill>
                  <a:srgbClr val="0000FF"/>
                </a:solidFill>
              </a:rPr>
              <a:t>: Vehicles, Trucks, Drones, …</a:t>
            </a:r>
          </a:p>
          <a:p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 Design Automation</a:t>
            </a:r>
            <a:r>
              <a:rPr lang="en-CA" sz="2800" dirty="0">
                <a:solidFill>
                  <a:srgbClr val="0000FF"/>
                </a:solidFill>
              </a:rPr>
              <a:t>: Synthesis, Placement, …</a:t>
            </a:r>
          </a:p>
          <a:p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Fabrication</a:t>
            </a:r>
            <a:r>
              <a:rPr lang="en-CA" sz="2800" dirty="0">
                <a:solidFill>
                  <a:srgbClr val="0000FF"/>
                </a:solidFill>
              </a:rPr>
              <a:t>, … improving yield</a:t>
            </a:r>
          </a:p>
          <a:p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 (Internet of Things) </a:t>
            </a:r>
            <a:r>
              <a:rPr lang="en-CA" sz="2800" dirty="0">
                <a:solidFill>
                  <a:srgbClr val="0000FF"/>
                </a:solidFill>
              </a:rPr>
              <a:t>… Wireless Sensor Networks</a:t>
            </a:r>
          </a:p>
          <a:p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3A5A041-B206-43CC-BE05-2F7D47122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Machine Learning Applications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1302C75-71F3-44F7-8D42-46FCCA2E3EE3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231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2304B-81F2-E042-8098-AA5F4ECDD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99" y="2923542"/>
            <a:ext cx="3578812" cy="19472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54F48E-CA68-C648-9BAF-9163A39B1EFC}"/>
              </a:ext>
            </a:extLst>
          </p:cNvPr>
          <p:cNvSpPr txBox="1"/>
          <p:nvPr/>
        </p:nvSpPr>
        <p:spPr>
          <a:xfrm>
            <a:off x="1410957" y="5135373"/>
            <a:ext cx="186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Web Page Search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9C138C-B7C0-7149-AB11-B436216DC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841" y="2307909"/>
            <a:ext cx="1143000" cy="1619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3D6AF3-7871-1F4C-9E80-6D341FE44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272" y="2328627"/>
            <a:ext cx="1143000" cy="1619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81EAF4-8A30-FC46-9294-CCB1C19D3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279" y="2328627"/>
            <a:ext cx="1143000" cy="1619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EAE58E-EE38-974E-B0F1-006C55065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8691" y="3897146"/>
            <a:ext cx="1143000" cy="1619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0E7995-6BC3-A247-9A08-7947234B63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0557" y="3897146"/>
            <a:ext cx="1143000" cy="1619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C870ED-F4FC-7945-ACEF-253AE0A725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4272" y="3897146"/>
            <a:ext cx="1143000" cy="161925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D8856D1-19CB-4ED4-912D-7394D6D68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Web Page Search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585578-6903-4A49-9AC4-94C85E8E1708}"/>
              </a:ext>
            </a:extLst>
          </p:cNvPr>
          <p:cNvSpPr txBox="1"/>
          <p:nvPr/>
        </p:nvSpPr>
        <p:spPr>
          <a:xfrm>
            <a:off x="756454" y="1435339"/>
            <a:ext cx="2824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It is Everywhere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0227261D-30D3-4421-A207-864F6D1FF174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1069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6EBC55-09C5-B240-89B4-832260801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371316"/>
            <a:ext cx="3578812" cy="19472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2F154-BDBA-7044-A1E6-F6B7AE4E37B8}"/>
              </a:ext>
            </a:extLst>
          </p:cNvPr>
          <p:cNvSpPr txBox="1"/>
          <p:nvPr/>
        </p:nvSpPr>
        <p:spPr>
          <a:xfrm>
            <a:off x="1602307" y="4610661"/>
            <a:ext cx="194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Email Anti-Spam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CF5A7-1A5E-AA4F-9E66-1DE7375B2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136" y="4293772"/>
            <a:ext cx="1309349" cy="1233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C29D2B-ADB5-FF42-BA07-8F94EC264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440" y="4293772"/>
            <a:ext cx="1309349" cy="13093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3C2F72-0060-2A4A-91E3-24CCBE40E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285" y="2371316"/>
            <a:ext cx="1543050" cy="1781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84811A-CADB-7B48-9E78-B37B81D08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5365" y="2371316"/>
            <a:ext cx="3114675" cy="1409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1A15B9-AFB6-4EBE-A67B-7B73519C3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Email Anti-Spam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427782-77C2-47FF-B459-05E7120F0B38}"/>
              </a:ext>
            </a:extLst>
          </p:cNvPr>
          <p:cNvSpPr txBox="1"/>
          <p:nvPr/>
        </p:nvSpPr>
        <p:spPr>
          <a:xfrm>
            <a:off x="756454" y="1435339"/>
            <a:ext cx="2824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It is Everywhere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F79DB54-093B-4679-B570-C329950970D8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8513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54F48E-CA68-C648-9BAF-9163A39B1EFC}"/>
              </a:ext>
            </a:extLst>
          </p:cNvPr>
          <p:cNvSpPr txBox="1"/>
          <p:nvPr/>
        </p:nvSpPr>
        <p:spPr>
          <a:xfrm>
            <a:off x="2007449" y="4799414"/>
            <a:ext cx="257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Character Recognition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95DFDC-712C-C143-81DF-719C9CE0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80" y="2895600"/>
            <a:ext cx="3038475" cy="1504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3A4922-BB41-DB41-848B-FB8F11F4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88" y="2335333"/>
            <a:ext cx="3028950" cy="1514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DDB755-0865-9641-B22D-9A9563F72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504" y="2724150"/>
            <a:ext cx="2476500" cy="18478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B653195-D5BB-430A-88F0-E2CCEFBA2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Character Recognition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B483F-DB8E-4282-AFB7-4A3F63A3BE57}"/>
              </a:ext>
            </a:extLst>
          </p:cNvPr>
          <p:cNvSpPr txBox="1"/>
          <p:nvPr/>
        </p:nvSpPr>
        <p:spPr>
          <a:xfrm>
            <a:off x="756454" y="1435339"/>
            <a:ext cx="2824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It is Everywhere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63AAFDC-5637-4935-A134-B00507189722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5157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54F48E-CA68-C648-9BAF-9163A39B1EFC}"/>
              </a:ext>
            </a:extLst>
          </p:cNvPr>
          <p:cNvSpPr txBox="1"/>
          <p:nvPr/>
        </p:nvSpPr>
        <p:spPr>
          <a:xfrm>
            <a:off x="2664194" y="4953000"/>
            <a:ext cx="198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Voice Recognition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8DE68-CFD8-C74D-A9E2-DF576D4BC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349" y="1792029"/>
            <a:ext cx="1143000" cy="1619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EC32B-8410-0143-BBEA-5C71C0BBA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68" y="3260194"/>
            <a:ext cx="3267075" cy="1400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5B0958-415B-514B-978B-A4069D41F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708" y="3292078"/>
            <a:ext cx="2296067" cy="106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836D15-188A-3B49-B08C-AE7FEA61C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212" y="1734028"/>
            <a:ext cx="1463819" cy="1400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734A5-3040-8340-AA6D-E1FE667952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1744" y="3224281"/>
            <a:ext cx="2450756" cy="10667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9CB5CA-5FBA-3048-B9BE-7FBBB26B41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1030" y="4471235"/>
            <a:ext cx="1781175" cy="17811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0927D3-6A31-48F5-9CAF-B718AFAC88D1}"/>
              </a:ext>
            </a:extLst>
          </p:cNvPr>
          <p:cNvSpPr txBox="1"/>
          <p:nvPr/>
        </p:nvSpPr>
        <p:spPr>
          <a:xfrm>
            <a:off x="756454" y="1435339"/>
            <a:ext cx="2824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It is Everywhere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2772CA8-773C-48F0-91D0-F5F420E6D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Voice Recognition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9E0BA1-53D2-4ED8-90F9-7A9DFC174145}"/>
              </a:ext>
            </a:extLst>
          </p:cNvPr>
          <p:cNvSpPr txBox="1"/>
          <p:nvPr/>
        </p:nvSpPr>
        <p:spPr>
          <a:xfrm>
            <a:off x="1846405" y="6354521"/>
            <a:ext cx="5585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1" dirty="0"/>
              <a:t>Google Voice Recognition Now Supports 119 Languages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8CDB5F0-6E3E-437B-873F-D1090B209EF1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250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54F48E-CA68-C648-9BAF-9163A39B1EFC}"/>
              </a:ext>
            </a:extLst>
          </p:cNvPr>
          <p:cNvSpPr txBox="1"/>
          <p:nvPr/>
        </p:nvSpPr>
        <p:spPr>
          <a:xfrm>
            <a:off x="3347356" y="5367457"/>
            <a:ext cx="2901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Face Recognition and tagging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8019A-93BD-3844-BDF1-B099B20AD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08" y="3524970"/>
            <a:ext cx="2574944" cy="14360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1F36E3-09FB-7C43-A5F3-3FBE55DC3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927" y="2971800"/>
            <a:ext cx="1206824" cy="15585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588602-6CCE-0C4C-9FA1-489205324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976" y="3034432"/>
            <a:ext cx="1933575" cy="981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E19E91-EE4B-5E49-A0BD-02D2CE815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250" y="3396940"/>
            <a:ext cx="1990725" cy="16002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A1B64B8-F56A-4A3B-A37D-D1B59F84E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Face Recognition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AD0527-BB53-49F2-8725-B296C25EF17E}"/>
              </a:ext>
            </a:extLst>
          </p:cNvPr>
          <p:cNvSpPr txBox="1"/>
          <p:nvPr/>
        </p:nvSpPr>
        <p:spPr>
          <a:xfrm>
            <a:off x="756454" y="1435339"/>
            <a:ext cx="2824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It is Everywhere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40AD26C-82BF-4647-BDF3-0D014E3D8397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7238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AA5394-E4BB-794D-81B5-E0F431226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812" y="2982129"/>
            <a:ext cx="2181225" cy="17049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BE25A9C-F7AE-504C-9F9E-887ED92CB499}"/>
              </a:ext>
            </a:extLst>
          </p:cNvPr>
          <p:cNvGrpSpPr/>
          <p:nvPr/>
        </p:nvGrpSpPr>
        <p:grpSpPr>
          <a:xfrm>
            <a:off x="2513037" y="2145147"/>
            <a:ext cx="3500793" cy="1854506"/>
            <a:chOff x="3350716" y="1717195"/>
            <a:chExt cx="4667724" cy="24726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9B2796-9023-6946-B422-C1C1C2C1D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0716" y="1726070"/>
              <a:ext cx="3289300" cy="24638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38C668-BBA3-4445-B936-B8341C72E96C}"/>
                </a:ext>
              </a:extLst>
            </p:cNvPr>
            <p:cNvSpPr txBox="1"/>
            <p:nvPr/>
          </p:nvSpPr>
          <p:spPr>
            <a:xfrm>
              <a:off x="6640016" y="1717195"/>
              <a:ext cx="137842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1998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C355FD-BA65-544C-B9AC-A138DDF292ED}"/>
              </a:ext>
            </a:extLst>
          </p:cNvPr>
          <p:cNvGrpSpPr/>
          <p:nvPr/>
        </p:nvGrpSpPr>
        <p:grpSpPr>
          <a:xfrm>
            <a:off x="2533509" y="4006233"/>
            <a:ext cx="3480321" cy="1794932"/>
            <a:chOff x="3378012" y="4198643"/>
            <a:chExt cx="4640428" cy="23932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966554-0F90-D642-9F76-96287401A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8012" y="4198643"/>
              <a:ext cx="3289300" cy="235369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ABCF1A-670B-5A43-AE39-8B18FCF5E6FB}"/>
                </a:ext>
              </a:extLst>
            </p:cNvPr>
            <p:cNvSpPr txBox="1"/>
            <p:nvPr/>
          </p:nvSpPr>
          <p:spPr>
            <a:xfrm>
              <a:off x="6640016" y="6191776"/>
              <a:ext cx="137842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2016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7D67DF-B42F-6248-9B57-8D29536158C7}"/>
              </a:ext>
            </a:extLst>
          </p:cNvPr>
          <p:cNvGrpSpPr/>
          <p:nvPr/>
        </p:nvGrpSpPr>
        <p:grpSpPr>
          <a:xfrm>
            <a:off x="6013830" y="3202473"/>
            <a:ext cx="2548293" cy="1347935"/>
            <a:chOff x="8018440" y="3126964"/>
            <a:chExt cx="3397724" cy="17972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8091D8-0A03-B74B-B6C9-24ADC740F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8440" y="3235110"/>
              <a:ext cx="2019300" cy="16891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559136-B1BE-6E4A-A7A0-0FC4CEFCFBEE}"/>
                </a:ext>
              </a:extLst>
            </p:cNvPr>
            <p:cNvSpPr txBox="1"/>
            <p:nvPr/>
          </p:nvSpPr>
          <p:spPr>
            <a:xfrm>
              <a:off x="10037740" y="3126964"/>
              <a:ext cx="137842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Now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86332A1-2C6A-3A41-953E-81363E925055}"/>
              </a:ext>
            </a:extLst>
          </p:cNvPr>
          <p:cNvSpPr/>
          <p:nvPr/>
        </p:nvSpPr>
        <p:spPr>
          <a:xfrm>
            <a:off x="5496921" y="2165026"/>
            <a:ext cx="122982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IBM Deep Blue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245CBD-D05E-4048-B75E-B980FD09CB3E}"/>
              </a:ext>
            </a:extLst>
          </p:cNvPr>
          <p:cNvSpPr/>
          <p:nvPr/>
        </p:nvSpPr>
        <p:spPr>
          <a:xfrm>
            <a:off x="1600200" y="5941187"/>
            <a:ext cx="48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CA" dirty="0">
                <a:solidFill>
                  <a:srgbClr val="0000FF"/>
                </a:solidFill>
                <a:latin typeface="Calibri" panose="020F0502020204030204"/>
              </a:rPr>
              <a:t>Alpha Go developed by DeepMind Technologies which was later acquired by Google</a:t>
            </a:r>
            <a:endParaRPr lang="en-US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014734B-5550-4A51-BF65-4F0EFC2F6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From Deep Blue to AlphaGo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EAE5A9E0-9784-48F8-9B25-5931B1D9AE22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5609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3DF8FD-B70C-453D-8A6A-5CFD4F32F553}"/>
              </a:ext>
            </a:extLst>
          </p:cNvPr>
          <p:cNvSpPr/>
          <p:nvPr/>
        </p:nvSpPr>
        <p:spPr>
          <a:xfrm>
            <a:off x="457200" y="2857500"/>
            <a:ext cx="8229600" cy="1181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5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Learning</a:t>
            </a:r>
            <a:endParaRPr kumimoji="0" lang="en-CA" sz="45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830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3DF8FD-B70C-453D-8A6A-5CFD4F32F553}"/>
              </a:ext>
            </a:extLst>
          </p:cNvPr>
          <p:cNvSpPr/>
          <p:nvPr/>
        </p:nvSpPr>
        <p:spPr>
          <a:xfrm>
            <a:off x="457200" y="2857500"/>
            <a:ext cx="8229600" cy="1181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5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54250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Machine Learning is…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390876" y="3054814"/>
            <a:ext cx="8372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Machine learning, is a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branch 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Artificial Intelligence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(AI)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concerns the construction and study of systems that can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learn from data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218" y="4293437"/>
            <a:ext cx="2253564" cy="22380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6256FD-18BE-4EA0-AA59-182BBB1F8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76" y="1357559"/>
            <a:ext cx="8372123" cy="9906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9429B9C-0EA8-4FDE-A7C2-E889294AF064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E88430-AFAB-4491-AD2A-D78A9CA76C29}"/>
              </a:ext>
            </a:extLst>
          </p:cNvPr>
          <p:cNvSpPr/>
          <p:nvPr/>
        </p:nvSpPr>
        <p:spPr>
          <a:xfrm>
            <a:off x="622300" y="1496564"/>
            <a:ext cx="789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Machine learning is a field of computer science that gives computers the ability to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learn without being explicitly programmed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1E74B1-BD37-453B-8ABF-6F1CA765E57A}"/>
              </a:ext>
            </a:extLst>
          </p:cNvPr>
          <p:cNvSpPr txBox="1"/>
          <p:nvPr/>
        </p:nvSpPr>
        <p:spPr>
          <a:xfrm>
            <a:off x="241705" y="4800600"/>
            <a:ext cx="55801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Automatically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detect patterns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 data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Use the uncovered patterns to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/>
                <a:ea typeface="+mn-ea"/>
                <a:cs typeface="+mn-cs"/>
              </a:rPr>
              <a:t>predict future data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or other outcomes of interest</a:t>
            </a:r>
          </a:p>
        </p:txBody>
      </p:sp>
    </p:spTree>
    <p:extLst>
      <p:ext uri="{BB962C8B-B14F-4D97-AF65-F5344CB8AC3E}">
        <p14:creationId xmlns:p14="http://schemas.microsoft.com/office/powerpoint/2010/main" val="411983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5058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ML (PREDICTION)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269" y="2106008"/>
            <a:ext cx="8294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Machine learning is about predicting the future based on the past.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					-- Hal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Daume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III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561" y="4162777"/>
            <a:ext cx="1297640" cy="2074333"/>
          </a:xfrm>
          <a:prstGeom prst="rect">
            <a:avLst/>
          </a:prstGeom>
          <a:noFill/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854" y="4655446"/>
            <a:ext cx="1308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Data</a:t>
            </a:r>
          </a:p>
        </p:txBody>
      </p:sp>
      <p:sp>
        <p:nvSpPr>
          <p:cNvPr id="7" name="TextBox 6"/>
          <p:cNvSpPr txBox="1"/>
          <p:nvPr/>
        </p:nvSpPr>
        <p:spPr>
          <a:xfrm rot="19287826">
            <a:off x="1648475" y="4111748"/>
            <a:ext cx="925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learn</a:t>
            </a:r>
          </a:p>
        </p:txBody>
      </p:sp>
      <p:sp>
        <p:nvSpPr>
          <p:cNvPr id="9" name="Oval 8"/>
          <p:cNvSpPr/>
          <p:nvPr/>
        </p:nvSpPr>
        <p:spPr>
          <a:xfrm>
            <a:off x="2511793" y="4473223"/>
            <a:ext cx="1518033" cy="135466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3459" y="4706779"/>
            <a:ext cx="130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model/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predictor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269" y="3541889"/>
            <a:ext cx="71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past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1778010" y="4852049"/>
            <a:ext cx="606778" cy="570665"/>
          </a:xfrm>
          <a:prstGeom prst="rightArrow">
            <a:avLst/>
          </a:prstGeom>
          <a:solidFill>
            <a:srgbClr val="FF6600"/>
          </a:solidFill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176891" y="3541889"/>
            <a:ext cx="0" cy="304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9287826">
            <a:off x="7931673" y="3974257"/>
            <a:ext cx="1194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predict</a:t>
            </a:r>
          </a:p>
        </p:txBody>
      </p:sp>
      <p:sp>
        <p:nvSpPr>
          <p:cNvPr id="25" name="Oval 24"/>
          <p:cNvSpPr/>
          <p:nvPr/>
        </p:nvSpPr>
        <p:spPr>
          <a:xfrm>
            <a:off x="6485952" y="4481002"/>
            <a:ext cx="1518033" cy="135466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7618" y="4714558"/>
            <a:ext cx="130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model/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predictor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86994" y="3541889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future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94934" y="4162777"/>
            <a:ext cx="1297640" cy="2074333"/>
          </a:xfrm>
          <a:prstGeom prst="rect">
            <a:avLst/>
          </a:prstGeom>
          <a:noFill/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66543" y="4655446"/>
            <a:ext cx="11437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Testing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Data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5777251" y="4866958"/>
            <a:ext cx="606778" cy="570665"/>
          </a:xfrm>
          <a:prstGeom prst="rightArrow">
            <a:avLst/>
          </a:prstGeom>
          <a:solidFill>
            <a:srgbClr val="FF6600"/>
          </a:solidFill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8159270" y="4852049"/>
            <a:ext cx="606778" cy="570665"/>
          </a:xfrm>
          <a:prstGeom prst="rightArrow">
            <a:avLst/>
          </a:prstGeom>
          <a:solidFill>
            <a:srgbClr val="FF6600"/>
          </a:solidFill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75504A7-86E4-4AF5-9A19-038F6BD8108A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31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  <p:bldP spid="27" grpId="0"/>
      <p:bldP spid="30" grpId="0" animBg="1"/>
      <p:bldP spid="31" grpId="0"/>
      <p:bldP spid="32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0" y="1197216"/>
            <a:ext cx="789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Machine learning is a field of computer science that gives computers the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ability to learn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without being explicitly programmed</a:t>
            </a:r>
          </a:p>
        </p:txBody>
      </p:sp>
      <p:sp>
        <p:nvSpPr>
          <p:cNvPr id="9" name="Rectangle 8"/>
          <p:cNvSpPr/>
          <p:nvPr/>
        </p:nvSpPr>
        <p:spPr>
          <a:xfrm>
            <a:off x="449179" y="6290855"/>
            <a:ext cx="8496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Methods that can learn from and make predictions on data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457200" y="2359582"/>
            <a:ext cx="8496300" cy="2737104"/>
            <a:chOff x="457200" y="2682748"/>
            <a:chExt cx="8496300" cy="2737104"/>
          </a:xfrm>
        </p:grpSpPr>
        <p:sp>
          <p:nvSpPr>
            <p:cNvPr id="12" name="Can 11"/>
            <p:cNvSpPr/>
            <p:nvPr/>
          </p:nvSpPr>
          <p:spPr>
            <a:xfrm>
              <a:off x="457200" y="2682748"/>
              <a:ext cx="2108200" cy="949452"/>
            </a:xfrm>
            <a:prstGeom prst="ca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Labeled Data</a:t>
              </a:r>
            </a:p>
          </p:txBody>
        </p:sp>
        <p:sp>
          <p:nvSpPr>
            <p:cNvPr id="13" name="Can 12"/>
            <p:cNvSpPr/>
            <p:nvPr/>
          </p:nvSpPr>
          <p:spPr>
            <a:xfrm>
              <a:off x="457200" y="4470400"/>
              <a:ext cx="2108200" cy="949452"/>
            </a:xfrm>
            <a:prstGeom prst="ca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Labeled Data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542697" y="2682748"/>
              <a:ext cx="2654300" cy="949452"/>
            </a:xfrm>
            <a:prstGeom prst="roundRect">
              <a:avLst/>
            </a:prstGeom>
            <a:gradFill flip="none" rotWithShape="1">
              <a:gsLst>
                <a:gs pos="0">
                  <a:srgbClr val="00B0F0"/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Machine Learning algorithm</a:t>
              </a:r>
            </a:p>
          </p:txBody>
        </p:sp>
        <p:sp>
          <p:nvSpPr>
            <p:cNvPr id="15" name="Cube 14"/>
            <p:cNvSpPr/>
            <p:nvPr/>
          </p:nvSpPr>
          <p:spPr>
            <a:xfrm>
              <a:off x="3809397" y="4364454"/>
              <a:ext cx="1943100" cy="909574"/>
            </a:xfrm>
            <a:prstGeom prst="cub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Learned model</a:t>
              </a:r>
            </a:p>
          </p:txBody>
        </p:sp>
        <p:sp>
          <p:nvSpPr>
            <p:cNvPr id="18" name="Bevel 17"/>
            <p:cNvSpPr/>
            <p:nvPr/>
          </p:nvSpPr>
          <p:spPr>
            <a:xfrm>
              <a:off x="6196997" y="4509782"/>
              <a:ext cx="1536700" cy="870688"/>
            </a:xfrm>
            <a:prstGeom prst="bevel">
              <a:avLst/>
            </a:prstGeom>
            <a:gradFill>
              <a:gsLst>
                <a:gs pos="0">
                  <a:srgbClr val="92D050"/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Prediction</a:t>
              </a:r>
            </a:p>
          </p:txBody>
        </p:sp>
        <p:cxnSp>
          <p:nvCxnSpPr>
            <p:cNvPr id="20" name="Straight Arrow Connector 19"/>
            <p:cNvCxnSpPr>
              <a:stCxn id="12" idx="4"/>
              <a:endCxn id="14" idx="1"/>
            </p:cNvCxnSpPr>
            <p:nvPr/>
          </p:nvCxnSpPr>
          <p:spPr>
            <a:xfrm>
              <a:off x="2565400" y="3157474"/>
              <a:ext cx="97729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3" idx="4"/>
              <a:endCxn id="15" idx="2"/>
            </p:cNvCxnSpPr>
            <p:nvPr/>
          </p:nvCxnSpPr>
          <p:spPr>
            <a:xfrm flipV="1">
              <a:off x="2565400" y="4932938"/>
              <a:ext cx="1243997" cy="121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5" idx="4"/>
              <a:endCxn id="18" idx="4"/>
            </p:cNvCxnSpPr>
            <p:nvPr/>
          </p:nvCxnSpPr>
          <p:spPr>
            <a:xfrm>
              <a:off x="5525104" y="4932938"/>
              <a:ext cx="671893" cy="121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4" idx="2"/>
              <a:endCxn id="15" idx="0"/>
            </p:cNvCxnSpPr>
            <p:nvPr/>
          </p:nvCxnSpPr>
          <p:spPr>
            <a:xfrm>
              <a:off x="4869847" y="3632200"/>
              <a:ext cx="24797" cy="732254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457200" y="4000500"/>
              <a:ext cx="8496300" cy="38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457200" y="3702446"/>
              <a:ext cx="9520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Training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7200" y="4025900"/>
              <a:ext cx="11777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6823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Prediction</a:t>
              </a:r>
            </a:p>
          </p:txBody>
        </p:sp>
      </p:grpSp>
      <p:sp>
        <p:nvSpPr>
          <p:cNvPr id="80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Machine Learning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ABEAA236-401D-482B-B5EE-4A5B121251AA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64638B-0E5E-812A-D261-19DAEFD91B68}"/>
              </a:ext>
            </a:extLst>
          </p:cNvPr>
          <p:cNvSpPr/>
          <p:nvPr/>
        </p:nvSpPr>
        <p:spPr bwMode="auto">
          <a:xfrm>
            <a:off x="304800" y="3675968"/>
            <a:ext cx="8648700" cy="14668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C73F8-9ADE-5C3F-A06A-B9FA3F9FC98C}"/>
              </a:ext>
            </a:extLst>
          </p:cNvPr>
          <p:cNvSpPr txBox="1"/>
          <p:nvPr/>
        </p:nvSpPr>
        <p:spPr>
          <a:xfrm>
            <a:off x="2549358" y="5620351"/>
            <a:ext cx="265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Hyper Parameter Tuning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17D8F-38E9-C9E4-9ED6-4F3C3C7FD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655" y="5216054"/>
            <a:ext cx="1830830" cy="12440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B1673B-16EB-602D-D606-C6C28725059B}"/>
              </a:ext>
            </a:extLst>
          </p:cNvPr>
          <p:cNvSpPr txBox="1"/>
          <p:nvPr/>
        </p:nvSpPr>
        <p:spPr>
          <a:xfrm>
            <a:off x="1309963" y="2077075"/>
            <a:ext cx="402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3AB17E-7970-5D59-A6E4-4063E26ED829}"/>
              </a:ext>
            </a:extLst>
          </p:cNvPr>
          <p:cNvSpPr txBox="1"/>
          <p:nvPr/>
        </p:nvSpPr>
        <p:spPr>
          <a:xfrm>
            <a:off x="933201" y="5225534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Unseen Data</a:t>
            </a:r>
          </a:p>
        </p:txBody>
      </p:sp>
    </p:spTree>
    <p:extLst>
      <p:ext uri="{BB962C8B-B14F-4D97-AF65-F5344CB8AC3E}">
        <p14:creationId xmlns:p14="http://schemas.microsoft.com/office/powerpoint/2010/main" val="34453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Machine Learning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ABEAA236-401D-482B-B5EE-4A5B121251AA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B68B73-4277-41E1-B61C-85B2A1EF3C08}"/>
              </a:ext>
            </a:extLst>
          </p:cNvPr>
          <p:cNvSpPr/>
          <p:nvPr/>
        </p:nvSpPr>
        <p:spPr>
          <a:xfrm>
            <a:off x="304800" y="816091"/>
            <a:ext cx="84582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Machine Learning is a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diverse field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covering a wide territory and has impacted many verticals.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It is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able to tackle tasks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in language and image processing, anomaly detection, credit scoring sentiment analysis, forecasting alongside dozens of other downstream tasks.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 proficient developer, in this line of work; has to be able to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draw, &amp; borrow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, from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many adjacent fields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such as mathematics, statistics, programming, and most importantly common sense. 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DB3939-BA35-4DC4-AA3E-79C0DDDD4EC6}"/>
              </a:ext>
            </a:extLst>
          </p:cNvPr>
          <p:cNvSpPr/>
          <p:nvPr/>
        </p:nvSpPr>
        <p:spPr>
          <a:xfrm>
            <a:off x="313660" y="4501431"/>
            <a:ext cx="84582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 turns out that developing and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training a model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only takes a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small fraction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the project duration.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bulk of the time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resources are spent on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data acquisition, preparation, hyperparameter tuning, optimization, using the correct evaluation criteria,  and model deployment. 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C623C0-239B-9A5F-B376-D7C744D32F6F}"/>
              </a:ext>
            </a:extLst>
          </p:cNvPr>
          <p:cNvCxnSpPr/>
          <p:nvPr/>
        </p:nvCxnSpPr>
        <p:spPr bwMode="auto">
          <a:xfrm>
            <a:off x="313660" y="4191000"/>
            <a:ext cx="8458200" cy="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9217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875672" y="3572217"/>
            <a:ext cx="3124200" cy="1955800"/>
            <a:chOff x="2806700" y="3998831"/>
            <a:chExt cx="2539492" cy="1690769"/>
          </a:xfrm>
        </p:grpSpPr>
        <p:pic>
          <p:nvPicPr>
            <p:cNvPr id="23" name="Picture 22" descr="m2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700" y="3998831"/>
              <a:ext cx="2539492" cy="145113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566292" y="5320268"/>
              <a:ext cx="1365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Regression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8859" y="938064"/>
            <a:ext cx="62216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Supervised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Learning with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labeled training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Example: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classify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be either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Unsupervised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Discover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patterns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unlabeled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cluster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A601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similar documents based on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Reinforcement learning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learn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feedback/reward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 to play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Go, or Chess, reward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win or lose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9144000" cy="742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Types of ML Classes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58234" y="4140200"/>
            <a:ext cx="2007166" cy="1549400"/>
            <a:chOff x="393134" y="4140200"/>
            <a:chExt cx="2007166" cy="15494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134" y="4140200"/>
              <a:ext cx="800100" cy="11176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587500" y="4229100"/>
              <a:ext cx="812800" cy="3429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class B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87500" y="4775200"/>
              <a:ext cx="8128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class A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193234" y="4660900"/>
              <a:ext cx="322266" cy="0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93644" y="5320268"/>
              <a:ext cx="164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Classification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77236" y="5798234"/>
            <a:ext cx="2371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Anomaly Detection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Sequence labeling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235436" y="3330575"/>
            <a:ext cx="2670726" cy="1619250"/>
            <a:chOff x="5635074" y="4070350"/>
            <a:chExt cx="2670726" cy="1619250"/>
          </a:xfrm>
        </p:grpSpPr>
        <p:pic>
          <p:nvPicPr>
            <p:cNvPr id="26" name="Picture 25" descr="220px-Cluster-2.sv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74" y="4070350"/>
              <a:ext cx="1870626" cy="124991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5074" y="4140200"/>
              <a:ext cx="800100" cy="1117600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>
              <a:off x="6435174" y="4660900"/>
              <a:ext cx="322266" cy="0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113217" y="5320268"/>
              <a:ext cx="1288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Clustering</a:t>
              </a:r>
            </a:p>
          </p:txBody>
        </p:sp>
      </p:grp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0B59F293-B749-4A09-AAFE-187CAF6AB9B5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FB380E-C3D4-60DF-AB10-F7F48EDDF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7109" y="5331695"/>
            <a:ext cx="2596115" cy="13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1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3DF8FD-B70C-453D-8A6A-5CFD4F32F553}"/>
              </a:ext>
            </a:extLst>
          </p:cNvPr>
          <p:cNvSpPr/>
          <p:nvPr/>
        </p:nvSpPr>
        <p:spPr>
          <a:xfrm>
            <a:off x="457200" y="2857500"/>
            <a:ext cx="8229600" cy="1181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5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Data </a:t>
            </a:r>
          </a:p>
        </p:txBody>
      </p:sp>
    </p:spTree>
    <p:extLst>
      <p:ext uri="{BB962C8B-B14F-4D97-AF65-F5344CB8AC3E}">
        <p14:creationId xmlns:p14="http://schemas.microsoft.com/office/powerpoint/2010/main" val="169694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>
            <a:extLst>
              <a:ext uri="{FF2B5EF4-FFF2-40B4-BE49-F238E27FC236}">
                <a16:creationId xmlns:a16="http://schemas.microsoft.com/office/drawing/2014/main" id="{109216D7-6016-4837-9BCC-2D21ADEA7E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Data Objects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07D6151D-2236-4CAC-8EE4-1C2FFD4F5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7594" y="762000"/>
            <a:ext cx="8382000" cy="57150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Data sets are made up of </a:t>
            </a:r>
            <a:r>
              <a:rPr lang="en-US" alt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objects</a:t>
            </a:r>
            <a:r>
              <a:rPr lang="en-US" altLang="en-US" sz="2400" dirty="0">
                <a:solidFill>
                  <a:srgbClr val="0000FF"/>
                </a:solidFill>
              </a:rPr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A </a:t>
            </a:r>
            <a:r>
              <a:rPr lang="en-US" alt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object </a:t>
            </a:r>
            <a:r>
              <a:rPr lang="en-US" altLang="en-US" sz="2400" dirty="0">
                <a:solidFill>
                  <a:srgbClr val="0000FF"/>
                </a:solidFill>
              </a:rPr>
              <a:t>represents an entity.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Rows represent: </a:t>
            </a:r>
          </a:p>
          <a:p>
            <a:pPr lvl="1" eaLnBrk="1" hangingPunct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records</a:t>
            </a:r>
            <a:r>
              <a:rPr lang="en-US" altLang="en-US" sz="2400" dirty="0">
                <a:solidFill>
                  <a:srgbClr val="0000FF"/>
                </a:solidFill>
              </a:rPr>
              <a:t>: patients, treatments</a:t>
            </a:r>
          </a:p>
          <a:p>
            <a:pPr lvl="1" eaLnBrk="1" hangingPunct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records</a:t>
            </a:r>
            <a:r>
              <a:rPr lang="en-US" altLang="en-US" sz="2400" dirty="0">
                <a:solidFill>
                  <a:srgbClr val="0000FF"/>
                </a:solidFill>
              </a:rPr>
              <a:t>: students, professors, courses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Also called </a:t>
            </a:r>
            <a:r>
              <a:rPr lang="en-US" altLang="en-US" sz="2400" i="1" dirty="0">
                <a:solidFill>
                  <a:srgbClr val="0000FF"/>
                </a:solidFill>
              </a:rPr>
              <a:t>samples , examples, </a:t>
            </a:r>
            <a:r>
              <a:rPr lang="en-US" alt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instances,</a:t>
            </a:r>
            <a:r>
              <a:rPr lang="en-US" altLang="en-US" sz="2400" i="1" dirty="0">
                <a:solidFill>
                  <a:srgbClr val="0000FF"/>
                </a:solidFill>
              </a:rPr>
              <a:t> data points, objects, tuples</a:t>
            </a:r>
            <a:r>
              <a:rPr lang="en-US" altLang="en-US" sz="2400" dirty="0">
                <a:solidFill>
                  <a:srgbClr val="0000FF"/>
                </a:solidFill>
              </a:rPr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Data objects are </a:t>
            </a:r>
            <a:r>
              <a:rPr lang="en-US" alt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described</a:t>
            </a:r>
            <a:r>
              <a:rPr lang="en-US" altLang="en-US" sz="2400" dirty="0">
                <a:solidFill>
                  <a:srgbClr val="0000FF"/>
                </a:solidFill>
              </a:rPr>
              <a:t> by </a:t>
            </a:r>
            <a:r>
              <a:rPr lang="en-US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attributes</a:t>
            </a:r>
            <a:r>
              <a:rPr lang="en-US" altLang="en-US" sz="2400" dirty="0">
                <a:solidFill>
                  <a:srgbClr val="0000FF"/>
                </a:solidFill>
              </a:rPr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Data:</a:t>
            </a:r>
          </a:p>
          <a:p>
            <a:pPr lvl="1" eaLnBrk="1" hangingPunct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2400" dirty="0">
                <a:solidFill>
                  <a:srgbClr val="0000FF"/>
                </a:solidFill>
              </a:rPr>
              <a:t>Rows -&gt; data objects; </a:t>
            </a:r>
          </a:p>
          <a:p>
            <a:pPr lvl="1" eaLnBrk="1" hangingPunct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altLang="en-US" sz="2400" dirty="0">
                <a:solidFill>
                  <a:srgbClr val="0000FF"/>
                </a:solidFill>
              </a:rPr>
              <a:t>Columns -&gt;attributes.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8CA099C-B0A3-4315-BD37-D26288D0FE44}"/>
              </a:ext>
            </a:extLst>
          </p:cNvPr>
          <p:cNvSpPr txBox="1">
            <a:spLocks/>
          </p:cNvSpPr>
          <p:nvPr/>
        </p:nvSpPr>
        <p:spPr bwMode="auto">
          <a:xfrm>
            <a:off x="8382000" y="662940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CEC96A-A18A-EDE3-6D15-F3FF56236CD2}"/>
              </a:ext>
            </a:extLst>
          </p:cNvPr>
          <p:cNvGrpSpPr/>
          <p:nvPr/>
        </p:nvGrpSpPr>
        <p:grpSpPr>
          <a:xfrm>
            <a:off x="5597012" y="5151863"/>
            <a:ext cx="3171564" cy="1447800"/>
            <a:chOff x="5791200" y="5029200"/>
            <a:chExt cx="3171564" cy="14478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98B7B01-4119-3548-B00A-BB8AE6198712}"/>
                </a:ext>
              </a:extLst>
            </p:cNvPr>
            <p:cNvSpPr/>
            <p:nvPr/>
          </p:nvSpPr>
          <p:spPr bwMode="auto">
            <a:xfrm>
              <a:off x="5791200" y="5029200"/>
              <a:ext cx="3165988" cy="14478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37D2119-A984-2429-23DE-BF320C1703CF}"/>
                </a:ext>
              </a:extLst>
            </p:cNvPr>
            <p:cNvSpPr/>
            <p:nvPr/>
          </p:nvSpPr>
          <p:spPr bwMode="auto">
            <a:xfrm>
              <a:off x="5796776" y="5048716"/>
              <a:ext cx="3165988" cy="304800"/>
            </a:xfrm>
            <a:prstGeom prst="rect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Tahoma" pitchFamily="34" charset="0"/>
                </a:rPr>
                <a:t>Object #1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667C1A-4614-8FA9-88F0-10E003267415}"/>
                </a:ext>
              </a:extLst>
            </p:cNvPr>
            <p:cNvSpPr/>
            <p:nvPr/>
          </p:nvSpPr>
          <p:spPr bwMode="auto">
            <a:xfrm>
              <a:off x="5796776" y="5410666"/>
              <a:ext cx="3165988" cy="304800"/>
            </a:xfrm>
            <a:prstGeom prst="rect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Object #2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F0ADC5-052E-B215-2781-0D4E1F2246F0}"/>
                </a:ext>
              </a:extLst>
            </p:cNvPr>
            <p:cNvSpPr/>
            <p:nvPr/>
          </p:nvSpPr>
          <p:spPr bwMode="auto">
            <a:xfrm>
              <a:off x="5796776" y="5772616"/>
              <a:ext cx="3165988" cy="304800"/>
            </a:xfrm>
            <a:prstGeom prst="rect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Object …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0508A8-EA09-923C-D8DA-A9F002E29107}"/>
                </a:ext>
              </a:extLst>
            </p:cNvPr>
            <p:cNvSpPr/>
            <p:nvPr/>
          </p:nvSpPr>
          <p:spPr bwMode="auto">
            <a:xfrm>
              <a:off x="5796776" y="6134566"/>
              <a:ext cx="3165988" cy="304800"/>
            </a:xfrm>
            <a:prstGeom prst="rect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Object #n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1F916BF-A5E8-A1EF-62ED-B92623ECA646}"/>
              </a:ext>
            </a:extLst>
          </p:cNvPr>
          <p:cNvSpPr/>
          <p:nvPr/>
        </p:nvSpPr>
        <p:spPr bwMode="auto">
          <a:xfrm>
            <a:off x="5602588" y="5181600"/>
            <a:ext cx="341012" cy="1410166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C57729-65BF-9C3C-A8E5-B0CBE1D3BD59}"/>
              </a:ext>
            </a:extLst>
          </p:cNvPr>
          <p:cNvSpPr txBox="1"/>
          <p:nvPr/>
        </p:nvSpPr>
        <p:spPr>
          <a:xfrm>
            <a:off x="6815674" y="4784390"/>
            <a:ext cx="1055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F3AB0-1A39-230D-0F48-74A3D72CFE84}"/>
              </a:ext>
            </a:extLst>
          </p:cNvPr>
          <p:cNvSpPr/>
          <p:nvPr/>
        </p:nvSpPr>
        <p:spPr bwMode="auto">
          <a:xfrm>
            <a:off x="6010297" y="5162317"/>
            <a:ext cx="341012" cy="1410166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3CA7FE-947B-42B8-C718-8537739799B8}"/>
              </a:ext>
            </a:extLst>
          </p:cNvPr>
          <p:cNvSpPr/>
          <p:nvPr/>
        </p:nvSpPr>
        <p:spPr bwMode="auto">
          <a:xfrm>
            <a:off x="8455337" y="5170680"/>
            <a:ext cx="341012" cy="1410166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702FA9-397D-6716-D816-445C8068E0ED}"/>
              </a:ext>
            </a:extLst>
          </p:cNvPr>
          <p:cNvCxnSpPr>
            <a:stCxn id="10" idx="1"/>
          </p:cNvCxnSpPr>
          <p:nvPr/>
        </p:nvCxnSpPr>
        <p:spPr bwMode="auto">
          <a:xfrm flipH="1">
            <a:off x="5773094" y="4969056"/>
            <a:ext cx="1042580" cy="3547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745A17-F5BB-F3FB-73A5-0B2A3AB332D9}"/>
              </a:ext>
            </a:extLst>
          </p:cNvPr>
          <p:cNvCxnSpPr>
            <a:stCxn id="10" idx="3"/>
          </p:cNvCxnSpPr>
          <p:nvPr/>
        </p:nvCxnSpPr>
        <p:spPr bwMode="auto">
          <a:xfrm>
            <a:off x="7870706" y="4969056"/>
            <a:ext cx="798888" cy="5071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035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>
            <a:extLst>
              <a:ext uri="{FF2B5EF4-FFF2-40B4-BE49-F238E27FC236}">
                <a16:creationId xmlns:a16="http://schemas.microsoft.com/office/drawing/2014/main" id="{655EA56C-3D54-4909-ACED-B99AC24B2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18" y="0"/>
            <a:ext cx="9126682" cy="685800"/>
          </a:xfrm>
        </p:spPr>
        <p:txBody>
          <a:bodyPr/>
          <a:lstStyle/>
          <a:p>
            <a:pPr eaLnBrk="1" hangingPunct="1"/>
            <a:r>
              <a:rPr lang="en-US" alt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Attributes (Features)</a:t>
            </a: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30771136-0C1B-47F6-ABF6-F504235DE6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1816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00FF"/>
                </a:solidFill>
              </a:rPr>
              <a:t>Whenever you perform classification, the first step is to understand the problem and 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</a:t>
            </a:r>
            <a:r>
              <a:rPr lang="en-US" altLang="en-US" dirty="0">
                <a:solidFill>
                  <a:srgbClr val="0000FF"/>
                </a:solidFill>
              </a:rPr>
              <a:t> potential 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r>
              <a:rPr lang="en-US" altLang="en-US" dirty="0">
                <a:solidFill>
                  <a:srgbClr val="0000FF"/>
                </a:solidFill>
              </a:rPr>
              <a:t> and label. 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r>
              <a:rPr lang="en-US" altLang="en-US" dirty="0">
                <a:solidFill>
                  <a:srgbClr val="0000FF"/>
                </a:solidFill>
              </a:rPr>
              <a:t> are those “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characteristics”</a:t>
            </a:r>
            <a:r>
              <a:rPr lang="en-US" altLang="en-US" dirty="0">
                <a:solidFill>
                  <a:srgbClr val="0000FF"/>
                </a:solidFill>
              </a:rPr>
              <a:t> which affect the results obtained by the ML model. 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r>
              <a:rPr lang="en-US" altLang="en-US" dirty="0">
                <a:solidFill>
                  <a:srgbClr val="0000FF"/>
                </a:solidFill>
              </a:rPr>
              <a:t> are also known as “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Attributes</a:t>
            </a:r>
            <a:r>
              <a:rPr lang="en-US" altLang="en-US" dirty="0">
                <a:solidFill>
                  <a:srgbClr val="0000FF"/>
                </a:solidFill>
              </a:rPr>
              <a:t>” which help the model during classification/regression/clustering.</a:t>
            </a:r>
          </a:p>
          <a:p>
            <a:pPr eaLnBrk="1" hangingPunct="1"/>
            <a:r>
              <a:rPr lang="en-US" altLang="en-US" dirty="0">
                <a:solidFill>
                  <a:srgbClr val="0000FF"/>
                </a:solidFill>
              </a:rPr>
              <a:t>For example, in the case of a loan distribution, bank manager's identify </a:t>
            </a:r>
            <a:r>
              <a:rPr lang="en-US" altLang="en-US" dirty="0">
                <a:solidFill>
                  <a:srgbClr val="FF0000"/>
                </a:solidFill>
              </a:rPr>
              <a:t>customer’s occupation</a:t>
            </a:r>
            <a:r>
              <a:rPr lang="en-US" altLang="en-US" dirty="0">
                <a:solidFill>
                  <a:srgbClr val="0000FF"/>
                </a:solidFill>
              </a:rPr>
              <a:t>, </a:t>
            </a:r>
            <a:r>
              <a:rPr lang="en-US" altLang="en-US" dirty="0">
                <a:solidFill>
                  <a:srgbClr val="FF0000"/>
                </a:solidFill>
              </a:rPr>
              <a:t>income</a:t>
            </a:r>
            <a:r>
              <a:rPr lang="en-US" altLang="en-US" dirty="0">
                <a:solidFill>
                  <a:srgbClr val="0000FF"/>
                </a:solidFill>
              </a:rPr>
              <a:t>, </a:t>
            </a:r>
            <a:r>
              <a:rPr lang="en-US" altLang="en-US" dirty="0">
                <a:solidFill>
                  <a:srgbClr val="FF0000"/>
                </a:solidFill>
              </a:rPr>
              <a:t>age</a:t>
            </a:r>
            <a:r>
              <a:rPr lang="en-US" altLang="en-US" dirty="0">
                <a:solidFill>
                  <a:srgbClr val="0000FF"/>
                </a:solidFill>
              </a:rPr>
              <a:t>, </a:t>
            </a:r>
            <a:r>
              <a:rPr lang="en-US" altLang="en-US" dirty="0">
                <a:solidFill>
                  <a:srgbClr val="FF0000"/>
                </a:solidFill>
              </a:rPr>
              <a:t>location</a:t>
            </a:r>
            <a:r>
              <a:rPr lang="en-US" altLang="en-US" dirty="0">
                <a:solidFill>
                  <a:srgbClr val="0000FF"/>
                </a:solidFill>
              </a:rPr>
              <a:t>, previous </a:t>
            </a:r>
            <a:r>
              <a:rPr lang="en-US" altLang="en-US" dirty="0">
                <a:solidFill>
                  <a:srgbClr val="FF0000"/>
                </a:solidFill>
              </a:rPr>
              <a:t>loan history</a:t>
            </a:r>
            <a:r>
              <a:rPr lang="en-US" altLang="en-US" dirty="0">
                <a:solidFill>
                  <a:srgbClr val="0000FF"/>
                </a:solidFill>
              </a:rPr>
              <a:t>, transaction history, and </a:t>
            </a:r>
            <a:r>
              <a:rPr lang="en-US" altLang="en-US" dirty="0">
                <a:solidFill>
                  <a:srgbClr val="FF0000"/>
                </a:solidFill>
              </a:rPr>
              <a:t>credit score</a:t>
            </a:r>
            <a:r>
              <a:rPr lang="en-US" altLang="en-US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7B1C331-270A-412B-9207-C8F382E8F191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55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06D7E2A9-4311-4F1D-B18F-50EEEDF5F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4288"/>
            <a:ext cx="9144000" cy="655637"/>
          </a:xfrm>
        </p:spPr>
        <p:txBody>
          <a:bodyPr/>
          <a:lstStyle/>
          <a:p>
            <a:pPr algn="ctr"/>
            <a:r>
              <a:rPr lang="en-US" altLang="zh-TW" b="1" dirty="0">
                <a:solidFill>
                  <a:srgbClr val="0070C0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Records &amp; Features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31A1CD34-5E0F-439F-BF4A-AFAD50EDB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78282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Weather data example: Play or not to Play?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</p:txBody>
      </p:sp>
      <p:graphicFrame>
        <p:nvGraphicFramePr>
          <p:cNvPr id="45084" name="Group 28">
            <a:extLst>
              <a:ext uri="{FF2B5EF4-FFF2-40B4-BE49-F238E27FC236}">
                <a16:creationId xmlns:a16="http://schemas.microsoft.com/office/drawing/2014/main" id="{0CF05614-51C6-4419-A178-A8C62CE234D5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1173595"/>
          <a:ext cx="7248525" cy="5578475"/>
        </p:xfrm>
        <a:graphic>
          <a:graphicData uri="http://schemas.openxmlformats.org/drawingml/2006/table">
            <a:tbl>
              <a:tblPr/>
              <a:tblGrid>
                <a:gridCol w="131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5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45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6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ID code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Outlook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Temperature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Humidity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Windy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Play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17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j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n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Sunny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Sunny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Overcast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Rainy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Rainy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Rainy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Overcast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Sunny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Sunny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Rainy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Sunny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Overcast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Overcast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Rainy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新細明體" pitchFamily="18" charset="-12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Hot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Hot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Hot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Mild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Cool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Cool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Cool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Mild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Cool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Mild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Mild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Mild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Hot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Mild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High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High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High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High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Normal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Normal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Normal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High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Normal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Normal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Normal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High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Normal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High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False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True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False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False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False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True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True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False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False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False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True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True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False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True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Yes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Yes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Yes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Yes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Yes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Yes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Yes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Yes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Yes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新細明體" pitchFamily="18" charset="-120"/>
                        </a:rPr>
                        <a:t>No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B49BD80-C584-4A89-8B2A-90E44800442B}"/>
              </a:ext>
            </a:extLst>
          </p:cNvPr>
          <p:cNvSpPr/>
          <p:nvPr/>
        </p:nvSpPr>
        <p:spPr>
          <a:xfrm>
            <a:off x="533400" y="1524000"/>
            <a:ext cx="7620000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57DBB-1EB3-4F12-B90F-D500C4CE84E3}"/>
              </a:ext>
            </a:extLst>
          </p:cNvPr>
          <p:cNvSpPr txBox="1"/>
          <p:nvPr/>
        </p:nvSpPr>
        <p:spPr>
          <a:xfrm>
            <a:off x="7989022" y="206906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Record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9671D0BC-68CE-4051-868D-0BA7066D7DCC}"/>
              </a:ext>
            </a:extLst>
          </p:cNvPr>
          <p:cNvSpPr/>
          <p:nvPr/>
        </p:nvSpPr>
        <p:spPr>
          <a:xfrm rot="16200000">
            <a:off x="4271168" y="-1454513"/>
            <a:ext cx="457199" cy="4951413"/>
          </a:xfrm>
          <a:prstGeom prst="righ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1E1C8137-0E12-4136-AA56-D900C61B72CA}"/>
              </a:ext>
            </a:extLst>
          </p:cNvPr>
          <p:cNvSpPr/>
          <p:nvPr/>
        </p:nvSpPr>
        <p:spPr>
          <a:xfrm>
            <a:off x="7247219" y="716654"/>
            <a:ext cx="484632" cy="42536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188B38-58C5-4BDC-AB7C-8989FE28F445}"/>
              </a:ext>
            </a:extLst>
          </p:cNvPr>
          <p:cNvSpPr txBox="1"/>
          <p:nvPr/>
        </p:nvSpPr>
        <p:spPr>
          <a:xfrm>
            <a:off x="7115073" y="29870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77EB4-25D1-473C-B87B-1DCBA269A0F4}"/>
              </a:ext>
            </a:extLst>
          </p:cNvPr>
          <p:cNvSpPr/>
          <p:nvPr/>
        </p:nvSpPr>
        <p:spPr>
          <a:xfrm>
            <a:off x="762000" y="5334000"/>
            <a:ext cx="7227022" cy="321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65461A-26F7-450E-A038-3C1ADD904EC6}"/>
              </a:ext>
            </a:extLst>
          </p:cNvPr>
          <p:cNvSpPr/>
          <p:nvPr/>
        </p:nvSpPr>
        <p:spPr>
          <a:xfrm>
            <a:off x="772751" y="5699704"/>
            <a:ext cx="7227022" cy="321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70D88F-CC38-44A2-B661-307EAC1F0566}"/>
              </a:ext>
            </a:extLst>
          </p:cNvPr>
          <p:cNvSpPr/>
          <p:nvPr/>
        </p:nvSpPr>
        <p:spPr>
          <a:xfrm>
            <a:off x="762000" y="6063520"/>
            <a:ext cx="7227022" cy="321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A4EB97-E4A3-44FC-81D4-675D0AEE11EA}"/>
              </a:ext>
            </a:extLst>
          </p:cNvPr>
          <p:cNvSpPr/>
          <p:nvPr/>
        </p:nvSpPr>
        <p:spPr>
          <a:xfrm>
            <a:off x="772751" y="6412278"/>
            <a:ext cx="7227022" cy="321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847C484-8AE0-420B-A91C-BDC283CD3CEA}"/>
              </a:ext>
            </a:extLst>
          </p:cNvPr>
          <p:cNvSpPr/>
          <p:nvPr/>
        </p:nvSpPr>
        <p:spPr>
          <a:xfrm>
            <a:off x="261655" y="1142018"/>
            <a:ext cx="195545" cy="4115782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23071-AD4B-4C5C-9280-F430B390C03D}"/>
              </a:ext>
            </a:extLst>
          </p:cNvPr>
          <p:cNvSpPr txBox="1"/>
          <p:nvPr/>
        </p:nvSpPr>
        <p:spPr>
          <a:xfrm rot="16200000">
            <a:off x="-212073" y="3267445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 Data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04DD369-09B2-48F5-B2BF-AF6BBEBBD4B2}"/>
              </a:ext>
            </a:extLst>
          </p:cNvPr>
          <p:cNvSpPr/>
          <p:nvPr/>
        </p:nvSpPr>
        <p:spPr>
          <a:xfrm>
            <a:off x="231685" y="5352686"/>
            <a:ext cx="184666" cy="1399384"/>
          </a:xfrm>
          <a:prstGeom prst="leftBrac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35BEEA-0D99-4419-9F9C-1A8698B247D9}"/>
              </a:ext>
            </a:extLst>
          </p:cNvPr>
          <p:cNvSpPr txBox="1"/>
          <p:nvPr/>
        </p:nvSpPr>
        <p:spPr>
          <a:xfrm rot="16200000">
            <a:off x="-206469" y="5925480"/>
            <a:ext cx="14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Testing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645260-08B6-4ED7-B798-5A037A7509BD}"/>
              </a:ext>
            </a:extLst>
          </p:cNvPr>
          <p:cNvSpPr txBox="1"/>
          <p:nvPr/>
        </p:nvSpPr>
        <p:spPr>
          <a:xfrm>
            <a:off x="3955494" y="527969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5AE99CC-98CD-4971-94B0-D72910051287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658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/>
      <p:bldP spid="2" grpId="0" animBg="1"/>
      <p:bldP spid="2" grpId="1" animBg="1"/>
      <p:bldP spid="3" grpId="0"/>
      <p:bldP spid="3" grpId="1"/>
      <p:bldP spid="4" grpId="0" animBg="1"/>
      <p:bldP spid="4" grpId="1" animBg="1"/>
      <p:bldP spid="5" grpId="0" animBg="1"/>
      <p:bldP spid="5" grpId="1" animBg="1"/>
      <p:bldP spid="10" grpId="0"/>
      <p:bldP spid="10" grpId="1"/>
      <p:bldP spid="6" grpId="0" animBg="1"/>
      <p:bldP spid="12" grpId="0" animBg="1"/>
      <p:bldP spid="13" grpId="0" animBg="1"/>
      <p:bldP spid="14" grpId="0" animBg="1"/>
      <p:bldP spid="7" grpId="0" animBg="1"/>
      <p:bldP spid="8" grpId="0"/>
      <p:bldP spid="9" grpId="0" animBg="1"/>
      <p:bldP spid="11" grpId="0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43352148-48A9-4E30-A044-FC1F988C0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/>
            <a:r>
              <a:rPr lang="en-US" alt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Learning?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5F4F6AF6-FF47-4132-96AB-0A5CAABDF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028700"/>
            <a:ext cx="8610600" cy="5448300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“The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acquisition</a:t>
            </a:r>
            <a:r>
              <a:rPr lang="en-US" sz="2400" dirty="0">
                <a:solidFill>
                  <a:srgbClr val="0000FF"/>
                </a:solidFill>
              </a:rPr>
              <a:t> of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</a:t>
            </a:r>
            <a:r>
              <a:rPr lang="en-US" sz="2400" dirty="0">
                <a:solidFill>
                  <a:srgbClr val="0000FF"/>
                </a:solidFill>
              </a:rPr>
              <a:t> or skills through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r>
              <a:rPr lang="en-US" sz="2400" dirty="0">
                <a:solidFill>
                  <a:srgbClr val="0000FF"/>
                </a:solidFill>
              </a:rPr>
              <a:t>, study, and the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capability</a:t>
            </a:r>
            <a:r>
              <a:rPr lang="en-US" sz="2400" dirty="0">
                <a:solidFill>
                  <a:srgbClr val="0000FF"/>
                </a:solidFill>
              </a:rPr>
              <a:t> to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generalize</a:t>
            </a:r>
            <a:r>
              <a:rPr lang="en-US" sz="2400" dirty="0">
                <a:solidFill>
                  <a:srgbClr val="0000FF"/>
                </a:solidFill>
              </a:rPr>
              <a:t>”</a:t>
            </a:r>
          </a:p>
          <a:p>
            <a:endParaRPr lang="en-US" altLang="en-US" sz="2400" i="1" dirty="0">
              <a:solidFill>
                <a:srgbClr val="0000FF"/>
              </a:solidFill>
            </a:endParaRPr>
          </a:p>
          <a:p>
            <a:r>
              <a:rPr lang="en-US" altLang="en-US" sz="2400" i="1" dirty="0">
                <a:solidFill>
                  <a:srgbClr val="0000FF"/>
                </a:solidFill>
              </a:rPr>
              <a:t>“Learning is the process of </a:t>
            </a:r>
            <a:r>
              <a:rPr lang="en-US" altLang="en-US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acquiring</a:t>
            </a:r>
            <a:r>
              <a:rPr lang="en-US" altLang="en-US" sz="2400" i="1" dirty="0">
                <a:solidFill>
                  <a:srgbClr val="0000FF"/>
                </a:solidFill>
              </a:rPr>
              <a:t> </a:t>
            </a:r>
            <a:r>
              <a:rPr lang="en-US" altLang="en-US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altLang="en-US" sz="2400" i="1" dirty="0">
                <a:solidFill>
                  <a:srgbClr val="0000FF"/>
                </a:solidFill>
              </a:rPr>
              <a:t> understanding, </a:t>
            </a:r>
            <a:r>
              <a:rPr lang="en-US" altLang="en-US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</a:t>
            </a:r>
            <a:r>
              <a:rPr lang="en-US" altLang="en-US" sz="2400" i="1" dirty="0">
                <a:solidFill>
                  <a:srgbClr val="0000FF"/>
                </a:solidFill>
              </a:rPr>
              <a:t>, </a:t>
            </a:r>
            <a:r>
              <a:rPr lang="en-US" altLang="en-US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</a:t>
            </a:r>
            <a:r>
              <a:rPr lang="en-US" altLang="en-US" sz="2400" i="1" dirty="0">
                <a:solidFill>
                  <a:srgbClr val="0000FF"/>
                </a:solidFill>
              </a:rPr>
              <a:t>, </a:t>
            </a:r>
            <a:r>
              <a:rPr lang="en-US" altLang="en-US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en-US" altLang="en-US" sz="2400" i="1" dirty="0">
                <a:solidFill>
                  <a:srgbClr val="0000FF"/>
                </a:solidFill>
              </a:rPr>
              <a:t>, attitudes, and preferences”      </a:t>
            </a:r>
            <a:r>
              <a:rPr lang="en-US" altLang="en-US" sz="2400" i="1" dirty="0">
                <a:solidFill>
                  <a:srgbClr val="00B050"/>
                </a:solidFill>
              </a:rPr>
              <a:t>– Wikipedia</a:t>
            </a:r>
            <a:r>
              <a:rPr lang="en-US" altLang="en-US" sz="2400" i="1" dirty="0">
                <a:solidFill>
                  <a:srgbClr val="0000FF"/>
                </a:solidFill>
              </a:rPr>
              <a:t>.</a:t>
            </a:r>
          </a:p>
          <a:p>
            <a:endParaRPr lang="en-US" altLang="en-US" sz="2400" i="1" dirty="0">
              <a:solidFill>
                <a:srgbClr val="0000FF"/>
              </a:solidFill>
            </a:endParaRPr>
          </a:p>
          <a:p>
            <a:r>
              <a:rPr lang="en-US" altLang="en-US" sz="2400" i="1" dirty="0">
                <a:solidFill>
                  <a:srgbClr val="0000FF"/>
                </a:solidFill>
              </a:rPr>
              <a:t>“Learning denotes </a:t>
            </a:r>
            <a:r>
              <a:rPr lang="en-US" altLang="en-US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changes</a:t>
            </a:r>
            <a:r>
              <a:rPr lang="en-US" altLang="en-US" sz="2400" i="1" dirty="0">
                <a:solidFill>
                  <a:srgbClr val="0000FF"/>
                </a:solidFill>
              </a:rPr>
              <a:t> in a system that ... enable a system to do the </a:t>
            </a:r>
            <a:r>
              <a:rPr lang="en-US" alt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task </a:t>
            </a:r>
            <a:r>
              <a:rPr lang="en-US" altLang="en-US" sz="2400" i="1" dirty="0">
                <a:solidFill>
                  <a:srgbClr val="0000FF"/>
                </a:solidFill>
              </a:rPr>
              <a:t>… </a:t>
            </a:r>
            <a:r>
              <a:rPr lang="en-US" altLang="en-US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efficiently</a:t>
            </a:r>
            <a:r>
              <a:rPr lang="en-US" altLang="en-US" sz="2400" i="1" dirty="0">
                <a:solidFill>
                  <a:srgbClr val="0000FF"/>
                </a:solidFill>
              </a:rPr>
              <a:t> the next time.”  </a:t>
            </a:r>
            <a:r>
              <a:rPr lang="en-US" altLang="en-US" sz="2400" i="1" dirty="0">
                <a:solidFill>
                  <a:srgbClr val="00B050"/>
                </a:solidFill>
              </a:rPr>
              <a:t>- </a:t>
            </a:r>
            <a:r>
              <a:rPr lang="en-US" altLang="en-US" sz="2400" dirty="0">
                <a:solidFill>
                  <a:srgbClr val="00B050"/>
                </a:solidFill>
              </a:rPr>
              <a:t>Herbert Simon</a:t>
            </a:r>
            <a:r>
              <a:rPr lang="en-US" altLang="en-US" sz="2400" i="1" dirty="0">
                <a:solidFill>
                  <a:srgbClr val="00B050"/>
                </a:solidFill>
              </a:rPr>
              <a:t> </a:t>
            </a:r>
          </a:p>
          <a:p>
            <a:endParaRPr lang="en-US" altLang="en-US" sz="2400" i="1" dirty="0">
              <a:solidFill>
                <a:srgbClr val="0000FF"/>
              </a:solidFill>
            </a:endParaRPr>
          </a:p>
          <a:p>
            <a:r>
              <a:rPr lang="en-US" altLang="en-US" sz="2400" i="1" dirty="0">
                <a:solidFill>
                  <a:srgbClr val="0000FF"/>
                </a:solidFill>
              </a:rPr>
              <a:t>“Learning is constructing or modifying representations of what is being experienced.” </a:t>
            </a:r>
            <a:r>
              <a:rPr lang="en-US" altLang="en-US" sz="2400" i="1" dirty="0">
                <a:solidFill>
                  <a:srgbClr val="00B050"/>
                </a:solidFill>
              </a:rPr>
              <a:t>- </a:t>
            </a:r>
            <a:r>
              <a:rPr lang="en-US" altLang="en-US" sz="2400" dirty="0" err="1">
                <a:solidFill>
                  <a:srgbClr val="00B050"/>
                </a:solidFill>
              </a:rPr>
              <a:t>Ryszard</a:t>
            </a:r>
            <a:r>
              <a:rPr lang="en-US" altLang="en-US" sz="2400" dirty="0">
                <a:solidFill>
                  <a:srgbClr val="00B050"/>
                </a:solidFill>
              </a:rPr>
              <a:t> Michalski</a:t>
            </a:r>
            <a:r>
              <a:rPr lang="en-US" altLang="en-US" sz="2400" i="1" dirty="0">
                <a:solidFill>
                  <a:srgbClr val="00B050"/>
                </a:solidFill>
              </a:rPr>
              <a:t> </a:t>
            </a:r>
          </a:p>
          <a:p>
            <a:endParaRPr lang="en-US" altLang="en-US" sz="2400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altLang="en-US" sz="2400" i="1" dirty="0">
              <a:solidFill>
                <a:srgbClr val="0000FF"/>
              </a:solidFill>
            </a:endParaRPr>
          </a:p>
          <a:p>
            <a:endParaRPr lang="en-US" altLang="en-US" sz="2400" i="1" dirty="0">
              <a:solidFill>
                <a:srgbClr val="0000FF"/>
              </a:solidFill>
            </a:endParaRPr>
          </a:p>
          <a:p>
            <a:endParaRPr lang="en-US" altLang="en-US" sz="2400" i="1" dirty="0">
              <a:solidFill>
                <a:srgbClr val="0000FF"/>
              </a:solidFill>
            </a:endParaRPr>
          </a:p>
          <a:p>
            <a:endParaRPr lang="en-US" altLang="en-US" sz="2400" i="1" dirty="0">
              <a:solidFill>
                <a:srgbClr val="0000FF"/>
              </a:solidFill>
            </a:endParaRPr>
          </a:p>
          <a:p>
            <a:pPr>
              <a:buFontTx/>
              <a:buNone/>
            </a:pPr>
            <a:r>
              <a:rPr lang="en-US" altLang="en-US" sz="2400" i="1" dirty="0">
                <a:solidFill>
                  <a:srgbClr val="0000FF"/>
                </a:solidFill>
              </a:rPr>
              <a:t>	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59675E7-3AFF-42ED-8B21-643AF2164F55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42EDE6-6314-399A-01E4-2AA8C8A6203D}"/>
              </a:ext>
            </a:extLst>
          </p:cNvPr>
          <p:cNvSpPr txBox="1"/>
          <p:nvPr/>
        </p:nvSpPr>
        <p:spPr>
          <a:xfrm>
            <a:off x="3124200" y="6398567"/>
            <a:ext cx="2797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How do we learn?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3DF8FD-B70C-453D-8A6A-5CFD4F32F553}"/>
              </a:ext>
            </a:extLst>
          </p:cNvPr>
          <p:cNvSpPr/>
          <p:nvPr/>
        </p:nvSpPr>
        <p:spPr>
          <a:xfrm>
            <a:off x="457200" y="2857500"/>
            <a:ext cx="8229600" cy="1181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5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Data Preprocessing </a:t>
            </a:r>
          </a:p>
        </p:txBody>
      </p:sp>
    </p:spTree>
    <p:extLst>
      <p:ext uri="{BB962C8B-B14F-4D97-AF65-F5344CB8AC3E}">
        <p14:creationId xmlns:p14="http://schemas.microsoft.com/office/powerpoint/2010/main" val="378001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0C284FA-79A0-42D2-81EE-3E9A0AF61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Why Data Preprocessing?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F20516B-CB94-4F93-9602-7E5A154579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3733800"/>
          </a:xfrm>
        </p:spPr>
        <p:txBody>
          <a:bodyPr/>
          <a:lstStyle/>
          <a:p>
            <a:r>
              <a:rPr lang="en-US" altLang="en-US" sz="2800" dirty="0">
                <a:solidFill>
                  <a:srgbClr val="0000FF"/>
                </a:solidFill>
              </a:rPr>
              <a:t>Data in the real world is </a:t>
            </a:r>
            <a:r>
              <a:rPr lang="en-US" alt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dirty</a:t>
            </a:r>
          </a:p>
          <a:p>
            <a:pPr lvl="1"/>
            <a:r>
              <a:rPr lang="en-US" alt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incomplete</a:t>
            </a:r>
            <a:r>
              <a:rPr lang="en-US" altLang="en-US" sz="2400" dirty="0">
                <a:solidFill>
                  <a:srgbClr val="0000FF"/>
                </a:solidFill>
              </a:rPr>
              <a:t>: lacking attribute values, lacking certain attributes of interest, or containing only aggregate data</a:t>
            </a:r>
          </a:p>
          <a:p>
            <a:pPr lvl="1"/>
            <a:r>
              <a:rPr lang="en-US" alt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noisy</a:t>
            </a:r>
            <a:r>
              <a:rPr lang="en-US" altLang="en-US" sz="2400" dirty="0">
                <a:solidFill>
                  <a:srgbClr val="0000FF"/>
                </a:solidFill>
              </a:rPr>
              <a:t>: containing errors or outliers</a:t>
            </a:r>
          </a:p>
          <a:p>
            <a:pPr lvl="1"/>
            <a:r>
              <a:rPr lang="en-US" alt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inconsistent</a:t>
            </a:r>
            <a:r>
              <a:rPr lang="en-US" altLang="en-US" sz="2400" dirty="0">
                <a:solidFill>
                  <a:srgbClr val="0000FF"/>
                </a:solidFill>
              </a:rPr>
              <a:t>: containing discrepancies in codes or names</a:t>
            </a:r>
          </a:p>
          <a:p>
            <a:r>
              <a:rPr lang="en-US" altLang="en-US" sz="2800" dirty="0">
                <a:solidFill>
                  <a:srgbClr val="C00000"/>
                </a:solidFill>
              </a:rPr>
              <a:t>No quality data, no quality mining results!</a:t>
            </a:r>
          </a:p>
          <a:p>
            <a:pPr lvl="1"/>
            <a:r>
              <a:rPr lang="en-US" altLang="en-US" sz="2400" dirty="0">
                <a:solidFill>
                  <a:srgbClr val="0000FF"/>
                </a:solidFill>
              </a:rPr>
              <a:t>Quality decisions must be based on quality data</a:t>
            </a:r>
          </a:p>
          <a:p>
            <a:pPr lvl="1"/>
            <a:r>
              <a:rPr lang="en-US" altLang="en-US" sz="2400" dirty="0">
                <a:solidFill>
                  <a:srgbClr val="0000FF"/>
                </a:solidFill>
              </a:rPr>
              <a:t>Data warehouse needs consistent integration of quality data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B2BA88A-8DDA-4B2D-B3EB-57F5C2A0717E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098" name="Picture 2" descr="Image result for garbage in garbage out">
            <a:extLst>
              <a:ext uri="{FF2B5EF4-FFF2-40B4-BE49-F238E27FC236}">
                <a16:creationId xmlns:a16="http://schemas.microsoft.com/office/drawing/2014/main" id="{1A2AA69B-AEEA-4090-901B-9740B8748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81337"/>
            <a:ext cx="2971800" cy="163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8BB88F-2DFB-B61E-6A18-015452AA3A47}"/>
              </a:ext>
            </a:extLst>
          </p:cNvPr>
          <p:cNvSpPr txBox="1"/>
          <p:nvPr/>
        </p:nvSpPr>
        <p:spPr>
          <a:xfrm>
            <a:off x="4543926" y="5410200"/>
            <a:ext cx="41296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Cleaning, preprocessing, preparing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is an important task to be able to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effective ML frameworks</a:t>
            </a:r>
          </a:p>
        </p:txBody>
      </p:sp>
    </p:spTree>
    <p:extLst>
      <p:ext uri="{BB962C8B-B14F-4D97-AF65-F5344CB8AC3E}">
        <p14:creationId xmlns:p14="http://schemas.microsoft.com/office/powerpoint/2010/main" val="371014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>
            <a:extLst>
              <a:ext uri="{FF2B5EF4-FFF2-40B4-BE49-F238E27FC236}">
                <a16:creationId xmlns:a16="http://schemas.microsoft.com/office/drawing/2014/main" id="{D7677230-9747-454A-BFAA-67BF928FCB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6858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Data Reduction Strategies</a:t>
            </a: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35B90B0E-425B-4D2D-91A2-3A046A3E0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5275" y="904875"/>
            <a:ext cx="8610600" cy="3895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b="1" dirty="0"/>
              <a:t>Data reduction</a:t>
            </a:r>
            <a:r>
              <a:rPr lang="en-US" altLang="en-US" sz="2000" dirty="0"/>
              <a:t>: Obtain a reduced representation of the data set that is much smaller in volume but yet produces the same (or almost the same) analytical results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0000"/>
                </a:solidFill>
              </a:rPr>
              <a:t>Why data reduction</a:t>
            </a:r>
            <a:r>
              <a:rPr lang="en-US" altLang="en-US" sz="2000" dirty="0"/>
              <a:t>? </a:t>
            </a:r>
            <a:r>
              <a:rPr lang="en-US" altLang="en-US" sz="2000" dirty="0">
                <a:cs typeface="Tahoma" panose="020B0604030504040204" pitchFamily="34" charset="0"/>
              </a:rPr>
              <a:t>—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/>
              <a:t>A database/data warehouse may store terabytes of data.  Complex data analysis may take a </a:t>
            </a:r>
            <a:r>
              <a:rPr lang="en-US" altLang="en-US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long time</a:t>
            </a:r>
            <a:r>
              <a:rPr lang="en-US" altLang="en-US" sz="2000" dirty="0"/>
              <a:t> to run on the complete data set.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Data reduction strategies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hlink"/>
                </a:solidFill>
              </a:rPr>
              <a:t>Dimensionality reduction</a:t>
            </a:r>
            <a:r>
              <a:rPr lang="en-US" altLang="en-US" sz="2000" dirty="0">
                <a:solidFill>
                  <a:schemeClr val="folHlink"/>
                </a:solidFill>
              </a:rPr>
              <a:t>, </a:t>
            </a:r>
            <a:r>
              <a:rPr lang="en-US" altLang="en-US" sz="2000" dirty="0"/>
              <a:t>e.g.,</a:t>
            </a:r>
            <a:r>
              <a:rPr lang="en-US" altLang="en-US" sz="2000" dirty="0">
                <a:solidFill>
                  <a:schemeClr val="folHlink"/>
                </a:solidFill>
              </a:rPr>
              <a:t> </a:t>
            </a:r>
            <a:r>
              <a:rPr lang="en-US" altLang="en-US" sz="2000" dirty="0"/>
              <a:t>remove unimportant attributes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folHlink"/>
                </a:solidFill>
              </a:rPr>
              <a:t>Wavelet transforms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folHlink"/>
                </a:solidFill>
              </a:rPr>
              <a:t>Principal Components Analysis (PCA)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folHlink"/>
                </a:solidFill>
              </a:rPr>
              <a:t>Feature subset selection, feature creation</a:t>
            </a:r>
          </a:p>
        </p:txBody>
      </p:sp>
      <p:pic>
        <p:nvPicPr>
          <p:cNvPr id="34818" name="Picture 2" descr="Image result for feature selection">
            <a:extLst>
              <a:ext uri="{FF2B5EF4-FFF2-40B4-BE49-F238E27FC236}">
                <a16:creationId xmlns:a16="http://schemas.microsoft.com/office/drawing/2014/main" id="{FFC0FE2E-6B38-44FD-B911-EBEA17621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4810125"/>
            <a:ext cx="66103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1C4B71A-7EFD-4552-B343-7BCA12254EF7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801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3DF8FD-B70C-453D-8A6A-5CFD4F32F553}"/>
              </a:ext>
            </a:extLst>
          </p:cNvPr>
          <p:cNvSpPr/>
          <p:nvPr/>
        </p:nvSpPr>
        <p:spPr>
          <a:xfrm>
            <a:off x="457200" y="2857500"/>
            <a:ext cx="8229600" cy="1181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5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Why/When Machine Learning?</a:t>
            </a:r>
          </a:p>
        </p:txBody>
      </p:sp>
    </p:spTree>
    <p:extLst>
      <p:ext uri="{BB962C8B-B14F-4D97-AF65-F5344CB8AC3E}">
        <p14:creationId xmlns:p14="http://schemas.microsoft.com/office/powerpoint/2010/main" val="267424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3CB45-A04D-4645-B324-FB17212DB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474" y="1347968"/>
            <a:ext cx="8470526" cy="8138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400" dirty="0">
                <a:solidFill>
                  <a:srgbClr val="0000FF"/>
                </a:solidFill>
              </a:rPr>
              <a:t>Machine learning teaches computers to do what comes naturally to humans: </a:t>
            </a:r>
            <a:r>
              <a:rPr lang="en-CA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 from</a:t>
            </a:r>
            <a:r>
              <a:rPr lang="en-CA" sz="2400" dirty="0">
                <a:solidFill>
                  <a:srgbClr val="0000FF"/>
                </a:solidFill>
              </a:rPr>
              <a:t> given </a:t>
            </a:r>
            <a:r>
              <a:rPr lang="en-CA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</a:t>
            </a:r>
            <a:r>
              <a:rPr lang="en-CA" sz="2400" dirty="0">
                <a:solidFill>
                  <a:srgbClr val="0000FF"/>
                </a:solidFill>
              </a:rPr>
              <a:t> and </a:t>
            </a:r>
            <a:r>
              <a:rPr lang="en-CA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r>
              <a:rPr lang="en-CA" sz="2400" dirty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B41EF-D320-DE44-97A1-13DCECF9C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647323"/>
            <a:ext cx="4614525" cy="1641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3E8DB2-706C-7A4B-B5A5-44FC8C07F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912" y="4289194"/>
            <a:ext cx="4663614" cy="164187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80CC19C7-041D-4DCD-9E98-84CEC0FDE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Machine Learning vs. Traditional Programming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7AE08F-81E4-47F9-8DBB-6ACC2333E2D0}"/>
              </a:ext>
            </a:extLst>
          </p:cNvPr>
          <p:cNvSpPr txBox="1"/>
          <p:nvPr/>
        </p:nvSpPr>
        <p:spPr>
          <a:xfrm>
            <a:off x="4043201" y="6047197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Label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E11D7D-2C8E-42F4-80AF-5C66F0970B1D}"/>
              </a:ext>
            </a:extLst>
          </p:cNvPr>
          <p:cNvCxnSpPr/>
          <p:nvPr/>
        </p:nvCxnSpPr>
        <p:spPr>
          <a:xfrm flipV="1">
            <a:off x="4572000" y="5754931"/>
            <a:ext cx="226000" cy="2922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B3A434-F39A-4E09-9364-E591056B9101}"/>
              </a:ext>
            </a:extLst>
          </p:cNvPr>
          <p:cNvSpPr txBox="1"/>
          <p:nvPr/>
        </p:nvSpPr>
        <p:spPr>
          <a:xfrm>
            <a:off x="6892143" y="3730597"/>
            <a:ext cx="195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Answer: Prediction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F97807-14C5-4D6B-92F9-DF432C2DE6F6}"/>
              </a:ext>
            </a:extLst>
          </p:cNvPr>
          <p:cNvCxnSpPr>
            <a:cxnSpLocks/>
          </p:cNvCxnSpPr>
          <p:nvPr/>
        </p:nvCxnSpPr>
        <p:spPr>
          <a:xfrm>
            <a:off x="8158884" y="4099929"/>
            <a:ext cx="146916" cy="101020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0C3E251B-4A2F-4AEB-8AE4-46FDAC3C546F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298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DF6E-6EE3-B54B-9FA6-026E46911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Where ML works best?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FE0F9-6FAF-B347-861A-ABF9386D7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562600"/>
          </a:xfrm>
        </p:spPr>
        <p:txBody>
          <a:bodyPr>
            <a:normAutofit/>
          </a:bodyPr>
          <a:lstStyle/>
          <a:p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 problems</a:t>
            </a:r>
            <a:r>
              <a:rPr lang="en-CA" sz="2800" dirty="0">
                <a:solidFill>
                  <a:srgbClr val="0000FF"/>
                </a:solidFill>
              </a:rPr>
              <a:t> involving a </a:t>
            </a:r>
            <a:r>
              <a:rPr lang="en-CA" sz="2800" dirty="0"/>
              <a:t>large amount of data </a:t>
            </a:r>
            <a:r>
              <a:rPr lang="en-CA" sz="2800" dirty="0">
                <a:solidFill>
                  <a:srgbClr val="0000FF"/>
                </a:solidFill>
              </a:rPr>
              <a:t>with </a:t>
            </a:r>
            <a:r>
              <a:rPr lang="en-CA" sz="2800" dirty="0"/>
              <a:t>lots of variables</a:t>
            </a:r>
            <a:r>
              <a:rPr lang="en-CA" sz="2800" dirty="0">
                <a:solidFill>
                  <a:srgbClr val="0000FF"/>
                </a:solidFill>
              </a:rPr>
              <a:t>, but </a:t>
            </a:r>
            <a:r>
              <a:rPr lang="en-CA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existing formula</a:t>
            </a:r>
            <a:r>
              <a:rPr lang="en-CA" sz="2800" dirty="0">
                <a:solidFill>
                  <a:srgbClr val="FF0000"/>
                </a:solidFill>
              </a:rPr>
              <a:t> </a:t>
            </a:r>
            <a:r>
              <a:rPr lang="en-CA" sz="2800" dirty="0">
                <a:solidFill>
                  <a:srgbClr val="0000FF"/>
                </a:solidFill>
              </a:rPr>
              <a:t>or equation that </a:t>
            </a:r>
            <a:r>
              <a:rPr lang="en-CA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describes the system</a:t>
            </a:r>
            <a:r>
              <a:rPr lang="en-CA" sz="2800" dirty="0">
                <a:solidFill>
                  <a:srgbClr val="0000FF"/>
                </a:solidFill>
              </a:rPr>
              <a:t>.</a:t>
            </a:r>
          </a:p>
          <a:p>
            <a:r>
              <a:rPr lang="en-CA" sz="2800" dirty="0">
                <a:solidFill>
                  <a:srgbClr val="0000FF"/>
                </a:solidFill>
              </a:rPr>
              <a:t>Some common scenarios where machine learning applies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CA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</a:t>
            </a:r>
            <a:r>
              <a:rPr lang="en-CA" sz="2400" dirty="0">
                <a:solidFill>
                  <a:srgbClr val="0000FF"/>
                </a:solidFill>
              </a:rPr>
              <a:t> are </a:t>
            </a:r>
            <a:r>
              <a:rPr lang="en-CA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complex </a:t>
            </a:r>
            <a:r>
              <a:rPr lang="en-CA" sz="2400" dirty="0">
                <a:solidFill>
                  <a:srgbClr val="0000FF"/>
                </a:solidFill>
              </a:rPr>
              <a:t>for </a:t>
            </a:r>
            <a:r>
              <a:rPr lang="en-CA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handwritten rules</a:t>
            </a:r>
          </a:p>
          <a:p>
            <a:pPr marL="1143000" lvl="2" indent="-457200">
              <a:buFont typeface="+mj-lt"/>
              <a:buAutoNum type="alphaLcParenR"/>
            </a:pPr>
            <a:r>
              <a:rPr lang="en-CA" sz="2400" dirty="0">
                <a:solidFill>
                  <a:srgbClr val="0000FF"/>
                </a:solidFill>
              </a:rPr>
              <a:t>Face and speech recognition</a:t>
            </a:r>
          </a:p>
          <a:p>
            <a:pPr marL="1143000" lvl="2" indent="-457200">
              <a:buFont typeface="+mj-lt"/>
              <a:buAutoNum type="alphaLcParenR"/>
            </a:pPr>
            <a:r>
              <a:rPr lang="en-CA" sz="2400" dirty="0">
                <a:solidFill>
                  <a:srgbClr val="0000FF"/>
                </a:solidFill>
              </a:rPr>
              <a:t>FPGA routability prediction.</a:t>
            </a:r>
          </a:p>
          <a:p>
            <a:pPr marL="1143000" lvl="2" indent="-457200">
              <a:buFont typeface="+mj-lt"/>
              <a:buAutoNum type="alphaLcParenR"/>
            </a:pPr>
            <a:r>
              <a:rPr lang="en-CA" sz="2400" dirty="0">
                <a:solidFill>
                  <a:srgbClr val="0000FF"/>
                </a:solidFill>
              </a:rPr>
              <a:t>ASIC congestion estimation.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CA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</a:t>
            </a:r>
            <a:r>
              <a:rPr lang="en-CA" sz="2400" dirty="0">
                <a:solidFill>
                  <a:srgbClr val="0000FF"/>
                </a:solidFill>
              </a:rPr>
              <a:t> of a task are </a:t>
            </a:r>
            <a:r>
              <a:rPr lang="en-CA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constantly</a:t>
            </a:r>
            <a:r>
              <a:rPr lang="en-CA" sz="2400" dirty="0">
                <a:solidFill>
                  <a:srgbClr val="0000FF"/>
                </a:solidFill>
              </a:rPr>
              <a:t> </a:t>
            </a:r>
            <a:r>
              <a:rPr lang="en-CA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changing</a:t>
            </a:r>
          </a:p>
          <a:p>
            <a:pPr marL="1143000" lvl="2" indent="-457200">
              <a:buFont typeface="+mj-lt"/>
              <a:buAutoNum type="alphaLcParenR"/>
            </a:pPr>
            <a:r>
              <a:rPr lang="en-CA" sz="2400" dirty="0">
                <a:solidFill>
                  <a:srgbClr val="0000FF"/>
                </a:solidFill>
              </a:rPr>
              <a:t>Fraud detection</a:t>
            </a:r>
          </a:p>
          <a:p>
            <a:pPr marL="1143000" lvl="2" indent="-457200">
              <a:buFont typeface="+mj-lt"/>
              <a:buAutoNum type="alphaLcParenR"/>
            </a:pPr>
            <a:r>
              <a:rPr lang="en-CA" sz="2400" dirty="0">
                <a:solidFill>
                  <a:srgbClr val="0000FF"/>
                </a:solidFill>
              </a:rPr>
              <a:t>Email Spam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CA" sz="2400" dirty="0">
                <a:solidFill>
                  <a:srgbClr val="0000FF"/>
                </a:solidFill>
              </a:rPr>
              <a:t>Nature of the </a:t>
            </a:r>
            <a:r>
              <a:rPr lang="en-CA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r>
              <a:rPr lang="en-CA" sz="2400" dirty="0">
                <a:solidFill>
                  <a:srgbClr val="0000FF"/>
                </a:solidFill>
              </a:rPr>
              <a:t> itself </a:t>
            </a:r>
            <a:r>
              <a:rPr lang="en-CA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keeps</a:t>
            </a:r>
            <a:r>
              <a:rPr lang="en-C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changing</a:t>
            </a:r>
          </a:p>
          <a:p>
            <a:pPr marL="1143000" lvl="2" indent="-457200">
              <a:buFont typeface="+mj-lt"/>
              <a:buAutoNum type="alphaLcParenR"/>
            </a:pPr>
            <a:r>
              <a:rPr lang="en-CA" sz="2400" dirty="0">
                <a:solidFill>
                  <a:srgbClr val="0000FF"/>
                </a:solidFill>
              </a:rPr>
              <a:t>Automated trading, predicting shopping trends,</a:t>
            </a:r>
          </a:p>
          <a:p>
            <a:pPr marL="1143000" lvl="2" indent="-457200">
              <a:buFont typeface="+mj-lt"/>
              <a:buAutoNum type="alphaLcParenR"/>
            </a:pPr>
            <a:r>
              <a:rPr lang="en-CA" sz="2400" dirty="0">
                <a:solidFill>
                  <a:srgbClr val="0000FF"/>
                </a:solidFill>
              </a:rPr>
              <a:t>Mutations in viruses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12516CF-79E6-4C20-9022-F0EDABEDC9E8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75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62"/>
            <a:ext cx="9144000" cy="626511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Why are things working today?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More compute power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More data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Better algorithms</a:t>
            </a:r>
            <a:br>
              <a:rPr lang="en-US" sz="2400" dirty="0">
                <a:solidFill>
                  <a:srgbClr val="0000FF"/>
                </a:solidFill>
              </a:rPr>
            </a:br>
            <a:r>
              <a:rPr lang="en-US" sz="2400" dirty="0">
                <a:solidFill>
                  <a:srgbClr val="0000FF"/>
                </a:solidFill>
              </a:rPr>
              <a:t>          /models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 and Industry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2171701"/>
            <a:ext cx="3714750" cy="31712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3968387" y="3483329"/>
            <a:ext cx="815929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Accuracy</a:t>
            </a:r>
          </a:p>
        </p:txBody>
      </p:sp>
      <p:sp>
        <p:nvSpPr>
          <p:cNvPr id="11" name="Up Arrow 10"/>
          <p:cNvSpPr/>
          <p:nvPr/>
        </p:nvSpPr>
        <p:spPr bwMode="auto">
          <a:xfrm>
            <a:off x="4160406" y="2628900"/>
            <a:ext cx="114300" cy="18288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900">
              <a:solidFill>
                <a:prstClr val="black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9323" y="2343151"/>
            <a:ext cx="5293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Better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71564" y="5266551"/>
            <a:ext cx="1897955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Amount of Training Data</a:t>
            </a:r>
          </a:p>
        </p:txBody>
      </p:sp>
      <p:sp>
        <p:nvSpPr>
          <p:cNvPr id="14" name="Up Arrow 13"/>
          <p:cNvSpPr/>
          <p:nvPr/>
        </p:nvSpPr>
        <p:spPr bwMode="auto">
          <a:xfrm rot="5400000">
            <a:off x="6000750" y="4686300"/>
            <a:ext cx="114300" cy="18288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900">
              <a:solidFill>
                <a:prstClr val="black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05525128-20E5-4958-BE69-B672F59820F2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851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3DF8FD-B70C-453D-8A6A-5CFD4F32F553}"/>
              </a:ext>
            </a:extLst>
          </p:cNvPr>
          <p:cNvSpPr/>
          <p:nvPr/>
        </p:nvSpPr>
        <p:spPr>
          <a:xfrm>
            <a:off x="457200" y="2857500"/>
            <a:ext cx="8229600" cy="1181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5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Machine Learning Methods</a:t>
            </a:r>
          </a:p>
        </p:txBody>
      </p:sp>
    </p:spTree>
    <p:extLst>
      <p:ext uri="{BB962C8B-B14F-4D97-AF65-F5344CB8AC3E}">
        <p14:creationId xmlns:p14="http://schemas.microsoft.com/office/powerpoint/2010/main" val="390405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476363" y="2725101"/>
            <a:ext cx="3156019" cy="5006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41184"/>
                </a:lnTo>
                <a:lnTo>
                  <a:pt x="3156019" y="341184"/>
                </a:lnTo>
                <a:lnTo>
                  <a:pt x="3156019" y="50065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4476363" y="2725101"/>
            <a:ext cx="1052006" cy="5006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41184"/>
                </a:lnTo>
                <a:lnTo>
                  <a:pt x="1052006" y="341184"/>
                </a:lnTo>
                <a:lnTo>
                  <a:pt x="1052006" y="50065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3424356" y="2725101"/>
            <a:ext cx="1052006" cy="5006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52006" y="0"/>
                </a:moveTo>
                <a:lnTo>
                  <a:pt x="1052006" y="341184"/>
                </a:lnTo>
                <a:lnTo>
                  <a:pt x="0" y="341184"/>
                </a:lnTo>
                <a:lnTo>
                  <a:pt x="0" y="50065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1320343" y="2725101"/>
            <a:ext cx="3156019" cy="5006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156019" y="0"/>
                </a:moveTo>
                <a:lnTo>
                  <a:pt x="3156019" y="341184"/>
                </a:lnTo>
                <a:lnTo>
                  <a:pt x="0" y="341184"/>
                </a:lnTo>
                <a:lnTo>
                  <a:pt x="0" y="50065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ounded Rectangle 10"/>
          <p:cNvSpPr/>
          <p:nvPr/>
        </p:nvSpPr>
        <p:spPr>
          <a:xfrm>
            <a:off x="3615630" y="1631971"/>
            <a:ext cx="1721465" cy="1093130"/>
          </a:xfrm>
          <a:prstGeom prst="roundRect">
            <a:avLst>
              <a:gd name="adj" fmla="val 10000"/>
            </a:avLst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 11"/>
          <p:cNvSpPr/>
          <p:nvPr/>
        </p:nvSpPr>
        <p:spPr>
          <a:xfrm>
            <a:off x="3806904" y="1813681"/>
            <a:ext cx="1721465" cy="1093130"/>
          </a:xfrm>
          <a:custGeom>
            <a:avLst/>
            <a:gdLst>
              <a:gd name="connsiteX0" fmla="*/ 0 w 1721465"/>
              <a:gd name="connsiteY0" fmla="*/ 109313 h 1093130"/>
              <a:gd name="connsiteX1" fmla="*/ 109313 w 1721465"/>
              <a:gd name="connsiteY1" fmla="*/ 0 h 1093130"/>
              <a:gd name="connsiteX2" fmla="*/ 1612152 w 1721465"/>
              <a:gd name="connsiteY2" fmla="*/ 0 h 1093130"/>
              <a:gd name="connsiteX3" fmla="*/ 1721465 w 1721465"/>
              <a:gd name="connsiteY3" fmla="*/ 109313 h 1093130"/>
              <a:gd name="connsiteX4" fmla="*/ 1721465 w 1721465"/>
              <a:gd name="connsiteY4" fmla="*/ 983817 h 1093130"/>
              <a:gd name="connsiteX5" fmla="*/ 1612152 w 1721465"/>
              <a:gd name="connsiteY5" fmla="*/ 1093130 h 1093130"/>
              <a:gd name="connsiteX6" fmla="*/ 109313 w 1721465"/>
              <a:gd name="connsiteY6" fmla="*/ 1093130 h 1093130"/>
              <a:gd name="connsiteX7" fmla="*/ 0 w 1721465"/>
              <a:gd name="connsiteY7" fmla="*/ 983817 h 1093130"/>
              <a:gd name="connsiteX8" fmla="*/ 0 w 1721465"/>
              <a:gd name="connsiteY8" fmla="*/ 109313 h 109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1465" h="1093130">
                <a:moveTo>
                  <a:pt x="0" y="109313"/>
                </a:moveTo>
                <a:cubicBezTo>
                  <a:pt x="0" y="48941"/>
                  <a:pt x="48941" y="0"/>
                  <a:pt x="109313" y="0"/>
                </a:cubicBezTo>
                <a:lnTo>
                  <a:pt x="1612152" y="0"/>
                </a:lnTo>
                <a:cubicBezTo>
                  <a:pt x="1672524" y="0"/>
                  <a:pt x="1721465" y="48941"/>
                  <a:pt x="1721465" y="109313"/>
                </a:cubicBezTo>
                <a:lnTo>
                  <a:pt x="1721465" y="983817"/>
                </a:lnTo>
                <a:cubicBezTo>
                  <a:pt x="1721465" y="1044189"/>
                  <a:pt x="1672524" y="1093130"/>
                  <a:pt x="1612152" y="1093130"/>
                </a:cubicBezTo>
                <a:lnTo>
                  <a:pt x="109313" y="1093130"/>
                </a:lnTo>
                <a:cubicBezTo>
                  <a:pt x="48941" y="1093130"/>
                  <a:pt x="0" y="1044189"/>
                  <a:pt x="0" y="983817"/>
                </a:cubicBezTo>
                <a:lnTo>
                  <a:pt x="0" y="109313"/>
                </a:ln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407" tIns="104407" rIns="104407" bIns="104407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Machine Learning</a:t>
            </a:r>
            <a:endParaRPr kumimoji="0" lang="en-CA" sz="19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9611" y="3225761"/>
            <a:ext cx="1721465" cy="1093130"/>
          </a:xfrm>
          <a:prstGeom prst="roundRect">
            <a:avLst>
              <a:gd name="adj" fmla="val 10000"/>
            </a:avLst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650884" y="3407471"/>
            <a:ext cx="1721465" cy="1093130"/>
          </a:xfrm>
          <a:custGeom>
            <a:avLst/>
            <a:gdLst>
              <a:gd name="connsiteX0" fmla="*/ 0 w 1721465"/>
              <a:gd name="connsiteY0" fmla="*/ 109313 h 1093130"/>
              <a:gd name="connsiteX1" fmla="*/ 109313 w 1721465"/>
              <a:gd name="connsiteY1" fmla="*/ 0 h 1093130"/>
              <a:gd name="connsiteX2" fmla="*/ 1612152 w 1721465"/>
              <a:gd name="connsiteY2" fmla="*/ 0 h 1093130"/>
              <a:gd name="connsiteX3" fmla="*/ 1721465 w 1721465"/>
              <a:gd name="connsiteY3" fmla="*/ 109313 h 1093130"/>
              <a:gd name="connsiteX4" fmla="*/ 1721465 w 1721465"/>
              <a:gd name="connsiteY4" fmla="*/ 983817 h 1093130"/>
              <a:gd name="connsiteX5" fmla="*/ 1612152 w 1721465"/>
              <a:gd name="connsiteY5" fmla="*/ 1093130 h 1093130"/>
              <a:gd name="connsiteX6" fmla="*/ 109313 w 1721465"/>
              <a:gd name="connsiteY6" fmla="*/ 1093130 h 1093130"/>
              <a:gd name="connsiteX7" fmla="*/ 0 w 1721465"/>
              <a:gd name="connsiteY7" fmla="*/ 983817 h 1093130"/>
              <a:gd name="connsiteX8" fmla="*/ 0 w 1721465"/>
              <a:gd name="connsiteY8" fmla="*/ 109313 h 109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1465" h="1093130">
                <a:moveTo>
                  <a:pt x="0" y="109313"/>
                </a:moveTo>
                <a:cubicBezTo>
                  <a:pt x="0" y="48941"/>
                  <a:pt x="48941" y="0"/>
                  <a:pt x="109313" y="0"/>
                </a:cubicBezTo>
                <a:lnTo>
                  <a:pt x="1612152" y="0"/>
                </a:lnTo>
                <a:cubicBezTo>
                  <a:pt x="1672524" y="0"/>
                  <a:pt x="1721465" y="48941"/>
                  <a:pt x="1721465" y="109313"/>
                </a:cubicBezTo>
                <a:lnTo>
                  <a:pt x="1721465" y="983817"/>
                </a:lnTo>
                <a:cubicBezTo>
                  <a:pt x="1721465" y="1044189"/>
                  <a:pt x="1672524" y="1093130"/>
                  <a:pt x="1612152" y="1093130"/>
                </a:cubicBezTo>
                <a:lnTo>
                  <a:pt x="109313" y="1093130"/>
                </a:lnTo>
                <a:cubicBezTo>
                  <a:pt x="48941" y="1093130"/>
                  <a:pt x="0" y="1044189"/>
                  <a:pt x="0" y="983817"/>
                </a:cubicBezTo>
                <a:lnTo>
                  <a:pt x="0" y="109313"/>
                </a:ln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407" tIns="104407" rIns="104407" bIns="104407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Supervised</a:t>
            </a:r>
            <a:endParaRPr kumimoji="0" lang="en-CA" sz="1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63623" y="3225761"/>
            <a:ext cx="1721465" cy="1093130"/>
          </a:xfrm>
          <a:prstGeom prst="roundRect">
            <a:avLst>
              <a:gd name="adj" fmla="val 10000"/>
            </a:avLst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reeform 17"/>
          <p:cNvSpPr/>
          <p:nvPr/>
        </p:nvSpPr>
        <p:spPr>
          <a:xfrm>
            <a:off x="2754897" y="3407471"/>
            <a:ext cx="1721465" cy="1093130"/>
          </a:xfrm>
          <a:custGeom>
            <a:avLst/>
            <a:gdLst>
              <a:gd name="connsiteX0" fmla="*/ 0 w 1721465"/>
              <a:gd name="connsiteY0" fmla="*/ 109313 h 1093130"/>
              <a:gd name="connsiteX1" fmla="*/ 109313 w 1721465"/>
              <a:gd name="connsiteY1" fmla="*/ 0 h 1093130"/>
              <a:gd name="connsiteX2" fmla="*/ 1612152 w 1721465"/>
              <a:gd name="connsiteY2" fmla="*/ 0 h 1093130"/>
              <a:gd name="connsiteX3" fmla="*/ 1721465 w 1721465"/>
              <a:gd name="connsiteY3" fmla="*/ 109313 h 1093130"/>
              <a:gd name="connsiteX4" fmla="*/ 1721465 w 1721465"/>
              <a:gd name="connsiteY4" fmla="*/ 983817 h 1093130"/>
              <a:gd name="connsiteX5" fmla="*/ 1612152 w 1721465"/>
              <a:gd name="connsiteY5" fmla="*/ 1093130 h 1093130"/>
              <a:gd name="connsiteX6" fmla="*/ 109313 w 1721465"/>
              <a:gd name="connsiteY6" fmla="*/ 1093130 h 1093130"/>
              <a:gd name="connsiteX7" fmla="*/ 0 w 1721465"/>
              <a:gd name="connsiteY7" fmla="*/ 983817 h 1093130"/>
              <a:gd name="connsiteX8" fmla="*/ 0 w 1721465"/>
              <a:gd name="connsiteY8" fmla="*/ 109313 h 109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1465" h="1093130">
                <a:moveTo>
                  <a:pt x="0" y="109313"/>
                </a:moveTo>
                <a:cubicBezTo>
                  <a:pt x="0" y="48941"/>
                  <a:pt x="48941" y="0"/>
                  <a:pt x="109313" y="0"/>
                </a:cubicBezTo>
                <a:lnTo>
                  <a:pt x="1612152" y="0"/>
                </a:lnTo>
                <a:cubicBezTo>
                  <a:pt x="1672524" y="0"/>
                  <a:pt x="1721465" y="48941"/>
                  <a:pt x="1721465" y="109313"/>
                </a:cubicBezTo>
                <a:lnTo>
                  <a:pt x="1721465" y="983817"/>
                </a:lnTo>
                <a:cubicBezTo>
                  <a:pt x="1721465" y="1044189"/>
                  <a:pt x="1672524" y="1093130"/>
                  <a:pt x="1612152" y="1093130"/>
                </a:cubicBezTo>
                <a:lnTo>
                  <a:pt x="109313" y="1093130"/>
                </a:lnTo>
                <a:cubicBezTo>
                  <a:pt x="48941" y="1093130"/>
                  <a:pt x="0" y="1044189"/>
                  <a:pt x="0" y="983817"/>
                </a:cubicBezTo>
                <a:lnTo>
                  <a:pt x="0" y="109313"/>
                </a:ln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407" tIns="104407" rIns="104407" bIns="104407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Unsupervised</a:t>
            </a:r>
            <a:endParaRPr kumimoji="0" lang="en-CA" sz="1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67636" y="3225761"/>
            <a:ext cx="1721465" cy="1093130"/>
          </a:xfrm>
          <a:prstGeom prst="roundRect">
            <a:avLst>
              <a:gd name="adj" fmla="val 10000"/>
            </a:avLst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Freeform 19"/>
          <p:cNvSpPr/>
          <p:nvPr/>
        </p:nvSpPr>
        <p:spPr>
          <a:xfrm>
            <a:off x="4858910" y="3407471"/>
            <a:ext cx="1721465" cy="1093130"/>
          </a:xfrm>
          <a:custGeom>
            <a:avLst/>
            <a:gdLst>
              <a:gd name="connsiteX0" fmla="*/ 0 w 1721465"/>
              <a:gd name="connsiteY0" fmla="*/ 109313 h 1093130"/>
              <a:gd name="connsiteX1" fmla="*/ 109313 w 1721465"/>
              <a:gd name="connsiteY1" fmla="*/ 0 h 1093130"/>
              <a:gd name="connsiteX2" fmla="*/ 1612152 w 1721465"/>
              <a:gd name="connsiteY2" fmla="*/ 0 h 1093130"/>
              <a:gd name="connsiteX3" fmla="*/ 1721465 w 1721465"/>
              <a:gd name="connsiteY3" fmla="*/ 109313 h 1093130"/>
              <a:gd name="connsiteX4" fmla="*/ 1721465 w 1721465"/>
              <a:gd name="connsiteY4" fmla="*/ 983817 h 1093130"/>
              <a:gd name="connsiteX5" fmla="*/ 1612152 w 1721465"/>
              <a:gd name="connsiteY5" fmla="*/ 1093130 h 1093130"/>
              <a:gd name="connsiteX6" fmla="*/ 109313 w 1721465"/>
              <a:gd name="connsiteY6" fmla="*/ 1093130 h 1093130"/>
              <a:gd name="connsiteX7" fmla="*/ 0 w 1721465"/>
              <a:gd name="connsiteY7" fmla="*/ 983817 h 1093130"/>
              <a:gd name="connsiteX8" fmla="*/ 0 w 1721465"/>
              <a:gd name="connsiteY8" fmla="*/ 109313 h 109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1465" h="1093130">
                <a:moveTo>
                  <a:pt x="0" y="109313"/>
                </a:moveTo>
                <a:cubicBezTo>
                  <a:pt x="0" y="48941"/>
                  <a:pt x="48941" y="0"/>
                  <a:pt x="109313" y="0"/>
                </a:cubicBezTo>
                <a:lnTo>
                  <a:pt x="1612152" y="0"/>
                </a:lnTo>
                <a:cubicBezTo>
                  <a:pt x="1672524" y="0"/>
                  <a:pt x="1721465" y="48941"/>
                  <a:pt x="1721465" y="109313"/>
                </a:cubicBezTo>
                <a:lnTo>
                  <a:pt x="1721465" y="983817"/>
                </a:lnTo>
                <a:cubicBezTo>
                  <a:pt x="1721465" y="1044189"/>
                  <a:pt x="1672524" y="1093130"/>
                  <a:pt x="1612152" y="1093130"/>
                </a:cubicBezTo>
                <a:lnTo>
                  <a:pt x="109313" y="1093130"/>
                </a:lnTo>
                <a:cubicBezTo>
                  <a:pt x="48941" y="1093130"/>
                  <a:pt x="0" y="1044189"/>
                  <a:pt x="0" y="983817"/>
                </a:cubicBezTo>
                <a:lnTo>
                  <a:pt x="0" y="109313"/>
                </a:ln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407" tIns="104407" rIns="104407" bIns="104407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Semi-supervised</a:t>
            </a:r>
            <a:endParaRPr kumimoji="0" lang="en-CA" sz="1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71649" y="3225761"/>
            <a:ext cx="1721465" cy="1093130"/>
          </a:xfrm>
          <a:prstGeom prst="roundRect">
            <a:avLst>
              <a:gd name="adj" fmla="val 10000"/>
            </a:avLst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6962923" y="3407471"/>
            <a:ext cx="1721465" cy="1093130"/>
          </a:xfrm>
          <a:custGeom>
            <a:avLst/>
            <a:gdLst>
              <a:gd name="connsiteX0" fmla="*/ 0 w 1721465"/>
              <a:gd name="connsiteY0" fmla="*/ 109313 h 1093130"/>
              <a:gd name="connsiteX1" fmla="*/ 109313 w 1721465"/>
              <a:gd name="connsiteY1" fmla="*/ 0 h 1093130"/>
              <a:gd name="connsiteX2" fmla="*/ 1612152 w 1721465"/>
              <a:gd name="connsiteY2" fmla="*/ 0 h 1093130"/>
              <a:gd name="connsiteX3" fmla="*/ 1721465 w 1721465"/>
              <a:gd name="connsiteY3" fmla="*/ 109313 h 1093130"/>
              <a:gd name="connsiteX4" fmla="*/ 1721465 w 1721465"/>
              <a:gd name="connsiteY4" fmla="*/ 983817 h 1093130"/>
              <a:gd name="connsiteX5" fmla="*/ 1612152 w 1721465"/>
              <a:gd name="connsiteY5" fmla="*/ 1093130 h 1093130"/>
              <a:gd name="connsiteX6" fmla="*/ 109313 w 1721465"/>
              <a:gd name="connsiteY6" fmla="*/ 1093130 h 1093130"/>
              <a:gd name="connsiteX7" fmla="*/ 0 w 1721465"/>
              <a:gd name="connsiteY7" fmla="*/ 983817 h 1093130"/>
              <a:gd name="connsiteX8" fmla="*/ 0 w 1721465"/>
              <a:gd name="connsiteY8" fmla="*/ 109313 h 109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1465" h="1093130">
                <a:moveTo>
                  <a:pt x="0" y="109313"/>
                </a:moveTo>
                <a:cubicBezTo>
                  <a:pt x="0" y="48941"/>
                  <a:pt x="48941" y="0"/>
                  <a:pt x="109313" y="0"/>
                </a:cubicBezTo>
                <a:lnTo>
                  <a:pt x="1612152" y="0"/>
                </a:lnTo>
                <a:cubicBezTo>
                  <a:pt x="1672524" y="0"/>
                  <a:pt x="1721465" y="48941"/>
                  <a:pt x="1721465" y="109313"/>
                </a:cubicBezTo>
                <a:lnTo>
                  <a:pt x="1721465" y="983817"/>
                </a:lnTo>
                <a:cubicBezTo>
                  <a:pt x="1721465" y="1044189"/>
                  <a:pt x="1672524" y="1093130"/>
                  <a:pt x="1612152" y="1093130"/>
                </a:cubicBezTo>
                <a:lnTo>
                  <a:pt x="109313" y="1093130"/>
                </a:lnTo>
                <a:cubicBezTo>
                  <a:pt x="48941" y="1093130"/>
                  <a:pt x="0" y="1044189"/>
                  <a:pt x="0" y="983817"/>
                </a:cubicBezTo>
                <a:lnTo>
                  <a:pt x="0" y="109313"/>
                </a:ln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407" tIns="104407" rIns="104407" bIns="104407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Reinforcement</a:t>
            </a: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Learning</a:t>
            </a:r>
            <a:endParaRPr kumimoji="0" lang="en-CA" sz="1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362336" y="5259012"/>
            <a:ext cx="8610600" cy="8888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400" dirty="0">
                <a:solidFill>
                  <a:srgbClr val="0000FF"/>
                </a:solidFill>
                <a:latin typeface="Arial"/>
                <a:cs typeface="Arial"/>
              </a:rPr>
              <a:t>Machine learning provides systems with the </a:t>
            </a:r>
            <a:r>
              <a:rPr lang="en-US" alt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ability to learn</a:t>
            </a:r>
            <a:r>
              <a:rPr lang="en-US" altLang="en-US" sz="2400" dirty="0">
                <a:solidFill>
                  <a:srgbClr val="0000FF"/>
                </a:solidFill>
                <a:latin typeface="Arial"/>
                <a:cs typeface="Arial"/>
              </a:rPr>
              <a:t> without being explicitly programmed. </a:t>
            </a:r>
          </a:p>
        </p:txBody>
      </p:sp>
      <p:sp>
        <p:nvSpPr>
          <p:cNvPr id="26" name="CustomShape 12">
            <a:extLst>
              <a:ext uri="{FF2B5EF4-FFF2-40B4-BE49-F238E27FC236}">
                <a16:creationId xmlns:a16="http://schemas.microsoft.com/office/drawing/2014/main" id="{72211E5D-40E7-45A7-A23C-84C71AE3351A}"/>
              </a:ext>
            </a:extLst>
          </p:cNvPr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/>
                <a:cs typeface="+mn-cs"/>
              </a:rPr>
              <a:t>Machine Learning Approaches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9080774A-8CE4-4C48-8B98-4526D1322077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C77FC0-2840-B72F-3398-7608A567B063}"/>
              </a:ext>
            </a:extLst>
          </p:cNvPr>
          <p:cNvSpPr txBox="1"/>
          <p:nvPr/>
        </p:nvSpPr>
        <p:spPr>
          <a:xfrm>
            <a:off x="804563" y="4221004"/>
            <a:ext cx="1015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3600" b="1" i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A1BB39-4EDB-A5BF-33EB-532B467760EF}"/>
              </a:ext>
            </a:extLst>
          </p:cNvPr>
          <p:cNvSpPr txBox="1"/>
          <p:nvPr/>
        </p:nvSpPr>
        <p:spPr>
          <a:xfrm>
            <a:off x="2791324" y="4215613"/>
            <a:ext cx="1015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3600" b="1" i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6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0" grpId="0" animBg="1"/>
      <p:bldP spid="22" grpId="0" animBg="1"/>
      <p:bldP spid="25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2" descr="C:\Users\hays\Desktop\143 Computer Vision\slides\07\machine_learning_spectrum.png">
            <a:extLst>
              <a:ext uri="{FF2B5EF4-FFF2-40B4-BE49-F238E27FC236}">
                <a16:creationId xmlns:a16="http://schemas.microsoft.com/office/drawing/2014/main" id="{628ADE0B-0C5C-49DD-B6E4-CBB1ACA8C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9"/>
          <a:stretch/>
        </p:blipFill>
        <p:spPr bwMode="auto">
          <a:xfrm>
            <a:off x="0" y="14478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5AE29B27-0BAB-4984-AA43-C9F1E3BB72D7}"/>
              </a:ext>
            </a:extLst>
          </p:cNvPr>
          <p:cNvSpPr/>
          <p:nvPr/>
        </p:nvSpPr>
        <p:spPr>
          <a:xfrm>
            <a:off x="1313985" y="2514600"/>
            <a:ext cx="3048000" cy="1295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9729C02-09A0-4324-B086-A133A9977ACF}"/>
              </a:ext>
            </a:extLst>
          </p:cNvPr>
          <p:cNvSpPr/>
          <p:nvPr/>
        </p:nvSpPr>
        <p:spPr>
          <a:xfrm>
            <a:off x="990600" y="1447800"/>
            <a:ext cx="3657600" cy="609600"/>
          </a:xfrm>
          <a:prstGeom prst="ellipse">
            <a:avLst/>
          </a:prstGeom>
          <a:noFill/>
          <a:ln w="349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E0AC513-1C38-46A8-B450-6C6133167D0C}"/>
              </a:ext>
            </a:extLst>
          </p:cNvPr>
          <p:cNvSpPr/>
          <p:nvPr/>
        </p:nvSpPr>
        <p:spPr>
          <a:xfrm>
            <a:off x="4845204" y="1447800"/>
            <a:ext cx="3993995" cy="609600"/>
          </a:xfrm>
          <a:prstGeom prst="ellipse">
            <a:avLst/>
          </a:prstGeom>
          <a:noFill/>
          <a:ln w="349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50CB08-69BD-437C-A3CE-5B136F3CAC49}"/>
              </a:ext>
            </a:extLst>
          </p:cNvPr>
          <p:cNvSpPr/>
          <p:nvPr/>
        </p:nvSpPr>
        <p:spPr>
          <a:xfrm>
            <a:off x="152400" y="4038600"/>
            <a:ext cx="533400" cy="2209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4280144-582D-4C26-A43E-A7DDF3CD8911}"/>
              </a:ext>
            </a:extLst>
          </p:cNvPr>
          <p:cNvSpPr/>
          <p:nvPr/>
        </p:nvSpPr>
        <p:spPr>
          <a:xfrm>
            <a:off x="149613" y="2362200"/>
            <a:ext cx="533400" cy="1600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58556E33-7BCB-47C5-B265-51E17CEEEA3F}"/>
              </a:ext>
            </a:extLst>
          </p:cNvPr>
          <p:cNvSpPr/>
          <p:nvPr/>
        </p:nvSpPr>
        <p:spPr>
          <a:xfrm>
            <a:off x="1295400" y="4304371"/>
            <a:ext cx="3048000" cy="1295400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CA6BD156-3D8E-4D12-8658-FFEDA2A9C732}"/>
              </a:ext>
            </a:extLst>
          </p:cNvPr>
          <p:cNvSpPr/>
          <p:nvPr/>
        </p:nvSpPr>
        <p:spPr>
          <a:xfrm>
            <a:off x="5228992" y="2514600"/>
            <a:ext cx="3048000" cy="1295400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B813A503-17E9-4952-9187-10ACFB5077BC}"/>
              </a:ext>
            </a:extLst>
          </p:cNvPr>
          <p:cNvSpPr/>
          <p:nvPr/>
        </p:nvSpPr>
        <p:spPr>
          <a:xfrm>
            <a:off x="5318201" y="4304370"/>
            <a:ext cx="3048000" cy="1410629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ustomShape 12">
            <a:extLst>
              <a:ext uri="{FF2B5EF4-FFF2-40B4-BE49-F238E27FC236}">
                <a16:creationId xmlns:a16="http://schemas.microsoft.com/office/drawing/2014/main" id="{448B007F-AD56-4065-9E05-A9F40159F9A1}"/>
              </a:ext>
            </a:extLst>
          </p:cNvPr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mbria Math"/>
                <a:cs typeface="+mn-cs"/>
              </a:rPr>
              <a:t>Machine Learning Approaches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E305CEB-A0C0-473C-B8E1-AFB672338698}"/>
              </a:ext>
            </a:extLst>
          </p:cNvPr>
          <p:cNvSpPr/>
          <p:nvPr/>
        </p:nvSpPr>
        <p:spPr>
          <a:xfrm>
            <a:off x="152400" y="2428568"/>
            <a:ext cx="533400" cy="1600200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D2A918-3F8E-48E4-A51E-2E58205A435E}"/>
              </a:ext>
            </a:extLst>
          </p:cNvPr>
          <p:cNvSpPr/>
          <p:nvPr/>
        </p:nvSpPr>
        <p:spPr>
          <a:xfrm>
            <a:off x="149613" y="4038600"/>
            <a:ext cx="533400" cy="2209800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9123B23A-FB02-48F2-AF4D-5417E8FDEAFB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6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6200" y="914400"/>
            <a:ext cx="8915400" cy="5334000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0000FF"/>
                </a:solidFill>
              </a:rPr>
              <a:t>By </a:t>
            </a:r>
            <a:r>
              <a:rPr lang="en-GB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telling</a:t>
            </a:r>
            <a:r>
              <a:rPr lang="en-GB" sz="2800" dirty="0">
                <a:solidFill>
                  <a:srgbClr val="0000FF"/>
                </a:solidFill>
              </a:rPr>
              <a:t> us exactly </a:t>
            </a:r>
            <a:r>
              <a:rPr lang="en-GB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to do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rgbClr val="0000FF"/>
                </a:solidFill>
              </a:rPr>
              <a:t>Writing steps to follow (i.e., a flowchart or program)</a:t>
            </a:r>
          </a:p>
          <a:p>
            <a:pPr marL="342900" lvl="1" indent="0">
              <a:buNone/>
            </a:pPr>
            <a:r>
              <a:rPr lang="en-GB" sz="2800" dirty="0">
                <a:solidFill>
                  <a:srgbClr val="0000FF"/>
                </a:solidFill>
                <a:latin typeface="Times New Roman" pitchFamily="-107" charset="0"/>
              </a:rPr>
              <a:t>						</a:t>
            </a:r>
            <a:endParaRPr lang="en-GB" sz="2800" dirty="0">
              <a:solidFill>
                <a:srgbClr val="0000FF"/>
              </a:solidFill>
            </a:endParaRPr>
          </a:p>
          <a:p>
            <a:r>
              <a:rPr lang="en-GB" sz="2800" dirty="0">
                <a:solidFill>
                  <a:srgbClr val="0000FF"/>
                </a:solidFill>
              </a:rPr>
              <a:t>By </a:t>
            </a:r>
            <a:r>
              <a:rPr lang="en-GB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showing</a:t>
            </a:r>
            <a:r>
              <a:rPr lang="en-GB" sz="2800" dirty="0">
                <a:solidFill>
                  <a:srgbClr val="0000FF"/>
                </a:solidFill>
              </a:rPr>
              <a:t> us multiple </a:t>
            </a:r>
            <a:r>
              <a:rPr lang="en-GB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rgbClr val="0000FF"/>
                </a:solidFill>
              </a:rPr>
              <a:t>We are “forced” to learn (this becomes our knowledge)</a:t>
            </a:r>
          </a:p>
          <a:p>
            <a:pPr marL="342900" lvl="1" indent="0">
              <a:buNone/>
            </a:pPr>
            <a:endParaRPr lang="en-GB" sz="2800" dirty="0">
              <a:solidFill>
                <a:srgbClr val="0000FF"/>
              </a:solidFill>
            </a:endParaRPr>
          </a:p>
          <a:p>
            <a:r>
              <a:rPr lang="en-GB" sz="2800" dirty="0">
                <a:solidFill>
                  <a:srgbClr val="0000FF"/>
                </a:solidFill>
              </a:rPr>
              <a:t>By </a:t>
            </a:r>
            <a:r>
              <a:rPr lang="en-GB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</a:t>
            </a:r>
            <a:r>
              <a:rPr lang="en-GB" sz="2800" dirty="0">
                <a:solidFill>
                  <a:srgbClr val="0000FF"/>
                </a:solidFill>
              </a:rPr>
              <a:t> (real-world experience, trial and errors)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rgbClr val="0000FF"/>
                </a:solidFill>
              </a:rPr>
              <a:t>In case examples are not enough, not clear and/or there is no expert</a:t>
            </a:r>
            <a:r>
              <a:rPr lang="en-GB" sz="2800" dirty="0">
                <a:solidFill>
                  <a:srgbClr val="0000FF"/>
                </a:solidFill>
                <a:latin typeface="Times New Roman" pitchFamily="-107" charset="0"/>
              </a:rPr>
              <a:t>.</a:t>
            </a:r>
          </a:p>
          <a:p>
            <a:pPr marL="342900" lvl="1" indent="0">
              <a:buNone/>
            </a:pPr>
            <a:endParaRPr lang="en-GB" sz="2800" dirty="0">
              <a:solidFill>
                <a:srgbClr val="0000FF"/>
              </a:solidFill>
              <a:latin typeface="Times New Roman" pitchFamily="-107" charset="0"/>
            </a:endParaRPr>
          </a:p>
          <a:p>
            <a:r>
              <a:rPr lang="en-GB" sz="3100" dirty="0">
                <a:solidFill>
                  <a:srgbClr val="0000FF"/>
                </a:solidFill>
                <a:latin typeface="Times New Roman" pitchFamily="-107" charset="0"/>
              </a:rPr>
              <a:t> </a:t>
            </a:r>
            <a:r>
              <a:rPr lang="en-GB" sz="2800" dirty="0">
                <a:solidFill>
                  <a:srgbClr val="0000FF"/>
                </a:solidFill>
                <a:latin typeface="Times New Roman" pitchFamily="-107" charset="0"/>
              </a:rPr>
              <a:t>By</a:t>
            </a:r>
            <a:r>
              <a:rPr lang="en-GB" sz="3100" dirty="0">
                <a:solidFill>
                  <a:srgbClr val="0000FF"/>
                </a:solidFill>
                <a:latin typeface="Times New Roman" pitchFamily="-107" charset="0"/>
              </a:rPr>
              <a:t> being </a:t>
            </a:r>
            <a:r>
              <a:rPr lang="en-GB" sz="3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rewarded</a:t>
            </a:r>
            <a:r>
              <a:rPr lang="en-GB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 or </a:t>
            </a:r>
            <a:r>
              <a:rPr lang="en-GB" sz="3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punished</a:t>
            </a:r>
            <a:r>
              <a:rPr lang="en-GB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 </a:t>
            </a:r>
            <a:r>
              <a:rPr lang="en-GB" sz="3100" dirty="0">
                <a:solidFill>
                  <a:srgbClr val="0000FF"/>
                </a:solidFill>
                <a:latin typeface="Times New Roman" pitchFamily="-107" charset="0"/>
              </a:rPr>
              <a:t>to reinforce concepts.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933E242-6BB8-40FE-8567-673A4B6BA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do we Learn?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A5DB4DF-F631-4BB6-865E-14E807492B4A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D5D5FD-FE4D-4DA0-477D-88DBF294C2B0}"/>
              </a:ext>
            </a:extLst>
          </p:cNvPr>
          <p:cNvSpPr txBox="1"/>
          <p:nvPr/>
        </p:nvSpPr>
        <p:spPr>
          <a:xfrm>
            <a:off x="2209800" y="6374368"/>
            <a:ext cx="5210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are the different techniques for learning?</a:t>
            </a:r>
          </a:p>
        </p:txBody>
      </p:sp>
    </p:spTree>
    <p:extLst>
      <p:ext uri="{BB962C8B-B14F-4D97-AF65-F5344CB8AC3E}">
        <p14:creationId xmlns:p14="http://schemas.microsoft.com/office/powerpoint/2010/main" val="189735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3DF8FD-B70C-453D-8A6A-5CFD4F32F553}"/>
              </a:ext>
            </a:extLst>
          </p:cNvPr>
          <p:cNvSpPr/>
          <p:nvPr/>
        </p:nvSpPr>
        <p:spPr>
          <a:xfrm>
            <a:off x="457200" y="2857500"/>
            <a:ext cx="8229600" cy="1181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Regression</a:t>
            </a:r>
          </a:p>
        </p:txBody>
      </p:sp>
    </p:spTree>
    <p:extLst>
      <p:ext uri="{BB962C8B-B14F-4D97-AF65-F5344CB8AC3E}">
        <p14:creationId xmlns:p14="http://schemas.microsoft.com/office/powerpoint/2010/main" val="392816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>
            <a:extLst>
              <a:ext uri="{FF2B5EF4-FFF2-40B4-BE49-F238E27FC236}">
                <a16:creationId xmlns:a16="http://schemas.microsoft.com/office/drawing/2014/main" id="{9DFEAC99-87D0-46D5-96E6-162356DE2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484812" cy="6096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Regression </a:t>
            </a:r>
          </a:p>
        </p:txBody>
      </p:sp>
      <p:sp>
        <p:nvSpPr>
          <p:cNvPr id="43012" name="Rectangle 28">
            <a:extLst>
              <a:ext uri="{FF2B5EF4-FFF2-40B4-BE49-F238E27FC236}">
                <a16:creationId xmlns:a16="http://schemas.microsoft.com/office/drawing/2014/main" id="{84AFCD8C-FAB3-41EE-A312-1D98B0507DD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0099" y="1126331"/>
            <a:ext cx="5410200" cy="51816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000" dirty="0">
                <a:solidFill>
                  <a:srgbClr val="0000FF"/>
                </a:solidFill>
              </a:rPr>
              <a:t>Regression analysis: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dirty="0">
                <a:solidFill>
                  <a:srgbClr val="0000FF"/>
                </a:solidFill>
              </a:rPr>
              <a:t>A collective name for </a:t>
            </a:r>
            <a:r>
              <a:rPr lang="en-US" alt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</a:t>
            </a:r>
            <a:r>
              <a:rPr lang="en-US" altLang="en-US" sz="2000" dirty="0">
                <a:solidFill>
                  <a:srgbClr val="0000FF"/>
                </a:solidFill>
              </a:rPr>
              <a:t> for the </a:t>
            </a:r>
            <a:r>
              <a:rPr lang="en-US" alt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r>
              <a:rPr lang="en-US" altLang="en-US" sz="2000" dirty="0">
                <a:solidFill>
                  <a:srgbClr val="0000FF"/>
                </a:solidFill>
              </a:rPr>
              <a:t> and analysis of </a:t>
            </a:r>
            <a:r>
              <a:rPr lang="en-US" alt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numerical data </a:t>
            </a:r>
            <a:r>
              <a:rPr lang="en-US" altLang="en-US" sz="2000" dirty="0">
                <a:solidFill>
                  <a:srgbClr val="0000FF"/>
                </a:solidFill>
              </a:rPr>
              <a:t>consisting of values of a </a:t>
            </a:r>
            <a:r>
              <a:rPr lang="en-US" alt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dependent variable</a:t>
            </a:r>
            <a:r>
              <a:rPr lang="en-US" altLang="en-US" sz="2000" b="1" dirty="0"/>
              <a:t> </a:t>
            </a:r>
            <a:r>
              <a:rPr lang="en-US" altLang="en-US" sz="2000" dirty="0">
                <a:solidFill>
                  <a:srgbClr val="0000FF"/>
                </a:solidFill>
              </a:rPr>
              <a:t>(also called </a:t>
            </a:r>
            <a:r>
              <a:rPr lang="en-US" altLang="en-US" sz="2000" b="1" i="1" dirty="0">
                <a:solidFill>
                  <a:srgbClr val="0000FF"/>
                </a:solidFill>
              </a:rPr>
              <a:t>response variable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dirty="0">
                <a:solidFill>
                  <a:srgbClr val="0000FF"/>
                </a:solidFill>
              </a:rPr>
              <a:t>or </a:t>
            </a:r>
            <a:r>
              <a:rPr lang="en-US" altLang="en-US" sz="2000" i="1" dirty="0">
                <a:solidFill>
                  <a:srgbClr val="0000FF"/>
                </a:solidFill>
              </a:rPr>
              <a:t>measurement</a:t>
            </a:r>
            <a:r>
              <a:rPr lang="en-US" altLang="en-US" sz="2000" dirty="0">
                <a:solidFill>
                  <a:srgbClr val="0000FF"/>
                </a:solidFill>
              </a:rPr>
              <a:t>) and of one or more </a:t>
            </a:r>
            <a:r>
              <a:rPr lang="en-US" alt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 variables</a:t>
            </a:r>
            <a:r>
              <a:rPr lang="en-US" altLang="en-US" sz="2000" dirty="0"/>
              <a:t> </a:t>
            </a:r>
            <a:r>
              <a:rPr lang="en-US" altLang="en-US" sz="2000" dirty="0">
                <a:solidFill>
                  <a:srgbClr val="0000FF"/>
                </a:solidFill>
              </a:rPr>
              <a:t>(aka. </a:t>
            </a:r>
            <a:r>
              <a:rPr lang="en-US" altLang="en-US" sz="2000" b="1" i="1" dirty="0">
                <a:solidFill>
                  <a:srgbClr val="0000FF"/>
                </a:solidFill>
              </a:rPr>
              <a:t>explanatory variables</a:t>
            </a:r>
            <a:r>
              <a:rPr lang="en-US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en-US" sz="2000" dirty="0">
                <a:solidFill>
                  <a:srgbClr val="0000FF"/>
                </a:solidFill>
              </a:rPr>
              <a:t>or </a:t>
            </a:r>
            <a:r>
              <a:rPr lang="en-US" altLang="en-US" sz="2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predictors</a:t>
            </a:r>
            <a:r>
              <a:rPr lang="en-US" altLang="en-US" sz="2000" dirty="0">
                <a:solidFill>
                  <a:srgbClr val="0000FF"/>
                </a:solidFill>
              </a:rPr>
              <a:t>)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000" dirty="0">
                <a:solidFill>
                  <a:srgbClr val="0000FF"/>
                </a:solidFill>
              </a:rPr>
              <a:t>The parameters are estimated so as to give a "</a:t>
            </a:r>
            <a:r>
              <a:rPr lang="en-US" alt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fit</a:t>
            </a:r>
            <a:r>
              <a:rPr lang="en-US" altLang="en-US" sz="2000" dirty="0">
                <a:solidFill>
                  <a:srgbClr val="0000FF"/>
                </a:solidFill>
              </a:rPr>
              <a:t>" of the data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000" dirty="0">
                <a:solidFill>
                  <a:srgbClr val="0000FF"/>
                </a:solidFill>
              </a:rPr>
              <a:t>Most commonly the best fit is </a:t>
            </a:r>
            <a:r>
              <a:rPr lang="en-US" altLang="en-US" sz="2000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evaluated</a:t>
            </a:r>
            <a:r>
              <a:rPr lang="en-US" altLang="en-US" sz="2000" dirty="0">
                <a:solidFill>
                  <a:srgbClr val="0000FF"/>
                </a:solidFill>
              </a:rPr>
              <a:t> by using the </a:t>
            </a:r>
            <a:r>
              <a:rPr lang="en-US" alt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least squares method</a:t>
            </a:r>
            <a:r>
              <a:rPr lang="en-US" altLang="en-US" sz="2000" dirty="0">
                <a:solidFill>
                  <a:srgbClr val="0000FF"/>
                </a:solidFill>
              </a:rPr>
              <a:t>, but other criteria have also been used</a:t>
            </a:r>
          </a:p>
        </p:txBody>
      </p:sp>
      <p:sp>
        <p:nvSpPr>
          <p:cNvPr id="43013" name="Rectangle 31">
            <a:extLst>
              <a:ext uri="{FF2B5EF4-FFF2-40B4-BE49-F238E27FC236}">
                <a16:creationId xmlns:a16="http://schemas.microsoft.com/office/drawing/2014/main" id="{54469266-5397-4C52-921F-F5BC46B82C5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486400" y="3886200"/>
            <a:ext cx="3810000" cy="22860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z="2000" dirty="0">
                <a:solidFill>
                  <a:srgbClr val="C00000"/>
                </a:solidFill>
              </a:rPr>
              <a:t>Used for prediction (including forecasting of time-series data), inference, hypothesis testing, and modeling of causal relationships</a:t>
            </a:r>
            <a:endParaRPr lang="en-US" altLang="en-US" sz="2400" dirty="0">
              <a:solidFill>
                <a:srgbClr val="C00000"/>
              </a:solidFill>
            </a:endParaRPr>
          </a:p>
        </p:txBody>
      </p:sp>
      <p:sp>
        <p:nvSpPr>
          <p:cNvPr id="43014" name="Text Box 20">
            <a:extLst>
              <a:ext uri="{FF2B5EF4-FFF2-40B4-BE49-F238E27FC236}">
                <a16:creationId xmlns:a16="http://schemas.microsoft.com/office/drawing/2014/main" id="{6687B09B-CCE5-4AE4-9615-4A4B237B5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</a:t>
            </a:r>
          </a:p>
        </p:txBody>
      </p:sp>
      <p:grpSp>
        <p:nvGrpSpPr>
          <p:cNvPr id="43015" name="Group 30">
            <a:extLst>
              <a:ext uri="{FF2B5EF4-FFF2-40B4-BE49-F238E27FC236}">
                <a16:creationId xmlns:a16="http://schemas.microsoft.com/office/drawing/2014/main" id="{4FE50482-5551-4685-B466-53DCD14FF165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4000"/>
            <a:ext cx="3363913" cy="3175000"/>
            <a:chOff x="3456" y="64"/>
            <a:chExt cx="2119" cy="2000"/>
          </a:xfrm>
        </p:grpSpPr>
        <p:sp>
          <p:nvSpPr>
            <p:cNvPr id="43016" name="Line 3">
              <a:extLst>
                <a:ext uri="{FF2B5EF4-FFF2-40B4-BE49-F238E27FC236}">
                  <a16:creationId xmlns:a16="http://schemas.microsoft.com/office/drawing/2014/main" id="{D42E700A-93D2-466A-A312-D5C2B55ABC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6" y="1776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17" name="Line 4">
              <a:extLst>
                <a:ext uri="{FF2B5EF4-FFF2-40B4-BE49-F238E27FC236}">
                  <a16:creationId xmlns:a16="http://schemas.microsoft.com/office/drawing/2014/main" id="{A89E3FDF-23CC-4DF9-BD6C-DDA31AD772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8" y="64"/>
              <a:ext cx="1" cy="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18" name="Oval 5">
              <a:extLst>
                <a:ext uri="{FF2B5EF4-FFF2-40B4-BE49-F238E27FC236}">
                  <a16:creationId xmlns:a16="http://schemas.microsoft.com/office/drawing/2014/main" id="{85841BD0-193C-4F80-9BAD-EF944C94622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522" y="1116"/>
              <a:ext cx="27" cy="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19" name="Oval 6">
              <a:extLst>
                <a:ext uri="{FF2B5EF4-FFF2-40B4-BE49-F238E27FC236}">
                  <a16:creationId xmlns:a16="http://schemas.microsoft.com/office/drawing/2014/main" id="{1D53DD9F-EA2A-4D80-8B07-A23915EEF81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259" y="1182"/>
              <a:ext cx="27" cy="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20" name="Oval 7">
              <a:extLst>
                <a:ext uri="{FF2B5EF4-FFF2-40B4-BE49-F238E27FC236}">
                  <a16:creationId xmlns:a16="http://schemas.microsoft.com/office/drawing/2014/main" id="{D5467E98-5C83-4895-81CF-6DB938245A5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149" y="600"/>
              <a:ext cx="27" cy="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21" name="Oval 8">
              <a:extLst>
                <a:ext uri="{FF2B5EF4-FFF2-40B4-BE49-F238E27FC236}">
                  <a16:creationId xmlns:a16="http://schemas.microsoft.com/office/drawing/2014/main" id="{9352CC87-CA36-42F2-B67D-22AA8A90582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039" y="1477"/>
              <a:ext cx="27" cy="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22" name="Oval 9">
              <a:extLst>
                <a:ext uri="{FF2B5EF4-FFF2-40B4-BE49-F238E27FC236}">
                  <a16:creationId xmlns:a16="http://schemas.microsoft.com/office/drawing/2014/main" id="{5704E30A-3078-4A30-9150-16F08EAE89A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588" y="894"/>
              <a:ext cx="27" cy="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23" name="Oval 10">
              <a:extLst>
                <a:ext uri="{FF2B5EF4-FFF2-40B4-BE49-F238E27FC236}">
                  <a16:creationId xmlns:a16="http://schemas.microsoft.com/office/drawing/2014/main" id="{CA0FBA61-062D-4E2F-B0E8-732DFB4EFCC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715" y="722"/>
              <a:ext cx="27" cy="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24" name="Oval 11">
              <a:extLst>
                <a:ext uri="{FF2B5EF4-FFF2-40B4-BE49-F238E27FC236}">
                  <a16:creationId xmlns:a16="http://schemas.microsoft.com/office/drawing/2014/main" id="{1296D3C1-9630-4E25-89BA-BC22ECF2B5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813" y="1538"/>
              <a:ext cx="27" cy="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25" name="Oval 12">
              <a:extLst>
                <a:ext uri="{FF2B5EF4-FFF2-40B4-BE49-F238E27FC236}">
                  <a16:creationId xmlns:a16="http://schemas.microsoft.com/office/drawing/2014/main" id="{B4C39166-85E5-4B52-8B3F-B36ADA0D8AF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917" y="719"/>
              <a:ext cx="27" cy="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26" name="Oval 13">
              <a:extLst>
                <a:ext uri="{FF2B5EF4-FFF2-40B4-BE49-F238E27FC236}">
                  <a16:creationId xmlns:a16="http://schemas.microsoft.com/office/drawing/2014/main" id="{46E5D2EB-65B3-4932-8249-633F35B9F69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930" y="568"/>
              <a:ext cx="27" cy="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27" name="Oval 14">
              <a:extLst>
                <a:ext uri="{FF2B5EF4-FFF2-40B4-BE49-F238E27FC236}">
                  <a16:creationId xmlns:a16="http://schemas.microsoft.com/office/drawing/2014/main" id="{6499B9EB-4CB9-4D98-BB07-F09DB970FCE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191" y="551"/>
              <a:ext cx="27" cy="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28" name="Oval 15">
              <a:extLst>
                <a:ext uri="{FF2B5EF4-FFF2-40B4-BE49-F238E27FC236}">
                  <a16:creationId xmlns:a16="http://schemas.microsoft.com/office/drawing/2014/main" id="{992AA087-2EDF-458B-9464-1A9A157F6B2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785" y="1706"/>
              <a:ext cx="27" cy="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29" name="Oval 16">
              <a:extLst>
                <a:ext uri="{FF2B5EF4-FFF2-40B4-BE49-F238E27FC236}">
                  <a16:creationId xmlns:a16="http://schemas.microsoft.com/office/drawing/2014/main" id="{A98A0114-FBCE-4CD9-98B8-596BACC5667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178" y="393"/>
              <a:ext cx="27" cy="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30" name="Oval 17">
              <a:extLst>
                <a:ext uri="{FF2B5EF4-FFF2-40B4-BE49-F238E27FC236}">
                  <a16:creationId xmlns:a16="http://schemas.microsoft.com/office/drawing/2014/main" id="{53E50130-2B4F-45DC-A84B-7E775D6AFBC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386" y="314"/>
              <a:ext cx="27" cy="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31" name="Line 18">
              <a:extLst>
                <a:ext uri="{FF2B5EF4-FFF2-40B4-BE49-F238E27FC236}">
                  <a16:creationId xmlns:a16="http://schemas.microsoft.com/office/drawing/2014/main" id="{00835C37-DDE4-44BA-9BA9-627ECA7AD0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38" y="259"/>
              <a:ext cx="1831" cy="143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32" name="Text Box 19">
              <a:extLst>
                <a:ext uri="{FF2B5EF4-FFF2-40B4-BE49-F238E27FC236}">
                  <a16:creationId xmlns:a16="http://schemas.microsoft.com/office/drawing/2014/main" id="{6C5C0E9A-F208-4F9E-B45D-0C06E7847F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8" y="1728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43033" name="Text Box 21">
              <a:extLst>
                <a:ext uri="{FF2B5EF4-FFF2-40B4-BE49-F238E27FC236}">
                  <a16:creationId xmlns:a16="http://schemas.microsoft.com/office/drawing/2014/main" id="{3A65AA14-7838-4926-A874-EE9115553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1063"/>
              <a:ext cx="8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y = x + 1</a:t>
              </a:r>
            </a:p>
          </p:txBody>
        </p:sp>
        <p:sp>
          <p:nvSpPr>
            <p:cNvPr id="43034" name="Line 22">
              <a:extLst>
                <a:ext uri="{FF2B5EF4-FFF2-40B4-BE49-F238E27FC236}">
                  <a16:creationId xmlns:a16="http://schemas.microsoft.com/office/drawing/2014/main" id="{7ABFA978-8CD7-415D-BF62-F3D6054182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3" y="609"/>
              <a:ext cx="0" cy="1203"/>
            </a:xfrm>
            <a:prstGeom prst="line">
              <a:avLst/>
            </a:prstGeom>
            <a:noFill/>
            <a:ln w="9525">
              <a:solidFill>
                <a:srgbClr val="0066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35" name="Line 23">
              <a:extLst>
                <a:ext uri="{FF2B5EF4-FFF2-40B4-BE49-F238E27FC236}">
                  <a16:creationId xmlns:a16="http://schemas.microsoft.com/office/drawing/2014/main" id="{39A2160A-3EC5-4BE5-851E-4654BDAB32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49" y="619"/>
              <a:ext cx="504" cy="0"/>
            </a:xfrm>
            <a:prstGeom prst="line">
              <a:avLst/>
            </a:prstGeom>
            <a:noFill/>
            <a:ln w="9525">
              <a:solidFill>
                <a:srgbClr val="0066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36" name="Line 24">
              <a:extLst>
                <a:ext uri="{FF2B5EF4-FFF2-40B4-BE49-F238E27FC236}">
                  <a16:creationId xmlns:a16="http://schemas.microsoft.com/office/drawing/2014/main" id="{E403E7FD-7A1A-4A65-8DF4-17DD75AB15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39" y="1256"/>
              <a:ext cx="514" cy="0"/>
            </a:xfrm>
            <a:prstGeom prst="line">
              <a:avLst/>
            </a:prstGeom>
            <a:noFill/>
            <a:ln w="9525">
              <a:solidFill>
                <a:srgbClr val="0066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037" name="Text Box 25">
              <a:extLst>
                <a:ext uri="{FF2B5EF4-FFF2-40B4-BE49-F238E27FC236}">
                  <a16:creationId xmlns:a16="http://schemas.microsoft.com/office/drawing/2014/main" id="{84113073-C3C7-4EAB-A562-025DB0FC1B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5" y="1814"/>
              <a:ext cx="3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X1</a:t>
              </a:r>
            </a:p>
          </p:txBody>
        </p:sp>
        <p:sp>
          <p:nvSpPr>
            <p:cNvPr id="43038" name="Text Box 26">
              <a:extLst>
                <a:ext uri="{FF2B5EF4-FFF2-40B4-BE49-F238E27FC236}">
                  <a16:creationId xmlns:a16="http://schemas.microsoft.com/office/drawing/2014/main" id="{069AA07D-0559-40D0-8BB1-D473CDCBEA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432"/>
              <a:ext cx="3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Y1</a:t>
              </a:r>
            </a:p>
          </p:txBody>
        </p:sp>
        <p:sp>
          <p:nvSpPr>
            <p:cNvPr id="43039" name="Text Box 27">
              <a:extLst>
                <a:ext uri="{FF2B5EF4-FFF2-40B4-BE49-F238E27FC236}">
                  <a16:creationId xmlns:a16="http://schemas.microsoft.com/office/drawing/2014/main" id="{A6521695-07FF-4D6A-B657-6D4F81D813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9" y="1008"/>
              <a:ext cx="36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Y1’</a:t>
              </a:r>
            </a:p>
          </p:txBody>
        </p:sp>
      </p:grp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8157CB7A-96DC-4742-87B2-E6FD4C630997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046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 build="p"/>
      <p:bldP spid="430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tr-TR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Regression</a:t>
            </a:r>
            <a:r>
              <a:rPr lang="tr-TR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Example</a:t>
            </a:r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4038600" cy="3886200"/>
          </a:xfrm>
        </p:spPr>
        <p:txBody>
          <a:bodyPr/>
          <a:lstStyle/>
          <a:p>
            <a:pPr marL="0" indent="0">
              <a:buNone/>
            </a:pPr>
            <a:r>
              <a:rPr lang="tr-TR" dirty="0" err="1">
                <a:solidFill>
                  <a:srgbClr val="0000FF"/>
                </a:solidFill>
              </a:rPr>
              <a:t>Price</a:t>
            </a:r>
            <a:r>
              <a:rPr lang="tr-TR" dirty="0">
                <a:solidFill>
                  <a:srgbClr val="0000FF"/>
                </a:solidFill>
              </a:rPr>
              <a:t> of a used car</a:t>
            </a:r>
          </a:p>
          <a:p>
            <a:pPr marL="0" indent="0">
              <a:buNone/>
            </a:pPr>
            <a:endParaRPr lang="tr-TR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tr-TR" i="1" dirty="0">
                <a:solidFill>
                  <a:srgbClr val="0000FF"/>
                </a:solidFill>
              </a:rPr>
              <a:t>x </a:t>
            </a:r>
            <a:r>
              <a:rPr lang="tr-TR" dirty="0">
                <a:solidFill>
                  <a:srgbClr val="0000FF"/>
                </a:solidFill>
              </a:rPr>
              <a:t>: car </a:t>
            </a:r>
            <a:r>
              <a:rPr lang="tr-TR" dirty="0" err="1">
                <a:solidFill>
                  <a:srgbClr val="0000FF"/>
                </a:solidFill>
              </a:rPr>
              <a:t>attributes</a:t>
            </a:r>
            <a:br>
              <a:rPr lang="tr-TR" dirty="0">
                <a:solidFill>
                  <a:srgbClr val="0000FF"/>
                </a:solidFill>
              </a:rPr>
            </a:br>
            <a:r>
              <a:rPr lang="tr-TR" dirty="0">
                <a:solidFill>
                  <a:srgbClr val="0000FF"/>
                </a:solidFill>
              </a:rPr>
              <a:t>     (</a:t>
            </a:r>
            <a:r>
              <a:rPr lang="tr-TR" dirty="0" err="1">
                <a:solidFill>
                  <a:srgbClr val="0000FF"/>
                </a:solidFill>
              </a:rPr>
              <a:t>e.g</a:t>
            </a:r>
            <a:r>
              <a:rPr lang="tr-TR" dirty="0">
                <a:solidFill>
                  <a:srgbClr val="0000FF"/>
                </a:solidFill>
              </a:rPr>
              <a:t>. </a:t>
            </a:r>
            <a:r>
              <a:rPr lang="tr-TR" dirty="0" err="1">
                <a:solidFill>
                  <a:srgbClr val="0000FF"/>
                </a:solidFill>
              </a:rPr>
              <a:t>mileage</a:t>
            </a:r>
            <a:r>
              <a:rPr lang="tr-TR" dirty="0">
                <a:solidFill>
                  <a:srgbClr val="0000FF"/>
                </a:solidFill>
              </a:rPr>
              <a:t>)</a:t>
            </a:r>
          </a:p>
          <a:p>
            <a:pPr>
              <a:buFont typeface="Wingdings" pitchFamily="2" charset="2"/>
              <a:buNone/>
            </a:pPr>
            <a:r>
              <a:rPr lang="tr-TR" i="1" dirty="0">
                <a:solidFill>
                  <a:srgbClr val="0000FF"/>
                </a:solidFill>
              </a:rPr>
              <a:t>y </a:t>
            </a:r>
            <a:r>
              <a:rPr lang="tr-TR" dirty="0">
                <a:solidFill>
                  <a:srgbClr val="0000FF"/>
                </a:solidFill>
              </a:rPr>
              <a:t>: price</a:t>
            </a:r>
          </a:p>
          <a:p>
            <a:pPr>
              <a:buFont typeface="Wingdings" pitchFamily="2" charset="2"/>
              <a:buNone/>
            </a:pPr>
            <a:endParaRPr lang="tr-TR" dirty="0">
              <a:solidFill>
                <a:srgbClr val="0000FF"/>
              </a:solidFill>
            </a:endParaRPr>
          </a:p>
        </p:txBody>
      </p:sp>
      <p:pic>
        <p:nvPicPr>
          <p:cNvPr id="9011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40200" y="1492250"/>
            <a:ext cx="4546600" cy="4375150"/>
          </a:xfrm>
        </p:spPr>
      </p:pic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6227763" y="2779713"/>
            <a:ext cx="1539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/>
                <a:ea typeface="+mn-ea"/>
                <a:cs typeface="+mn-cs"/>
              </a:rPr>
              <a:t>y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/>
                <a:ea typeface="+mn-ea"/>
                <a:cs typeface="+mn-cs"/>
              </a:rPr>
              <a:t>= </a:t>
            </a:r>
            <a:r>
              <a:rPr kumimoji="0" lang="tr-TR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/>
                <a:ea typeface="+mn-ea"/>
                <a:cs typeface="+mn-cs"/>
              </a:rPr>
              <a:t>wx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/>
                <a:ea typeface="+mn-ea"/>
                <a:cs typeface="+mn-cs"/>
              </a:rPr>
              <a:t>+</a:t>
            </a:r>
            <a:r>
              <a:rPr kumimoji="0" lang="tr-TR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/>
                <a:ea typeface="+mn-ea"/>
                <a:cs typeface="+mn-cs"/>
              </a:rPr>
              <a:t>w</a:t>
            </a:r>
            <a:r>
              <a:rPr kumimoji="0" lang="tr-TR" sz="24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w Cen MT"/>
                <a:ea typeface="+mn-ea"/>
                <a:cs typeface="+mn-cs"/>
              </a:rPr>
              <a:t>0</a:t>
            </a:r>
            <a:endParaRPr kumimoji="0" lang="en-GB" sz="2400" b="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A429E-EC32-4435-B6D9-2C358E91B0C4}" type="slidenum">
              <a:rPr kumimoji="0" lang="tr-TR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r-TR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D882940-BA05-4063-9185-9ACFCB51F362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ECBFD05-411E-40F6-88D5-50A0A96104D2}"/>
              </a:ext>
            </a:extLst>
          </p:cNvPr>
          <p:cNvCxnSpPr/>
          <p:nvPr/>
        </p:nvCxnSpPr>
        <p:spPr>
          <a:xfrm flipV="1">
            <a:off x="5715000" y="3124200"/>
            <a:ext cx="0" cy="24384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DAAA08-B089-4A23-A6D2-DEA02D7A3CB5}"/>
              </a:ext>
            </a:extLst>
          </p:cNvPr>
          <p:cNvCxnSpPr/>
          <p:nvPr/>
        </p:nvCxnSpPr>
        <p:spPr>
          <a:xfrm flipH="1">
            <a:off x="4419600" y="3124200"/>
            <a:ext cx="129540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2196E01-92F7-C45C-6CFF-D0847091162E}"/>
              </a:ext>
            </a:extLst>
          </p:cNvPr>
          <p:cNvSpPr txBox="1"/>
          <p:nvPr/>
        </p:nvSpPr>
        <p:spPr>
          <a:xfrm>
            <a:off x="304800" y="810836"/>
            <a:ext cx="85343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The best fit line is determined by varying the values of w and w0.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BD9F4D-FA2B-F6F3-EE5E-6AC1C6FB676A}"/>
              </a:ext>
            </a:extLst>
          </p:cNvPr>
          <p:cNvSpPr txBox="1"/>
          <p:nvPr/>
        </p:nvSpPr>
        <p:spPr>
          <a:xfrm>
            <a:off x="422275" y="5954712"/>
            <a:ext cx="8534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values of w and w0 get selected in such a way to produce the minimum predictor error.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B7291A-61B4-6CC9-0B63-CF3F60508332}"/>
              </a:ext>
            </a:extLst>
          </p:cNvPr>
          <p:cNvSpPr txBox="1"/>
          <p:nvPr/>
        </p:nvSpPr>
        <p:spPr>
          <a:xfrm>
            <a:off x="278977" y="6331366"/>
            <a:ext cx="86776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Determining the slope, intercept of the line is an Optimization Problem (GD)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07E9-27FE-0495-6D26-8484E6E2ACEA}"/>
              </a:ext>
            </a:extLst>
          </p:cNvPr>
          <p:cNvSpPr txBox="1"/>
          <p:nvPr/>
        </p:nvSpPr>
        <p:spPr>
          <a:xfrm>
            <a:off x="609600" y="5167956"/>
            <a:ext cx="2739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Other Applications?</a:t>
            </a:r>
          </a:p>
        </p:txBody>
      </p:sp>
    </p:spTree>
    <p:extLst>
      <p:ext uri="{BB962C8B-B14F-4D97-AF65-F5344CB8AC3E}">
        <p14:creationId xmlns:p14="http://schemas.microsoft.com/office/powerpoint/2010/main" val="2025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3" grpId="1"/>
      <p:bldP spid="2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o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" y="1448350"/>
            <a:ext cx="6858000" cy="3961299"/>
          </a:xfrm>
          <a:prstGeom prst="rect">
            <a:avLst/>
          </a:prstGeom>
        </p:spPr>
      </p:pic>
      <p:sp>
        <p:nvSpPr>
          <p:cNvPr id="6" name="Rectangle 27">
            <a:extLst>
              <a:ext uri="{FF2B5EF4-FFF2-40B4-BE49-F238E27FC236}">
                <a16:creationId xmlns:a16="http://schemas.microsoft.com/office/drawing/2014/main" id="{9386F86B-1A90-433A-81F6-FE01F34D85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/>
            <a:r>
              <a:rPr lang="en-GB" alt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Stock</a:t>
            </a:r>
            <a:r>
              <a:rPr lang="en-GB" alt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Market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AF0014-EC3B-45A9-9BEE-7DF7A22D00E5}"/>
              </a:ext>
            </a:extLst>
          </p:cNvPr>
          <p:cNvSpPr txBox="1"/>
          <p:nvPr/>
        </p:nvSpPr>
        <p:spPr>
          <a:xfrm>
            <a:off x="1828800" y="5735811"/>
            <a:ext cx="510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Predict the price of a stock given historical data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8E25665-2CF1-4F05-BF32-7D6F9B93150B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06160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7301" y="2400301"/>
            <a:ext cx="2090450" cy="2116856"/>
          </a:xfrm>
          <a:prstGeom prst="rect">
            <a:avLst/>
          </a:prstGeom>
        </p:spPr>
      </p:pic>
      <p:grpSp>
        <p:nvGrpSpPr>
          <p:cNvPr id="3" name="Group 10"/>
          <p:cNvGrpSpPr/>
          <p:nvPr/>
        </p:nvGrpSpPr>
        <p:grpSpPr>
          <a:xfrm>
            <a:off x="5600700" y="2457450"/>
            <a:ext cx="1828800" cy="457200"/>
            <a:chOff x="5943600" y="3200400"/>
            <a:chExt cx="2438400" cy="609600"/>
          </a:xfrm>
        </p:grpSpPr>
        <p:pic>
          <p:nvPicPr>
            <p:cNvPr id="7" name="Picture 6" descr="Picture 1.png"/>
            <p:cNvPicPr>
              <a:picLocks noChangeAspect="1"/>
            </p:cNvPicPr>
            <p:nvPr/>
          </p:nvPicPr>
          <p:blipFill>
            <a:blip r:embed="rId4" cstate="print"/>
            <a:srcRect r="93333"/>
            <a:stretch>
              <a:fillRect/>
            </a:stretch>
          </p:blipFill>
          <p:spPr>
            <a:xfrm>
              <a:off x="6858000" y="3200400"/>
              <a:ext cx="609600" cy="587375"/>
            </a:xfrm>
            <a:prstGeom prst="rect">
              <a:avLst/>
            </a:prstGeom>
          </p:spPr>
        </p:pic>
        <p:pic>
          <p:nvPicPr>
            <p:cNvPr id="8" name="Picture 7" descr="Picture 1.png"/>
            <p:cNvPicPr>
              <a:picLocks noChangeAspect="1"/>
            </p:cNvPicPr>
            <p:nvPr/>
          </p:nvPicPr>
          <p:blipFill>
            <a:blip r:embed="rId4" cstate="print"/>
            <a:srcRect l="93333"/>
            <a:stretch>
              <a:fillRect/>
            </a:stretch>
          </p:blipFill>
          <p:spPr>
            <a:xfrm>
              <a:off x="7772400" y="3200400"/>
              <a:ext cx="609600" cy="587375"/>
            </a:xfrm>
            <a:prstGeom prst="rect">
              <a:avLst/>
            </a:prstGeom>
          </p:spPr>
        </p:pic>
        <p:pic>
          <p:nvPicPr>
            <p:cNvPr id="9" name="Picture 8" descr="Picture 1.png"/>
            <p:cNvPicPr>
              <a:picLocks noChangeAspect="1"/>
            </p:cNvPicPr>
            <p:nvPr/>
          </p:nvPicPr>
          <p:blipFill>
            <a:blip r:embed="rId4" cstate="print"/>
            <a:srcRect l="23333" r="70000"/>
            <a:stretch>
              <a:fillRect/>
            </a:stretch>
          </p:blipFill>
          <p:spPr>
            <a:xfrm>
              <a:off x="5943600" y="3222625"/>
              <a:ext cx="609600" cy="587375"/>
            </a:xfrm>
            <a:prstGeom prst="rect">
              <a:avLst/>
            </a:prstGeom>
          </p:spPr>
        </p:pic>
      </p:grpSp>
      <p:sp>
        <p:nvSpPr>
          <p:cNvPr id="10" name="Right Arrow 9"/>
          <p:cNvSpPr/>
          <p:nvPr/>
        </p:nvSpPr>
        <p:spPr>
          <a:xfrm>
            <a:off x="3543300" y="3028950"/>
            <a:ext cx="1657350" cy="914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5600700" y="3543300"/>
            <a:ext cx="1828800" cy="120015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Temperature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0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215063" y="4123135"/>
            <a:ext cx="591741" cy="313134"/>
          </a:xfrm>
          <a:custGeom>
            <a:avLst/>
            <a:gdLst>
              <a:gd name="T0" fmla="+- 0 18801 18786"/>
              <a:gd name="T1" fmla="*/ T0 w 2191"/>
              <a:gd name="T2" fmla="+- 0 12356 12096"/>
              <a:gd name="T3" fmla="*/ 12356 h 1161"/>
              <a:gd name="T4" fmla="+- 0 18799 18786"/>
              <a:gd name="T5" fmla="*/ T4 w 2191"/>
              <a:gd name="T6" fmla="+- 0 12324 12096"/>
              <a:gd name="T7" fmla="*/ 12324 h 1161"/>
              <a:gd name="T8" fmla="+- 0 18897 18786"/>
              <a:gd name="T9" fmla="*/ T8 w 2191"/>
              <a:gd name="T10" fmla="+- 0 12236 12096"/>
              <a:gd name="T11" fmla="*/ 12236 h 1161"/>
              <a:gd name="T12" fmla="+- 0 19049 18786"/>
              <a:gd name="T13" fmla="*/ T12 w 2191"/>
              <a:gd name="T14" fmla="+- 0 12163 12096"/>
              <a:gd name="T15" fmla="*/ 12163 h 1161"/>
              <a:gd name="T16" fmla="+- 0 19166 18786"/>
              <a:gd name="T17" fmla="*/ T16 w 2191"/>
              <a:gd name="T18" fmla="+- 0 12248 12096"/>
              <a:gd name="T19" fmla="*/ 12248 h 1161"/>
              <a:gd name="T20" fmla="+- 0 19076 18786"/>
              <a:gd name="T21" fmla="*/ T20 w 2191"/>
              <a:gd name="T22" fmla="+- 0 12561 12096"/>
              <a:gd name="T23" fmla="*/ 12561 h 1161"/>
              <a:gd name="T24" fmla="+- 0 18848 18786"/>
              <a:gd name="T25" fmla="*/ T24 w 2191"/>
              <a:gd name="T26" fmla="+- 0 12925 12096"/>
              <a:gd name="T27" fmla="*/ 12925 h 1161"/>
              <a:gd name="T28" fmla="+- 0 18828 18786"/>
              <a:gd name="T29" fmla="*/ T28 w 2191"/>
              <a:gd name="T30" fmla="+- 0 13118 12096"/>
              <a:gd name="T31" fmla="*/ 13118 h 1161"/>
              <a:gd name="T32" fmla="+- 0 19073 18786"/>
              <a:gd name="T33" fmla="*/ T32 w 2191"/>
              <a:gd name="T34" fmla="+- 0 13185 12096"/>
              <a:gd name="T35" fmla="*/ 13185 h 1161"/>
              <a:gd name="T36" fmla="+- 0 19260 18786"/>
              <a:gd name="T37" fmla="*/ T36 w 2191"/>
              <a:gd name="T38" fmla="+- 0 13191 12096"/>
              <a:gd name="T39" fmla="*/ 13191 h 1161"/>
              <a:gd name="T40" fmla="+- 0 19319 18786"/>
              <a:gd name="T41" fmla="*/ T40 w 2191"/>
              <a:gd name="T42" fmla="+- 0 13194 12096"/>
              <a:gd name="T43" fmla="*/ 13194 h 1161"/>
              <a:gd name="T44" fmla="+- 0 19561 18786"/>
              <a:gd name="T45" fmla="*/ T44 w 2191"/>
              <a:gd name="T46" fmla="+- 0 12397 12096"/>
              <a:gd name="T47" fmla="*/ 12397 h 1161"/>
              <a:gd name="T48" fmla="+- 0 19578 18786"/>
              <a:gd name="T49" fmla="*/ T48 w 2191"/>
              <a:gd name="T50" fmla="+- 0 12330 12096"/>
              <a:gd name="T51" fmla="*/ 12330 h 1161"/>
              <a:gd name="T52" fmla="+- 0 19672 18786"/>
              <a:gd name="T53" fmla="*/ T52 w 2191"/>
              <a:gd name="T54" fmla="+- 0 12283 12096"/>
              <a:gd name="T55" fmla="*/ 12283 h 1161"/>
              <a:gd name="T56" fmla="+- 0 19814 18786"/>
              <a:gd name="T57" fmla="*/ T56 w 2191"/>
              <a:gd name="T58" fmla="+- 0 12227 12096"/>
              <a:gd name="T59" fmla="*/ 12227 h 1161"/>
              <a:gd name="T60" fmla="+- 0 19910 18786"/>
              <a:gd name="T61" fmla="*/ T60 w 2191"/>
              <a:gd name="T62" fmla="+- 0 12239 12096"/>
              <a:gd name="T63" fmla="*/ 12239 h 1161"/>
              <a:gd name="T64" fmla="+- 0 19907 18786"/>
              <a:gd name="T65" fmla="*/ T64 w 2191"/>
              <a:gd name="T66" fmla="+- 0 12409 12096"/>
              <a:gd name="T67" fmla="*/ 12409 h 1161"/>
              <a:gd name="T68" fmla="+- 0 19853 18786"/>
              <a:gd name="T69" fmla="*/ T68 w 2191"/>
              <a:gd name="T70" fmla="+- 0 12714 12096"/>
              <a:gd name="T71" fmla="*/ 12714 h 1161"/>
              <a:gd name="T72" fmla="+- 0 19797 18786"/>
              <a:gd name="T73" fmla="*/ T72 w 2191"/>
              <a:gd name="T74" fmla="+- 0 13027 12096"/>
              <a:gd name="T75" fmla="*/ 13027 h 1161"/>
              <a:gd name="T76" fmla="+- 0 19748 18786"/>
              <a:gd name="T77" fmla="*/ T76 w 2191"/>
              <a:gd name="T78" fmla="+- 0 13223 12096"/>
              <a:gd name="T79" fmla="*/ 13223 h 1161"/>
              <a:gd name="T80" fmla="+- 0 19686 18786"/>
              <a:gd name="T81" fmla="*/ T80 w 2191"/>
              <a:gd name="T82" fmla="+- 0 13241 12096"/>
              <a:gd name="T83" fmla="*/ 13241 h 1161"/>
              <a:gd name="T84" fmla="+- 0 19505 18786"/>
              <a:gd name="T85" fmla="*/ T84 w 2191"/>
              <a:gd name="T86" fmla="+- 0 12904 12096"/>
              <a:gd name="T87" fmla="*/ 12904 h 1161"/>
              <a:gd name="T88" fmla="+- 0 19684 18786"/>
              <a:gd name="T89" fmla="*/ T88 w 2191"/>
              <a:gd name="T90" fmla="+- 0 12845 12096"/>
              <a:gd name="T91" fmla="*/ 12845 h 1161"/>
              <a:gd name="T92" fmla="+- 0 19880 18786"/>
              <a:gd name="T93" fmla="*/ T92 w 2191"/>
              <a:gd name="T94" fmla="+- 0 12840 12096"/>
              <a:gd name="T95" fmla="*/ 12840 h 1161"/>
              <a:gd name="T96" fmla="+- 0 19988 18786"/>
              <a:gd name="T97" fmla="*/ T96 w 2191"/>
              <a:gd name="T98" fmla="+- 0 12807 12096"/>
              <a:gd name="T99" fmla="*/ 12807 h 1161"/>
              <a:gd name="T100" fmla="+- 0 20351 18786"/>
              <a:gd name="T101" fmla="*/ T100 w 2191"/>
              <a:gd name="T102" fmla="+- 0 12257 12096"/>
              <a:gd name="T103" fmla="*/ 12257 h 1161"/>
              <a:gd name="T104" fmla="+- 0 20297 18786"/>
              <a:gd name="T105" fmla="*/ T104 w 2191"/>
              <a:gd name="T106" fmla="+- 0 12251 12096"/>
              <a:gd name="T107" fmla="*/ 12251 h 1161"/>
              <a:gd name="T108" fmla="+- 0 20265 18786"/>
              <a:gd name="T109" fmla="*/ T108 w 2191"/>
              <a:gd name="T110" fmla="+- 0 12301 12096"/>
              <a:gd name="T111" fmla="*/ 12301 h 1161"/>
              <a:gd name="T112" fmla="+- 0 20292 18786"/>
              <a:gd name="T113" fmla="*/ T112 w 2191"/>
              <a:gd name="T114" fmla="+- 0 12345 12096"/>
              <a:gd name="T115" fmla="*/ 12345 h 1161"/>
              <a:gd name="T116" fmla="+- 0 20344 18786"/>
              <a:gd name="T117" fmla="*/ T116 w 2191"/>
              <a:gd name="T118" fmla="+- 0 12359 12096"/>
              <a:gd name="T119" fmla="*/ 12359 h 1161"/>
              <a:gd name="T120" fmla="+- 0 20397 18786"/>
              <a:gd name="T121" fmla="*/ T120 w 2191"/>
              <a:gd name="T122" fmla="+- 0 12339 12096"/>
              <a:gd name="T123" fmla="*/ 12339 h 1161"/>
              <a:gd name="T124" fmla="+- 0 20456 18786"/>
              <a:gd name="T125" fmla="*/ T124 w 2191"/>
              <a:gd name="T126" fmla="+- 0 12236 12096"/>
              <a:gd name="T127" fmla="*/ 12236 h 1161"/>
              <a:gd name="T128" fmla="+- 0 20420 18786"/>
              <a:gd name="T129" fmla="*/ T128 w 2191"/>
              <a:gd name="T130" fmla="+- 0 12137 12096"/>
              <a:gd name="T131" fmla="*/ 12137 h 1161"/>
              <a:gd name="T132" fmla="+- 0 20358 18786"/>
              <a:gd name="T133" fmla="*/ T132 w 2191"/>
              <a:gd name="T134" fmla="+- 0 12101 12096"/>
              <a:gd name="T135" fmla="*/ 12101 h 1161"/>
              <a:gd name="T136" fmla="+- 0 20346 18786"/>
              <a:gd name="T137" fmla="*/ T136 w 2191"/>
              <a:gd name="T138" fmla="+- 0 12137 12096"/>
              <a:gd name="T139" fmla="*/ 12137 h 1161"/>
              <a:gd name="T140" fmla="+- 0 20895 18786"/>
              <a:gd name="T141" fmla="*/ T140 w 2191"/>
              <a:gd name="T142" fmla="+- 0 12377 12096"/>
              <a:gd name="T143" fmla="*/ 12377 h 1161"/>
              <a:gd name="T144" fmla="+- 0 20885 18786"/>
              <a:gd name="T145" fmla="*/ T144 w 2191"/>
              <a:gd name="T146" fmla="+- 0 12283 12096"/>
              <a:gd name="T147" fmla="*/ 12283 h 1161"/>
              <a:gd name="T148" fmla="+- 0 20792 18786"/>
              <a:gd name="T149" fmla="*/ T148 w 2191"/>
              <a:gd name="T150" fmla="+- 0 12301 12096"/>
              <a:gd name="T151" fmla="*/ 12301 h 1161"/>
              <a:gd name="T152" fmla="+- 0 20613 18786"/>
              <a:gd name="T153" fmla="*/ T152 w 2191"/>
              <a:gd name="T154" fmla="+- 0 12471 12096"/>
              <a:gd name="T155" fmla="*/ 12471 h 1161"/>
              <a:gd name="T156" fmla="+- 0 20493 18786"/>
              <a:gd name="T157" fmla="*/ T156 w 2191"/>
              <a:gd name="T158" fmla="+- 0 12769 12096"/>
              <a:gd name="T159" fmla="*/ 12769 h 1161"/>
              <a:gd name="T160" fmla="+- 0 20567 18786"/>
              <a:gd name="T161" fmla="*/ T160 w 2191"/>
              <a:gd name="T162" fmla="+- 0 13015 12096"/>
              <a:gd name="T163" fmla="*/ 13015 h 1161"/>
              <a:gd name="T164" fmla="+- 0 20851 18786"/>
              <a:gd name="T165" fmla="*/ T164 w 2191"/>
              <a:gd name="T166" fmla="+- 0 13103 12096"/>
              <a:gd name="T167" fmla="*/ 13103 h 1161"/>
              <a:gd name="T168" fmla="+- 0 20976 18786"/>
              <a:gd name="T169" fmla="*/ T168 w 2191"/>
              <a:gd name="T170" fmla="+- 0 13053 12096"/>
              <a:gd name="T171" fmla="*/ 13053 h 11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</a:cxnLst>
            <a:rect l="0" t="0" r="r" b="b"/>
            <a:pathLst>
              <a:path w="2191" h="1161" extrusionOk="0">
                <a:moveTo>
                  <a:pt x="15" y="260"/>
                </a:moveTo>
                <a:cubicBezTo>
                  <a:pt x="7" y="245"/>
                  <a:pt x="-8" y="253"/>
                  <a:pt x="13" y="228"/>
                </a:cubicBezTo>
                <a:cubicBezTo>
                  <a:pt x="37" y="199"/>
                  <a:pt x="79" y="161"/>
                  <a:pt x="111" y="140"/>
                </a:cubicBezTo>
                <a:cubicBezTo>
                  <a:pt x="155" y="111"/>
                  <a:pt x="209" y="75"/>
                  <a:pt x="263" y="67"/>
                </a:cubicBezTo>
                <a:cubicBezTo>
                  <a:pt x="324" y="58"/>
                  <a:pt x="366" y="95"/>
                  <a:pt x="380" y="152"/>
                </a:cubicBezTo>
                <a:cubicBezTo>
                  <a:pt x="407" y="262"/>
                  <a:pt x="345" y="375"/>
                  <a:pt x="290" y="465"/>
                </a:cubicBezTo>
                <a:cubicBezTo>
                  <a:pt x="216" y="587"/>
                  <a:pt x="126" y="701"/>
                  <a:pt x="62" y="829"/>
                </a:cubicBezTo>
                <a:cubicBezTo>
                  <a:pt x="35" y="883"/>
                  <a:pt x="-4" y="966"/>
                  <a:pt x="42" y="1022"/>
                </a:cubicBezTo>
                <a:cubicBezTo>
                  <a:pt x="96" y="1087"/>
                  <a:pt x="212" y="1084"/>
                  <a:pt x="287" y="1089"/>
                </a:cubicBezTo>
                <a:cubicBezTo>
                  <a:pt x="349" y="1093"/>
                  <a:pt x="412" y="1092"/>
                  <a:pt x="474" y="1095"/>
                </a:cubicBezTo>
                <a:cubicBezTo>
                  <a:pt x="494" y="1096"/>
                  <a:pt x="513" y="1097"/>
                  <a:pt x="533" y="1098"/>
                </a:cubicBezTo>
              </a:path>
              <a:path w="2191" h="1161" extrusionOk="0">
                <a:moveTo>
                  <a:pt x="775" y="301"/>
                </a:moveTo>
                <a:cubicBezTo>
                  <a:pt x="775" y="263"/>
                  <a:pt x="770" y="253"/>
                  <a:pt x="792" y="234"/>
                </a:cubicBezTo>
                <a:cubicBezTo>
                  <a:pt x="817" y="213"/>
                  <a:pt x="856" y="201"/>
                  <a:pt x="886" y="187"/>
                </a:cubicBezTo>
                <a:cubicBezTo>
                  <a:pt x="932" y="166"/>
                  <a:pt x="980" y="146"/>
                  <a:pt x="1028" y="131"/>
                </a:cubicBezTo>
                <a:cubicBezTo>
                  <a:pt x="1060" y="121"/>
                  <a:pt x="1101" y="109"/>
                  <a:pt x="1124" y="143"/>
                </a:cubicBezTo>
                <a:cubicBezTo>
                  <a:pt x="1152" y="185"/>
                  <a:pt x="1128" y="269"/>
                  <a:pt x="1121" y="313"/>
                </a:cubicBezTo>
                <a:cubicBezTo>
                  <a:pt x="1104" y="415"/>
                  <a:pt x="1086" y="517"/>
                  <a:pt x="1067" y="618"/>
                </a:cubicBezTo>
                <a:cubicBezTo>
                  <a:pt x="1047" y="722"/>
                  <a:pt x="1029" y="827"/>
                  <a:pt x="1011" y="931"/>
                </a:cubicBezTo>
                <a:cubicBezTo>
                  <a:pt x="999" y="999"/>
                  <a:pt x="986" y="1063"/>
                  <a:pt x="962" y="1127"/>
                </a:cubicBezTo>
                <a:cubicBezTo>
                  <a:pt x="945" y="1173"/>
                  <a:pt x="935" y="1158"/>
                  <a:pt x="900" y="1145"/>
                </a:cubicBezTo>
              </a:path>
              <a:path w="2191" h="1161" extrusionOk="0">
                <a:moveTo>
                  <a:pt x="719" y="808"/>
                </a:moveTo>
                <a:cubicBezTo>
                  <a:pt x="780" y="769"/>
                  <a:pt x="824" y="753"/>
                  <a:pt x="898" y="749"/>
                </a:cubicBezTo>
                <a:cubicBezTo>
                  <a:pt x="963" y="746"/>
                  <a:pt x="1030" y="752"/>
                  <a:pt x="1094" y="744"/>
                </a:cubicBezTo>
                <a:cubicBezTo>
                  <a:pt x="1134" y="739"/>
                  <a:pt x="1167" y="727"/>
                  <a:pt x="1202" y="711"/>
                </a:cubicBezTo>
              </a:path>
              <a:path w="2191" h="1161" extrusionOk="0">
                <a:moveTo>
                  <a:pt x="1565" y="161"/>
                </a:moveTo>
                <a:cubicBezTo>
                  <a:pt x="1537" y="138"/>
                  <a:pt x="1539" y="140"/>
                  <a:pt x="1511" y="155"/>
                </a:cubicBezTo>
                <a:cubicBezTo>
                  <a:pt x="1489" y="167"/>
                  <a:pt x="1481" y="180"/>
                  <a:pt x="1479" y="205"/>
                </a:cubicBezTo>
                <a:cubicBezTo>
                  <a:pt x="1478" y="221"/>
                  <a:pt x="1491" y="243"/>
                  <a:pt x="1506" y="249"/>
                </a:cubicBezTo>
                <a:cubicBezTo>
                  <a:pt x="1522" y="256"/>
                  <a:pt x="1540" y="261"/>
                  <a:pt x="1558" y="263"/>
                </a:cubicBezTo>
                <a:cubicBezTo>
                  <a:pt x="1576" y="265"/>
                  <a:pt x="1596" y="253"/>
                  <a:pt x="1611" y="243"/>
                </a:cubicBezTo>
                <a:cubicBezTo>
                  <a:pt x="1647" y="219"/>
                  <a:pt x="1666" y="182"/>
                  <a:pt x="1670" y="140"/>
                </a:cubicBezTo>
                <a:cubicBezTo>
                  <a:pt x="1674" y="102"/>
                  <a:pt x="1659" y="69"/>
                  <a:pt x="1634" y="41"/>
                </a:cubicBezTo>
                <a:cubicBezTo>
                  <a:pt x="1620" y="25"/>
                  <a:pt x="1590" y="-1"/>
                  <a:pt x="1572" y="5"/>
                </a:cubicBezTo>
                <a:cubicBezTo>
                  <a:pt x="1556" y="10"/>
                  <a:pt x="1561" y="27"/>
                  <a:pt x="1560" y="41"/>
                </a:cubicBezTo>
              </a:path>
              <a:path w="2191" h="1161" extrusionOk="0">
                <a:moveTo>
                  <a:pt x="2109" y="281"/>
                </a:moveTo>
                <a:cubicBezTo>
                  <a:pt x="2111" y="254"/>
                  <a:pt x="2120" y="211"/>
                  <a:pt x="2099" y="187"/>
                </a:cubicBezTo>
                <a:cubicBezTo>
                  <a:pt x="2071" y="155"/>
                  <a:pt x="2030" y="189"/>
                  <a:pt x="2006" y="205"/>
                </a:cubicBezTo>
                <a:cubicBezTo>
                  <a:pt x="1936" y="250"/>
                  <a:pt x="1877" y="308"/>
                  <a:pt x="1827" y="375"/>
                </a:cubicBezTo>
                <a:cubicBezTo>
                  <a:pt x="1761" y="462"/>
                  <a:pt x="1717" y="564"/>
                  <a:pt x="1707" y="673"/>
                </a:cubicBezTo>
                <a:cubicBezTo>
                  <a:pt x="1699" y="764"/>
                  <a:pt x="1719" y="851"/>
                  <a:pt x="1781" y="919"/>
                </a:cubicBezTo>
                <a:cubicBezTo>
                  <a:pt x="1855" y="1001"/>
                  <a:pt x="1961" y="1017"/>
                  <a:pt x="2065" y="1007"/>
                </a:cubicBezTo>
                <a:cubicBezTo>
                  <a:pt x="2117" y="1002"/>
                  <a:pt x="2150" y="988"/>
                  <a:pt x="2190" y="957"/>
                </a:cubicBez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27">
            <a:extLst>
              <a:ext uri="{FF2B5EF4-FFF2-40B4-BE49-F238E27FC236}">
                <a16:creationId xmlns:a16="http://schemas.microsoft.com/office/drawing/2014/main" id="{43A2B873-998A-41E4-961C-85ABCB1DBC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/>
            <a:r>
              <a:rPr lang="en-GB" alt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Weather Prediction</a:t>
            </a:r>
            <a:endParaRPr lang="en-GB" alt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0F9ADF-2B26-445B-B9AC-F66AD936C982}"/>
              </a:ext>
            </a:extLst>
          </p:cNvPr>
          <p:cNvSpPr txBox="1"/>
          <p:nvPr/>
        </p:nvSpPr>
        <p:spPr>
          <a:xfrm>
            <a:off x="2118764" y="5679281"/>
            <a:ext cx="4906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Predict the temperature given historical data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484F7430-0822-41CF-A83A-A3502161DABF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1506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D1F760-632B-4671-8D62-59468018CF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Congestion occurs when the </a:t>
            </a:r>
            <a:r>
              <a:rPr lang="en-US" b="1" u="sng" dirty="0"/>
              <a:t>demand</a:t>
            </a:r>
            <a:r>
              <a:rPr lang="en-US" dirty="0">
                <a:solidFill>
                  <a:srgbClr val="0000FF"/>
                </a:solidFill>
              </a:rPr>
              <a:t> for routing resources </a:t>
            </a:r>
            <a:r>
              <a:rPr lang="en-US" b="1" u="sng" dirty="0"/>
              <a:t>exceeds the supply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in some region of a design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BD8551-5907-4F18-BDB0-9C9B3332D99C}"/>
              </a:ext>
            </a:extLst>
          </p:cNvPr>
          <p:cNvSpPr/>
          <p:nvPr/>
        </p:nvSpPr>
        <p:spPr>
          <a:xfrm>
            <a:off x="1131235" y="5012634"/>
            <a:ext cx="564776" cy="54460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0010B-BE75-43A9-A49B-5D4794AD6368}"/>
              </a:ext>
            </a:extLst>
          </p:cNvPr>
          <p:cNvSpPr/>
          <p:nvPr/>
        </p:nvSpPr>
        <p:spPr>
          <a:xfrm>
            <a:off x="3166783" y="5012634"/>
            <a:ext cx="564776" cy="54460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2171063-1A92-4B25-8DCB-66832548D9AA}"/>
              </a:ext>
            </a:extLst>
          </p:cNvPr>
          <p:cNvCxnSpPr/>
          <p:nvPr/>
        </p:nvCxnSpPr>
        <p:spPr>
          <a:xfrm>
            <a:off x="1696011" y="5180480"/>
            <a:ext cx="1470772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826477-2295-4EE5-9DB3-B7326325A074}"/>
              </a:ext>
            </a:extLst>
          </p:cNvPr>
          <p:cNvCxnSpPr/>
          <p:nvPr/>
        </p:nvCxnSpPr>
        <p:spPr>
          <a:xfrm>
            <a:off x="1696011" y="5402356"/>
            <a:ext cx="1470772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9BE6E4F-64DA-4B85-BD3A-E566C57124CC}"/>
              </a:ext>
            </a:extLst>
          </p:cNvPr>
          <p:cNvSpPr/>
          <p:nvPr/>
        </p:nvSpPr>
        <p:spPr>
          <a:xfrm>
            <a:off x="1131235" y="3344956"/>
            <a:ext cx="564776" cy="54460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83BB78-7CD5-4665-A667-98A2C6CAC33A}"/>
              </a:ext>
            </a:extLst>
          </p:cNvPr>
          <p:cNvSpPr/>
          <p:nvPr/>
        </p:nvSpPr>
        <p:spPr>
          <a:xfrm>
            <a:off x="3166783" y="3344956"/>
            <a:ext cx="564776" cy="54460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3B45346-280C-4FA9-B5F8-27B306C9C1BE}"/>
              </a:ext>
            </a:extLst>
          </p:cNvPr>
          <p:cNvCxnSpPr/>
          <p:nvPr/>
        </p:nvCxnSpPr>
        <p:spPr>
          <a:xfrm>
            <a:off x="1696011" y="3512801"/>
            <a:ext cx="1470772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87BD41-AB30-49F4-957B-D843D9237FEF}"/>
              </a:ext>
            </a:extLst>
          </p:cNvPr>
          <p:cNvCxnSpPr/>
          <p:nvPr/>
        </p:nvCxnSpPr>
        <p:spPr>
          <a:xfrm>
            <a:off x="1696011" y="3734678"/>
            <a:ext cx="1470772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706CA52-8B45-4ECB-8074-A16AEE0CC289}"/>
              </a:ext>
            </a:extLst>
          </p:cNvPr>
          <p:cNvCxnSpPr/>
          <p:nvPr/>
        </p:nvCxnSpPr>
        <p:spPr>
          <a:xfrm>
            <a:off x="1284194" y="3889561"/>
            <a:ext cx="0" cy="1123073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853140-244B-44B4-A370-E3F629D62E61}"/>
              </a:ext>
            </a:extLst>
          </p:cNvPr>
          <p:cNvCxnSpPr/>
          <p:nvPr/>
        </p:nvCxnSpPr>
        <p:spPr>
          <a:xfrm>
            <a:off x="1539689" y="3889197"/>
            <a:ext cx="0" cy="1123073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11EC9EB-69E6-4E71-A07C-9F6D8356C440}"/>
              </a:ext>
            </a:extLst>
          </p:cNvPr>
          <p:cNvCxnSpPr/>
          <p:nvPr/>
        </p:nvCxnSpPr>
        <p:spPr>
          <a:xfrm>
            <a:off x="3321424" y="3889197"/>
            <a:ext cx="0" cy="1123073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5328451-CCAA-408B-B9A1-6A5BAE47D8AE}"/>
              </a:ext>
            </a:extLst>
          </p:cNvPr>
          <p:cNvCxnSpPr/>
          <p:nvPr/>
        </p:nvCxnSpPr>
        <p:spPr>
          <a:xfrm>
            <a:off x="3543300" y="3889197"/>
            <a:ext cx="0" cy="1123073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6AEEA43-7825-49F8-A1A7-CC1775E20E35}"/>
              </a:ext>
            </a:extLst>
          </p:cNvPr>
          <p:cNvSpPr/>
          <p:nvPr/>
        </p:nvSpPr>
        <p:spPr>
          <a:xfrm>
            <a:off x="1211076" y="3425638"/>
            <a:ext cx="403412" cy="383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206258-02CC-45A7-A2B7-8B1FB1E19FAC}"/>
              </a:ext>
            </a:extLst>
          </p:cNvPr>
          <p:cNvSpPr/>
          <p:nvPr/>
        </p:nvSpPr>
        <p:spPr>
          <a:xfrm>
            <a:off x="3248305" y="3425638"/>
            <a:ext cx="403412" cy="383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DDE641F-230E-4169-B077-DB57BB5AA771}"/>
              </a:ext>
            </a:extLst>
          </p:cNvPr>
          <p:cNvCxnSpPr>
            <a:stCxn id="26" idx="3"/>
            <a:endCxn id="27" idx="1"/>
          </p:cNvCxnSpPr>
          <p:nvPr/>
        </p:nvCxnSpPr>
        <p:spPr>
          <a:xfrm>
            <a:off x="1614488" y="3617258"/>
            <a:ext cx="16338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95432CD-6DDB-48C7-B5A8-8D9EB3E32990}"/>
              </a:ext>
            </a:extLst>
          </p:cNvPr>
          <p:cNvCxnSpPr/>
          <p:nvPr/>
        </p:nvCxnSpPr>
        <p:spPr>
          <a:xfrm>
            <a:off x="1614488" y="3724835"/>
            <a:ext cx="16338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A28A13A-2698-4A4E-995F-B53889EA2784}"/>
              </a:ext>
            </a:extLst>
          </p:cNvPr>
          <p:cNvCxnSpPr/>
          <p:nvPr/>
        </p:nvCxnSpPr>
        <p:spPr>
          <a:xfrm>
            <a:off x="1614488" y="3516406"/>
            <a:ext cx="16338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 descr="Checkmark">
            <a:extLst>
              <a:ext uri="{FF2B5EF4-FFF2-40B4-BE49-F238E27FC236}">
                <a16:creationId xmlns:a16="http://schemas.microsoft.com/office/drawing/2014/main" id="{F1D9DA3B-6D58-42CF-B6DB-B5AA37F7D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6060" y="3403787"/>
            <a:ext cx="205068" cy="205068"/>
          </a:xfrm>
          <a:prstGeom prst="rect">
            <a:avLst/>
          </a:prstGeom>
        </p:spPr>
      </p:pic>
      <p:pic>
        <p:nvPicPr>
          <p:cNvPr id="45" name="Graphic 44" descr="Checkmark">
            <a:extLst>
              <a:ext uri="{FF2B5EF4-FFF2-40B4-BE49-F238E27FC236}">
                <a16:creationId xmlns:a16="http://schemas.microsoft.com/office/drawing/2014/main" id="{ED8F4DB6-5DE5-4F8E-951D-E36675EE7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8997" y="3603811"/>
            <a:ext cx="205068" cy="205068"/>
          </a:xfrm>
          <a:prstGeom prst="rect">
            <a:avLst/>
          </a:prstGeom>
        </p:spPr>
      </p:pic>
      <p:pic>
        <p:nvPicPr>
          <p:cNvPr id="47" name="Graphic 46" descr="Close">
            <a:extLst>
              <a:ext uri="{FF2B5EF4-FFF2-40B4-BE49-F238E27FC236}">
                <a16:creationId xmlns:a16="http://schemas.microsoft.com/office/drawing/2014/main" id="{7695B9F9-AD99-4552-A1D5-539066404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7273" y="3533515"/>
            <a:ext cx="185737" cy="185737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22A44CF-4F9A-4FAA-886D-CFD5F500A5EA}"/>
              </a:ext>
            </a:extLst>
          </p:cNvPr>
          <p:cNvCxnSpPr>
            <a:cxnSpLocks/>
          </p:cNvCxnSpPr>
          <p:nvPr/>
        </p:nvCxnSpPr>
        <p:spPr>
          <a:xfrm>
            <a:off x="1539689" y="5180480"/>
            <a:ext cx="17817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964B7B3-966A-4588-8CB3-F30FEA62DA70}"/>
              </a:ext>
            </a:extLst>
          </p:cNvPr>
          <p:cNvCxnSpPr>
            <a:cxnSpLocks/>
          </p:cNvCxnSpPr>
          <p:nvPr/>
        </p:nvCxnSpPr>
        <p:spPr>
          <a:xfrm flipV="1">
            <a:off x="3321424" y="3791889"/>
            <a:ext cx="0" cy="13885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F659996-E40F-49C9-A666-59779FFEA992}"/>
              </a:ext>
            </a:extLst>
          </p:cNvPr>
          <p:cNvCxnSpPr>
            <a:cxnSpLocks/>
          </p:cNvCxnSpPr>
          <p:nvPr/>
        </p:nvCxnSpPr>
        <p:spPr>
          <a:xfrm flipV="1">
            <a:off x="1539689" y="3791889"/>
            <a:ext cx="0" cy="13885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A0AFD1DF-35B8-48B8-9068-23B81CAE00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33" y="1799877"/>
            <a:ext cx="1457427" cy="2840962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46BBB313-846C-40DF-BE7F-BDE534CF9534}"/>
              </a:ext>
            </a:extLst>
          </p:cNvPr>
          <p:cNvSpPr/>
          <p:nvPr/>
        </p:nvSpPr>
        <p:spPr>
          <a:xfrm>
            <a:off x="6268174" y="2443939"/>
            <a:ext cx="1092145" cy="85899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603603-935E-4DD8-A589-85D86C4BA253}"/>
              </a:ext>
            </a:extLst>
          </p:cNvPr>
          <p:cNvSpPr txBox="1"/>
          <p:nvPr/>
        </p:nvSpPr>
        <p:spPr>
          <a:xfrm>
            <a:off x="3003316" y="2873434"/>
            <a:ext cx="18161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channels available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18F4938-E014-4E3A-AFA6-B0BD895D25A1}"/>
              </a:ext>
            </a:extLst>
          </p:cNvPr>
          <p:cNvCxnSpPr>
            <a:stCxn id="3" idx="1"/>
            <a:endCxn id="44" idx="3"/>
          </p:cNvCxnSpPr>
          <p:nvPr/>
        </p:nvCxnSpPr>
        <p:spPr>
          <a:xfrm flipH="1">
            <a:off x="2301128" y="3023475"/>
            <a:ext cx="702188" cy="4828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5FDA235-9FD9-4FBC-BCA7-EC9BEA55A4DE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2607258" y="3023475"/>
            <a:ext cx="396058" cy="7112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EB17E15-3D45-48AD-8995-6FB236087858}"/>
              </a:ext>
            </a:extLst>
          </p:cNvPr>
          <p:cNvSpPr txBox="1"/>
          <p:nvPr/>
        </p:nvSpPr>
        <p:spPr>
          <a:xfrm>
            <a:off x="3003316" y="2837968"/>
            <a:ext cx="18161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connections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ED666D4-B0C8-414C-934F-0C82DA284F87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1909484" y="2988009"/>
            <a:ext cx="1093832" cy="5317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D98D4C5-6360-4BF8-BABF-7E738736008F}"/>
              </a:ext>
            </a:extLst>
          </p:cNvPr>
          <p:cNvCxnSpPr>
            <a:cxnSpLocks/>
            <a:stCxn id="42" idx="1"/>
          </p:cNvCxnSpPr>
          <p:nvPr/>
        </p:nvCxnSpPr>
        <p:spPr>
          <a:xfrm>
            <a:off x="3003316" y="2988009"/>
            <a:ext cx="6776" cy="7368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1FF59C6-7FDB-40ED-81FB-7BBAFC20881C}"/>
              </a:ext>
            </a:extLst>
          </p:cNvPr>
          <p:cNvCxnSpPr>
            <a:cxnSpLocks/>
            <a:stCxn id="42" idx="1"/>
            <a:endCxn id="47" idx="1"/>
          </p:cNvCxnSpPr>
          <p:nvPr/>
        </p:nvCxnSpPr>
        <p:spPr>
          <a:xfrm flipH="1">
            <a:off x="2387273" y="2988009"/>
            <a:ext cx="616043" cy="6383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F34A713-2849-45F0-B6AA-338650967EAD}"/>
              </a:ext>
            </a:extLst>
          </p:cNvPr>
          <p:cNvSpPr txBox="1"/>
          <p:nvPr/>
        </p:nvSpPr>
        <p:spPr>
          <a:xfrm>
            <a:off x="4587970" y="4873770"/>
            <a:ext cx="44083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Excessive congestion causes subsequent routing stage to fail</a:t>
            </a:r>
          </a:p>
        </p:txBody>
      </p:sp>
      <p:sp>
        <p:nvSpPr>
          <p:cNvPr id="50" name="Rectangle 27">
            <a:extLst>
              <a:ext uri="{FF2B5EF4-FFF2-40B4-BE49-F238E27FC236}">
                <a16:creationId xmlns:a16="http://schemas.microsoft.com/office/drawing/2014/main" id="{BD02F4D6-0F16-45FB-80F5-CCF6F79E33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>
            <a:noAutofit/>
          </a:bodyPr>
          <a:lstStyle/>
          <a:p>
            <a:pPr algn="ctr"/>
            <a:r>
              <a:rPr lang="en-GB" alt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Estimating FPGA Congestion</a:t>
            </a:r>
          </a:p>
        </p:txBody>
      </p:sp>
      <p:sp>
        <p:nvSpPr>
          <p:cNvPr id="52" name="Slide Number Placeholder 1">
            <a:extLst>
              <a:ext uri="{FF2B5EF4-FFF2-40B4-BE49-F238E27FC236}">
                <a16:creationId xmlns:a16="http://schemas.microsoft.com/office/drawing/2014/main" id="{7805D2B4-2F10-41D9-92C6-7EAA8DAC86AD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310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2" grpId="0" animBg="1"/>
      <p:bldP spid="33" grpId="0" animBg="1"/>
      <p:bldP spid="26" grpId="0" animBg="1"/>
      <p:bldP spid="27" grpId="0" animBg="1"/>
      <p:bldP spid="57" grpId="0" animBg="1"/>
      <p:bldP spid="3" grpId="0"/>
      <p:bldP spid="3" grpId="1"/>
      <p:bldP spid="42" grpId="0"/>
      <p:bldP spid="42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20263F5D-1714-451E-AAE8-8B928EF9AC69}"/>
              </a:ext>
            </a:extLst>
          </p:cNvPr>
          <p:cNvSpPr/>
          <p:nvPr/>
        </p:nvSpPr>
        <p:spPr>
          <a:xfrm>
            <a:off x="4686301" y="5147235"/>
            <a:ext cx="3086099" cy="739216"/>
          </a:xfrm>
          <a:prstGeom prst="rect">
            <a:avLst/>
          </a:prstGeom>
          <a:solidFill>
            <a:srgbClr val="FFE4E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794BE2-EC3D-4A9A-A7FD-3F9A674B577F}"/>
              </a:ext>
            </a:extLst>
          </p:cNvPr>
          <p:cNvSpPr/>
          <p:nvPr/>
        </p:nvSpPr>
        <p:spPr>
          <a:xfrm>
            <a:off x="1371601" y="3949065"/>
            <a:ext cx="4343380" cy="1080135"/>
          </a:xfrm>
          <a:prstGeom prst="rect">
            <a:avLst/>
          </a:prstGeom>
          <a:solidFill>
            <a:srgbClr val="CCE4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C90BD-0A5E-4E4F-B6C6-51EFE3D80598}"/>
              </a:ext>
            </a:extLst>
          </p:cNvPr>
          <p:cNvSpPr/>
          <p:nvPr/>
        </p:nvSpPr>
        <p:spPr>
          <a:xfrm>
            <a:off x="1371600" y="1485901"/>
            <a:ext cx="6400800" cy="2348865"/>
          </a:xfrm>
          <a:prstGeom prst="rect">
            <a:avLst/>
          </a:prstGeom>
          <a:solidFill>
            <a:srgbClr val="E4FFE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DF5FA08D-1118-43FC-9356-A63C7C94B9E0}"/>
              </a:ext>
            </a:extLst>
          </p:cNvPr>
          <p:cNvSpPr/>
          <p:nvPr/>
        </p:nvSpPr>
        <p:spPr>
          <a:xfrm>
            <a:off x="1485900" y="2514600"/>
            <a:ext cx="914400" cy="6858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372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Ultrascale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Benchmarks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7ECC9A-948B-45C4-8647-B225DBD1CABC}"/>
              </a:ext>
            </a:extLst>
          </p:cNvPr>
          <p:cNvSpPr/>
          <p:nvPr/>
        </p:nvSpPr>
        <p:spPr>
          <a:xfrm>
            <a:off x="2628900" y="2628900"/>
            <a:ext cx="685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FPGA placer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23C8F6-02E5-4F3A-BB8F-E8052F7987E0}"/>
              </a:ext>
            </a:extLst>
          </p:cNvPr>
          <p:cNvSpPr/>
          <p:nvPr/>
        </p:nvSpPr>
        <p:spPr>
          <a:xfrm>
            <a:off x="3543300" y="2628900"/>
            <a:ext cx="685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Placement file results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3B91F0-B8AE-433F-AFDD-5CCC6DBE632C}"/>
              </a:ext>
            </a:extLst>
          </p:cNvPr>
          <p:cNvSpPr/>
          <p:nvPr/>
        </p:nvSpPr>
        <p:spPr>
          <a:xfrm>
            <a:off x="4451409" y="2286000"/>
            <a:ext cx="1034992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Xilinx Detailed Router</a:t>
            </a: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FAF67369-8E1E-472A-8596-6BE86ACCCC17}"/>
              </a:ext>
            </a:extLst>
          </p:cNvPr>
          <p:cNvSpPr/>
          <p:nvPr/>
        </p:nvSpPr>
        <p:spPr>
          <a:xfrm>
            <a:off x="4422833" y="3028950"/>
            <a:ext cx="1092142" cy="685800"/>
          </a:xfrm>
          <a:prstGeom prst="wave">
            <a:avLst>
              <a:gd name="adj1" fmla="val 3850"/>
              <a:gd name="adj2" fmla="val -169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Congestion features</a:t>
            </a:r>
          </a:p>
          <a:p>
            <a:pPr marL="128588" marR="0" lvl="0" indent="-128588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NCPR</a:t>
            </a:r>
          </a:p>
          <a:p>
            <a:pPr marL="128588" marR="0" lvl="0" indent="-128588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WLPA</a:t>
            </a:r>
          </a:p>
          <a:p>
            <a:pPr marL="128588" marR="0" lvl="0" indent="-128588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</a:t>
            </a: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8588" marR="0" lvl="0" indent="-128588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EE842A-8298-476C-84F0-7E9188E6BD7A}"/>
              </a:ext>
            </a:extLst>
          </p:cNvPr>
          <p:cNvCxnSpPr>
            <a:stCxn id="7" idx="4"/>
            <a:endCxn id="8" idx="1"/>
          </p:cNvCxnSpPr>
          <p:nvPr/>
        </p:nvCxnSpPr>
        <p:spPr>
          <a:xfrm>
            <a:off x="2400300" y="2857500"/>
            <a:ext cx="228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8AD8C9-88CC-4526-A9A0-6CC9E2F7CF89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3314700" y="2857500"/>
            <a:ext cx="228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E719E03A-D24A-45BD-8DB2-08317CF0A433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4229100" y="2543175"/>
            <a:ext cx="222308" cy="314325"/>
          </a:xfrm>
          <a:prstGeom prst="bentConnector3">
            <a:avLst>
              <a:gd name="adj1" fmla="val 4835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F4CCBA5B-DB58-4817-BBE1-46A30390D19E}"/>
              </a:ext>
            </a:extLst>
          </p:cNvPr>
          <p:cNvCxnSpPr>
            <a:stCxn id="9" idx="3"/>
            <a:endCxn id="11" idx="1"/>
          </p:cNvCxnSpPr>
          <p:nvPr/>
        </p:nvCxnSpPr>
        <p:spPr>
          <a:xfrm>
            <a:off x="4229101" y="2857500"/>
            <a:ext cx="212233" cy="514350"/>
          </a:xfrm>
          <a:prstGeom prst="bentConnector3">
            <a:avLst>
              <a:gd name="adj1" fmla="val 5000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BBB9E4D5-9D0A-4B9A-964D-78012DFBD48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878928" y="2019300"/>
              <a:ext cx="1783080" cy="95250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42900">
                      <a:extLst>
                        <a:ext uri="{9D8B030D-6E8A-4147-A177-3AD203B41FA5}">
                          <a16:colId xmlns:a16="http://schemas.microsoft.com/office/drawing/2014/main" val="4287724875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1486643230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3972390024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1094963454"/>
                        </a:ext>
                      </a:extLst>
                    </a:gridCol>
                    <a:gridCol w="411480">
                      <a:extLst>
                        <a:ext uri="{9D8B030D-6E8A-4147-A177-3AD203B41FA5}">
                          <a16:colId xmlns:a16="http://schemas.microsoft.com/office/drawing/2014/main" val="3489853434"/>
                        </a:ext>
                      </a:extLst>
                    </a:gridCol>
                  </a:tblGrid>
                  <a:tr h="23812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en-US" sz="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en-US" sz="8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en-US" sz="8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8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en-US" sz="800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label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85879364"/>
                      </a:ext>
                    </a:extLst>
                  </a:tr>
                  <a:tr h="238125"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580150301"/>
                      </a:ext>
                    </a:extLst>
                  </a:tr>
                  <a:tr h="238125"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96333628"/>
                      </a:ext>
                    </a:extLst>
                  </a:tr>
                  <a:tr h="238125"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5433259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BBB9E4D5-9D0A-4B9A-964D-78012DFBD48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878928" y="2019300"/>
              <a:ext cx="1783080" cy="95250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42900">
                      <a:extLst>
                        <a:ext uri="{9D8B030D-6E8A-4147-A177-3AD203B41FA5}">
                          <a16:colId xmlns:a16="http://schemas.microsoft.com/office/drawing/2014/main" val="4287724875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1486643230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3972390024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1094963454"/>
                        </a:ext>
                      </a:extLst>
                    </a:gridCol>
                    <a:gridCol w="411480">
                      <a:extLst>
                        <a:ext uri="{9D8B030D-6E8A-4147-A177-3AD203B41FA5}">
                          <a16:colId xmlns:a16="http://schemas.microsoft.com/office/drawing/2014/main" val="3489853434"/>
                        </a:ext>
                      </a:extLst>
                    </a:gridCol>
                  </a:tblGrid>
                  <a:tr h="2381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1786" t="-2564" r="-432143" b="-3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100000" t="-2564" r="-324561" b="-3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203571" t="-2564" r="-230357" b="-3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303571" t="-2564" r="-130357" b="-3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800" dirty="0"/>
                            <a:t>label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85879364"/>
                      </a:ext>
                    </a:extLst>
                  </a:tr>
                  <a:tr h="238125"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580150301"/>
                      </a:ext>
                    </a:extLst>
                  </a:tr>
                  <a:tr h="238125"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96333628"/>
                      </a:ext>
                    </a:extLst>
                  </a:tr>
                  <a:tr h="238125"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8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5433259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Left Brace 16">
            <a:extLst>
              <a:ext uri="{FF2B5EF4-FFF2-40B4-BE49-F238E27FC236}">
                <a16:creationId xmlns:a16="http://schemas.microsoft.com/office/drawing/2014/main" id="{7727AABF-7E4B-4545-9065-AC531107EFAA}"/>
              </a:ext>
            </a:extLst>
          </p:cNvPr>
          <p:cNvSpPr/>
          <p:nvPr/>
        </p:nvSpPr>
        <p:spPr>
          <a:xfrm rot="5400000">
            <a:off x="6514532" y="1273400"/>
            <a:ext cx="114300" cy="1372737"/>
          </a:xfrm>
          <a:prstGeom prst="leftBrace">
            <a:avLst>
              <a:gd name="adj1" fmla="val 70833"/>
              <a:gd name="adj2" fmla="val 4953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A327A5-A6FD-4FAE-A6C3-AA5F148DC3F1}"/>
              </a:ext>
            </a:extLst>
          </p:cNvPr>
          <p:cNvSpPr/>
          <p:nvPr/>
        </p:nvSpPr>
        <p:spPr>
          <a:xfrm>
            <a:off x="4451409" y="1600200"/>
            <a:ext cx="1034992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Extract congestion map with TCL script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C64321B-724A-4260-BBD0-93E161272B8D}"/>
              </a:ext>
            </a:extLst>
          </p:cNvPr>
          <p:cNvCxnSpPr>
            <a:stCxn id="10" idx="0"/>
            <a:endCxn id="18" idx="2"/>
          </p:cNvCxnSpPr>
          <p:nvPr/>
        </p:nvCxnSpPr>
        <p:spPr>
          <a:xfrm flipV="1">
            <a:off x="4968904" y="2114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EE1BDFB-61BE-4FDE-AB4E-61F69125870E}"/>
              </a:ext>
            </a:extLst>
          </p:cNvPr>
          <p:cNvCxnSpPr>
            <a:cxnSpLocks/>
            <a:stCxn id="11" idx="3"/>
            <a:endCxn id="17" idx="1"/>
          </p:cNvCxnSpPr>
          <p:nvPr/>
        </p:nvCxnSpPr>
        <p:spPr>
          <a:xfrm flipV="1">
            <a:off x="5496472" y="1902620"/>
            <a:ext cx="1081565" cy="1469231"/>
          </a:xfrm>
          <a:prstGeom prst="bentConnector4">
            <a:avLst>
              <a:gd name="adj1" fmla="val 19128"/>
              <a:gd name="adj2" fmla="val 104439"/>
            </a:avLst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3FB7A39-53EC-4B8C-8165-9F7DD110211A}"/>
              </a:ext>
            </a:extLst>
          </p:cNvPr>
          <p:cNvCxnSpPr>
            <a:cxnSpLocks/>
          </p:cNvCxnSpPr>
          <p:nvPr/>
        </p:nvCxnSpPr>
        <p:spPr>
          <a:xfrm>
            <a:off x="5488780" y="1716881"/>
            <a:ext cx="1943101" cy="30861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37FB4EF-D8B4-4386-8C7E-C17D9F3061AA}"/>
              </a:ext>
            </a:extLst>
          </p:cNvPr>
          <p:cNvSpPr/>
          <p:nvPr/>
        </p:nvSpPr>
        <p:spPr>
          <a:xfrm>
            <a:off x="6198968" y="3086100"/>
            <a:ext cx="1143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87AEF4-555E-4B5A-BC17-911EC5C37D93}"/>
              </a:ext>
            </a:extLst>
          </p:cNvPr>
          <p:cNvSpPr/>
          <p:nvPr/>
        </p:nvSpPr>
        <p:spPr>
          <a:xfrm>
            <a:off x="6198968" y="3429000"/>
            <a:ext cx="1143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579EB6A-F90D-4997-921E-88FC92F60C9B}"/>
              </a:ext>
            </a:extLst>
          </p:cNvPr>
          <p:cNvCxnSpPr>
            <a:cxnSpLocks/>
            <a:stCxn id="16" idx="2"/>
            <a:endCxn id="22" idx="0"/>
          </p:cNvCxnSpPr>
          <p:nvPr/>
        </p:nvCxnSpPr>
        <p:spPr>
          <a:xfrm>
            <a:off x="6770468" y="2971800"/>
            <a:ext cx="0" cy="114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59FE1D-145F-4981-8C69-AB885F3E5F29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>
            <a:off x="6770468" y="3314700"/>
            <a:ext cx="0" cy="114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75D7FB5-20D3-49DA-B8FF-0D71ABA7908F}"/>
              </a:ext>
            </a:extLst>
          </p:cNvPr>
          <p:cNvSpPr/>
          <p:nvPr/>
        </p:nvSpPr>
        <p:spPr>
          <a:xfrm>
            <a:off x="2628900" y="4343400"/>
            <a:ext cx="685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FPGA placer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754AA7-8AA7-4753-AD16-A5381297D95C}"/>
              </a:ext>
            </a:extLst>
          </p:cNvPr>
          <p:cNvSpPr/>
          <p:nvPr/>
        </p:nvSpPr>
        <p:spPr>
          <a:xfrm>
            <a:off x="3543300" y="4343400"/>
            <a:ext cx="685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Placement file results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963489-333B-498F-8C2F-2BB0ED747A0D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2286000" y="4572000"/>
            <a:ext cx="3429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Star: 7 Points 28">
            <a:extLst>
              <a:ext uri="{FF2B5EF4-FFF2-40B4-BE49-F238E27FC236}">
                <a16:creationId xmlns:a16="http://schemas.microsoft.com/office/drawing/2014/main" id="{C9D5234A-BC01-426D-B3CA-21363D23A5A3}"/>
              </a:ext>
            </a:extLst>
          </p:cNvPr>
          <p:cNvSpPr/>
          <p:nvPr/>
        </p:nvSpPr>
        <p:spPr>
          <a:xfrm>
            <a:off x="1457325" y="4257675"/>
            <a:ext cx="971550" cy="628650"/>
          </a:xfrm>
          <a:prstGeom prst="star7">
            <a:avLst/>
          </a:prstGeom>
          <a:solidFill>
            <a:srgbClr val="934BC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Circuit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9D27928-D74F-4209-A68F-9FD5A4394280}"/>
              </a:ext>
            </a:extLst>
          </p:cNvPr>
          <p:cNvCxnSpPr>
            <a:stCxn id="26" idx="3"/>
            <a:endCxn id="27" idx="1"/>
          </p:cNvCxnSpPr>
          <p:nvPr/>
        </p:nvCxnSpPr>
        <p:spPr>
          <a:xfrm>
            <a:off x="3314700" y="4572000"/>
            <a:ext cx="228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7D5D072-6567-4779-ACE3-01726EA4B587}"/>
              </a:ext>
            </a:extLst>
          </p:cNvPr>
          <p:cNvSpPr/>
          <p:nvPr/>
        </p:nvSpPr>
        <p:spPr>
          <a:xfrm>
            <a:off x="5941793" y="4250248"/>
            <a:ext cx="1657350" cy="6510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Prediction Model</a:t>
            </a:r>
          </a:p>
        </p:txBody>
      </p:sp>
      <p:sp>
        <p:nvSpPr>
          <p:cNvPr id="33" name="Wave 32">
            <a:extLst>
              <a:ext uri="{FF2B5EF4-FFF2-40B4-BE49-F238E27FC236}">
                <a16:creationId xmlns:a16="http://schemas.microsoft.com/office/drawing/2014/main" id="{16F2F8CB-8432-4F0B-ADC3-80B34B6C629D}"/>
              </a:ext>
            </a:extLst>
          </p:cNvPr>
          <p:cNvSpPr/>
          <p:nvPr/>
        </p:nvSpPr>
        <p:spPr>
          <a:xfrm>
            <a:off x="4422832" y="4229100"/>
            <a:ext cx="1092142" cy="685800"/>
          </a:xfrm>
          <a:prstGeom prst="wave">
            <a:avLst>
              <a:gd name="adj1" fmla="val 3850"/>
              <a:gd name="adj2" fmla="val -169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Congestion features</a:t>
            </a:r>
          </a:p>
          <a:p>
            <a:pPr marL="128588" marR="0" lvl="0" indent="-128588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NCPR</a:t>
            </a:r>
          </a:p>
          <a:p>
            <a:pPr marL="128588" marR="0" lvl="0" indent="-128588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WLPA</a:t>
            </a:r>
          </a:p>
          <a:p>
            <a:pPr marL="128588" marR="0" lvl="0" indent="-128588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</a:t>
            </a: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8588" marR="0" lvl="0" indent="-128588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F8A09E8-F994-44D8-868C-9035779AA9D1}"/>
              </a:ext>
            </a:extLst>
          </p:cNvPr>
          <p:cNvCxnSpPr>
            <a:stCxn id="27" idx="3"/>
            <a:endCxn id="33" idx="1"/>
          </p:cNvCxnSpPr>
          <p:nvPr/>
        </p:nvCxnSpPr>
        <p:spPr>
          <a:xfrm>
            <a:off x="4229100" y="4572000"/>
            <a:ext cx="2122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058CF4A-7E18-4C86-ADFA-44B64FC65F09}"/>
              </a:ext>
            </a:extLst>
          </p:cNvPr>
          <p:cNvSpPr txBox="1"/>
          <p:nvPr/>
        </p:nvSpPr>
        <p:spPr>
          <a:xfrm>
            <a:off x="1385888" y="3943350"/>
            <a:ext cx="32575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Testing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0E7FF0-DD26-47E3-8016-E4A85333F5D3}"/>
              </a:ext>
            </a:extLst>
          </p:cNvPr>
          <p:cNvSpPr txBox="1"/>
          <p:nvPr/>
        </p:nvSpPr>
        <p:spPr>
          <a:xfrm>
            <a:off x="1385888" y="1485900"/>
            <a:ext cx="32575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Training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653618E-22E6-4CE2-8BEE-C0CBD6F8B821}"/>
              </a:ext>
            </a:extLst>
          </p:cNvPr>
          <p:cNvSpPr/>
          <p:nvPr/>
        </p:nvSpPr>
        <p:spPr>
          <a:xfrm>
            <a:off x="6028421" y="5231092"/>
            <a:ext cx="1484093" cy="571500"/>
          </a:xfrm>
          <a:prstGeom prst="rect">
            <a:avLst/>
          </a:prstGeom>
          <a:solidFill>
            <a:srgbClr val="FF05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Predicted Congestion of New Circuit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7782B28-C2D0-46F5-AF4B-E8B8CEC6CE82}"/>
              </a:ext>
            </a:extLst>
          </p:cNvPr>
          <p:cNvCxnSpPr>
            <a:stCxn id="23" idx="2"/>
            <a:endCxn id="31" idx="0"/>
          </p:cNvCxnSpPr>
          <p:nvPr/>
        </p:nvCxnSpPr>
        <p:spPr>
          <a:xfrm>
            <a:off x="6770468" y="3657601"/>
            <a:ext cx="0" cy="59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B058E44-BBFC-4188-A70C-ED8F32786B1D}"/>
              </a:ext>
            </a:extLst>
          </p:cNvPr>
          <p:cNvCxnSpPr>
            <a:stCxn id="33" idx="3"/>
            <a:endCxn id="31" idx="1"/>
          </p:cNvCxnSpPr>
          <p:nvPr/>
        </p:nvCxnSpPr>
        <p:spPr>
          <a:xfrm>
            <a:off x="5496473" y="4572001"/>
            <a:ext cx="445321" cy="3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8E6AF13-B307-4BEB-91B9-025027B4CF74}"/>
              </a:ext>
            </a:extLst>
          </p:cNvPr>
          <p:cNvCxnSpPr>
            <a:stCxn id="31" idx="2"/>
            <a:endCxn id="41" idx="0"/>
          </p:cNvCxnSpPr>
          <p:nvPr/>
        </p:nvCxnSpPr>
        <p:spPr>
          <a:xfrm>
            <a:off x="6770468" y="4901281"/>
            <a:ext cx="0" cy="329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024C431-2AA7-4417-9D30-9DF419CFBE05}"/>
              </a:ext>
            </a:extLst>
          </p:cNvPr>
          <p:cNvSpPr txBox="1"/>
          <p:nvPr/>
        </p:nvSpPr>
        <p:spPr>
          <a:xfrm>
            <a:off x="4686300" y="5166678"/>
            <a:ext cx="32575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Deployment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27">
            <a:extLst>
              <a:ext uri="{FF2B5EF4-FFF2-40B4-BE49-F238E27FC236}">
                <a16:creationId xmlns:a16="http://schemas.microsoft.com/office/drawing/2014/main" id="{5B7F2198-C581-4326-9D8D-0C744FC308C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MLCong: FPGA Congestion</a:t>
            </a:r>
          </a:p>
        </p:txBody>
      </p:sp>
      <p:sp>
        <p:nvSpPr>
          <p:cNvPr id="43" name="Slide Number Placeholder 1">
            <a:extLst>
              <a:ext uri="{FF2B5EF4-FFF2-40B4-BE49-F238E27FC236}">
                <a16:creationId xmlns:a16="http://schemas.microsoft.com/office/drawing/2014/main" id="{3DA5DB3D-1F8E-4A30-BA3F-E38DE7995EE6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68BB4DE-F760-0C85-4F0E-B067E6A75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73" y="5339032"/>
            <a:ext cx="2203372" cy="139149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79311DF-DCE6-E5C3-3FDD-9C4D72CBA03E}"/>
              </a:ext>
            </a:extLst>
          </p:cNvPr>
          <p:cNvSpPr/>
          <p:nvPr/>
        </p:nvSpPr>
        <p:spPr>
          <a:xfrm>
            <a:off x="3014663" y="6204005"/>
            <a:ext cx="52251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Times New Roman"/>
                <a:cs typeface="Times New Roman"/>
              </a:rPr>
              <a:t>D. Maarouf, A. Al-</a:t>
            </a:r>
            <a:r>
              <a:rPr lang="en-US" sz="900" dirty="0" err="1">
                <a:solidFill>
                  <a:srgbClr val="000000"/>
                </a:solidFill>
                <a:latin typeface="Times New Roman"/>
                <a:cs typeface="Times New Roman"/>
              </a:rPr>
              <a:t>hyari</a:t>
            </a:r>
            <a:r>
              <a:rPr lang="en-US" sz="900" dirty="0">
                <a:solidFill>
                  <a:srgbClr val="000000"/>
                </a:solidFill>
                <a:latin typeface="Times New Roman"/>
                <a:cs typeface="Times New Roman"/>
              </a:rPr>
              <a:t>, Z. </a:t>
            </a:r>
            <a:r>
              <a:rPr lang="en-US" sz="900" dirty="0" err="1">
                <a:solidFill>
                  <a:srgbClr val="000000"/>
                </a:solidFill>
                <a:latin typeface="Times New Roman"/>
                <a:cs typeface="Times New Roman"/>
              </a:rPr>
              <a:t>Abouwaimer</a:t>
            </a:r>
            <a:r>
              <a:rPr lang="en-US" sz="900" dirty="0">
                <a:solidFill>
                  <a:srgbClr val="000000"/>
                </a:solidFill>
                <a:latin typeface="Times New Roman"/>
                <a:cs typeface="Times New Roman"/>
              </a:rPr>
              <a:t>, T. Martin, A. Gunter, G. Grewal, S. Areibi, A. Vannelli                   </a:t>
            </a:r>
          </a:p>
          <a:p>
            <a:r>
              <a:rPr lang="en-US" sz="900" dirty="0">
                <a:solidFill>
                  <a:srgbClr val="000000"/>
                </a:solidFill>
                <a:latin typeface="Times New Roman"/>
                <a:cs typeface="Times New Roman"/>
              </a:rPr>
              <a:t>    “</a:t>
            </a:r>
            <a:r>
              <a:rPr lang="en-US" sz="9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 Machine Learning Based Congestion Estimation for Modern FPGAs”</a:t>
            </a:r>
            <a:r>
              <a:rPr lang="en-US" sz="900" dirty="0">
                <a:solidFill>
                  <a:srgbClr val="000000"/>
                </a:solidFill>
                <a:latin typeface="Times New Roman"/>
                <a:cs typeface="Times New Roman"/>
              </a:rPr>
              <a:t>,                                      </a:t>
            </a:r>
          </a:p>
          <a:p>
            <a:r>
              <a:rPr lang="en-US" sz="900" dirty="0">
                <a:solidFill>
                  <a:srgbClr val="000000"/>
                </a:solidFill>
                <a:latin typeface="Times New Roman"/>
                <a:cs typeface="Times New Roman"/>
              </a:rPr>
              <a:t>     International Conference on Field Programmable Logic &amp; Applications (</a:t>
            </a:r>
            <a:r>
              <a:rPr lang="en-US" sz="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FPL 2018</a:t>
            </a:r>
            <a:r>
              <a:rPr lang="en-US" sz="900" dirty="0">
                <a:solidFill>
                  <a:srgbClr val="000000"/>
                </a:solidFill>
                <a:latin typeface="Times New Roman"/>
                <a:cs typeface="Times New Roman"/>
              </a:rPr>
              <a:t>), Ireland, pp. 427-434</a:t>
            </a:r>
          </a:p>
        </p:txBody>
      </p:sp>
    </p:spTree>
    <p:extLst>
      <p:ext uri="{BB962C8B-B14F-4D97-AF65-F5344CB8AC3E}">
        <p14:creationId xmlns:p14="http://schemas.microsoft.com/office/powerpoint/2010/main" val="400398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7" grpId="0" animBg="1"/>
      <p:bldP spid="18" grpId="0" animBg="1"/>
      <p:bldP spid="22" grpId="0" animBg="1"/>
      <p:bldP spid="23" grpId="0" animBg="1"/>
      <p:bldP spid="26" grpId="0" animBg="1"/>
      <p:bldP spid="27" grpId="0" animBg="1"/>
      <p:bldP spid="29" grpId="0" animBg="1"/>
      <p:bldP spid="31" grpId="0" animBg="1"/>
      <p:bldP spid="33" grpId="0" animBg="1"/>
      <p:bldP spid="36" grpId="0"/>
      <p:bldP spid="37" grpId="0"/>
      <p:bldP spid="41" grpId="0" animBg="1"/>
      <p:bldP spid="7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3DF8FD-B70C-453D-8A6A-5CFD4F32F553}"/>
              </a:ext>
            </a:extLst>
          </p:cNvPr>
          <p:cNvSpPr/>
          <p:nvPr/>
        </p:nvSpPr>
        <p:spPr>
          <a:xfrm>
            <a:off x="457200" y="2857500"/>
            <a:ext cx="8229600" cy="1181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54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Classification</a:t>
            </a:r>
            <a:endParaRPr kumimoji="0" lang="en-CA" sz="5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85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911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Supervised Learning: Classification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EED5CE67-30C3-4A64-A7E2-D345BEACC2B1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274E9-6B68-48A2-B3D4-757E785B7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36"/>
          <a:stretch/>
        </p:blipFill>
        <p:spPr>
          <a:xfrm>
            <a:off x="1143000" y="4391025"/>
            <a:ext cx="2401189" cy="23526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245A9B-D878-4C27-A88A-75725DADCFEB}"/>
              </a:ext>
            </a:extLst>
          </p:cNvPr>
          <p:cNvSpPr txBox="1"/>
          <p:nvPr/>
        </p:nvSpPr>
        <p:spPr>
          <a:xfrm>
            <a:off x="152400" y="838200"/>
            <a:ext cx="8763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The classification has two phases, a </a:t>
            </a:r>
            <a:r>
              <a:rPr lang="en-US" sz="2400" dirty="0">
                <a:solidFill>
                  <a:srgbClr val="00B050"/>
                </a:solidFill>
              </a:rPr>
              <a:t>training</a:t>
            </a:r>
            <a:r>
              <a:rPr lang="en-US" sz="2400" dirty="0">
                <a:solidFill>
                  <a:srgbClr val="0000FF"/>
                </a:solidFill>
              </a:rPr>
              <a:t> (learning) phase, and the </a:t>
            </a:r>
            <a:r>
              <a:rPr lang="en-US" sz="2400" dirty="0">
                <a:solidFill>
                  <a:srgbClr val="FF0000"/>
                </a:solidFill>
              </a:rPr>
              <a:t>testing</a:t>
            </a:r>
            <a:r>
              <a:rPr lang="en-US" sz="2400" dirty="0">
                <a:solidFill>
                  <a:srgbClr val="0000FF"/>
                </a:solidFill>
              </a:rPr>
              <a:t> (evaluation) phase.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In the </a:t>
            </a:r>
            <a:r>
              <a:rPr lang="en-US" sz="2400" dirty="0">
                <a:solidFill>
                  <a:srgbClr val="00B050"/>
                </a:solidFill>
              </a:rPr>
              <a:t>training phase</a:t>
            </a:r>
            <a:r>
              <a:rPr lang="en-US" sz="2400" dirty="0">
                <a:solidFill>
                  <a:srgbClr val="0000FF"/>
                </a:solidFill>
              </a:rPr>
              <a:t>, classifier trains its model on a given dataset.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The model is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developed</a:t>
            </a:r>
            <a:r>
              <a:rPr lang="en-US" sz="2400" dirty="0">
                <a:solidFill>
                  <a:srgbClr val="0000FF"/>
                </a:solidFill>
              </a:rPr>
              <a:t> during the </a:t>
            </a:r>
            <a:r>
              <a:rPr lang="en-US" sz="2400" dirty="0">
                <a:solidFill>
                  <a:srgbClr val="00B050"/>
                </a:solidFill>
              </a:rPr>
              <a:t>training phase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the model </a:t>
            </a:r>
            <a:r>
              <a:rPr lang="en-US" sz="2400" dirty="0">
                <a:solidFill>
                  <a:srgbClr val="0000FF"/>
                </a:solidFill>
              </a:rPr>
              <a:t>means that several </a:t>
            </a:r>
            <a:r>
              <a:rPr lang="en-US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parameters are adjusted</a:t>
            </a:r>
            <a:r>
              <a:rPr lang="en-US" sz="2400" dirty="0">
                <a:solidFill>
                  <a:srgbClr val="0000FF"/>
                </a:solidFill>
              </a:rPr>
              <a:t> to predict a value (weights in ANN).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In the </a:t>
            </a:r>
            <a:r>
              <a:rPr lang="en-US" sz="2400" dirty="0">
                <a:solidFill>
                  <a:srgbClr val="FF0000"/>
                </a:solidFill>
              </a:rPr>
              <a:t>evaluation phase</a:t>
            </a:r>
            <a:r>
              <a:rPr lang="en-US" sz="2400" dirty="0">
                <a:solidFill>
                  <a:srgbClr val="0000FF"/>
                </a:solidFill>
              </a:rPr>
              <a:t>, it tests the classifier performance.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is evaluated </a:t>
            </a:r>
            <a:r>
              <a:rPr lang="en-US" sz="2400" dirty="0">
                <a:solidFill>
                  <a:srgbClr val="0000FF"/>
                </a:solidFill>
              </a:rPr>
              <a:t>on the basis of various parameters such as accuracy, error, precision, and recall.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6EDFB-8FDE-DA95-7052-DE3CD05B9BAE}"/>
              </a:ext>
            </a:extLst>
          </p:cNvPr>
          <p:cNvSpPr txBox="1"/>
          <p:nvPr/>
        </p:nvSpPr>
        <p:spPr>
          <a:xfrm>
            <a:off x="2637466" y="4214098"/>
            <a:ext cx="906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4A4547-8BFB-0CBE-45F5-39831E4BD879}"/>
              </a:ext>
            </a:extLst>
          </p:cNvPr>
          <p:cNvSpPr txBox="1"/>
          <p:nvPr/>
        </p:nvSpPr>
        <p:spPr>
          <a:xfrm>
            <a:off x="2743200" y="6431518"/>
            <a:ext cx="80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28A9B4-C3FF-FFF7-5A6A-A63F22792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176" y="4419600"/>
            <a:ext cx="3645724" cy="22983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E1ABA3-F333-58FC-A2A9-D3FF79EFD6F4}"/>
              </a:ext>
            </a:extLst>
          </p:cNvPr>
          <p:cNvSpPr txBox="1"/>
          <p:nvPr/>
        </p:nvSpPr>
        <p:spPr>
          <a:xfrm>
            <a:off x="5735172" y="4973687"/>
            <a:ext cx="3023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Which metric should be used?</a:t>
            </a:r>
          </a:p>
        </p:txBody>
      </p:sp>
    </p:spTree>
    <p:extLst>
      <p:ext uri="{BB962C8B-B14F-4D97-AF65-F5344CB8AC3E}">
        <p14:creationId xmlns:p14="http://schemas.microsoft.com/office/powerpoint/2010/main" val="374585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62C76135-C5F5-4155-AF51-10ACBBD9E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85800"/>
            <a:ext cx="8394700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Day   	Outlook	Temperature	  Humidity	Wind	Play Tennis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   	Sunny	Hot		High		Weak	No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	Sunny	Hot		High		Strong	No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	Overcast	Hot		High		Weak	Yes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	Rain	Mild		High		Weak	Yes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	Rain	Cool		Normal		Weak	Yes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	Rain	Cool		Normal		Strong	No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	Overcast	Cool		Normal		Strong	Yes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	Sunny	Mild		High		Weak	No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	Sunny	Cool		Normal		Weak	Yes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	Rain	Mild		Normal		Weak	Yes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	Sunny	Mild 		Normal		Strong	Yes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	Overcast	Mild		High		Strong	Yes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	Overcast	Hot		Normal		Weak	Yes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	Rain	Mild		High		Strong	No	</a:t>
            </a: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1203" name="Group 3">
            <a:extLst>
              <a:ext uri="{FF2B5EF4-FFF2-40B4-BE49-F238E27FC236}">
                <a16:creationId xmlns:a16="http://schemas.microsoft.com/office/drawing/2014/main" id="{0F13E146-3D1B-46C7-B536-584D227984D4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4038600"/>
            <a:ext cx="5888037" cy="2320925"/>
            <a:chOff x="419" y="2544"/>
            <a:chExt cx="3709" cy="1462"/>
          </a:xfrm>
        </p:grpSpPr>
        <p:sp>
          <p:nvSpPr>
            <p:cNvPr id="51205" name="Rectangle 4">
              <a:extLst>
                <a:ext uri="{FF2B5EF4-FFF2-40B4-BE49-F238E27FC236}">
                  <a16:creationId xmlns:a16="http://schemas.microsoft.com/office/drawing/2014/main" id="{87735127-38C1-4485-81A5-FC0F7BE6C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9" y="2544"/>
              <a:ext cx="59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Outlook</a:t>
              </a:r>
            </a:p>
          </p:txBody>
        </p:sp>
        <p:sp>
          <p:nvSpPr>
            <p:cNvPr id="51206" name="Line 5">
              <a:extLst>
                <a:ext uri="{FF2B5EF4-FFF2-40B4-BE49-F238E27FC236}">
                  <a16:creationId xmlns:a16="http://schemas.microsoft.com/office/drawing/2014/main" id="{89AA7CE1-5503-441B-BB8E-97C1B2A396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8" y="2740"/>
              <a:ext cx="536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1207" name="Line 6">
              <a:extLst>
                <a:ext uri="{FF2B5EF4-FFF2-40B4-BE49-F238E27FC236}">
                  <a16:creationId xmlns:a16="http://schemas.microsoft.com/office/drawing/2014/main" id="{9A6CBED2-4AC1-4FBF-B016-C2823A4828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2740"/>
              <a:ext cx="0" cy="4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1208" name="Line 7">
              <a:extLst>
                <a:ext uri="{FF2B5EF4-FFF2-40B4-BE49-F238E27FC236}">
                  <a16:creationId xmlns:a16="http://schemas.microsoft.com/office/drawing/2014/main" id="{BEBF2C36-1D99-4B54-BC0E-E5A4826BF0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2688"/>
              <a:ext cx="952" cy="4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1209" name="Rectangle 8">
              <a:extLst>
                <a:ext uri="{FF2B5EF4-FFF2-40B4-BE49-F238E27FC236}">
                  <a16:creationId xmlns:a16="http://schemas.microsoft.com/office/drawing/2014/main" id="{ED34319B-EF65-4B29-AE52-BE5C84F39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" y="2832"/>
              <a:ext cx="50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Sunny</a:t>
              </a:r>
            </a:p>
          </p:txBody>
        </p:sp>
        <p:sp>
          <p:nvSpPr>
            <p:cNvPr id="51210" name="Line 9">
              <a:extLst>
                <a:ext uri="{FF2B5EF4-FFF2-40B4-BE49-F238E27FC236}">
                  <a16:creationId xmlns:a16="http://schemas.microsoft.com/office/drawing/2014/main" id="{5E4C2489-47A5-4FF6-89BE-DD23C3E396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2980"/>
              <a:ext cx="340" cy="1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1211" name="Rectangle 10">
              <a:extLst>
                <a:ext uri="{FF2B5EF4-FFF2-40B4-BE49-F238E27FC236}">
                  <a16:creationId xmlns:a16="http://schemas.microsoft.com/office/drawing/2014/main" id="{EFBC2211-B148-4C62-85BC-B883FBD2E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832"/>
              <a:ext cx="66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Overcast</a:t>
              </a:r>
            </a:p>
          </p:txBody>
        </p:sp>
        <p:sp>
          <p:nvSpPr>
            <p:cNvPr id="51212" name="Rectangle 11">
              <a:extLst>
                <a:ext uri="{FF2B5EF4-FFF2-40B4-BE49-F238E27FC236}">
                  <a16:creationId xmlns:a16="http://schemas.microsoft.com/office/drawing/2014/main" id="{F5639006-D144-479C-9678-DCDC4A084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832"/>
              <a:ext cx="391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Rain</a:t>
              </a:r>
            </a:p>
          </p:txBody>
        </p:sp>
        <p:sp>
          <p:nvSpPr>
            <p:cNvPr id="51213" name="Rectangle 12">
              <a:extLst>
                <a:ext uri="{FF2B5EF4-FFF2-40B4-BE49-F238E27FC236}">
                  <a16:creationId xmlns:a16="http://schemas.microsoft.com/office/drawing/2014/main" id="{0880CFFD-BBA3-4A6E-B3DD-83FDBEB3E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" y="3120"/>
              <a:ext cx="66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Humidity</a:t>
              </a:r>
            </a:p>
          </p:txBody>
        </p:sp>
        <p:sp>
          <p:nvSpPr>
            <p:cNvPr id="51214" name="Rectangle 13">
              <a:extLst>
                <a:ext uri="{FF2B5EF4-FFF2-40B4-BE49-F238E27FC236}">
                  <a16:creationId xmlns:a16="http://schemas.microsoft.com/office/drawing/2014/main" id="{3843F32B-9E79-42DC-88ED-48852A328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" y="3164"/>
              <a:ext cx="349" cy="2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Yes</a:t>
              </a:r>
            </a:p>
          </p:txBody>
        </p:sp>
        <p:sp>
          <p:nvSpPr>
            <p:cNvPr id="51215" name="Rectangle 14">
              <a:extLst>
                <a:ext uri="{FF2B5EF4-FFF2-40B4-BE49-F238E27FC236}">
                  <a16:creationId xmlns:a16="http://schemas.microsoft.com/office/drawing/2014/main" id="{688BF3A0-7EF3-4201-9AC1-7325EF72D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" y="3120"/>
              <a:ext cx="427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Wind</a:t>
              </a:r>
            </a:p>
          </p:txBody>
        </p:sp>
        <p:sp>
          <p:nvSpPr>
            <p:cNvPr id="51216" name="Line 15">
              <a:extLst>
                <a:ext uri="{FF2B5EF4-FFF2-40B4-BE49-F238E27FC236}">
                  <a16:creationId xmlns:a16="http://schemas.microsoft.com/office/drawing/2014/main" id="{9C7371CE-31B8-4A70-90E0-4E315C4D63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0" y="3364"/>
              <a:ext cx="392" cy="3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1217" name="Rectangle 16">
              <a:extLst>
                <a:ext uri="{FF2B5EF4-FFF2-40B4-BE49-F238E27FC236}">
                  <a16:creationId xmlns:a16="http://schemas.microsoft.com/office/drawing/2014/main" id="{5851A9B9-FA7F-4C9C-AF3B-BC3681559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" y="3504"/>
              <a:ext cx="39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High</a:t>
              </a:r>
            </a:p>
          </p:txBody>
        </p:sp>
        <p:sp>
          <p:nvSpPr>
            <p:cNvPr id="51218" name="Line 17">
              <a:extLst>
                <a:ext uri="{FF2B5EF4-FFF2-40B4-BE49-F238E27FC236}">
                  <a16:creationId xmlns:a16="http://schemas.microsoft.com/office/drawing/2014/main" id="{0CB1A14A-04A9-4682-B8AB-4310042E93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2" y="3412"/>
              <a:ext cx="328" cy="2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1219" name="Rectangle 18">
              <a:extLst>
                <a:ext uri="{FF2B5EF4-FFF2-40B4-BE49-F238E27FC236}">
                  <a16:creationId xmlns:a16="http://schemas.microsoft.com/office/drawing/2014/main" id="{F52D2EF6-89E2-4023-BE27-FB7CFAA6F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" y="3504"/>
              <a:ext cx="825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Normal</a:t>
              </a:r>
            </a:p>
          </p:txBody>
        </p:sp>
        <p:sp>
          <p:nvSpPr>
            <p:cNvPr id="51220" name="Rectangle 19">
              <a:extLst>
                <a:ext uri="{FF2B5EF4-FFF2-40B4-BE49-F238E27FC236}">
                  <a16:creationId xmlns:a16="http://schemas.microsoft.com/office/drawing/2014/main" id="{088795C4-DD43-4F31-8409-353F3C673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" y="3740"/>
              <a:ext cx="292" cy="2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51221" name="Rectangle 20">
              <a:extLst>
                <a:ext uri="{FF2B5EF4-FFF2-40B4-BE49-F238E27FC236}">
                  <a16:creationId xmlns:a16="http://schemas.microsoft.com/office/drawing/2014/main" id="{FBACCFC3-0D68-4D16-A84E-A791BF93D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3740"/>
              <a:ext cx="349" cy="2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Yes</a:t>
              </a:r>
            </a:p>
          </p:txBody>
        </p:sp>
        <p:sp>
          <p:nvSpPr>
            <p:cNvPr id="51222" name="Line 21">
              <a:extLst>
                <a:ext uri="{FF2B5EF4-FFF2-40B4-BE49-F238E27FC236}">
                  <a16:creationId xmlns:a16="http://schemas.microsoft.com/office/drawing/2014/main" id="{042A1651-941C-43EA-98EC-83840FC158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0" y="3364"/>
              <a:ext cx="344" cy="3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1223" name="Line 22">
              <a:extLst>
                <a:ext uri="{FF2B5EF4-FFF2-40B4-BE49-F238E27FC236}">
                  <a16:creationId xmlns:a16="http://schemas.microsoft.com/office/drawing/2014/main" id="{2BB339D2-7AAD-4B14-BCEF-BF0E1D37E9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6" y="3364"/>
              <a:ext cx="328" cy="3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1224" name="Rectangle 23">
              <a:extLst>
                <a:ext uri="{FF2B5EF4-FFF2-40B4-BE49-F238E27FC236}">
                  <a16:creationId xmlns:a16="http://schemas.microsoft.com/office/drawing/2014/main" id="{F788A372-93C3-44A4-B03A-5D81AEBC0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" y="3740"/>
              <a:ext cx="292" cy="2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51225" name="Rectangle 24">
              <a:extLst>
                <a:ext uri="{FF2B5EF4-FFF2-40B4-BE49-F238E27FC236}">
                  <a16:creationId xmlns:a16="http://schemas.microsoft.com/office/drawing/2014/main" id="{E9DD77F3-C6DF-4FCA-9CD0-1F56511EE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" y="3788"/>
              <a:ext cx="349" cy="2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Yes</a:t>
              </a:r>
            </a:p>
          </p:txBody>
        </p:sp>
        <p:sp>
          <p:nvSpPr>
            <p:cNvPr id="51226" name="Rectangle 25">
              <a:extLst>
                <a:ext uri="{FF2B5EF4-FFF2-40B4-BE49-F238E27FC236}">
                  <a16:creationId xmlns:a16="http://schemas.microsoft.com/office/drawing/2014/main" id="{8BB54425-1758-460E-B4CF-187BE0379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5" y="3456"/>
              <a:ext cx="56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Strong </a:t>
              </a:r>
            </a:p>
          </p:txBody>
        </p:sp>
        <p:sp>
          <p:nvSpPr>
            <p:cNvPr id="51227" name="Rectangle 26">
              <a:extLst>
                <a:ext uri="{FF2B5EF4-FFF2-40B4-BE49-F238E27FC236}">
                  <a16:creationId xmlns:a16="http://schemas.microsoft.com/office/drawing/2014/main" id="{A78DCF92-2188-4255-BE6D-9AF771146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9" y="3504"/>
              <a:ext cx="44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Weak</a:t>
              </a:r>
            </a:p>
          </p:txBody>
        </p:sp>
      </p:grpSp>
      <p:sp>
        <p:nvSpPr>
          <p:cNvPr id="51204" name="Rectangle 27">
            <a:extLst>
              <a:ext uri="{FF2B5EF4-FFF2-40B4-BE49-F238E27FC236}">
                <a16:creationId xmlns:a16="http://schemas.microsoft.com/office/drawing/2014/main" id="{A15BBBF1-7261-4EE1-8BCE-547BBA276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68325"/>
          </a:xfrm>
        </p:spPr>
        <p:txBody>
          <a:bodyPr/>
          <a:lstStyle/>
          <a:p>
            <a:r>
              <a:rPr lang="en-GB" alt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Classification Example 1</a:t>
            </a: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264EDB0C-3DE6-443E-87F8-F13C8EACC450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52A7DA-B404-403D-0B29-FFCA39FF78DF}"/>
              </a:ext>
            </a:extLst>
          </p:cNvPr>
          <p:cNvSpPr/>
          <p:nvPr/>
        </p:nvSpPr>
        <p:spPr bwMode="auto">
          <a:xfrm>
            <a:off x="6781800" y="685800"/>
            <a:ext cx="1600200" cy="35052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E3A63-6764-97D8-0D61-C2E28071B617}"/>
              </a:ext>
            </a:extLst>
          </p:cNvPr>
          <p:cNvSpPr txBox="1"/>
          <p:nvPr/>
        </p:nvSpPr>
        <p:spPr>
          <a:xfrm>
            <a:off x="5848350" y="4851697"/>
            <a:ext cx="3241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 Tree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620AB-2555-9075-0E0B-A18B774B800F}"/>
              </a:ext>
            </a:extLst>
          </p:cNvPr>
          <p:cNvSpPr txBox="1"/>
          <p:nvPr/>
        </p:nvSpPr>
        <p:spPr>
          <a:xfrm>
            <a:off x="7129462" y="428968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414725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4800" y="914400"/>
            <a:ext cx="8686800" cy="4800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00FF"/>
                </a:solidFill>
              </a:rPr>
              <a:t> Memorization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500" dirty="0">
                <a:solidFill>
                  <a:srgbClr val="0000FF"/>
                </a:solidFill>
                <a:latin typeface="Times New Roman" pitchFamily="-107" charset="0"/>
              </a:rPr>
              <a:t> </a:t>
            </a:r>
            <a:r>
              <a:rPr lang="en-GB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Accumulation</a:t>
            </a:r>
            <a:r>
              <a:rPr lang="en-GB" sz="2500" dirty="0">
                <a:solidFill>
                  <a:srgbClr val="0000FF"/>
                </a:solidFill>
                <a:latin typeface="Times New Roman" pitchFamily="-107" charset="0"/>
              </a:rPr>
              <a:t> of individual facts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500" dirty="0">
                <a:solidFill>
                  <a:srgbClr val="0000FF"/>
                </a:solidFill>
                <a:latin typeface="Times New Roman" pitchFamily="-107" charset="0"/>
              </a:rPr>
              <a:t> </a:t>
            </a:r>
            <a:r>
              <a:rPr lang="en-GB" sz="25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Limited by</a:t>
            </a:r>
            <a:r>
              <a:rPr lang="en-GB" sz="2500" dirty="0">
                <a:solidFill>
                  <a:srgbClr val="0000FF"/>
                </a:solidFill>
                <a:latin typeface="Times New Roman" pitchFamily="-107" charset="0"/>
              </a:rPr>
              <a:t>:</a:t>
            </a:r>
          </a:p>
          <a:p>
            <a:pPr lvl="2"/>
            <a:r>
              <a:rPr lang="en-GB" sz="2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Time</a:t>
            </a:r>
            <a:r>
              <a:rPr lang="en-GB" sz="2200" dirty="0">
                <a:solidFill>
                  <a:srgbClr val="0000FF"/>
                </a:solidFill>
                <a:latin typeface="Times New Roman" pitchFamily="-107" charset="0"/>
              </a:rPr>
              <a:t> to observe and preserve facts</a:t>
            </a:r>
          </a:p>
          <a:p>
            <a:pPr lvl="2"/>
            <a:r>
              <a:rPr lang="en-GB" sz="2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Memory Capacity</a:t>
            </a:r>
            <a:r>
              <a:rPr lang="en-GB" sz="2200" dirty="0">
                <a:solidFill>
                  <a:srgbClr val="0000FF"/>
                </a:solidFill>
                <a:latin typeface="Times New Roman" pitchFamily="-107" charset="0"/>
              </a:rPr>
              <a:t> to store facts</a:t>
            </a:r>
          </a:p>
          <a:p>
            <a:pPr lvl="2"/>
            <a:endParaRPr lang="en-GB" sz="2200" dirty="0">
              <a:solidFill>
                <a:srgbClr val="0000FF"/>
              </a:solidFill>
              <a:latin typeface="Times New Roman" pitchFamily="-107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rgbClr val="0000FF"/>
                </a:solidFill>
                <a:latin typeface="Times New Roman" pitchFamily="-107" charset="0"/>
              </a:rPr>
              <a:t> Generalization: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500" dirty="0">
                <a:solidFill>
                  <a:srgbClr val="0000FF"/>
                </a:solidFill>
                <a:latin typeface="Times New Roman" pitchFamily="-107" charset="0"/>
              </a:rPr>
              <a:t> </a:t>
            </a:r>
            <a:r>
              <a:rPr lang="en-GB" sz="25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Deduce</a:t>
            </a:r>
            <a:r>
              <a:rPr lang="en-GB" sz="2500" dirty="0">
                <a:solidFill>
                  <a:srgbClr val="0000FF"/>
                </a:solidFill>
                <a:latin typeface="Times New Roman" pitchFamily="-107" charset="0"/>
              </a:rPr>
              <a:t> </a:t>
            </a:r>
            <a:r>
              <a:rPr lang="en-GB" sz="2500" dirty="0">
                <a:latin typeface="Times New Roman" pitchFamily="-107" charset="0"/>
              </a:rPr>
              <a:t>new</a:t>
            </a:r>
            <a:r>
              <a:rPr lang="en-GB" sz="2500" dirty="0">
                <a:solidFill>
                  <a:srgbClr val="0000FF"/>
                </a:solidFill>
                <a:latin typeface="Times New Roman" pitchFamily="-107" charset="0"/>
              </a:rPr>
              <a:t> </a:t>
            </a:r>
            <a:r>
              <a:rPr lang="en-GB" sz="25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facts</a:t>
            </a:r>
            <a:r>
              <a:rPr lang="en-GB" sz="2500" dirty="0">
                <a:solidFill>
                  <a:srgbClr val="0000FF"/>
                </a:solidFill>
                <a:latin typeface="Times New Roman" pitchFamily="-107" charset="0"/>
              </a:rPr>
              <a:t> from old </a:t>
            </a:r>
            <a:r>
              <a:rPr lang="en-GB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facts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 Essentially a predictive activity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 Assumes that the past predicts the future.</a:t>
            </a:r>
            <a:endParaRPr lang="en-GB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7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500" dirty="0">
                <a:solidFill>
                  <a:srgbClr val="0000FF"/>
                </a:solidFill>
                <a:latin typeface="Times New Roman" pitchFamily="-107" charset="0"/>
              </a:rPr>
              <a:t> </a:t>
            </a:r>
            <a:r>
              <a:rPr lang="en-GB" sz="25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Limited by:</a:t>
            </a:r>
          </a:p>
          <a:p>
            <a:pPr lvl="2">
              <a:buClr>
                <a:srgbClr val="0000FF"/>
              </a:buClr>
            </a:pPr>
            <a:r>
              <a:rPr lang="en-GB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 </a:t>
            </a:r>
            <a:r>
              <a:rPr lang="en-GB" sz="2200" u="sng" dirty="0">
                <a:latin typeface="Times New Roman" pitchFamily="-107" charset="0"/>
              </a:rPr>
              <a:t>Accuracy</a:t>
            </a:r>
            <a:r>
              <a:rPr lang="en-GB" sz="2200" dirty="0">
                <a:solidFill>
                  <a:srgbClr val="0000FF"/>
                </a:solidFill>
                <a:latin typeface="Times New Roman" pitchFamily="-107" charset="0"/>
              </a:rPr>
              <a:t> of </a:t>
            </a:r>
            <a:r>
              <a:rPr lang="en-GB" sz="2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-107" charset="0"/>
              </a:rPr>
              <a:t>deduction process</a:t>
            </a:r>
          </a:p>
          <a:p>
            <a:pPr marL="685800" lvl="2" indent="0">
              <a:buNone/>
            </a:pPr>
            <a:endParaRPr lang="en-GB" sz="2200" dirty="0">
              <a:solidFill>
                <a:srgbClr val="0000FF"/>
              </a:solidFill>
              <a:latin typeface="Times New Roman" pitchFamily="-107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933E242-6BB8-40FE-8567-673A4B6BA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Learning Techniques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4BEADD6-39EF-428A-9A00-98E6A7087F26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38610-059E-7955-CC65-6F4C2C8FC9CA}"/>
              </a:ext>
            </a:extLst>
          </p:cNvPr>
          <p:cNvSpPr txBox="1"/>
          <p:nvPr/>
        </p:nvSpPr>
        <p:spPr>
          <a:xfrm>
            <a:off x="495300" y="6035814"/>
            <a:ext cx="8305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and memory </a:t>
            </a:r>
            <a:r>
              <a:rPr lang="en-US" sz="2000" dirty="0">
                <a:solidFill>
                  <a:srgbClr val="0000FF"/>
                </a:solidFill>
              </a:rPr>
              <a:t>are closely related concepts. </a:t>
            </a:r>
            <a:r>
              <a:rPr lang="en-US" sz="20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r>
              <a:rPr lang="en-US" sz="2000" dirty="0">
                <a:solidFill>
                  <a:srgbClr val="0000FF"/>
                </a:solidFill>
              </a:rPr>
              <a:t> is the acquisition of skill or knowledge, while </a:t>
            </a:r>
            <a:r>
              <a:rPr lang="en-US" sz="20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</a:t>
            </a:r>
            <a:r>
              <a:rPr lang="en-US" sz="2000" dirty="0">
                <a:solidFill>
                  <a:srgbClr val="0000FF"/>
                </a:solidFill>
              </a:rPr>
              <a:t> is the expression of what you've acquired.</a:t>
            </a:r>
          </a:p>
        </p:txBody>
      </p:sp>
    </p:spTree>
    <p:extLst>
      <p:ext uri="{BB962C8B-B14F-4D97-AF65-F5344CB8AC3E}">
        <p14:creationId xmlns:p14="http://schemas.microsoft.com/office/powerpoint/2010/main" val="15583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46525" y="1946275"/>
            <a:ext cx="4689475" cy="4464050"/>
          </a:xfrm>
        </p:spPr>
      </p:pic>
      <p:sp>
        <p:nvSpPr>
          <p:cNvPr id="266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76225" y="1295400"/>
            <a:ext cx="3322638" cy="243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err="1">
                <a:solidFill>
                  <a:srgbClr val="0000FF"/>
                </a:solidFill>
              </a:rPr>
              <a:t>Differentiate</a:t>
            </a:r>
            <a:r>
              <a:rPr lang="tr-TR" dirty="0">
                <a:solidFill>
                  <a:srgbClr val="0000FF"/>
                </a:solidFill>
              </a:rPr>
              <a:t> between </a:t>
            </a:r>
            <a:r>
              <a:rPr lang="tr-TR" dirty="0">
                <a:solidFill>
                  <a:srgbClr val="FF33CC"/>
                </a:solidFill>
              </a:rPr>
              <a:t>low-risk</a:t>
            </a:r>
            <a:r>
              <a:rPr lang="tr-TR" dirty="0"/>
              <a:t> </a:t>
            </a:r>
            <a:r>
              <a:rPr lang="tr-TR" dirty="0">
                <a:solidFill>
                  <a:srgbClr val="0000FF"/>
                </a:solidFill>
              </a:rPr>
              <a:t>and</a:t>
            </a:r>
            <a:r>
              <a:rPr lang="tr-TR" dirty="0"/>
              <a:t> </a:t>
            </a:r>
            <a:r>
              <a:rPr lang="tr-TR" dirty="0">
                <a:solidFill>
                  <a:srgbClr val="FF0000"/>
                </a:solidFill>
              </a:rPr>
              <a:t>high-risk</a:t>
            </a:r>
            <a:r>
              <a:rPr lang="tr-TR" dirty="0"/>
              <a:t> </a:t>
            </a:r>
            <a:r>
              <a:rPr lang="tr-TR" dirty="0">
                <a:solidFill>
                  <a:srgbClr val="0000FF"/>
                </a:solidFill>
              </a:rPr>
              <a:t>customers from their </a:t>
            </a:r>
            <a:r>
              <a:rPr lang="tr-TR" i="1" dirty="0"/>
              <a:t>income</a:t>
            </a:r>
            <a:r>
              <a:rPr lang="tr-TR" dirty="0">
                <a:solidFill>
                  <a:srgbClr val="0000FF"/>
                </a:solidFill>
              </a:rPr>
              <a:t> and </a:t>
            </a:r>
            <a:r>
              <a:rPr lang="tr-TR" i="1" dirty="0"/>
              <a:t>savings</a:t>
            </a:r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7AB35A8F-D671-47F1-A84E-0EC0B2C91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68325"/>
          </a:xfrm>
        </p:spPr>
        <p:txBody>
          <a:bodyPr>
            <a:noAutofit/>
          </a:bodyPr>
          <a:lstStyle/>
          <a:p>
            <a:pPr algn="ctr"/>
            <a:r>
              <a:rPr lang="en-GB" alt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Classification Example 2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B687FA6-314D-4F7E-8347-4C7B929FA2CD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0EA0D46-7199-48E1-9E65-D71AB031CC82}"/>
              </a:ext>
            </a:extLst>
          </p:cNvPr>
          <p:cNvSpPr/>
          <p:nvPr/>
        </p:nvSpPr>
        <p:spPr>
          <a:xfrm>
            <a:off x="3946525" y="2133600"/>
            <a:ext cx="549275" cy="914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D3CCEC-247D-4FF3-AB2F-6A62F105335F}"/>
              </a:ext>
            </a:extLst>
          </p:cNvPr>
          <p:cNvSpPr/>
          <p:nvPr/>
        </p:nvSpPr>
        <p:spPr>
          <a:xfrm rot="5400000">
            <a:off x="7726362" y="5678488"/>
            <a:ext cx="549275" cy="914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74594CD-B8B6-4686-BE85-5B24DD990D9F}"/>
              </a:ext>
            </a:extLst>
          </p:cNvPr>
          <p:cNvSpPr txBox="1">
            <a:spLocks noChangeArrowheads="1"/>
          </p:cNvSpPr>
          <p:nvPr/>
        </p:nvSpPr>
        <p:spPr>
          <a:xfrm>
            <a:off x="276225" y="4149726"/>
            <a:ext cx="3322638" cy="2438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Income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and 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Savings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are the 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features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within the data used to train the ML Model</a:t>
            </a:r>
            <a:endParaRPr kumimoji="0" lang="tr-TR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" name="Star: 6 Points 2">
            <a:extLst>
              <a:ext uri="{FF2B5EF4-FFF2-40B4-BE49-F238E27FC236}">
                <a16:creationId xmlns:a16="http://schemas.microsoft.com/office/drawing/2014/main" id="{B4CFCDBD-BE19-4516-BA2E-642623225BBA}"/>
              </a:ext>
            </a:extLst>
          </p:cNvPr>
          <p:cNvSpPr/>
          <p:nvPr/>
        </p:nvSpPr>
        <p:spPr>
          <a:xfrm>
            <a:off x="5114131" y="3797300"/>
            <a:ext cx="304800" cy="381000"/>
          </a:xfrm>
          <a:prstGeom prst="star6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561FDA66-71C8-44E4-AB51-829025F44922}"/>
              </a:ext>
            </a:extLst>
          </p:cNvPr>
          <p:cNvSpPr/>
          <p:nvPr/>
        </p:nvSpPr>
        <p:spPr>
          <a:xfrm>
            <a:off x="7848599" y="2857500"/>
            <a:ext cx="304800" cy="381000"/>
          </a:xfrm>
          <a:prstGeom prst="star6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4D10D5-1F65-43C4-9ABE-E2ED53A4F5C0}"/>
              </a:ext>
            </a:extLst>
          </p:cNvPr>
          <p:cNvCxnSpPr>
            <a:cxnSpLocks/>
          </p:cNvCxnSpPr>
          <p:nvPr/>
        </p:nvCxnSpPr>
        <p:spPr>
          <a:xfrm flipH="1">
            <a:off x="6035675" y="1858169"/>
            <a:ext cx="793752" cy="1160462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4E90D95-B005-4399-8386-CF8DA534ADE5}"/>
              </a:ext>
            </a:extLst>
          </p:cNvPr>
          <p:cNvSpPr txBox="1"/>
          <p:nvPr/>
        </p:nvSpPr>
        <p:spPr>
          <a:xfrm>
            <a:off x="6035675" y="787399"/>
            <a:ext cx="28069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Machine Learning Algorithm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Should be able to create this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Partition </a:t>
            </a: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or border 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 distinguish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Between low risk and high risk</a:t>
            </a:r>
          </a:p>
        </p:txBody>
      </p:sp>
    </p:spTree>
    <p:extLst>
      <p:ext uri="{BB962C8B-B14F-4D97-AF65-F5344CB8AC3E}">
        <p14:creationId xmlns:p14="http://schemas.microsoft.com/office/powerpoint/2010/main" val="264214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  <p:bldP spid="3" grpId="0" animBg="1"/>
      <p:bldP spid="10" grpId="0" animBg="1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71088" y="817902"/>
            <a:ext cx="3322638" cy="99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</a:rPr>
              <a:t>Classify a car to be either a family car or not!</a:t>
            </a:r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7AB35A8F-D671-47F1-A84E-0EC0B2C91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68325"/>
          </a:xfrm>
        </p:spPr>
        <p:txBody>
          <a:bodyPr>
            <a:noAutofit/>
          </a:bodyPr>
          <a:lstStyle/>
          <a:p>
            <a:pPr algn="ctr"/>
            <a:r>
              <a:rPr lang="en-GB" alt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Classification Example 3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B687FA6-314D-4F7E-8347-4C7B929FA2CD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Star: 6 Points 2">
            <a:extLst>
              <a:ext uri="{FF2B5EF4-FFF2-40B4-BE49-F238E27FC236}">
                <a16:creationId xmlns:a16="http://schemas.microsoft.com/office/drawing/2014/main" id="{B4CFCDBD-BE19-4516-BA2E-642623225BBA}"/>
              </a:ext>
            </a:extLst>
          </p:cNvPr>
          <p:cNvSpPr/>
          <p:nvPr/>
        </p:nvSpPr>
        <p:spPr>
          <a:xfrm>
            <a:off x="7353193" y="3758571"/>
            <a:ext cx="304800" cy="381000"/>
          </a:xfrm>
          <a:prstGeom prst="star6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561FDA66-71C8-44E4-AB51-829025F44922}"/>
              </a:ext>
            </a:extLst>
          </p:cNvPr>
          <p:cNvSpPr/>
          <p:nvPr/>
        </p:nvSpPr>
        <p:spPr>
          <a:xfrm>
            <a:off x="5638800" y="1663389"/>
            <a:ext cx="307494" cy="381000"/>
          </a:xfrm>
          <a:prstGeom prst="star6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5FFE79F-C838-442B-A343-821FA04A0446}"/>
              </a:ext>
            </a:extLst>
          </p:cNvPr>
          <p:cNvSpPr txBox="1">
            <a:spLocks noChangeArrowheads="1"/>
          </p:cNvSpPr>
          <p:nvPr/>
        </p:nvSpPr>
        <p:spPr>
          <a:xfrm>
            <a:off x="206599" y="1779713"/>
            <a:ext cx="3557195" cy="2189857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sz="2400" dirty="0">
                <a:solidFill>
                  <a:srgbClr val="0000FF"/>
                </a:solidFill>
              </a:rPr>
              <a:t>Each car has </a:t>
            </a:r>
            <a:r>
              <a:rPr lang="en-US" sz="2400" b="1" dirty="0"/>
              <a:t>two features </a:t>
            </a:r>
            <a:r>
              <a:rPr lang="en-US" sz="2400" dirty="0">
                <a:solidFill>
                  <a:srgbClr val="0000FF"/>
                </a:solidFill>
              </a:rPr>
              <a:t>to be used as input to the classifier: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FF"/>
                </a:solidFill>
              </a:rPr>
              <a:t>Price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FF"/>
                </a:solidFill>
              </a:rPr>
              <a:t>Engine power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B92AB4-6C16-4A47-B78A-65AE8738CFCA}"/>
              </a:ext>
            </a:extLst>
          </p:cNvPr>
          <p:cNvCxnSpPr/>
          <p:nvPr/>
        </p:nvCxnSpPr>
        <p:spPr>
          <a:xfrm>
            <a:off x="4800600" y="4648200"/>
            <a:ext cx="3886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D7E023-D0C5-4418-A81D-AB2A60F29CC0}"/>
              </a:ext>
            </a:extLst>
          </p:cNvPr>
          <p:cNvCxnSpPr>
            <a:cxnSpLocks/>
          </p:cNvCxnSpPr>
          <p:nvPr/>
        </p:nvCxnSpPr>
        <p:spPr>
          <a:xfrm flipH="1" flipV="1">
            <a:off x="4724400" y="1295400"/>
            <a:ext cx="76200" cy="3352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D31D3E3-BA99-4F9D-939B-2F984C3F329E}"/>
              </a:ext>
            </a:extLst>
          </p:cNvPr>
          <p:cNvSpPr/>
          <p:nvPr/>
        </p:nvSpPr>
        <p:spPr>
          <a:xfrm>
            <a:off x="5351552" y="2840805"/>
            <a:ext cx="228600" cy="228599"/>
          </a:xfrm>
          <a:prstGeom prst="ellipse">
            <a:avLst/>
          </a:prstGeom>
          <a:solidFill>
            <a:srgbClr val="FFFF00"/>
          </a:solidFill>
          <a:ln w="158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6CC0E6-DB37-4584-AE36-5F566AF5F777}"/>
              </a:ext>
            </a:extLst>
          </p:cNvPr>
          <p:cNvSpPr/>
          <p:nvPr/>
        </p:nvSpPr>
        <p:spPr>
          <a:xfrm>
            <a:off x="6359704" y="2369919"/>
            <a:ext cx="228600" cy="228599"/>
          </a:xfrm>
          <a:prstGeom prst="ellipse">
            <a:avLst/>
          </a:prstGeom>
          <a:solidFill>
            <a:srgbClr val="FFFF00"/>
          </a:solidFill>
          <a:ln w="158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D8A2FD0-A3FA-4F27-984D-185657D568A6}"/>
              </a:ext>
            </a:extLst>
          </p:cNvPr>
          <p:cNvSpPr/>
          <p:nvPr/>
        </p:nvSpPr>
        <p:spPr>
          <a:xfrm>
            <a:off x="6896100" y="2202632"/>
            <a:ext cx="228600" cy="228599"/>
          </a:xfrm>
          <a:prstGeom prst="ellipse">
            <a:avLst/>
          </a:prstGeom>
          <a:solidFill>
            <a:srgbClr val="FFFF00"/>
          </a:solidFill>
          <a:ln w="158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602797F-E19B-471B-85AC-111D2857880B}"/>
              </a:ext>
            </a:extLst>
          </p:cNvPr>
          <p:cNvSpPr/>
          <p:nvPr/>
        </p:nvSpPr>
        <p:spPr>
          <a:xfrm>
            <a:off x="5895226" y="2781303"/>
            <a:ext cx="228600" cy="228599"/>
          </a:xfrm>
          <a:prstGeom prst="ellipse">
            <a:avLst/>
          </a:prstGeom>
          <a:solidFill>
            <a:srgbClr val="FFFF00"/>
          </a:solidFill>
          <a:ln w="158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C9B8AB-8BF1-48D4-9D41-BAD9093CEA71}"/>
              </a:ext>
            </a:extLst>
          </p:cNvPr>
          <p:cNvSpPr/>
          <p:nvPr/>
        </p:nvSpPr>
        <p:spPr>
          <a:xfrm>
            <a:off x="5181600" y="3407383"/>
            <a:ext cx="228600" cy="228599"/>
          </a:xfrm>
          <a:prstGeom prst="ellipse">
            <a:avLst/>
          </a:prstGeom>
          <a:solidFill>
            <a:srgbClr val="FFFF00"/>
          </a:solidFill>
          <a:ln w="158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DA9192-7B6E-492D-AE66-DDC7D1552AEC}"/>
              </a:ext>
            </a:extLst>
          </p:cNvPr>
          <p:cNvSpPr/>
          <p:nvPr/>
        </p:nvSpPr>
        <p:spPr>
          <a:xfrm>
            <a:off x="5946294" y="3199550"/>
            <a:ext cx="228600" cy="228599"/>
          </a:xfrm>
          <a:prstGeom prst="ellipse">
            <a:avLst/>
          </a:prstGeom>
          <a:solidFill>
            <a:srgbClr val="FFFF00"/>
          </a:solidFill>
          <a:ln w="158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1D8228E-779D-4090-AA72-15E87FC0055C}"/>
              </a:ext>
            </a:extLst>
          </p:cNvPr>
          <p:cNvSpPr/>
          <p:nvPr/>
        </p:nvSpPr>
        <p:spPr>
          <a:xfrm>
            <a:off x="5060451" y="3969571"/>
            <a:ext cx="228600" cy="228599"/>
          </a:xfrm>
          <a:prstGeom prst="ellipse">
            <a:avLst/>
          </a:prstGeom>
          <a:solidFill>
            <a:srgbClr val="FFFF00"/>
          </a:solidFill>
          <a:ln w="158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7A6C8E3-D8B1-43C9-9D34-011FF0BCFCCC}"/>
              </a:ext>
            </a:extLst>
          </p:cNvPr>
          <p:cNvSpPr/>
          <p:nvPr/>
        </p:nvSpPr>
        <p:spPr>
          <a:xfrm>
            <a:off x="5666458" y="3829051"/>
            <a:ext cx="228600" cy="228599"/>
          </a:xfrm>
          <a:prstGeom prst="ellipse">
            <a:avLst/>
          </a:prstGeom>
          <a:solidFill>
            <a:srgbClr val="FF0000"/>
          </a:solidFill>
          <a:ln w="158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AFD5F3E-8A12-45B8-8FD0-4C9DFF9BFD35}"/>
              </a:ext>
            </a:extLst>
          </p:cNvPr>
          <p:cNvSpPr/>
          <p:nvPr/>
        </p:nvSpPr>
        <p:spPr>
          <a:xfrm>
            <a:off x="6850419" y="2850331"/>
            <a:ext cx="228600" cy="228599"/>
          </a:xfrm>
          <a:prstGeom prst="ellipse">
            <a:avLst/>
          </a:prstGeom>
          <a:solidFill>
            <a:srgbClr val="FF0000"/>
          </a:solidFill>
          <a:ln w="158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1FDC0B-2B0F-44E1-BC91-4FA7ECF63537}"/>
              </a:ext>
            </a:extLst>
          </p:cNvPr>
          <p:cNvSpPr/>
          <p:nvPr/>
        </p:nvSpPr>
        <p:spPr>
          <a:xfrm>
            <a:off x="6247669" y="3370263"/>
            <a:ext cx="228600" cy="228599"/>
          </a:xfrm>
          <a:prstGeom prst="ellipse">
            <a:avLst/>
          </a:prstGeom>
          <a:solidFill>
            <a:srgbClr val="FF0000"/>
          </a:solidFill>
          <a:ln w="158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F723481-E8E5-4EE5-8F5E-6F40378D15AE}"/>
              </a:ext>
            </a:extLst>
          </p:cNvPr>
          <p:cNvSpPr/>
          <p:nvPr/>
        </p:nvSpPr>
        <p:spPr>
          <a:xfrm>
            <a:off x="5439863" y="3170073"/>
            <a:ext cx="228600" cy="228599"/>
          </a:xfrm>
          <a:prstGeom prst="ellipse">
            <a:avLst/>
          </a:prstGeom>
          <a:solidFill>
            <a:srgbClr val="FF0000"/>
          </a:solidFill>
          <a:ln w="158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89222F3-7DBF-4E4B-8B68-B20A980B75CD}"/>
              </a:ext>
            </a:extLst>
          </p:cNvPr>
          <p:cNvSpPr/>
          <p:nvPr/>
        </p:nvSpPr>
        <p:spPr>
          <a:xfrm>
            <a:off x="5848350" y="3509060"/>
            <a:ext cx="228600" cy="228599"/>
          </a:xfrm>
          <a:prstGeom prst="ellipse">
            <a:avLst/>
          </a:prstGeom>
          <a:solidFill>
            <a:srgbClr val="FF0000"/>
          </a:solidFill>
          <a:ln w="158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91B183B-AD02-4A4C-B2DD-9396DCBFC5A5}"/>
              </a:ext>
            </a:extLst>
          </p:cNvPr>
          <p:cNvSpPr/>
          <p:nvPr/>
        </p:nvSpPr>
        <p:spPr>
          <a:xfrm>
            <a:off x="6273875" y="3758571"/>
            <a:ext cx="228600" cy="228599"/>
          </a:xfrm>
          <a:prstGeom prst="ellipse">
            <a:avLst/>
          </a:prstGeom>
          <a:solidFill>
            <a:srgbClr val="FF0000"/>
          </a:solidFill>
          <a:ln w="158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15CF7AD-00EA-4C30-BE18-8666D5870FC3}"/>
              </a:ext>
            </a:extLst>
          </p:cNvPr>
          <p:cNvSpPr/>
          <p:nvPr/>
        </p:nvSpPr>
        <p:spPr>
          <a:xfrm>
            <a:off x="5562600" y="4257780"/>
            <a:ext cx="228600" cy="228599"/>
          </a:xfrm>
          <a:prstGeom prst="ellipse">
            <a:avLst/>
          </a:prstGeom>
          <a:solidFill>
            <a:srgbClr val="FF0000"/>
          </a:solidFill>
          <a:ln w="158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ADD463C-7989-4395-A5C7-3523FC4377A7}"/>
              </a:ext>
            </a:extLst>
          </p:cNvPr>
          <p:cNvSpPr/>
          <p:nvPr/>
        </p:nvSpPr>
        <p:spPr>
          <a:xfrm>
            <a:off x="6476269" y="3030949"/>
            <a:ext cx="228600" cy="228599"/>
          </a:xfrm>
          <a:prstGeom prst="ellipse">
            <a:avLst/>
          </a:prstGeom>
          <a:solidFill>
            <a:srgbClr val="FF0000"/>
          </a:solidFill>
          <a:ln w="158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83CB7934-8683-45A5-AB63-C689EABB365C}"/>
              </a:ext>
            </a:extLst>
          </p:cNvPr>
          <p:cNvSpPr/>
          <p:nvPr/>
        </p:nvSpPr>
        <p:spPr>
          <a:xfrm>
            <a:off x="5403351" y="2808133"/>
            <a:ext cx="3664449" cy="2270434"/>
          </a:xfrm>
          <a:prstGeom prst="arc">
            <a:avLst>
              <a:gd name="adj1" fmla="val 9222607"/>
              <a:gd name="adj2" fmla="val 18986648"/>
            </a:avLst>
          </a:prstGeom>
          <a:ln w="476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191581-DD5B-4785-89DA-F3906F52F654}"/>
              </a:ext>
            </a:extLst>
          </p:cNvPr>
          <p:cNvSpPr txBox="1"/>
          <p:nvPr/>
        </p:nvSpPr>
        <p:spPr>
          <a:xfrm>
            <a:off x="6123826" y="4886173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: Price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2D7807-F7A8-4BFF-9B3D-0E4EE15B40DA}"/>
              </a:ext>
            </a:extLst>
          </p:cNvPr>
          <p:cNvSpPr txBox="1"/>
          <p:nvPr/>
        </p:nvSpPr>
        <p:spPr>
          <a:xfrm rot="16200000">
            <a:off x="3568844" y="2689872"/>
            <a:ext cx="172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  <a:r>
              <a:rPr lang="en-US" dirty="0"/>
              <a:t>: Engine Power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C1512F12-2D85-42F3-8B64-F1C48E398755}"/>
              </a:ext>
            </a:extLst>
          </p:cNvPr>
          <p:cNvSpPr txBox="1">
            <a:spLocks noChangeArrowheads="1"/>
          </p:cNvSpPr>
          <p:nvPr/>
        </p:nvSpPr>
        <p:spPr>
          <a:xfrm>
            <a:off x="323877" y="4139571"/>
            <a:ext cx="3322638" cy="938996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sz="2400" dirty="0">
                <a:solidFill>
                  <a:srgbClr val="0000FF"/>
                </a:solidFill>
              </a:rPr>
              <a:t>These would be the labels for each car</a:t>
            </a:r>
          </a:p>
          <a:p>
            <a:pPr marL="0" indent="0">
              <a:buFont typeface="Wingdings"/>
              <a:buNone/>
            </a:pP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405633BC-FD99-4113-867D-8A6245AC1875}"/>
              </a:ext>
            </a:extLst>
          </p:cNvPr>
          <p:cNvSpPr/>
          <p:nvPr/>
        </p:nvSpPr>
        <p:spPr>
          <a:xfrm>
            <a:off x="1219200" y="5306866"/>
            <a:ext cx="228600" cy="733232"/>
          </a:xfrm>
          <a:prstGeom prst="leftBrac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CC325-C89E-4978-B176-77E97C6F0930}"/>
              </a:ext>
            </a:extLst>
          </p:cNvPr>
          <p:cNvSpPr txBox="1"/>
          <p:nvPr/>
        </p:nvSpPr>
        <p:spPr>
          <a:xfrm>
            <a:off x="701109" y="548881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r=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8805CA-9619-4B72-8C43-B3E5E6CC0649}"/>
              </a:ext>
            </a:extLst>
          </p:cNvPr>
          <p:cNvSpPr txBox="1"/>
          <p:nvPr/>
        </p:nvSpPr>
        <p:spPr>
          <a:xfrm>
            <a:off x="1486273" y="5306866"/>
            <a:ext cx="3649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if x is family class: Positive Example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AED82C-BBBE-439F-AA10-D50BA8DF5F36}"/>
              </a:ext>
            </a:extLst>
          </p:cNvPr>
          <p:cNvSpPr txBox="1"/>
          <p:nvPr/>
        </p:nvSpPr>
        <p:spPr>
          <a:xfrm>
            <a:off x="1520085" y="5719831"/>
            <a:ext cx="4353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if x is not a family class: Negative Example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CBD4B8-CB19-4FBD-8600-899389CBE963}"/>
              </a:ext>
            </a:extLst>
          </p:cNvPr>
          <p:cNvSpPr txBox="1"/>
          <p:nvPr/>
        </p:nvSpPr>
        <p:spPr>
          <a:xfrm>
            <a:off x="5362500" y="3054043"/>
            <a:ext cx="38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2ABDD7-C89C-46E5-BA5C-3FC8869EADB7}"/>
              </a:ext>
            </a:extLst>
          </p:cNvPr>
          <p:cNvSpPr txBox="1"/>
          <p:nvPr/>
        </p:nvSpPr>
        <p:spPr>
          <a:xfrm>
            <a:off x="6790612" y="2733797"/>
            <a:ext cx="38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2000AB-94A2-4E1B-A34F-32EED868332B}"/>
              </a:ext>
            </a:extLst>
          </p:cNvPr>
          <p:cNvSpPr txBox="1"/>
          <p:nvPr/>
        </p:nvSpPr>
        <p:spPr>
          <a:xfrm>
            <a:off x="6387795" y="2928824"/>
            <a:ext cx="38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380FC18-B2E3-4414-BF85-EC5F4A2DAC3B}"/>
              </a:ext>
            </a:extLst>
          </p:cNvPr>
          <p:cNvSpPr txBox="1"/>
          <p:nvPr/>
        </p:nvSpPr>
        <p:spPr>
          <a:xfrm>
            <a:off x="6157463" y="3273424"/>
            <a:ext cx="38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5D6823-3387-463F-928D-11B2FE5DC7EC}"/>
              </a:ext>
            </a:extLst>
          </p:cNvPr>
          <p:cNvSpPr txBox="1"/>
          <p:nvPr/>
        </p:nvSpPr>
        <p:spPr>
          <a:xfrm>
            <a:off x="5777673" y="3406999"/>
            <a:ext cx="38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B9831E-6DF9-48FE-BB6C-56DB662B54ED}"/>
              </a:ext>
            </a:extLst>
          </p:cNvPr>
          <p:cNvSpPr txBox="1"/>
          <p:nvPr/>
        </p:nvSpPr>
        <p:spPr>
          <a:xfrm>
            <a:off x="5596857" y="3722010"/>
            <a:ext cx="38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46B71A3-3DC1-4B0C-A6C0-3535F0A6387D}"/>
              </a:ext>
            </a:extLst>
          </p:cNvPr>
          <p:cNvSpPr txBox="1"/>
          <p:nvPr/>
        </p:nvSpPr>
        <p:spPr>
          <a:xfrm>
            <a:off x="6199817" y="3668285"/>
            <a:ext cx="38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01F6010-9975-4563-9584-9261823C8BFE}"/>
              </a:ext>
            </a:extLst>
          </p:cNvPr>
          <p:cNvSpPr txBox="1"/>
          <p:nvPr/>
        </p:nvSpPr>
        <p:spPr>
          <a:xfrm>
            <a:off x="5488635" y="4156150"/>
            <a:ext cx="38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9303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5" grpId="0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0" grpId="0" animBg="1"/>
      <p:bldP spid="21" grpId="0"/>
      <p:bldP spid="38" grpId="0"/>
      <p:bldP spid="39" grpId="0"/>
      <p:bldP spid="36" grpId="0" animBg="1"/>
      <p:bldP spid="37" grpId="0"/>
      <p:bldP spid="40" grpId="0"/>
      <p:bldP spid="43" grpId="0"/>
      <p:bldP spid="41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3DF8FD-B70C-453D-8A6A-5CFD4F32F553}"/>
              </a:ext>
            </a:extLst>
          </p:cNvPr>
          <p:cNvSpPr/>
          <p:nvPr/>
        </p:nvSpPr>
        <p:spPr>
          <a:xfrm>
            <a:off x="457200" y="2857500"/>
            <a:ext cx="8229600" cy="1181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5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Unsupervised Learning</a:t>
            </a:r>
            <a:endParaRPr kumimoji="0" lang="en-CA" sz="45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93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B32E8-9F91-9D4B-9BCA-0C4C8E2F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289"/>
            <a:ext cx="9144000" cy="69232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D7F9F-C3C4-D542-8995-915994A85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305800" cy="4351338"/>
          </a:xfrm>
        </p:spPr>
        <p:txBody>
          <a:bodyPr>
            <a:normAutofit fontScale="92500" lnSpcReduction="20000"/>
          </a:bodyPr>
          <a:lstStyle/>
          <a:p>
            <a:r>
              <a:rPr lang="en-CA" sz="2800" dirty="0">
                <a:solidFill>
                  <a:srgbClr val="0000FF"/>
                </a:solidFill>
              </a:rPr>
              <a:t> Draws inferences from datasets that </a:t>
            </a:r>
            <a:r>
              <a:rPr lang="en-CA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have labeled</a:t>
            </a:r>
            <a:r>
              <a:rPr lang="en-CA" sz="2800" dirty="0">
                <a:solidFill>
                  <a:srgbClr val="0000FF"/>
                </a:solidFill>
              </a:rPr>
              <a:t>  responses associated with the input data.</a:t>
            </a:r>
          </a:p>
          <a:p>
            <a:endParaRPr lang="en-CA" sz="2800" dirty="0">
              <a:solidFill>
                <a:srgbClr val="0000FF"/>
              </a:solidFill>
            </a:endParaRPr>
          </a:p>
          <a:p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Clustering</a:t>
            </a:r>
            <a:r>
              <a:rPr lang="en-CA" sz="2800" dirty="0">
                <a:solidFill>
                  <a:srgbClr val="0000FF"/>
                </a:solidFill>
              </a:rPr>
              <a:t> is the </a:t>
            </a:r>
            <a:r>
              <a:rPr lang="en-CA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common</a:t>
            </a:r>
            <a:r>
              <a:rPr lang="en-CA" sz="2800" dirty="0">
                <a:solidFill>
                  <a:srgbClr val="0000FF"/>
                </a:solidFill>
              </a:rPr>
              <a:t> unsupervised learning </a:t>
            </a:r>
            <a:r>
              <a:rPr lang="en-CA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</a:t>
            </a:r>
            <a:r>
              <a:rPr lang="en-CA" sz="2800" dirty="0">
                <a:solidFill>
                  <a:srgbClr val="0000FF"/>
                </a:solidFill>
              </a:rPr>
              <a:t>. It puts data into different groups based on shared characteristics in the data.</a:t>
            </a:r>
          </a:p>
          <a:p>
            <a:endParaRPr lang="en-CA" sz="2800" dirty="0">
              <a:solidFill>
                <a:srgbClr val="0000FF"/>
              </a:solidFill>
            </a:endParaRPr>
          </a:p>
          <a:p>
            <a:r>
              <a:rPr lang="en-CA" sz="2800" dirty="0">
                <a:solidFill>
                  <a:srgbClr val="0000FF"/>
                </a:solidFill>
              </a:rPr>
              <a:t>Clustering is used to </a:t>
            </a:r>
            <a:r>
              <a:rPr lang="en-CA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hidden groupings</a:t>
            </a:r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800" dirty="0">
                <a:solidFill>
                  <a:srgbClr val="0000FF"/>
                </a:solidFill>
              </a:rPr>
              <a:t>in applications such as: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500" dirty="0">
                <a:solidFill>
                  <a:srgbClr val="0000FF"/>
                </a:solidFill>
              </a:rPr>
              <a:t> Gene Sequence Analysis,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500" dirty="0">
                <a:solidFill>
                  <a:srgbClr val="0000FF"/>
                </a:solidFill>
              </a:rPr>
              <a:t> Market Research, and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500" dirty="0">
                <a:solidFill>
                  <a:srgbClr val="0000FF"/>
                </a:solidFill>
              </a:rPr>
              <a:t> Electronic Design Automation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500" dirty="0">
                <a:solidFill>
                  <a:srgbClr val="0000FF"/>
                </a:solidFill>
              </a:rPr>
              <a:t> Object Recognition among many others.</a:t>
            </a:r>
            <a:endParaRPr lang="en-US" sz="2500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81C835A-E361-479C-B3B1-F15F85EB2F58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1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236"/>
            <a:ext cx="9144000" cy="659707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Unsupervised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880" y="3862833"/>
            <a:ext cx="1747720" cy="1680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262920"/>
            <a:ext cx="19431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110" y="1374564"/>
            <a:ext cx="1676400" cy="168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706015"/>
            <a:ext cx="25908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3444207"/>
            <a:ext cx="2710244" cy="18873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97462" y="5732724"/>
            <a:ext cx="6574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Unsupervised learning: given data, i.e. examples, but no labels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8ECD866-0B5B-46CF-B081-6A6208D160D2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94A87-0581-2062-71C1-39DDBDD4145B}"/>
              </a:ext>
            </a:extLst>
          </p:cNvPr>
          <p:cNvSpPr/>
          <p:nvPr/>
        </p:nvSpPr>
        <p:spPr>
          <a:xfrm>
            <a:off x="1593652" y="6252098"/>
            <a:ext cx="5854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FF"/>
                </a:solidFill>
                <a:latin typeface="Tw Cen MT"/>
              </a:rPr>
              <a:t>We seek to categorize a new object to a specific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2EB1A6-85D7-E547-CAF7-B728B82C8ED4}"/>
              </a:ext>
            </a:extLst>
          </p:cNvPr>
          <p:cNvSpPr/>
          <p:nvPr/>
        </p:nvSpPr>
        <p:spPr>
          <a:xfrm>
            <a:off x="129535" y="1118987"/>
            <a:ext cx="4391200" cy="2192866"/>
          </a:xfrm>
          <a:prstGeom prst="ellipse">
            <a:avLst/>
          </a:prstGeom>
          <a:noFill/>
          <a:ln w="666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6FAC33-8343-4248-4768-86E2D679E44D}"/>
              </a:ext>
            </a:extLst>
          </p:cNvPr>
          <p:cNvSpPr/>
          <p:nvPr/>
        </p:nvSpPr>
        <p:spPr>
          <a:xfrm>
            <a:off x="4715050" y="1168950"/>
            <a:ext cx="3456456" cy="4444510"/>
          </a:xfrm>
          <a:prstGeom prst="ellipse">
            <a:avLst/>
          </a:prstGeom>
          <a:noFill/>
          <a:ln w="60325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0E9762-D9AB-31CB-327E-44E36FB16861}"/>
              </a:ext>
            </a:extLst>
          </p:cNvPr>
          <p:cNvCxnSpPr/>
          <p:nvPr/>
        </p:nvCxnSpPr>
        <p:spPr>
          <a:xfrm flipV="1">
            <a:off x="1752600" y="2514600"/>
            <a:ext cx="914400" cy="152400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32B04ED-53FD-4ABC-A7CC-F1395991C516}"/>
              </a:ext>
            </a:extLst>
          </p:cNvPr>
          <p:cNvSpPr txBox="1"/>
          <p:nvPr/>
        </p:nvSpPr>
        <p:spPr>
          <a:xfrm>
            <a:off x="3494512" y="770092"/>
            <a:ext cx="4550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Create Clusters (groups) of similar features</a:t>
            </a:r>
          </a:p>
        </p:txBody>
      </p:sp>
    </p:spTree>
    <p:extLst>
      <p:ext uri="{BB962C8B-B14F-4D97-AF65-F5344CB8AC3E}">
        <p14:creationId xmlns:p14="http://schemas.microsoft.com/office/powerpoint/2010/main" val="407251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7" name="Picture 3" descr="km-d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53715"/>
            <a:ext cx="3587349" cy="3698081"/>
          </a:xfrm>
          <a:prstGeom prst="rect">
            <a:avLst/>
          </a:prstGeom>
          <a:noFill/>
        </p:spPr>
      </p:pic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Clustering Data: Group similar things</a:t>
            </a:r>
          </a:p>
        </p:txBody>
      </p:sp>
      <p:sp>
        <p:nvSpPr>
          <p:cNvPr id="10242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001000" y="1971556"/>
            <a:ext cx="659606" cy="651272"/>
          </a:xfrm>
          <a:custGeom>
            <a:avLst/>
            <a:gdLst>
              <a:gd name="T0" fmla="+- 0 18404 17011"/>
              <a:gd name="T1" fmla="*/ T0 w 2443"/>
              <a:gd name="T2" fmla="+- 0 7192 7057"/>
              <a:gd name="T3" fmla="*/ 7192 h 2409"/>
              <a:gd name="T4" fmla="+- 0 18231 17011"/>
              <a:gd name="T5" fmla="*/ T4 w 2443"/>
              <a:gd name="T6" fmla="+- 0 7081 7057"/>
              <a:gd name="T7" fmla="*/ 7081 h 2409"/>
              <a:gd name="T8" fmla="+- 0 18072 17011"/>
              <a:gd name="T9" fmla="*/ T8 w 2443"/>
              <a:gd name="T10" fmla="+- 0 7006 7057"/>
              <a:gd name="T11" fmla="*/ 7006 h 2409"/>
              <a:gd name="T12" fmla="+- 0 17869 17011"/>
              <a:gd name="T13" fmla="*/ T12 w 2443"/>
              <a:gd name="T14" fmla="+- 0 7104 7057"/>
              <a:gd name="T15" fmla="*/ 7104 h 2409"/>
              <a:gd name="T16" fmla="+- 0 17661 17011"/>
              <a:gd name="T17" fmla="*/ T16 w 2443"/>
              <a:gd name="T18" fmla="+- 0 7205 7057"/>
              <a:gd name="T19" fmla="*/ 7205 h 2409"/>
              <a:gd name="T20" fmla="+- 0 17504 17011"/>
              <a:gd name="T21" fmla="*/ T20 w 2443"/>
              <a:gd name="T22" fmla="+- 0 7425 7057"/>
              <a:gd name="T23" fmla="*/ 7425 h 2409"/>
              <a:gd name="T24" fmla="+- 0 17381 17011"/>
              <a:gd name="T25" fmla="*/ T24 w 2443"/>
              <a:gd name="T26" fmla="+- 0 7611 7057"/>
              <a:gd name="T27" fmla="*/ 7611 h 2409"/>
              <a:gd name="T28" fmla="+- 0 17173 17011"/>
              <a:gd name="T29" fmla="*/ T28 w 2443"/>
              <a:gd name="T30" fmla="+- 0 7926 7057"/>
              <a:gd name="T31" fmla="*/ 7926 h 2409"/>
              <a:gd name="T32" fmla="+- 0 16922 17011"/>
              <a:gd name="T33" fmla="*/ T32 w 2443"/>
              <a:gd name="T34" fmla="+- 0 8422 7057"/>
              <a:gd name="T35" fmla="*/ 8422 h 2409"/>
              <a:gd name="T36" fmla="+- 0 17016 17011"/>
              <a:gd name="T37" fmla="*/ T36 w 2443"/>
              <a:gd name="T38" fmla="+- 0 8815 7057"/>
              <a:gd name="T39" fmla="*/ 8815 h 2409"/>
              <a:gd name="T40" fmla="+- 0 17085 17011"/>
              <a:gd name="T41" fmla="*/ T40 w 2443"/>
              <a:gd name="T42" fmla="+- 0 9103 7057"/>
              <a:gd name="T43" fmla="*/ 9103 h 2409"/>
              <a:gd name="T44" fmla="+- 0 17347 17011"/>
              <a:gd name="T45" fmla="*/ T44 w 2443"/>
              <a:gd name="T46" fmla="+- 0 9310 7057"/>
              <a:gd name="T47" fmla="*/ 9310 h 2409"/>
              <a:gd name="T48" fmla="+- 0 17614 17011"/>
              <a:gd name="T49" fmla="*/ T48 w 2443"/>
              <a:gd name="T50" fmla="+- 0 9398 7057"/>
              <a:gd name="T51" fmla="*/ 9398 h 2409"/>
              <a:gd name="T52" fmla="+- 0 18099 17011"/>
              <a:gd name="T53" fmla="*/ T52 w 2443"/>
              <a:gd name="T54" fmla="+- 0 9557 7057"/>
              <a:gd name="T55" fmla="*/ 9557 h 2409"/>
              <a:gd name="T56" fmla="+- 0 18703 17011"/>
              <a:gd name="T57" fmla="*/ T56 w 2443"/>
              <a:gd name="T58" fmla="+- 0 9451 7057"/>
              <a:gd name="T59" fmla="*/ 9451 h 2409"/>
              <a:gd name="T60" fmla="+- 0 19090 17011"/>
              <a:gd name="T61" fmla="*/ T60 w 2443"/>
              <a:gd name="T62" fmla="+- 0 9116 7057"/>
              <a:gd name="T63" fmla="*/ 9116 h 2409"/>
              <a:gd name="T64" fmla="+- 0 19305 17011"/>
              <a:gd name="T65" fmla="*/ T64 w 2443"/>
              <a:gd name="T66" fmla="+- 0 8929 7057"/>
              <a:gd name="T67" fmla="*/ 8929 h 2409"/>
              <a:gd name="T68" fmla="+- 0 19417 17011"/>
              <a:gd name="T69" fmla="*/ T68 w 2443"/>
              <a:gd name="T70" fmla="+- 0 8666 7057"/>
              <a:gd name="T71" fmla="*/ 8666 h 2409"/>
              <a:gd name="T72" fmla="+- 0 19448 17011"/>
              <a:gd name="T73" fmla="*/ T72 w 2443"/>
              <a:gd name="T74" fmla="+- 0 8387 7057"/>
              <a:gd name="T75" fmla="*/ 8387 h 2409"/>
              <a:gd name="T76" fmla="+- 0 19502 17011"/>
              <a:gd name="T77" fmla="*/ T76 w 2443"/>
              <a:gd name="T78" fmla="+- 0 7894 7057"/>
              <a:gd name="T79" fmla="*/ 7894 h 2409"/>
              <a:gd name="T80" fmla="+- 0 19246 17011"/>
              <a:gd name="T81" fmla="*/ T80 w 2443"/>
              <a:gd name="T82" fmla="+- 0 7432 7057"/>
              <a:gd name="T83" fmla="*/ 7432 h 2409"/>
              <a:gd name="T84" fmla="+- 0 18779 17011"/>
              <a:gd name="T85" fmla="*/ T84 w 2443"/>
              <a:gd name="T86" fmla="+- 0 7253 7057"/>
              <a:gd name="T87" fmla="*/ 7253 h 2409"/>
              <a:gd name="T88" fmla="+- 0 18618 17011"/>
              <a:gd name="T89" fmla="*/ T88 w 2443"/>
              <a:gd name="T90" fmla="+- 0 7191 7057"/>
              <a:gd name="T91" fmla="*/ 7191 h 2409"/>
              <a:gd name="T92" fmla="+- 0 18475 17011"/>
              <a:gd name="T93" fmla="*/ T92 w 2443"/>
              <a:gd name="T94" fmla="+- 0 7199 7057"/>
              <a:gd name="T95" fmla="*/ 7199 h 2409"/>
              <a:gd name="T96" fmla="+- 0 18308 17011"/>
              <a:gd name="T97" fmla="*/ T96 w 2443"/>
              <a:gd name="T98" fmla="+- 0 7203 7057"/>
              <a:gd name="T99" fmla="*/ 7203 h 240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</a:cxnLst>
            <a:rect l="0" t="0" r="r" b="b"/>
            <a:pathLst>
              <a:path w="2443" h="2409" extrusionOk="0">
                <a:moveTo>
                  <a:pt x="1393" y="135"/>
                </a:moveTo>
                <a:cubicBezTo>
                  <a:pt x="1220" y="24"/>
                  <a:pt x="1061" y="-51"/>
                  <a:pt x="858" y="47"/>
                </a:cubicBezTo>
                <a:cubicBezTo>
                  <a:pt x="650" y="148"/>
                  <a:pt x="493" y="368"/>
                  <a:pt x="370" y="554"/>
                </a:cubicBezTo>
                <a:cubicBezTo>
                  <a:pt x="162" y="869"/>
                  <a:pt x="-89" y="1365"/>
                  <a:pt x="5" y="1758"/>
                </a:cubicBezTo>
                <a:cubicBezTo>
                  <a:pt x="74" y="2046"/>
                  <a:pt x="336" y="2253"/>
                  <a:pt x="603" y="2341"/>
                </a:cubicBezTo>
                <a:cubicBezTo>
                  <a:pt x="1088" y="2500"/>
                  <a:pt x="1692" y="2394"/>
                  <a:pt x="2079" y="2059"/>
                </a:cubicBezTo>
                <a:cubicBezTo>
                  <a:pt x="2294" y="1872"/>
                  <a:pt x="2406" y="1609"/>
                  <a:pt x="2437" y="1330"/>
                </a:cubicBezTo>
                <a:cubicBezTo>
                  <a:pt x="2491" y="837"/>
                  <a:pt x="2235" y="375"/>
                  <a:pt x="1768" y="196"/>
                </a:cubicBezTo>
                <a:cubicBezTo>
                  <a:pt x="1607" y="134"/>
                  <a:pt x="1464" y="142"/>
                  <a:pt x="1297" y="146"/>
                </a:cubicBez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43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075884" y="2970490"/>
            <a:ext cx="925116" cy="1082279"/>
          </a:xfrm>
          <a:custGeom>
            <a:avLst/>
            <a:gdLst>
              <a:gd name="T0" fmla="+- 0 15630 13078"/>
              <a:gd name="T1" fmla="*/ T0 w 3429"/>
              <a:gd name="T2" fmla="+- 0 11811 11105"/>
              <a:gd name="T3" fmla="*/ 11811 h 4009"/>
              <a:gd name="T4" fmla="+- 0 15476 13078"/>
              <a:gd name="T5" fmla="*/ T4 w 3429"/>
              <a:gd name="T6" fmla="+- 0 11296 11105"/>
              <a:gd name="T7" fmla="*/ 11296 h 4009"/>
              <a:gd name="T8" fmla="+- 0 14892 13078"/>
              <a:gd name="T9" fmla="*/ T8 w 3429"/>
              <a:gd name="T10" fmla="+- 0 11287 11105"/>
              <a:gd name="T11" fmla="*/ 11287 h 4009"/>
              <a:gd name="T12" fmla="+- 0 14414 13078"/>
              <a:gd name="T13" fmla="*/ T12 w 3429"/>
              <a:gd name="T14" fmla="+- 0 11961 11105"/>
              <a:gd name="T15" fmla="*/ 11961 h 4009"/>
              <a:gd name="T16" fmla="+- 0 14434 13078"/>
              <a:gd name="T17" fmla="*/ T16 w 3429"/>
              <a:gd name="T18" fmla="+- 0 13121 11105"/>
              <a:gd name="T19" fmla="*/ 13121 h 4009"/>
              <a:gd name="T20" fmla="+- 0 15218 13078"/>
              <a:gd name="T21" fmla="*/ T20 w 3429"/>
              <a:gd name="T22" fmla="+- 0 13387 11105"/>
              <a:gd name="T23" fmla="*/ 13387 h 4009"/>
              <a:gd name="T24" fmla="+- 0 16339 13078"/>
              <a:gd name="T25" fmla="*/ T24 w 3429"/>
              <a:gd name="T26" fmla="+- 0 12889 11105"/>
              <a:gd name="T27" fmla="*/ 12889 h 4009"/>
              <a:gd name="T28" fmla="+- 0 16391 13078"/>
              <a:gd name="T29" fmla="*/ T28 w 3429"/>
              <a:gd name="T30" fmla="+- 0 11703 11105"/>
              <a:gd name="T31" fmla="*/ 11703 h 4009"/>
              <a:gd name="T32" fmla="+- 0 15706 13078"/>
              <a:gd name="T33" fmla="*/ T32 w 3429"/>
              <a:gd name="T34" fmla="+- 0 11105 11105"/>
              <a:gd name="T35" fmla="*/ 11105 h 4009"/>
              <a:gd name="T36" fmla="+- 0 14137 13078"/>
              <a:gd name="T37" fmla="*/ T36 w 3429"/>
              <a:gd name="T38" fmla="+- 0 13777 11105"/>
              <a:gd name="T39" fmla="*/ 13777 h 4009"/>
              <a:gd name="T40" fmla="+- 0 13968 13078"/>
              <a:gd name="T41" fmla="*/ T40 w 3429"/>
              <a:gd name="T42" fmla="+- 0 13053 11105"/>
              <a:gd name="T43" fmla="*/ 13053 h 4009"/>
              <a:gd name="T44" fmla="+- 0 13517 13078"/>
              <a:gd name="T45" fmla="*/ T44 w 3429"/>
              <a:gd name="T46" fmla="+- 0 13177 11105"/>
              <a:gd name="T47" fmla="*/ 13177 h 4009"/>
              <a:gd name="T48" fmla="+- 0 13078 13078"/>
              <a:gd name="T49" fmla="*/ T48 w 3429"/>
              <a:gd name="T50" fmla="+- 0 14278 11105"/>
              <a:gd name="T51" fmla="*/ 14278 h 4009"/>
              <a:gd name="T52" fmla="+- 0 13362 13078"/>
              <a:gd name="T53" fmla="*/ T52 w 3429"/>
              <a:gd name="T54" fmla="+- 0 15031 11105"/>
              <a:gd name="T55" fmla="*/ 15031 h 4009"/>
              <a:gd name="T56" fmla="+- 0 14120 13078"/>
              <a:gd name="T57" fmla="*/ T56 w 3429"/>
              <a:gd name="T58" fmla="+- 0 15013 11105"/>
              <a:gd name="T59" fmla="*/ 15013 h 4009"/>
              <a:gd name="T60" fmla="+- 0 14723 13078"/>
              <a:gd name="T61" fmla="*/ T60 w 3429"/>
              <a:gd name="T62" fmla="+- 0 14489 11105"/>
              <a:gd name="T63" fmla="*/ 14489 h 4009"/>
              <a:gd name="T64" fmla="+- 0 14721 13078"/>
              <a:gd name="T65" fmla="*/ T64 w 3429"/>
              <a:gd name="T66" fmla="+- 0 13853 11105"/>
              <a:gd name="T67" fmla="*/ 13853 h 4009"/>
              <a:gd name="T68" fmla="+- 0 14196 13078"/>
              <a:gd name="T69" fmla="*/ T68 w 3429"/>
              <a:gd name="T70" fmla="+- 0 13461 11105"/>
              <a:gd name="T71" fmla="*/ 13461 h 400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3429" h="4009" extrusionOk="0">
                <a:moveTo>
                  <a:pt x="2552" y="706"/>
                </a:moveTo>
                <a:cubicBezTo>
                  <a:pt x="2527" y="522"/>
                  <a:pt x="2534" y="332"/>
                  <a:pt x="2398" y="191"/>
                </a:cubicBezTo>
                <a:cubicBezTo>
                  <a:pt x="2233" y="20"/>
                  <a:pt x="1997" y="63"/>
                  <a:pt x="1814" y="182"/>
                </a:cubicBezTo>
                <a:cubicBezTo>
                  <a:pt x="1578" y="336"/>
                  <a:pt x="1435" y="600"/>
                  <a:pt x="1336" y="856"/>
                </a:cubicBezTo>
                <a:cubicBezTo>
                  <a:pt x="1197" y="1213"/>
                  <a:pt x="1111" y="1682"/>
                  <a:pt x="1356" y="2016"/>
                </a:cubicBezTo>
                <a:cubicBezTo>
                  <a:pt x="1538" y="2264"/>
                  <a:pt x="1858" y="2298"/>
                  <a:pt x="2140" y="2282"/>
                </a:cubicBezTo>
                <a:cubicBezTo>
                  <a:pt x="2531" y="2259"/>
                  <a:pt x="3019" y="2115"/>
                  <a:pt x="3261" y="1784"/>
                </a:cubicBezTo>
                <a:cubicBezTo>
                  <a:pt x="3503" y="1452"/>
                  <a:pt x="3461" y="958"/>
                  <a:pt x="3313" y="598"/>
                </a:cubicBezTo>
                <a:cubicBezTo>
                  <a:pt x="3174" y="260"/>
                  <a:pt x="2960" y="108"/>
                  <a:pt x="2628" y="0"/>
                </a:cubicBezTo>
              </a:path>
              <a:path w="3429" h="4009" extrusionOk="0">
                <a:moveTo>
                  <a:pt x="1059" y="2672"/>
                </a:moveTo>
                <a:cubicBezTo>
                  <a:pt x="1062" y="2449"/>
                  <a:pt x="1105" y="2107"/>
                  <a:pt x="890" y="1948"/>
                </a:cubicBezTo>
                <a:cubicBezTo>
                  <a:pt x="740" y="1837"/>
                  <a:pt x="545" y="1965"/>
                  <a:pt x="439" y="2072"/>
                </a:cubicBezTo>
                <a:cubicBezTo>
                  <a:pt x="165" y="2349"/>
                  <a:pt x="23" y="2793"/>
                  <a:pt x="0" y="3173"/>
                </a:cubicBezTo>
                <a:cubicBezTo>
                  <a:pt x="-17" y="3444"/>
                  <a:pt x="42" y="3764"/>
                  <a:pt x="284" y="3926"/>
                </a:cubicBezTo>
                <a:cubicBezTo>
                  <a:pt x="509" y="4076"/>
                  <a:pt x="814" y="4005"/>
                  <a:pt x="1042" y="3908"/>
                </a:cubicBezTo>
                <a:cubicBezTo>
                  <a:pt x="1288" y="3803"/>
                  <a:pt x="1517" y="3621"/>
                  <a:pt x="1645" y="3384"/>
                </a:cubicBezTo>
                <a:cubicBezTo>
                  <a:pt x="1753" y="3184"/>
                  <a:pt x="1753" y="2947"/>
                  <a:pt x="1643" y="2748"/>
                </a:cubicBezTo>
                <a:cubicBezTo>
                  <a:pt x="1527" y="2538"/>
                  <a:pt x="1323" y="2450"/>
                  <a:pt x="1118" y="2356"/>
                </a:cubicBez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44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713932" y="1597939"/>
            <a:ext cx="827484" cy="988219"/>
          </a:xfrm>
          <a:custGeom>
            <a:avLst/>
            <a:gdLst>
              <a:gd name="T0" fmla="+- 0 14122 11874"/>
              <a:gd name="T1" fmla="*/ T0 w 3068"/>
              <a:gd name="T2" fmla="+- 0 6515 6131"/>
              <a:gd name="T3" fmla="*/ 6515 h 3660"/>
              <a:gd name="T4" fmla="+- 0 14011 11874"/>
              <a:gd name="T5" fmla="*/ T4 w 3068"/>
              <a:gd name="T6" fmla="+- 0 6331 6131"/>
              <a:gd name="T7" fmla="*/ 6331 h 3660"/>
              <a:gd name="T8" fmla="+- 0 13938 11874"/>
              <a:gd name="T9" fmla="*/ T8 w 3068"/>
              <a:gd name="T10" fmla="+- 0 6294 6131"/>
              <a:gd name="T11" fmla="*/ 6294 h 3660"/>
              <a:gd name="T12" fmla="+- 0 13703 11874"/>
              <a:gd name="T13" fmla="*/ T12 w 3068"/>
              <a:gd name="T14" fmla="+- 0 6325 6131"/>
              <a:gd name="T15" fmla="*/ 6325 h 3660"/>
              <a:gd name="T16" fmla="+- 0 13331 11874"/>
              <a:gd name="T17" fmla="*/ T16 w 3068"/>
              <a:gd name="T18" fmla="+- 0 6374 6131"/>
              <a:gd name="T19" fmla="*/ 6374 h 3660"/>
              <a:gd name="T20" fmla="+- 0 12961 11874"/>
              <a:gd name="T21" fmla="*/ T20 w 3068"/>
              <a:gd name="T22" fmla="+- 0 6682 6131"/>
              <a:gd name="T23" fmla="*/ 6682 h 3660"/>
              <a:gd name="T24" fmla="+- 0 12712 11874"/>
              <a:gd name="T25" fmla="*/ T24 w 3068"/>
              <a:gd name="T26" fmla="+- 0 6940 6131"/>
              <a:gd name="T27" fmla="*/ 6940 h 3660"/>
              <a:gd name="T28" fmla="+- 0 12201 11874"/>
              <a:gd name="T29" fmla="*/ T28 w 3068"/>
              <a:gd name="T30" fmla="+- 0 7469 6131"/>
              <a:gd name="T31" fmla="*/ 7469 h 3660"/>
              <a:gd name="T32" fmla="+- 0 11923 11874"/>
              <a:gd name="T33" fmla="*/ T32 w 3068"/>
              <a:gd name="T34" fmla="+- 0 8241 6131"/>
              <a:gd name="T35" fmla="*/ 8241 h 3660"/>
              <a:gd name="T36" fmla="+- 0 11876 11874"/>
              <a:gd name="T37" fmla="*/ T36 w 3068"/>
              <a:gd name="T38" fmla="+- 0 8967 6131"/>
              <a:gd name="T39" fmla="*/ 8967 h 3660"/>
              <a:gd name="T40" fmla="+- 0 11861 11874"/>
              <a:gd name="T41" fmla="*/ T40 w 3068"/>
              <a:gd name="T42" fmla="+- 0 9196 6131"/>
              <a:gd name="T43" fmla="*/ 9196 h 3660"/>
              <a:gd name="T44" fmla="+- 0 11864 11874"/>
              <a:gd name="T45" fmla="*/ T44 w 3068"/>
              <a:gd name="T46" fmla="+- 0 9500 6131"/>
              <a:gd name="T47" fmla="*/ 9500 h 3660"/>
              <a:gd name="T48" fmla="+- 0 12040 11874"/>
              <a:gd name="T49" fmla="*/ T48 w 3068"/>
              <a:gd name="T50" fmla="+- 0 9676 6131"/>
              <a:gd name="T51" fmla="*/ 9676 h 3660"/>
              <a:gd name="T52" fmla="+- 0 12254 11874"/>
              <a:gd name="T53" fmla="*/ T52 w 3068"/>
              <a:gd name="T54" fmla="+- 0 9891 6131"/>
              <a:gd name="T55" fmla="*/ 9891 h 3660"/>
              <a:gd name="T56" fmla="+- 0 12628 11874"/>
              <a:gd name="T57" fmla="*/ T56 w 3068"/>
              <a:gd name="T58" fmla="+- 0 9776 6131"/>
              <a:gd name="T59" fmla="*/ 9776 h 3660"/>
              <a:gd name="T60" fmla="+- 0 12864 11874"/>
              <a:gd name="T61" fmla="*/ T60 w 3068"/>
              <a:gd name="T62" fmla="+- 0 9679 6131"/>
              <a:gd name="T63" fmla="*/ 9679 h 3660"/>
              <a:gd name="T64" fmla="+- 0 13505 11874"/>
              <a:gd name="T65" fmla="*/ T64 w 3068"/>
              <a:gd name="T66" fmla="+- 0 9417 6131"/>
              <a:gd name="T67" fmla="*/ 9417 h 3660"/>
              <a:gd name="T68" fmla="+- 0 14051 11874"/>
              <a:gd name="T69" fmla="*/ T68 w 3068"/>
              <a:gd name="T70" fmla="+- 0 8883 6131"/>
              <a:gd name="T71" fmla="*/ 8883 h 3660"/>
              <a:gd name="T72" fmla="+- 0 14453 11874"/>
              <a:gd name="T73" fmla="*/ T72 w 3068"/>
              <a:gd name="T74" fmla="+- 0 8331 6131"/>
              <a:gd name="T75" fmla="*/ 8331 h 3660"/>
              <a:gd name="T76" fmla="+- 0 14709 11874"/>
              <a:gd name="T77" fmla="*/ T76 w 3068"/>
              <a:gd name="T78" fmla="+- 0 7979 6131"/>
              <a:gd name="T79" fmla="*/ 7979 h 3660"/>
              <a:gd name="T80" fmla="+- 0 14930 11874"/>
              <a:gd name="T81" fmla="*/ T80 w 3068"/>
              <a:gd name="T82" fmla="+- 0 7560 6131"/>
              <a:gd name="T83" fmla="*/ 7560 h 3660"/>
              <a:gd name="T84" fmla="+- 0 14941 11874"/>
              <a:gd name="T85" fmla="*/ T84 w 3068"/>
              <a:gd name="T86" fmla="+- 0 7116 6131"/>
              <a:gd name="T87" fmla="*/ 7116 h 3660"/>
              <a:gd name="T88" fmla="+- 0 14954 11874"/>
              <a:gd name="T89" fmla="*/ T88 w 3068"/>
              <a:gd name="T90" fmla="+- 0 6630 6131"/>
              <a:gd name="T91" fmla="*/ 6630 h 3660"/>
              <a:gd name="T92" fmla="+- 0 14600 11874"/>
              <a:gd name="T93" fmla="*/ T92 w 3068"/>
              <a:gd name="T94" fmla="+- 0 6157 6131"/>
              <a:gd name="T95" fmla="*/ 6157 h 3660"/>
              <a:gd name="T96" fmla="+- 0 14093 11874"/>
              <a:gd name="T97" fmla="*/ T96 w 3068"/>
              <a:gd name="T98" fmla="+- 0 6131 6131"/>
              <a:gd name="T99" fmla="*/ 6131 h 3660"/>
              <a:gd name="T100" fmla="+- 0 13890 11874"/>
              <a:gd name="T101" fmla="*/ T100 w 3068"/>
              <a:gd name="T102" fmla="+- 0 6121 6131"/>
              <a:gd name="T103" fmla="*/ 6121 h 3660"/>
              <a:gd name="T104" fmla="+- 0 13704 11874"/>
              <a:gd name="T105" fmla="*/ T104 w 3068"/>
              <a:gd name="T106" fmla="+- 0 6197 6131"/>
              <a:gd name="T107" fmla="*/ 6197 h 3660"/>
              <a:gd name="T108" fmla="+- 0 13521 11874"/>
              <a:gd name="T109" fmla="*/ T108 w 3068"/>
              <a:gd name="T110" fmla="+- 0 6272 6131"/>
              <a:gd name="T111" fmla="*/ 6272 h 36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</a:cxnLst>
            <a:rect l="0" t="0" r="r" b="b"/>
            <a:pathLst>
              <a:path w="3068" h="3660" extrusionOk="0">
                <a:moveTo>
                  <a:pt x="2248" y="384"/>
                </a:moveTo>
                <a:cubicBezTo>
                  <a:pt x="2137" y="200"/>
                  <a:pt x="2064" y="163"/>
                  <a:pt x="1829" y="194"/>
                </a:cubicBezTo>
                <a:cubicBezTo>
                  <a:pt x="1457" y="243"/>
                  <a:pt x="1087" y="551"/>
                  <a:pt x="838" y="809"/>
                </a:cubicBezTo>
                <a:cubicBezTo>
                  <a:pt x="327" y="1338"/>
                  <a:pt x="49" y="2110"/>
                  <a:pt x="2" y="2836"/>
                </a:cubicBezTo>
                <a:cubicBezTo>
                  <a:pt x="-13" y="3065"/>
                  <a:pt x="-10" y="3369"/>
                  <a:pt x="166" y="3545"/>
                </a:cubicBezTo>
                <a:cubicBezTo>
                  <a:pt x="380" y="3760"/>
                  <a:pt x="754" y="3645"/>
                  <a:pt x="990" y="3548"/>
                </a:cubicBezTo>
                <a:cubicBezTo>
                  <a:pt x="1631" y="3286"/>
                  <a:pt x="2177" y="2752"/>
                  <a:pt x="2579" y="2200"/>
                </a:cubicBezTo>
                <a:cubicBezTo>
                  <a:pt x="2835" y="1848"/>
                  <a:pt x="3056" y="1429"/>
                  <a:pt x="3067" y="985"/>
                </a:cubicBezTo>
                <a:cubicBezTo>
                  <a:pt x="3080" y="499"/>
                  <a:pt x="2726" y="26"/>
                  <a:pt x="2219" y="0"/>
                </a:cubicBezTo>
                <a:cubicBezTo>
                  <a:pt x="2016" y="-10"/>
                  <a:pt x="1830" y="66"/>
                  <a:pt x="1647" y="141"/>
                </a:cubicBez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45" name="Comment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091235" y="3109317"/>
            <a:ext cx="622697" cy="639365"/>
          </a:xfrm>
          <a:custGeom>
            <a:avLst/>
            <a:gdLst>
              <a:gd name="T0" fmla="+- 0 10412 9203"/>
              <a:gd name="T1" fmla="*/ T0 w 2306"/>
              <a:gd name="T2" fmla="+- 0 11595 11513"/>
              <a:gd name="T3" fmla="*/ 11595 h 2368"/>
              <a:gd name="T4" fmla="+- 0 9980 9203"/>
              <a:gd name="T5" fmla="*/ T4 w 2306"/>
              <a:gd name="T6" fmla="+- 0 11641 11513"/>
              <a:gd name="T7" fmla="*/ 11641 h 2368"/>
              <a:gd name="T8" fmla="+- 0 9662 9203"/>
              <a:gd name="T9" fmla="*/ T8 w 2306"/>
              <a:gd name="T10" fmla="+- 0 11760 11513"/>
              <a:gd name="T11" fmla="*/ 11760 h 2368"/>
              <a:gd name="T12" fmla="+- 0 9426 9203"/>
              <a:gd name="T13" fmla="*/ T12 w 2306"/>
              <a:gd name="T14" fmla="+- 0 12157 11513"/>
              <a:gd name="T15" fmla="*/ 12157 h 2368"/>
              <a:gd name="T16" fmla="+- 0 9255 9203"/>
              <a:gd name="T17" fmla="*/ T16 w 2306"/>
              <a:gd name="T18" fmla="+- 0 12444 11513"/>
              <a:gd name="T19" fmla="*/ 12444 h 2368"/>
              <a:gd name="T20" fmla="+- 0 9171 9203"/>
              <a:gd name="T21" fmla="*/ T20 w 2306"/>
              <a:gd name="T22" fmla="+- 0 12794 11513"/>
              <a:gd name="T23" fmla="*/ 12794 h 2368"/>
              <a:gd name="T24" fmla="+- 0 9203 9203"/>
              <a:gd name="T25" fmla="*/ T24 w 2306"/>
              <a:gd name="T26" fmla="+- 0 13127 11513"/>
              <a:gd name="T27" fmla="*/ 13127 h 2368"/>
              <a:gd name="T28" fmla="+- 0 9232 9203"/>
              <a:gd name="T29" fmla="*/ T28 w 2306"/>
              <a:gd name="T30" fmla="+- 0 13433 11513"/>
              <a:gd name="T31" fmla="*/ 13433 h 2368"/>
              <a:gd name="T32" fmla="+- 0 9381 9203"/>
              <a:gd name="T33" fmla="*/ T32 w 2306"/>
              <a:gd name="T34" fmla="+- 0 13699 11513"/>
              <a:gd name="T35" fmla="*/ 13699 h 2368"/>
              <a:gd name="T36" fmla="+- 0 9669 9203"/>
              <a:gd name="T37" fmla="*/ T36 w 2306"/>
              <a:gd name="T38" fmla="+- 0 13824 11513"/>
              <a:gd name="T39" fmla="*/ 13824 h 2368"/>
              <a:gd name="T40" fmla="+- 0 10042 9203"/>
              <a:gd name="T41" fmla="*/ T40 w 2306"/>
              <a:gd name="T42" fmla="+- 0 13985 11513"/>
              <a:gd name="T43" fmla="*/ 13985 h 2368"/>
              <a:gd name="T44" fmla="+- 0 10498 9203"/>
              <a:gd name="T45" fmla="*/ T44 w 2306"/>
              <a:gd name="T46" fmla="+- 0 13819 11513"/>
              <a:gd name="T47" fmla="*/ 13819 h 2368"/>
              <a:gd name="T48" fmla="+- 0 10814 9203"/>
              <a:gd name="T49" fmla="*/ T48 w 2306"/>
              <a:gd name="T50" fmla="+- 0 13607 11513"/>
              <a:gd name="T51" fmla="*/ 13607 h 2368"/>
              <a:gd name="T52" fmla="+- 0 11103 9203"/>
              <a:gd name="T53" fmla="*/ T52 w 2306"/>
              <a:gd name="T54" fmla="+- 0 13413 11513"/>
              <a:gd name="T55" fmla="*/ 13413 h 2368"/>
              <a:gd name="T56" fmla="+- 0 11339 9203"/>
              <a:gd name="T57" fmla="*/ T56 w 2306"/>
              <a:gd name="T58" fmla="+- 0 13127 11513"/>
              <a:gd name="T59" fmla="*/ 13127 h 2368"/>
              <a:gd name="T60" fmla="+- 0 11447 9203"/>
              <a:gd name="T61" fmla="*/ T60 w 2306"/>
              <a:gd name="T62" fmla="+- 0 12793 11513"/>
              <a:gd name="T63" fmla="*/ 12793 h 2368"/>
              <a:gd name="T64" fmla="+- 0 11558 9203"/>
              <a:gd name="T65" fmla="*/ T64 w 2306"/>
              <a:gd name="T66" fmla="+- 0 12448 11513"/>
              <a:gd name="T67" fmla="*/ 12448 h 2368"/>
              <a:gd name="T68" fmla="+- 0 11548 9203"/>
              <a:gd name="T69" fmla="*/ T68 w 2306"/>
              <a:gd name="T70" fmla="+- 0 11986 11513"/>
              <a:gd name="T71" fmla="*/ 11986 h 2368"/>
              <a:gd name="T72" fmla="+- 0 11292 9203"/>
              <a:gd name="T73" fmla="*/ T72 w 2306"/>
              <a:gd name="T74" fmla="+- 0 11706 11513"/>
              <a:gd name="T75" fmla="*/ 11706 h 2368"/>
              <a:gd name="T76" fmla="+- 0 11087 9203"/>
              <a:gd name="T77" fmla="*/ T76 w 2306"/>
              <a:gd name="T78" fmla="+- 0 11482 11513"/>
              <a:gd name="T79" fmla="*/ 11482 h 2368"/>
              <a:gd name="T80" fmla="+- 0 10836 9203"/>
              <a:gd name="T81" fmla="*/ T80 w 2306"/>
              <a:gd name="T82" fmla="+- 0 11518 11513"/>
              <a:gd name="T83" fmla="*/ 11518 h 2368"/>
              <a:gd name="T84" fmla="+- 0 10567 9203"/>
              <a:gd name="T85" fmla="*/ T84 w 2306"/>
              <a:gd name="T86" fmla="+- 0 11545 11513"/>
              <a:gd name="T87" fmla="*/ 11545 h 236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</a:cxnLst>
            <a:rect l="0" t="0" r="r" b="b"/>
            <a:pathLst>
              <a:path w="2306" h="2368" extrusionOk="0">
                <a:moveTo>
                  <a:pt x="1209" y="82"/>
                </a:moveTo>
                <a:cubicBezTo>
                  <a:pt x="777" y="128"/>
                  <a:pt x="459" y="247"/>
                  <a:pt x="223" y="644"/>
                </a:cubicBezTo>
                <a:cubicBezTo>
                  <a:pt x="52" y="931"/>
                  <a:pt x="-32" y="1281"/>
                  <a:pt x="0" y="1614"/>
                </a:cubicBezTo>
                <a:cubicBezTo>
                  <a:pt x="29" y="1920"/>
                  <a:pt x="178" y="2186"/>
                  <a:pt x="466" y="2311"/>
                </a:cubicBezTo>
                <a:cubicBezTo>
                  <a:pt x="839" y="2472"/>
                  <a:pt x="1295" y="2306"/>
                  <a:pt x="1611" y="2094"/>
                </a:cubicBezTo>
                <a:cubicBezTo>
                  <a:pt x="1900" y="1900"/>
                  <a:pt x="2136" y="1614"/>
                  <a:pt x="2244" y="1280"/>
                </a:cubicBezTo>
                <a:cubicBezTo>
                  <a:pt x="2355" y="935"/>
                  <a:pt x="2345" y="473"/>
                  <a:pt x="2089" y="193"/>
                </a:cubicBezTo>
                <a:cubicBezTo>
                  <a:pt x="1884" y="-31"/>
                  <a:pt x="1633" y="5"/>
                  <a:pt x="1364" y="32"/>
                </a:cubicBez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9B330FFF-E0DC-441B-B9AF-AE76F39CB7F1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A7F6E4-43C8-824C-B56A-5462BC635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52" y="3505201"/>
            <a:ext cx="4753674" cy="29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8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3" grpId="0" animBg="1"/>
      <p:bldP spid="10244" grpId="0" animBg="1"/>
      <p:bldP spid="1024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206"/>
            <a:ext cx="9144000" cy="76620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Article Clustering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849E321-79ED-4671-9CF2-295F6E6772CE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  <p:pic>
        <p:nvPicPr>
          <p:cNvPr id="2050" name="Picture 2" descr="Applying Machine Learning to classify an unsupervised text document | by  vishabh goel | Towards Data Science">
            <a:extLst>
              <a:ext uri="{FF2B5EF4-FFF2-40B4-BE49-F238E27FC236}">
                <a16:creationId xmlns:a16="http://schemas.microsoft.com/office/drawing/2014/main" id="{588628AA-0D4A-3EDB-FACD-7487E52D0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81400"/>
            <a:ext cx="47053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7F805F-DE58-6161-9FA3-E71BA6A9FCD8}"/>
              </a:ext>
            </a:extLst>
          </p:cNvPr>
          <p:cNvSpPr txBox="1"/>
          <p:nvPr/>
        </p:nvSpPr>
        <p:spPr>
          <a:xfrm>
            <a:off x="4740443" y="2918936"/>
            <a:ext cx="427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Apply ML to classify documents (Clustering)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9AC92-4F76-7DDF-B398-3CFF06822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116032"/>
            <a:ext cx="40386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301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3DF8FD-B70C-453D-8A6A-5CFD4F32F553}"/>
              </a:ext>
            </a:extLst>
          </p:cNvPr>
          <p:cNvSpPr/>
          <p:nvPr/>
        </p:nvSpPr>
        <p:spPr>
          <a:xfrm>
            <a:off x="457200" y="2857500"/>
            <a:ext cx="8229600" cy="1181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5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Reinforcement</a:t>
            </a:r>
            <a:r>
              <a:rPr kumimoji="0" lang="en-CA" sz="45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 Learning</a:t>
            </a:r>
          </a:p>
        </p:txBody>
      </p:sp>
    </p:spTree>
    <p:extLst>
      <p:ext uri="{BB962C8B-B14F-4D97-AF65-F5344CB8AC3E}">
        <p14:creationId xmlns:p14="http://schemas.microsoft.com/office/powerpoint/2010/main" val="17466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EB9F5EE-2810-431C-9B80-0D5100AA5E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 eaLnBrk="1" hangingPunct="1"/>
            <a:r>
              <a:rPr lang="en-US" altLang="zh-C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RL is Learning from Interaction</a:t>
            </a:r>
          </a:p>
        </p:txBody>
      </p:sp>
      <p:graphicFrame>
        <p:nvGraphicFramePr>
          <p:cNvPr id="7171" name="Object 4">
            <a:extLst>
              <a:ext uri="{FF2B5EF4-FFF2-40B4-BE49-F238E27FC236}">
                <a16:creationId xmlns:a16="http://schemas.microsoft.com/office/drawing/2014/main" id="{763A38AF-B439-48D7-9C5D-2C9C51A3D4A3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446532" y="2822830"/>
          <a:ext cx="7772400" cy="380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3" imgW="5076190" imgH="2486372" progId="Paint.Picture">
                  <p:embed/>
                </p:oleObj>
              </mc:Choice>
              <mc:Fallback>
                <p:oleObj name="位图图像" r:id="rId3" imgW="5076190" imgH="2486372" progId="Paint.Picture">
                  <p:embed/>
                  <p:pic>
                    <p:nvPicPr>
                      <p:cNvPr id="7171" name="Object 4">
                        <a:extLst>
                          <a:ext uri="{FF2B5EF4-FFF2-40B4-BE49-F238E27FC236}">
                            <a16:creationId xmlns:a16="http://schemas.microsoft.com/office/drawing/2014/main" id="{763A38AF-B439-48D7-9C5D-2C9C51A3D4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532" y="2822830"/>
                        <a:ext cx="7772400" cy="380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2447FA1-BD0D-469C-A850-78FD7C91F231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26C595-8848-4893-BA19-5180AF431948}"/>
              </a:ext>
            </a:extLst>
          </p:cNvPr>
          <p:cNvSpPr txBox="1"/>
          <p:nvPr/>
        </p:nvSpPr>
        <p:spPr>
          <a:xfrm>
            <a:off x="304800" y="838200"/>
            <a:ext cx="82631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Reinforcement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agent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interacts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with the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environment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Makes sensor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observations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Must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select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action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Receives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rewards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positive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for “good” states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negative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for “bad” states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8E823-AB8E-452E-B2B8-0516E980A357}"/>
              </a:ext>
            </a:extLst>
          </p:cNvPr>
          <p:cNvSpPr txBox="1"/>
          <p:nvPr/>
        </p:nvSpPr>
        <p:spPr>
          <a:xfrm>
            <a:off x="136398" y="6115580"/>
            <a:ext cx="4687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Towel Folding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5"/>
              </a:rPr>
              <a:t>http://youtu.be/gy5g33S0Gzo</a:t>
            </a:r>
            <a:endParaRPr kumimoji="0" lang="hu-HU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881ABA-095E-4861-903C-0AE53352720C}"/>
              </a:ext>
            </a:extLst>
          </p:cNvPr>
          <p:cNvSpPr txBox="1"/>
          <p:nvPr/>
        </p:nvSpPr>
        <p:spPr>
          <a:xfrm>
            <a:off x="6259267" y="5558135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Applications: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Robotics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Playing chess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3DF8FD-B70C-453D-8A6A-5CFD4F32F553}"/>
              </a:ext>
            </a:extLst>
          </p:cNvPr>
          <p:cNvSpPr/>
          <p:nvPr/>
        </p:nvSpPr>
        <p:spPr>
          <a:xfrm>
            <a:off x="457200" y="2857500"/>
            <a:ext cx="8229600" cy="1181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5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Summary</a:t>
            </a:r>
            <a:endParaRPr kumimoji="0" lang="en-CA" sz="45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16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3DF8FD-B70C-453D-8A6A-5CFD4F32F553}"/>
              </a:ext>
            </a:extLst>
          </p:cNvPr>
          <p:cNvSpPr/>
          <p:nvPr/>
        </p:nvSpPr>
        <p:spPr>
          <a:xfrm>
            <a:off x="457200" y="1752600"/>
            <a:ext cx="8229600" cy="1181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5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AI: Machine/Deep Learning</a:t>
            </a:r>
            <a:endParaRPr kumimoji="0" lang="en-CA" sz="45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FD0618-BCDC-4CC2-9B52-1A1639ADC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3505200"/>
            <a:ext cx="4380089" cy="29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2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Summary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9260" y="914816"/>
            <a:ext cx="8991600" cy="5562183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Over the past decade, </a:t>
            </a:r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artificial intelligence </a:t>
            </a:r>
            <a:r>
              <a:rPr lang="en-US" sz="240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(AI) has become a </a:t>
            </a:r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popular subject </a:t>
            </a:r>
            <a:r>
              <a:rPr lang="en-US" sz="240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both within and outside of the scientific community.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AI is a field focused on automating intellectual tasks normally performed by humans, and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  <a:cs typeface="ＭＳ Ｐゴシック" pitchFamily="1" charset="-128"/>
              </a:rPr>
              <a:t>ML and DL are specific  methods</a:t>
            </a:r>
            <a:r>
              <a:rPr lang="en-US" sz="240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of achieving this goal.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Machine Learning </a:t>
            </a:r>
            <a:r>
              <a:rPr lang="en-US" sz="240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is a diverse field covering a wide territory (stats, neuro science, …)  and has impacted many verticals. 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It is able to tackle tasks in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  <a:cs typeface="ＭＳ Ｐゴシック" pitchFamily="1" charset="-128"/>
              </a:rPr>
              <a:t>language and image processing</a:t>
            </a:r>
            <a:r>
              <a:rPr lang="en-US" sz="240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, anomaly detection, credit scoring sentiment analysis, forecasting alongside dozens of other downstream tasks. 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Machine learning tasks are typically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  <a:cs typeface="ＭＳ Ｐゴシック" pitchFamily="1" charset="-128"/>
              </a:rPr>
              <a:t>classified into three broad categories</a:t>
            </a:r>
            <a:r>
              <a:rPr lang="en-US" sz="240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, depending on the nature of the learning "signal" or "feedback" available to a learning system. These are: (a) </a:t>
            </a:r>
            <a:r>
              <a:rPr lang="en-US" sz="2400" dirty="0">
                <a:solidFill>
                  <a:srgbClr val="FF0000"/>
                </a:solidFill>
                <a:ea typeface="ＭＳ Ｐゴシック" pitchFamily="1" charset="-128"/>
                <a:cs typeface="ＭＳ Ｐゴシック" pitchFamily="1" charset="-128"/>
              </a:rPr>
              <a:t>Supervised</a:t>
            </a:r>
            <a:r>
              <a:rPr lang="en-US" sz="240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, (b) </a:t>
            </a:r>
            <a:r>
              <a:rPr lang="en-US" sz="2400" dirty="0">
                <a:solidFill>
                  <a:srgbClr val="00B050"/>
                </a:solidFill>
                <a:ea typeface="ＭＳ Ｐゴシック" pitchFamily="1" charset="-128"/>
                <a:cs typeface="ＭＳ Ｐゴシック" pitchFamily="1" charset="-128"/>
              </a:rPr>
              <a:t>Unsupervised</a:t>
            </a:r>
            <a:r>
              <a:rPr lang="en-US" sz="2400" dirty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, (c) </a:t>
            </a:r>
            <a:r>
              <a:rPr lang="en-US" sz="2400" dirty="0">
                <a:solidFill>
                  <a:srgbClr val="FFC000"/>
                </a:solidFill>
                <a:ea typeface="ＭＳ Ｐゴシック" pitchFamily="1" charset="-128"/>
                <a:cs typeface="ＭＳ Ｐゴシック" pitchFamily="1" charset="-128"/>
              </a:rPr>
              <a:t>Reinforcement Learning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0000FF"/>
              </a:solidFill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0308CA6-0EC5-43EE-88B1-2926BA484559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25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3DF8FD-B70C-453D-8A6A-5CFD4F32F553}"/>
              </a:ext>
            </a:extLst>
          </p:cNvPr>
          <p:cNvSpPr/>
          <p:nvPr/>
        </p:nvSpPr>
        <p:spPr>
          <a:xfrm>
            <a:off x="457200" y="2857500"/>
            <a:ext cx="8229600" cy="1181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5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/>
              </a:rPr>
              <a:t>Resources</a:t>
            </a:r>
            <a:endParaRPr kumimoji="0" lang="en-CA" sz="45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28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/>
              </a:rPr>
              <a:t>ML Intro: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Times New Roman"/>
              </a:rPr>
              <a:t>Misc. Resources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ABEAA236-401D-482B-B5EE-4A5B121251AA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B68B73-4277-41E1-B61C-85B2A1EF3C08}"/>
              </a:ext>
            </a:extLst>
          </p:cNvPr>
          <p:cNvSpPr/>
          <p:nvPr/>
        </p:nvSpPr>
        <p:spPr>
          <a:xfrm>
            <a:off x="457200" y="1120200"/>
            <a:ext cx="801676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</a:rPr>
              <a:t>YouTube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2"/>
              </a:rPr>
              <a:t>https://www.youtube.com/watch?v=KNAWp2S3w94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2"/>
              </a:rPr>
              <a:t>https://www.youtube.com/watch?v=ukzFI9rgwfU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2"/>
              </a:rPr>
              <a:t>https://www.youtube.com/watch?v=XvZsiWj6VuU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2"/>
              </a:rPr>
              <a:t>https://www.youtube.com/watch?v=h0e2HAPTGF4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3"/>
              </a:rPr>
              <a:t>https://www.youtube.com/watch?v=Gv9_4yMHFhI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4"/>
              </a:rPr>
              <a:t>https://www.youtube.com/watch?v=IpGxLWOIZy4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5"/>
              </a:rPr>
              <a:t>https://www.youtube.com/watch?v=f_uwKZIAeM0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/>
              </a:rPr>
              <a:t>Courses and mini courses: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6"/>
              </a:rPr>
              <a:t>https://www.learndatasci.com/best-machine-learning-courses/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6"/>
              </a:rPr>
              <a:t>https://www.coursera.org/learn/machine-learning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6"/>
              </a:rPr>
              <a:t>https://www.edx.org/learn/machine-learning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6"/>
              </a:rPr>
              <a:t>https://developers.google.com/machine-learning/crash-course/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6"/>
              </a:rPr>
              <a:t>https://www.udemy.com/topic/machine-learning/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6"/>
              </a:rPr>
              <a:t>https://www.youtube.com/watch?v=9f-GarcDY58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7"/>
              </a:rPr>
              <a:t>https://www.youtube.com/watch?v=79ry4-FdrdM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8"/>
              </a:rPr>
              <a:t>https://www.tensorflow.org/resources/learn-ml?gclid=CjwKCAjw6dmSBhBkEiwA_W-EoOrWHh10oPeIdMF2LXISTAMxeZ7dWIqcdbp-Uka9Jw2FdoSS7Xh8TxoCnUsQAvD_BwE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413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1"/>
          <p:cNvSpPr txBox="1">
            <a:spLocks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Times New Roman"/>
              </a:rPr>
              <a:t>ML Intro: Misc. Resources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ABEAA236-401D-482B-B5EE-4A5B121251AA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B68B73-4277-41E1-B61C-85B2A1EF3C08}"/>
              </a:ext>
            </a:extLst>
          </p:cNvPr>
          <p:cNvSpPr/>
          <p:nvPr/>
        </p:nvSpPr>
        <p:spPr>
          <a:xfrm>
            <a:off x="289034" y="837225"/>
            <a:ext cx="8458200" cy="5566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</a:rPr>
              <a:t>Documents: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2"/>
              </a:rPr>
              <a:t>https://www.simplilearn.com/data-mining-vs-machine-learning-article#:~:text=Data%20mining%20is%20designed%20to,total%20of%20the%20gathered%20data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3"/>
              </a:rPr>
              <a:t>https://www.seas.upenn.edu/~cis519/fall2017/lectures/01_introduction.pdf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</a:rPr>
              <a:t>Tutorials: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4"/>
              </a:rPr>
              <a:t>https://www.guru99.com/machine-learning-tutorial.html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5"/>
              </a:rPr>
              <a:t>https://www.toptal.com/machine-learning/machine-learning-theory-an-introductory-primer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6"/>
              </a:rPr>
              <a:t>https://www.geeksforgeeks.org/getting-started-machine-learning/?ref=leftbar-rightbar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7"/>
              </a:rPr>
              <a:t>https://intellipaat.com/blog/supervised-learning-vs-unsupervised-learning-vs-reinforcement-learning/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8"/>
              </a:rPr>
              <a:t>https://www.geeksforgeeks.org/what-is-reinforcement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hlinkClick r:id="rId9"/>
              </a:rPr>
              <a:t>-learning/#:~:text=Reinforcement%20learning%20differs%20from%20supervised,to%20perform%20the%20given%20task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</a:rPr>
              <a:t>Books: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</a:rPr>
              <a:t>A Course on Machine Learning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/>
                <a:sym typeface="Wingdings" panose="05000000000000000000" pitchFamily="2" charset="2"/>
              </a:rPr>
              <a:t> 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/>
                <a:hlinkClick r:id="rId10"/>
              </a:rPr>
              <a:t>http://ciml.info/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Deep Learning 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  <a:sym typeface="Wingdings" panose="05000000000000000000" pitchFamily="2" charset="2"/>
              </a:rPr>
              <a:t> 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/>
                <a:hlinkClick r:id="rId11"/>
              </a:rPr>
              <a:t>http://www.deeplearningbook.org</a:t>
            </a: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54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8" descr="Narrow vertical"/>
          <p:cNvSpPr>
            <a:spLocks noChangeArrowheads="1" noChangeShapeType="1" noTextEdit="1"/>
          </p:cNvSpPr>
          <p:nvPr/>
        </p:nvSpPr>
        <p:spPr bwMode="auto">
          <a:xfrm>
            <a:off x="1418063" y="2286000"/>
            <a:ext cx="6553200" cy="27527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0" cap="none" spc="0" normalizeH="0" baseline="0" noProof="0" dirty="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End Slides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s://miro.medium.com/max/530/0*R53mzDRJXZ8l6idL">
            <a:extLst>
              <a:ext uri="{FF2B5EF4-FFF2-40B4-BE49-F238E27FC236}">
                <a16:creationId xmlns:a16="http://schemas.microsoft.com/office/drawing/2014/main" id="{28BBAF51-1B19-4397-B0A6-BB06C9CE0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b="2625"/>
          <a:stretch/>
        </p:blipFill>
        <p:spPr bwMode="auto">
          <a:xfrm>
            <a:off x="0" y="1357745"/>
            <a:ext cx="4648200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428B525B-35C8-4E16-9FE2-E16F851D0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Times New Roman"/>
              </a:rPr>
              <a:t>Artificial Intelligence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48372D-4897-4759-82AA-195CA5748D33}"/>
              </a:ext>
            </a:extLst>
          </p:cNvPr>
          <p:cNvSpPr/>
          <p:nvPr/>
        </p:nvSpPr>
        <p:spPr>
          <a:xfrm>
            <a:off x="4648200" y="1127648"/>
            <a:ext cx="432608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Artificial Intelligence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means getting a computer to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mimic human behavior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in some way (Speech recognition, Image Classification, …) ..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Rule Based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Machine learning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is a subset of AI and pretty old field. It  incorporates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algorithms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that have been around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new algorithms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…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Data Driven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Deep Learning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is a very young field of AI that is powered by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multi layered ANNs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w Cen MT"/>
              <a:ea typeface="+mn-ea"/>
              <a:cs typeface="Times New Roman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D8D94B0-0212-46CF-A972-46D7A2139363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280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miro.medium.com/max/700/0*jng0i9svVVe7L7sj">
            <a:extLst>
              <a:ext uri="{FF2B5EF4-FFF2-40B4-BE49-F238E27FC236}">
                <a16:creationId xmlns:a16="http://schemas.microsoft.com/office/drawing/2014/main" id="{BFC5B9F9-3AA9-4235-AF35-DFCC8A718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0"/>
          <a:stretch/>
        </p:blipFill>
        <p:spPr bwMode="auto">
          <a:xfrm>
            <a:off x="1238250" y="3352800"/>
            <a:ext cx="22669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B01CB78-9211-4651-B07A-ECBB7FFE4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Times New Roman"/>
              </a:rPr>
              <a:t>Artificial Intelligence: History</a:t>
            </a:r>
          </a:p>
        </p:txBody>
      </p:sp>
      <p:pic>
        <p:nvPicPr>
          <p:cNvPr id="5" name="Picture 2" descr="https://miro.medium.com/max/700/0*jng0i9svVVe7L7sj">
            <a:extLst>
              <a:ext uri="{FF2B5EF4-FFF2-40B4-BE49-F238E27FC236}">
                <a16:creationId xmlns:a16="http://schemas.microsoft.com/office/drawing/2014/main" id="{2E425FEF-D16D-4382-B827-B3322BB91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/>
          <a:stretch/>
        </p:blipFill>
        <p:spPr bwMode="auto">
          <a:xfrm>
            <a:off x="1238250" y="3352800"/>
            <a:ext cx="44005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miro.medium.com/max/700/0*jng0i9svVVe7L7sj">
            <a:extLst>
              <a:ext uri="{FF2B5EF4-FFF2-40B4-BE49-F238E27FC236}">
                <a16:creationId xmlns:a16="http://schemas.microsoft.com/office/drawing/2014/main" id="{3762784C-6AED-44E2-8FDC-F6E9F8042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3352800"/>
            <a:ext cx="6667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8B80BAD-F326-4792-9479-1E6912B33877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9D23D1-CA75-4E43-AF01-C2A1711B2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067800" cy="2190750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b="0" dirty="0">
                <a:solidFill>
                  <a:srgbClr val="0000FF"/>
                </a:solidFill>
              </a:rPr>
              <a:t>The </a:t>
            </a:r>
            <a:r>
              <a:rPr lang="en-US" sz="2000" b="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of AI </a:t>
            </a:r>
            <a:r>
              <a:rPr lang="en-US" sz="2000" b="0" dirty="0">
                <a:solidFill>
                  <a:srgbClr val="0000FF"/>
                </a:solidFill>
              </a:rPr>
              <a:t>was not formally founded </a:t>
            </a:r>
            <a:r>
              <a:rPr lang="en-US" sz="2000" b="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until 1956</a:t>
            </a:r>
            <a:r>
              <a:rPr lang="en-US" sz="2000" b="0" dirty="0">
                <a:solidFill>
                  <a:srgbClr val="0000FF"/>
                </a:solidFill>
              </a:rPr>
              <a:t>, at a conference at Dartmouth College, in Hanover, New Hampshire, where the term </a:t>
            </a:r>
            <a:r>
              <a:rPr 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“artificial intelligence” was coined</a:t>
            </a:r>
            <a:r>
              <a:rPr lang="en-US" sz="2000" b="0" dirty="0">
                <a:solidFill>
                  <a:srgbClr val="0000FF"/>
                </a:solidFill>
              </a:rPr>
              <a:t>. A group of computer scientists proposed that computers could be programmed to think ad reason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 learning </a:t>
            </a:r>
            <a:r>
              <a:rPr lang="en-US" sz="2000" b="0" dirty="0">
                <a:solidFill>
                  <a:srgbClr val="0000FF"/>
                </a:solidFill>
              </a:rPr>
              <a:t>started in the late 50’s early 60’s and began to </a:t>
            </a:r>
            <a:r>
              <a:rPr lang="en-US" sz="2000" b="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flourish in the 80’s</a:t>
            </a:r>
            <a:r>
              <a:rPr lang="en-US" sz="2000" b="0" dirty="0">
                <a:solidFill>
                  <a:srgbClr val="0000FF"/>
                </a:solidFill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Learning</a:t>
            </a:r>
            <a:r>
              <a:rPr lang="en-US" sz="2000" b="0" dirty="0">
                <a:solidFill>
                  <a:srgbClr val="0000FF"/>
                </a:solidFill>
              </a:rPr>
              <a:t>, is a subset of machine learning that </a:t>
            </a:r>
            <a:r>
              <a:rPr lang="en-US" sz="2000" b="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 to life in 2010-2012 </a:t>
            </a:r>
            <a:r>
              <a:rPr lang="en-US" sz="2000" b="0" dirty="0">
                <a:solidFill>
                  <a:srgbClr val="0000FF"/>
                </a:solidFill>
              </a:rPr>
              <a:t>that enables computers to solve more complex problems.</a:t>
            </a:r>
          </a:p>
        </p:txBody>
      </p:sp>
    </p:spTree>
    <p:extLst>
      <p:ext uri="{BB962C8B-B14F-4D97-AF65-F5344CB8AC3E}">
        <p14:creationId xmlns:p14="http://schemas.microsoft.com/office/powerpoint/2010/main" val="293491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F0301-021C-0741-A06C-0826981CC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16"/>
            <a:ext cx="9144000" cy="74288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Tom Mitchell: ML Definition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8A267-E075-3A42-87E8-24B3B5403E16}"/>
              </a:ext>
            </a:extLst>
          </p:cNvPr>
          <p:cNvSpPr txBox="1"/>
          <p:nvPr/>
        </p:nvSpPr>
        <p:spPr>
          <a:xfrm>
            <a:off x="2362200" y="4038600"/>
            <a:ext cx="4029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well-posed learning problem &lt;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P, T, 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 performance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task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experience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6DCA02-5847-458A-940B-12D86D259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8839200" cy="2667000"/>
          </a:xfrm>
        </p:spPr>
        <p:txBody>
          <a:bodyPr>
            <a:normAutofit/>
          </a:bodyPr>
          <a:lstStyle/>
          <a:p>
            <a:pPr lvl="1"/>
            <a:r>
              <a:rPr lang="en-US" sz="3000" dirty="0">
                <a:solidFill>
                  <a:srgbClr val="0000FF"/>
                </a:solidFill>
              </a:rPr>
              <a:t>Tom Mitchell (1988) well posed Learning Problem:</a:t>
            </a:r>
          </a:p>
          <a:p>
            <a:pPr lvl="1"/>
            <a:r>
              <a:rPr lang="en-US" sz="3000" dirty="0">
                <a:solidFill>
                  <a:srgbClr val="0000FF"/>
                </a:solidFill>
              </a:rPr>
              <a:t>A computer program is </a:t>
            </a:r>
            <a:r>
              <a:rPr lang="en-US" sz="3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said to learn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>
                <a:solidFill>
                  <a:srgbClr val="0000FF"/>
                </a:solidFill>
              </a:rPr>
              <a:t>from </a:t>
            </a:r>
            <a:r>
              <a:rPr lang="en-US" sz="3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3000" dirty="0">
                <a:solidFill>
                  <a:srgbClr val="0000FF"/>
                </a:solidFill>
              </a:rPr>
              <a:t>xperience </a:t>
            </a:r>
            <a:r>
              <a:rPr lang="en-US" sz="3000" dirty="0"/>
              <a:t>(</a:t>
            </a:r>
            <a:r>
              <a:rPr lang="en-US" sz="3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E)</a:t>
            </a:r>
            <a:r>
              <a:rPr lang="en-US" sz="3000" dirty="0">
                <a:solidFill>
                  <a:srgbClr val="0000FF"/>
                </a:solidFill>
              </a:rPr>
              <a:t> with respect to some </a:t>
            </a:r>
            <a:r>
              <a:rPr lang="en-US" sz="3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3000" dirty="0">
                <a:solidFill>
                  <a:srgbClr val="0000FF"/>
                </a:solidFill>
              </a:rPr>
              <a:t>ask </a:t>
            </a:r>
            <a:r>
              <a:rPr lang="en-US" sz="3000" dirty="0"/>
              <a:t>(</a:t>
            </a:r>
            <a:r>
              <a:rPr lang="en-US" sz="3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T)</a:t>
            </a:r>
            <a:r>
              <a:rPr lang="en-US" sz="3000" dirty="0">
                <a:solidFill>
                  <a:srgbClr val="0000FF"/>
                </a:solidFill>
              </a:rPr>
              <a:t> and some </a:t>
            </a:r>
            <a:r>
              <a:rPr lang="en-US" sz="3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000" dirty="0">
                <a:solidFill>
                  <a:srgbClr val="0000FF"/>
                </a:solidFill>
              </a:rPr>
              <a:t>erformance measure </a:t>
            </a:r>
            <a:r>
              <a:rPr lang="en-US" sz="3000" dirty="0"/>
              <a:t>(</a:t>
            </a:r>
            <a:r>
              <a:rPr lang="en-US" sz="3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3000" dirty="0">
                <a:solidFill>
                  <a:srgbClr val="0000FF"/>
                </a:solidFill>
              </a:rPr>
              <a:t>,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</a:t>
            </a:r>
            <a:r>
              <a:rPr lang="en-US" sz="3000" dirty="0">
                <a:solidFill>
                  <a:srgbClr val="0000FF"/>
                </a:solidFill>
              </a:rPr>
              <a:t> its performance on </a:t>
            </a:r>
            <a:r>
              <a:rPr lang="en-US" sz="3000" dirty="0"/>
              <a:t>T</a:t>
            </a:r>
            <a:r>
              <a:rPr lang="en-US" sz="3000" dirty="0">
                <a:solidFill>
                  <a:srgbClr val="0000FF"/>
                </a:solidFill>
              </a:rPr>
              <a:t>, as measured by </a:t>
            </a:r>
            <a:r>
              <a:rPr lang="en-US" sz="3000" dirty="0"/>
              <a:t>P</a:t>
            </a:r>
            <a:r>
              <a:rPr lang="en-US" sz="3000" dirty="0">
                <a:solidFill>
                  <a:srgbClr val="0000FF"/>
                </a:solidFill>
              </a:rPr>
              <a:t>, </a:t>
            </a:r>
            <a:r>
              <a:rPr lang="en-US" sz="3000" dirty="0">
                <a:solidFill>
                  <a:srgbClr val="FF0000"/>
                </a:solidFill>
              </a:rPr>
              <a:t>improves</a:t>
            </a:r>
            <a:r>
              <a:rPr lang="en-US" sz="3000" dirty="0">
                <a:solidFill>
                  <a:srgbClr val="0000FF"/>
                </a:solidFill>
              </a:rPr>
              <a:t> with experience </a:t>
            </a:r>
            <a:r>
              <a:rPr lang="en-US" sz="3000" dirty="0"/>
              <a:t>E</a:t>
            </a:r>
            <a:r>
              <a:rPr lang="en-US" sz="3000" dirty="0">
                <a:solidFill>
                  <a:srgbClr val="0000FF"/>
                </a:solidFill>
              </a:rPr>
              <a:t>.</a:t>
            </a:r>
          </a:p>
          <a:p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ECCCB70-5AB1-4C28-8252-C77BFCBCE154}"/>
              </a:ext>
            </a:extLst>
          </p:cNvPr>
          <p:cNvSpPr txBox="1">
            <a:spLocks/>
          </p:cNvSpPr>
          <p:nvPr/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02EFB-9B50-4085-8064-1CD2E769E67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52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noFill/>
        <a:ln w="38100" cmpd="sng"/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22_Default Design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bg1"/>
          </a:buClr>
          <a:buSzTx/>
          <a:buFont typeface="Arial" charset="0"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bg1"/>
          </a:buClr>
          <a:buSzTx/>
          <a:buFont typeface="Arial" charset="0"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noFill/>
        <a:ln w="38100" cmpd="sng"/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Pixel">
  <a:themeElements>
    <a:clrScheme name="1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Berlin Sans FB Demi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Berlin Sans FB Demi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49379</TotalTime>
  <Words>6617</Words>
  <Application>Microsoft Office PowerPoint</Application>
  <PresentationFormat>On-screen Show (4:3)</PresentationFormat>
  <Paragraphs>932</Paragraphs>
  <Slides>64</Slides>
  <Notes>55</Notes>
  <HiddenSlides>1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96" baseType="lpstr">
      <vt:lpstr>Arial</vt:lpstr>
      <vt:lpstr>Arial Black</vt:lpstr>
      <vt:lpstr>Berlin Sans FB Demi</vt:lpstr>
      <vt:lpstr>Calibri</vt:lpstr>
      <vt:lpstr>Calibri Light</vt:lpstr>
      <vt:lpstr>Cambria Math</vt:lpstr>
      <vt:lpstr>Century Gothic</vt:lpstr>
      <vt:lpstr>Comic Sans MS</vt:lpstr>
      <vt:lpstr>Courier New</vt:lpstr>
      <vt:lpstr>Tahoma</vt:lpstr>
      <vt:lpstr>Times</vt:lpstr>
      <vt:lpstr>Times New Roman</vt:lpstr>
      <vt:lpstr>Tw Cen MT</vt:lpstr>
      <vt:lpstr>Verdana</vt:lpstr>
      <vt:lpstr>Wingdings</vt:lpstr>
      <vt:lpstr>Wingdings 2</vt:lpstr>
      <vt:lpstr>Office Theme</vt:lpstr>
      <vt:lpstr>22_Default Design</vt:lpstr>
      <vt:lpstr>Blank Presentation</vt:lpstr>
      <vt:lpstr>1_Office Theme</vt:lpstr>
      <vt:lpstr>1_Blank Presentation</vt:lpstr>
      <vt:lpstr>Median</vt:lpstr>
      <vt:lpstr>1_Pixel</vt:lpstr>
      <vt:lpstr>1_Blends</vt:lpstr>
      <vt:lpstr>2_Blends</vt:lpstr>
      <vt:lpstr>Eclipse</vt:lpstr>
      <vt:lpstr>3_Office Theme</vt:lpstr>
      <vt:lpstr>4_Office Theme</vt:lpstr>
      <vt:lpstr>5_Office Theme</vt:lpstr>
      <vt:lpstr>6_Office Theme</vt:lpstr>
      <vt:lpstr>1_Median</vt:lpstr>
      <vt:lpstr>位图图像</vt:lpstr>
      <vt:lpstr>ENG6500: Intro to Machine Learning  “ML: Overview (Part 1)”</vt:lpstr>
      <vt:lpstr>PowerPoint Presentation</vt:lpstr>
      <vt:lpstr>What is Learning?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Tom Mitchell: ML Definition</vt:lpstr>
      <vt:lpstr>Defining the Learning Task </vt:lpstr>
      <vt:lpstr>Related Fields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 is…</vt:lpstr>
      <vt:lpstr>ML (PREDICTION)</vt:lpstr>
      <vt:lpstr>PowerPoint Presentation</vt:lpstr>
      <vt:lpstr>PowerPoint Presentation</vt:lpstr>
      <vt:lpstr>PowerPoint Presentation</vt:lpstr>
      <vt:lpstr>PowerPoint Presentation</vt:lpstr>
      <vt:lpstr>Data Objects</vt:lpstr>
      <vt:lpstr>Attributes (Features)</vt:lpstr>
      <vt:lpstr>Records &amp; Features</vt:lpstr>
      <vt:lpstr>PowerPoint Presentation</vt:lpstr>
      <vt:lpstr>Why Data Preprocessing?</vt:lpstr>
      <vt:lpstr>Data Reduction Strategies</vt:lpstr>
      <vt:lpstr>PowerPoint Presentation</vt:lpstr>
      <vt:lpstr>Machine Learning vs. Traditional Programming </vt:lpstr>
      <vt:lpstr>Where ML works best?</vt:lpstr>
      <vt:lpstr>Why are things working today?</vt:lpstr>
      <vt:lpstr>PowerPoint Presentation</vt:lpstr>
      <vt:lpstr>PowerPoint Presentation</vt:lpstr>
      <vt:lpstr>PowerPoint Presentation</vt:lpstr>
      <vt:lpstr>PowerPoint Presentation</vt:lpstr>
      <vt:lpstr>Regression </vt:lpstr>
      <vt:lpstr>Regression Example</vt:lpstr>
      <vt:lpstr>Stock Market</vt:lpstr>
      <vt:lpstr>Weather Prediction</vt:lpstr>
      <vt:lpstr>Estimating FPGA Congestion</vt:lpstr>
      <vt:lpstr>PowerPoint Presentation</vt:lpstr>
      <vt:lpstr>PowerPoint Presentation</vt:lpstr>
      <vt:lpstr>Supervised Learning: Classification</vt:lpstr>
      <vt:lpstr>Classification Example 1</vt:lpstr>
      <vt:lpstr>Classification Example 2</vt:lpstr>
      <vt:lpstr>Classification Example 3</vt:lpstr>
      <vt:lpstr>PowerPoint Presentation</vt:lpstr>
      <vt:lpstr>Unsupervised Learning</vt:lpstr>
      <vt:lpstr>Unsupervised learning</vt:lpstr>
      <vt:lpstr>Clustering Data: Group similar things</vt:lpstr>
      <vt:lpstr>Article Clustering</vt:lpstr>
      <vt:lpstr>PowerPoint Presentation</vt:lpstr>
      <vt:lpstr>RL is Learning from Interaction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Shawki M Areibi</dc:creator>
  <cp:lastModifiedBy>Shawki M Areibi</cp:lastModifiedBy>
  <cp:revision>644</cp:revision>
  <cp:lastPrinted>2005-11-01T15:52:28Z</cp:lastPrinted>
  <dcterms:created xsi:type="dcterms:W3CDTF">2014-08-22T19:10:40Z</dcterms:created>
  <dcterms:modified xsi:type="dcterms:W3CDTF">2022-05-30T00:13:34Z</dcterms:modified>
</cp:coreProperties>
</file>