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Lst>
  <p:sldSz cy="5143500" cx="9144000"/>
  <p:notesSz cx="6858000" cy="9144000"/>
  <p:embeddedFontLst>
    <p:embeddedFont>
      <p:font typeface="Roboto"/>
      <p:regular r:id="rId116"/>
      <p:bold r:id="rId117"/>
      <p:italic r:id="rId118"/>
      <p:boldItalic r:id="rId119"/>
    </p:embeddedFont>
    <p:embeddedFont>
      <p:font typeface="Nunito"/>
      <p:regular r:id="rId120"/>
      <p:bold r:id="rId121"/>
      <p:italic r:id="rId122"/>
      <p:boldItalic r:id="rId123"/>
    </p:embeddedFont>
    <p:embeddedFont>
      <p:font typeface="Maven Pro"/>
      <p:regular r:id="rId124"/>
      <p:bold r:id="rId125"/>
    </p:embeddedFont>
    <p:embeddedFont>
      <p:font typeface="Arial Black"/>
      <p:regular r:id="rId126"/>
    </p:embeddedFont>
    <p:embeddedFont>
      <p:font typeface="Open Sans"/>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31" roundtripDataSignature="AMtx7mgdZUWF3m1dPGO6KUtaFSNKvW8n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25DB50-1EEC-4319-B49F-631435BBB111}">
  <a:tblStyle styleId="{CD25DB50-1EEC-4319-B49F-631435BBB11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3D2A228-4505-41D0-9E30-5E48B3FD1F3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D5383D2-7AAF-42A7-974A-9EC5A542E8E7}"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OpenSans-italic.fntdata"/><Relationship Id="rId128" Type="http://schemas.openxmlformats.org/officeDocument/2006/relationships/font" Target="fonts/OpenSans-bold.fntdata"/><Relationship Id="rId127" Type="http://schemas.openxmlformats.org/officeDocument/2006/relationships/font" Target="fonts/OpenSans-regular.fntdata"/><Relationship Id="rId126" Type="http://schemas.openxmlformats.org/officeDocument/2006/relationships/font" Target="fonts/ArialBlack-regular.fntdata"/><Relationship Id="rId26" Type="http://schemas.openxmlformats.org/officeDocument/2006/relationships/slide" Target="slides/slide19.xml"/><Relationship Id="rId121" Type="http://schemas.openxmlformats.org/officeDocument/2006/relationships/font" Target="fonts/Nunito-bold.fntdata"/><Relationship Id="rId25" Type="http://schemas.openxmlformats.org/officeDocument/2006/relationships/slide" Target="slides/slide18.xml"/><Relationship Id="rId120" Type="http://schemas.openxmlformats.org/officeDocument/2006/relationships/font" Target="fonts/Nunito-regular.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MavenPro-bold.fntdata"/><Relationship Id="rId29" Type="http://schemas.openxmlformats.org/officeDocument/2006/relationships/slide" Target="slides/slide22.xml"/><Relationship Id="rId124" Type="http://schemas.openxmlformats.org/officeDocument/2006/relationships/font" Target="fonts/MavenPro-regular.fntdata"/><Relationship Id="rId123" Type="http://schemas.openxmlformats.org/officeDocument/2006/relationships/font" Target="fonts/Nunito-boldItalic.fntdata"/><Relationship Id="rId122" Type="http://schemas.openxmlformats.org/officeDocument/2006/relationships/font" Target="fonts/Nunito-italic.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Roboto-italic.fntdata"/><Relationship Id="rId117" Type="http://schemas.openxmlformats.org/officeDocument/2006/relationships/font" Target="fonts/Roboto-bold.fntdata"/><Relationship Id="rId116" Type="http://schemas.openxmlformats.org/officeDocument/2006/relationships/font" Target="fonts/Roboto-regular.fntdata"/><Relationship Id="rId115" Type="http://schemas.openxmlformats.org/officeDocument/2006/relationships/slide" Target="slides/slide108.xml"/><Relationship Id="rId119" Type="http://schemas.openxmlformats.org/officeDocument/2006/relationships/font" Target="fonts/Roboto-boldItalic.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1" Type="http://customschemas.google.com/relationships/presentationmetadata" Target="metadata"/><Relationship Id="rId130" Type="http://schemas.openxmlformats.org/officeDocument/2006/relationships/font" Target="fonts/OpenSans-bold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723254dbf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723254dbf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3" name="Google Shape;1803;p4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9" name="Google Shape;1809;p4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5" name="Google Shape;1815;p4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1" name="Google Shape;1821;p5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7" name="Google Shape;1827;p5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3" name="Google Shape;1833;p5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9" name="Google Shape;1839;p5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5" name="Google Shape;1845;p5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1" name="Google Shape;185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722c5109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722c5109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dfa56f727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dfa56f727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727943809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727943809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dfa56f727e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dfa56f727e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722c5109e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722c5109e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722c5109e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722c5109e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5" name="Google Shape;7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7" name="Google Shape;71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723add9a22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723add9a2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3" name="Google Shape;7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72364e1d1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72364e1d1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72364e1d17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72364e1d17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72364e1d1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72364e1d1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e004f8fd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e004f8fd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72364e1d17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72364e1d1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723add9a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723add9a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1" name="Google Shape;79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0e8c9b84c06a85f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10e8c9b84c06a85f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723f3c6682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723f3c6682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5" name="Google Shape;88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5" name="Google Shape;89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72102b37b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72102b37b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723f3c6682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2723f3c6682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72287c390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3" name="Google Shape;933;g272287c39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72287c3909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g272287c3909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72287c3909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1" name="Google Shape;981;g272287c3909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72287c3909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g272287c3909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72287c3909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g272287c3909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72287c3909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g272287c3909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72287c3909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g272287c3909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72287c3909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2" name="Google Shape;1102;g272287c3909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72287c3909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g272287c3909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72287c3909_0_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3" name="Google Shape;1153;g272287c3909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72287c3909_0_5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8" name="Google Shape;1178;g272287c3909_0_5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72287c3909_0_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3" name="Google Shape;1203;g272287c3909_0_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72287c3909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8" name="Google Shape;1228;g272287c3909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72287c3909_0_7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2" name="Google Shape;1252;g272287c3909_0_7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272287c3909_0_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g272287c3909_0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7" name="Google Shape;1287;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2723add9a2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3" name="Google Shape;1293;g2723add9a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0" name="Google Shape;1300;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23254dbff_1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723254dbff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8" name="Google Shape;1308;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6" name="Google Shape;1326;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72287c3909_0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1" name="Google Shape;1351;g272287c3909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72287c3909_0_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5" name="Google Shape;1375;g272287c3909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72287c3909_0_3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8" name="Google Shape;1398;g272287c3909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272287c3909_0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1" name="Google Shape;1421;g272287c3909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72287c3909_0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5" name="Google Shape;1445;g272287c3909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272287c3909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9" name="Google Shape;1469;g272287c3909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272287c3909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4" name="Google Shape;1494;g272287c3909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72287c3909_0_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9" name="Google Shape;1519;g272287c3909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22c5109e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722c5109e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72287c3909_0_5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4" name="Google Shape;1544;g272287c3909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272287c3909_0_5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0" name="Google Shape;1570;g272287c3909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6" name="Google Shape;1596;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2" name="Google Shape;1612;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72287c3909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272287c3909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1" name="Google Shape;1631;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2727943809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2727943809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27279ffc11a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g27279ffc11a_1_30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27279ffc11a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g27279ffc11a_1_30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27279ffc11a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g27279ffc11a_1_3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722c5109e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722c5109e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2727943809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g2727943809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27279ffc11a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Neighborhood : Matrix representation of pixel values</a:t>
            </a:r>
            <a:endParaRPr/>
          </a:p>
        </p:txBody>
      </p:sp>
      <p:sp>
        <p:nvSpPr>
          <p:cNvPr id="1680" name="Google Shape;1680;g27279ffc11a_1_3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7279ffc11a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g27279ffc11a_1_3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2727943809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6" name="Google Shape;1696;g2727943809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727943809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2727943809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2727943809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2727943809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2727943809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6" name="Google Shape;1716;g2727943809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2727943809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3" name="Google Shape;1723;g2727943809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2e1ecc9a3c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0" name="Google Shape;1730;g2e1ecc9a3c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7" name="Google Shape;1737;p3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722c5109e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722c5109e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3" name="Google Shape;1743;p3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9" name="Google Shape;1749;p3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5" name="Google Shape;1755;p3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1" name="Google Shape;1761;p4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7" name="Google Shape;1767;p4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3" name="Google Shape;1773;p4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9" name="Google Shape;1779;p4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5" name="Google Shape;1785;p4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1" name="Google Shape;1791;p4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7" name="Google Shape;1797;p4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g2723add9a22_0_338"/>
          <p:cNvGrpSpPr/>
          <p:nvPr/>
        </p:nvGrpSpPr>
        <p:grpSpPr>
          <a:xfrm>
            <a:off x="7343003" y="3409675"/>
            <a:ext cx="1691422" cy="1732548"/>
            <a:chOff x="7343003" y="3409675"/>
            <a:chExt cx="1691422" cy="1732548"/>
          </a:xfrm>
        </p:grpSpPr>
        <p:grpSp>
          <p:nvGrpSpPr>
            <p:cNvPr id="11" name="Google Shape;11;g2723add9a22_0_338"/>
            <p:cNvGrpSpPr/>
            <p:nvPr/>
          </p:nvGrpSpPr>
          <p:grpSpPr>
            <a:xfrm>
              <a:off x="7343003" y="4453711"/>
              <a:ext cx="316800" cy="688513"/>
              <a:chOff x="7343003" y="4453711"/>
              <a:chExt cx="316800" cy="688513"/>
            </a:xfrm>
          </p:grpSpPr>
          <p:sp>
            <p:nvSpPr>
              <p:cNvPr id="12" name="Google Shape;12;g2723add9a22_0_338"/>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g2723add9a22_0_338"/>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g2723add9a22_0_338"/>
            <p:cNvGrpSpPr/>
            <p:nvPr/>
          </p:nvGrpSpPr>
          <p:grpSpPr>
            <a:xfrm>
              <a:off x="7801210" y="4105700"/>
              <a:ext cx="316800" cy="1036523"/>
              <a:chOff x="7801210" y="4105700"/>
              <a:chExt cx="316800" cy="1036523"/>
            </a:xfrm>
          </p:grpSpPr>
          <p:sp>
            <p:nvSpPr>
              <p:cNvPr id="15" name="Google Shape;15;g2723add9a22_0_338"/>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g2723add9a22_0_338"/>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723add9a22_0_338"/>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g2723add9a22_0_338"/>
            <p:cNvGrpSpPr/>
            <p:nvPr/>
          </p:nvGrpSpPr>
          <p:grpSpPr>
            <a:xfrm>
              <a:off x="8259418" y="3757688"/>
              <a:ext cx="316800" cy="1384535"/>
              <a:chOff x="8259418" y="3757688"/>
              <a:chExt cx="316800" cy="1384535"/>
            </a:xfrm>
          </p:grpSpPr>
          <p:sp>
            <p:nvSpPr>
              <p:cNvPr id="19" name="Google Shape;19;g2723add9a22_0_338"/>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g2723add9a22_0_338"/>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g2723add9a22_0_338"/>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2723add9a22_0_338"/>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g2723add9a22_0_338"/>
            <p:cNvGrpSpPr/>
            <p:nvPr/>
          </p:nvGrpSpPr>
          <p:grpSpPr>
            <a:xfrm>
              <a:off x="8717625" y="3409675"/>
              <a:ext cx="316800" cy="1732548"/>
              <a:chOff x="8717625" y="3409675"/>
              <a:chExt cx="316800" cy="1732548"/>
            </a:xfrm>
          </p:grpSpPr>
          <p:sp>
            <p:nvSpPr>
              <p:cNvPr id="24" name="Google Shape;24;g2723add9a22_0_338"/>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g2723add9a22_0_338"/>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g2723add9a22_0_338"/>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g2723add9a22_0_338"/>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g2723add9a22_0_338"/>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g2723add9a22_0_338"/>
          <p:cNvGrpSpPr/>
          <p:nvPr/>
        </p:nvGrpSpPr>
        <p:grpSpPr>
          <a:xfrm>
            <a:off x="5043503" y="0"/>
            <a:ext cx="3814072" cy="3839102"/>
            <a:chOff x="5043503" y="0"/>
            <a:chExt cx="3814072" cy="3839102"/>
          </a:xfrm>
        </p:grpSpPr>
        <p:sp>
          <p:nvSpPr>
            <p:cNvPr id="30" name="Google Shape;30;g2723add9a22_0_338"/>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g2723add9a22_0_338"/>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g2723add9a22_0_338"/>
            <p:cNvGrpSpPr/>
            <p:nvPr/>
          </p:nvGrpSpPr>
          <p:grpSpPr>
            <a:xfrm>
              <a:off x="7647812" y="2704283"/>
              <a:ext cx="635219" cy="635219"/>
              <a:chOff x="6725724" y="2701260"/>
              <a:chExt cx="1208101" cy="1208100"/>
            </a:xfrm>
          </p:grpSpPr>
          <p:sp>
            <p:nvSpPr>
              <p:cNvPr id="33" name="Google Shape;33;g2723add9a22_0_338"/>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723add9a22_0_338"/>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723add9a22_0_338"/>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g2723add9a22_0_338"/>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g2723add9a22_0_338"/>
            <p:cNvGrpSpPr/>
            <p:nvPr/>
          </p:nvGrpSpPr>
          <p:grpSpPr>
            <a:xfrm>
              <a:off x="7952720" y="179238"/>
              <a:ext cx="873165" cy="873003"/>
              <a:chOff x="7754428" y="208725"/>
              <a:chExt cx="541800" cy="541800"/>
            </a:xfrm>
          </p:grpSpPr>
          <p:sp>
            <p:nvSpPr>
              <p:cNvPr id="38" name="Google Shape;38;g2723add9a22_0_338"/>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g2723add9a22_0_338"/>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g2723add9a22_0_338"/>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723add9a22_0_338"/>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723add9a22_0_338"/>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23add9a22_0_338"/>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723add9a22_0_338"/>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23add9a22_0_338"/>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g2723add9a22_0_338"/>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g2723add9a22_0_338"/>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g2723add9a22_0_33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g2723add9a22_0_470"/>
          <p:cNvGrpSpPr/>
          <p:nvPr/>
        </p:nvGrpSpPr>
        <p:grpSpPr>
          <a:xfrm>
            <a:off x="52" y="4099200"/>
            <a:ext cx="9144036" cy="1044300"/>
            <a:chOff x="52" y="4099200"/>
            <a:chExt cx="9144036" cy="1044300"/>
          </a:xfrm>
        </p:grpSpPr>
        <p:grpSp>
          <p:nvGrpSpPr>
            <p:cNvPr id="143" name="Google Shape;143;g2723add9a22_0_470"/>
            <p:cNvGrpSpPr/>
            <p:nvPr/>
          </p:nvGrpSpPr>
          <p:grpSpPr>
            <a:xfrm>
              <a:off x="52" y="4309200"/>
              <a:ext cx="231622" cy="834300"/>
              <a:chOff x="2688737" y="4301380"/>
              <a:chExt cx="231900" cy="834300"/>
            </a:xfrm>
          </p:grpSpPr>
          <p:sp>
            <p:nvSpPr>
              <p:cNvPr id="144" name="Google Shape;144;g2723add9a22_0_470"/>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23add9a22_0_470"/>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723add9a22_0_470"/>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723add9a22_0_470"/>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g2723add9a22_0_470"/>
            <p:cNvGrpSpPr/>
            <p:nvPr/>
          </p:nvGrpSpPr>
          <p:grpSpPr>
            <a:xfrm>
              <a:off x="371406" y="4099200"/>
              <a:ext cx="231622" cy="1044300"/>
              <a:chOff x="2688737" y="4091380"/>
              <a:chExt cx="231900" cy="1044300"/>
            </a:xfrm>
          </p:grpSpPr>
          <p:sp>
            <p:nvSpPr>
              <p:cNvPr id="149" name="Google Shape;149;g2723add9a22_0_470"/>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723add9a22_0_470"/>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723add9a22_0_470"/>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723add9a22_0_470"/>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723add9a22_0_470"/>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g2723add9a22_0_470"/>
            <p:cNvGrpSpPr/>
            <p:nvPr/>
          </p:nvGrpSpPr>
          <p:grpSpPr>
            <a:xfrm>
              <a:off x="742761" y="4309200"/>
              <a:ext cx="231622" cy="834300"/>
              <a:chOff x="2688737" y="4301380"/>
              <a:chExt cx="231900" cy="834300"/>
            </a:xfrm>
          </p:grpSpPr>
          <p:sp>
            <p:nvSpPr>
              <p:cNvPr id="155" name="Google Shape;155;g2723add9a22_0_470"/>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723add9a22_0_470"/>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723add9a22_0_470"/>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723add9a22_0_470"/>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g2723add9a22_0_470"/>
            <p:cNvGrpSpPr/>
            <p:nvPr/>
          </p:nvGrpSpPr>
          <p:grpSpPr>
            <a:xfrm>
              <a:off x="1114115" y="4518900"/>
              <a:ext cx="231622" cy="624600"/>
              <a:chOff x="2688737" y="4511080"/>
              <a:chExt cx="231900" cy="624600"/>
            </a:xfrm>
          </p:grpSpPr>
          <p:sp>
            <p:nvSpPr>
              <p:cNvPr id="160" name="Google Shape;160;g2723add9a22_0_470"/>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723add9a22_0_470"/>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723add9a22_0_470"/>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g2723add9a22_0_470"/>
            <p:cNvGrpSpPr/>
            <p:nvPr/>
          </p:nvGrpSpPr>
          <p:grpSpPr>
            <a:xfrm>
              <a:off x="1856753" y="4099200"/>
              <a:ext cx="231600" cy="1044300"/>
              <a:chOff x="1856753" y="4099200"/>
              <a:chExt cx="231600" cy="1044300"/>
            </a:xfrm>
          </p:grpSpPr>
          <p:sp>
            <p:nvSpPr>
              <p:cNvPr id="164" name="Google Shape;164;g2723add9a22_0_470"/>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23add9a22_0_470"/>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723add9a22_0_470"/>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723add9a22_0_470"/>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723add9a22_0_470"/>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g2723add9a22_0_470"/>
            <p:cNvGrpSpPr/>
            <p:nvPr/>
          </p:nvGrpSpPr>
          <p:grpSpPr>
            <a:xfrm>
              <a:off x="2228107" y="4309200"/>
              <a:ext cx="231600" cy="834300"/>
              <a:chOff x="2228107" y="4309200"/>
              <a:chExt cx="231600" cy="834300"/>
            </a:xfrm>
          </p:grpSpPr>
          <p:sp>
            <p:nvSpPr>
              <p:cNvPr id="170" name="Google Shape;170;g2723add9a22_0_470"/>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23add9a22_0_470"/>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23add9a22_0_470"/>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23add9a22_0_470"/>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g2723add9a22_0_470"/>
            <p:cNvGrpSpPr/>
            <p:nvPr/>
          </p:nvGrpSpPr>
          <p:grpSpPr>
            <a:xfrm>
              <a:off x="2599462" y="4518900"/>
              <a:ext cx="231600" cy="624600"/>
              <a:chOff x="2599462" y="4518900"/>
              <a:chExt cx="231600" cy="624600"/>
            </a:xfrm>
          </p:grpSpPr>
          <p:sp>
            <p:nvSpPr>
              <p:cNvPr id="175" name="Google Shape;175;g2723add9a22_0_470"/>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23add9a22_0_470"/>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23add9a22_0_470"/>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g2723add9a22_0_470"/>
            <p:cNvGrpSpPr/>
            <p:nvPr/>
          </p:nvGrpSpPr>
          <p:grpSpPr>
            <a:xfrm>
              <a:off x="3342171" y="4099200"/>
              <a:ext cx="231600" cy="1044300"/>
              <a:chOff x="3342171" y="4099200"/>
              <a:chExt cx="231600" cy="1044300"/>
            </a:xfrm>
          </p:grpSpPr>
          <p:sp>
            <p:nvSpPr>
              <p:cNvPr id="179" name="Google Shape;179;g2723add9a22_0_470"/>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23add9a22_0_470"/>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23add9a22_0_470"/>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23add9a22_0_470"/>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23add9a22_0_470"/>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g2723add9a22_0_470"/>
            <p:cNvGrpSpPr/>
            <p:nvPr/>
          </p:nvGrpSpPr>
          <p:grpSpPr>
            <a:xfrm>
              <a:off x="3713525" y="4309200"/>
              <a:ext cx="231600" cy="834300"/>
              <a:chOff x="3713525" y="4309200"/>
              <a:chExt cx="231600" cy="834300"/>
            </a:xfrm>
          </p:grpSpPr>
          <p:sp>
            <p:nvSpPr>
              <p:cNvPr id="185" name="Google Shape;185;g2723add9a22_0_470"/>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23add9a22_0_470"/>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23add9a22_0_470"/>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23add9a22_0_470"/>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g2723add9a22_0_470"/>
            <p:cNvGrpSpPr/>
            <p:nvPr/>
          </p:nvGrpSpPr>
          <p:grpSpPr>
            <a:xfrm>
              <a:off x="1485398" y="4309200"/>
              <a:ext cx="231600" cy="834300"/>
              <a:chOff x="1485398" y="4309200"/>
              <a:chExt cx="231600" cy="834300"/>
            </a:xfrm>
          </p:grpSpPr>
          <p:sp>
            <p:nvSpPr>
              <p:cNvPr id="190" name="Google Shape;190;g2723add9a22_0_470"/>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23add9a22_0_470"/>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23add9a22_0_470"/>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23add9a22_0_470"/>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g2723add9a22_0_470"/>
            <p:cNvGrpSpPr/>
            <p:nvPr/>
          </p:nvGrpSpPr>
          <p:grpSpPr>
            <a:xfrm>
              <a:off x="4084879" y="4518900"/>
              <a:ext cx="231600" cy="624600"/>
              <a:chOff x="4084879" y="4518900"/>
              <a:chExt cx="231600" cy="624600"/>
            </a:xfrm>
          </p:grpSpPr>
          <p:sp>
            <p:nvSpPr>
              <p:cNvPr id="195" name="Google Shape;195;g2723add9a22_0_470"/>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723add9a22_0_470"/>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723add9a22_0_470"/>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g2723add9a22_0_470"/>
            <p:cNvGrpSpPr/>
            <p:nvPr/>
          </p:nvGrpSpPr>
          <p:grpSpPr>
            <a:xfrm>
              <a:off x="2970816" y="4309200"/>
              <a:ext cx="231600" cy="834300"/>
              <a:chOff x="2970816" y="4309200"/>
              <a:chExt cx="231600" cy="834300"/>
            </a:xfrm>
          </p:grpSpPr>
          <p:sp>
            <p:nvSpPr>
              <p:cNvPr id="199" name="Google Shape;199;g2723add9a22_0_470"/>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23add9a22_0_470"/>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723add9a22_0_470"/>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23add9a22_0_470"/>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g2723add9a22_0_470"/>
            <p:cNvGrpSpPr/>
            <p:nvPr/>
          </p:nvGrpSpPr>
          <p:grpSpPr>
            <a:xfrm>
              <a:off x="4456234" y="4309200"/>
              <a:ext cx="231600" cy="834300"/>
              <a:chOff x="4456234" y="4309200"/>
              <a:chExt cx="231600" cy="834300"/>
            </a:xfrm>
          </p:grpSpPr>
          <p:sp>
            <p:nvSpPr>
              <p:cNvPr id="204" name="Google Shape;204;g2723add9a22_0_470"/>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23add9a22_0_470"/>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723add9a22_0_470"/>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23add9a22_0_470"/>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g2723add9a22_0_470"/>
            <p:cNvGrpSpPr/>
            <p:nvPr/>
          </p:nvGrpSpPr>
          <p:grpSpPr>
            <a:xfrm>
              <a:off x="4827588" y="4099200"/>
              <a:ext cx="231600" cy="1044300"/>
              <a:chOff x="4827588" y="4099200"/>
              <a:chExt cx="231600" cy="1044300"/>
            </a:xfrm>
          </p:grpSpPr>
          <p:sp>
            <p:nvSpPr>
              <p:cNvPr id="209" name="Google Shape;209;g2723add9a22_0_470"/>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23add9a22_0_470"/>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723add9a22_0_470"/>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723add9a22_0_470"/>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723add9a22_0_470"/>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g2723add9a22_0_470"/>
            <p:cNvGrpSpPr/>
            <p:nvPr/>
          </p:nvGrpSpPr>
          <p:grpSpPr>
            <a:xfrm>
              <a:off x="5198943" y="4309200"/>
              <a:ext cx="231600" cy="834300"/>
              <a:chOff x="5198943" y="4309200"/>
              <a:chExt cx="231600" cy="834300"/>
            </a:xfrm>
          </p:grpSpPr>
          <p:sp>
            <p:nvSpPr>
              <p:cNvPr id="215" name="Google Shape;215;g2723add9a22_0_470"/>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723add9a22_0_470"/>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23add9a22_0_470"/>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723add9a22_0_470"/>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g2723add9a22_0_470"/>
            <p:cNvGrpSpPr/>
            <p:nvPr/>
          </p:nvGrpSpPr>
          <p:grpSpPr>
            <a:xfrm>
              <a:off x="5570297" y="4518900"/>
              <a:ext cx="231600" cy="624600"/>
              <a:chOff x="5570297" y="4518900"/>
              <a:chExt cx="231600" cy="624600"/>
            </a:xfrm>
          </p:grpSpPr>
          <p:sp>
            <p:nvSpPr>
              <p:cNvPr id="220" name="Google Shape;220;g2723add9a22_0_470"/>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23add9a22_0_470"/>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23add9a22_0_470"/>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g2723add9a22_0_470"/>
            <p:cNvGrpSpPr/>
            <p:nvPr/>
          </p:nvGrpSpPr>
          <p:grpSpPr>
            <a:xfrm>
              <a:off x="5941652" y="4309200"/>
              <a:ext cx="231600" cy="834300"/>
              <a:chOff x="5941652" y="4309200"/>
              <a:chExt cx="231600" cy="834300"/>
            </a:xfrm>
          </p:grpSpPr>
          <p:sp>
            <p:nvSpPr>
              <p:cNvPr id="224" name="Google Shape;224;g2723add9a22_0_470"/>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723add9a22_0_470"/>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723add9a22_0_470"/>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23add9a22_0_470"/>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g2723add9a22_0_470"/>
            <p:cNvGrpSpPr/>
            <p:nvPr/>
          </p:nvGrpSpPr>
          <p:grpSpPr>
            <a:xfrm>
              <a:off x="6313006" y="4099200"/>
              <a:ext cx="231600" cy="1044300"/>
              <a:chOff x="6313006" y="4099200"/>
              <a:chExt cx="231600" cy="1044300"/>
            </a:xfrm>
          </p:grpSpPr>
          <p:sp>
            <p:nvSpPr>
              <p:cNvPr id="229" name="Google Shape;229;g2723add9a22_0_470"/>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23add9a22_0_470"/>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23add9a22_0_470"/>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23add9a22_0_470"/>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723add9a22_0_470"/>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g2723add9a22_0_470"/>
            <p:cNvGrpSpPr/>
            <p:nvPr/>
          </p:nvGrpSpPr>
          <p:grpSpPr>
            <a:xfrm>
              <a:off x="6684361" y="4309200"/>
              <a:ext cx="231600" cy="834300"/>
              <a:chOff x="6684361" y="4309200"/>
              <a:chExt cx="231600" cy="834300"/>
            </a:xfrm>
          </p:grpSpPr>
          <p:sp>
            <p:nvSpPr>
              <p:cNvPr id="235" name="Google Shape;235;g2723add9a22_0_470"/>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723add9a22_0_470"/>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723add9a22_0_470"/>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23add9a22_0_470"/>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g2723add9a22_0_470"/>
            <p:cNvGrpSpPr/>
            <p:nvPr/>
          </p:nvGrpSpPr>
          <p:grpSpPr>
            <a:xfrm>
              <a:off x="7055715" y="4518900"/>
              <a:ext cx="231600" cy="624600"/>
              <a:chOff x="7055715" y="4518900"/>
              <a:chExt cx="231600" cy="624600"/>
            </a:xfrm>
          </p:grpSpPr>
          <p:sp>
            <p:nvSpPr>
              <p:cNvPr id="240" name="Google Shape;240;g2723add9a22_0_470"/>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23add9a22_0_470"/>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23add9a22_0_470"/>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g2723add9a22_0_470"/>
            <p:cNvGrpSpPr/>
            <p:nvPr/>
          </p:nvGrpSpPr>
          <p:grpSpPr>
            <a:xfrm>
              <a:off x="7798424" y="4099200"/>
              <a:ext cx="231600" cy="1044300"/>
              <a:chOff x="7798424" y="4099200"/>
              <a:chExt cx="231600" cy="1044300"/>
            </a:xfrm>
          </p:grpSpPr>
          <p:sp>
            <p:nvSpPr>
              <p:cNvPr id="244" name="Google Shape;244;g2723add9a22_0_470"/>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723add9a22_0_470"/>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23add9a22_0_470"/>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23add9a22_0_470"/>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723add9a22_0_470"/>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g2723add9a22_0_470"/>
            <p:cNvGrpSpPr/>
            <p:nvPr/>
          </p:nvGrpSpPr>
          <p:grpSpPr>
            <a:xfrm>
              <a:off x="8169779" y="4309200"/>
              <a:ext cx="231600" cy="834300"/>
              <a:chOff x="8169779" y="4309200"/>
              <a:chExt cx="231600" cy="834300"/>
            </a:xfrm>
          </p:grpSpPr>
          <p:sp>
            <p:nvSpPr>
              <p:cNvPr id="250" name="Google Shape;250;g2723add9a22_0_470"/>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23add9a22_0_470"/>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23add9a22_0_470"/>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23add9a22_0_470"/>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g2723add9a22_0_470"/>
            <p:cNvGrpSpPr/>
            <p:nvPr/>
          </p:nvGrpSpPr>
          <p:grpSpPr>
            <a:xfrm>
              <a:off x="7427070" y="4309200"/>
              <a:ext cx="231600" cy="834300"/>
              <a:chOff x="7427070" y="4309200"/>
              <a:chExt cx="231600" cy="834300"/>
            </a:xfrm>
          </p:grpSpPr>
          <p:sp>
            <p:nvSpPr>
              <p:cNvPr id="255" name="Google Shape;255;g2723add9a22_0_470"/>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23add9a22_0_470"/>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23add9a22_0_470"/>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23add9a22_0_470"/>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g2723add9a22_0_470"/>
            <p:cNvGrpSpPr/>
            <p:nvPr/>
          </p:nvGrpSpPr>
          <p:grpSpPr>
            <a:xfrm>
              <a:off x="8541133" y="4518900"/>
              <a:ext cx="231600" cy="624600"/>
              <a:chOff x="8541133" y="4518900"/>
              <a:chExt cx="231600" cy="624600"/>
            </a:xfrm>
          </p:grpSpPr>
          <p:sp>
            <p:nvSpPr>
              <p:cNvPr id="260" name="Google Shape;260;g2723add9a22_0_470"/>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23add9a22_0_470"/>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23add9a22_0_470"/>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g2723add9a22_0_470"/>
            <p:cNvGrpSpPr/>
            <p:nvPr/>
          </p:nvGrpSpPr>
          <p:grpSpPr>
            <a:xfrm>
              <a:off x="8912488" y="4309200"/>
              <a:ext cx="231600" cy="834300"/>
              <a:chOff x="8912488" y="4309200"/>
              <a:chExt cx="231600" cy="834300"/>
            </a:xfrm>
          </p:grpSpPr>
          <p:sp>
            <p:nvSpPr>
              <p:cNvPr id="264" name="Google Shape;264;g2723add9a22_0_470"/>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23add9a22_0_470"/>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23add9a22_0_470"/>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23add9a22_0_470"/>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g2723add9a22_0_470"/>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g2723add9a22_0_470"/>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g2723add9a22_0_47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g2723add9a22_0_60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3" name="Shape 273"/>
        <p:cNvGrpSpPr/>
        <p:nvPr/>
      </p:nvGrpSpPr>
      <p:grpSpPr>
        <a:xfrm>
          <a:off x="0" y="0"/>
          <a:ext cx="0" cy="0"/>
          <a:chOff x="0" y="0"/>
          <a:chExt cx="0" cy="0"/>
        </a:xfrm>
      </p:grpSpPr>
      <p:sp>
        <p:nvSpPr>
          <p:cNvPr id="274" name="Google Shape;274;g2723add9a22_0_60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5" name="Google Shape;275;g2723add9a22_0_60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6" name="Google Shape;276;g2723add9a22_0_6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 name="Google Shape;277;g2723add9a22_0_6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8" name="Google Shape;278;g2723add9a22_0_6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283" name="Shape 283"/>
        <p:cNvGrpSpPr/>
        <p:nvPr/>
      </p:nvGrpSpPr>
      <p:grpSpPr>
        <a:xfrm>
          <a:off x="0" y="0"/>
          <a:ext cx="0" cy="0"/>
          <a:chOff x="0" y="0"/>
          <a:chExt cx="0" cy="0"/>
        </a:xfrm>
      </p:grpSpPr>
      <p:grpSp>
        <p:nvGrpSpPr>
          <p:cNvPr id="284" name="Google Shape;284;g27279ffc11a_1_4"/>
          <p:cNvGrpSpPr/>
          <p:nvPr/>
        </p:nvGrpSpPr>
        <p:grpSpPr>
          <a:xfrm>
            <a:off x="7343003" y="3409675"/>
            <a:ext cx="1691422" cy="1732548"/>
            <a:chOff x="7343003" y="3409675"/>
            <a:chExt cx="1691422" cy="1732548"/>
          </a:xfrm>
        </p:grpSpPr>
        <p:grpSp>
          <p:nvGrpSpPr>
            <p:cNvPr id="285" name="Google Shape;285;g27279ffc11a_1_4"/>
            <p:cNvGrpSpPr/>
            <p:nvPr/>
          </p:nvGrpSpPr>
          <p:grpSpPr>
            <a:xfrm>
              <a:off x="7343003" y="4453711"/>
              <a:ext cx="316800" cy="688512"/>
              <a:chOff x="7343003" y="4453711"/>
              <a:chExt cx="316800" cy="688512"/>
            </a:xfrm>
          </p:grpSpPr>
          <p:sp>
            <p:nvSpPr>
              <p:cNvPr id="286" name="Google Shape;286;g27279ffc11a_1_4"/>
              <p:cNvSpPr/>
              <p:nvPr/>
            </p:nvSpPr>
            <p:spPr>
              <a:xfrm>
                <a:off x="7343003"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27279ffc11a_1_4"/>
              <p:cNvSpPr/>
              <p:nvPr/>
            </p:nvSpPr>
            <p:spPr>
              <a:xfrm>
                <a:off x="7343003"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 name="Google Shape;288;g27279ffc11a_1_4"/>
            <p:cNvGrpSpPr/>
            <p:nvPr/>
          </p:nvGrpSpPr>
          <p:grpSpPr>
            <a:xfrm>
              <a:off x="7801210" y="4105700"/>
              <a:ext cx="316800" cy="1036523"/>
              <a:chOff x="7801210" y="4105700"/>
              <a:chExt cx="316800" cy="1036523"/>
            </a:xfrm>
          </p:grpSpPr>
          <p:sp>
            <p:nvSpPr>
              <p:cNvPr id="289" name="Google Shape;289;g27279ffc11a_1_4"/>
              <p:cNvSpPr/>
              <p:nvPr/>
            </p:nvSpPr>
            <p:spPr>
              <a:xfrm>
                <a:off x="7801210"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27279ffc11a_1_4"/>
              <p:cNvSpPr/>
              <p:nvPr/>
            </p:nvSpPr>
            <p:spPr>
              <a:xfrm>
                <a:off x="7801210"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27279ffc11a_1_4"/>
              <p:cNvSpPr/>
              <p:nvPr/>
            </p:nvSpPr>
            <p:spPr>
              <a:xfrm>
                <a:off x="7801210"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g27279ffc11a_1_4"/>
            <p:cNvGrpSpPr/>
            <p:nvPr/>
          </p:nvGrpSpPr>
          <p:grpSpPr>
            <a:xfrm>
              <a:off x="8259418" y="3757688"/>
              <a:ext cx="316800" cy="1384535"/>
              <a:chOff x="8259418" y="3757688"/>
              <a:chExt cx="316800" cy="1384535"/>
            </a:xfrm>
          </p:grpSpPr>
          <p:sp>
            <p:nvSpPr>
              <p:cNvPr id="293" name="Google Shape;293;g27279ffc11a_1_4"/>
              <p:cNvSpPr/>
              <p:nvPr/>
            </p:nvSpPr>
            <p:spPr>
              <a:xfrm>
                <a:off x="8259418"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7279ffc11a_1_4"/>
              <p:cNvSpPr/>
              <p:nvPr/>
            </p:nvSpPr>
            <p:spPr>
              <a:xfrm>
                <a:off x="8259418"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27279ffc11a_1_4"/>
              <p:cNvSpPr/>
              <p:nvPr/>
            </p:nvSpPr>
            <p:spPr>
              <a:xfrm>
                <a:off x="8259418"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27279ffc11a_1_4"/>
              <p:cNvSpPr/>
              <p:nvPr/>
            </p:nvSpPr>
            <p:spPr>
              <a:xfrm>
                <a:off x="8259418"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7" name="Google Shape;297;g27279ffc11a_1_4"/>
            <p:cNvGrpSpPr/>
            <p:nvPr/>
          </p:nvGrpSpPr>
          <p:grpSpPr>
            <a:xfrm>
              <a:off x="8717625" y="3409675"/>
              <a:ext cx="316800" cy="1732548"/>
              <a:chOff x="8717625" y="3409675"/>
              <a:chExt cx="316800" cy="1732548"/>
            </a:xfrm>
          </p:grpSpPr>
          <p:sp>
            <p:nvSpPr>
              <p:cNvPr id="298" name="Google Shape;298;g27279ffc11a_1_4"/>
              <p:cNvSpPr/>
              <p:nvPr/>
            </p:nvSpPr>
            <p:spPr>
              <a:xfrm>
                <a:off x="8717625"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7279ffc11a_1_4"/>
              <p:cNvSpPr/>
              <p:nvPr/>
            </p:nvSpPr>
            <p:spPr>
              <a:xfrm>
                <a:off x="8717625"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279ffc11a_1_4"/>
              <p:cNvSpPr/>
              <p:nvPr/>
            </p:nvSpPr>
            <p:spPr>
              <a:xfrm>
                <a:off x="8717625"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7279ffc11a_1_4"/>
              <p:cNvSpPr/>
              <p:nvPr/>
            </p:nvSpPr>
            <p:spPr>
              <a:xfrm>
                <a:off x="8717625" y="3409675"/>
                <a:ext cx="316800" cy="1732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7279ffc11a_1_4"/>
              <p:cNvSpPr/>
              <p:nvPr/>
            </p:nvSpPr>
            <p:spPr>
              <a:xfrm>
                <a:off x="8717625"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3" name="Google Shape;303;g27279ffc11a_1_4"/>
          <p:cNvGrpSpPr/>
          <p:nvPr/>
        </p:nvGrpSpPr>
        <p:grpSpPr>
          <a:xfrm>
            <a:off x="5043503" y="0"/>
            <a:ext cx="3814072" cy="3839102"/>
            <a:chOff x="5043503" y="0"/>
            <a:chExt cx="3814072" cy="3839102"/>
          </a:xfrm>
        </p:grpSpPr>
        <p:sp>
          <p:nvSpPr>
            <p:cNvPr id="304" name="Google Shape;304;g27279ffc11a_1_4"/>
            <p:cNvSpPr/>
            <p:nvPr/>
          </p:nvSpPr>
          <p:spPr>
            <a:xfrm>
              <a:off x="8460975" y="1817775"/>
              <a:ext cx="396600" cy="3966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27279ffc11a_1_4"/>
            <p:cNvSpPr/>
            <p:nvPr/>
          </p:nvSpPr>
          <p:spPr>
            <a:xfrm rot="-9830444">
              <a:off x="6469759" y="3480728"/>
              <a:ext cx="320148" cy="32014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g27279ffc11a_1_4"/>
            <p:cNvGrpSpPr/>
            <p:nvPr/>
          </p:nvGrpSpPr>
          <p:grpSpPr>
            <a:xfrm>
              <a:off x="7647812" y="2704283"/>
              <a:ext cx="635219" cy="635219"/>
              <a:chOff x="6725724" y="2701260"/>
              <a:chExt cx="1208101" cy="1208100"/>
            </a:xfrm>
          </p:grpSpPr>
          <p:sp>
            <p:nvSpPr>
              <p:cNvPr id="307" name="Google Shape;307;g27279ffc11a_1_4"/>
              <p:cNvSpPr/>
              <p:nvPr/>
            </p:nvSpPr>
            <p:spPr>
              <a:xfrm rot="5400000">
                <a:off x="6725725" y="2701260"/>
                <a:ext cx="1208100" cy="12081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7279ffc11a_1_4"/>
              <p:cNvSpPr/>
              <p:nvPr/>
            </p:nvSpPr>
            <p:spPr>
              <a:xfrm rot="5400000">
                <a:off x="6725724" y="2701260"/>
                <a:ext cx="1208100" cy="1208100"/>
              </a:xfrm>
              <a:prstGeom prst="pie">
                <a:avLst>
                  <a:gd fmla="val 8244818" name="adj1"/>
                  <a:gd fmla="val 16246175"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7279ffc11a_1_4"/>
              <p:cNvSpPr/>
              <p:nvPr/>
            </p:nvSpPr>
            <p:spPr>
              <a:xfrm rot="5400000">
                <a:off x="6954988" y="2930398"/>
                <a:ext cx="749700" cy="7497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0" name="Google Shape;310;g27279ffc11a_1_4"/>
            <p:cNvSpPr/>
            <p:nvPr/>
          </p:nvSpPr>
          <p:spPr>
            <a:xfrm>
              <a:off x="8460975" y="1817775"/>
              <a:ext cx="396600" cy="396600"/>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1" name="Google Shape;311;g27279ffc11a_1_4"/>
            <p:cNvGrpSpPr/>
            <p:nvPr/>
          </p:nvGrpSpPr>
          <p:grpSpPr>
            <a:xfrm>
              <a:off x="7952720" y="179238"/>
              <a:ext cx="873165" cy="873003"/>
              <a:chOff x="7754428" y="208725"/>
              <a:chExt cx="541800" cy="541800"/>
            </a:xfrm>
          </p:grpSpPr>
          <p:sp>
            <p:nvSpPr>
              <p:cNvPr id="312" name="Google Shape;312;g27279ffc11a_1_4"/>
              <p:cNvSpPr/>
              <p:nvPr/>
            </p:nvSpPr>
            <p:spPr>
              <a:xfrm rot="-8647347">
                <a:off x="7831319" y="285616"/>
                <a:ext cx="388018" cy="38801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27279ffc11a_1_4"/>
              <p:cNvSpPr/>
              <p:nvPr/>
            </p:nvSpPr>
            <p:spPr>
              <a:xfrm rot="-8647347">
                <a:off x="7831319" y="285616"/>
                <a:ext cx="388018" cy="388018"/>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4" name="Google Shape;314;g27279ffc11a_1_4"/>
            <p:cNvSpPr/>
            <p:nvPr/>
          </p:nvSpPr>
          <p:spPr>
            <a:xfrm>
              <a:off x="5399840" y="356365"/>
              <a:ext cx="2577000" cy="25770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7279ffc11a_1_4"/>
            <p:cNvSpPr/>
            <p:nvPr/>
          </p:nvSpPr>
          <p:spPr>
            <a:xfrm rot="2043858">
              <a:off x="5503813" y="460310"/>
              <a:ext cx="2369480" cy="236948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27279ffc11a_1_4"/>
            <p:cNvSpPr/>
            <p:nvPr/>
          </p:nvSpPr>
          <p:spPr>
            <a:xfrm>
              <a:off x="5399795" y="360281"/>
              <a:ext cx="2577000" cy="2577000"/>
            </a:xfrm>
            <a:prstGeom prst="pie">
              <a:avLst>
                <a:gd fmla="val 8801158"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27279ffc11a_1_4"/>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7279ffc11a_1_4"/>
            <p:cNvSpPr/>
            <p:nvPr/>
          </p:nvSpPr>
          <p:spPr>
            <a:xfrm>
              <a:off x="5399795" y="356358"/>
              <a:ext cx="2577000" cy="2577000"/>
            </a:xfrm>
            <a:prstGeom prst="pie">
              <a:avLst>
                <a:gd fmla="val 1255410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27279ffc11a_1_4"/>
            <p:cNvSpPr/>
            <p:nvPr/>
          </p:nvSpPr>
          <p:spPr>
            <a:xfrm rot="-9830444">
              <a:off x="6469759" y="3480727"/>
              <a:ext cx="320148" cy="320148"/>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0" name="Google Shape;320;g27279ffc11a_1_4"/>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21" name="Google Shape;321;g27279ffc11a_1_4"/>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322" name="Google Shape;322;g27279ffc11a_1_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3" name="Shape 323"/>
        <p:cNvGrpSpPr/>
        <p:nvPr/>
      </p:nvGrpSpPr>
      <p:grpSpPr>
        <a:xfrm>
          <a:off x="0" y="0"/>
          <a:ext cx="0" cy="0"/>
          <a:chOff x="0" y="0"/>
          <a:chExt cx="0" cy="0"/>
        </a:xfrm>
      </p:grpSpPr>
      <p:grpSp>
        <p:nvGrpSpPr>
          <p:cNvPr id="324" name="Google Shape;324;g27279ffc11a_1_44"/>
          <p:cNvGrpSpPr/>
          <p:nvPr/>
        </p:nvGrpSpPr>
        <p:grpSpPr>
          <a:xfrm>
            <a:off x="625966" y="299376"/>
            <a:ext cx="999312" cy="999312"/>
            <a:chOff x="348199" y="179450"/>
            <a:chExt cx="1116300" cy="1116300"/>
          </a:xfrm>
        </p:grpSpPr>
        <p:sp>
          <p:nvSpPr>
            <p:cNvPr id="325" name="Google Shape;325;g27279ffc11a_1_44"/>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7279ffc11a_1_44"/>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7" name="Google Shape;327;g27279ffc11a_1_4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8" name="Google Shape;328;g27279ffc11a_1_4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9" name="Shape 329"/>
        <p:cNvGrpSpPr/>
        <p:nvPr/>
      </p:nvGrpSpPr>
      <p:grpSpPr>
        <a:xfrm>
          <a:off x="0" y="0"/>
          <a:ext cx="0" cy="0"/>
          <a:chOff x="0" y="0"/>
          <a:chExt cx="0" cy="0"/>
        </a:xfrm>
      </p:grpSpPr>
      <p:grpSp>
        <p:nvGrpSpPr>
          <p:cNvPr id="330" name="Google Shape;330;g27279ffc11a_1_50"/>
          <p:cNvGrpSpPr/>
          <p:nvPr/>
        </p:nvGrpSpPr>
        <p:grpSpPr>
          <a:xfrm>
            <a:off x="625966" y="299376"/>
            <a:ext cx="999312" cy="999312"/>
            <a:chOff x="348199" y="179450"/>
            <a:chExt cx="1116300" cy="1116300"/>
          </a:xfrm>
        </p:grpSpPr>
        <p:sp>
          <p:nvSpPr>
            <p:cNvPr id="331" name="Google Shape;331;g27279ffc11a_1_50"/>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27279ffc11a_1_50"/>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 name="Google Shape;333;g27279ffc11a_1_50"/>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4" name="Google Shape;334;g27279ffc11a_1_50"/>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35" name="Google Shape;335;g27279ffc11a_1_5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6" name="Shape 336"/>
        <p:cNvGrpSpPr/>
        <p:nvPr/>
      </p:nvGrpSpPr>
      <p:grpSpPr>
        <a:xfrm>
          <a:off x="0" y="0"/>
          <a:ext cx="0" cy="0"/>
          <a:chOff x="0" y="0"/>
          <a:chExt cx="0" cy="0"/>
        </a:xfrm>
      </p:grpSpPr>
      <p:sp>
        <p:nvSpPr>
          <p:cNvPr id="337" name="Google Shape;337;g27279ffc11a_1_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8" name="Google Shape;338;g27279ffc11a_1_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9" name="Google Shape;339;g27279ffc11a_1_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40" name="Google Shape;340;g27279ffc11a_1_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41" name="Google Shape;341;g27279ffc11a_1_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2" name="Shape 342"/>
        <p:cNvGrpSpPr/>
        <p:nvPr/>
      </p:nvGrpSpPr>
      <p:grpSpPr>
        <a:xfrm>
          <a:off x="0" y="0"/>
          <a:ext cx="0" cy="0"/>
          <a:chOff x="0" y="0"/>
          <a:chExt cx="0" cy="0"/>
        </a:xfrm>
      </p:grpSpPr>
      <p:grpSp>
        <p:nvGrpSpPr>
          <p:cNvPr id="343" name="Google Shape;343;g27279ffc11a_1_63"/>
          <p:cNvGrpSpPr/>
          <p:nvPr/>
        </p:nvGrpSpPr>
        <p:grpSpPr>
          <a:xfrm>
            <a:off x="146769" y="3406"/>
            <a:ext cx="1233214" cy="1384535"/>
            <a:chOff x="146769" y="3406"/>
            <a:chExt cx="1233214" cy="1384535"/>
          </a:xfrm>
        </p:grpSpPr>
        <p:grpSp>
          <p:nvGrpSpPr>
            <p:cNvPr id="344" name="Google Shape;344;g27279ffc11a_1_63"/>
            <p:cNvGrpSpPr/>
            <p:nvPr/>
          </p:nvGrpSpPr>
          <p:grpSpPr>
            <a:xfrm>
              <a:off x="1063183" y="3406"/>
              <a:ext cx="316800" cy="688513"/>
              <a:chOff x="1063183" y="3406"/>
              <a:chExt cx="316800" cy="688513"/>
            </a:xfrm>
          </p:grpSpPr>
          <p:sp>
            <p:nvSpPr>
              <p:cNvPr id="345" name="Google Shape;345;g27279ffc11a_1_63"/>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27279ffc11a_1_63"/>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7" name="Google Shape;347;g27279ffc11a_1_63"/>
            <p:cNvGrpSpPr/>
            <p:nvPr/>
          </p:nvGrpSpPr>
          <p:grpSpPr>
            <a:xfrm>
              <a:off x="604976" y="3406"/>
              <a:ext cx="316800" cy="1036524"/>
              <a:chOff x="604976" y="3406"/>
              <a:chExt cx="316800" cy="1036524"/>
            </a:xfrm>
          </p:grpSpPr>
          <p:sp>
            <p:nvSpPr>
              <p:cNvPr id="348" name="Google Shape;348;g27279ffc11a_1_63"/>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7279ffc11a_1_63"/>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7279ffc11a_1_63"/>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 name="Google Shape;351;g27279ffc11a_1_63"/>
            <p:cNvGrpSpPr/>
            <p:nvPr/>
          </p:nvGrpSpPr>
          <p:grpSpPr>
            <a:xfrm>
              <a:off x="146769" y="3406"/>
              <a:ext cx="316800" cy="1384535"/>
              <a:chOff x="146769" y="3406"/>
              <a:chExt cx="316800" cy="1384535"/>
            </a:xfrm>
          </p:grpSpPr>
          <p:sp>
            <p:nvSpPr>
              <p:cNvPr id="352" name="Google Shape;352;g27279ffc11a_1_63"/>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7279ffc11a_1_63"/>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7279ffc11a_1_63"/>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7279ffc11a_1_63"/>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6" name="Google Shape;356;g27279ffc11a_1_63"/>
          <p:cNvGrpSpPr/>
          <p:nvPr/>
        </p:nvGrpSpPr>
        <p:grpSpPr>
          <a:xfrm>
            <a:off x="6775084" y="2904008"/>
            <a:ext cx="2186147" cy="2239500"/>
            <a:chOff x="6775084" y="2904008"/>
            <a:chExt cx="2186147" cy="2239500"/>
          </a:xfrm>
        </p:grpSpPr>
        <p:grpSp>
          <p:nvGrpSpPr>
            <p:cNvPr id="357" name="Google Shape;357;g27279ffc11a_1_63"/>
            <p:cNvGrpSpPr/>
            <p:nvPr/>
          </p:nvGrpSpPr>
          <p:grpSpPr>
            <a:xfrm>
              <a:off x="6775084" y="4253708"/>
              <a:ext cx="409500" cy="889800"/>
              <a:chOff x="6775084" y="4253708"/>
              <a:chExt cx="409500" cy="889800"/>
            </a:xfrm>
          </p:grpSpPr>
          <p:sp>
            <p:nvSpPr>
              <p:cNvPr id="358" name="Google Shape;358;g27279ffc11a_1_63"/>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7279ffc11a_1_63"/>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0" name="Google Shape;360;g27279ffc11a_1_63"/>
            <p:cNvGrpSpPr/>
            <p:nvPr/>
          </p:nvGrpSpPr>
          <p:grpSpPr>
            <a:xfrm>
              <a:off x="7367299" y="3804008"/>
              <a:ext cx="409500" cy="1339500"/>
              <a:chOff x="7367299" y="3804008"/>
              <a:chExt cx="409500" cy="1339500"/>
            </a:xfrm>
          </p:grpSpPr>
          <p:sp>
            <p:nvSpPr>
              <p:cNvPr id="361" name="Google Shape;361;g27279ffc11a_1_63"/>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7279ffc11a_1_63"/>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7279ffc11a_1_63"/>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 name="Google Shape;364;g27279ffc11a_1_63"/>
            <p:cNvGrpSpPr/>
            <p:nvPr/>
          </p:nvGrpSpPr>
          <p:grpSpPr>
            <a:xfrm>
              <a:off x="7959516" y="3354008"/>
              <a:ext cx="409500" cy="1789500"/>
              <a:chOff x="7959516" y="3354008"/>
              <a:chExt cx="409500" cy="1789500"/>
            </a:xfrm>
          </p:grpSpPr>
          <p:sp>
            <p:nvSpPr>
              <p:cNvPr id="365" name="Google Shape;365;g27279ffc11a_1_63"/>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7279ffc11a_1_63"/>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7279ffc11a_1_63"/>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7279ffc11a_1_63"/>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 name="Google Shape;369;g27279ffc11a_1_63"/>
            <p:cNvGrpSpPr/>
            <p:nvPr/>
          </p:nvGrpSpPr>
          <p:grpSpPr>
            <a:xfrm>
              <a:off x="8551731" y="2904008"/>
              <a:ext cx="409500" cy="2239500"/>
              <a:chOff x="8551731" y="2904008"/>
              <a:chExt cx="409500" cy="2239500"/>
            </a:xfrm>
          </p:grpSpPr>
          <p:sp>
            <p:nvSpPr>
              <p:cNvPr id="370" name="Google Shape;370;g27279ffc11a_1_63"/>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27279ffc11a_1_63"/>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27279ffc11a_1_63"/>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27279ffc11a_1_63"/>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7279ffc11a_1_63"/>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5" name="Google Shape;375;g27279ffc11a_1_63"/>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76" name="Google Shape;376;g27279ffc11a_1_6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7" name="Shape 377"/>
        <p:cNvGrpSpPr/>
        <p:nvPr/>
      </p:nvGrpSpPr>
      <p:grpSpPr>
        <a:xfrm>
          <a:off x="0" y="0"/>
          <a:ext cx="0" cy="0"/>
          <a:chOff x="0" y="0"/>
          <a:chExt cx="0" cy="0"/>
        </a:xfrm>
      </p:grpSpPr>
      <p:grpSp>
        <p:nvGrpSpPr>
          <p:cNvPr id="378" name="Google Shape;378;g27279ffc11a_1_98"/>
          <p:cNvGrpSpPr/>
          <p:nvPr/>
        </p:nvGrpSpPr>
        <p:grpSpPr>
          <a:xfrm>
            <a:off x="625966" y="299376"/>
            <a:ext cx="999312" cy="999312"/>
            <a:chOff x="348199" y="179450"/>
            <a:chExt cx="1116300" cy="1116300"/>
          </a:xfrm>
        </p:grpSpPr>
        <p:sp>
          <p:nvSpPr>
            <p:cNvPr id="379" name="Google Shape;379;g27279ffc11a_1_98"/>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27279ffc11a_1_98"/>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1" name="Google Shape;381;g27279ffc11a_1_9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2" name="Google Shape;382;g27279ffc11a_1_98"/>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83" name="Google Shape;383;g27279ffc11a_1_98"/>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84" name="Google Shape;384;g27279ffc11a_1_9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5" name="Shape 385"/>
        <p:cNvGrpSpPr/>
        <p:nvPr/>
      </p:nvGrpSpPr>
      <p:grpSpPr>
        <a:xfrm>
          <a:off x="0" y="0"/>
          <a:ext cx="0" cy="0"/>
          <a:chOff x="0" y="0"/>
          <a:chExt cx="0" cy="0"/>
        </a:xfrm>
      </p:grpSpPr>
      <p:grpSp>
        <p:nvGrpSpPr>
          <p:cNvPr id="386" name="Google Shape;386;g27279ffc11a_1_106"/>
          <p:cNvGrpSpPr/>
          <p:nvPr/>
        </p:nvGrpSpPr>
        <p:grpSpPr>
          <a:xfrm>
            <a:off x="625966" y="299376"/>
            <a:ext cx="999312" cy="999312"/>
            <a:chOff x="348199" y="179450"/>
            <a:chExt cx="1116300" cy="1116300"/>
          </a:xfrm>
        </p:grpSpPr>
        <p:sp>
          <p:nvSpPr>
            <p:cNvPr id="387" name="Google Shape;387;g27279ffc11a_1_106"/>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27279ffc11a_1_106"/>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9" name="Google Shape;389;g27279ffc11a_1_106"/>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0" name="Google Shape;390;g27279ffc11a_1_106"/>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91" name="Google Shape;391;g27279ffc11a_1_10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g2723add9a22_0_378"/>
          <p:cNvGrpSpPr/>
          <p:nvPr/>
        </p:nvGrpSpPr>
        <p:grpSpPr>
          <a:xfrm>
            <a:off x="146769" y="3406"/>
            <a:ext cx="1233215" cy="1384535"/>
            <a:chOff x="146769" y="3406"/>
            <a:chExt cx="1233215" cy="1384535"/>
          </a:xfrm>
        </p:grpSpPr>
        <p:grpSp>
          <p:nvGrpSpPr>
            <p:cNvPr id="51" name="Google Shape;51;g2723add9a22_0_378"/>
            <p:cNvGrpSpPr/>
            <p:nvPr/>
          </p:nvGrpSpPr>
          <p:grpSpPr>
            <a:xfrm>
              <a:off x="1063183" y="3406"/>
              <a:ext cx="316800" cy="688513"/>
              <a:chOff x="1063183" y="3406"/>
              <a:chExt cx="316800" cy="688513"/>
            </a:xfrm>
          </p:grpSpPr>
          <p:sp>
            <p:nvSpPr>
              <p:cNvPr id="52" name="Google Shape;52;g2723add9a22_0_378"/>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723add9a22_0_378"/>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g2723add9a22_0_378"/>
            <p:cNvGrpSpPr/>
            <p:nvPr/>
          </p:nvGrpSpPr>
          <p:grpSpPr>
            <a:xfrm>
              <a:off x="604976" y="3406"/>
              <a:ext cx="316800" cy="1036524"/>
              <a:chOff x="604976" y="3406"/>
              <a:chExt cx="316800" cy="1036524"/>
            </a:xfrm>
          </p:grpSpPr>
          <p:sp>
            <p:nvSpPr>
              <p:cNvPr id="55" name="Google Shape;55;g2723add9a22_0_378"/>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23add9a22_0_378"/>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23add9a22_0_378"/>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g2723add9a22_0_378"/>
            <p:cNvGrpSpPr/>
            <p:nvPr/>
          </p:nvGrpSpPr>
          <p:grpSpPr>
            <a:xfrm>
              <a:off x="146769" y="3406"/>
              <a:ext cx="316800" cy="1384535"/>
              <a:chOff x="146769" y="3406"/>
              <a:chExt cx="316800" cy="1384535"/>
            </a:xfrm>
          </p:grpSpPr>
          <p:sp>
            <p:nvSpPr>
              <p:cNvPr id="59" name="Google Shape;59;g2723add9a22_0_378"/>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23add9a22_0_378"/>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23add9a22_0_378"/>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23add9a22_0_378"/>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g2723add9a22_0_378"/>
          <p:cNvGrpSpPr/>
          <p:nvPr/>
        </p:nvGrpSpPr>
        <p:grpSpPr>
          <a:xfrm>
            <a:off x="6775084" y="2904008"/>
            <a:ext cx="2186148" cy="2239500"/>
            <a:chOff x="6775084" y="2904008"/>
            <a:chExt cx="2186148" cy="2239500"/>
          </a:xfrm>
        </p:grpSpPr>
        <p:grpSp>
          <p:nvGrpSpPr>
            <p:cNvPr id="64" name="Google Shape;64;g2723add9a22_0_378"/>
            <p:cNvGrpSpPr/>
            <p:nvPr/>
          </p:nvGrpSpPr>
          <p:grpSpPr>
            <a:xfrm>
              <a:off x="6775084" y="4253708"/>
              <a:ext cx="409500" cy="889800"/>
              <a:chOff x="6775084" y="4253708"/>
              <a:chExt cx="409500" cy="889800"/>
            </a:xfrm>
          </p:grpSpPr>
          <p:sp>
            <p:nvSpPr>
              <p:cNvPr id="65" name="Google Shape;65;g2723add9a22_0_378"/>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23add9a22_0_378"/>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g2723add9a22_0_378"/>
            <p:cNvGrpSpPr/>
            <p:nvPr/>
          </p:nvGrpSpPr>
          <p:grpSpPr>
            <a:xfrm>
              <a:off x="7367299" y="3804008"/>
              <a:ext cx="409500" cy="1339500"/>
              <a:chOff x="7367299" y="3804008"/>
              <a:chExt cx="409500" cy="1339500"/>
            </a:xfrm>
          </p:grpSpPr>
          <p:sp>
            <p:nvSpPr>
              <p:cNvPr id="68" name="Google Shape;68;g2723add9a22_0_378"/>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23add9a22_0_378"/>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23add9a22_0_378"/>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g2723add9a22_0_378"/>
            <p:cNvGrpSpPr/>
            <p:nvPr/>
          </p:nvGrpSpPr>
          <p:grpSpPr>
            <a:xfrm>
              <a:off x="7959516" y="3354008"/>
              <a:ext cx="409500" cy="1789500"/>
              <a:chOff x="7959516" y="3354008"/>
              <a:chExt cx="409500" cy="1789500"/>
            </a:xfrm>
          </p:grpSpPr>
          <p:sp>
            <p:nvSpPr>
              <p:cNvPr id="72" name="Google Shape;72;g2723add9a22_0_378"/>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23add9a22_0_378"/>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23add9a22_0_378"/>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23add9a22_0_378"/>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g2723add9a22_0_378"/>
            <p:cNvGrpSpPr/>
            <p:nvPr/>
          </p:nvGrpSpPr>
          <p:grpSpPr>
            <a:xfrm>
              <a:off x="8551731" y="2904008"/>
              <a:ext cx="409500" cy="2239500"/>
              <a:chOff x="8551731" y="2904008"/>
              <a:chExt cx="409500" cy="2239500"/>
            </a:xfrm>
          </p:grpSpPr>
          <p:sp>
            <p:nvSpPr>
              <p:cNvPr id="77" name="Google Shape;77;g2723add9a22_0_378"/>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23add9a22_0_378"/>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23add9a22_0_378"/>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23add9a22_0_378"/>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723add9a22_0_378"/>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g2723add9a22_0_378"/>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g2723add9a22_0_37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392" name="Shape 392"/>
        <p:cNvGrpSpPr/>
        <p:nvPr/>
      </p:nvGrpSpPr>
      <p:grpSpPr>
        <a:xfrm>
          <a:off x="0" y="0"/>
          <a:ext cx="0" cy="0"/>
          <a:chOff x="0" y="0"/>
          <a:chExt cx="0" cy="0"/>
        </a:xfrm>
      </p:grpSpPr>
      <p:grpSp>
        <p:nvGrpSpPr>
          <p:cNvPr id="393" name="Google Shape;393;g27279ffc11a_1_113"/>
          <p:cNvGrpSpPr/>
          <p:nvPr/>
        </p:nvGrpSpPr>
        <p:grpSpPr>
          <a:xfrm>
            <a:off x="6866714" y="1255"/>
            <a:ext cx="2267380" cy="2601741"/>
            <a:chOff x="6790514" y="1255"/>
            <a:chExt cx="2267380" cy="2601741"/>
          </a:xfrm>
        </p:grpSpPr>
        <p:grpSp>
          <p:nvGrpSpPr>
            <p:cNvPr id="394" name="Google Shape;394;g27279ffc11a_1_113"/>
            <p:cNvGrpSpPr/>
            <p:nvPr/>
          </p:nvGrpSpPr>
          <p:grpSpPr>
            <a:xfrm>
              <a:off x="7067536" y="1255"/>
              <a:ext cx="1990358" cy="1990303"/>
              <a:chOff x="7067536" y="1255"/>
              <a:chExt cx="1990358" cy="1990303"/>
            </a:xfrm>
          </p:grpSpPr>
          <p:sp>
            <p:nvSpPr>
              <p:cNvPr id="395" name="Google Shape;395;g27279ffc11a_1_113"/>
              <p:cNvSpPr/>
              <p:nvPr/>
            </p:nvSpPr>
            <p:spPr>
              <a:xfrm rot="-8648551">
                <a:off x="7594313" y="527721"/>
                <a:ext cx="937226" cy="937226"/>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27279ffc11a_1_113"/>
              <p:cNvSpPr/>
              <p:nvPr/>
            </p:nvSpPr>
            <p:spPr>
              <a:xfrm rot="-8648551">
                <a:off x="7594313" y="527721"/>
                <a:ext cx="937226" cy="937226"/>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27279ffc11a_1_113"/>
              <p:cNvSpPr/>
              <p:nvPr/>
            </p:nvSpPr>
            <p:spPr>
              <a:xfrm rot="-8649154">
                <a:off x="7349891" y="283705"/>
                <a:ext cx="1425647" cy="14254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 name="Google Shape;398;g27279ffc11a_1_113"/>
            <p:cNvGrpSpPr/>
            <p:nvPr/>
          </p:nvGrpSpPr>
          <p:grpSpPr>
            <a:xfrm>
              <a:off x="8207126" y="1807997"/>
              <a:ext cx="795000" cy="795000"/>
              <a:chOff x="8207126" y="1807997"/>
              <a:chExt cx="795000" cy="795000"/>
            </a:xfrm>
          </p:grpSpPr>
          <p:sp>
            <p:nvSpPr>
              <p:cNvPr id="399" name="Google Shape;399;g27279ffc11a_1_113"/>
              <p:cNvSpPr/>
              <p:nvPr/>
            </p:nvSpPr>
            <p:spPr>
              <a:xfrm rot="2152054">
                <a:off x="8319942" y="1920813"/>
                <a:ext cx="569367" cy="569367"/>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27279ffc11a_1_113"/>
              <p:cNvSpPr/>
              <p:nvPr/>
            </p:nvSpPr>
            <p:spPr>
              <a:xfrm rot="2150259">
                <a:off x="8408218" y="2008610"/>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27279ffc11a_1_113"/>
              <p:cNvSpPr/>
              <p:nvPr/>
            </p:nvSpPr>
            <p:spPr>
              <a:xfrm rot="2150259">
                <a:off x="8408218" y="2008610"/>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 name="Google Shape;402;g27279ffc11a_1_113"/>
            <p:cNvGrpSpPr/>
            <p:nvPr/>
          </p:nvGrpSpPr>
          <p:grpSpPr>
            <a:xfrm>
              <a:off x="6790514" y="118857"/>
              <a:ext cx="548700" cy="548700"/>
              <a:chOff x="6790514" y="118857"/>
              <a:chExt cx="548700" cy="548700"/>
            </a:xfrm>
          </p:grpSpPr>
          <p:sp>
            <p:nvSpPr>
              <p:cNvPr id="403" name="Google Shape;403;g27279ffc11a_1_113"/>
              <p:cNvSpPr/>
              <p:nvPr/>
            </p:nvSpPr>
            <p:spPr>
              <a:xfrm rot="2150259">
                <a:off x="6868362" y="196705"/>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7279ffc11a_1_113"/>
              <p:cNvSpPr/>
              <p:nvPr/>
            </p:nvSpPr>
            <p:spPr>
              <a:xfrm rot="2150259">
                <a:off x="6868362" y="196705"/>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5" name="Google Shape;405;g27279ffc11a_1_113"/>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06" name="Google Shape;406;g27279ffc11a_1_11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7" name="Shape 407"/>
        <p:cNvGrpSpPr/>
        <p:nvPr/>
      </p:nvGrpSpPr>
      <p:grpSpPr>
        <a:xfrm>
          <a:off x="0" y="0"/>
          <a:ext cx="0" cy="0"/>
          <a:chOff x="0" y="0"/>
          <a:chExt cx="0" cy="0"/>
        </a:xfrm>
      </p:grpSpPr>
      <p:grpSp>
        <p:nvGrpSpPr>
          <p:cNvPr id="408" name="Google Shape;408;g27279ffc11a_1_128"/>
          <p:cNvGrpSpPr/>
          <p:nvPr/>
        </p:nvGrpSpPr>
        <p:grpSpPr>
          <a:xfrm>
            <a:off x="625966" y="299376"/>
            <a:ext cx="999312" cy="999312"/>
            <a:chOff x="348199" y="179450"/>
            <a:chExt cx="1116300" cy="1116300"/>
          </a:xfrm>
        </p:grpSpPr>
        <p:sp>
          <p:nvSpPr>
            <p:cNvPr id="409" name="Google Shape;409;g27279ffc11a_1_128"/>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27279ffc11a_1_128"/>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1" name="Google Shape;411;g27279ffc11a_1_128"/>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2" name="Google Shape;412;g27279ffc11a_1_128"/>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13" name="Google Shape;413;g27279ffc11a_1_128"/>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14" name="Google Shape;414;g27279ffc11a_1_12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5" name="Shape 415"/>
        <p:cNvGrpSpPr/>
        <p:nvPr/>
      </p:nvGrpSpPr>
      <p:grpSpPr>
        <a:xfrm>
          <a:off x="0" y="0"/>
          <a:ext cx="0" cy="0"/>
          <a:chOff x="0" y="0"/>
          <a:chExt cx="0" cy="0"/>
        </a:xfrm>
      </p:grpSpPr>
      <p:grpSp>
        <p:nvGrpSpPr>
          <p:cNvPr id="416" name="Google Shape;416;g27279ffc11a_1_136"/>
          <p:cNvGrpSpPr/>
          <p:nvPr/>
        </p:nvGrpSpPr>
        <p:grpSpPr>
          <a:xfrm>
            <a:off x="713373" y="3847119"/>
            <a:ext cx="825392" cy="825392"/>
            <a:chOff x="348199" y="179450"/>
            <a:chExt cx="1116300" cy="1116300"/>
          </a:xfrm>
        </p:grpSpPr>
        <p:sp>
          <p:nvSpPr>
            <p:cNvPr id="417" name="Google Shape;417;g27279ffc11a_1_136"/>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27279ffc11a_1_136"/>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9" name="Google Shape;419;g27279ffc11a_1_136"/>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420" name="Google Shape;420;g27279ffc11a_1_13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421" name="Shape 421"/>
        <p:cNvGrpSpPr/>
        <p:nvPr/>
      </p:nvGrpSpPr>
      <p:grpSpPr>
        <a:xfrm>
          <a:off x="0" y="0"/>
          <a:ext cx="0" cy="0"/>
          <a:chOff x="0" y="0"/>
          <a:chExt cx="0" cy="0"/>
        </a:xfrm>
      </p:grpSpPr>
      <p:grpSp>
        <p:nvGrpSpPr>
          <p:cNvPr id="422" name="Google Shape;422;g27279ffc11a_1_142"/>
          <p:cNvGrpSpPr/>
          <p:nvPr/>
        </p:nvGrpSpPr>
        <p:grpSpPr>
          <a:xfrm>
            <a:off x="52" y="4099200"/>
            <a:ext cx="9144036" cy="1044300"/>
            <a:chOff x="52" y="4099200"/>
            <a:chExt cx="9144036" cy="1044300"/>
          </a:xfrm>
        </p:grpSpPr>
        <p:grpSp>
          <p:nvGrpSpPr>
            <p:cNvPr id="423" name="Google Shape;423;g27279ffc11a_1_142"/>
            <p:cNvGrpSpPr/>
            <p:nvPr/>
          </p:nvGrpSpPr>
          <p:grpSpPr>
            <a:xfrm>
              <a:off x="52" y="4309200"/>
              <a:ext cx="231622" cy="834300"/>
              <a:chOff x="2688737" y="4301380"/>
              <a:chExt cx="231900" cy="834300"/>
            </a:xfrm>
          </p:grpSpPr>
          <p:sp>
            <p:nvSpPr>
              <p:cNvPr id="424" name="Google Shape;424;g27279ffc11a_1_14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7279ffc11a_1_14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g27279ffc11a_1_14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7279ffc11a_1_14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8" name="Google Shape;428;g27279ffc11a_1_142"/>
            <p:cNvGrpSpPr/>
            <p:nvPr/>
          </p:nvGrpSpPr>
          <p:grpSpPr>
            <a:xfrm>
              <a:off x="371406" y="4099200"/>
              <a:ext cx="231622" cy="1044300"/>
              <a:chOff x="2688737" y="4091380"/>
              <a:chExt cx="231900" cy="1044300"/>
            </a:xfrm>
          </p:grpSpPr>
          <p:sp>
            <p:nvSpPr>
              <p:cNvPr id="429" name="Google Shape;429;g27279ffc11a_1_14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27279ffc11a_1_14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27279ffc11a_1_14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27279ffc11a_1_142"/>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7279ffc11a_1_14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4" name="Google Shape;434;g27279ffc11a_1_142"/>
            <p:cNvGrpSpPr/>
            <p:nvPr/>
          </p:nvGrpSpPr>
          <p:grpSpPr>
            <a:xfrm>
              <a:off x="742761" y="4309200"/>
              <a:ext cx="231622" cy="834300"/>
              <a:chOff x="2688737" y="4301380"/>
              <a:chExt cx="231900" cy="834300"/>
            </a:xfrm>
          </p:grpSpPr>
          <p:sp>
            <p:nvSpPr>
              <p:cNvPr id="435" name="Google Shape;435;g27279ffc11a_1_14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27279ffc11a_1_14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27279ffc11a_1_14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27279ffc11a_1_14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9" name="Google Shape;439;g27279ffc11a_1_142"/>
            <p:cNvGrpSpPr/>
            <p:nvPr/>
          </p:nvGrpSpPr>
          <p:grpSpPr>
            <a:xfrm>
              <a:off x="1114115" y="4518900"/>
              <a:ext cx="231622" cy="624600"/>
              <a:chOff x="2688737" y="4511080"/>
              <a:chExt cx="231900" cy="624600"/>
            </a:xfrm>
          </p:grpSpPr>
          <p:sp>
            <p:nvSpPr>
              <p:cNvPr id="440" name="Google Shape;440;g27279ffc11a_1_14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7279ffc11a_1_14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27279ffc11a_1_14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3" name="Google Shape;443;g27279ffc11a_1_142"/>
            <p:cNvGrpSpPr/>
            <p:nvPr/>
          </p:nvGrpSpPr>
          <p:grpSpPr>
            <a:xfrm>
              <a:off x="1856753" y="4099200"/>
              <a:ext cx="231600" cy="1044300"/>
              <a:chOff x="1856753" y="4099200"/>
              <a:chExt cx="231600" cy="1044300"/>
            </a:xfrm>
          </p:grpSpPr>
          <p:sp>
            <p:nvSpPr>
              <p:cNvPr id="444" name="Google Shape;444;g27279ffc11a_1_142"/>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27279ffc11a_1_142"/>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27279ffc11a_1_142"/>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27279ffc11a_1_142"/>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27279ffc11a_1_142"/>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9" name="Google Shape;449;g27279ffc11a_1_142"/>
            <p:cNvGrpSpPr/>
            <p:nvPr/>
          </p:nvGrpSpPr>
          <p:grpSpPr>
            <a:xfrm>
              <a:off x="2228107" y="4309200"/>
              <a:ext cx="231600" cy="834300"/>
              <a:chOff x="2228107" y="4309200"/>
              <a:chExt cx="231600" cy="834300"/>
            </a:xfrm>
          </p:grpSpPr>
          <p:sp>
            <p:nvSpPr>
              <p:cNvPr id="450" name="Google Shape;450;g27279ffc11a_1_142"/>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27279ffc11a_1_142"/>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27279ffc11a_1_142"/>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27279ffc11a_1_142"/>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4" name="Google Shape;454;g27279ffc11a_1_142"/>
            <p:cNvGrpSpPr/>
            <p:nvPr/>
          </p:nvGrpSpPr>
          <p:grpSpPr>
            <a:xfrm>
              <a:off x="2599462" y="4518900"/>
              <a:ext cx="231600" cy="624600"/>
              <a:chOff x="2599462" y="4518900"/>
              <a:chExt cx="231600" cy="624600"/>
            </a:xfrm>
          </p:grpSpPr>
          <p:sp>
            <p:nvSpPr>
              <p:cNvPr id="455" name="Google Shape;455;g27279ffc11a_1_142"/>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27279ffc11a_1_142"/>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27279ffc11a_1_142"/>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8" name="Google Shape;458;g27279ffc11a_1_142"/>
            <p:cNvGrpSpPr/>
            <p:nvPr/>
          </p:nvGrpSpPr>
          <p:grpSpPr>
            <a:xfrm>
              <a:off x="3342171" y="4099200"/>
              <a:ext cx="231600" cy="1044300"/>
              <a:chOff x="3342171" y="4099200"/>
              <a:chExt cx="231600" cy="1044300"/>
            </a:xfrm>
          </p:grpSpPr>
          <p:sp>
            <p:nvSpPr>
              <p:cNvPr id="459" name="Google Shape;459;g27279ffc11a_1_142"/>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7279ffc11a_1_142"/>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27279ffc11a_1_142"/>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7279ffc11a_1_142"/>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27279ffc11a_1_142"/>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4" name="Google Shape;464;g27279ffc11a_1_142"/>
            <p:cNvGrpSpPr/>
            <p:nvPr/>
          </p:nvGrpSpPr>
          <p:grpSpPr>
            <a:xfrm>
              <a:off x="3713525" y="4309200"/>
              <a:ext cx="231600" cy="834300"/>
              <a:chOff x="3713525" y="4309200"/>
              <a:chExt cx="231600" cy="834300"/>
            </a:xfrm>
          </p:grpSpPr>
          <p:sp>
            <p:nvSpPr>
              <p:cNvPr id="465" name="Google Shape;465;g27279ffc11a_1_142"/>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27279ffc11a_1_142"/>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27279ffc11a_1_142"/>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27279ffc11a_1_142"/>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9" name="Google Shape;469;g27279ffc11a_1_142"/>
            <p:cNvGrpSpPr/>
            <p:nvPr/>
          </p:nvGrpSpPr>
          <p:grpSpPr>
            <a:xfrm>
              <a:off x="1485398" y="4309200"/>
              <a:ext cx="231600" cy="834300"/>
              <a:chOff x="1485398" y="4309200"/>
              <a:chExt cx="231600" cy="834300"/>
            </a:xfrm>
          </p:grpSpPr>
          <p:sp>
            <p:nvSpPr>
              <p:cNvPr id="470" name="Google Shape;470;g27279ffc11a_1_142"/>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27279ffc11a_1_142"/>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27279ffc11a_1_142"/>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27279ffc11a_1_142"/>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4" name="Google Shape;474;g27279ffc11a_1_142"/>
            <p:cNvGrpSpPr/>
            <p:nvPr/>
          </p:nvGrpSpPr>
          <p:grpSpPr>
            <a:xfrm>
              <a:off x="4084879" y="4518900"/>
              <a:ext cx="231600" cy="624600"/>
              <a:chOff x="4084879" y="4518900"/>
              <a:chExt cx="231600" cy="624600"/>
            </a:xfrm>
          </p:grpSpPr>
          <p:sp>
            <p:nvSpPr>
              <p:cNvPr id="475" name="Google Shape;475;g27279ffc11a_1_142"/>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g27279ffc11a_1_142"/>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27279ffc11a_1_142"/>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 name="Google Shape;478;g27279ffc11a_1_142"/>
            <p:cNvGrpSpPr/>
            <p:nvPr/>
          </p:nvGrpSpPr>
          <p:grpSpPr>
            <a:xfrm>
              <a:off x="2970816" y="4309200"/>
              <a:ext cx="231600" cy="834300"/>
              <a:chOff x="2970816" y="4309200"/>
              <a:chExt cx="231600" cy="834300"/>
            </a:xfrm>
          </p:grpSpPr>
          <p:sp>
            <p:nvSpPr>
              <p:cNvPr id="479" name="Google Shape;479;g27279ffc11a_1_142"/>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27279ffc11a_1_142"/>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27279ffc11a_1_142"/>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27279ffc11a_1_142"/>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3" name="Google Shape;483;g27279ffc11a_1_142"/>
            <p:cNvGrpSpPr/>
            <p:nvPr/>
          </p:nvGrpSpPr>
          <p:grpSpPr>
            <a:xfrm>
              <a:off x="4456234" y="4309200"/>
              <a:ext cx="231600" cy="834300"/>
              <a:chOff x="4456234" y="4309200"/>
              <a:chExt cx="231600" cy="834300"/>
            </a:xfrm>
          </p:grpSpPr>
          <p:sp>
            <p:nvSpPr>
              <p:cNvPr id="484" name="Google Shape;484;g27279ffc11a_1_142"/>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27279ffc11a_1_142"/>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27279ffc11a_1_142"/>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27279ffc11a_1_142"/>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8" name="Google Shape;488;g27279ffc11a_1_142"/>
            <p:cNvGrpSpPr/>
            <p:nvPr/>
          </p:nvGrpSpPr>
          <p:grpSpPr>
            <a:xfrm>
              <a:off x="4827588" y="4099200"/>
              <a:ext cx="231600" cy="1044300"/>
              <a:chOff x="4827588" y="4099200"/>
              <a:chExt cx="231600" cy="1044300"/>
            </a:xfrm>
          </p:grpSpPr>
          <p:sp>
            <p:nvSpPr>
              <p:cNvPr id="489" name="Google Shape;489;g27279ffc11a_1_142"/>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27279ffc11a_1_142"/>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27279ffc11a_1_142"/>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27279ffc11a_1_142"/>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g27279ffc11a_1_142"/>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4" name="Google Shape;494;g27279ffc11a_1_142"/>
            <p:cNvGrpSpPr/>
            <p:nvPr/>
          </p:nvGrpSpPr>
          <p:grpSpPr>
            <a:xfrm>
              <a:off x="5198943" y="4309200"/>
              <a:ext cx="231600" cy="834300"/>
              <a:chOff x="5198943" y="4309200"/>
              <a:chExt cx="231600" cy="834300"/>
            </a:xfrm>
          </p:grpSpPr>
          <p:sp>
            <p:nvSpPr>
              <p:cNvPr id="495" name="Google Shape;495;g27279ffc11a_1_142"/>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g27279ffc11a_1_142"/>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g27279ffc11a_1_142"/>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g27279ffc11a_1_142"/>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9" name="Google Shape;499;g27279ffc11a_1_142"/>
            <p:cNvGrpSpPr/>
            <p:nvPr/>
          </p:nvGrpSpPr>
          <p:grpSpPr>
            <a:xfrm>
              <a:off x="5570297" y="4518900"/>
              <a:ext cx="231600" cy="624600"/>
              <a:chOff x="5570297" y="4518900"/>
              <a:chExt cx="231600" cy="624600"/>
            </a:xfrm>
          </p:grpSpPr>
          <p:sp>
            <p:nvSpPr>
              <p:cNvPr id="500" name="Google Shape;500;g27279ffc11a_1_142"/>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27279ffc11a_1_142"/>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27279ffc11a_1_142"/>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3" name="Google Shape;503;g27279ffc11a_1_142"/>
            <p:cNvGrpSpPr/>
            <p:nvPr/>
          </p:nvGrpSpPr>
          <p:grpSpPr>
            <a:xfrm>
              <a:off x="5941652" y="4309200"/>
              <a:ext cx="231600" cy="834300"/>
              <a:chOff x="5941652" y="4309200"/>
              <a:chExt cx="231600" cy="834300"/>
            </a:xfrm>
          </p:grpSpPr>
          <p:sp>
            <p:nvSpPr>
              <p:cNvPr id="504" name="Google Shape;504;g27279ffc11a_1_142"/>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27279ffc11a_1_142"/>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27279ffc11a_1_142"/>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27279ffc11a_1_142"/>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8" name="Google Shape;508;g27279ffc11a_1_142"/>
            <p:cNvGrpSpPr/>
            <p:nvPr/>
          </p:nvGrpSpPr>
          <p:grpSpPr>
            <a:xfrm>
              <a:off x="6313006" y="4099200"/>
              <a:ext cx="231600" cy="1044300"/>
              <a:chOff x="6313006" y="4099200"/>
              <a:chExt cx="231600" cy="1044300"/>
            </a:xfrm>
          </p:grpSpPr>
          <p:sp>
            <p:nvSpPr>
              <p:cNvPr id="509" name="Google Shape;509;g27279ffc11a_1_142"/>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27279ffc11a_1_142"/>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27279ffc11a_1_142"/>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27279ffc11a_1_142"/>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27279ffc11a_1_142"/>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4" name="Google Shape;514;g27279ffc11a_1_142"/>
            <p:cNvGrpSpPr/>
            <p:nvPr/>
          </p:nvGrpSpPr>
          <p:grpSpPr>
            <a:xfrm>
              <a:off x="6684361" y="4309200"/>
              <a:ext cx="231600" cy="834300"/>
              <a:chOff x="6684361" y="4309200"/>
              <a:chExt cx="231600" cy="834300"/>
            </a:xfrm>
          </p:grpSpPr>
          <p:sp>
            <p:nvSpPr>
              <p:cNvPr id="515" name="Google Shape;515;g27279ffc11a_1_142"/>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g27279ffc11a_1_142"/>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27279ffc11a_1_142"/>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27279ffc11a_1_142"/>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9" name="Google Shape;519;g27279ffc11a_1_142"/>
            <p:cNvGrpSpPr/>
            <p:nvPr/>
          </p:nvGrpSpPr>
          <p:grpSpPr>
            <a:xfrm>
              <a:off x="7055715" y="4518900"/>
              <a:ext cx="231600" cy="624600"/>
              <a:chOff x="7055715" y="4518900"/>
              <a:chExt cx="231600" cy="624600"/>
            </a:xfrm>
          </p:grpSpPr>
          <p:sp>
            <p:nvSpPr>
              <p:cNvPr id="520" name="Google Shape;520;g27279ffc11a_1_142"/>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27279ffc11a_1_142"/>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27279ffc11a_1_142"/>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3" name="Google Shape;523;g27279ffc11a_1_142"/>
            <p:cNvGrpSpPr/>
            <p:nvPr/>
          </p:nvGrpSpPr>
          <p:grpSpPr>
            <a:xfrm>
              <a:off x="7798424" y="4099200"/>
              <a:ext cx="231600" cy="1044300"/>
              <a:chOff x="7798424" y="4099200"/>
              <a:chExt cx="231600" cy="1044300"/>
            </a:xfrm>
          </p:grpSpPr>
          <p:sp>
            <p:nvSpPr>
              <p:cNvPr id="524" name="Google Shape;524;g27279ffc11a_1_142"/>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27279ffc11a_1_142"/>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g27279ffc11a_1_142"/>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27279ffc11a_1_142"/>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27279ffc11a_1_142"/>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9" name="Google Shape;529;g27279ffc11a_1_142"/>
            <p:cNvGrpSpPr/>
            <p:nvPr/>
          </p:nvGrpSpPr>
          <p:grpSpPr>
            <a:xfrm>
              <a:off x="8169779" y="4309200"/>
              <a:ext cx="231600" cy="834300"/>
              <a:chOff x="8169779" y="4309200"/>
              <a:chExt cx="231600" cy="834300"/>
            </a:xfrm>
          </p:grpSpPr>
          <p:sp>
            <p:nvSpPr>
              <p:cNvPr id="530" name="Google Shape;530;g27279ffc11a_1_142"/>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27279ffc11a_1_142"/>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27279ffc11a_1_142"/>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7279ffc11a_1_142"/>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4" name="Google Shape;534;g27279ffc11a_1_142"/>
            <p:cNvGrpSpPr/>
            <p:nvPr/>
          </p:nvGrpSpPr>
          <p:grpSpPr>
            <a:xfrm>
              <a:off x="7427070" y="4309200"/>
              <a:ext cx="231600" cy="834300"/>
              <a:chOff x="7427070" y="4309200"/>
              <a:chExt cx="231600" cy="834300"/>
            </a:xfrm>
          </p:grpSpPr>
          <p:sp>
            <p:nvSpPr>
              <p:cNvPr id="535" name="Google Shape;535;g27279ffc11a_1_142"/>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g27279ffc11a_1_142"/>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27279ffc11a_1_142"/>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27279ffc11a_1_142"/>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9" name="Google Shape;539;g27279ffc11a_1_142"/>
            <p:cNvGrpSpPr/>
            <p:nvPr/>
          </p:nvGrpSpPr>
          <p:grpSpPr>
            <a:xfrm>
              <a:off x="8541133" y="4518900"/>
              <a:ext cx="231600" cy="624600"/>
              <a:chOff x="8541133" y="4518900"/>
              <a:chExt cx="231600" cy="624600"/>
            </a:xfrm>
          </p:grpSpPr>
          <p:sp>
            <p:nvSpPr>
              <p:cNvPr id="540" name="Google Shape;540;g27279ffc11a_1_142"/>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27279ffc11a_1_142"/>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27279ffc11a_1_142"/>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3" name="Google Shape;543;g27279ffc11a_1_142"/>
            <p:cNvGrpSpPr/>
            <p:nvPr/>
          </p:nvGrpSpPr>
          <p:grpSpPr>
            <a:xfrm>
              <a:off x="8912488" y="4309200"/>
              <a:ext cx="231600" cy="834300"/>
              <a:chOff x="8912488" y="4309200"/>
              <a:chExt cx="231600" cy="834300"/>
            </a:xfrm>
          </p:grpSpPr>
          <p:sp>
            <p:nvSpPr>
              <p:cNvPr id="544" name="Google Shape;544;g27279ffc11a_1_142"/>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27279ffc11a_1_142"/>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27279ffc11a_1_142"/>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27279ffc11a_1_142"/>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48" name="Google Shape;548;g27279ffc11a_1_142"/>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549" name="Google Shape;549;g27279ffc11a_1_142"/>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0"/>
              </a:spcBef>
              <a:spcAft>
                <a:spcPts val="0"/>
              </a:spcAft>
              <a:buClr>
                <a:schemeClr val="lt1"/>
              </a:buClr>
              <a:buSzPts val="1100"/>
              <a:buChar char="○"/>
              <a:defRPr>
                <a:solidFill>
                  <a:schemeClr val="lt1"/>
                </a:solidFill>
              </a:defRPr>
            </a:lvl2pPr>
            <a:lvl3pPr indent="-298450" lvl="2" marL="1371600" algn="ctr">
              <a:lnSpc>
                <a:spcPct val="115000"/>
              </a:lnSpc>
              <a:spcBef>
                <a:spcPts val="0"/>
              </a:spcBef>
              <a:spcAft>
                <a:spcPts val="0"/>
              </a:spcAft>
              <a:buClr>
                <a:schemeClr val="lt1"/>
              </a:buClr>
              <a:buSzPts val="1100"/>
              <a:buChar char="■"/>
              <a:defRPr>
                <a:solidFill>
                  <a:schemeClr val="lt1"/>
                </a:solidFill>
              </a:defRPr>
            </a:lvl3pPr>
            <a:lvl4pPr indent="-298450" lvl="3" marL="1828800" algn="ctr">
              <a:lnSpc>
                <a:spcPct val="115000"/>
              </a:lnSpc>
              <a:spcBef>
                <a:spcPts val="0"/>
              </a:spcBef>
              <a:spcAft>
                <a:spcPts val="0"/>
              </a:spcAft>
              <a:buClr>
                <a:schemeClr val="lt1"/>
              </a:buClr>
              <a:buSzPts val="1100"/>
              <a:buChar char="●"/>
              <a:defRPr>
                <a:solidFill>
                  <a:schemeClr val="lt1"/>
                </a:solidFill>
              </a:defRPr>
            </a:lvl4pPr>
            <a:lvl5pPr indent="-298450" lvl="4" marL="2286000" algn="ctr">
              <a:lnSpc>
                <a:spcPct val="115000"/>
              </a:lnSpc>
              <a:spcBef>
                <a:spcPts val="0"/>
              </a:spcBef>
              <a:spcAft>
                <a:spcPts val="0"/>
              </a:spcAft>
              <a:buClr>
                <a:schemeClr val="lt1"/>
              </a:buClr>
              <a:buSzPts val="1100"/>
              <a:buChar char="○"/>
              <a:defRPr>
                <a:solidFill>
                  <a:schemeClr val="lt1"/>
                </a:solidFill>
              </a:defRPr>
            </a:lvl5pPr>
            <a:lvl6pPr indent="-298450" lvl="5" marL="2743200" algn="ctr">
              <a:lnSpc>
                <a:spcPct val="115000"/>
              </a:lnSpc>
              <a:spcBef>
                <a:spcPts val="0"/>
              </a:spcBef>
              <a:spcAft>
                <a:spcPts val="0"/>
              </a:spcAft>
              <a:buClr>
                <a:schemeClr val="lt1"/>
              </a:buClr>
              <a:buSzPts val="1100"/>
              <a:buChar char="■"/>
              <a:defRPr>
                <a:solidFill>
                  <a:schemeClr val="lt1"/>
                </a:solidFill>
              </a:defRPr>
            </a:lvl6pPr>
            <a:lvl7pPr indent="-298450" lvl="6" marL="3200400" algn="ctr">
              <a:lnSpc>
                <a:spcPct val="115000"/>
              </a:lnSpc>
              <a:spcBef>
                <a:spcPts val="0"/>
              </a:spcBef>
              <a:spcAft>
                <a:spcPts val="0"/>
              </a:spcAft>
              <a:buClr>
                <a:schemeClr val="lt1"/>
              </a:buClr>
              <a:buSzPts val="1100"/>
              <a:buChar char="●"/>
              <a:defRPr>
                <a:solidFill>
                  <a:schemeClr val="lt1"/>
                </a:solidFill>
              </a:defRPr>
            </a:lvl7pPr>
            <a:lvl8pPr indent="-298450" lvl="7" marL="3657600" algn="ctr">
              <a:lnSpc>
                <a:spcPct val="115000"/>
              </a:lnSpc>
              <a:spcBef>
                <a:spcPts val="0"/>
              </a:spcBef>
              <a:spcAft>
                <a:spcPts val="0"/>
              </a:spcAft>
              <a:buClr>
                <a:schemeClr val="lt1"/>
              </a:buClr>
              <a:buSzPts val="1100"/>
              <a:buChar char="○"/>
              <a:defRPr>
                <a:solidFill>
                  <a:schemeClr val="lt1"/>
                </a:solidFill>
              </a:defRPr>
            </a:lvl8pPr>
            <a:lvl9pPr indent="-298450" lvl="8" marL="4114800" algn="ctr">
              <a:lnSpc>
                <a:spcPct val="115000"/>
              </a:lnSpc>
              <a:spcBef>
                <a:spcPts val="0"/>
              </a:spcBef>
              <a:spcAft>
                <a:spcPts val="0"/>
              </a:spcAft>
              <a:buClr>
                <a:schemeClr val="lt1"/>
              </a:buClr>
              <a:buSzPts val="1100"/>
              <a:buChar char="■"/>
              <a:defRPr>
                <a:solidFill>
                  <a:schemeClr val="lt1"/>
                </a:solidFill>
              </a:defRPr>
            </a:lvl9pPr>
          </a:lstStyle>
          <a:p/>
        </p:txBody>
      </p:sp>
      <p:sp>
        <p:nvSpPr>
          <p:cNvPr id="550" name="Google Shape;550;g27279ffc11a_1_14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1" name="Shape 551"/>
        <p:cNvGrpSpPr/>
        <p:nvPr/>
      </p:nvGrpSpPr>
      <p:grpSpPr>
        <a:xfrm>
          <a:off x="0" y="0"/>
          <a:ext cx="0" cy="0"/>
          <a:chOff x="0" y="0"/>
          <a:chExt cx="0" cy="0"/>
        </a:xfrm>
      </p:grpSpPr>
      <p:sp>
        <p:nvSpPr>
          <p:cNvPr id="552" name="Google Shape;552;g27279ffc11a_1_27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g2723add9a22_0_413"/>
          <p:cNvGrpSpPr/>
          <p:nvPr/>
        </p:nvGrpSpPr>
        <p:grpSpPr>
          <a:xfrm>
            <a:off x="625966" y="299376"/>
            <a:ext cx="999312" cy="999312"/>
            <a:chOff x="348199" y="179450"/>
            <a:chExt cx="1116300" cy="1116300"/>
          </a:xfrm>
        </p:grpSpPr>
        <p:sp>
          <p:nvSpPr>
            <p:cNvPr id="86" name="Google Shape;86;g2723add9a22_0_413"/>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723add9a22_0_413"/>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g2723add9a22_0_413"/>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g2723add9a22_0_413"/>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g2723add9a22_0_41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g2723add9a22_0_420"/>
          <p:cNvGrpSpPr/>
          <p:nvPr/>
        </p:nvGrpSpPr>
        <p:grpSpPr>
          <a:xfrm>
            <a:off x="625966" y="299376"/>
            <a:ext cx="999312" cy="999312"/>
            <a:chOff x="348199" y="179450"/>
            <a:chExt cx="1116300" cy="1116300"/>
          </a:xfrm>
        </p:grpSpPr>
        <p:sp>
          <p:nvSpPr>
            <p:cNvPr id="93" name="Google Shape;93;g2723add9a22_0_42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723add9a22_0_42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g2723add9a22_0_42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g2723add9a22_0_420"/>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g2723add9a22_0_420"/>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g2723add9a22_0_42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g2723add9a22_0_428"/>
          <p:cNvGrpSpPr/>
          <p:nvPr/>
        </p:nvGrpSpPr>
        <p:grpSpPr>
          <a:xfrm>
            <a:off x="625966" y="299376"/>
            <a:ext cx="999312" cy="999312"/>
            <a:chOff x="348199" y="179450"/>
            <a:chExt cx="1116300" cy="1116300"/>
          </a:xfrm>
        </p:grpSpPr>
        <p:sp>
          <p:nvSpPr>
            <p:cNvPr id="101" name="Google Shape;101;g2723add9a22_0_428"/>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723add9a22_0_42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g2723add9a22_0_428"/>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g2723add9a22_0_42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g2723add9a22_0_434"/>
          <p:cNvGrpSpPr/>
          <p:nvPr/>
        </p:nvGrpSpPr>
        <p:grpSpPr>
          <a:xfrm>
            <a:off x="625966" y="299376"/>
            <a:ext cx="999312" cy="999312"/>
            <a:chOff x="348199" y="179450"/>
            <a:chExt cx="1116300" cy="1116300"/>
          </a:xfrm>
        </p:grpSpPr>
        <p:sp>
          <p:nvSpPr>
            <p:cNvPr id="107" name="Google Shape;107;g2723add9a22_0_43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723add9a22_0_43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g2723add9a22_0_434"/>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g2723add9a22_0_434"/>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g2723add9a22_0_43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g2723add9a22_0_441"/>
          <p:cNvGrpSpPr/>
          <p:nvPr/>
        </p:nvGrpSpPr>
        <p:grpSpPr>
          <a:xfrm>
            <a:off x="6866714" y="1306"/>
            <a:ext cx="2267451" cy="2601690"/>
            <a:chOff x="6790514" y="1306"/>
            <a:chExt cx="2267451" cy="2601690"/>
          </a:xfrm>
        </p:grpSpPr>
        <p:grpSp>
          <p:nvGrpSpPr>
            <p:cNvPr id="114" name="Google Shape;114;g2723add9a22_0_441"/>
            <p:cNvGrpSpPr/>
            <p:nvPr/>
          </p:nvGrpSpPr>
          <p:grpSpPr>
            <a:xfrm>
              <a:off x="7067465" y="1306"/>
              <a:ext cx="1990500" cy="1990200"/>
              <a:chOff x="7067465" y="1306"/>
              <a:chExt cx="1990500" cy="1990200"/>
            </a:xfrm>
          </p:grpSpPr>
          <p:sp>
            <p:nvSpPr>
              <p:cNvPr id="115" name="Google Shape;115;g2723add9a22_0_441"/>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723add9a22_0_441"/>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723add9a22_0_441"/>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g2723add9a22_0_441"/>
            <p:cNvGrpSpPr/>
            <p:nvPr/>
          </p:nvGrpSpPr>
          <p:grpSpPr>
            <a:xfrm>
              <a:off x="8207126" y="1807996"/>
              <a:ext cx="795000" cy="795000"/>
              <a:chOff x="8207126" y="1807996"/>
              <a:chExt cx="795000" cy="795000"/>
            </a:xfrm>
          </p:grpSpPr>
          <p:sp>
            <p:nvSpPr>
              <p:cNvPr id="119" name="Google Shape;119;g2723add9a22_0_441"/>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723add9a22_0_441"/>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723add9a22_0_441"/>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g2723add9a22_0_441"/>
            <p:cNvGrpSpPr/>
            <p:nvPr/>
          </p:nvGrpSpPr>
          <p:grpSpPr>
            <a:xfrm>
              <a:off x="6790514" y="118857"/>
              <a:ext cx="548700" cy="548700"/>
              <a:chOff x="6790514" y="118857"/>
              <a:chExt cx="548700" cy="548700"/>
            </a:xfrm>
          </p:grpSpPr>
          <p:sp>
            <p:nvSpPr>
              <p:cNvPr id="123" name="Google Shape;123;g2723add9a22_0_441"/>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23add9a22_0_441"/>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g2723add9a22_0_441"/>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g2723add9a22_0_44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g2723add9a22_0_456"/>
          <p:cNvGrpSpPr/>
          <p:nvPr/>
        </p:nvGrpSpPr>
        <p:grpSpPr>
          <a:xfrm>
            <a:off x="625966" y="299376"/>
            <a:ext cx="999312" cy="999312"/>
            <a:chOff x="348199" y="179450"/>
            <a:chExt cx="1116300" cy="1116300"/>
          </a:xfrm>
        </p:grpSpPr>
        <p:sp>
          <p:nvSpPr>
            <p:cNvPr id="129" name="Google Shape;129;g2723add9a22_0_45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23add9a22_0_45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g2723add9a22_0_456"/>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g2723add9a22_0_456"/>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g2723add9a22_0_456"/>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g2723add9a22_0_45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g2723add9a22_0_464"/>
          <p:cNvGrpSpPr/>
          <p:nvPr/>
        </p:nvGrpSpPr>
        <p:grpSpPr>
          <a:xfrm>
            <a:off x="713373" y="3847119"/>
            <a:ext cx="825392" cy="825392"/>
            <a:chOff x="348199" y="179450"/>
            <a:chExt cx="1116300" cy="1116300"/>
          </a:xfrm>
        </p:grpSpPr>
        <p:sp>
          <p:nvSpPr>
            <p:cNvPr id="137" name="Google Shape;137;g2723add9a22_0_46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23add9a22_0_46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g2723add9a22_0_464"/>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g2723add9a22_0_46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g2723add9a22_0_3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g2723add9a22_0_3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g2723add9a22_0_33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279" name="Shape 279"/>
        <p:cNvGrpSpPr/>
        <p:nvPr/>
      </p:nvGrpSpPr>
      <p:grpSpPr>
        <a:xfrm>
          <a:off x="0" y="0"/>
          <a:ext cx="0" cy="0"/>
          <a:chOff x="0" y="0"/>
          <a:chExt cx="0" cy="0"/>
        </a:xfrm>
      </p:grpSpPr>
      <p:sp>
        <p:nvSpPr>
          <p:cNvPr id="280" name="Google Shape;280;g27279ffc11a_1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281" name="Google Shape;281;g27279ffc11a_1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282" name="Google Shape;282;g27279ffc11a_1_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4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4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image" Target="../media/image47.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46.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5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image" Target="../media/image4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www.analyticsvidhya.com/blog/2016/11/an-introduction-to-clustering-and-different-methods-of-cluste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colab.research.google.com/drive/1EncWK1PR_-3JDcLNTlMohZsoS7eQvGt_#scrollTo=UcZTjcbCyImG" TargetMode="External"/><Relationship Id="rId4" Type="http://schemas.openxmlformats.org/officeDocument/2006/relationships/hyperlink" Target="https://colab.research.google.com/drive/1EncWK1PR_-3JDcLNTlMohZsoS7eQvGt_#scrollTo=UcZTjcbCyImG" TargetMode="External"/><Relationship Id="rId5" Type="http://schemas.openxmlformats.org/officeDocument/2006/relationships/hyperlink" Target="https://colab.research.google.com/drive/1feDQ4QqSNK2j2AH2-bY7HwYnbhxxYVtH#scrollTo=WXV7-kx8rwXN" TargetMode="External"/><Relationship Id="rId6" Type="http://schemas.openxmlformats.org/officeDocument/2006/relationships/hyperlink" Target="https://colab.research.google.com/drive/1feDQ4QqSNK2j2AH2-bY7HwYnbhxxYVtH#scrollTo=WXV7-kx8rwXN" TargetMode="External"/><Relationship Id="rId7" Type="http://schemas.openxmlformats.org/officeDocument/2006/relationships/hyperlink" Target="https://colab.research.google.com/drive/1QhLvqpXBruR697REYi154j4XF0RkXSoE?authuser=0#scrollTo=4zxEcmX5n5W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colab.research.google.com/drive/1BA9S25SGj-dUxYVYt_N4hidCNsVt3KTV#scrollTo=CIXHbZfRRFZY" TargetMode="Externa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image" Target="../media/image30.png"/><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image" Target="../media/image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4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5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 Id="rId3" Type="http://schemas.openxmlformats.org/officeDocument/2006/relationships/image" Target="../media/image5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50.jpg"/><Relationship Id="rId4" Type="http://schemas.openxmlformats.org/officeDocument/2006/relationships/image" Target="../media/image5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hyperlink" Target="https://colab.research.google.com/drive/1_g2McBWkIIXB-EaVoB0NJl3K3WsIzJkM#scrollTo=ZSzrO6WAz1YM" TargetMode="External"/><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3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3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4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 Id="rId3" Type="http://schemas.openxmlformats.org/officeDocument/2006/relationships/image" Target="../media/image3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4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4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image" Target="../media/image3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556" name="Shape 556"/>
        <p:cNvGrpSpPr/>
        <p:nvPr/>
      </p:nvGrpSpPr>
      <p:grpSpPr>
        <a:xfrm>
          <a:off x="0" y="0"/>
          <a:ext cx="0" cy="0"/>
          <a:chOff x="0" y="0"/>
          <a:chExt cx="0" cy="0"/>
        </a:xfrm>
      </p:grpSpPr>
      <p:sp>
        <p:nvSpPr>
          <p:cNvPr id="557" name="Google Shape;557;p1"/>
          <p:cNvSpPr txBox="1"/>
          <p:nvPr>
            <p:ph type="ctrTitle"/>
          </p:nvPr>
        </p:nvSpPr>
        <p:spPr>
          <a:xfrm>
            <a:off x="387900" y="609600"/>
            <a:ext cx="8520600" cy="1368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solidFill>
                  <a:schemeClr val="dk2"/>
                </a:solidFill>
              </a:rPr>
              <a:t>Image Segmentation</a:t>
            </a:r>
            <a:endParaRPr>
              <a:solidFill>
                <a:schemeClr val="dk2"/>
              </a:solidFill>
            </a:endParaRPr>
          </a:p>
        </p:txBody>
      </p:sp>
      <p:sp>
        <p:nvSpPr>
          <p:cNvPr id="558" name="Google Shape;558;p1"/>
          <p:cNvSpPr txBox="1"/>
          <p:nvPr>
            <p:ph idx="1" type="subTitle"/>
          </p:nvPr>
        </p:nvSpPr>
        <p:spPr>
          <a:xfrm>
            <a:off x="1203600" y="2834125"/>
            <a:ext cx="2530200" cy="14808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68168"/>
              <a:buNone/>
            </a:pPr>
            <a:r>
              <a:rPr b="1" lang="en" sz="1800">
                <a:latin typeface="Open Sans"/>
                <a:ea typeface="Open Sans"/>
                <a:cs typeface="Open Sans"/>
                <a:sym typeface="Open Sans"/>
              </a:rPr>
              <a:t>Afrin Hayat</a:t>
            </a:r>
            <a:endParaRPr b="1" sz="1800">
              <a:latin typeface="Open Sans"/>
              <a:ea typeface="Open Sans"/>
              <a:cs typeface="Open Sans"/>
              <a:sym typeface="Open Sans"/>
            </a:endParaRPr>
          </a:p>
          <a:p>
            <a:pPr indent="0" lvl="0" marL="0" rtl="0" algn="l">
              <a:lnSpc>
                <a:spcPct val="115000"/>
              </a:lnSpc>
              <a:spcBef>
                <a:spcPts val="0"/>
              </a:spcBef>
              <a:spcAft>
                <a:spcPts val="0"/>
              </a:spcAft>
              <a:buSzPct val="168168"/>
              <a:buNone/>
            </a:pPr>
            <a:r>
              <a:rPr b="1" lang="en" sz="1800">
                <a:latin typeface="Open Sans"/>
                <a:ea typeface="Open Sans"/>
                <a:cs typeface="Open Sans"/>
                <a:sym typeface="Open Sans"/>
              </a:rPr>
              <a:t>Md.Kilab Hossain </a:t>
            </a:r>
            <a:endParaRPr b="1" sz="1800">
              <a:latin typeface="Open Sans"/>
              <a:ea typeface="Open Sans"/>
              <a:cs typeface="Open Sans"/>
              <a:sym typeface="Open Sans"/>
            </a:endParaRPr>
          </a:p>
          <a:p>
            <a:pPr indent="0" lvl="0" marL="0" rtl="0" algn="l">
              <a:lnSpc>
                <a:spcPct val="115000"/>
              </a:lnSpc>
              <a:spcBef>
                <a:spcPts val="0"/>
              </a:spcBef>
              <a:spcAft>
                <a:spcPts val="0"/>
              </a:spcAft>
              <a:buSzPct val="168168"/>
              <a:buNone/>
            </a:pPr>
            <a:r>
              <a:rPr b="1" lang="en" sz="1800">
                <a:latin typeface="Open Sans"/>
                <a:ea typeface="Open Sans"/>
                <a:cs typeface="Open Sans"/>
                <a:sym typeface="Open Sans"/>
              </a:rPr>
              <a:t>Md  Al-Amin</a:t>
            </a:r>
            <a:endParaRPr b="1" sz="1800">
              <a:latin typeface="Open Sans"/>
              <a:ea typeface="Open Sans"/>
              <a:cs typeface="Open Sans"/>
              <a:sym typeface="Open Sans"/>
            </a:endParaRPr>
          </a:p>
          <a:p>
            <a:pPr indent="0" lvl="0" marL="0" rtl="0" algn="l">
              <a:lnSpc>
                <a:spcPct val="115000"/>
              </a:lnSpc>
              <a:spcBef>
                <a:spcPts val="0"/>
              </a:spcBef>
              <a:spcAft>
                <a:spcPts val="0"/>
              </a:spcAft>
              <a:buSzPct val="168168"/>
              <a:buNone/>
            </a:pPr>
            <a:r>
              <a:rPr b="1" lang="en" sz="1800">
                <a:latin typeface="Open Sans"/>
                <a:ea typeface="Open Sans"/>
                <a:cs typeface="Open Sans"/>
                <a:sym typeface="Open Sans"/>
              </a:rPr>
              <a:t>Zahid Hasan</a:t>
            </a:r>
            <a:endParaRPr b="1" sz="1800">
              <a:latin typeface="Open Sans"/>
              <a:ea typeface="Open Sans"/>
              <a:cs typeface="Open Sans"/>
              <a:sym typeface="Open Sans"/>
            </a:endParaRPr>
          </a:p>
          <a:p>
            <a:pPr indent="0" lvl="0" marL="0" rtl="0" algn="l">
              <a:lnSpc>
                <a:spcPct val="115000"/>
              </a:lnSpc>
              <a:spcBef>
                <a:spcPts val="0"/>
              </a:spcBef>
              <a:spcAft>
                <a:spcPts val="0"/>
              </a:spcAft>
              <a:buSzPct val="168168"/>
              <a:buNone/>
            </a:pPr>
            <a:r>
              <a:rPr b="1" lang="en" sz="1800">
                <a:latin typeface="Open Sans"/>
                <a:ea typeface="Open Sans"/>
                <a:cs typeface="Open Sans"/>
                <a:sym typeface="Open Sans"/>
              </a:rPr>
              <a:t>Nabiha Taieba Nuha</a:t>
            </a:r>
            <a:endParaRPr b="1" sz="1800">
              <a:latin typeface="Open Sans"/>
              <a:ea typeface="Open Sans"/>
              <a:cs typeface="Open Sans"/>
              <a:sym typeface="Open Sans"/>
            </a:endParaRPr>
          </a:p>
        </p:txBody>
      </p:sp>
      <p:sp>
        <p:nvSpPr>
          <p:cNvPr id="559" name="Google Shape;559;p1"/>
          <p:cNvSpPr txBox="1"/>
          <p:nvPr>
            <p:ph idx="1" type="subTitle"/>
          </p:nvPr>
        </p:nvSpPr>
        <p:spPr>
          <a:xfrm>
            <a:off x="3461175" y="2834125"/>
            <a:ext cx="1587900" cy="14808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55905"/>
              <a:buNone/>
            </a:pPr>
            <a:r>
              <a:rPr b="1" lang="en" sz="1820">
                <a:latin typeface="Open Sans"/>
                <a:ea typeface="Open Sans"/>
                <a:cs typeface="Open Sans"/>
                <a:sym typeface="Open Sans"/>
              </a:rPr>
              <a:t>19CSE001</a:t>
            </a:r>
            <a:endParaRPr b="1" sz="1820">
              <a:latin typeface="Open Sans"/>
              <a:ea typeface="Open Sans"/>
              <a:cs typeface="Open Sans"/>
              <a:sym typeface="Open Sans"/>
            </a:endParaRPr>
          </a:p>
          <a:p>
            <a:pPr indent="0" lvl="0" marL="0" rtl="0" algn="l">
              <a:lnSpc>
                <a:spcPct val="115000"/>
              </a:lnSpc>
              <a:spcBef>
                <a:spcPts val="0"/>
              </a:spcBef>
              <a:spcAft>
                <a:spcPts val="0"/>
              </a:spcAft>
              <a:buSzPct val="55905"/>
              <a:buNone/>
            </a:pPr>
            <a:r>
              <a:rPr b="1" lang="en" sz="1820">
                <a:latin typeface="Open Sans"/>
                <a:ea typeface="Open Sans"/>
                <a:cs typeface="Open Sans"/>
                <a:sym typeface="Open Sans"/>
              </a:rPr>
              <a:t>19CSE002</a:t>
            </a:r>
            <a:endParaRPr b="1" sz="1820">
              <a:latin typeface="Open Sans"/>
              <a:ea typeface="Open Sans"/>
              <a:cs typeface="Open Sans"/>
              <a:sym typeface="Open Sans"/>
            </a:endParaRPr>
          </a:p>
          <a:p>
            <a:pPr indent="0" lvl="0" marL="0" rtl="0" algn="l">
              <a:lnSpc>
                <a:spcPct val="115000"/>
              </a:lnSpc>
              <a:spcBef>
                <a:spcPts val="0"/>
              </a:spcBef>
              <a:spcAft>
                <a:spcPts val="0"/>
              </a:spcAft>
              <a:buSzPct val="55905"/>
              <a:buNone/>
            </a:pPr>
            <a:r>
              <a:rPr b="1" lang="en" sz="1820">
                <a:latin typeface="Open Sans"/>
                <a:ea typeface="Open Sans"/>
                <a:cs typeface="Open Sans"/>
                <a:sym typeface="Open Sans"/>
              </a:rPr>
              <a:t>19CSE016</a:t>
            </a:r>
            <a:endParaRPr b="1" sz="1820">
              <a:latin typeface="Open Sans"/>
              <a:ea typeface="Open Sans"/>
              <a:cs typeface="Open Sans"/>
              <a:sym typeface="Open Sans"/>
            </a:endParaRPr>
          </a:p>
          <a:p>
            <a:pPr indent="0" lvl="0" marL="0" rtl="0" algn="l">
              <a:lnSpc>
                <a:spcPct val="115000"/>
              </a:lnSpc>
              <a:spcBef>
                <a:spcPts val="0"/>
              </a:spcBef>
              <a:spcAft>
                <a:spcPts val="0"/>
              </a:spcAft>
              <a:buSzPct val="55905"/>
              <a:buNone/>
            </a:pPr>
            <a:r>
              <a:rPr b="1" lang="en" sz="1820">
                <a:latin typeface="Open Sans"/>
                <a:ea typeface="Open Sans"/>
                <a:cs typeface="Open Sans"/>
                <a:sym typeface="Open Sans"/>
              </a:rPr>
              <a:t>19CSE037</a:t>
            </a:r>
            <a:endParaRPr b="1" sz="1820">
              <a:latin typeface="Open Sans"/>
              <a:ea typeface="Open Sans"/>
              <a:cs typeface="Open Sans"/>
              <a:sym typeface="Open Sans"/>
            </a:endParaRPr>
          </a:p>
          <a:p>
            <a:pPr indent="0" lvl="0" marL="0" rtl="0" algn="l">
              <a:lnSpc>
                <a:spcPct val="115000"/>
              </a:lnSpc>
              <a:spcBef>
                <a:spcPts val="0"/>
              </a:spcBef>
              <a:spcAft>
                <a:spcPts val="0"/>
              </a:spcAft>
              <a:buSzPct val="55905"/>
              <a:buNone/>
            </a:pPr>
            <a:r>
              <a:rPr b="1" lang="en" sz="1820">
                <a:latin typeface="Open Sans"/>
                <a:ea typeface="Open Sans"/>
                <a:cs typeface="Open Sans"/>
                <a:sym typeface="Open Sans"/>
              </a:rPr>
              <a:t>19CSE025</a:t>
            </a:r>
            <a:endParaRPr b="1" sz="1820">
              <a:latin typeface="Open Sans"/>
              <a:ea typeface="Open Sans"/>
              <a:cs typeface="Open Sans"/>
              <a:sym typeface="Open Sans"/>
            </a:endParaRPr>
          </a:p>
        </p:txBody>
      </p:sp>
      <p:sp>
        <p:nvSpPr>
          <p:cNvPr id="560" name="Google Shape;560;p1"/>
          <p:cNvSpPr txBox="1"/>
          <p:nvPr/>
        </p:nvSpPr>
        <p:spPr>
          <a:xfrm>
            <a:off x="1203600" y="2371650"/>
            <a:ext cx="188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Presented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723254dbff_1_0"/>
          <p:cNvSpPr txBox="1"/>
          <p:nvPr>
            <p:ph type="title"/>
          </p:nvPr>
        </p:nvSpPr>
        <p:spPr>
          <a:xfrm>
            <a:off x="411725" y="1450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942A1"/>
                </a:solidFill>
                <a:latin typeface="Times New Roman"/>
                <a:ea typeface="Times New Roman"/>
                <a:cs typeface="Times New Roman"/>
                <a:sym typeface="Times New Roman"/>
              </a:rPr>
              <a:t>Quiz Part</a:t>
            </a:r>
            <a:endParaRPr>
              <a:solidFill>
                <a:srgbClr val="0942A1"/>
              </a:solidFill>
              <a:latin typeface="Times New Roman"/>
              <a:ea typeface="Times New Roman"/>
              <a:cs typeface="Times New Roman"/>
              <a:sym typeface="Times New Roman"/>
            </a:endParaRPr>
          </a:p>
        </p:txBody>
      </p:sp>
      <p:sp>
        <p:nvSpPr>
          <p:cNvPr id="629" name="Google Shape;629;g2723254dbff_1_0"/>
          <p:cNvSpPr txBox="1"/>
          <p:nvPr>
            <p:ph idx="1" type="body"/>
          </p:nvPr>
        </p:nvSpPr>
        <p:spPr>
          <a:xfrm>
            <a:off x="311700" y="900125"/>
            <a:ext cx="8832300" cy="4114800"/>
          </a:xfrm>
          <a:prstGeom prst="rect">
            <a:avLst/>
          </a:prstGeom>
        </p:spPr>
        <p:txBody>
          <a:bodyPr anchorCtr="0" anchor="t" bIns="91425" lIns="91425" spcFirstLastPara="1" rIns="91425" wrap="square" tIns="91425">
            <a:normAutofit fontScale="32500" lnSpcReduction="20000"/>
          </a:bodyPr>
          <a:lstStyle/>
          <a:p>
            <a:pPr indent="0" lvl="0" marL="0" rtl="0" algn="just">
              <a:spcBef>
                <a:spcPts val="0"/>
              </a:spcBef>
              <a:spcAft>
                <a:spcPts val="0"/>
              </a:spcAft>
              <a:buNone/>
            </a:pPr>
            <a:r>
              <a:rPr b="1" lang="en" sz="3864">
                <a:solidFill>
                  <a:srgbClr val="FF0000"/>
                </a:solidFill>
                <a:latin typeface="Verdana"/>
                <a:ea typeface="Verdana"/>
                <a:cs typeface="Verdana"/>
                <a:sym typeface="Verdana"/>
              </a:rPr>
              <a:t>Q-1.</a:t>
            </a:r>
            <a:r>
              <a:rPr b="1" lang="en" sz="4064">
                <a:solidFill>
                  <a:srgbClr val="FF0000"/>
                </a:solidFill>
                <a:latin typeface="Verdana"/>
                <a:ea typeface="Verdana"/>
                <a:cs typeface="Verdana"/>
                <a:sym typeface="Verdana"/>
              </a:rPr>
              <a:t> </a:t>
            </a:r>
            <a:r>
              <a:rPr b="1" lang="en" sz="3464">
                <a:solidFill>
                  <a:srgbClr val="FF0000"/>
                </a:solidFill>
                <a:highlight>
                  <a:srgbClr val="FFFFFF"/>
                </a:highlight>
                <a:latin typeface="Verdana"/>
                <a:ea typeface="Verdana"/>
                <a:cs typeface="Verdana"/>
                <a:sym typeface="Verdana"/>
              </a:rPr>
              <a:t>Which of the following best describes semantic instance segmentation?</a:t>
            </a:r>
            <a:endParaRPr b="1" sz="3464">
              <a:solidFill>
                <a:srgbClr val="FF0000"/>
              </a:solidFill>
              <a:highlight>
                <a:srgbClr val="FFFFFF"/>
              </a:highlight>
              <a:latin typeface="Verdana"/>
              <a:ea typeface="Verdana"/>
              <a:cs typeface="Verdana"/>
              <a:sym typeface="Verdana"/>
            </a:endParaRPr>
          </a:p>
          <a:p>
            <a:pPr indent="0" lvl="0" marL="0" rtl="0" algn="just">
              <a:spcBef>
                <a:spcPts val="1500"/>
              </a:spcBef>
              <a:spcAft>
                <a:spcPts val="0"/>
              </a:spcAft>
              <a:buClr>
                <a:schemeClr val="dk1"/>
              </a:buClr>
              <a:buSzPct val="32696"/>
              <a:buFont typeface="Arial"/>
              <a:buNone/>
            </a:pPr>
            <a:r>
              <a:rPr lang="en" sz="3364">
                <a:solidFill>
                  <a:srgbClr val="0D0D0D"/>
                </a:solidFill>
                <a:highlight>
                  <a:srgbClr val="FFFFFF"/>
                </a:highlight>
                <a:latin typeface="Verdana"/>
                <a:ea typeface="Verdana"/>
                <a:cs typeface="Verdana"/>
                <a:sym typeface="Verdana"/>
              </a:rPr>
              <a:t>a) Assigning a class label to each pixel in an image without distinguishing between different instances of the same class.</a:t>
            </a:r>
            <a:endParaRPr sz="3364">
              <a:solidFill>
                <a:srgbClr val="0D0D0D"/>
              </a:solidFill>
              <a:highlight>
                <a:srgbClr val="FFFFFF"/>
              </a:highlight>
              <a:latin typeface="Verdana"/>
              <a:ea typeface="Verdana"/>
              <a:cs typeface="Verdana"/>
              <a:sym typeface="Verdana"/>
            </a:endParaRPr>
          </a:p>
          <a:p>
            <a:pPr indent="0" lvl="0" marL="0" rtl="0" algn="just">
              <a:spcBef>
                <a:spcPts val="1500"/>
              </a:spcBef>
              <a:spcAft>
                <a:spcPts val="0"/>
              </a:spcAft>
              <a:buClr>
                <a:schemeClr val="dk1"/>
              </a:buClr>
              <a:buSzPct val="32696"/>
              <a:buFont typeface="Arial"/>
              <a:buNone/>
            </a:pPr>
            <a:r>
              <a:rPr lang="en" sz="3364">
                <a:solidFill>
                  <a:srgbClr val="0D0D0D"/>
                </a:solidFill>
                <a:highlight>
                  <a:srgbClr val="FFFFFF"/>
                </a:highlight>
                <a:latin typeface="Verdana"/>
                <a:ea typeface="Verdana"/>
                <a:cs typeface="Verdana"/>
                <a:sym typeface="Verdana"/>
              </a:rPr>
              <a:t>b) Assigning a class label to each pixel in an image and distinguishing between different instances of the same class.</a:t>
            </a:r>
            <a:endParaRPr sz="3364">
              <a:solidFill>
                <a:srgbClr val="0D0D0D"/>
              </a:solidFill>
              <a:highlight>
                <a:srgbClr val="FFFFFF"/>
              </a:highlight>
              <a:latin typeface="Verdana"/>
              <a:ea typeface="Verdana"/>
              <a:cs typeface="Verdana"/>
              <a:sym typeface="Verdana"/>
            </a:endParaRPr>
          </a:p>
          <a:p>
            <a:pPr indent="0" lvl="0" marL="0" rtl="0" algn="just">
              <a:spcBef>
                <a:spcPts val="1500"/>
              </a:spcBef>
              <a:spcAft>
                <a:spcPts val="0"/>
              </a:spcAft>
              <a:buClr>
                <a:schemeClr val="dk1"/>
              </a:buClr>
              <a:buSzPct val="32696"/>
              <a:buFont typeface="Arial"/>
              <a:buNone/>
            </a:pPr>
            <a:r>
              <a:rPr lang="en" sz="3364">
                <a:solidFill>
                  <a:srgbClr val="0D0D0D"/>
                </a:solidFill>
                <a:highlight>
                  <a:srgbClr val="FFFFFF"/>
                </a:highlight>
                <a:latin typeface="Verdana"/>
                <a:ea typeface="Verdana"/>
                <a:cs typeface="Verdana"/>
                <a:sym typeface="Verdana"/>
              </a:rPr>
              <a:t>c) Assigning a unique identifier to each object instance in an image.</a:t>
            </a:r>
            <a:endParaRPr sz="3364">
              <a:solidFill>
                <a:srgbClr val="0D0D0D"/>
              </a:solidFill>
              <a:highlight>
                <a:srgbClr val="FFFFFF"/>
              </a:highlight>
              <a:latin typeface="Verdana"/>
              <a:ea typeface="Verdana"/>
              <a:cs typeface="Verdana"/>
              <a:sym typeface="Verdana"/>
            </a:endParaRPr>
          </a:p>
          <a:p>
            <a:pPr indent="0" lvl="0" marL="0" rtl="0" algn="just">
              <a:spcBef>
                <a:spcPts val="1500"/>
              </a:spcBef>
              <a:spcAft>
                <a:spcPts val="0"/>
              </a:spcAft>
              <a:buClr>
                <a:schemeClr val="dk1"/>
              </a:buClr>
              <a:buSzPct val="32696"/>
              <a:buFont typeface="Arial"/>
              <a:buNone/>
            </a:pPr>
            <a:r>
              <a:rPr lang="en" sz="3364">
                <a:solidFill>
                  <a:srgbClr val="0D0D0D"/>
                </a:solidFill>
                <a:highlight>
                  <a:srgbClr val="FFFFFF"/>
                </a:highlight>
                <a:latin typeface="Verdana"/>
                <a:ea typeface="Verdana"/>
                <a:cs typeface="Verdana"/>
                <a:sym typeface="Verdana"/>
              </a:rPr>
              <a:t>d) Identifying the boundaries of objects in an image.</a:t>
            </a:r>
            <a:endParaRPr sz="3364">
              <a:solidFill>
                <a:srgbClr val="0D0D0D"/>
              </a:solidFill>
              <a:highlight>
                <a:srgbClr val="FFFFFF"/>
              </a:highlight>
              <a:latin typeface="Verdana"/>
              <a:ea typeface="Verdana"/>
              <a:cs typeface="Verdana"/>
              <a:sym typeface="Verdana"/>
            </a:endParaRPr>
          </a:p>
          <a:p>
            <a:pPr indent="0" lvl="0" marL="0" rtl="0" algn="just">
              <a:spcBef>
                <a:spcPts val="1500"/>
              </a:spcBef>
              <a:spcAft>
                <a:spcPts val="0"/>
              </a:spcAft>
              <a:buNone/>
            </a:pPr>
            <a:r>
              <a:rPr b="1" lang="en" sz="3864">
                <a:solidFill>
                  <a:srgbClr val="FF0000"/>
                </a:solidFill>
                <a:latin typeface="Verdana"/>
                <a:ea typeface="Verdana"/>
                <a:cs typeface="Verdana"/>
                <a:sym typeface="Verdana"/>
              </a:rPr>
              <a:t>Q-2.</a:t>
            </a:r>
            <a:r>
              <a:rPr b="1" lang="en" sz="4064">
                <a:solidFill>
                  <a:srgbClr val="FF0000"/>
                </a:solidFill>
                <a:latin typeface="Verdana"/>
                <a:ea typeface="Verdana"/>
                <a:cs typeface="Verdana"/>
                <a:sym typeface="Verdana"/>
              </a:rPr>
              <a:t> </a:t>
            </a:r>
            <a:r>
              <a:rPr b="1" lang="en" sz="3464">
                <a:solidFill>
                  <a:srgbClr val="FF0000"/>
                </a:solidFill>
                <a:highlight>
                  <a:srgbClr val="FFFFFF"/>
                </a:highlight>
                <a:latin typeface="Verdana"/>
                <a:ea typeface="Verdana"/>
                <a:cs typeface="Verdana"/>
                <a:sym typeface="Verdana"/>
              </a:rPr>
              <a:t>What is the primary objective of panoptic segmentation in computer vision?</a:t>
            </a:r>
            <a:endParaRPr b="1" sz="3464">
              <a:solidFill>
                <a:srgbClr val="FF0000"/>
              </a:solidFill>
              <a:highlight>
                <a:srgbClr val="FFFFFF"/>
              </a:highlight>
              <a:latin typeface="Verdana"/>
              <a:ea typeface="Verdana"/>
              <a:cs typeface="Verdana"/>
              <a:sym typeface="Verdana"/>
            </a:endParaRPr>
          </a:p>
          <a:p>
            <a:pPr indent="0" lvl="0" marL="0" rtl="0" algn="just">
              <a:spcBef>
                <a:spcPts val="1500"/>
              </a:spcBef>
              <a:spcAft>
                <a:spcPts val="0"/>
              </a:spcAft>
              <a:buNone/>
            </a:pPr>
            <a:r>
              <a:rPr lang="en" sz="3464">
                <a:solidFill>
                  <a:srgbClr val="0D0D0D"/>
                </a:solidFill>
                <a:highlight>
                  <a:srgbClr val="FFFFFF"/>
                </a:highlight>
                <a:latin typeface="Roboto"/>
                <a:ea typeface="Roboto"/>
                <a:cs typeface="Roboto"/>
                <a:sym typeface="Roboto"/>
              </a:rPr>
              <a:t>a) Segmenting objects based on their semantic categories.</a:t>
            </a:r>
            <a:endParaRPr sz="3464">
              <a:solidFill>
                <a:srgbClr val="0D0D0D"/>
              </a:solidFill>
              <a:highlight>
                <a:srgbClr val="FFFFFF"/>
              </a:highlight>
              <a:latin typeface="Roboto"/>
              <a:ea typeface="Roboto"/>
              <a:cs typeface="Roboto"/>
              <a:sym typeface="Roboto"/>
            </a:endParaRPr>
          </a:p>
          <a:p>
            <a:pPr indent="0" lvl="0" marL="0" rtl="0" algn="just">
              <a:spcBef>
                <a:spcPts val="1500"/>
              </a:spcBef>
              <a:spcAft>
                <a:spcPts val="0"/>
              </a:spcAft>
              <a:buNone/>
            </a:pPr>
            <a:r>
              <a:rPr lang="en" sz="3464">
                <a:solidFill>
                  <a:srgbClr val="0D0D0D"/>
                </a:solidFill>
                <a:highlight>
                  <a:srgbClr val="FFFFFF"/>
                </a:highlight>
                <a:latin typeface="Roboto"/>
                <a:ea typeface="Roboto"/>
                <a:cs typeface="Roboto"/>
                <a:sym typeface="Roboto"/>
              </a:rPr>
              <a:t>b) Segmenting objects based on their instance identities.</a:t>
            </a:r>
            <a:endParaRPr sz="3464">
              <a:solidFill>
                <a:srgbClr val="0D0D0D"/>
              </a:solidFill>
              <a:highlight>
                <a:srgbClr val="FFFFFF"/>
              </a:highlight>
              <a:latin typeface="Roboto"/>
              <a:ea typeface="Roboto"/>
              <a:cs typeface="Roboto"/>
              <a:sym typeface="Roboto"/>
            </a:endParaRPr>
          </a:p>
          <a:p>
            <a:pPr indent="0" lvl="0" marL="0" rtl="0" algn="just">
              <a:spcBef>
                <a:spcPts val="1500"/>
              </a:spcBef>
              <a:spcAft>
                <a:spcPts val="0"/>
              </a:spcAft>
              <a:buNone/>
            </a:pPr>
            <a:r>
              <a:rPr lang="en" sz="3464">
                <a:solidFill>
                  <a:srgbClr val="0D0D0D"/>
                </a:solidFill>
                <a:highlight>
                  <a:srgbClr val="FFFFFF"/>
                </a:highlight>
                <a:latin typeface="Roboto"/>
                <a:ea typeface="Roboto"/>
                <a:cs typeface="Roboto"/>
                <a:sym typeface="Roboto"/>
              </a:rPr>
              <a:t>c) Combining instance-aware and semantic segmentation into a unified framework.</a:t>
            </a:r>
            <a:endParaRPr sz="3464">
              <a:solidFill>
                <a:srgbClr val="0D0D0D"/>
              </a:solidFill>
              <a:highlight>
                <a:srgbClr val="FFFFFF"/>
              </a:highlight>
              <a:latin typeface="Roboto"/>
              <a:ea typeface="Roboto"/>
              <a:cs typeface="Roboto"/>
              <a:sym typeface="Roboto"/>
            </a:endParaRPr>
          </a:p>
          <a:p>
            <a:pPr indent="0" lvl="0" marL="0" rtl="0" algn="just">
              <a:spcBef>
                <a:spcPts val="1500"/>
              </a:spcBef>
              <a:spcAft>
                <a:spcPts val="0"/>
              </a:spcAft>
              <a:buNone/>
            </a:pPr>
            <a:r>
              <a:rPr lang="en" sz="3464">
                <a:solidFill>
                  <a:srgbClr val="0D0D0D"/>
                </a:solidFill>
                <a:highlight>
                  <a:srgbClr val="FFFFFF"/>
                </a:highlight>
                <a:latin typeface="Roboto"/>
                <a:ea typeface="Roboto"/>
                <a:cs typeface="Roboto"/>
                <a:sym typeface="Roboto"/>
              </a:rPr>
              <a:t>d) Detecting objects in images and videos.</a:t>
            </a:r>
            <a:endParaRPr sz="3464">
              <a:solidFill>
                <a:srgbClr val="0D0D0D"/>
              </a:solidFill>
              <a:highlight>
                <a:srgbClr val="FFFFFF"/>
              </a:highlight>
              <a:latin typeface="Roboto"/>
              <a:ea typeface="Roboto"/>
              <a:cs typeface="Roboto"/>
              <a:sym typeface="Roboto"/>
            </a:endParaRPr>
          </a:p>
          <a:p>
            <a:pPr indent="0" lvl="0" marL="0" rtl="0" algn="l">
              <a:spcBef>
                <a:spcPts val="1500"/>
              </a:spcBef>
              <a:spcAft>
                <a:spcPts val="0"/>
              </a:spcAft>
              <a:buNone/>
            </a:pPr>
            <a:r>
              <a:t/>
            </a:r>
            <a:endParaRPr b="1" sz="1200">
              <a:solidFill>
                <a:srgbClr val="FF0000"/>
              </a:solidFill>
              <a:highlight>
                <a:srgbClr val="FFFFFF"/>
              </a:highlight>
              <a:latin typeface="Verdana"/>
              <a:ea typeface="Verdana"/>
              <a:cs typeface="Verdana"/>
              <a:sym typeface="Verdana"/>
            </a:endParaRPr>
          </a:p>
          <a:p>
            <a:pPr indent="0" lvl="0" marL="0" rtl="0" algn="l">
              <a:spcBef>
                <a:spcPts val="1200"/>
              </a:spcBef>
              <a:spcAft>
                <a:spcPts val="1200"/>
              </a:spcAft>
              <a:buClr>
                <a:schemeClr val="dk1"/>
              </a:buClr>
              <a:buSzPct val="91666"/>
              <a:buFont typeface="Arial"/>
              <a:buNone/>
            </a:pPr>
            <a:r>
              <a:t/>
            </a:r>
            <a:endParaRPr b="1" sz="1200">
              <a:solidFill>
                <a:srgbClr val="FF0000"/>
              </a:solidFill>
              <a:highlight>
                <a:srgbClr val="FFFFFF"/>
              </a:highlight>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4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License plate detection</a:t>
            </a:r>
            <a:endParaRPr sz="2400">
              <a:latin typeface="Arial"/>
              <a:ea typeface="Arial"/>
              <a:cs typeface="Arial"/>
              <a:sym typeface="Arial"/>
            </a:endParaRPr>
          </a:p>
        </p:txBody>
      </p:sp>
      <p:pic>
        <p:nvPicPr>
          <p:cNvPr descr="Car-Number-Plate-Detection-Using-MATLAB-and-Image-Processing.jpg" id="1806" name="Google Shape;1806;p47"/>
          <p:cNvPicPr preferRelativeResize="0"/>
          <p:nvPr>
            <p:ph idx="1" type="body"/>
          </p:nvPr>
        </p:nvPicPr>
        <p:blipFill rotWithShape="1">
          <a:blip r:embed="rId3">
            <a:alphaModFix/>
          </a:blip>
          <a:srcRect b="0" l="0" r="0" t="0"/>
          <a:stretch/>
        </p:blipFill>
        <p:spPr>
          <a:xfrm>
            <a:off x="1604804" y="1200150"/>
            <a:ext cx="5934392" cy="339447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48"/>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Video Surveillance</a:t>
            </a:r>
            <a:endParaRPr sz="2400">
              <a:latin typeface="Arial"/>
              <a:ea typeface="Arial"/>
              <a:cs typeface="Arial"/>
              <a:sym typeface="Arial"/>
            </a:endParaRPr>
          </a:p>
        </p:txBody>
      </p:sp>
      <p:pic>
        <p:nvPicPr>
          <p:cNvPr descr="image-segmentation.png" id="1812" name="Google Shape;1812;p48"/>
          <p:cNvPicPr preferRelativeResize="0"/>
          <p:nvPr>
            <p:ph idx="1" type="body"/>
          </p:nvPr>
        </p:nvPicPr>
        <p:blipFill rotWithShape="1">
          <a:blip r:embed="rId3">
            <a:alphaModFix/>
          </a:blip>
          <a:srcRect b="0" l="0" r="0" t="0"/>
          <a:stretch/>
        </p:blipFill>
        <p:spPr>
          <a:xfrm>
            <a:off x="457200" y="1324080"/>
            <a:ext cx="8229600" cy="314661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4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 sz="2400">
                <a:latin typeface="Arial"/>
                <a:ea typeface="Arial"/>
                <a:cs typeface="Arial"/>
                <a:sym typeface="Arial"/>
              </a:rPr>
              <a:t>Self Driving Cars</a:t>
            </a:r>
            <a:endParaRPr sz="2400">
              <a:latin typeface="Arial"/>
              <a:ea typeface="Arial"/>
              <a:cs typeface="Arial"/>
              <a:sym typeface="Arial"/>
            </a:endParaRPr>
          </a:p>
        </p:txBody>
      </p:sp>
      <p:sp>
        <p:nvSpPr>
          <p:cNvPr id="1818" name="Google Shape;1818;p4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p>
            <a:pPr indent="-254000" lvl="0" marL="342900" rtl="0" algn="just">
              <a:lnSpc>
                <a:spcPct val="115000"/>
              </a:lnSpc>
              <a:spcBef>
                <a:spcPts val="0"/>
              </a:spcBef>
              <a:spcAft>
                <a:spcPts val="0"/>
              </a:spcAft>
              <a:buClr>
                <a:schemeClr val="dk1"/>
              </a:buClr>
              <a:buSzPts val="1800"/>
              <a:buChar char="•"/>
            </a:pPr>
            <a:r>
              <a:rPr lang="en" sz="1800">
                <a:latin typeface="Arial"/>
                <a:ea typeface="Arial"/>
                <a:cs typeface="Arial"/>
                <a:sym typeface="Arial"/>
              </a:rPr>
              <a:t>Drivable surface semantic segmentation</a:t>
            </a:r>
            <a:endParaRPr sz="1800">
              <a:latin typeface="Arial"/>
              <a:ea typeface="Arial"/>
              <a:cs typeface="Arial"/>
              <a:sym typeface="Arial"/>
            </a:endParaRPr>
          </a:p>
          <a:p>
            <a:pPr indent="-254000" lvl="0" marL="342900" rtl="0" algn="just">
              <a:lnSpc>
                <a:spcPct val="115000"/>
              </a:lnSpc>
              <a:spcBef>
                <a:spcPts val="640"/>
              </a:spcBef>
              <a:spcAft>
                <a:spcPts val="0"/>
              </a:spcAft>
              <a:buClr>
                <a:schemeClr val="dk1"/>
              </a:buClr>
              <a:buSzPts val="1800"/>
              <a:buChar char="•"/>
            </a:pPr>
            <a:r>
              <a:rPr lang="en" sz="1800">
                <a:latin typeface="Arial"/>
                <a:ea typeface="Arial"/>
                <a:cs typeface="Arial"/>
                <a:sym typeface="Arial"/>
              </a:rPr>
              <a:t> Car and pedestrian instance segmentation</a:t>
            </a:r>
            <a:endParaRPr sz="1800">
              <a:latin typeface="Arial"/>
              <a:ea typeface="Arial"/>
              <a:cs typeface="Arial"/>
              <a:sym typeface="Arial"/>
            </a:endParaRPr>
          </a:p>
          <a:p>
            <a:pPr indent="-254000" lvl="0" marL="342900" rtl="0" algn="just">
              <a:lnSpc>
                <a:spcPct val="115000"/>
              </a:lnSpc>
              <a:spcBef>
                <a:spcPts val="640"/>
              </a:spcBef>
              <a:spcAft>
                <a:spcPts val="0"/>
              </a:spcAft>
              <a:buClr>
                <a:schemeClr val="dk1"/>
              </a:buClr>
              <a:buSzPts val="1800"/>
              <a:buChar char="•"/>
            </a:pPr>
            <a:r>
              <a:rPr lang="en" sz="1800">
                <a:latin typeface="Arial"/>
                <a:ea typeface="Arial"/>
                <a:cs typeface="Arial"/>
                <a:sym typeface="Arial"/>
              </a:rPr>
              <a:t>In-vehicle object detection (stuff left behind by passengers)</a:t>
            </a:r>
            <a:endParaRPr sz="1800">
              <a:latin typeface="Arial"/>
              <a:ea typeface="Arial"/>
              <a:cs typeface="Arial"/>
              <a:sym typeface="Arial"/>
            </a:endParaRPr>
          </a:p>
          <a:p>
            <a:pPr indent="-254000" lvl="0" marL="342900" rtl="0" algn="just">
              <a:lnSpc>
                <a:spcPct val="115000"/>
              </a:lnSpc>
              <a:spcBef>
                <a:spcPts val="640"/>
              </a:spcBef>
              <a:spcAft>
                <a:spcPts val="0"/>
              </a:spcAft>
              <a:buClr>
                <a:schemeClr val="dk1"/>
              </a:buClr>
              <a:buSzPts val="1800"/>
              <a:buChar char="•"/>
            </a:pPr>
            <a:r>
              <a:rPr lang="en" sz="1800">
                <a:latin typeface="Arial"/>
                <a:ea typeface="Arial"/>
                <a:cs typeface="Arial"/>
                <a:sym typeface="Arial"/>
              </a:rPr>
              <a:t> Pothole detection and segmentation</a:t>
            </a:r>
            <a:endParaRPr sz="1800">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50"/>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60"/>
              <a:buFont typeface="Calibri"/>
              <a:buNone/>
            </a:pPr>
            <a:r>
              <a:rPr lang="en" sz="2460">
                <a:latin typeface="Arial"/>
                <a:ea typeface="Arial"/>
                <a:cs typeface="Arial"/>
                <a:sym typeface="Arial"/>
              </a:rPr>
              <a:t>Drivable surface semantic segmentation</a:t>
            </a:r>
            <a:endParaRPr sz="2460">
              <a:latin typeface="Arial"/>
              <a:ea typeface="Arial"/>
              <a:cs typeface="Arial"/>
              <a:sym typeface="Arial"/>
            </a:endParaRPr>
          </a:p>
        </p:txBody>
      </p:sp>
      <p:pic>
        <p:nvPicPr>
          <p:cNvPr descr="download3.jpg" id="1824" name="Google Shape;1824;p50"/>
          <p:cNvPicPr preferRelativeResize="0"/>
          <p:nvPr>
            <p:ph idx="1" type="body"/>
          </p:nvPr>
        </p:nvPicPr>
        <p:blipFill rotWithShape="1">
          <a:blip r:embed="rId3">
            <a:alphaModFix/>
          </a:blip>
          <a:srcRect b="0" l="0" r="0" t="0"/>
          <a:stretch/>
        </p:blipFill>
        <p:spPr>
          <a:xfrm>
            <a:off x="1524000" y="1371600"/>
            <a:ext cx="6019800" cy="2857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5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Car and pedestrian instance segmentation</a:t>
            </a:r>
            <a:endParaRPr sz="2400">
              <a:latin typeface="Arial"/>
              <a:ea typeface="Arial"/>
              <a:cs typeface="Arial"/>
              <a:sym typeface="Arial"/>
            </a:endParaRPr>
          </a:p>
        </p:txBody>
      </p:sp>
      <p:pic>
        <p:nvPicPr>
          <p:cNvPr descr="download4.jpg" id="1830" name="Google Shape;1830;p51"/>
          <p:cNvPicPr preferRelativeResize="0"/>
          <p:nvPr>
            <p:ph idx="1" type="body"/>
          </p:nvPr>
        </p:nvPicPr>
        <p:blipFill rotWithShape="1">
          <a:blip r:embed="rId3">
            <a:alphaModFix/>
          </a:blip>
          <a:srcRect b="0" l="0" r="0" t="0"/>
          <a:stretch/>
        </p:blipFill>
        <p:spPr>
          <a:xfrm>
            <a:off x="1524000" y="1714500"/>
            <a:ext cx="6248400" cy="25717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sp>
        <p:nvSpPr>
          <p:cNvPr id="1835" name="Google Shape;1835;p52"/>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 In-vehicle object detection </a:t>
            </a:r>
            <a:endParaRPr sz="2400">
              <a:latin typeface="Arial"/>
              <a:ea typeface="Arial"/>
              <a:cs typeface="Arial"/>
              <a:sym typeface="Arial"/>
            </a:endParaRPr>
          </a:p>
        </p:txBody>
      </p:sp>
      <p:pic>
        <p:nvPicPr>
          <p:cNvPr descr="22fc4d46266991.5607ca7211350.png" id="1836" name="Google Shape;1836;p52"/>
          <p:cNvPicPr preferRelativeResize="0"/>
          <p:nvPr>
            <p:ph idx="1" type="body"/>
          </p:nvPr>
        </p:nvPicPr>
        <p:blipFill rotWithShape="1">
          <a:blip r:embed="rId3">
            <a:alphaModFix/>
          </a:blip>
          <a:srcRect b="0" l="0" r="0" t="0"/>
          <a:stretch/>
        </p:blipFill>
        <p:spPr>
          <a:xfrm>
            <a:off x="1722495" y="1200150"/>
            <a:ext cx="5699009" cy="339447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5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Pothole detection and segmentation</a:t>
            </a:r>
            <a:endParaRPr sz="2400">
              <a:latin typeface="Arial"/>
              <a:ea typeface="Arial"/>
              <a:cs typeface="Arial"/>
              <a:sym typeface="Arial"/>
            </a:endParaRPr>
          </a:p>
        </p:txBody>
      </p:sp>
      <p:pic>
        <p:nvPicPr>
          <p:cNvPr descr="3-Figure2-1 (1).png" id="1842" name="Google Shape;1842;p53"/>
          <p:cNvPicPr preferRelativeResize="0"/>
          <p:nvPr>
            <p:ph idx="1" type="body"/>
          </p:nvPr>
        </p:nvPicPr>
        <p:blipFill rotWithShape="1">
          <a:blip r:embed="rId3">
            <a:alphaModFix/>
          </a:blip>
          <a:srcRect b="0" l="0" r="0" t="0"/>
          <a:stretch/>
        </p:blipFill>
        <p:spPr>
          <a:xfrm>
            <a:off x="609600" y="1200150"/>
            <a:ext cx="7696199" cy="339447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p54"/>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Limitations </a:t>
            </a:r>
            <a:endParaRPr sz="2400">
              <a:latin typeface="Arial"/>
              <a:ea typeface="Arial"/>
              <a:cs typeface="Arial"/>
              <a:sym typeface="Arial"/>
            </a:endParaRPr>
          </a:p>
        </p:txBody>
      </p:sp>
      <p:sp>
        <p:nvSpPr>
          <p:cNvPr id="1848" name="Google Shape;1848;p54"/>
          <p:cNvSpPr txBox="1"/>
          <p:nvPr>
            <p:ph idx="1" type="body"/>
          </p:nvPr>
        </p:nvSpPr>
        <p:spPr>
          <a:xfrm>
            <a:off x="457200" y="1200150"/>
            <a:ext cx="8229600" cy="1713300"/>
          </a:xfrm>
          <a:prstGeom prst="rect">
            <a:avLst/>
          </a:prstGeom>
          <a:noFill/>
          <a:ln>
            <a:noFill/>
          </a:ln>
        </p:spPr>
        <p:txBody>
          <a:bodyPr anchorCtr="0" anchor="t" bIns="45700" lIns="91425" spcFirstLastPara="1" rIns="91425" wrap="square" tIns="45700">
            <a:normAutofit/>
          </a:bodyPr>
          <a:lstStyle/>
          <a:p>
            <a:pPr indent="-254000" lvl="0" marL="342900" rtl="0" algn="l">
              <a:lnSpc>
                <a:spcPct val="100000"/>
              </a:lnSpc>
              <a:spcBef>
                <a:spcPts val="0"/>
              </a:spcBef>
              <a:spcAft>
                <a:spcPts val="0"/>
              </a:spcAft>
              <a:buClr>
                <a:schemeClr val="dk1"/>
              </a:buClr>
              <a:buSzPts val="1800"/>
              <a:buChar char="•"/>
            </a:pPr>
            <a:r>
              <a:rPr lang="en" sz="1800">
                <a:latin typeface="Arial"/>
                <a:ea typeface="Arial"/>
                <a:cs typeface="Arial"/>
                <a:sym typeface="Arial"/>
              </a:rPr>
              <a:t>Over segmentation and high sensitivity to noise.</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Takes more time for processing.</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redundant and get overlapped.</a:t>
            </a:r>
            <a:endParaRPr sz="1800">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55"/>
          <p:cNvSpPr txBox="1"/>
          <p:nvPr>
            <p:ph idx="1" type="body"/>
          </p:nvPr>
        </p:nvSpPr>
        <p:spPr>
          <a:xfrm>
            <a:off x="311700" y="1913050"/>
            <a:ext cx="8520600" cy="19026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b="1" lang="en" sz="4000"/>
              <a:t>Thank you</a:t>
            </a:r>
            <a:endParaRPr b="1" sz="4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722c5109ee_0_0"/>
          <p:cNvSpPr txBox="1"/>
          <p:nvPr>
            <p:ph type="title"/>
          </p:nvPr>
        </p:nvSpPr>
        <p:spPr>
          <a:xfrm>
            <a:off x="1232375" y="256100"/>
            <a:ext cx="7030500" cy="999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420">
                <a:latin typeface="Times New Roman"/>
                <a:ea typeface="Times New Roman"/>
                <a:cs typeface="Times New Roman"/>
                <a:sym typeface="Times New Roman"/>
              </a:rPr>
              <a:t>Relation Each S</a:t>
            </a:r>
            <a:r>
              <a:rPr b="1" lang="en" sz="2420">
                <a:latin typeface="Times New Roman"/>
                <a:ea typeface="Times New Roman"/>
                <a:cs typeface="Times New Roman"/>
                <a:sym typeface="Times New Roman"/>
              </a:rPr>
              <a:t>egmentation</a:t>
            </a:r>
            <a:r>
              <a:rPr b="1" lang="en" sz="2420">
                <a:latin typeface="Times New Roman"/>
                <a:ea typeface="Times New Roman"/>
                <a:cs typeface="Times New Roman"/>
                <a:sym typeface="Times New Roman"/>
              </a:rPr>
              <a:t> </a:t>
            </a:r>
            <a:endParaRPr b="1" sz="2420">
              <a:latin typeface="Times New Roman"/>
              <a:ea typeface="Times New Roman"/>
              <a:cs typeface="Times New Roman"/>
              <a:sym typeface="Times New Roman"/>
            </a:endParaRPr>
          </a:p>
        </p:txBody>
      </p:sp>
      <p:pic>
        <p:nvPicPr>
          <p:cNvPr id="635" name="Google Shape;635;g2722c5109ee_0_0"/>
          <p:cNvPicPr preferRelativeResize="0"/>
          <p:nvPr/>
        </p:nvPicPr>
        <p:blipFill rotWithShape="1">
          <a:blip r:embed="rId3">
            <a:alphaModFix/>
          </a:blip>
          <a:srcRect b="8357" l="0" r="0" t="0"/>
          <a:stretch/>
        </p:blipFill>
        <p:spPr>
          <a:xfrm>
            <a:off x="1914525" y="1055775"/>
            <a:ext cx="4872049" cy="35342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2dfa56f727e_0_8"/>
          <p:cNvSpPr txBox="1"/>
          <p:nvPr>
            <p:ph type="title"/>
          </p:nvPr>
        </p:nvSpPr>
        <p:spPr>
          <a:xfrm>
            <a:off x="1114425" y="124600"/>
            <a:ext cx="7329900" cy="66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20">
                <a:latin typeface="Times New Roman"/>
                <a:ea typeface="Times New Roman"/>
                <a:cs typeface="Times New Roman"/>
                <a:sym typeface="Times New Roman"/>
              </a:rPr>
              <a:t>Semantic segmentation vs Instance segmentation vs Panoptic segmentation </a:t>
            </a:r>
            <a:endParaRPr b="1" sz="1820">
              <a:latin typeface="Times New Roman"/>
              <a:ea typeface="Times New Roman"/>
              <a:cs typeface="Times New Roman"/>
              <a:sym typeface="Times New Roman"/>
            </a:endParaRPr>
          </a:p>
        </p:txBody>
      </p:sp>
      <p:pic>
        <p:nvPicPr>
          <p:cNvPr id="641" name="Google Shape;641;g2dfa56f727e_0_8"/>
          <p:cNvPicPr preferRelativeResize="0"/>
          <p:nvPr/>
        </p:nvPicPr>
        <p:blipFill>
          <a:blip r:embed="rId3">
            <a:alphaModFix/>
          </a:blip>
          <a:stretch>
            <a:fillRect/>
          </a:stretch>
        </p:blipFill>
        <p:spPr>
          <a:xfrm>
            <a:off x="970600" y="1223925"/>
            <a:ext cx="7416149" cy="3019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727943809e_0_26"/>
          <p:cNvSpPr txBox="1"/>
          <p:nvPr>
            <p:ph type="title"/>
          </p:nvPr>
        </p:nvSpPr>
        <p:spPr>
          <a:xfrm>
            <a:off x="1303800" y="598575"/>
            <a:ext cx="7030500" cy="616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Image Segmentation</a:t>
            </a:r>
            <a:endParaRPr/>
          </a:p>
        </p:txBody>
      </p:sp>
      <p:sp>
        <p:nvSpPr>
          <p:cNvPr id="647" name="Google Shape;647;g2727943809e_0_26"/>
          <p:cNvSpPr/>
          <p:nvPr/>
        </p:nvSpPr>
        <p:spPr>
          <a:xfrm>
            <a:off x="3501178" y="1299409"/>
            <a:ext cx="18891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Image Segmentation Techniques</a:t>
            </a:r>
            <a:endParaRPr b="0" i="0" sz="1400" u="none" cap="none" strike="noStrike">
              <a:solidFill>
                <a:schemeClr val="dk1"/>
              </a:solidFill>
              <a:latin typeface="Arial"/>
              <a:ea typeface="Arial"/>
              <a:cs typeface="Arial"/>
              <a:sym typeface="Arial"/>
            </a:endParaRPr>
          </a:p>
        </p:txBody>
      </p:sp>
      <p:sp>
        <p:nvSpPr>
          <p:cNvPr id="648" name="Google Shape;648;g2727943809e_0_26"/>
          <p:cNvSpPr/>
          <p:nvPr/>
        </p:nvSpPr>
        <p:spPr>
          <a:xfrm>
            <a:off x="913375" y="1577325"/>
            <a:ext cx="2148600" cy="789000"/>
          </a:xfrm>
          <a:prstGeom prst="roundRect">
            <a:avLst>
              <a:gd fmla="val 50000"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Discontinuity</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lang="en" sz="1200">
                <a:solidFill>
                  <a:schemeClr val="dk1"/>
                </a:solidFill>
              </a:rPr>
              <a:t>[Partitioning according to Abrupt changes]</a:t>
            </a:r>
            <a:endParaRPr sz="1200">
              <a:solidFill>
                <a:schemeClr val="dk1"/>
              </a:solidFill>
            </a:endParaRPr>
          </a:p>
        </p:txBody>
      </p:sp>
      <p:sp>
        <p:nvSpPr>
          <p:cNvPr id="649" name="Google Shape;649;g2727943809e_0_26"/>
          <p:cNvSpPr/>
          <p:nvPr/>
        </p:nvSpPr>
        <p:spPr>
          <a:xfrm>
            <a:off x="1700457" y="3485139"/>
            <a:ext cx="12672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Edge Detection</a:t>
            </a:r>
            <a:endParaRPr b="0" i="0" sz="1400" u="none" cap="none" strike="noStrike">
              <a:solidFill>
                <a:schemeClr val="dk1"/>
              </a:solidFill>
              <a:latin typeface="Arial"/>
              <a:ea typeface="Arial"/>
              <a:cs typeface="Arial"/>
              <a:sym typeface="Arial"/>
            </a:endParaRPr>
          </a:p>
        </p:txBody>
      </p:sp>
      <p:sp>
        <p:nvSpPr>
          <p:cNvPr id="650" name="Google Shape;650;g2727943809e_0_26"/>
          <p:cNvSpPr/>
          <p:nvPr/>
        </p:nvSpPr>
        <p:spPr>
          <a:xfrm>
            <a:off x="4333623" y="2943725"/>
            <a:ext cx="13755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400" u="none" cap="none" strike="noStrike">
                <a:solidFill>
                  <a:schemeClr val="dk1"/>
                </a:solidFill>
                <a:highlight>
                  <a:srgbClr val="EAD1DC"/>
                </a:highlight>
              </a:rPr>
              <a:t>Clustering Based</a:t>
            </a:r>
            <a:endParaRPr b="1" i="0" sz="1400" u="none" cap="none" strike="noStrike">
              <a:solidFill>
                <a:schemeClr val="dk1"/>
              </a:solidFill>
              <a:highlight>
                <a:srgbClr val="EAD1DC"/>
              </a:highlight>
            </a:endParaRPr>
          </a:p>
        </p:txBody>
      </p:sp>
      <p:sp>
        <p:nvSpPr>
          <p:cNvPr id="651" name="Google Shape;651;g2727943809e_0_26"/>
          <p:cNvSpPr/>
          <p:nvPr/>
        </p:nvSpPr>
        <p:spPr>
          <a:xfrm>
            <a:off x="1644425" y="2687050"/>
            <a:ext cx="13755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Edge Based</a:t>
            </a:r>
            <a:endParaRPr b="0" i="0" sz="1400" u="none" cap="none" strike="noStrike">
              <a:solidFill>
                <a:schemeClr val="dk1"/>
              </a:solidFill>
              <a:latin typeface="Arial"/>
              <a:ea typeface="Arial"/>
              <a:cs typeface="Arial"/>
              <a:sym typeface="Arial"/>
            </a:endParaRPr>
          </a:p>
        </p:txBody>
      </p:sp>
      <p:sp>
        <p:nvSpPr>
          <p:cNvPr id="652" name="Google Shape;652;g2727943809e_0_26"/>
          <p:cNvSpPr/>
          <p:nvPr/>
        </p:nvSpPr>
        <p:spPr>
          <a:xfrm>
            <a:off x="5708975" y="1629525"/>
            <a:ext cx="3252600" cy="789000"/>
          </a:xfrm>
          <a:prstGeom prst="roundRect">
            <a:avLst>
              <a:gd fmla="val 46530"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400" u="none" cap="none" strike="noStrike">
                <a:solidFill>
                  <a:schemeClr val="dk1"/>
                </a:solidFill>
                <a:highlight>
                  <a:srgbClr val="EAD1DC"/>
                </a:highlight>
              </a:rPr>
              <a:t>Similarity</a:t>
            </a:r>
            <a:endParaRPr b="1" i="0" sz="1400" u="none" cap="none" strike="noStrike">
              <a:solidFill>
                <a:schemeClr val="dk1"/>
              </a:solidFill>
              <a:highlight>
                <a:srgbClr val="EAD1DC"/>
              </a:highlight>
            </a:endParaRPr>
          </a:p>
          <a:p>
            <a:pPr indent="0" lvl="0" marL="0" marR="0" rtl="0" algn="ctr">
              <a:lnSpc>
                <a:spcPct val="100000"/>
              </a:lnSpc>
              <a:spcBef>
                <a:spcPts val="0"/>
              </a:spcBef>
              <a:spcAft>
                <a:spcPts val="0"/>
              </a:spcAft>
              <a:buNone/>
            </a:pPr>
            <a:r>
              <a:rPr b="1" lang="en" sz="1200">
                <a:solidFill>
                  <a:schemeClr val="dk1"/>
                </a:solidFill>
              </a:rPr>
              <a:t>[Partitioning based on similar regions according to predefined criteria]</a:t>
            </a:r>
            <a:endParaRPr b="1" sz="1200">
              <a:solidFill>
                <a:schemeClr val="dk1"/>
              </a:solidFill>
            </a:endParaRPr>
          </a:p>
          <a:p>
            <a:pPr indent="0" lvl="0" marL="0" marR="0" rtl="0" algn="ctr">
              <a:lnSpc>
                <a:spcPct val="100000"/>
              </a:lnSpc>
              <a:spcBef>
                <a:spcPts val="0"/>
              </a:spcBef>
              <a:spcAft>
                <a:spcPts val="0"/>
              </a:spcAft>
              <a:buNone/>
            </a:pPr>
            <a:r>
              <a:t/>
            </a:r>
            <a:endParaRPr b="1">
              <a:solidFill>
                <a:schemeClr val="dk1"/>
              </a:solidFill>
            </a:endParaRPr>
          </a:p>
        </p:txBody>
      </p:sp>
      <p:sp>
        <p:nvSpPr>
          <p:cNvPr id="653" name="Google Shape;653;g2727943809e_0_26"/>
          <p:cNvSpPr/>
          <p:nvPr/>
        </p:nvSpPr>
        <p:spPr>
          <a:xfrm>
            <a:off x="5841475" y="2899625"/>
            <a:ext cx="15000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400" u="none" cap="none" strike="noStrike">
                <a:solidFill>
                  <a:schemeClr val="dk1"/>
                </a:solidFill>
                <a:highlight>
                  <a:srgbClr val="EAD1DC"/>
                </a:highlight>
              </a:rPr>
              <a:t>Thresholding</a:t>
            </a:r>
            <a:endParaRPr b="1" i="0" sz="1400" u="none" cap="none" strike="noStrike">
              <a:solidFill>
                <a:schemeClr val="dk1"/>
              </a:solidFill>
              <a:highlight>
                <a:srgbClr val="EAD1DC"/>
              </a:highlight>
            </a:endParaRPr>
          </a:p>
        </p:txBody>
      </p:sp>
      <p:sp>
        <p:nvSpPr>
          <p:cNvPr id="654" name="Google Shape;654;g2727943809e_0_26"/>
          <p:cNvSpPr/>
          <p:nvPr/>
        </p:nvSpPr>
        <p:spPr>
          <a:xfrm>
            <a:off x="7578050" y="2859500"/>
            <a:ext cx="1383600" cy="529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400" u="none" cap="none" strike="noStrike">
                <a:solidFill>
                  <a:schemeClr val="dk1"/>
                </a:solidFill>
                <a:highlight>
                  <a:srgbClr val="EAD1DC"/>
                </a:highlight>
              </a:rPr>
              <a:t>Region Based</a:t>
            </a:r>
            <a:endParaRPr b="1" i="0" sz="1400" u="none" cap="none" strike="noStrike">
              <a:solidFill>
                <a:schemeClr val="dk1"/>
              </a:solidFill>
              <a:highlight>
                <a:srgbClr val="EAD1DC"/>
              </a:highlight>
            </a:endParaRPr>
          </a:p>
        </p:txBody>
      </p:sp>
      <p:cxnSp>
        <p:nvCxnSpPr>
          <p:cNvPr id="655" name="Google Shape;655;g2727943809e_0_26"/>
          <p:cNvCxnSpPr/>
          <p:nvPr/>
        </p:nvCxnSpPr>
        <p:spPr>
          <a:xfrm flipH="1">
            <a:off x="5041326" y="2418348"/>
            <a:ext cx="950400" cy="517500"/>
          </a:xfrm>
          <a:prstGeom prst="straightConnector1">
            <a:avLst/>
          </a:prstGeom>
          <a:noFill/>
          <a:ln cap="flat" cmpd="sng" w="9525">
            <a:solidFill>
              <a:srgbClr val="076173"/>
            </a:solidFill>
            <a:prstDash val="solid"/>
            <a:round/>
            <a:headEnd len="sm" w="sm" type="none"/>
            <a:tailEnd len="med" w="med" type="stealth"/>
          </a:ln>
        </p:spPr>
      </p:cxnSp>
      <p:cxnSp>
        <p:nvCxnSpPr>
          <p:cNvPr id="656" name="Google Shape;656;g2727943809e_0_26"/>
          <p:cNvCxnSpPr>
            <a:stCxn id="652" idx="2"/>
            <a:endCxn id="653" idx="0"/>
          </p:cNvCxnSpPr>
          <p:nvPr/>
        </p:nvCxnSpPr>
        <p:spPr>
          <a:xfrm flipH="1">
            <a:off x="6591575" y="2418525"/>
            <a:ext cx="743700" cy="481200"/>
          </a:xfrm>
          <a:prstGeom prst="straightConnector1">
            <a:avLst/>
          </a:prstGeom>
          <a:noFill/>
          <a:ln cap="flat" cmpd="sng" w="9525">
            <a:solidFill>
              <a:srgbClr val="076173"/>
            </a:solidFill>
            <a:prstDash val="solid"/>
            <a:round/>
            <a:headEnd len="sm" w="sm" type="none"/>
            <a:tailEnd len="med" w="med" type="stealth"/>
          </a:ln>
        </p:spPr>
      </p:cxnSp>
      <p:cxnSp>
        <p:nvCxnSpPr>
          <p:cNvPr id="657" name="Google Shape;657;g2727943809e_0_26"/>
          <p:cNvCxnSpPr>
            <a:stCxn id="652" idx="2"/>
          </p:cNvCxnSpPr>
          <p:nvPr/>
        </p:nvCxnSpPr>
        <p:spPr>
          <a:xfrm>
            <a:off x="7335275" y="2418525"/>
            <a:ext cx="916500" cy="441000"/>
          </a:xfrm>
          <a:prstGeom prst="straightConnector1">
            <a:avLst/>
          </a:prstGeom>
          <a:noFill/>
          <a:ln cap="flat" cmpd="sng" w="9525">
            <a:solidFill>
              <a:srgbClr val="076173"/>
            </a:solidFill>
            <a:prstDash val="solid"/>
            <a:round/>
            <a:headEnd len="sm" w="sm" type="none"/>
            <a:tailEnd len="med" w="med" type="stealth"/>
          </a:ln>
        </p:spPr>
      </p:cxnSp>
      <p:cxnSp>
        <p:nvCxnSpPr>
          <p:cNvPr id="658" name="Google Shape;658;g2727943809e_0_26"/>
          <p:cNvCxnSpPr>
            <a:stCxn id="647" idx="2"/>
            <a:endCxn id="648" idx="3"/>
          </p:cNvCxnSpPr>
          <p:nvPr/>
        </p:nvCxnSpPr>
        <p:spPr>
          <a:xfrm flipH="1">
            <a:off x="3061828" y="1828909"/>
            <a:ext cx="1383900" cy="142800"/>
          </a:xfrm>
          <a:prstGeom prst="straightConnector1">
            <a:avLst/>
          </a:prstGeom>
          <a:noFill/>
          <a:ln cap="flat" cmpd="sng" w="9525">
            <a:solidFill>
              <a:srgbClr val="076173"/>
            </a:solidFill>
            <a:prstDash val="solid"/>
            <a:round/>
            <a:headEnd len="sm" w="sm" type="none"/>
            <a:tailEnd len="med" w="med" type="stealth"/>
          </a:ln>
        </p:spPr>
      </p:cxnSp>
      <p:cxnSp>
        <p:nvCxnSpPr>
          <p:cNvPr id="659" name="Google Shape;659;g2727943809e_0_26"/>
          <p:cNvCxnSpPr>
            <a:stCxn id="647" idx="2"/>
            <a:endCxn id="652" idx="1"/>
          </p:cNvCxnSpPr>
          <p:nvPr/>
        </p:nvCxnSpPr>
        <p:spPr>
          <a:xfrm>
            <a:off x="4445728" y="1828909"/>
            <a:ext cx="1263300" cy="195000"/>
          </a:xfrm>
          <a:prstGeom prst="straightConnector1">
            <a:avLst/>
          </a:prstGeom>
          <a:noFill/>
          <a:ln cap="flat" cmpd="sng" w="9525">
            <a:solidFill>
              <a:srgbClr val="076173"/>
            </a:solidFill>
            <a:prstDash val="solid"/>
            <a:round/>
            <a:headEnd len="sm" w="sm" type="none"/>
            <a:tailEnd len="med" w="med" type="stealth"/>
          </a:ln>
        </p:spPr>
      </p:cxnSp>
      <p:cxnSp>
        <p:nvCxnSpPr>
          <p:cNvPr id="660" name="Google Shape;660;g2727943809e_0_26"/>
          <p:cNvCxnSpPr>
            <a:stCxn id="648" idx="2"/>
            <a:endCxn id="651" idx="0"/>
          </p:cNvCxnSpPr>
          <p:nvPr/>
        </p:nvCxnSpPr>
        <p:spPr>
          <a:xfrm>
            <a:off x="1987675" y="2366325"/>
            <a:ext cx="344400" cy="320700"/>
          </a:xfrm>
          <a:prstGeom prst="straightConnector1">
            <a:avLst/>
          </a:prstGeom>
          <a:noFill/>
          <a:ln cap="flat" cmpd="sng" w="9525">
            <a:solidFill>
              <a:srgbClr val="076173"/>
            </a:solidFill>
            <a:prstDash val="solid"/>
            <a:round/>
            <a:headEnd len="sm" w="sm" type="none"/>
            <a:tailEnd len="med" w="med" type="stealth"/>
          </a:ln>
        </p:spPr>
      </p:cxnSp>
      <p:cxnSp>
        <p:nvCxnSpPr>
          <p:cNvPr id="661" name="Google Shape;661;g2727943809e_0_26"/>
          <p:cNvCxnSpPr>
            <a:stCxn id="651" idx="2"/>
            <a:endCxn id="649" idx="0"/>
          </p:cNvCxnSpPr>
          <p:nvPr/>
        </p:nvCxnSpPr>
        <p:spPr>
          <a:xfrm>
            <a:off x="2332175" y="3216550"/>
            <a:ext cx="1800" cy="268500"/>
          </a:xfrm>
          <a:prstGeom prst="straightConnector1">
            <a:avLst/>
          </a:prstGeom>
          <a:noFill/>
          <a:ln cap="flat" cmpd="sng" w="9525">
            <a:solidFill>
              <a:srgbClr val="076173"/>
            </a:solidFill>
            <a:prstDash val="solid"/>
            <a:round/>
            <a:headEnd len="sm" w="sm" type="none"/>
            <a:tailEnd len="med" w="med" type="stealth"/>
          </a:ln>
        </p:spPr>
      </p:cxnSp>
      <p:sp>
        <p:nvSpPr>
          <p:cNvPr id="662" name="Google Shape;662;g2727943809e_0_26"/>
          <p:cNvSpPr/>
          <p:nvPr/>
        </p:nvSpPr>
        <p:spPr>
          <a:xfrm>
            <a:off x="2486524" y="4236227"/>
            <a:ext cx="1375500" cy="6165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a:solidFill>
                  <a:schemeClr val="dk1"/>
                </a:solidFill>
              </a:rPr>
              <a:t>Gradient Based Edge detection </a:t>
            </a:r>
            <a:endParaRPr b="0" i="0" sz="1400" u="none" cap="none" strike="noStrike">
              <a:solidFill>
                <a:schemeClr val="dk1"/>
              </a:solidFill>
              <a:latin typeface="Arial"/>
              <a:ea typeface="Arial"/>
              <a:cs typeface="Arial"/>
              <a:sym typeface="Arial"/>
            </a:endParaRPr>
          </a:p>
        </p:txBody>
      </p:sp>
      <p:sp>
        <p:nvSpPr>
          <p:cNvPr id="663" name="Google Shape;663;g2727943809e_0_26"/>
          <p:cNvSpPr/>
          <p:nvPr/>
        </p:nvSpPr>
        <p:spPr>
          <a:xfrm>
            <a:off x="200525" y="4233004"/>
            <a:ext cx="1267200" cy="7368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a:solidFill>
                  <a:schemeClr val="dk1"/>
                </a:solidFill>
              </a:rPr>
              <a:t>Gaussian Based Edge </a:t>
            </a:r>
            <a:r>
              <a:rPr b="0" i="0" lang="en" sz="1400" u="none" cap="none" strike="noStrike">
                <a:solidFill>
                  <a:schemeClr val="dk1"/>
                </a:solidFill>
                <a:latin typeface="Arial"/>
                <a:ea typeface="Arial"/>
                <a:cs typeface="Arial"/>
                <a:sym typeface="Arial"/>
              </a:rPr>
              <a:t>Detection</a:t>
            </a:r>
            <a:endParaRPr b="0" i="0" sz="1400" u="none" cap="none" strike="noStrike">
              <a:solidFill>
                <a:schemeClr val="dk1"/>
              </a:solidFill>
              <a:latin typeface="Arial"/>
              <a:ea typeface="Arial"/>
              <a:cs typeface="Arial"/>
              <a:sym typeface="Arial"/>
            </a:endParaRPr>
          </a:p>
        </p:txBody>
      </p:sp>
      <p:sp>
        <p:nvSpPr>
          <p:cNvPr id="664" name="Google Shape;664;g2727943809e_0_26"/>
          <p:cNvSpPr/>
          <p:nvPr/>
        </p:nvSpPr>
        <p:spPr>
          <a:xfrm>
            <a:off x="5104450" y="3812375"/>
            <a:ext cx="1375500" cy="437100"/>
          </a:xfrm>
          <a:prstGeom prst="round2DiagRect">
            <a:avLst>
              <a:gd fmla="val 16667" name="adj1"/>
              <a:gd fmla="val 0" name="adj2"/>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a:ea typeface="Nunito"/>
                <a:cs typeface="Nunito"/>
                <a:sym typeface="Nunito"/>
              </a:rPr>
              <a:t>Roberts Operator</a:t>
            </a:r>
            <a:endParaRPr>
              <a:latin typeface="Nunito"/>
              <a:ea typeface="Nunito"/>
              <a:cs typeface="Nunito"/>
              <a:sym typeface="Nunito"/>
            </a:endParaRPr>
          </a:p>
        </p:txBody>
      </p:sp>
      <p:sp>
        <p:nvSpPr>
          <p:cNvPr id="665" name="Google Shape;665;g2727943809e_0_26"/>
          <p:cNvSpPr/>
          <p:nvPr/>
        </p:nvSpPr>
        <p:spPr>
          <a:xfrm>
            <a:off x="6704650" y="4193375"/>
            <a:ext cx="1375500" cy="437100"/>
          </a:xfrm>
          <a:prstGeom prst="round2DiagRect">
            <a:avLst>
              <a:gd fmla="val 16667" name="adj1"/>
              <a:gd fmla="val 0" name="adj2"/>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a:ea typeface="Nunito"/>
                <a:cs typeface="Nunito"/>
                <a:sym typeface="Nunito"/>
              </a:rPr>
              <a:t>Prewitt Operator</a:t>
            </a:r>
            <a:endParaRPr>
              <a:latin typeface="Nunito"/>
              <a:ea typeface="Nunito"/>
              <a:cs typeface="Nunito"/>
              <a:sym typeface="Nunito"/>
            </a:endParaRPr>
          </a:p>
        </p:txBody>
      </p:sp>
      <p:sp>
        <p:nvSpPr>
          <p:cNvPr id="666" name="Google Shape;666;g2727943809e_0_26"/>
          <p:cNvSpPr/>
          <p:nvPr/>
        </p:nvSpPr>
        <p:spPr>
          <a:xfrm>
            <a:off x="5104450" y="4611450"/>
            <a:ext cx="1375500" cy="437100"/>
          </a:xfrm>
          <a:prstGeom prst="round2DiagRect">
            <a:avLst>
              <a:gd fmla="val 16667" name="adj1"/>
              <a:gd fmla="val 0" name="adj2"/>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a:ea typeface="Nunito"/>
                <a:cs typeface="Nunito"/>
                <a:sym typeface="Nunito"/>
              </a:rPr>
              <a:t>Sobel Operator</a:t>
            </a:r>
            <a:endParaRPr>
              <a:latin typeface="Nunito"/>
              <a:ea typeface="Nunito"/>
              <a:cs typeface="Nunito"/>
              <a:sym typeface="Nunito"/>
            </a:endParaRPr>
          </a:p>
        </p:txBody>
      </p:sp>
      <p:cxnSp>
        <p:nvCxnSpPr>
          <p:cNvPr id="667" name="Google Shape;667;g2727943809e_0_26"/>
          <p:cNvCxnSpPr>
            <a:stCxn id="662" idx="3"/>
            <a:endCxn id="664" idx="2"/>
          </p:cNvCxnSpPr>
          <p:nvPr/>
        </p:nvCxnSpPr>
        <p:spPr>
          <a:xfrm flipH="1" rot="10800000">
            <a:off x="3862024" y="4030877"/>
            <a:ext cx="1242300" cy="513600"/>
          </a:xfrm>
          <a:prstGeom prst="straightConnector1">
            <a:avLst/>
          </a:prstGeom>
          <a:noFill/>
          <a:ln cap="flat" cmpd="sng" w="9525">
            <a:solidFill>
              <a:schemeClr val="dk2"/>
            </a:solidFill>
            <a:prstDash val="solid"/>
            <a:round/>
            <a:headEnd len="med" w="med" type="none"/>
            <a:tailEnd len="med" w="med" type="triangle"/>
          </a:ln>
        </p:spPr>
      </p:cxnSp>
      <p:cxnSp>
        <p:nvCxnSpPr>
          <p:cNvPr id="668" name="Google Shape;668;g2727943809e_0_26"/>
          <p:cNvCxnSpPr>
            <a:stCxn id="662" idx="3"/>
            <a:endCxn id="665" idx="2"/>
          </p:cNvCxnSpPr>
          <p:nvPr/>
        </p:nvCxnSpPr>
        <p:spPr>
          <a:xfrm flipH="1" rot="10800000">
            <a:off x="3862024" y="4411877"/>
            <a:ext cx="2842500" cy="132600"/>
          </a:xfrm>
          <a:prstGeom prst="straightConnector1">
            <a:avLst/>
          </a:prstGeom>
          <a:noFill/>
          <a:ln cap="flat" cmpd="sng" w="9525">
            <a:solidFill>
              <a:schemeClr val="dk2"/>
            </a:solidFill>
            <a:prstDash val="solid"/>
            <a:round/>
            <a:headEnd len="med" w="med" type="none"/>
            <a:tailEnd len="med" w="med" type="triangle"/>
          </a:ln>
        </p:spPr>
      </p:cxnSp>
      <p:cxnSp>
        <p:nvCxnSpPr>
          <p:cNvPr id="669" name="Google Shape;669;g2727943809e_0_26"/>
          <p:cNvCxnSpPr>
            <a:stCxn id="662" idx="3"/>
            <a:endCxn id="666" idx="2"/>
          </p:cNvCxnSpPr>
          <p:nvPr/>
        </p:nvCxnSpPr>
        <p:spPr>
          <a:xfrm>
            <a:off x="3862024" y="4544477"/>
            <a:ext cx="1242300" cy="285600"/>
          </a:xfrm>
          <a:prstGeom prst="straightConnector1">
            <a:avLst/>
          </a:prstGeom>
          <a:noFill/>
          <a:ln cap="flat" cmpd="sng" w="9525">
            <a:solidFill>
              <a:schemeClr val="dk2"/>
            </a:solidFill>
            <a:prstDash val="solid"/>
            <a:round/>
            <a:headEnd len="med" w="med" type="none"/>
            <a:tailEnd len="med" w="med" type="triangle"/>
          </a:ln>
        </p:spPr>
      </p:cxnSp>
      <p:cxnSp>
        <p:nvCxnSpPr>
          <p:cNvPr id="670" name="Google Shape;670;g2727943809e_0_26"/>
          <p:cNvCxnSpPr>
            <a:stCxn id="649" idx="2"/>
            <a:endCxn id="663" idx="0"/>
          </p:cNvCxnSpPr>
          <p:nvPr/>
        </p:nvCxnSpPr>
        <p:spPr>
          <a:xfrm flipH="1">
            <a:off x="834057" y="4014639"/>
            <a:ext cx="1500000" cy="218400"/>
          </a:xfrm>
          <a:prstGeom prst="straightConnector1">
            <a:avLst/>
          </a:prstGeom>
          <a:noFill/>
          <a:ln cap="flat" cmpd="sng" w="9525">
            <a:solidFill>
              <a:schemeClr val="dk2"/>
            </a:solidFill>
            <a:prstDash val="solid"/>
            <a:round/>
            <a:headEnd len="med" w="med" type="none"/>
            <a:tailEnd len="med" w="med" type="triangle"/>
          </a:ln>
        </p:spPr>
      </p:cxnSp>
      <p:cxnSp>
        <p:nvCxnSpPr>
          <p:cNvPr id="671" name="Google Shape;671;g2727943809e_0_26"/>
          <p:cNvCxnSpPr>
            <a:stCxn id="649" idx="2"/>
            <a:endCxn id="662" idx="0"/>
          </p:cNvCxnSpPr>
          <p:nvPr/>
        </p:nvCxnSpPr>
        <p:spPr>
          <a:xfrm>
            <a:off x="2334057" y="4014639"/>
            <a:ext cx="840300" cy="221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dfa56f727e_0_707"/>
          <p:cNvSpPr txBox="1"/>
          <p:nvPr>
            <p:ph type="title"/>
          </p:nvPr>
        </p:nvSpPr>
        <p:spPr>
          <a:xfrm>
            <a:off x="1260925" y="184225"/>
            <a:ext cx="7030500" cy="715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latin typeface="Times New Roman"/>
                <a:ea typeface="Times New Roman"/>
                <a:cs typeface="Times New Roman"/>
                <a:sym typeface="Times New Roman"/>
              </a:rPr>
              <a:t>Traditional Image Segmentation Techniques</a:t>
            </a:r>
            <a:endParaRPr>
              <a:latin typeface="Times New Roman"/>
              <a:ea typeface="Times New Roman"/>
              <a:cs typeface="Times New Roman"/>
              <a:sym typeface="Times New Roman"/>
            </a:endParaRPr>
          </a:p>
        </p:txBody>
      </p:sp>
      <p:sp>
        <p:nvSpPr>
          <p:cNvPr id="677" name="Google Shape;677;g2dfa56f727e_0_707"/>
          <p:cNvSpPr txBox="1"/>
          <p:nvPr>
            <p:ph idx="1" type="body"/>
          </p:nvPr>
        </p:nvSpPr>
        <p:spPr>
          <a:xfrm>
            <a:off x="542925" y="1071575"/>
            <a:ext cx="8289300" cy="3054300"/>
          </a:xfrm>
          <a:prstGeom prst="rect">
            <a:avLst/>
          </a:prstGeom>
        </p:spPr>
        <p:txBody>
          <a:bodyPr anchorCtr="0" anchor="t" bIns="91425" lIns="91425" spcFirstLastPara="1" rIns="91425" wrap="square" tIns="91425">
            <a:normAutofit/>
          </a:bodyPr>
          <a:lstStyle/>
          <a:p>
            <a:pPr indent="0" lvl="0" marL="0" rtl="0" algn="just">
              <a:lnSpc>
                <a:spcPct val="150000"/>
              </a:lnSpc>
              <a:spcBef>
                <a:spcPts val="0"/>
              </a:spcBef>
              <a:spcAft>
                <a:spcPts val="0"/>
              </a:spcAft>
              <a:buNone/>
            </a:pPr>
            <a:r>
              <a:t/>
            </a:r>
            <a:endParaRPr sz="1900">
              <a:solidFill>
                <a:schemeClr val="dk1"/>
              </a:solidFill>
            </a:endParaRPr>
          </a:p>
          <a:p>
            <a:pPr indent="0" lvl="0" marL="0" rtl="0" algn="l">
              <a:spcBef>
                <a:spcPts val="0"/>
              </a:spcBef>
              <a:spcAft>
                <a:spcPts val="1200"/>
              </a:spcAft>
              <a:buNone/>
            </a:pPr>
            <a:r>
              <a:t/>
            </a:r>
            <a:endParaRPr/>
          </a:p>
        </p:txBody>
      </p:sp>
      <p:cxnSp>
        <p:nvCxnSpPr>
          <p:cNvPr id="678" name="Google Shape;678;g2dfa56f727e_0_707"/>
          <p:cNvCxnSpPr>
            <a:stCxn id="679" idx="2"/>
            <a:endCxn id="680" idx="0"/>
          </p:cNvCxnSpPr>
          <p:nvPr/>
        </p:nvCxnSpPr>
        <p:spPr>
          <a:xfrm flipH="1" rot="-5400000">
            <a:off x="5033250" y="1260550"/>
            <a:ext cx="1519200" cy="2441700"/>
          </a:xfrm>
          <a:prstGeom prst="bentConnector3">
            <a:avLst>
              <a:gd fmla="val 50004" name="adj1"/>
            </a:avLst>
          </a:prstGeom>
          <a:noFill/>
          <a:ln cap="flat" cmpd="sng" w="19050">
            <a:solidFill>
              <a:srgbClr val="C2C2C2"/>
            </a:solidFill>
            <a:prstDash val="solid"/>
            <a:miter lim="8000"/>
            <a:headEnd len="sm" w="sm" type="none"/>
            <a:tailEnd len="sm" w="sm" type="none"/>
          </a:ln>
        </p:spPr>
      </p:cxnSp>
      <p:cxnSp>
        <p:nvCxnSpPr>
          <p:cNvPr id="681" name="Google Shape;681;g2dfa56f727e_0_707"/>
          <p:cNvCxnSpPr>
            <a:stCxn id="682" idx="0"/>
            <a:endCxn id="679" idx="2"/>
          </p:cNvCxnSpPr>
          <p:nvPr/>
        </p:nvCxnSpPr>
        <p:spPr>
          <a:xfrm rot="-5400000">
            <a:off x="2355725" y="1024875"/>
            <a:ext cx="1519200" cy="2913300"/>
          </a:xfrm>
          <a:prstGeom prst="bentConnector3">
            <a:avLst>
              <a:gd fmla="val 50004" name="adj1"/>
            </a:avLst>
          </a:prstGeom>
          <a:noFill/>
          <a:ln cap="flat" cmpd="sng" w="19050">
            <a:solidFill>
              <a:srgbClr val="C2C2C2"/>
            </a:solidFill>
            <a:prstDash val="solid"/>
            <a:miter lim="8000"/>
            <a:headEnd len="sm" w="sm" type="none"/>
            <a:tailEnd len="sm" w="sm" type="none"/>
          </a:ln>
        </p:spPr>
      </p:cxnSp>
      <p:sp>
        <p:nvSpPr>
          <p:cNvPr id="679" name="Google Shape;679;g2dfa56f727e_0_707"/>
          <p:cNvSpPr txBox="1"/>
          <p:nvPr/>
        </p:nvSpPr>
        <p:spPr>
          <a:xfrm>
            <a:off x="3801750" y="1355500"/>
            <a:ext cx="1540500" cy="366300"/>
          </a:xfrm>
          <a:prstGeom prst="rect">
            <a:avLst/>
          </a:prstGeom>
          <a:noFill/>
          <a:ln cap="flat" cmpd="sng" w="19050">
            <a:solidFill>
              <a:srgbClr val="A729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A7291E"/>
                </a:solidFill>
                <a:latin typeface="Roboto"/>
                <a:ea typeface="Roboto"/>
                <a:cs typeface="Roboto"/>
                <a:sym typeface="Roboto"/>
              </a:rPr>
              <a:t>Traditional Techniques</a:t>
            </a:r>
            <a:endParaRPr sz="1000">
              <a:solidFill>
                <a:srgbClr val="A7291E"/>
              </a:solidFill>
              <a:latin typeface="Roboto"/>
              <a:ea typeface="Roboto"/>
              <a:cs typeface="Roboto"/>
              <a:sym typeface="Roboto"/>
            </a:endParaRPr>
          </a:p>
        </p:txBody>
      </p:sp>
      <p:sp>
        <p:nvSpPr>
          <p:cNvPr id="682" name="Google Shape;682;g2dfa56f727e_0_707"/>
          <p:cNvSpPr txBox="1"/>
          <p:nvPr/>
        </p:nvSpPr>
        <p:spPr>
          <a:xfrm>
            <a:off x="889625" y="3241125"/>
            <a:ext cx="1538100" cy="366300"/>
          </a:xfrm>
          <a:prstGeom prst="rect">
            <a:avLst/>
          </a:prstGeom>
          <a:noFill/>
          <a:ln cap="flat" cmpd="sng" w="19050">
            <a:solidFill>
              <a:srgbClr val="A729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A7291E"/>
                </a:solidFill>
                <a:latin typeface="Roboto"/>
                <a:ea typeface="Roboto"/>
                <a:cs typeface="Roboto"/>
                <a:sym typeface="Roboto"/>
              </a:rPr>
              <a:t>Split-and-Merge Method</a:t>
            </a:r>
            <a:endParaRPr sz="1000">
              <a:solidFill>
                <a:srgbClr val="A7291E"/>
              </a:solidFill>
              <a:latin typeface="Roboto"/>
              <a:ea typeface="Roboto"/>
              <a:cs typeface="Roboto"/>
              <a:sym typeface="Roboto"/>
            </a:endParaRPr>
          </a:p>
        </p:txBody>
      </p:sp>
      <p:sp>
        <p:nvSpPr>
          <p:cNvPr id="680" name="Google Shape;680;g2dfa56f727e_0_707"/>
          <p:cNvSpPr txBox="1"/>
          <p:nvPr/>
        </p:nvSpPr>
        <p:spPr>
          <a:xfrm>
            <a:off x="6244775" y="3241125"/>
            <a:ext cx="1538100" cy="366300"/>
          </a:xfrm>
          <a:prstGeom prst="rect">
            <a:avLst/>
          </a:prstGeom>
          <a:noFill/>
          <a:ln cap="flat" cmpd="sng" w="19050">
            <a:solidFill>
              <a:srgbClr val="A729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A7291E"/>
                </a:solidFill>
                <a:latin typeface="Roboto"/>
                <a:ea typeface="Roboto"/>
                <a:cs typeface="Roboto"/>
                <a:sym typeface="Roboto"/>
              </a:rPr>
              <a:t>Watershed Methods</a:t>
            </a:r>
            <a:endParaRPr sz="1000">
              <a:solidFill>
                <a:srgbClr val="A7291E"/>
              </a:solidFill>
              <a:latin typeface="Roboto"/>
              <a:ea typeface="Roboto"/>
              <a:cs typeface="Roboto"/>
              <a:sym typeface="Roboto"/>
            </a:endParaRPr>
          </a:p>
        </p:txBody>
      </p:sp>
      <p:sp>
        <p:nvSpPr>
          <p:cNvPr id="683" name="Google Shape;683;g2dfa56f727e_0_707"/>
          <p:cNvSpPr txBox="1"/>
          <p:nvPr/>
        </p:nvSpPr>
        <p:spPr>
          <a:xfrm>
            <a:off x="3802950" y="3241125"/>
            <a:ext cx="1538100" cy="366300"/>
          </a:xfrm>
          <a:prstGeom prst="rect">
            <a:avLst/>
          </a:prstGeom>
          <a:noFill/>
          <a:ln cap="flat" cmpd="sng" w="19050">
            <a:solidFill>
              <a:srgbClr val="A729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A7291E"/>
                </a:solidFill>
                <a:latin typeface="Roboto"/>
                <a:ea typeface="Roboto"/>
                <a:cs typeface="Roboto"/>
                <a:sym typeface="Roboto"/>
              </a:rPr>
              <a:t>Clustering Methods</a:t>
            </a:r>
            <a:endParaRPr sz="1000">
              <a:solidFill>
                <a:srgbClr val="A7291E"/>
              </a:solidFill>
              <a:latin typeface="Roboto"/>
              <a:ea typeface="Roboto"/>
              <a:cs typeface="Roboto"/>
              <a:sym typeface="Roboto"/>
            </a:endParaRPr>
          </a:p>
        </p:txBody>
      </p:sp>
      <p:cxnSp>
        <p:nvCxnSpPr>
          <p:cNvPr id="684" name="Google Shape;684;g2dfa56f727e_0_707"/>
          <p:cNvCxnSpPr>
            <a:endCxn id="683" idx="0"/>
          </p:cNvCxnSpPr>
          <p:nvPr/>
        </p:nvCxnSpPr>
        <p:spPr>
          <a:xfrm>
            <a:off x="4570800" y="2726625"/>
            <a:ext cx="1200" cy="514500"/>
          </a:xfrm>
          <a:prstGeom prst="straightConnector1">
            <a:avLst/>
          </a:prstGeom>
          <a:noFill/>
          <a:ln cap="flat" cmpd="sng" w="9525">
            <a:solidFill>
              <a:schemeClr val="dk2"/>
            </a:solidFill>
            <a:prstDash val="solid"/>
            <a:round/>
            <a:headEnd len="med" w="med" type="none"/>
            <a:tailEnd len="med" w="med" type="none"/>
          </a:ln>
        </p:spPr>
      </p:cxnSp>
      <p:cxnSp>
        <p:nvCxnSpPr>
          <p:cNvPr id="685" name="Google Shape;685;g2dfa56f727e_0_707"/>
          <p:cNvCxnSpPr/>
          <p:nvPr/>
        </p:nvCxnSpPr>
        <p:spPr>
          <a:xfrm>
            <a:off x="4572000" y="2271725"/>
            <a:ext cx="0" cy="628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2722c5109ee_0_28"/>
          <p:cNvSpPr txBox="1"/>
          <p:nvPr>
            <p:ph type="title"/>
          </p:nvPr>
        </p:nvSpPr>
        <p:spPr>
          <a:xfrm>
            <a:off x="1303800" y="255675"/>
            <a:ext cx="7030500" cy="773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Times New Roman"/>
                <a:ea typeface="Times New Roman"/>
                <a:cs typeface="Times New Roman"/>
                <a:sym typeface="Times New Roman"/>
              </a:rPr>
              <a:t>Split and Merge Method</a:t>
            </a:r>
            <a:endParaRPr>
              <a:latin typeface="Times New Roman"/>
              <a:ea typeface="Times New Roman"/>
              <a:cs typeface="Times New Roman"/>
              <a:sym typeface="Times New Roman"/>
            </a:endParaRPr>
          </a:p>
        </p:txBody>
      </p:sp>
      <p:sp>
        <p:nvSpPr>
          <p:cNvPr id="691" name="Google Shape;691;g2722c5109ee_0_28"/>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p>
            <a:pPr indent="-314325" lvl="0" marL="457200" rtl="0" algn="just">
              <a:spcBef>
                <a:spcPts val="0"/>
              </a:spcBef>
              <a:spcAft>
                <a:spcPts val="0"/>
              </a:spcAft>
              <a:buClr>
                <a:srgbClr val="333333"/>
              </a:buClr>
              <a:buSzPts val="1350"/>
              <a:buFont typeface="Times New Roman"/>
              <a:buChar char="❏"/>
            </a:pPr>
            <a:r>
              <a:rPr lang="en" sz="1350">
                <a:solidFill>
                  <a:srgbClr val="333333"/>
                </a:solidFill>
                <a:highlight>
                  <a:srgbClr val="FFFFFF"/>
                </a:highlight>
                <a:latin typeface="Times New Roman"/>
                <a:ea typeface="Times New Roman"/>
                <a:cs typeface="Times New Roman"/>
                <a:sym typeface="Times New Roman"/>
              </a:rPr>
              <a:t>lt is an alternative method of image segmentation</a:t>
            </a:r>
            <a:endParaRPr sz="1350">
              <a:solidFill>
                <a:srgbClr val="333333"/>
              </a:solidFill>
              <a:highlight>
                <a:srgbClr val="FFFFFF"/>
              </a:highlight>
              <a:latin typeface="Times New Roman"/>
              <a:ea typeface="Times New Roman"/>
              <a:cs typeface="Times New Roman"/>
              <a:sym typeface="Times New Roman"/>
            </a:endParaRPr>
          </a:p>
          <a:p>
            <a:pPr indent="-314325" lvl="0" marL="457200" rtl="0" algn="just">
              <a:spcBef>
                <a:spcPts val="0"/>
              </a:spcBef>
              <a:spcAft>
                <a:spcPts val="0"/>
              </a:spcAft>
              <a:buClr>
                <a:srgbClr val="333333"/>
              </a:buClr>
              <a:buSzPts val="1350"/>
              <a:buFont typeface="Times New Roman"/>
              <a:buChar char="❏"/>
            </a:pPr>
            <a:r>
              <a:rPr lang="en" sz="1350">
                <a:solidFill>
                  <a:srgbClr val="333333"/>
                </a:solidFill>
                <a:highlight>
                  <a:srgbClr val="FFFFFF"/>
                </a:highlight>
                <a:latin typeface="Times New Roman"/>
                <a:ea typeface="Times New Roman"/>
                <a:cs typeface="Times New Roman"/>
                <a:sym typeface="Times New Roman"/>
              </a:rPr>
              <a:t>An image is </a:t>
            </a:r>
            <a:r>
              <a:rPr lang="en" sz="1350">
                <a:solidFill>
                  <a:srgbClr val="333333"/>
                </a:solidFill>
                <a:highlight>
                  <a:srgbClr val="FFFFFF"/>
                </a:highlight>
                <a:latin typeface="Times New Roman"/>
                <a:ea typeface="Times New Roman"/>
                <a:cs typeface="Times New Roman"/>
                <a:sym typeface="Times New Roman"/>
              </a:rPr>
              <a:t>subdivided</a:t>
            </a:r>
            <a:r>
              <a:rPr lang="en" sz="1350">
                <a:solidFill>
                  <a:srgbClr val="333333"/>
                </a:solidFill>
                <a:highlight>
                  <a:srgbClr val="FFFFFF"/>
                </a:highlight>
                <a:latin typeface="Times New Roman"/>
                <a:ea typeface="Times New Roman"/>
                <a:cs typeface="Times New Roman"/>
                <a:sym typeface="Times New Roman"/>
              </a:rPr>
              <a:t> into arbitrary disjoined region</a:t>
            </a:r>
            <a:endParaRPr sz="1350">
              <a:solidFill>
                <a:srgbClr val="333333"/>
              </a:solidFill>
              <a:highlight>
                <a:srgbClr val="FFFFFF"/>
              </a:highlight>
              <a:latin typeface="Times New Roman"/>
              <a:ea typeface="Times New Roman"/>
              <a:cs typeface="Times New Roman"/>
              <a:sym typeface="Times New Roman"/>
            </a:endParaRPr>
          </a:p>
          <a:p>
            <a:pPr indent="-314325" lvl="0" marL="457200" rtl="0" algn="just">
              <a:spcBef>
                <a:spcPts val="0"/>
              </a:spcBef>
              <a:spcAft>
                <a:spcPts val="0"/>
              </a:spcAft>
              <a:buClr>
                <a:srgbClr val="333333"/>
              </a:buClr>
              <a:buSzPts val="1350"/>
              <a:buFont typeface="Times New Roman"/>
              <a:buChar char="❏"/>
            </a:pPr>
            <a:r>
              <a:rPr lang="en" sz="1350">
                <a:solidFill>
                  <a:srgbClr val="333333"/>
                </a:solidFill>
                <a:highlight>
                  <a:srgbClr val="FFFFFF"/>
                </a:highlight>
                <a:latin typeface="Times New Roman"/>
                <a:ea typeface="Times New Roman"/>
                <a:cs typeface="Times New Roman"/>
                <a:sym typeface="Times New Roman"/>
              </a:rPr>
              <a:t>Arbitrary regions can be split and merged in order to satisfy the condition</a:t>
            </a:r>
            <a:endParaRPr sz="2100">
              <a:latin typeface="Times New Roman"/>
              <a:ea typeface="Times New Roman"/>
              <a:cs typeface="Times New Roman"/>
              <a:sym typeface="Times New Roman"/>
            </a:endParaRPr>
          </a:p>
        </p:txBody>
      </p:sp>
      <p:pic>
        <p:nvPicPr>
          <p:cNvPr id="692" name="Google Shape;692;g2722c5109ee_0_28"/>
          <p:cNvPicPr preferRelativeResize="0"/>
          <p:nvPr/>
        </p:nvPicPr>
        <p:blipFill>
          <a:blip r:embed="rId3">
            <a:alphaModFix/>
          </a:blip>
          <a:stretch>
            <a:fillRect/>
          </a:stretch>
        </p:blipFill>
        <p:spPr>
          <a:xfrm>
            <a:off x="1071575" y="1293025"/>
            <a:ext cx="7673700" cy="3476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2722c5109ee_0_36"/>
          <p:cNvSpPr txBox="1"/>
          <p:nvPr>
            <p:ph type="title"/>
          </p:nvPr>
        </p:nvSpPr>
        <p:spPr>
          <a:xfrm>
            <a:off x="1533550" y="327125"/>
            <a:ext cx="6714900" cy="501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Split and Merge Method</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698" name="Google Shape;698;g2722c5109ee_0_36"/>
          <p:cNvSpPr txBox="1"/>
          <p:nvPr>
            <p:ph idx="1" type="body"/>
          </p:nvPr>
        </p:nvSpPr>
        <p:spPr>
          <a:xfrm>
            <a:off x="942975" y="928700"/>
            <a:ext cx="7734000" cy="39576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rgbClr val="0D0D0D"/>
              </a:buClr>
              <a:buSzPts val="1700"/>
              <a:buFont typeface="Times New Roman"/>
              <a:buChar char="❏"/>
            </a:pPr>
            <a:r>
              <a:rPr lang="en" sz="1700">
                <a:solidFill>
                  <a:srgbClr val="0D0D0D"/>
                </a:solidFill>
                <a:latin typeface="Times New Roman"/>
                <a:ea typeface="Times New Roman"/>
                <a:cs typeface="Times New Roman"/>
                <a:sym typeface="Times New Roman"/>
              </a:rPr>
              <a:t>It is known as Divide and </a:t>
            </a:r>
            <a:r>
              <a:rPr lang="en" sz="1700">
                <a:solidFill>
                  <a:srgbClr val="0D0D0D"/>
                </a:solidFill>
                <a:latin typeface="Times New Roman"/>
                <a:ea typeface="Times New Roman"/>
                <a:cs typeface="Times New Roman"/>
                <a:sym typeface="Times New Roman"/>
              </a:rPr>
              <a:t>Conquer</a:t>
            </a:r>
            <a:r>
              <a:rPr lang="en" sz="1700">
                <a:solidFill>
                  <a:srgbClr val="0D0D0D"/>
                </a:solidFill>
                <a:latin typeface="Times New Roman"/>
                <a:ea typeface="Times New Roman"/>
                <a:cs typeface="Times New Roman"/>
                <a:sym typeface="Times New Roman"/>
              </a:rPr>
              <a:t> </a:t>
            </a:r>
            <a:r>
              <a:rPr lang="en" sz="1700">
                <a:solidFill>
                  <a:srgbClr val="0D0D0D"/>
                </a:solidFill>
                <a:latin typeface="Times New Roman"/>
                <a:ea typeface="Times New Roman"/>
                <a:cs typeface="Times New Roman"/>
                <a:sym typeface="Times New Roman"/>
              </a:rPr>
              <a:t>approach</a:t>
            </a:r>
            <a:endParaRPr sz="1700">
              <a:solidFill>
                <a:srgbClr val="0D0D0D"/>
              </a:solidFill>
              <a:latin typeface="Times New Roman"/>
              <a:ea typeface="Times New Roman"/>
              <a:cs typeface="Times New Roman"/>
              <a:sym typeface="Times New Roman"/>
            </a:endParaRPr>
          </a:p>
          <a:p>
            <a:pPr indent="0" lvl="0" marL="457200" rtl="0" algn="l">
              <a:spcBef>
                <a:spcPts val="1200"/>
              </a:spcBef>
              <a:spcAft>
                <a:spcPts val="1200"/>
              </a:spcAft>
              <a:buNone/>
            </a:pP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endParaRPr sz="1700">
              <a:solidFill>
                <a:schemeClr val="dk1"/>
              </a:solidFill>
              <a:latin typeface="Times New Roman"/>
              <a:ea typeface="Times New Roman"/>
              <a:cs typeface="Times New Roman"/>
              <a:sym typeface="Times New Roman"/>
            </a:endParaRPr>
          </a:p>
        </p:txBody>
      </p:sp>
      <p:pic>
        <p:nvPicPr>
          <p:cNvPr id="699" name="Google Shape;699;g2722c5109ee_0_36"/>
          <p:cNvPicPr preferRelativeResize="0"/>
          <p:nvPr/>
        </p:nvPicPr>
        <p:blipFill>
          <a:blip r:embed="rId3">
            <a:alphaModFix/>
          </a:blip>
          <a:stretch>
            <a:fillRect/>
          </a:stretch>
        </p:blipFill>
        <p:spPr>
          <a:xfrm>
            <a:off x="1619273" y="1562525"/>
            <a:ext cx="1695450" cy="1265525"/>
          </a:xfrm>
          <a:prstGeom prst="rect">
            <a:avLst/>
          </a:prstGeom>
          <a:noFill/>
          <a:ln>
            <a:noFill/>
          </a:ln>
        </p:spPr>
      </p:pic>
      <p:pic>
        <p:nvPicPr>
          <p:cNvPr id="700" name="Google Shape;700;g2722c5109ee_0_36"/>
          <p:cNvPicPr preferRelativeResize="0"/>
          <p:nvPr/>
        </p:nvPicPr>
        <p:blipFill>
          <a:blip r:embed="rId4">
            <a:alphaModFix/>
          </a:blip>
          <a:stretch>
            <a:fillRect/>
          </a:stretch>
        </p:blipFill>
        <p:spPr>
          <a:xfrm>
            <a:off x="1619272" y="2894313"/>
            <a:ext cx="1990725" cy="1879718"/>
          </a:xfrm>
          <a:prstGeom prst="rect">
            <a:avLst/>
          </a:prstGeom>
          <a:noFill/>
          <a:ln>
            <a:noFill/>
          </a:ln>
        </p:spPr>
      </p:pic>
      <p:pic>
        <p:nvPicPr>
          <p:cNvPr id="701" name="Google Shape;701;g2722c5109ee_0_36"/>
          <p:cNvPicPr preferRelativeResize="0"/>
          <p:nvPr/>
        </p:nvPicPr>
        <p:blipFill>
          <a:blip r:embed="rId5">
            <a:alphaModFix/>
          </a:blip>
          <a:stretch>
            <a:fillRect/>
          </a:stretch>
        </p:blipFill>
        <p:spPr>
          <a:xfrm>
            <a:off x="4915199" y="1496250"/>
            <a:ext cx="1819250" cy="1398050"/>
          </a:xfrm>
          <a:prstGeom prst="rect">
            <a:avLst/>
          </a:prstGeom>
          <a:noFill/>
          <a:ln>
            <a:noFill/>
          </a:ln>
        </p:spPr>
      </p:pic>
      <p:pic>
        <p:nvPicPr>
          <p:cNvPr id="702" name="Google Shape;702;g2722c5109ee_0_36"/>
          <p:cNvPicPr preferRelativeResize="0"/>
          <p:nvPr/>
        </p:nvPicPr>
        <p:blipFill>
          <a:blip r:embed="rId6">
            <a:alphaModFix/>
          </a:blip>
          <a:stretch>
            <a:fillRect/>
          </a:stretch>
        </p:blipFill>
        <p:spPr>
          <a:xfrm>
            <a:off x="5243823" y="2986623"/>
            <a:ext cx="2315075" cy="169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
          <p:cNvSpPr txBox="1"/>
          <p:nvPr>
            <p:ph type="title"/>
          </p:nvPr>
        </p:nvSpPr>
        <p:spPr>
          <a:xfrm>
            <a:off x="1303800" y="598575"/>
            <a:ext cx="7030500" cy="9993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Times New Roman"/>
              <a:buNone/>
            </a:pPr>
            <a:r>
              <a:rPr lang="en" sz="2400">
                <a:latin typeface="Arial"/>
                <a:ea typeface="Arial"/>
                <a:cs typeface="Arial"/>
                <a:sym typeface="Arial"/>
              </a:rPr>
              <a:t>Clustering Methods</a:t>
            </a:r>
            <a:endParaRPr sz="2400">
              <a:latin typeface="Arial"/>
              <a:ea typeface="Arial"/>
              <a:cs typeface="Arial"/>
              <a:sym typeface="Arial"/>
            </a:endParaRPr>
          </a:p>
        </p:txBody>
      </p:sp>
      <p:sp>
        <p:nvSpPr>
          <p:cNvPr id="708" name="Google Shape;708;p8"/>
          <p:cNvSpPr txBox="1"/>
          <p:nvPr>
            <p:ph idx="4294967295" type="subTitle"/>
          </p:nvPr>
        </p:nvSpPr>
        <p:spPr>
          <a:xfrm>
            <a:off x="734525" y="1464925"/>
            <a:ext cx="7992600" cy="2607900"/>
          </a:xfrm>
          <a:prstGeom prst="rect">
            <a:avLst/>
          </a:prstGeom>
          <a:noFill/>
          <a:ln>
            <a:noFill/>
          </a:ln>
        </p:spPr>
        <p:txBody>
          <a:bodyPr anchorCtr="0" anchor="t" bIns="34275" lIns="68575" spcFirstLastPara="1" rIns="68575" wrap="square" tIns="34275">
            <a:noAutofit/>
          </a:bodyPr>
          <a:lstStyle/>
          <a:p>
            <a:pPr indent="-368300" lvl="0" marL="457200" rtl="0" algn="l">
              <a:lnSpc>
                <a:spcPct val="115000"/>
              </a:lnSpc>
              <a:spcBef>
                <a:spcPts val="1200"/>
              </a:spcBef>
              <a:spcAft>
                <a:spcPts val="0"/>
              </a:spcAft>
              <a:buSzPts val="2200"/>
              <a:buChar char="●"/>
            </a:pPr>
            <a:r>
              <a:rPr lang="en" sz="1750">
                <a:solidFill>
                  <a:srgbClr val="383838"/>
                </a:solidFill>
                <a:highlight>
                  <a:srgbClr val="FFFFFF"/>
                </a:highlight>
              </a:rPr>
              <a:t>Clustering is the task of dividing the population (data points) into a number of groups, such that data points in the same groups are more similar to other data points in that same group than those in other groups. These groups are known as clusters.</a:t>
            </a:r>
            <a:endParaRPr sz="1750">
              <a:solidFill>
                <a:srgbClr val="383838"/>
              </a:solidFill>
              <a:highlight>
                <a:srgbClr val="FFFFFF"/>
              </a:highlight>
            </a:endParaRPr>
          </a:p>
          <a:p>
            <a:pPr indent="0" lvl="0" marL="457200" rtl="0" algn="l">
              <a:lnSpc>
                <a:spcPct val="115000"/>
              </a:lnSpc>
              <a:spcBef>
                <a:spcPts val="1200"/>
              </a:spcBef>
              <a:spcAft>
                <a:spcPts val="0"/>
              </a:spcAft>
              <a:buNone/>
            </a:pPr>
            <a:r>
              <a:t/>
            </a:r>
            <a:endParaRPr sz="1750">
              <a:solidFill>
                <a:srgbClr val="383838"/>
              </a:solidFill>
              <a:highlight>
                <a:srgbClr val="FFFFFF"/>
              </a:highlight>
            </a:endParaRPr>
          </a:p>
          <a:p>
            <a:pPr indent="0" lvl="0" marL="457200" rtl="0" algn="just">
              <a:lnSpc>
                <a:spcPct val="115000"/>
              </a:lnSpc>
              <a:spcBef>
                <a:spcPts val="12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0" st="0"/>
                                            </p:txEl>
                                          </p:spTgt>
                                        </p:tgtEl>
                                        <p:attrNameLst>
                                          <p:attrName>style.visibility</p:attrName>
                                        </p:attrNameLst>
                                      </p:cBhvr>
                                      <p:to>
                                        <p:strVal val="visible"/>
                                      </p:to>
                                    </p:set>
                                    <p:animEffect filter="fade" transition="in">
                                      <p:cBhvr>
                                        <p:cTn dur="500"/>
                                        <p:tgtEl>
                                          <p:spTgt spid="7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1" st="1"/>
                                            </p:txEl>
                                          </p:spTgt>
                                        </p:tgtEl>
                                        <p:attrNameLst>
                                          <p:attrName>style.visibility</p:attrName>
                                        </p:attrNameLst>
                                      </p:cBhvr>
                                      <p:to>
                                        <p:strVal val="visible"/>
                                      </p:to>
                                    </p:set>
                                    <p:animEffect filter="fade" transition="in">
                                      <p:cBhvr>
                                        <p:cTn dur="500"/>
                                        <p:tgtEl>
                                          <p:spTgt spid="7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2" st="2"/>
                                            </p:txEl>
                                          </p:spTgt>
                                        </p:tgtEl>
                                        <p:attrNameLst>
                                          <p:attrName>style.visibility</p:attrName>
                                        </p:attrNameLst>
                                      </p:cBhvr>
                                      <p:to>
                                        <p:strVal val="visible"/>
                                      </p:to>
                                    </p:set>
                                    <p:animEffect filter="fade" transition="in">
                                      <p:cBhvr>
                                        <p:cTn dur="500"/>
                                        <p:tgtEl>
                                          <p:spTgt spid="70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115000"/>
              </a:lnSpc>
              <a:spcBef>
                <a:spcPts val="1200"/>
              </a:spcBef>
              <a:spcAft>
                <a:spcPts val="0"/>
              </a:spcAft>
              <a:buClr>
                <a:schemeClr val="dk1"/>
              </a:buClr>
              <a:buSzPts val="1100"/>
              <a:buFont typeface="Arial"/>
              <a:buNone/>
            </a:pPr>
            <a:r>
              <a:rPr b="1" lang="en" sz="2150">
                <a:solidFill>
                  <a:srgbClr val="383838"/>
                </a:solidFill>
                <a:highlight>
                  <a:srgbClr val="FFFFFF"/>
                </a:highlight>
              </a:rPr>
              <a:t>                                  K-means Clustering</a:t>
            </a:r>
            <a:endParaRPr b="1" sz="2150">
              <a:solidFill>
                <a:srgbClr val="383838"/>
              </a:solidFill>
              <a:highlight>
                <a:srgbClr val="FFFFFF"/>
              </a:highlight>
            </a:endParaRPr>
          </a:p>
          <a:p>
            <a:pPr indent="0" lvl="0" marL="0" rtl="0" algn="ctr">
              <a:lnSpc>
                <a:spcPct val="90000"/>
              </a:lnSpc>
              <a:spcBef>
                <a:spcPts val="1200"/>
              </a:spcBef>
              <a:spcAft>
                <a:spcPts val="0"/>
              </a:spcAft>
              <a:buClr>
                <a:schemeClr val="dk1"/>
              </a:buClr>
              <a:buSzPts val="3300"/>
              <a:buFont typeface="Times New Roman"/>
              <a:buNone/>
            </a:pPr>
            <a:r>
              <a:t/>
            </a:r>
            <a:endParaRPr sz="2400"/>
          </a:p>
        </p:txBody>
      </p:sp>
      <p:sp>
        <p:nvSpPr>
          <p:cNvPr id="714" name="Google Shape;714;p9"/>
          <p:cNvSpPr txBox="1"/>
          <p:nvPr/>
        </p:nvSpPr>
        <p:spPr>
          <a:xfrm>
            <a:off x="1084975" y="1781475"/>
            <a:ext cx="6670500" cy="997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en" sz="1600">
                <a:solidFill>
                  <a:srgbClr val="383838"/>
                </a:solidFill>
                <a:highlight>
                  <a:srgbClr val="FFFFFF"/>
                </a:highlight>
              </a:rPr>
              <a:t>One of the most commonly used clustering algorithms is </a:t>
            </a:r>
            <a:r>
              <a:rPr lang="en" sz="1600" u="sng">
                <a:solidFill>
                  <a:schemeClr val="hlink"/>
                </a:solidFill>
                <a:highlight>
                  <a:srgbClr val="FFFFFF"/>
                </a:highlight>
                <a:hlinkClick r:id="rId3"/>
              </a:rPr>
              <a:t>k-means</a:t>
            </a:r>
            <a:r>
              <a:rPr lang="en" sz="1600">
                <a:solidFill>
                  <a:srgbClr val="383838"/>
                </a:solidFill>
                <a:highlight>
                  <a:srgbClr val="FFFFFF"/>
                </a:highlight>
              </a:rPr>
              <a:t>. Here, the k represents the number of clusters (not to be confused with k-nearest neighbor).</a:t>
            </a:r>
            <a:endParaRPr sz="1600">
              <a:solidFill>
                <a:srgbClr val="383838"/>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457200" lvl="0" marL="1828800" rtl="0" algn="l">
              <a:lnSpc>
                <a:spcPct val="115000"/>
              </a:lnSpc>
              <a:spcBef>
                <a:spcPts val="1200"/>
              </a:spcBef>
              <a:spcAft>
                <a:spcPts val="0"/>
              </a:spcAft>
              <a:buClr>
                <a:schemeClr val="dk1"/>
              </a:buClr>
              <a:buSzPts val="1100"/>
              <a:buFont typeface="Arial"/>
              <a:buNone/>
            </a:pPr>
            <a:r>
              <a:rPr b="1" lang="en" sz="2050">
                <a:solidFill>
                  <a:srgbClr val="383838"/>
                </a:solidFill>
                <a:highlight>
                  <a:srgbClr val="FFFFFF"/>
                </a:highlight>
              </a:rPr>
              <a:t>Working Principle:</a:t>
            </a:r>
            <a:endParaRPr b="1" sz="2050">
              <a:solidFill>
                <a:srgbClr val="383838"/>
              </a:solidFill>
              <a:highlight>
                <a:srgbClr val="FFFFFF"/>
              </a:highlight>
            </a:endParaRPr>
          </a:p>
          <a:p>
            <a:pPr indent="0" lvl="0" marL="0" rtl="0" algn="ctr">
              <a:lnSpc>
                <a:spcPct val="90000"/>
              </a:lnSpc>
              <a:spcBef>
                <a:spcPts val="1200"/>
              </a:spcBef>
              <a:spcAft>
                <a:spcPts val="0"/>
              </a:spcAft>
              <a:buClr>
                <a:schemeClr val="dk1"/>
              </a:buClr>
              <a:buSzPts val="3300"/>
              <a:buFont typeface="Times New Roman"/>
              <a:buNone/>
            </a:pPr>
            <a:r>
              <a:t/>
            </a:r>
            <a:endParaRPr sz="2400"/>
          </a:p>
        </p:txBody>
      </p:sp>
      <p:sp>
        <p:nvSpPr>
          <p:cNvPr id="720" name="Google Shape;720;p1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fontScale="62500" lnSpcReduction="20000"/>
          </a:bodyPr>
          <a:lstStyle/>
          <a:p>
            <a:pPr indent="-315932" lvl="0" marL="457200" rtl="0" algn="l">
              <a:lnSpc>
                <a:spcPct val="245454"/>
              </a:lnSpc>
              <a:spcBef>
                <a:spcPts val="1200"/>
              </a:spcBef>
              <a:spcAft>
                <a:spcPts val="0"/>
              </a:spcAft>
              <a:buClr>
                <a:srgbClr val="383838"/>
              </a:buClr>
              <a:buSzPct val="95653"/>
              <a:buChar char="•"/>
            </a:pPr>
            <a:r>
              <a:rPr lang="en" sz="2300">
                <a:solidFill>
                  <a:srgbClr val="383838"/>
                </a:solidFill>
                <a:highlight>
                  <a:srgbClr val="FFFFFF"/>
                </a:highlight>
              </a:rPr>
              <a:t>First, randomly select k initial clusters</a:t>
            </a:r>
            <a:endParaRPr sz="2300">
              <a:solidFill>
                <a:srgbClr val="383838"/>
              </a:solidFill>
              <a:highlight>
                <a:srgbClr val="FFFFFF"/>
              </a:highlight>
            </a:endParaRPr>
          </a:p>
          <a:p>
            <a:pPr indent="-315932" lvl="0" marL="457200" rtl="0" algn="l">
              <a:lnSpc>
                <a:spcPct val="245454"/>
              </a:lnSpc>
              <a:spcBef>
                <a:spcPts val="0"/>
              </a:spcBef>
              <a:spcAft>
                <a:spcPts val="0"/>
              </a:spcAft>
              <a:buClr>
                <a:srgbClr val="383838"/>
              </a:buClr>
              <a:buSzPct val="95653"/>
              <a:buChar char="•"/>
            </a:pPr>
            <a:r>
              <a:rPr lang="en" sz="2300">
                <a:solidFill>
                  <a:srgbClr val="383838"/>
                </a:solidFill>
                <a:highlight>
                  <a:srgbClr val="FFFFFF"/>
                </a:highlight>
              </a:rPr>
              <a:t>Randomly assign each data point to any one of the k clusters</a:t>
            </a:r>
            <a:endParaRPr sz="2300">
              <a:solidFill>
                <a:srgbClr val="383838"/>
              </a:solidFill>
              <a:highlight>
                <a:srgbClr val="FFFFFF"/>
              </a:highlight>
            </a:endParaRPr>
          </a:p>
          <a:p>
            <a:pPr indent="-315932" lvl="0" marL="457200" rtl="0" algn="l">
              <a:lnSpc>
                <a:spcPct val="245454"/>
              </a:lnSpc>
              <a:spcBef>
                <a:spcPts val="0"/>
              </a:spcBef>
              <a:spcAft>
                <a:spcPts val="0"/>
              </a:spcAft>
              <a:buClr>
                <a:srgbClr val="383838"/>
              </a:buClr>
              <a:buSzPct val="95653"/>
              <a:buChar char="•"/>
            </a:pPr>
            <a:r>
              <a:rPr lang="en" sz="2300">
                <a:solidFill>
                  <a:srgbClr val="383838"/>
                </a:solidFill>
                <a:highlight>
                  <a:srgbClr val="FFFFFF"/>
                </a:highlight>
              </a:rPr>
              <a:t>Calculate the centers of these clusters</a:t>
            </a:r>
            <a:endParaRPr sz="2300">
              <a:solidFill>
                <a:srgbClr val="383838"/>
              </a:solidFill>
              <a:highlight>
                <a:srgbClr val="FFFFFF"/>
              </a:highlight>
            </a:endParaRPr>
          </a:p>
          <a:p>
            <a:pPr indent="-315932" lvl="0" marL="457200" rtl="0" algn="l">
              <a:lnSpc>
                <a:spcPct val="245454"/>
              </a:lnSpc>
              <a:spcBef>
                <a:spcPts val="0"/>
              </a:spcBef>
              <a:spcAft>
                <a:spcPts val="0"/>
              </a:spcAft>
              <a:buClr>
                <a:srgbClr val="383838"/>
              </a:buClr>
              <a:buSzPct val="95653"/>
              <a:buChar char="•"/>
            </a:pPr>
            <a:r>
              <a:rPr lang="en" sz="2300">
                <a:solidFill>
                  <a:srgbClr val="383838"/>
                </a:solidFill>
                <a:highlight>
                  <a:srgbClr val="FFFFFF"/>
                </a:highlight>
              </a:rPr>
              <a:t>Calculate the distance of all the points from the center of each cluster</a:t>
            </a:r>
            <a:endParaRPr sz="2300">
              <a:solidFill>
                <a:srgbClr val="383838"/>
              </a:solidFill>
              <a:highlight>
                <a:srgbClr val="FFFFFF"/>
              </a:highlight>
            </a:endParaRPr>
          </a:p>
          <a:p>
            <a:pPr indent="-315932" lvl="0" marL="457200" rtl="0" algn="l">
              <a:lnSpc>
                <a:spcPct val="245454"/>
              </a:lnSpc>
              <a:spcBef>
                <a:spcPts val="0"/>
              </a:spcBef>
              <a:spcAft>
                <a:spcPts val="0"/>
              </a:spcAft>
              <a:buClr>
                <a:srgbClr val="383838"/>
              </a:buClr>
              <a:buSzPct val="95653"/>
              <a:buChar char="•"/>
            </a:pPr>
            <a:r>
              <a:rPr lang="en" sz="2300">
                <a:solidFill>
                  <a:srgbClr val="383838"/>
                </a:solidFill>
                <a:highlight>
                  <a:srgbClr val="FFFFFF"/>
                </a:highlight>
              </a:rPr>
              <a:t>Depending on this distance, the points are reassigned to the nearest cluster</a:t>
            </a:r>
            <a:endParaRPr sz="2300">
              <a:solidFill>
                <a:srgbClr val="383838"/>
              </a:solidFill>
              <a:highlight>
                <a:srgbClr val="FFFFFF"/>
              </a:highlight>
            </a:endParaRPr>
          </a:p>
          <a:p>
            <a:pPr indent="-315932" lvl="0" marL="457200" rtl="0" algn="l">
              <a:lnSpc>
                <a:spcPct val="245454"/>
              </a:lnSpc>
              <a:spcBef>
                <a:spcPts val="0"/>
              </a:spcBef>
              <a:spcAft>
                <a:spcPts val="0"/>
              </a:spcAft>
              <a:buClr>
                <a:srgbClr val="383838"/>
              </a:buClr>
              <a:buSzPct val="95653"/>
              <a:buChar char="•"/>
            </a:pPr>
            <a:r>
              <a:rPr lang="en" sz="2300">
                <a:solidFill>
                  <a:srgbClr val="383838"/>
                </a:solidFill>
                <a:highlight>
                  <a:srgbClr val="FFFFFF"/>
                </a:highlight>
              </a:rPr>
              <a:t>Calculate the center of the newly formed clusters</a:t>
            </a:r>
            <a:endParaRPr sz="2300">
              <a:solidFill>
                <a:srgbClr val="383838"/>
              </a:solidFill>
              <a:highlight>
                <a:srgbClr val="FFFFFF"/>
              </a:highlight>
            </a:endParaRPr>
          </a:p>
          <a:p>
            <a:pPr indent="-93662" lvl="0" marL="177800" rtl="0" algn="l">
              <a:lnSpc>
                <a:spcPct val="90000"/>
              </a:lnSpc>
              <a:spcBef>
                <a:spcPts val="800"/>
              </a:spcBef>
              <a:spcAft>
                <a:spcPts val="0"/>
              </a:spcAft>
              <a:buSzPct val="107692"/>
              <a:buFont typeface="Times New Roman"/>
              <a:buChar char="•"/>
            </a:pPr>
            <a:r>
              <a:t/>
            </a:r>
            <a:endParaRPr b="1">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64" name="Shape 564"/>
        <p:cNvGrpSpPr/>
        <p:nvPr/>
      </p:nvGrpSpPr>
      <p:grpSpPr>
        <a:xfrm>
          <a:off x="0" y="0"/>
          <a:ext cx="0" cy="0"/>
          <a:chOff x="0" y="0"/>
          <a:chExt cx="0" cy="0"/>
        </a:xfrm>
      </p:grpSpPr>
      <p:sp>
        <p:nvSpPr>
          <p:cNvPr id="565" name="Google Shape;565;g2723add9a22_1_6"/>
          <p:cNvSpPr txBox="1"/>
          <p:nvPr>
            <p:ph type="title"/>
          </p:nvPr>
        </p:nvSpPr>
        <p:spPr>
          <a:xfrm>
            <a:off x="575125" y="127100"/>
            <a:ext cx="7030500" cy="60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80">
                <a:latin typeface="Times New Roman"/>
                <a:ea typeface="Times New Roman"/>
                <a:cs typeface="Times New Roman"/>
                <a:sym typeface="Times New Roman"/>
              </a:rPr>
              <a:t>What is Image segmentation?</a:t>
            </a:r>
            <a:endParaRPr b="1" sz="2580">
              <a:latin typeface="Times New Roman"/>
              <a:ea typeface="Times New Roman"/>
              <a:cs typeface="Times New Roman"/>
              <a:sym typeface="Times New Roman"/>
            </a:endParaRPr>
          </a:p>
        </p:txBody>
      </p:sp>
      <p:sp>
        <p:nvSpPr>
          <p:cNvPr id="566" name="Google Shape;566;g2723add9a22_1_6"/>
          <p:cNvSpPr txBox="1"/>
          <p:nvPr>
            <p:ph idx="4294967295" type="subTitle"/>
          </p:nvPr>
        </p:nvSpPr>
        <p:spPr>
          <a:xfrm>
            <a:off x="228600" y="728600"/>
            <a:ext cx="8744100" cy="4243500"/>
          </a:xfrm>
          <a:prstGeom prst="rect">
            <a:avLst/>
          </a:prstGeom>
        </p:spPr>
        <p:txBody>
          <a:bodyPr anchorCtr="0" anchor="t" bIns="91425" lIns="91425" spcFirstLastPara="1" rIns="91425" wrap="square" tIns="91425">
            <a:normAutofit fontScale="55000" lnSpcReduction="20000"/>
          </a:bodyPr>
          <a:lstStyle/>
          <a:p>
            <a:pPr indent="0" lvl="0" marL="457200" rtl="0" algn="l">
              <a:spcBef>
                <a:spcPts val="0"/>
              </a:spcBef>
              <a:spcAft>
                <a:spcPts val="0"/>
              </a:spcAft>
              <a:buNone/>
            </a:pPr>
            <a:br>
              <a:rPr lang="en" sz="2000">
                <a:solidFill>
                  <a:schemeClr val="dk1"/>
                </a:solidFill>
                <a:latin typeface="Times New Roman"/>
                <a:ea typeface="Times New Roman"/>
                <a:cs typeface="Times New Roman"/>
                <a:sym typeface="Times New Roman"/>
              </a:rPr>
            </a:br>
            <a:br>
              <a:rPr lang="en" sz="2000">
                <a:solidFill>
                  <a:schemeClr val="dk1"/>
                </a:solidFill>
                <a:latin typeface="Times New Roman"/>
                <a:ea typeface="Times New Roman"/>
                <a:cs typeface="Times New Roman"/>
                <a:sym typeface="Times New Roman"/>
              </a:rPr>
            </a:br>
            <a:br>
              <a:rPr lang="en" sz="2000">
                <a:solidFill>
                  <a:schemeClr val="dk1"/>
                </a:solidFill>
                <a:latin typeface="Times New Roman"/>
                <a:ea typeface="Times New Roman"/>
                <a:cs typeface="Times New Roman"/>
                <a:sym typeface="Times New Roman"/>
              </a:rPr>
            </a:br>
            <a:br>
              <a:rPr lang="en" sz="2000">
                <a:solidFill>
                  <a:schemeClr val="dk1"/>
                </a:solidFill>
                <a:latin typeface="Times New Roman"/>
                <a:ea typeface="Times New Roman"/>
                <a:cs typeface="Times New Roman"/>
                <a:sym typeface="Times New Roman"/>
              </a:rPr>
            </a:br>
            <a:br>
              <a:rPr lang="en" sz="2000">
                <a:solidFill>
                  <a:schemeClr val="dk1"/>
                </a:solidFill>
                <a:latin typeface="Times New Roman"/>
                <a:ea typeface="Times New Roman"/>
                <a:cs typeface="Times New Roman"/>
                <a:sym typeface="Times New Roman"/>
              </a:rPr>
            </a:br>
            <a:endParaRPr sz="2000">
              <a:solidFill>
                <a:schemeClr val="dk1"/>
              </a:solidFill>
              <a:latin typeface="Times New Roman"/>
              <a:ea typeface="Times New Roman"/>
              <a:cs typeface="Times New Roman"/>
              <a:sym typeface="Times New Roman"/>
            </a:endParaRPr>
          </a:p>
          <a:p>
            <a:pPr indent="0" lvl="0" marL="914400" rtl="0" algn="just">
              <a:spcBef>
                <a:spcPts val="1200"/>
              </a:spcBef>
              <a:spcAft>
                <a:spcPts val="0"/>
              </a:spcAft>
              <a:buNone/>
            </a:pP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br>
              <a:rPr lang="en" sz="1700">
                <a:solidFill>
                  <a:schemeClr val="dk1"/>
                </a:solidFill>
                <a:latin typeface="Times New Roman"/>
                <a:ea typeface="Times New Roman"/>
                <a:cs typeface="Times New Roman"/>
                <a:sym typeface="Times New Roman"/>
              </a:rPr>
            </a:br>
            <a:r>
              <a:rPr lang="en" sz="1700">
                <a:solidFill>
                  <a:schemeClr val="dk1"/>
                </a:solidFill>
                <a:latin typeface="Times New Roman"/>
                <a:ea typeface="Times New Roman"/>
                <a:cs typeface="Times New Roman"/>
                <a:sym typeface="Times New Roman"/>
              </a:rPr>
              <a:t>  </a:t>
            </a:r>
            <a:br>
              <a:rPr lang="en" sz="1700">
                <a:solidFill>
                  <a:schemeClr val="dk1"/>
                </a:solidFill>
                <a:latin typeface="Times New Roman"/>
                <a:ea typeface="Times New Roman"/>
                <a:cs typeface="Times New Roman"/>
                <a:sym typeface="Times New Roman"/>
              </a:rPr>
            </a:br>
            <a:endParaRPr sz="1700">
              <a:solidFill>
                <a:schemeClr val="dk1"/>
              </a:solidFill>
              <a:latin typeface="Times New Roman"/>
              <a:ea typeface="Times New Roman"/>
              <a:cs typeface="Times New Roman"/>
              <a:sym typeface="Times New Roman"/>
            </a:endParaRPr>
          </a:p>
          <a:p>
            <a:pPr indent="-314237" lvl="0" marL="457200" rtl="0" algn="just">
              <a:spcBef>
                <a:spcPts val="1200"/>
              </a:spcBef>
              <a:spcAft>
                <a:spcPts val="0"/>
              </a:spcAft>
              <a:buClr>
                <a:srgbClr val="0D0D0D"/>
              </a:buClr>
              <a:buSzPct val="100000"/>
              <a:buFont typeface="Times New Roman"/>
              <a:buChar char="❏"/>
            </a:pPr>
            <a:r>
              <a:rPr lang="en" sz="2452">
                <a:solidFill>
                  <a:srgbClr val="0D0D0D"/>
                </a:solidFill>
                <a:latin typeface="Times New Roman"/>
                <a:ea typeface="Times New Roman"/>
                <a:cs typeface="Times New Roman"/>
                <a:sym typeface="Times New Roman"/>
              </a:rPr>
              <a:t> </a:t>
            </a:r>
            <a:r>
              <a:rPr lang="en" sz="2633">
                <a:solidFill>
                  <a:srgbClr val="0D0D0D"/>
                </a:solidFill>
                <a:latin typeface="Times New Roman"/>
                <a:ea typeface="Times New Roman"/>
                <a:cs typeface="Times New Roman"/>
                <a:sym typeface="Times New Roman"/>
              </a:rPr>
              <a:t> </a:t>
            </a:r>
            <a:r>
              <a:rPr lang="en" sz="2633">
                <a:solidFill>
                  <a:srgbClr val="0D0D0D"/>
                </a:solidFill>
                <a:latin typeface="Times New Roman"/>
                <a:ea typeface="Times New Roman"/>
                <a:cs typeface="Times New Roman"/>
                <a:sym typeface="Times New Roman"/>
              </a:rPr>
              <a:t>Image </a:t>
            </a:r>
            <a:r>
              <a:rPr lang="en" sz="2633">
                <a:solidFill>
                  <a:srgbClr val="0D0D0D"/>
                </a:solidFill>
                <a:latin typeface="Times New Roman"/>
                <a:ea typeface="Times New Roman"/>
                <a:cs typeface="Times New Roman"/>
                <a:sym typeface="Times New Roman"/>
              </a:rPr>
              <a:t>segmentation</a:t>
            </a:r>
            <a:r>
              <a:rPr lang="en" sz="2633">
                <a:solidFill>
                  <a:srgbClr val="0D0D0D"/>
                </a:solidFill>
                <a:latin typeface="Times New Roman"/>
                <a:ea typeface="Times New Roman"/>
                <a:cs typeface="Times New Roman"/>
                <a:sym typeface="Times New Roman"/>
              </a:rPr>
              <a:t> is dividing the image into groups of pixel based on some criteria</a:t>
            </a:r>
            <a:endParaRPr sz="2633">
              <a:solidFill>
                <a:srgbClr val="0D0D0D"/>
              </a:solidFill>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rPr b="1" lang="en" sz="2398">
                <a:solidFill>
                  <a:srgbClr val="0D0D0D"/>
                </a:solidFill>
                <a:latin typeface="Times New Roman"/>
                <a:ea typeface="Times New Roman"/>
                <a:cs typeface="Times New Roman"/>
                <a:sym typeface="Times New Roman"/>
              </a:rPr>
              <a:t> Or,</a:t>
            </a:r>
            <a:br>
              <a:rPr lang="en" sz="3033">
                <a:solidFill>
                  <a:srgbClr val="0D0D0D"/>
                </a:solidFill>
                <a:latin typeface="Times New Roman"/>
                <a:ea typeface="Times New Roman"/>
                <a:cs typeface="Times New Roman"/>
                <a:sym typeface="Times New Roman"/>
              </a:rPr>
            </a:br>
            <a:r>
              <a:rPr lang="en" sz="2633">
                <a:solidFill>
                  <a:srgbClr val="0D0D0D"/>
                </a:solidFill>
                <a:highlight>
                  <a:srgbClr val="FFFFFF"/>
                </a:highlight>
                <a:latin typeface="Times New Roman"/>
                <a:ea typeface="Times New Roman"/>
                <a:cs typeface="Times New Roman"/>
                <a:sym typeface="Times New Roman"/>
              </a:rPr>
              <a:t>Image segmentation is the process of dividing an image into multiple segments (sets of pixels) to simplify its</a:t>
            </a:r>
            <a:r>
              <a:rPr lang="en" sz="2633">
                <a:solidFill>
                  <a:srgbClr val="0D0D0D"/>
                </a:solidFill>
                <a:highlight>
                  <a:srgbClr val="FFFFFF"/>
                </a:highlight>
                <a:latin typeface="Times New Roman"/>
                <a:ea typeface="Times New Roman"/>
                <a:cs typeface="Times New Roman"/>
                <a:sym typeface="Times New Roman"/>
              </a:rPr>
              <a:t> </a:t>
            </a:r>
            <a:r>
              <a:rPr lang="en" sz="2633">
                <a:solidFill>
                  <a:srgbClr val="0D0D0D"/>
                </a:solidFill>
                <a:highlight>
                  <a:srgbClr val="FFFFFF"/>
                </a:highlight>
                <a:latin typeface="Times New Roman"/>
                <a:ea typeface="Times New Roman"/>
                <a:cs typeface="Times New Roman"/>
                <a:sym typeface="Times New Roman"/>
              </a:rPr>
              <a:t>representation and make it more meaningful for analysis.</a:t>
            </a:r>
            <a:endParaRPr sz="2633">
              <a:solidFill>
                <a:srgbClr val="0D0D0D"/>
              </a:solidFill>
              <a:highlight>
                <a:srgbClr val="FFFFFF"/>
              </a:highlight>
              <a:latin typeface="Times New Roman"/>
              <a:ea typeface="Times New Roman"/>
              <a:cs typeface="Times New Roman"/>
              <a:sym typeface="Times New Roman"/>
            </a:endParaRPr>
          </a:p>
          <a:p>
            <a:pPr indent="0" lvl="0" marL="457200" rtl="0" algn="l">
              <a:spcBef>
                <a:spcPts val="1200"/>
              </a:spcBef>
              <a:spcAft>
                <a:spcPts val="1200"/>
              </a:spcAft>
              <a:buNone/>
            </a:pPr>
            <a:r>
              <a:t/>
            </a:r>
            <a:endParaRPr sz="1900">
              <a:solidFill>
                <a:schemeClr val="dk1"/>
              </a:solidFill>
              <a:latin typeface="Times New Roman"/>
              <a:ea typeface="Times New Roman"/>
              <a:cs typeface="Times New Roman"/>
              <a:sym typeface="Times New Roman"/>
            </a:endParaRPr>
          </a:p>
        </p:txBody>
      </p:sp>
      <p:pic>
        <p:nvPicPr>
          <p:cNvPr id="567" name="Google Shape;567;g2723add9a22_1_6"/>
          <p:cNvPicPr preferRelativeResize="0"/>
          <p:nvPr/>
        </p:nvPicPr>
        <p:blipFill>
          <a:blip r:embed="rId3">
            <a:alphaModFix/>
          </a:blip>
          <a:stretch>
            <a:fillRect/>
          </a:stretch>
        </p:blipFill>
        <p:spPr>
          <a:xfrm>
            <a:off x="2171700" y="1058375"/>
            <a:ext cx="4843474" cy="2386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1"/>
          <p:cNvSpPr txBox="1"/>
          <p:nvPr>
            <p:ph type="title"/>
          </p:nvPr>
        </p:nvSpPr>
        <p:spPr>
          <a:xfrm>
            <a:off x="449199" y="302191"/>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Times New Roman"/>
              <a:buNone/>
            </a:pPr>
            <a:r>
              <a:rPr lang="en" sz="2400"/>
              <a:t> </a:t>
            </a:r>
            <a:r>
              <a:rPr b="1" lang="en" sz="2400"/>
              <a:t>Mathematical</a:t>
            </a:r>
            <a:r>
              <a:rPr b="1" lang="en" sz="2400"/>
              <a:t> Example :</a:t>
            </a:r>
            <a:endParaRPr b="1" sz="2400"/>
          </a:p>
          <a:p>
            <a:pPr indent="0" lvl="0" marL="0" rtl="0" algn="ctr">
              <a:lnSpc>
                <a:spcPct val="90000"/>
              </a:lnSpc>
              <a:spcBef>
                <a:spcPts val="0"/>
              </a:spcBef>
              <a:spcAft>
                <a:spcPts val="0"/>
              </a:spcAft>
              <a:buClr>
                <a:schemeClr val="dk1"/>
              </a:buClr>
              <a:buSzPts val="3300"/>
              <a:buFont typeface="Times New Roman"/>
              <a:buNone/>
            </a:pPr>
            <a:r>
              <a:t/>
            </a:r>
            <a:endParaRPr sz="2400"/>
          </a:p>
        </p:txBody>
      </p:sp>
      <p:pic>
        <p:nvPicPr>
          <p:cNvPr id="726" name="Google Shape;726;p11"/>
          <p:cNvPicPr preferRelativeResize="0"/>
          <p:nvPr/>
        </p:nvPicPr>
        <p:blipFill>
          <a:blip r:embed="rId3">
            <a:alphaModFix/>
          </a:blip>
          <a:stretch>
            <a:fillRect/>
          </a:stretch>
        </p:blipFill>
        <p:spPr>
          <a:xfrm>
            <a:off x="147050" y="1063075"/>
            <a:ext cx="2786350" cy="3637350"/>
          </a:xfrm>
          <a:prstGeom prst="rect">
            <a:avLst/>
          </a:prstGeom>
          <a:noFill/>
          <a:ln>
            <a:noFill/>
          </a:ln>
        </p:spPr>
      </p:pic>
      <p:pic>
        <p:nvPicPr>
          <p:cNvPr id="727" name="Google Shape;727;p11"/>
          <p:cNvPicPr preferRelativeResize="0"/>
          <p:nvPr/>
        </p:nvPicPr>
        <p:blipFill>
          <a:blip r:embed="rId4">
            <a:alphaModFix/>
          </a:blip>
          <a:stretch>
            <a:fillRect/>
          </a:stretch>
        </p:blipFill>
        <p:spPr>
          <a:xfrm>
            <a:off x="6603500" y="1888626"/>
            <a:ext cx="2540500" cy="683125"/>
          </a:xfrm>
          <a:prstGeom prst="rect">
            <a:avLst/>
          </a:prstGeom>
          <a:noFill/>
          <a:ln>
            <a:noFill/>
          </a:ln>
        </p:spPr>
      </p:pic>
      <p:pic>
        <p:nvPicPr>
          <p:cNvPr id="728" name="Google Shape;728;p11"/>
          <p:cNvPicPr preferRelativeResize="0"/>
          <p:nvPr/>
        </p:nvPicPr>
        <p:blipFill>
          <a:blip r:embed="rId5">
            <a:alphaModFix/>
          </a:blip>
          <a:stretch>
            <a:fillRect/>
          </a:stretch>
        </p:blipFill>
        <p:spPr>
          <a:xfrm>
            <a:off x="3187875" y="1063075"/>
            <a:ext cx="3415625" cy="385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2"/>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39599"/>
              <a:buFont typeface="Arial"/>
              <a:buNone/>
            </a:pPr>
            <a:r>
              <a:rPr b="1" lang="en" sz="2777">
                <a:latin typeface="Courier New"/>
                <a:ea typeface="Courier New"/>
                <a:cs typeface="Courier New"/>
                <a:sym typeface="Courier New"/>
              </a:rPr>
              <a:t>      Watershed Segmentation Methods</a:t>
            </a:r>
            <a:endParaRPr b="1" sz="2777">
              <a:latin typeface="Courier New"/>
              <a:ea typeface="Courier New"/>
              <a:cs typeface="Courier New"/>
              <a:sym typeface="Courier New"/>
            </a:endParaRPr>
          </a:p>
          <a:p>
            <a:pPr indent="0" lvl="0" marL="0" rtl="0" algn="l">
              <a:lnSpc>
                <a:spcPct val="100000"/>
              </a:lnSpc>
              <a:spcBef>
                <a:spcPts val="0"/>
              </a:spcBef>
              <a:spcAft>
                <a:spcPts val="0"/>
              </a:spcAft>
              <a:buSzPct val="117400"/>
              <a:buNone/>
            </a:pPr>
            <a:r>
              <a:t/>
            </a:r>
            <a:endParaRPr sz="2650"/>
          </a:p>
        </p:txBody>
      </p:sp>
      <p:sp>
        <p:nvSpPr>
          <p:cNvPr id="734" name="Google Shape;734;p12"/>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700">
                <a:solidFill>
                  <a:srgbClr val="333333"/>
                </a:solidFill>
                <a:latin typeface="Times New Roman"/>
                <a:ea typeface="Times New Roman"/>
                <a:cs typeface="Times New Roman"/>
                <a:sym typeface="Times New Roman"/>
              </a:rPr>
              <a:t> </a:t>
            </a:r>
            <a:r>
              <a:rPr b="1" lang="en">
                <a:solidFill>
                  <a:srgbClr val="333333"/>
                </a:solidFill>
              </a:rPr>
              <a:t>Start with all pixels with lowest possible value.</a:t>
            </a:r>
            <a:endParaRPr b="1">
              <a:solidFill>
                <a:srgbClr val="333333"/>
              </a:solidFill>
            </a:endParaRPr>
          </a:p>
          <a:p>
            <a:pPr indent="0" lvl="0" marL="0" rtl="0" algn="l">
              <a:lnSpc>
                <a:spcPct val="136363"/>
              </a:lnSpc>
              <a:spcBef>
                <a:spcPts val="1200"/>
              </a:spcBef>
              <a:spcAft>
                <a:spcPts val="0"/>
              </a:spcAft>
              <a:buClr>
                <a:schemeClr val="dk1"/>
              </a:buClr>
              <a:buSzPts val="1100"/>
              <a:buFont typeface="Arial"/>
              <a:buNone/>
            </a:pPr>
            <a:r>
              <a:rPr lang="en">
                <a:solidFill>
                  <a:srgbClr val="333333"/>
                </a:solidFill>
              </a:rPr>
              <a:t> --These from the basis for initial watersheds</a:t>
            </a:r>
            <a:endParaRPr>
              <a:solidFill>
                <a:srgbClr val="333333"/>
              </a:solidFill>
            </a:endParaRPr>
          </a:p>
          <a:p>
            <a:pPr indent="0" lvl="0" marL="0" rtl="0" algn="l">
              <a:lnSpc>
                <a:spcPct val="115000"/>
              </a:lnSpc>
              <a:spcBef>
                <a:spcPts val="0"/>
              </a:spcBef>
              <a:spcAft>
                <a:spcPts val="0"/>
              </a:spcAft>
              <a:buSzPts val="1800"/>
              <a:buNone/>
            </a:pPr>
            <a:r>
              <a:t/>
            </a:r>
            <a:endParaRPr>
              <a:solidFill>
                <a:schemeClr val="dk1"/>
              </a:solidFill>
            </a:endParaRPr>
          </a:p>
        </p:txBody>
      </p:sp>
      <p:pic>
        <p:nvPicPr>
          <p:cNvPr id="735" name="Google Shape;735;p12"/>
          <p:cNvPicPr preferRelativeResize="0"/>
          <p:nvPr/>
        </p:nvPicPr>
        <p:blipFill>
          <a:blip r:embed="rId3">
            <a:alphaModFix/>
          </a:blip>
          <a:stretch>
            <a:fillRect/>
          </a:stretch>
        </p:blipFill>
        <p:spPr>
          <a:xfrm>
            <a:off x="723300" y="2009200"/>
            <a:ext cx="6063050" cy="3013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39758"/>
              <a:buFont typeface="Arial"/>
              <a:buNone/>
            </a:pPr>
            <a:r>
              <a:rPr b="1" lang="en" sz="2766"/>
              <a:t>              </a:t>
            </a:r>
            <a:r>
              <a:rPr b="1" lang="en" sz="2766"/>
              <a:t>Watershed Segmentation Methods </a:t>
            </a:r>
            <a:r>
              <a:rPr b="1" lang="en" sz="2766"/>
              <a:t> </a:t>
            </a:r>
            <a:r>
              <a:rPr b="1" lang="en" sz="2766" u="sng"/>
              <a:t>       </a:t>
            </a:r>
            <a:endParaRPr b="1" sz="2766"/>
          </a:p>
          <a:p>
            <a:pPr indent="0" lvl="0" marL="0" rtl="0" algn="l">
              <a:lnSpc>
                <a:spcPct val="100000"/>
              </a:lnSpc>
              <a:spcBef>
                <a:spcPts val="1200"/>
              </a:spcBef>
              <a:spcAft>
                <a:spcPts val="0"/>
              </a:spcAft>
              <a:buSzPct val="111111"/>
              <a:buNone/>
            </a:pPr>
            <a:r>
              <a:t/>
            </a:r>
            <a:endParaRPr/>
          </a:p>
        </p:txBody>
      </p:sp>
      <p:sp>
        <p:nvSpPr>
          <p:cNvPr id="741" name="Google Shape;741;p13"/>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solidFill>
                  <a:schemeClr val="dk1"/>
                </a:solidFill>
              </a:rPr>
              <a:t>1) Histogram shape-based methods:</a:t>
            </a:r>
            <a:r>
              <a:rPr lang="en">
                <a:solidFill>
                  <a:schemeClr val="dk1"/>
                </a:solidFill>
              </a:rPr>
              <a:t> where, for example, the peaks, valleys and curvatures of the smoothed histogram are analyzed to calculate threshold value.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2) Clustering-based methods:</a:t>
            </a:r>
            <a:r>
              <a:rPr lang="en">
                <a:solidFill>
                  <a:schemeClr val="dk1"/>
                </a:solidFill>
              </a:rPr>
              <a:t> where the gray-level samples are clustered in two parts as background and foreground (object), or alternately are modeled as a mixture of two Gaussians</a:t>
            </a:r>
            <a:endParaRPr>
              <a:solidFill>
                <a:schemeClr val="dk1"/>
              </a:solidFill>
            </a:endParaRPr>
          </a:p>
          <a:p>
            <a:pPr indent="0" lvl="0" marL="0" rtl="0" algn="l">
              <a:lnSpc>
                <a:spcPct val="115000"/>
              </a:lnSpc>
              <a:spcBef>
                <a:spcPts val="1200"/>
              </a:spcBef>
              <a:spcAft>
                <a:spcPts val="1200"/>
              </a:spcAft>
              <a:buSzPts val="1800"/>
              <a:buNone/>
            </a:pPr>
            <a:r>
              <a:t/>
            </a:r>
            <a:endParaRPr sz="1400">
              <a:solidFill>
                <a:schemeClr val="dk1"/>
              </a:solidFill>
            </a:endParaRPr>
          </a:p>
        </p:txBody>
      </p:sp>
      <p:pic>
        <p:nvPicPr>
          <p:cNvPr id="742" name="Google Shape;742;p13"/>
          <p:cNvPicPr preferRelativeResize="0"/>
          <p:nvPr/>
        </p:nvPicPr>
        <p:blipFill>
          <a:blip r:embed="rId3">
            <a:alphaModFix/>
          </a:blip>
          <a:stretch>
            <a:fillRect/>
          </a:stretch>
        </p:blipFill>
        <p:spPr>
          <a:xfrm>
            <a:off x="0" y="1017723"/>
            <a:ext cx="9144001" cy="332935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39758"/>
              <a:buFont typeface="Arial"/>
              <a:buNone/>
            </a:pPr>
            <a:r>
              <a:rPr b="1" lang="en" sz="2766"/>
              <a:t>                                  Thresholding</a:t>
            </a:r>
            <a:endParaRPr b="1" sz="2766"/>
          </a:p>
          <a:p>
            <a:pPr indent="0" lvl="0" marL="0" rtl="0" algn="l">
              <a:lnSpc>
                <a:spcPct val="100000"/>
              </a:lnSpc>
              <a:spcBef>
                <a:spcPts val="1200"/>
              </a:spcBef>
              <a:spcAft>
                <a:spcPts val="0"/>
              </a:spcAft>
              <a:buClr>
                <a:schemeClr val="dk1"/>
              </a:buClr>
              <a:buSzPct val="39285"/>
              <a:buFont typeface="Arial"/>
              <a:buNone/>
            </a:pPr>
            <a:r>
              <a:t/>
            </a:r>
            <a:endParaRPr/>
          </a:p>
        </p:txBody>
      </p:sp>
      <p:sp>
        <p:nvSpPr>
          <p:cNvPr id="748" name="Google Shape;748;p14"/>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1"/>
              </a:buClr>
              <a:buSzPct val="44000"/>
              <a:buFont typeface="Arial"/>
              <a:buNone/>
            </a:pPr>
            <a:r>
              <a:rPr lang="en" sz="2500">
                <a:solidFill>
                  <a:schemeClr val="dk1"/>
                </a:solidFill>
              </a:rPr>
              <a:t>Thresholding is a type of image segmentation</a:t>
            </a:r>
            <a:r>
              <a:rPr lang="en" sz="2200">
                <a:solidFill>
                  <a:schemeClr val="dk1"/>
                </a:solidFill>
              </a:rPr>
              <a:t>.</a:t>
            </a:r>
            <a:r>
              <a:rPr lang="en" sz="2450">
                <a:solidFill>
                  <a:srgbClr val="383838"/>
                </a:solidFill>
                <a:highlight>
                  <a:srgbClr val="FFFFFF"/>
                </a:highlight>
              </a:rPr>
              <a:t> In this case, we can set a threshold value. The pixel values falling below or above that threshold can be classified accordingly (as an object or the background). This technique is known as </a:t>
            </a:r>
            <a:r>
              <a:rPr b="1" lang="en" sz="2450">
                <a:solidFill>
                  <a:srgbClr val="383838"/>
                </a:solidFill>
                <a:highlight>
                  <a:srgbClr val="FFFFFF"/>
                </a:highlight>
              </a:rPr>
              <a:t>Threshold Segmentation</a:t>
            </a:r>
            <a:r>
              <a:rPr lang="en" sz="2450">
                <a:solidFill>
                  <a:srgbClr val="383838"/>
                </a:solidFill>
                <a:highlight>
                  <a:srgbClr val="FFFFFF"/>
                </a:highlight>
              </a:rPr>
              <a:t>.</a:t>
            </a:r>
            <a:endParaRPr sz="2450">
              <a:solidFill>
                <a:srgbClr val="383838"/>
              </a:solidFill>
              <a:highlight>
                <a:srgbClr val="FFFFFF"/>
              </a:highlight>
            </a:endParaRPr>
          </a:p>
          <a:p>
            <a:pPr indent="0" lvl="0" marL="0" rtl="0" algn="l">
              <a:lnSpc>
                <a:spcPct val="115000"/>
              </a:lnSpc>
              <a:spcBef>
                <a:spcPts val="1200"/>
              </a:spcBef>
              <a:spcAft>
                <a:spcPts val="1200"/>
              </a:spcAft>
              <a:buSzPct val="138461"/>
              <a:buNone/>
            </a:pPr>
            <a:r>
              <a:t/>
            </a:r>
            <a:endParaRPr b="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5"/>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t>Category of thresholding </a:t>
            </a:r>
            <a:endParaRPr/>
          </a:p>
        </p:txBody>
      </p:sp>
      <p:sp>
        <p:nvSpPr>
          <p:cNvPr id="754" name="Google Shape;754;p15"/>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Global threshold :</a:t>
            </a:r>
            <a:r>
              <a:rPr lang="en" sz="1950">
                <a:solidFill>
                  <a:srgbClr val="383838"/>
                </a:solidFill>
                <a:highlight>
                  <a:srgbClr val="FFFFFF"/>
                </a:highlight>
              </a:rPr>
              <a:t> If we want to divide the image into two regions (object and background), we define a single threshold value. This is known as the </a:t>
            </a:r>
            <a:r>
              <a:rPr b="1" lang="en" sz="1950">
                <a:solidFill>
                  <a:srgbClr val="383838"/>
                </a:solidFill>
                <a:highlight>
                  <a:srgbClr val="FFFFFF"/>
                </a:highlight>
              </a:rPr>
              <a:t>global threshold</a:t>
            </a:r>
            <a:r>
              <a:rPr lang="en" sz="1950">
                <a:solidFill>
                  <a:srgbClr val="383838"/>
                </a:solidFill>
                <a:highlight>
                  <a:srgbClr val="FFFFFF"/>
                </a:highlight>
              </a:rPr>
              <a:t>.</a:t>
            </a:r>
            <a:endParaRPr sz="1950">
              <a:solidFill>
                <a:srgbClr val="383838"/>
              </a:solidFill>
              <a:highlight>
                <a:srgbClr val="FFFFFF"/>
              </a:highlight>
            </a:endParaRPr>
          </a:p>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Local threshold : </a:t>
            </a:r>
            <a:r>
              <a:rPr lang="en" sz="1950">
                <a:solidFill>
                  <a:srgbClr val="383838"/>
                </a:solidFill>
                <a:highlight>
                  <a:srgbClr val="FFFFFF"/>
                </a:highlight>
              </a:rPr>
              <a:t>If we have multiple objects along with the background, we must define multiple thresholds. These thresholds are collectively known as the </a:t>
            </a:r>
            <a:r>
              <a:rPr b="1" lang="en" sz="1950">
                <a:solidFill>
                  <a:srgbClr val="383838"/>
                </a:solidFill>
                <a:highlight>
                  <a:srgbClr val="FFFFFF"/>
                </a:highlight>
              </a:rPr>
              <a:t>local threshold</a:t>
            </a:r>
            <a:r>
              <a:rPr lang="en" sz="1950">
                <a:solidFill>
                  <a:srgbClr val="383838"/>
                </a:solidFill>
                <a:highlight>
                  <a:srgbClr val="FFFFFF"/>
                </a:highlight>
              </a:rPr>
              <a:t>.Also known as Adaptive threshold method…</a:t>
            </a:r>
            <a:endParaRPr sz="1950">
              <a:solidFill>
                <a:srgbClr val="383838"/>
              </a:solidFill>
              <a:highlight>
                <a:srgbClr val="FFFFFF"/>
              </a:highlight>
            </a:endParaRPr>
          </a:p>
          <a:p>
            <a:pPr indent="0" lvl="0" marL="0" rtl="0" algn="l">
              <a:lnSpc>
                <a:spcPct val="115000"/>
              </a:lnSpc>
              <a:spcBef>
                <a:spcPts val="1200"/>
              </a:spcBef>
              <a:spcAft>
                <a:spcPts val="1200"/>
              </a:spcAft>
              <a:buSzPct val="75000"/>
              <a:buNone/>
            </a:pPr>
            <a:r>
              <a:t/>
            </a:r>
            <a:endParaRPr b="1" sz="2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72364e1d17_1_26"/>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40993"/>
              <a:buFont typeface="Arial"/>
              <a:buNone/>
            </a:pPr>
            <a:r>
              <a:rPr b="1" lang="en" sz="2683">
                <a:solidFill>
                  <a:srgbClr val="383838"/>
                </a:solidFill>
                <a:highlight>
                  <a:srgbClr val="FFFFFF"/>
                </a:highlight>
              </a:rPr>
              <a:t>Procedures Of Global Threshold :</a:t>
            </a:r>
            <a:endParaRPr b="1" sz="2683">
              <a:solidFill>
                <a:srgbClr val="383838"/>
              </a:solidFill>
              <a:highlight>
                <a:srgbClr val="FFFFFF"/>
              </a:highlight>
            </a:endParaRPr>
          </a:p>
          <a:p>
            <a:pPr indent="0" lvl="0" marL="0" rtl="0" algn="l">
              <a:spcBef>
                <a:spcPts val="1200"/>
              </a:spcBef>
              <a:spcAft>
                <a:spcPts val="0"/>
              </a:spcAft>
              <a:buNone/>
            </a:pPr>
            <a:r>
              <a:t/>
            </a:r>
            <a:endParaRPr/>
          </a:p>
        </p:txBody>
      </p:sp>
      <p:sp>
        <p:nvSpPr>
          <p:cNvPr id="760" name="Google Shape;760;g272364e1d17_1_26"/>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1.Select an initial Value for ‘T’.</a:t>
            </a:r>
            <a:endParaRPr b="1" sz="1950">
              <a:solidFill>
                <a:srgbClr val="383838"/>
              </a:solidFill>
              <a:highlight>
                <a:srgbClr val="FFFFFF"/>
              </a:highlight>
            </a:endParaRPr>
          </a:p>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2.Segment the image using T into 2 groups .</a:t>
            </a:r>
            <a:endParaRPr b="1" sz="1950">
              <a:solidFill>
                <a:srgbClr val="383838"/>
              </a:solidFill>
              <a:highlight>
                <a:srgbClr val="FFFFFF"/>
              </a:highlight>
            </a:endParaRPr>
          </a:p>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3.Compute the average value for m1 and m2 for the pixel.</a:t>
            </a:r>
            <a:endParaRPr b="1" sz="1950">
              <a:solidFill>
                <a:srgbClr val="383838"/>
              </a:solidFill>
              <a:highlight>
                <a:srgbClr val="FFFFFF"/>
              </a:highlight>
            </a:endParaRPr>
          </a:p>
          <a:p>
            <a:pPr indent="0" lvl="0" marL="0" rtl="0" algn="l">
              <a:spcBef>
                <a:spcPts val="1200"/>
              </a:spcBef>
              <a:spcAft>
                <a:spcPts val="0"/>
              </a:spcAft>
              <a:buClr>
                <a:schemeClr val="dk1"/>
              </a:buClr>
              <a:buSzPct val="56410"/>
              <a:buFont typeface="Arial"/>
              <a:buNone/>
            </a:pPr>
            <a:r>
              <a:rPr b="1" lang="en" sz="1950">
                <a:solidFill>
                  <a:srgbClr val="383838"/>
                </a:solidFill>
                <a:highlight>
                  <a:srgbClr val="FFFFFF"/>
                </a:highlight>
              </a:rPr>
              <a:t>4. Compute the new threshold value from the average of m1 and m2 .</a:t>
            </a:r>
            <a:endParaRPr b="1" sz="1950">
              <a:solidFill>
                <a:srgbClr val="383838"/>
              </a:solidFill>
              <a:highlight>
                <a:srgbClr val="FFFFFF"/>
              </a:highlight>
            </a:endParaRPr>
          </a:p>
          <a:p>
            <a:pPr indent="0" lvl="0" marL="0" rtl="0" algn="l">
              <a:spcBef>
                <a:spcPts val="1200"/>
              </a:spcBef>
              <a:spcAft>
                <a:spcPts val="1200"/>
              </a:spcAft>
              <a:buNone/>
            </a:pPr>
            <a:r>
              <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272364e1d17_1_33"/>
          <p:cNvSpPr txBox="1"/>
          <p:nvPr>
            <p:ph type="title"/>
          </p:nvPr>
        </p:nvSpPr>
        <p:spPr>
          <a:xfrm>
            <a:off x="1210050" y="531600"/>
            <a:ext cx="7030500" cy="9993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40993"/>
              <a:buFont typeface="Arial"/>
              <a:buNone/>
            </a:pPr>
            <a:r>
              <a:rPr b="1" lang="en" sz="2683">
                <a:solidFill>
                  <a:srgbClr val="383838"/>
                </a:solidFill>
                <a:highlight>
                  <a:srgbClr val="FFFFFF"/>
                </a:highlight>
              </a:rPr>
              <a:t>Mathematical</a:t>
            </a:r>
            <a:r>
              <a:rPr b="1" lang="en" sz="2683">
                <a:solidFill>
                  <a:srgbClr val="383838"/>
                </a:solidFill>
                <a:highlight>
                  <a:srgbClr val="FFFFFF"/>
                </a:highlight>
              </a:rPr>
              <a:t> Problem :</a:t>
            </a:r>
            <a:endParaRPr b="1" sz="2683">
              <a:solidFill>
                <a:srgbClr val="383838"/>
              </a:solidFill>
              <a:highlight>
                <a:srgbClr val="FFFFFF"/>
              </a:highlight>
            </a:endParaRPr>
          </a:p>
          <a:p>
            <a:pPr indent="0" lvl="0" marL="0" rtl="0" algn="l">
              <a:spcBef>
                <a:spcPts val="1200"/>
              </a:spcBef>
              <a:spcAft>
                <a:spcPts val="0"/>
              </a:spcAft>
              <a:buNone/>
            </a:pPr>
            <a:r>
              <a:t/>
            </a:r>
            <a:endParaRPr/>
          </a:p>
        </p:txBody>
      </p:sp>
      <p:sp>
        <p:nvSpPr>
          <p:cNvPr id="766" name="Google Shape;766;g272364e1d17_1_33"/>
          <p:cNvSpPr txBox="1"/>
          <p:nvPr>
            <p:ph idx="1" type="body"/>
          </p:nvPr>
        </p:nvSpPr>
        <p:spPr>
          <a:xfrm>
            <a:off x="1317200" y="1798075"/>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Pixels values                                                                      </a:t>
            </a:r>
            <a:endParaRPr/>
          </a:p>
          <a:p>
            <a:pPr indent="0" lvl="0" marL="0" rtl="0" algn="l">
              <a:spcBef>
                <a:spcPts val="1200"/>
              </a:spcBef>
              <a:spcAft>
                <a:spcPts val="1200"/>
              </a:spcAft>
              <a:buNone/>
            </a:pPr>
            <a:r>
              <a:rPr lang="en"/>
              <a:t>                                                                     </a:t>
            </a:r>
            <a:endParaRPr/>
          </a:p>
        </p:txBody>
      </p:sp>
      <p:graphicFrame>
        <p:nvGraphicFramePr>
          <p:cNvPr id="767" name="Google Shape;767;g272364e1d17_1_33"/>
          <p:cNvGraphicFramePr/>
          <p:nvPr/>
        </p:nvGraphicFramePr>
        <p:xfrm>
          <a:off x="4384375" y="2153175"/>
          <a:ext cx="3000000" cy="3000000"/>
        </p:xfrm>
        <a:graphic>
          <a:graphicData uri="http://schemas.openxmlformats.org/drawingml/2006/table">
            <a:tbl>
              <a:tblPr>
                <a:noFill/>
                <a:tableStyleId>{CD25DB50-1EEC-4319-B49F-631435BBB111}</a:tableStyleId>
              </a:tblPr>
              <a:tblGrid>
                <a:gridCol w="1000125"/>
                <a:gridCol w="1000125"/>
                <a:gridCol w="828675"/>
              </a:tblGrid>
              <a:tr h="180975">
                <a:tc>
                  <a:txBody>
                    <a:bodyPr/>
                    <a:lstStyle/>
                    <a:p>
                      <a:pPr indent="0" lvl="0" marL="0" rtl="0" algn="l">
                        <a:lnSpc>
                          <a:spcPct val="115000"/>
                        </a:lnSpc>
                        <a:spcBef>
                          <a:spcPts val="1200"/>
                        </a:spcBef>
                        <a:spcAft>
                          <a:spcPts val="0"/>
                        </a:spcAft>
                        <a:buNone/>
                      </a:pPr>
                      <a:r>
                        <a:rPr b="1" lang="en" sz="1100"/>
                        <a:t>5</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3</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9</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975">
                <a:tc>
                  <a:txBody>
                    <a:bodyPr/>
                    <a:lstStyle/>
                    <a:p>
                      <a:pPr indent="0" lvl="0" marL="0" rtl="0" algn="l">
                        <a:lnSpc>
                          <a:spcPct val="115000"/>
                        </a:lnSpc>
                        <a:spcBef>
                          <a:spcPts val="1200"/>
                        </a:spcBef>
                        <a:spcAft>
                          <a:spcPts val="0"/>
                        </a:spcAft>
                        <a:buNone/>
                      </a:pPr>
                      <a:r>
                        <a:rPr b="1" lang="en" sz="1100"/>
                        <a:t>2</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1</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7</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975">
                <a:tc>
                  <a:txBody>
                    <a:bodyPr/>
                    <a:lstStyle/>
                    <a:p>
                      <a:pPr indent="0" lvl="0" marL="0" rtl="0" algn="l">
                        <a:lnSpc>
                          <a:spcPct val="115000"/>
                        </a:lnSpc>
                        <a:spcBef>
                          <a:spcPts val="1200"/>
                        </a:spcBef>
                        <a:spcAft>
                          <a:spcPts val="0"/>
                        </a:spcAft>
                        <a:buNone/>
                      </a:pPr>
                      <a:r>
                        <a:rPr b="1" lang="en" sz="1100"/>
                        <a:t>8</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4</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2</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768" name="Google Shape;768;g272364e1d17_1_33"/>
          <p:cNvSpPr txBox="1"/>
          <p:nvPr/>
        </p:nvSpPr>
        <p:spPr>
          <a:xfrm>
            <a:off x="545300" y="1360675"/>
            <a:ext cx="4026600" cy="341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100" u="sng"/>
              <a:t>Here,</a:t>
            </a:r>
            <a:endParaRPr b="1" sz="1100" u="sng"/>
          </a:p>
          <a:p>
            <a:pPr indent="0" lvl="0" marL="0" rtl="0" algn="l">
              <a:lnSpc>
                <a:spcPct val="115000"/>
              </a:lnSpc>
              <a:spcBef>
                <a:spcPts val="1200"/>
              </a:spcBef>
              <a:spcAft>
                <a:spcPts val="0"/>
              </a:spcAft>
              <a:buNone/>
            </a:pPr>
            <a:r>
              <a:rPr b="1" lang="en" sz="1100"/>
              <a:t>T = (5+3+9+2+1+7+8+4+2)/9 =4.55(5)</a:t>
            </a:r>
            <a:endParaRPr b="1" sz="1100"/>
          </a:p>
          <a:p>
            <a:pPr indent="0" lvl="0" marL="0" rtl="0" algn="l">
              <a:lnSpc>
                <a:spcPct val="115000"/>
              </a:lnSpc>
              <a:spcBef>
                <a:spcPts val="1200"/>
              </a:spcBef>
              <a:spcAft>
                <a:spcPts val="0"/>
              </a:spcAft>
              <a:buNone/>
            </a:pPr>
            <a:r>
              <a:rPr b="1" lang="en" sz="1100"/>
              <a:t>Segmenting the image using T , we would get ,</a:t>
            </a:r>
            <a:endParaRPr b="1" sz="1100"/>
          </a:p>
          <a:p>
            <a:pPr indent="0" lvl="0" marL="0" rtl="0" algn="l">
              <a:lnSpc>
                <a:spcPct val="115000"/>
              </a:lnSpc>
              <a:spcBef>
                <a:spcPts val="1200"/>
              </a:spcBef>
              <a:spcAft>
                <a:spcPts val="0"/>
              </a:spcAft>
              <a:buNone/>
            </a:pPr>
            <a:r>
              <a:rPr b="1" lang="en" sz="1100"/>
              <a:t>G1 = {9,8,7}                                               G2={5,3,2,1,4,2}</a:t>
            </a:r>
            <a:endParaRPr b="1" sz="1100"/>
          </a:p>
          <a:p>
            <a:pPr indent="0" lvl="0" marL="0" rtl="0" algn="l">
              <a:lnSpc>
                <a:spcPct val="115000"/>
              </a:lnSpc>
              <a:spcBef>
                <a:spcPts val="1200"/>
              </a:spcBef>
              <a:spcAft>
                <a:spcPts val="0"/>
              </a:spcAft>
              <a:buNone/>
            </a:pPr>
            <a:r>
              <a:rPr b="1" lang="en" sz="1100"/>
              <a:t>Finding the average ,we get,</a:t>
            </a:r>
            <a:endParaRPr b="1" sz="1100"/>
          </a:p>
          <a:p>
            <a:pPr indent="0" lvl="0" marL="0" rtl="0" algn="l">
              <a:lnSpc>
                <a:spcPct val="115000"/>
              </a:lnSpc>
              <a:spcBef>
                <a:spcPts val="1200"/>
              </a:spcBef>
              <a:spcAft>
                <a:spcPts val="0"/>
              </a:spcAft>
              <a:buNone/>
            </a:pPr>
            <a:r>
              <a:rPr b="1" lang="en" sz="1100"/>
              <a:t>m1=(9+8+7)/3=8                                                m2=(5+3+2+1+4+2)/6=2.83(3)</a:t>
            </a:r>
            <a:endParaRPr b="1" sz="1100"/>
          </a:p>
          <a:p>
            <a:pPr indent="0" lvl="0" marL="0" rtl="0" algn="l">
              <a:lnSpc>
                <a:spcPct val="115000"/>
              </a:lnSpc>
              <a:spcBef>
                <a:spcPts val="1200"/>
              </a:spcBef>
              <a:spcAft>
                <a:spcPts val="0"/>
              </a:spcAft>
              <a:buNone/>
            </a:pPr>
            <a:r>
              <a:rPr b="1" lang="en" sz="1100"/>
              <a:t>Then find out the new T ,</a:t>
            </a:r>
            <a:endParaRPr b="1" sz="1100"/>
          </a:p>
          <a:p>
            <a:pPr indent="0" lvl="0" marL="0" rtl="0" algn="l">
              <a:lnSpc>
                <a:spcPct val="115000"/>
              </a:lnSpc>
              <a:spcBef>
                <a:spcPts val="1200"/>
              </a:spcBef>
              <a:spcAft>
                <a:spcPts val="1200"/>
              </a:spcAft>
              <a:buNone/>
            </a:pPr>
            <a:r>
              <a:rPr b="1" lang="en" sz="1100"/>
              <a:t>   T=(8+3)/2 = 5.5(5)</a:t>
            </a:r>
            <a:endParaRPr b="1"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272364e1d17_1_43"/>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39758"/>
              <a:buFont typeface="Arial"/>
              <a:buNone/>
            </a:pPr>
            <a:r>
              <a:rPr b="1" lang="en" sz="2766"/>
              <a:t>Assingment :</a:t>
            </a:r>
            <a:endParaRPr b="1" sz="2766"/>
          </a:p>
          <a:p>
            <a:pPr indent="0" lvl="0" marL="0" rtl="0" algn="l">
              <a:spcBef>
                <a:spcPts val="1200"/>
              </a:spcBef>
              <a:spcAft>
                <a:spcPts val="0"/>
              </a:spcAft>
              <a:buNone/>
            </a:pPr>
            <a:r>
              <a:t/>
            </a:r>
            <a:endParaRPr/>
          </a:p>
        </p:txBody>
      </p:sp>
      <p:sp>
        <p:nvSpPr>
          <p:cNvPr id="774" name="Google Shape;774;g272364e1d17_1_43"/>
          <p:cNvSpPr txBox="1"/>
          <p:nvPr>
            <p:ph idx="1" type="body"/>
          </p:nvPr>
        </p:nvSpPr>
        <p:spPr>
          <a:xfrm>
            <a:off x="0" y="10966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graphicFrame>
        <p:nvGraphicFramePr>
          <p:cNvPr id="775" name="Google Shape;775;g272364e1d17_1_43"/>
          <p:cNvGraphicFramePr/>
          <p:nvPr/>
        </p:nvGraphicFramePr>
        <p:xfrm>
          <a:off x="4903238" y="1273025"/>
          <a:ext cx="3000000" cy="3000000"/>
        </p:xfrm>
        <a:graphic>
          <a:graphicData uri="http://schemas.openxmlformats.org/drawingml/2006/table">
            <a:tbl>
              <a:tblPr>
                <a:noFill/>
                <a:tableStyleId>{CD25DB50-1EEC-4319-B49F-631435BBB111}</a:tableStyleId>
              </a:tblPr>
              <a:tblGrid>
                <a:gridCol w="1000125"/>
                <a:gridCol w="1000125"/>
                <a:gridCol w="828675"/>
              </a:tblGrid>
              <a:tr h="180975">
                <a:tc>
                  <a:txBody>
                    <a:bodyPr/>
                    <a:lstStyle/>
                    <a:p>
                      <a:pPr indent="0" lvl="0" marL="0" rtl="0" algn="l">
                        <a:lnSpc>
                          <a:spcPct val="115000"/>
                        </a:lnSpc>
                        <a:spcBef>
                          <a:spcPts val="1200"/>
                        </a:spcBef>
                        <a:spcAft>
                          <a:spcPts val="0"/>
                        </a:spcAft>
                        <a:buNone/>
                      </a:pPr>
                      <a:r>
                        <a:rPr b="1" lang="en" sz="1100"/>
                        <a:t>7</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3</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4</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975">
                <a:tc>
                  <a:txBody>
                    <a:bodyPr/>
                    <a:lstStyle/>
                    <a:p>
                      <a:pPr indent="0" lvl="0" marL="0" rtl="0" algn="l">
                        <a:lnSpc>
                          <a:spcPct val="115000"/>
                        </a:lnSpc>
                        <a:spcBef>
                          <a:spcPts val="1200"/>
                        </a:spcBef>
                        <a:spcAft>
                          <a:spcPts val="0"/>
                        </a:spcAft>
                        <a:buNone/>
                      </a:pPr>
                      <a:r>
                        <a:rPr b="1" lang="en" sz="1100"/>
                        <a:t>2</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1</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9</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975">
                <a:tc>
                  <a:txBody>
                    <a:bodyPr/>
                    <a:lstStyle/>
                    <a:p>
                      <a:pPr indent="0" lvl="0" marL="0" rtl="0" algn="l">
                        <a:lnSpc>
                          <a:spcPct val="115000"/>
                        </a:lnSpc>
                        <a:spcBef>
                          <a:spcPts val="1200"/>
                        </a:spcBef>
                        <a:spcAft>
                          <a:spcPts val="0"/>
                        </a:spcAft>
                        <a:buNone/>
                      </a:pPr>
                      <a:r>
                        <a:rPr b="1" lang="en" sz="1100"/>
                        <a:t>5</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3</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b="1" lang="en" sz="1100"/>
                        <a:t>2</a:t>
                      </a:r>
                      <a:endParaRPr b="1"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776" name="Google Shape;776;g272364e1d17_1_43"/>
          <p:cNvSpPr txBox="1"/>
          <p:nvPr/>
        </p:nvSpPr>
        <p:spPr>
          <a:xfrm>
            <a:off x="1250150" y="1170125"/>
            <a:ext cx="2738700" cy="191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100" u="sng"/>
              <a:t> </a:t>
            </a:r>
            <a:r>
              <a:rPr b="1" lang="en">
                <a:solidFill>
                  <a:srgbClr val="FF0000"/>
                </a:solidFill>
              </a:rPr>
              <a:t>Segmenting the Image Using Global threshold method and find out the threshold value for the above image .</a:t>
            </a:r>
            <a:endParaRPr b="1">
              <a:solidFill>
                <a:srgbClr val="FF0000"/>
              </a:solidFill>
            </a:endParaRPr>
          </a:p>
          <a:p>
            <a:pPr indent="0" lvl="0" marL="0" rtl="0" algn="l">
              <a:lnSpc>
                <a:spcPct val="115000"/>
              </a:lnSpc>
              <a:spcBef>
                <a:spcPts val="1200"/>
              </a:spcBef>
              <a:spcAft>
                <a:spcPts val="1200"/>
              </a:spcAft>
              <a:buNone/>
            </a:pPr>
            <a:r>
              <a:t/>
            </a:r>
            <a:endParaRPr b="1" sz="1100" u="sng"/>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g2e004f8fdde_0_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Quiz</a:t>
            </a:r>
            <a:endParaRPr/>
          </a:p>
        </p:txBody>
      </p:sp>
      <p:sp>
        <p:nvSpPr>
          <p:cNvPr id="782" name="Google Shape;782;g2e004f8fdde_0_0"/>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600">
                <a:solidFill>
                  <a:srgbClr val="FF0000"/>
                </a:solidFill>
                <a:highlight>
                  <a:srgbClr val="FFFFFF"/>
                </a:highlight>
                <a:latin typeface="Roboto"/>
                <a:ea typeface="Roboto"/>
                <a:cs typeface="Roboto"/>
                <a:sym typeface="Roboto"/>
              </a:rPr>
              <a:t>What is the primary objective of clustering in image segmentation, and which algorithm is commonly employed for this task?</a:t>
            </a:r>
            <a:endParaRPr sz="1600">
              <a:solidFill>
                <a:srgbClr val="FF0000"/>
              </a:solidFill>
              <a:highlight>
                <a:srgbClr val="FFFFFF"/>
              </a:highlight>
              <a:latin typeface="Roboto"/>
              <a:ea typeface="Roboto"/>
              <a:cs typeface="Roboto"/>
              <a:sym typeface="Roboto"/>
            </a:endParaRPr>
          </a:p>
          <a:p>
            <a:pPr indent="0" lvl="0" marL="0" rtl="0" algn="l">
              <a:spcBef>
                <a:spcPts val="1200"/>
              </a:spcBef>
              <a:spcAft>
                <a:spcPts val="0"/>
              </a:spcAft>
              <a:buNone/>
            </a:pPr>
            <a:r>
              <a:rPr lang="en" sz="1300">
                <a:solidFill>
                  <a:srgbClr val="0D0D0D"/>
                </a:solidFill>
                <a:highlight>
                  <a:srgbClr val="FFFFFF"/>
                </a:highlight>
                <a:latin typeface="Roboto"/>
                <a:ea typeface="Roboto"/>
                <a:cs typeface="Roboto"/>
                <a:sym typeface="Roboto"/>
              </a:rPr>
              <a:t>a) The obje</a:t>
            </a:r>
            <a:r>
              <a:rPr lang="en" sz="1300">
                <a:solidFill>
                  <a:srgbClr val="0D0D0D"/>
                </a:solidFill>
                <a:latin typeface="Roboto"/>
                <a:ea typeface="Roboto"/>
                <a:cs typeface="Roboto"/>
                <a:sym typeface="Roboto"/>
              </a:rPr>
              <a:t>ctive is to identify t</a:t>
            </a:r>
            <a:r>
              <a:rPr lang="en" sz="1300">
                <a:solidFill>
                  <a:srgbClr val="0D0D0D"/>
                </a:solidFill>
                <a:highlight>
                  <a:srgbClr val="FFFFFF"/>
                </a:highlight>
                <a:latin typeface="Roboto"/>
                <a:ea typeface="Roboto"/>
                <a:cs typeface="Roboto"/>
                <a:sym typeface="Roboto"/>
              </a:rPr>
              <a:t>he edges of objects in an image, and the commonly used algorithm is the Sobel operator.</a:t>
            </a:r>
            <a:endParaRPr sz="1300">
              <a:solidFill>
                <a:srgbClr val="0D0D0D"/>
              </a:solidFill>
              <a:highlight>
                <a:srgbClr val="FFFFFF"/>
              </a:highlight>
              <a:latin typeface="Roboto"/>
              <a:ea typeface="Roboto"/>
              <a:cs typeface="Roboto"/>
              <a:sym typeface="Roboto"/>
            </a:endParaRPr>
          </a:p>
          <a:p>
            <a:pPr indent="0" lvl="0" marL="0" rtl="0" algn="l">
              <a:spcBef>
                <a:spcPts val="1200"/>
              </a:spcBef>
              <a:spcAft>
                <a:spcPts val="0"/>
              </a:spcAft>
              <a:buNone/>
            </a:pPr>
            <a:r>
              <a:rPr lang="en" sz="1300">
                <a:solidFill>
                  <a:srgbClr val="0D0D0D"/>
                </a:solidFill>
                <a:highlight>
                  <a:srgbClr val="FFFFFF"/>
                </a:highlight>
                <a:latin typeface="Roboto"/>
                <a:ea typeface="Roboto"/>
                <a:cs typeface="Roboto"/>
                <a:sym typeface="Roboto"/>
              </a:rPr>
              <a:t>b) The goal is to partition the image into regions with similar characteristics, and the commonly used algorithm is K-nearest neighbors.</a:t>
            </a:r>
            <a:endParaRPr sz="1300">
              <a:solidFill>
                <a:srgbClr val="0D0D0D"/>
              </a:solidFill>
              <a:highlight>
                <a:srgbClr val="FFFFFF"/>
              </a:highlight>
              <a:latin typeface="Roboto"/>
              <a:ea typeface="Roboto"/>
              <a:cs typeface="Roboto"/>
              <a:sym typeface="Roboto"/>
            </a:endParaRPr>
          </a:p>
          <a:p>
            <a:pPr indent="0" lvl="0" marL="0" rtl="0" algn="l">
              <a:spcBef>
                <a:spcPts val="1200"/>
              </a:spcBef>
              <a:spcAft>
                <a:spcPts val="0"/>
              </a:spcAft>
              <a:buNone/>
            </a:pPr>
            <a:r>
              <a:rPr lang="en" sz="1300">
                <a:solidFill>
                  <a:srgbClr val="0D0D0D"/>
                </a:solidFill>
                <a:highlight>
                  <a:srgbClr val="FFFFFF"/>
                </a:highlight>
                <a:latin typeface="Roboto"/>
                <a:ea typeface="Roboto"/>
                <a:cs typeface="Roboto"/>
                <a:sym typeface="Roboto"/>
              </a:rPr>
              <a:t>c) The aim is to divide the population of pixels into distinct groups based on similarity, and the commonly used algorithm is K-means clustering.</a:t>
            </a:r>
            <a:endParaRPr sz="1300">
              <a:solidFill>
                <a:srgbClr val="0D0D0D"/>
              </a:solidFill>
              <a:highlight>
                <a:srgbClr val="FFFFFF"/>
              </a:highlight>
              <a:latin typeface="Roboto"/>
              <a:ea typeface="Roboto"/>
              <a:cs typeface="Roboto"/>
              <a:sym typeface="Roboto"/>
            </a:endParaRPr>
          </a:p>
          <a:p>
            <a:pPr indent="0" lvl="0" marL="0" rtl="0" algn="l">
              <a:spcBef>
                <a:spcPts val="1200"/>
              </a:spcBef>
              <a:spcAft>
                <a:spcPts val="1200"/>
              </a:spcAft>
              <a:buNone/>
            </a:pPr>
            <a:r>
              <a:rPr lang="en" sz="1300">
                <a:solidFill>
                  <a:srgbClr val="0D0D0D"/>
                </a:solidFill>
                <a:highlight>
                  <a:srgbClr val="FFFFFF"/>
                </a:highlight>
                <a:latin typeface="Roboto"/>
                <a:ea typeface="Roboto"/>
                <a:cs typeface="Roboto"/>
                <a:sym typeface="Roboto"/>
              </a:rPr>
              <a:t>d) The objective is to label each pixel in the image according to predefined classes, and the commonly used algorithm is Principal Component Analysis (PCA).</a:t>
            </a:r>
            <a:endParaRPr sz="1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72364e1d17_1_54"/>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Clr>
                <a:schemeClr val="dk1"/>
              </a:buClr>
              <a:buSzPct val="40243"/>
              <a:buFont typeface="Arial"/>
              <a:buNone/>
            </a:pPr>
            <a:r>
              <a:rPr b="1" lang="en" sz="2733"/>
              <a:t>                               Code:</a:t>
            </a:r>
            <a:endParaRPr b="1" sz="2733"/>
          </a:p>
          <a:p>
            <a:pPr indent="0" lvl="0" marL="0" rtl="0" algn="l">
              <a:spcBef>
                <a:spcPts val="1200"/>
              </a:spcBef>
              <a:spcAft>
                <a:spcPts val="0"/>
              </a:spcAft>
              <a:buNone/>
            </a:pPr>
            <a:r>
              <a:t/>
            </a:r>
            <a:endParaRPr/>
          </a:p>
        </p:txBody>
      </p:sp>
      <p:sp>
        <p:nvSpPr>
          <p:cNvPr id="788" name="Google Shape;788;g272364e1d17_1_5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lnSpcReduction="20000"/>
          </a:bodyPr>
          <a:lstStyle/>
          <a:p>
            <a:pPr indent="0" lvl="0" marL="0" rtl="0" algn="l">
              <a:spcBef>
                <a:spcPts val="1200"/>
              </a:spcBef>
              <a:spcAft>
                <a:spcPts val="0"/>
              </a:spcAft>
              <a:buClr>
                <a:schemeClr val="dk1"/>
              </a:buClr>
              <a:buSzPts val="1100"/>
              <a:buFont typeface="Arial"/>
              <a:buNone/>
            </a:pPr>
            <a:r>
              <a:rPr b="1" lang="en" sz="1400">
                <a:solidFill>
                  <a:schemeClr val="dk1"/>
                </a:solidFill>
              </a:rPr>
              <a:t>1.Clustering:(</a:t>
            </a:r>
            <a:r>
              <a:rPr lang="en" sz="1400">
                <a:solidFill>
                  <a:schemeClr val="dk1"/>
                </a:solidFill>
                <a:uFill>
                  <a:noFill/>
                </a:uFill>
                <a:hlinkClick r:id="rId3">
                  <a:extLst>
                    <a:ext uri="{A12FA001-AC4F-418D-AE19-62706E023703}">
                      <ahyp:hlinkClr val="tx"/>
                    </a:ext>
                  </a:extLst>
                </a:hlinkClick>
              </a:rPr>
              <a:t> </a:t>
            </a:r>
            <a:r>
              <a:rPr b="1" lang="en" sz="1400" u="sng">
                <a:solidFill>
                  <a:schemeClr val="hlink"/>
                </a:solidFill>
                <a:hlinkClick r:id="rId4"/>
              </a:rPr>
              <a:t>https://colab.research.google.com/drive/1EncWK1PR_-3JDcLNTlMohZsoS7eQvGt_#scrollTo=UcZTjcbCyImG</a:t>
            </a:r>
            <a:r>
              <a:rPr b="1" lang="en" sz="1400">
                <a:solidFill>
                  <a:schemeClr val="dk1"/>
                </a:solidFill>
              </a:rPr>
              <a:t>)</a:t>
            </a:r>
            <a:endParaRPr b="1" sz="1400">
              <a:solidFill>
                <a:schemeClr val="dk1"/>
              </a:solidFill>
            </a:endParaRPr>
          </a:p>
          <a:p>
            <a:pPr indent="0" lvl="0" marL="0" rtl="0" algn="l">
              <a:spcBef>
                <a:spcPts val="1200"/>
              </a:spcBef>
              <a:spcAft>
                <a:spcPts val="0"/>
              </a:spcAft>
              <a:buClr>
                <a:schemeClr val="dk1"/>
              </a:buClr>
              <a:buSzPts val="1100"/>
              <a:buFont typeface="Arial"/>
              <a:buNone/>
            </a:pPr>
            <a:r>
              <a:rPr b="1" lang="en" sz="1400">
                <a:solidFill>
                  <a:schemeClr val="dk1"/>
                </a:solidFill>
              </a:rPr>
              <a:t>2.Watershed:(</a:t>
            </a:r>
            <a:r>
              <a:rPr lang="en" sz="1400">
                <a:solidFill>
                  <a:schemeClr val="dk1"/>
                </a:solidFill>
                <a:uFill>
                  <a:noFill/>
                </a:uFill>
                <a:hlinkClick r:id="rId5">
                  <a:extLst>
                    <a:ext uri="{A12FA001-AC4F-418D-AE19-62706E023703}">
                      <ahyp:hlinkClr val="tx"/>
                    </a:ext>
                  </a:extLst>
                </a:hlinkClick>
              </a:rPr>
              <a:t> </a:t>
            </a:r>
            <a:r>
              <a:rPr b="1" lang="en" sz="1400" u="sng">
                <a:solidFill>
                  <a:schemeClr val="hlink"/>
                </a:solidFill>
                <a:hlinkClick r:id="rId6"/>
              </a:rPr>
              <a:t>https://colab.research.google.com/drive/1feDQ4QqSNK2j2AH2-bY7HwYnbhxxYVtH#scrollTo=WXV7-kx8rwXN</a:t>
            </a:r>
            <a:r>
              <a:rPr b="1" lang="en" sz="1400">
                <a:solidFill>
                  <a:schemeClr val="dk1"/>
                </a:solidFill>
              </a:rPr>
              <a:t>)</a:t>
            </a:r>
            <a:endParaRPr b="1" sz="1400">
              <a:solidFill>
                <a:schemeClr val="dk1"/>
              </a:solidFill>
            </a:endParaRPr>
          </a:p>
          <a:p>
            <a:pPr indent="0" lvl="0" marL="0" rtl="0" algn="l">
              <a:spcBef>
                <a:spcPts val="1200"/>
              </a:spcBef>
              <a:spcAft>
                <a:spcPts val="0"/>
              </a:spcAft>
              <a:buClr>
                <a:schemeClr val="dk1"/>
              </a:buClr>
              <a:buSzPts val="1100"/>
              <a:buFont typeface="Arial"/>
              <a:buNone/>
            </a:pPr>
            <a:r>
              <a:rPr b="1" lang="en" sz="1400">
                <a:solidFill>
                  <a:schemeClr val="dk1"/>
                </a:solidFill>
              </a:rPr>
              <a:t>3.Threshold:(</a:t>
            </a:r>
            <a:r>
              <a:rPr b="1" lang="en" sz="1400" u="sng">
                <a:solidFill>
                  <a:schemeClr val="hlink"/>
                </a:solidFill>
                <a:hlinkClick r:id="rId7"/>
              </a:rPr>
              <a:t>https://colab.research.google.com/drive/1QhLvqpXBruR697REYi154j4XF0RkXSoE?authuser=0#scrollTo=4zxEcmX5n5WV</a:t>
            </a:r>
            <a:r>
              <a:rPr b="1" lang="en" sz="1400">
                <a:solidFill>
                  <a:schemeClr val="dk1"/>
                </a:solidFill>
              </a:rPr>
              <a:t>)</a:t>
            </a:r>
            <a:endParaRPr b="1" sz="14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723add9a22_1_0"/>
          <p:cNvSpPr txBox="1"/>
          <p:nvPr>
            <p:ph type="title"/>
          </p:nvPr>
        </p:nvSpPr>
        <p:spPr>
          <a:xfrm>
            <a:off x="1098300" y="155675"/>
            <a:ext cx="7030500" cy="4872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1800"/>
              </a:spcBef>
              <a:spcAft>
                <a:spcPts val="0"/>
              </a:spcAft>
              <a:buClr>
                <a:schemeClr val="dk1"/>
              </a:buClr>
              <a:buSzPct val="48768"/>
              <a:buFont typeface="Arial"/>
              <a:buNone/>
            </a:pPr>
            <a:r>
              <a:rPr b="1" lang="en" sz="2255">
                <a:highlight>
                  <a:schemeClr val="lt1"/>
                </a:highlight>
                <a:latin typeface="Times New Roman"/>
                <a:ea typeface="Times New Roman"/>
                <a:cs typeface="Times New Roman"/>
                <a:sym typeface="Times New Roman"/>
              </a:rPr>
              <a:t>How Does Image Segmentation Work?</a:t>
            </a:r>
            <a:endParaRPr b="1" sz="2255">
              <a:highlight>
                <a:schemeClr val="lt1"/>
              </a:highlight>
              <a:latin typeface="Times New Roman"/>
              <a:ea typeface="Times New Roman"/>
              <a:cs typeface="Times New Roman"/>
              <a:sym typeface="Times New Roman"/>
            </a:endParaRPr>
          </a:p>
          <a:p>
            <a:pPr indent="0" lvl="0" marL="0" rtl="0" algn="ctr">
              <a:spcBef>
                <a:spcPts val="400"/>
              </a:spcBef>
              <a:spcAft>
                <a:spcPts val="0"/>
              </a:spcAft>
              <a:buClr>
                <a:schemeClr val="dk1"/>
              </a:buClr>
              <a:buSzPct val="120689"/>
              <a:buFont typeface="Arial"/>
              <a:buNone/>
            </a:pPr>
            <a:r>
              <a:t/>
            </a:r>
            <a:endParaRPr b="1" sz="2577">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573" name="Google Shape;573;g2723add9a22_1_0"/>
          <p:cNvSpPr txBox="1"/>
          <p:nvPr>
            <p:ph idx="1" type="body"/>
          </p:nvPr>
        </p:nvSpPr>
        <p:spPr>
          <a:xfrm>
            <a:off x="311700" y="1152475"/>
            <a:ext cx="8603700" cy="3805200"/>
          </a:xfrm>
          <a:prstGeom prst="rect">
            <a:avLst/>
          </a:prstGeom>
        </p:spPr>
        <p:txBody>
          <a:bodyPr anchorCtr="0" anchor="t" bIns="91425" lIns="91425" spcFirstLastPara="1" rIns="91425" wrap="square" tIns="91425">
            <a:normAutofit fontScale="92500" lnSpcReduction="20000"/>
          </a:bodyPr>
          <a:lstStyle/>
          <a:p>
            <a:pPr indent="0" lvl="0" marL="457200" rtl="0" algn="just">
              <a:spcBef>
                <a:spcPts val="1800"/>
              </a:spcBef>
              <a:spcAft>
                <a:spcPts val="0"/>
              </a:spcAft>
              <a:buNone/>
            </a:pP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br>
              <a:rPr lang="en" sz="1472">
                <a:solidFill>
                  <a:schemeClr val="dk1"/>
                </a:solidFill>
                <a:highlight>
                  <a:schemeClr val="lt1"/>
                </a:highlight>
                <a:latin typeface="Times New Roman"/>
                <a:ea typeface="Times New Roman"/>
                <a:cs typeface="Times New Roman"/>
                <a:sym typeface="Times New Roman"/>
              </a:rPr>
            </a:br>
            <a:endParaRPr sz="1472">
              <a:solidFill>
                <a:schemeClr val="dk1"/>
              </a:solidFill>
              <a:highlight>
                <a:schemeClr val="lt1"/>
              </a:highlight>
              <a:latin typeface="Times New Roman"/>
              <a:ea typeface="Times New Roman"/>
              <a:cs typeface="Times New Roman"/>
              <a:sym typeface="Times New Roman"/>
            </a:endParaRPr>
          </a:p>
          <a:p>
            <a:pPr indent="-315068" lvl="0" marL="457200" rtl="0" algn="just">
              <a:spcBef>
                <a:spcPts val="1800"/>
              </a:spcBef>
              <a:spcAft>
                <a:spcPts val="0"/>
              </a:spcAft>
              <a:buClr>
                <a:srgbClr val="0D0D0D"/>
              </a:buClr>
              <a:buSzPct val="100000"/>
              <a:buFont typeface="Times New Roman"/>
              <a:buChar char="❏"/>
            </a:pPr>
            <a:r>
              <a:rPr lang="en" sz="1472">
                <a:solidFill>
                  <a:srgbClr val="0D0D0D"/>
                </a:solidFill>
                <a:highlight>
                  <a:schemeClr val="lt1"/>
                </a:highlight>
                <a:latin typeface="Times New Roman"/>
                <a:ea typeface="Times New Roman"/>
                <a:cs typeface="Times New Roman"/>
                <a:sym typeface="Times New Roman"/>
              </a:rPr>
              <a:t>Object detection builds a bounding box corresponding to each class in the image. But it tells us nothing about the shape of the object. We only get the set of bounding box coordinates. We want to get more information – this is too vague for our purposes.</a:t>
            </a:r>
            <a:endParaRPr sz="1472">
              <a:solidFill>
                <a:srgbClr val="0D0D0D"/>
              </a:solidFill>
              <a:highlight>
                <a:schemeClr val="lt1"/>
              </a:highlight>
              <a:latin typeface="Times New Roman"/>
              <a:ea typeface="Times New Roman"/>
              <a:cs typeface="Times New Roman"/>
              <a:sym typeface="Times New Roman"/>
            </a:endParaRPr>
          </a:p>
          <a:p>
            <a:pPr indent="-315068" lvl="0" marL="457200" rtl="0" algn="just">
              <a:spcBef>
                <a:spcPts val="0"/>
              </a:spcBef>
              <a:spcAft>
                <a:spcPts val="0"/>
              </a:spcAft>
              <a:buClr>
                <a:srgbClr val="0D0D0D"/>
              </a:buClr>
              <a:buSzPct val="100000"/>
              <a:buFont typeface="Times New Roman"/>
              <a:buChar char="❏"/>
            </a:pPr>
            <a:r>
              <a:rPr lang="en" sz="1472">
                <a:solidFill>
                  <a:srgbClr val="0D0D0D"/>
                </a:solidFill>
                <a:highlight>
                  <a:schemeClr val="lt1"/>
                </a:highlight>
                <a:latin typeface="Times New Roman"/>
                <a:ea typeface="Times New Roman"/>
                <a:cs typeface="Times New Roman"/>
                <a:sym typeface="Times New Roman"/>
              </a:rPr>
              <a:t>Image segmentation creates a pixel-wise mask for each object in the image. This technique gives us a far more granular understanding of the object(s) in the image.</a:t>
            </a:r>
            <a:endParaRPr sz="100">
              <a:solidFill>
                <a:srgbClr val="0D0D0D"/>
              </a:solidFill>
            </a:endParaRPr>
          </a:p>
        </p:txBody>
      </p:sp>
      <p:pic>
        <p:nvPicPr>
          <p:cNvPr id="574" name="Google Shape;574;g2723add9a22_1_0"/>
          <p:cNvPicPr preferRelativeResize="0"/>
          <p:nvPr/>
        </p:nvPicPr>
        <p:blipFill>
          <a:blip r:embed="rId3">
            <a:alphaModFix/>
          </a:blip>
          <a:stretch>
            <a:fillRect/>
          </a:stretch>
        </p:blipFill>
        <p:spPr>
          <a:xfrm>
            <a:off x="1421550" y="1017725"/>
            <a:ext cx="5979400" cy="2554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6"/>
          <p:cNvSpPr txBox="1"/>
          <p:nvPr>
            <p:ph type="title"/>
          </p:nvPr>
        </p:nvSpPr>
        <p:spPr>
          <a:xfrm>
            <a:off x="1242575" y="421825"/>
            <a:ext cx="7225800" cy="691200"/>
          </a:xfrm>
          <a:prstGeom prst="rect">
            <a:avLst/>
          </a:prstGeom>
          <a:solidFill>
            <a:schemeClr val="accent1"/>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solidFill>
                  <a:schemeClr val="lt1"/>
                </a:solidFill>
              </a:rPr>
              <a:t>Region-based Segmentation</a:t>
            </a:r>
            <a:endParaRPr>
              <a:solidFill>
                <a:schemeClr val="lt1"/>
              </a:solidFill>
            </a:endParaRPr>
          </a:p>
        </p:txBody>
      </p:sp>
      <p:sp>
        <p:nvSpPr>
          <p:cNvPr id="794" name="Google Shape;794;p16"/>
          <p:cNvSpPr txBox="1"/>
          <p:nvPr>
            <p:ph idx="1" type="body"/>
          </p:nvPr>
        </p:nvSpPr>
        <p:spPr>
          <a:xfrm>
            <a:off x="992600" y="1152475"/>
            <a:ext cx="7839600" cy="341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just">
              <a:lnSpc>
                <a:spcPct val="115000"/>
              </a:lnSpc>
              <a:spcBef>
                <a:spcPts val="0"/>
              </a:spcBef>
              <a:spcAft>
                <a:spcPts val="0"/>
              </a:spcAft>
              <a:buNone/>
            </a:pPr>
            <a:r>
              <a:rPr lang="en" sz="1500">
                <a:solidFill>
                  <a:srgbClr val="0D0D0D"/>
                </a:solidFill>
              </a:rPr>
              <a:t>Region-based segmentation is a technique in digital image processing (DIP) used to partition an image into regions that are homogeneous according to some criteria.</a:t>
            </a:r>
            <a:endParaRPr sz="1500">
              <a:solidFill>
                <a:srgbClr val="0D0D0D"/>
              </a:solidFill>
            </a:endParaRPr>
          </a:p>
          <a:p>
            <a:pPr indent="0" lvl="0" marL="0" rtl="0" algn="just">
              <a:lnSpc>
                <a:spcPct val="115000"/>
              </a:lnSpc>
              <a:spcBef>
                <a:spcPts val="0"/>
              </a:spcBef>
              <a:spcAft>
                <a:spcPts val="0"/>
              </a:spcAft>
              <a:buNone/>
            </a:pPr>
            <a:r>
              <a:t/>
            </a:r>
            <a:endParaRPr sz="1500">
              <a:solidFill>
                <a:srgbClr val="0D0D0D"/>
              </a:solidFill>
            </a:endParaRPr>
          </a:p>
          <a:p>
            <a:pPr indent="-323850" lvl="0" marL="457200" rtl="0" algn="just">
              <a:lnSpc>
                <a:spcPct val="115000"/>
              </a:lnSpc>
              <a:spcBef>
                <a:spcPts val="0"/>
              </a:spcBef>
              <a:spcAft>
                <a:spcPts val="0"/>
              </a:spcAft>
              <a:buClr>
                <a:srgbClr val="0D0D0D"/>
              </a:buClr>
              <a:buSzPts val="1500"/>
              <a:buChar char="●"/>
            </a:pPr>
            <a:r>
              <a:rPr lang="en" sz="1500">
                <a:solidFill>
                  <a:srgbClr val="0D0D0D"/>
                </a:solidFill>
              </a:rPr>
              <a:t>Region based segmentation is a technique for determining the region correctly.</a:t>
            </a:r>
            <a:endParaRPr sz="1500">
              <a:solidFill>
                <a:srgbClr val="0D0D0D"/>
              </a:solidFill>
            </a:endParaRPr>
          </a:p>
          <a:p>
            <a:pPr indent="-323850" lvl="0" marL="457200" rtl="0" algn="just">
              <a:lnSpc>
                <a:spcPct val="115000"/>
              </a:lnSpc>
              <a:spcBef>
                <a:spcPts val="0"/>
              </a:spcBef>
              <a:spcAft>
                <a:spcPts val="0"/>
              </a:spcAft>
              <a:buClr>
                <a:srgbClr val="0D0D0D"/>
              </a:buClr>
              <a:buSzPts val="1500"/>
              <a:buChar char="●"/>
            </a:pPr>
            <a:r>
              <a:rPr lang="en" sz="1500">
                <a:solidFill>
                  <a:srgbClr val="0D0D0D"/>
                </a:solidFill>
              </a:rPr>
              <a:t>The region-based segmentation method looks for similarities between adjacent pixels. </a:t>
            </a:r>
            <a:endParaRPr sz="1500">
              <a:solidFill>
                <a:srgbClr val="0D0D0D"/>
              </a:solidFill>
            </a:endParaRPr>
          </a:p>
          <a:p>
            <a:pPr indent="-323850" lvl="0" marL="457200" rtl="0" algn="just">
              <a:lnSpc>
                <a:spcPct val="115000"/>
              </a:lnSpc>
              <a:spcBef>
                <a:spcPts val="0"/>
              </a:spcBef>
              <a:spcAft>
                <a:spcPts val="0"/>
              </a:spcAft>
              <a:buClr>
                <a:srgbClr val="0D0D0D"/>
              </a:buClr>
              <a:buSzPts val="1500"/>
              <a:buChar char="●"/>
            </a:pPr>
            <a:r>
              <a:rPr lang="en" sz="1500">
                <a:solidFill>
                  <a:srgbClr val="0D0D0D"/>
                </a:solidFill>
              </a:rPr>
              <a:t>That is, pixels that possess similar attributes are grouped into unique regions.</a:t>
            </a:r>
            <a:endParaRPr sz="1500">
              <a:solidFill>
                <a:srgbClr val="0D0D0D"/>
              </a:solidFill>
            </a:endParaRPr>
          </a:p>
          <a:p>
            <a:pPr indent="0" lvl="0" marL="0" rtl="0" algn="just">
              <a:lnSpc>
                <a:spcPct val="115000"/>
              </a:lnSpc>
              <a:spcBef>
                <a:spcPts val="0"/>
              </a:spcBef>
              <a:spcAft>
                <a:spcPts val="0"/>
              </a:spcAft>
              <a:buNone/>
            </a:pPr>
            <a:r>
              <a:t/>
            </a:r>
            <a:endParaRPr sz="1500">
              <a:solidFill>
                <a:srgbClr val="0D0D0D"/>
              </a:solidFill>
            </a:endParaRPr>
          </a:p>
          <a:p>
            <a:pPr indent="0" lvl="0" marL="0" rtl="0" algn="just">
              <a:lnSpc>
                <a:spcPct val="115000"/>
              </a:lnSpc>
              <a:spcBef>
                <a:spcPts val="0"/>
              </a:spcBef>
              <a:spcAft>
                <a:spcPts val="0"/>
              </a:spcAft>
              <a:buNone/>
            </a:pPr>
            <a:r>
              <a:rPr b="1" lang="en" sz="1500" u="sng">
                <a:solidFill>
                  <a:srgbClr val="0D0D0D"/>
                </a:solidFill>
              </a:rPr>
              <a:t>Goal</a:t>
            </a:r>
            <a:endParaRPr b="1" sz="1500" u="sng">
              <a:solidFill>
                <a:srgbClr val="0D0D0D"/>
              </a:solidFill>
            </a:endParaRPr>
          </a:p>
          <a:p>
            <a:pPr indent="0" lvl="0" marL="0" rtl="0" algn="just">
              <a:lnSpc>
                <a:spcPct val="115000"/>
              </a:lnSpc>
              <a:spcBef>
                <a:spcPts val="0"/>
              </a:spcBef>
              <a:spcAft>
                <a:spcPts val="0"/>
              </a:spcAft>
              <a:buNone/>
            </a:pPr>
            <a:r>
              <a:rPr lang="en" sz="1500">
                <a:solidFill>
                  <a:srgbClr val="0D0D0D"/>
                </a:solidFill>
              </a:rPr>
              <a:t>To simplify the image representation into something that is more meaningful and easier to analyze.</a:t>
            </a:r>
            <a:endParaRPr sz="1500">
              <a:solidFill>
                <a:srgbClr val="0D0D0D"/>
              </a:solidFill>
            </a:endParaRPr>
          </a:p>
          <a:p>
            <a:pPr indent="0" lvl="0" marL="0" rtl="0" algn="ctr">
              <a:lnSpc>
                <a:spcPct val="115000"/>
              </a:lnSpc>
              <a:spcBef>
                <a:spcPts val="0"/>
              </a:spcBef>
              <a:spcAft>
                <a:spcPts val="0"/>
              </a:spcAft>
              <a:buNone/>
            </a:pPr>
            <a:r>
              <a:rPr b="1" lang="en" sz="1500">
                <a:solidFill>
                  <a:srgbClr val="CC0000"/>
                </a:solidFill>
              </a:rPr>
              <a:t>Can we jump?</a:t>
            </a:r>
            <a:endParaRPr b="1" sz="1500">
              <a:solidFill>
                <a:srgbClr val="CC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7"/>
          <p:cNvSpPr txBox="1"/>
          <p:nvPr>
            <p:ph type="title"/>
          </p:nvPr>
        </p:nvSpPr>
        <p:spPr>
          <a:xfrm>
            <a:off x="1303800" y="414875"/>
            <a:ext cx="7042200" cy="610500"/>
          </a:xfrm>
          <a:prstGeom prst="rect">
            <a:avLst/>
          </a:prstGeom>
          <a:solidFill>
            <a:schemeClr val="accent1"/>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solidFill>
                  <a:schemeClr val="lt1"/>
                </a:solidFill>
              </a:rPr>
              <a:t>Region-based Segmentation</a:t>
            </a:r>
            <a:endParaRPr>
              <a:solidFill>
                <a:schemeClr val="lt1"/>
              </a:solidFill>
            </a:endParaRPr>
          </a:p>
        </p:txBody>
      </p:sp>
      <p:sp>
        <p:nvSpPr>
          <p:cNvPr id="800" name="Google Shape;800;p17"/>
          <p:cNvSpPr txBox="1"/>
          <p:nvPr>
            <p:ph idx="1" type="body"/>
          </p:nvPr>
        </p:nvSpPr>
        <p:spPr>
          <a:xfrm>
            <a:off x="890175" y="1143725"/>
            <a:ext cx="7839600" cy="341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1800"/>
              <a:buNone/>
            </a:pPr>
            <a:r>
              <a:rPr lang="en">
                <a:solidFill>
                  <a:srgbClr val="0D0D0D"/>
                </a:solidFill>
              </a:rPr>
              <a:t>There are four types of region-based segmentation. Those are as follows:</a:t>
            </a:r>
            <a:endParaRPr>
              <a:solidFill>
                <a:srgbClr val="0D0D0D"/>
              </a:solidFill>
            </a:endParaRPr>
          </a:p>
          <a:p>
            <a:pPr indent="-342900" lvl="0" marL="457200" rtl="0" algn="just">
              <a:lnSpc>
                <a:spcPct val="115000"/>
              </a:lnSpc>
              <a:spcBef>
                <a:spcPts val="1200"/>
              </a:spcBef>
              <a:spcAft>
                <a:spcPts val="0"/>
              </a:spcAft>
              <a:buClr>
                <a:srgbClr val="0D0D0D"/>
              </a:buClr>
              <a:buSzPts val="1800"/>
              <a:buAutoNum type="arabicPeriod"/>
            </a:pPr>
            <a:r>
              <a:rPr lang="en">
                <a:solidFill>
                  <a:srgbClr val="0D0D0D"/>
                </a:solidFill>
              </a:rPr>
              <a:t>Region growing segmentation </a:t>
            </a:r>
            <a:endParaRPr>
              <a:solidFill>
                <a:srgbClr val="0D0D0D"/>
              </a:solidFill>
            </a:endParaRPr>
          </a:p>
          <a:p>
            <a:pPr indent="-342900" lvl="0" marL="457200" rtl="0" algn="just">
              <a:lnSpc>
                <a:spcPct val="115000"/>
              </a:lnSpc>
              <a:spcBef>
                <a:spcPts val="0"/>
              </a:spcBef>
              <a:spcAft>
                <a:spcPts val="0"/>
              </a:spcAft>
              <a:buClr>
                <a:srgbClr val="0D0D0D"/>
              </a:buClr>
              <a:buSzPts val="1800"/>
              <a:buAutoNum type="arabicPeriod"/>
            </a:pPr>
            <a:r>
              <a:rPr lang="en">
                <a:solidFill>
                  <a:srgbClr val="0D0D0D"/>
                </a:solidFill>
              </a:rPr>
              <a:t>Region splitting segmentation</a:t>
            </a:r>
            <a:endParaRPr>
              <a:solidFill>
                <a:srgbClr val="0D0D0D"/>
              </a:solidFill>
            </a:endParaRPr>
          </a:p>
          <a:p>
            <a:pPr indent="-342900" lvl="0" marL="457200" rtl="0" algn="just">
              <a:lnSpc>
                <a:spcPct val="115000"/>
              </a:lnSpc>
              <a:spcBef>
                <a:spcPts val="0"/>
              </a:spcBef>
              <a:spcAft>
                <a:spcPts val="0"/>
              </a:spcAft>
              <a:buClr>
                <a:srgbClr val="0D0D0D"/>
              </a:buClr>
              <a:buSzPts val="1800"/>
              <a:buAutoNum type="arabicPeriod"/>
            </a:pPr>
            <a:r>
              <a:rPr lang="en">
                <a:solidFill>
                  <a:srgbClr val="0D0D0D"/>
                </a:solidFill>
              </a:rPr>
              <a:t>Region merging segmentation</a:t>
            </a:r>
            <a:endParaRPr>
              <a:solidFill>
                <a:srgbClr val="0D0D0D"/>
              </a:solidFill>
            </a:endParaRPr>
          </a:p>
          <a:p>
            <a:pPr indent="-342900" lvl="0" marL="457200" rtl="0" algn="just">
              <a:lnSpc>
                <a:spcPct val="115000"/>
              </a:lnSpc>
              <a:spcBef>
                <a:spcPts val="0"/>
              </a:spcBef>
              <a:spcAft>
                <a:spcPts val="0"/>
              </a:spcAft>
              <a:buClr>
                <a:srgbClr val="0D0D0D"/>
              </a:buClr>
              <a:buSzPts val="1800"/>
              <a:buAutoNum type="arabicPeriod"/>
            </a:pPr>
            <a:r>
              <a:rPr lang="en">
                <a:solidFill>
                  <a:srgbClr val="0D0D0D"/>
                </a:solidFill>
              </a:rPr>
              <a:t>Region splitting and merging segmentation </a:t>
            </a:r>
            <a:endParaRPr>
              <a:solidFill>
                <a:srgbClr val="0D0D0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8"/>
          <p:cNvSpPr txBox="1"/>
          <p:nvPr>
            <p:ph type="title"/>
          </p:nvPr>
        </p:nvSpPr>
        <p:spPr>
          <a:xfrm>
            <a:off x="311700" y="160100"/>
            <a:ext cx="8520600" cy="572700"/>
          </a:xfrm>
          <a:prstGeom prst="rect">
            <a:avLst/>
          </a:prstGeom>
          <a:solidFill>
            <a:schemeClr val="accent1"/>
          </a:solid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chemeClr val="lt1"/>
                </a:solidFill>
              </a:rPr>
              <a:t>Region growing segmentation </a:t>
            </a:r>
            <a:endParaRPr>
              <a:solidFill>
                <a:schemeClr val="lt1"/>
              </a:solidFill>
            </a:endParaRPr>
          </a:p>
        </p:txBody>
      </p:sp>
      <p:sp>
        <p:nvSpPr>
          <p:cNvPr id="806" name="Google Shape;806;p18"/>
          <p:cNvSpPr txBox="1"/>
          <p:nvPr/>
        </p:nvSpPr>
        <p:spPr>
          <a:xfrm>
            <a:off x="134950" y="989700"/>
            <a:ext cx="8892300" cy="41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807" name="Google Shape;807;p18"/>
          <p:cNvPicPr preferRelativeResize="0"/>
          <p:nvPr/>
        </p:nvPicPr>
        <p:blipFill>
          <a:blip r:embed="rId3">
            <a:alphaModFix/>
          </a:blip>
          <a:stretch>
            <a:fillRect/>
          </a:stretch>
        </p:blipFill>
        <p:spPr>
          <a:xfrm>
            <a:off x="787275" y="1091500"/>
            <a:ext cx="7642576" cy="981075"/>
          </a:xfrm>
          <a:prstGeom prst="rect">
            <a:avLst/>
          </a:prstGeom>
          <a:noFill/>
          <a:ln>
            <a:noFill/>
          </a:ln>
        </p:spPr>
      </p:pic>
      <p:pic>
        <p:nvPicPr>
          <p:cNvPr id="808" name="Google Shape;808;p18"/>
          <p:cNvPicPr preferRelativeResize="0"/>
          <p:nvPr/>
        </p:nvPicPr>
        <p:blipFill>
          <a:blip r:embed="rId4">
            <a:alphaModFix/>
          </a:blip>
          <a:stretch>
            <a:fillRect/>
          </a:stretch>
        </p:blipFill>
        <p:spPr>
          <a:xfrm>
            <a:off x="2990763" y="2254313"/>
            <a:ext cx="3362325" cy="504825"/>
          </a:xfrm>
          <a:prstGeom prst="rect">
            <a:avLst/>
          </a:prstGeom>
          <a:noFill/>
          <a:ln>
            <a:noFill/>
          </a:ln>
        </p:spPr>
      </p:pic>
      <p:pic>
        <p:nvPicPr>
          <p:cNvPr id="809" name="Google Shape;809;p18"/>
          <p:cNvPicPr preferRelativeResize="0"/>
          <p:nvPr/>
        </p:nvPicPr>
        <p:blipFill>
          <a:blip r:embed="rId5">
            <a:alphaModFix/>
          </a:blip>
          <a:stretch>
            <a:fillRect/>
          </a:stretch>
        </p:blipFill>
        <p:spPr>
          <a:xfrm>
            <a:off x="2168763" y="2940900"/>
            <a:ext cx="5191125" cy="666750"/>
          </a:xfrm>
          <a:prstGeom prst="rect">
            <a:avLst/>
          </a:prstGeom>
          <a:noFill/>
          <a:ln>
            <a:noFill/>
          </a:ln>
        </p:spPr>
      </p:pic>
      <p:pic>
        <p:nvPicPr>
          <p:cNvPr id="810" name="Google Shape;810;p18"/>
          <p:cNvPicPr preferRelativeResize="0"/>
          <p:nvPr/>
        </p:nvPicPr>
        <p:blipFill>
          <a:blip r:embed="rId6">
            <a:alphaModFix/>
          </a:blip>
          <a:stretch>
            <a:fillRect/>
          </a:stretch>
        </p:blipFill>
        <p:spPr>
          <a:xfrm>
            <a:off x="311700" y="3847650"/>
            <a:ext cx="5756451" cy="1252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9"/>
          <p:cNvSpPr txBox="1"/>
          <p:nvPr>
            <p:ph type="title"/>
          </p:nvPr>
        </p:nvSpPr>
        <p:spPr>
          <a:xfrm>
            <a:off x="1057150" y="142675"/>
            <a:ext cx="7385400" cy="682200"/>
          </a:xfrm>
          <a:prstGeom prst="rect">
            <a:avLst/>
          </a:prstGeom>
          <a:solidFill>
            <a:srgbClr val="4A86E8"/>
          </a:solidFill>
          <a:ln cap="flat" cmpd="sng" w="9525">
            <a:solidFill>
              <a:srgbClr val="333333"/>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
                <a:solidFill>
                  <a:schemeClr val="lt1"/>
                </a:solidFill>
              </a:rPr>
              <a:t>Region growing segmentation</a:t>
            </a:r>
            <a:r>
              <a:rPr lang="en"/>
              <a:t> </a:t>
            </a:r>
            <a:endParaRPr/>
          </a:p>
        </p:txBody>
      </p:sp>
      <p:sp>
        <p:nvSpPr>
          <p:cNvPr id="816" name="Google Shape;816;p19"/>
          <p:cNvSpPr txBox="1"/>
          <p:nvPr/>
        </p:nvSpPr>
        <p:spPr>
          <a:xfrm>
            <a:off x="599825" y="1177150"/>
            <a:ext cx="4003800" cy="1507200"/>
          </a:xfrm>
          <a:prstGeom prst="rect">
            <a:avLst/>
          </a:prstGeom>
          <a:solidFill>
            <a:srgbClr val="FFD966"/>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2"/>
                </a:solidFill>
              </a:rPr>
              <a:t>Major steps of the region growing algorithm are:</a:t>
            </a:r>
            <a:endParaRPr b="1"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 Selection of the initial seed</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 Seed growing criteria</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 Termination of the </a:t>
            </a:r>
            <a:r>
              <a:rPr lang="en" sz="1600">
                <a:solidFill>
                  <a:schemeClr val="dk2"/>
                </a:solidFill>
              </a:rPr>
              <a:t>segmentation</a:t>
            </a:r>
            <a:r>
              <a:rPr lang="en" sz="1600">
                <a:solidFill>
                  <a:schemeClr val="dk2"/>
                </a:solidFill>
              </a:rPr>
              <a:t> process</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sp>
        <p:nvSpPr>
          <p:cNvPr id="817" name="Google Shape;817;p19"/>
          <p:cNvSpPr txBox="1"/>
          <p:nvPr/>
        </p:nvSpPr>
        <p:spPr>
          <a:xfrm>
            <a:off x="6480575" y="3479000"/>
            <a:ext cx="1537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18" name="Google Shape;818;p19"/>
          <p:cNvSpPr txBox="1"/>
          <p:nvPr/>
        </p:nvSpPr>
        <p:spPr>
          <a:xfrm>
            <a:off x="1297275" y="3194075"/>
            <a:ext cx="1746900" cy="517500"/>
          </a:xfrm>
          <a:prstGeom prst="rect">
            <a:avLst/>
          </a:prstGeom>
          <a:solidFill>
            <a:srgbClr val="00B05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D0D0D"/>
                </a:solidFill>
              </a:rPr>
              <a:t>Initial Regions</a:t>
            </a:r>
            <a:endParaRPr sz="1800">
              <a:solidFill>
                <a:srgbClr val="0D0D0D"/>
              </a:solidFill>
            </a:endParaRPr>
          </a:p>
        </p:txBody>
      </p:sp>
      <p:sp>
        <p:nvSpPr>
          <p:cNvPr id="819" name="Google Shape;819;p19"/>
          <p:cNvSpPr txBox="1"/>
          <p:nvPr/>
        </p:nvSpPr>
        <p:spPr>
          <a:xfrm>
            <a:off x="3763925" y="3162725"/>
            <a:ext cx="1537200" cy="517500"/>
          </a:xfrm>
          <a:prstGeom prst="rect">
            <a:avLst/>
          </a:prstGeom>
          <a:solidFill>
            <a:srgbClr val="00B05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D0D0D"/>
                </a:solidFill>
              </a:rPr>
              <a:t>Iterations</a:t>
            </a:r>
            <a:endParaRPr sz="1800">
              <a:solidFill>
                <a:srgbClr val="0D0D0D"/>
              </a:solidFill>
            </a:endParaRPr>
          </a:p>
        </p:txBody>
      </p:sp>
      <p:sp>
        <p:nvSpPr>
          <p:cNvPr id="820" name="Google Shape;820;p19"/>
          <p:cNvSpPr txBox="1"/>
          <p:nvPr/>
        </p:nvSpPr>
        <p:spPr>
          <a:xfrm>
            <a:off x="5998325" y="3149175"/>
            <a:ext cx="1641900" cy="682200"/>
          </a:xfrm>
          <a:prstGeom prst="rect">
            <a:avLst/>
          </a:prstGeom>
          <a:solidFill>
            <a:srgbClr val="00B05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D0D0D"/>
                </a:solidFill>
              </a:rPr>
              <a:t>Termination Condition</a:t>
            </a:r>
            <a:endParaRPr sz="1800">
              <a:solidFill>
                <a:srgbClr val="0D0D0D"/>
              </a:solidFill>
            </a:endParaRPr>
          </a:p>
        </p:txBody>
      </p:sp>
      <p:sp>
        <p:nvSpPr>
          <p:cNvPr id="821" name="Google Shape;821;p19"/>
          <p:cNvSpPr txBox="1"/>
          <p:nvPr/>
        </p:nvSpPr>
        <p:spPr>
          <a:xfrm>
            <a:off x="1139675" y="3891525"/>
            <a:ext cx="1972200" cy="1004700"/>
          </a:xfrm>
          <a:prstGeom prst="rect">
            <a:avLst/>
          </a:prstGeom>
          <a:noFill/>
          <a:ln>
            <a:noFill/>
          </a:ln>
        </p:spPr>
        <p:txBody>
          <a:bodyPr anchorCtr="0" anchor="t" bIns="91425" lIns="91425" spcFirstLastPara="1" rIns="91425" wrap="square" tIns="91425">
            <a:noAutofit/>
          </a:bodyPr>
          <a:lstStyle/>
          <a:p>
            <a:pPr indent="-282575" lvl="0" marL="457200" rtl="0" algn="l">
              <a:spcBef>
                <a:spcPts val="0"/>
              </a:spcBef>
              <a:spcAft>
                <a:spcPts val="0"/>
              </a:spcAft>
              <a:buClr>
                <a:schemeClr val="dk1"/>
              </a:buClr>
              <a:buSzPts val="850"/>
              <a:buFont typeface="Roboto"/>
              <a:buChar char="❖"/>
            </a:pPr>
            <a:r>
              <a:rPr lang="en" sz="850">
                <a:solidFill>
                  <a:schemeClr val="dk1"/>
                </a:solidFill>
                <a:highlight>
                  <a:srgbClr val="FFFFFF"/>
                </a:highlight>
                <a:latin typeface="Roboto"/>
                <a:ea typeface="Roboto"/>
                <a:cs typeface="Roboto"/>
                <a:sym typeface="Roboto"/>
              </a:rPr>
              <a:t>Groups pixels into larger</a:t>
            </a:r>
            <a:endParaRPr sz="850">
              <a:solidFill>
                <a:schemeClr val="dk1"/>
              </a:solidFill>
              <a:highlight>
                <a:srgbClr val="FFFFFF"/>
              </a:highlight>
              <a:latin typeface="Roboto"/>
              <a:ea typeface="Roboto"/>
              <a:cs typeface="Roboto"/>
              <a:sym typeface="Roboto"/>
            </a:endParaRPr>
          </a:p>
          <a:p>
            <a:pPr indent="0" lvl="0" marL="457200" rtl="0" algn="l">
              <a:spcBef>
                <a:spcPts val="0"/>
              </a:spcBef>
              <a:spcAft>
                <a:spcPts val="0"/>
              </a:spcAft>
              <a:buNone/>
            </a:pPr>
            <a:r>
              <a:rPr lang="en" sz="850">
                <a:solidFill>
                  <a:schemeClr val="dk1"/>
                </a:solidFill>
                <a:highlight>
                  <a:srgbClr val="FFFFFF"/>
                </a:highlight>
                <a:latin typeface="Roboto"/>
                <a:ea typeface="Roboto"/>
                <a:cs typeface="Roboto"/>
                <a:sym typeface="Roboto"/>
              </a:rPr>
              <a:t>regions</a:t>
            </a:r>
            <a:endParaRPr sz="850">
              <a:solidFill>
                <a:schemeClr val="dk1"/>
              </a:solidFill>
              <a:highlight>
                <a:srgbClr val="FFFFFF"/>
              </a:highlight>
              <a:latin typeface="Roboto"/>
              <a:ea typeface="Roboto"/>
              <a:cs typeface="Roboto"/>
              <a:sym typeface="Roboto"/>
            </a:endParaRPr>
          </a:p>
          <a:p>
            <a:pPr indent="-282575" lvl="0" marL="457200" rtl="0" algn="l">
              <a:spcBef>
                <a:spcPts val="0"/>
              </a:spcBef>
              <a:spcAft>
                <a:spcPts val="0"/>
              </a:spcAft>
              <a:buClr>
                <a:schemeClr val="dk1"/>
              </a:buClr>
              <a:buSzPts val="850"/>
              <a:buFont typeface="Roboto"/>
              <a:buChar char="❖"/>
            </a:pPr>
            <a:r>
              <a:rPr lang="en" sz="850">
                <a:solidFill>
                  <a:schemeClr val="dk1"/>
                </a:solidFill>
                <a:highlight>
                  <a:srgbClr val="FFFFFF"/>
                </a:highlight>
                <a:latin typeface="Roboto"/>
                <a:ea typeface="Roboto"/>
                <a:cs typeface="Roboto"/>
                <a:sym typeface="Roboto"/>
              </a:rPr>
              <a:t>Starts with a seed region</a:t>
            </a:r>
            <a:endParaRPr sz="850">
              <a:solidFill>
                <a:schemeClr val="dk1"/>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850">
              <a:solidFill>
                <a:schemeClr val="dk1"/>
              </a:solidFill>
              <a:highlight>
                <a:srgbClr val="FFFFFF"/>
              </a:highlight>
              <a:latin typeface="Roboto"/>
              <a:ea typeface="Roboto"/>
              <a:cs typeface="Roboto"/>
              <a:sym typeface="Roboto"/>
            </a:endParaRPr>
          </a:p>
          <a:p>
            <a:pPr indent="-282575" lvl="0" marL="457200" rtl="0" algn="l">
              <a:spcBef>
                <a:spcPts val="0"/>
              </a:spcBef>
              <a:spcAft>
                <a:spcPts val="0"/>
              </a:spcAft>
              <a:buClr>
                <a:schemeClr val="dk1"/>
              </a:buClr>
              <a:buSzPts val="850"/>
              <a:buFont typeface="Roboto"/>
              <a:buChar char="❖"/>
            </a:pPr>
            <a:r>
              <a:rPr lang="en" sz="850">
                <a:solidFill>
                  <a:schemeClr val="dk1"/>
                </a:solidFill>
                <a:highlight>
                  <a:srgbClr val="FFFFFF"/>
                </a:highlight>
                <a:latin typeface="Roboto"/>
                <a:ea typeface="Roboto"/>
                <a:cs typeface="Roboto"/>
                <a:sym typeface="Roboto"/>
              </a:rPr>
              <a:t>Grows region by merging</a:t>
            </a:r>
            <a:endParaRPr sz="850">
              <a:solidFill>
                <a:schemeClr val="dk1"/>
              </a:solidFill>
              <a:highlight>
                <a:srgbClr val="FFFFFF"/>
              </a:highlight>
              <a:latin typeface="Roboto"/>
              <a:ea typeface="Roboto"/>
              <a:cs typeface="Roboto"/>
              <a:sym typeface="Roboto"/>
            </a:endParaRPr>
          </a:p>
          <a:p>
            <a:pPr indent="0" lvl="0" marL="457200" rtl="0" algn="l">
              <a:spcBef>
                <a:spcPts val="0"/>
              </a:spcBef>
              <a:spcAft>
                <a:spcPts val="0"/>
              </a:spcAft>
              <a:buNone/>
            </a:pPr>
            <a:r>
              <a:rPr lang="en" sz="850">
                <a:solidFill>
                  <a:schemeClr val="dk1"/>
                </a:solidFill>
                <a:highlight>
                  <a:srgbClr val="FFFFFF"/>
                </a:highlight>
                <a:latin typeface="Roboto"/>
                <a:ea typeface="Roboto"/>
                <a:cs typeface="Roboto"/>
                <a:sym typeface="Roboto"/>
              </a:rPr>
              <a:t>neighboring pixels</a:t>
            </a:r>
            <a:endParaRPr sz="8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
        <p:nvSpPr>
          <p:cNvPr id="822" name="Google Shape;822;p19"/>
          <p:cNvSpPr txBox="1"/>
          <p:nvPr/>
        </p:nvSpPr>
        <p:spPr>
          <a:xfrm>
            <a:off x="3703925" y="3876375"/>
            <a:ext cx="1597200" cy="8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2"/>
                </a:solidFill>
              </a:rPr>
              <a:t>Iterative process</a:t>
            </a:r>
            <a:endParaRPr sz="1000">
              <a:solidFill>
                <a:schemeClr val="dk2"/>
              </a:solidFill>
            </a:endParaRPr>
          </a:p>
          <a:p>
            <a:pPr indent="-292100" lvl="0" marL="457200" rtl="0" algn="l">
              <a:spcBef>
                <a:spcPts val="0"/>
              </a:spcBef>
              <a:spcAft>
                <a:spcPts val="0"/>
              </a:spcAft>
              <a:buClr>
                <a:schemeClr val="dk2"/>
              </a:buClr>
              <a:buSzPts val="1000"/>
              <a:buChar char="❖"/>
            </a:pPr>
            <a:r>
              <a:rPr lang="en" sz="1000">
                <a:solidFill>
                  <a:schemeClr val="dk2"/>
                </a:solidFill>
              </a:rPr>
              <a:t>How to start?</a:t>
            </a:r>
            <a:endParaRPr sz="1000">
              <a:solidFill>
                <a:schemeClr val="dk2"/>
              </a:solidFill>
            </a:endParaRPr>
          </a:p>
          <a:p>
            <a:pPr indent="-292100" lvl="0" marL="457200" rtl="0" algn="l">
              <a:spcBef>
                <a:spcPts val="0"/>
              </a:spcBef>
              <a:spcAft>
                <a:spcPts val="0"/>
              </a:spcAft>
              <a:buClr>
                <a:schemeClr val="dk2"/>
              </a:buClr>
              <a:buSzPts val="1000"/>
              <a:buChar char="❖"/>
            </a:pPr>
            <a:r>
              <a:rPr lang="en" sz="1000">
                <a:solidFill>
                  <a:schemeClr val="dk2"/>
                </a:solidFill>
              </a:rPr>
              <a:t>How to iterate?</a:t>
            </a:r>
            <a:endParaRPr sz="1000">
              <a:solidFill>
                <a:schemeClr val="dk2"/>
              </a:solidFill>
            </a:endParaRPr>
          </a:p>
          <a:p>
            <a:pPr indent="-292100" lvl="0" marL="457200" rtl="0" algn="l">
              <a:spcBef>
                <a:spcPts val="0"/>
              </a:spcBef>
              <a:spcAft>
                <a:spcPts val="0"/>
              </a:spcAft>
              <a:buClr>
                <a:schemeClr val="dk2"/>
              </a:buClr>
              <a:buSzPts val="1000"/>
              <a:buChar char="❖"/>
            </a:pPr>
            <a:r>
              <a:rPr lang="en" sz="1000">
                <a:solidFill>
                  <a:schemeClr val="dk2"/>
                </a:solidFill>
              </a:rPr>
              <a:t>When to stop?</a:t>
            </a:r>
            <a:endParaRPr sz="1000">
              <a:solidFill>
                <a:schemeClr val="dk2"/>
              </a:solidFill>
            </a:endParaRPr>
          </a:p>
          <a:p>
            <a:pPr indent="0" lvl="0" marL="0" rtl="0" algn="l">
              <a:spcBef>
                <a:spcPts val="0"/>
              </a:spcBef>
              <a:spcAft>
                <a:spcPts val="0"/>
              </a:spcAft>
              <a:buNone/>
            </a:pPr>
            <a:r>
              <a:t/>
            </a:r>
            <a:endParaRPr sz="1800">
              <a:solidFill>
                <a:schemeClr val="dk2"/>
              </a:solidFill>
            </a:endParaRPr>
          </a:p>
        </p:txBody>
      </p:sp>
      <p:cxnSp>
        <p:nvCxnSpPr>
          <p:cNvPr id="823" name="Google Shape;823;p19"/>
          <p:cNvCxnSpPr>
            <a:stCxn id="818" idx="3"/>
          </p:cNvCxnSpPr>
          <p:nvPr/>
        </p:nvCxnSpPr>
        <p:spPr>
          <a:xfrm>
            <a:off x="3044175" y="3452825"/>
            <a:ext cx="614700" cy="0"/>
          </a:xfrm>
          <a:prstGeom prst="straightConnector1">
            <a:avLst/>
          </a:prstGeom>
          <a:noFill/>
          <a:ln cap="flat" cmpd="sng" w="9525">
            <a:solidFill>
              <a:schemeClr val="dk2"/>
            </a:solidFill>
            <a:prstDash val="solid"/>
            <a:round/>
            <a:headEnd len="med" w="med" type="none"/>
            <a:tailEnd len="med" w="med" type="triangle"/>
          </a:ln>
          <a:effectLst>
            <a:reflection blurRad="0" dir="5400000" dist="19050" endA="0" endPos="88000" fadeDir="5400012" kx="0" rotWithShape="0" algn="bl" stPos="0" sy="-100000" ky="0"/>
          </a:effectLst>
        </p:spPr>
      </p:cxnSp>
      <p:cxnSp>
        <p:nvCxnSpPr>
          <p:cNvPr id="824" name="Google Shape;824;p19"/>
          <p:cNvCxnSpPr>
            <a:stCxn id="819" idx="3"/>
          </p:cNvCxnSpPr>
          <p:nvPr/>
        </p:nvCxnSpPr>
        <p:spPr>
          <a:xfrm>
            <a:off x="5301125" y="3421475"/>
            <a:ext cx="697200" cy="0"/>
          </a:xfrm>
          <a:prstGeom prst="straightConnector1">
            <a:avLst/>
          </a:prstGeom>
          <a:noFill/>
          <a:ln cap="flat" cmpd="sng" w="9525">
            <a:solidFill>
              <a:schemeClr val="dk2"/>
            </a:solidFill>
            <a:prstDash val="solid"/>
            <a:round/>
            <a:headEnd len="med" w="med" type="none"/>
            <a:tailEnd len="med" w="med" type="triangle"/>
          </a:ln>
        </p:spPr>
      </p:cxnSp>
      <p:cxnSp>
        <p:nvCxnSpPr>
          <p:cNvPr id="825" name="Google Shape;825;p19"/>
          <p:cNvCxnSpPr>
            <a:stCxn id="820" idx="0"/>
          </p:cNvCxnSpPr>
          <p:nvPr/>
        </p:nvCxnSpPr>
        <p:spPr>
          <a:xfrm rot="10800000">
            <a:off x="6819275" y="2661675"/>
            <a:ext cx="0" cy="487500"/>
          </a:xfrm>
          <a:prstGeom prst="straightConnector1">
            <a:avLst/>
          </a:prstGeom>
          <a:noFill/>
          <a:ln cap="flat" cmpd="sng" w="9525">
            <a:solidFill>
              <a:schemeClr val="dk2"/>
            </a:solidFill>
            <a:prstDash val="solid"/>
            <a:round/>
            <a:headEnd len="med" w="med" type="none"/>
            <a:tailEnd len="med" w="med" type="triangle"/>
          </a:ln>
        </p:spPr>
      </p:cxnSp>
      <p:cxnSp>
        <p:nvCxnSpPr>
          <p:cNvPr id="826" name="Google Shape;826;p19"/>
          <p:cNvCxnSpPr/>
          <p:nvPr/>
        </p:nvCxnSpPr>
        <p:spPr>
          <a:xfrm rot="10800000">
            <a:off x="5346025" y="3613950"/>
            <a:ext cx="779700" cy="0"/>
          </a:xfrm>
          <a:prstGeom prst="straightConnector1">
            <a:avLst/>
          </a:prstGeom>
          <a:noFill/>
          <a:ln cap="flat" cmpd="sng" w="9525">
            <a:solidFill>
              <a:schemeClr val="dk2"/>
            </a:solidFill>
            <a:prstDash val="solid"/>
            <a:round/>
            <a:headEnd len="med" w="med" type="none"/>
            <a:tailEnd len="med" w="med" type="triangle"/>
          </a:ln>
        </p:spPr>
      </p:cxnSp>
      <p:sp>
        <p:nvSpPr>
          <p:cNvPr id="827" name="Google Shape;827;p19"/>
          <p:cNvSpPr txBox="1"/>
          <p:nvPr/>
        </p:nvSpPr>
        <p:spPr>
          <a:xfrm>
            <a:off x="6355375" y="2361875"/>
            <a:ext cx="8397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4"/>
                </a:solidFill>
              </a:rPr>
              <a:t>End</a:t>
            </a:r>
            <a:endParaRPr sz="1800">
              <a:solidFill>
                <a:schemeClr val="accent4"/>
              </a:solidFill>
            </a:endParaRPr>
          </a:p>
        </p:txBody>
      </p:sp>
      <p:graphicFrame>
        <p:nvGraphicFramePr>
          <p:cNvPr id="828" name="Google Shape;828;p19"/>
          <p:cNvGraphicFramePr/>
          <p:nvPr/>
        </p:nvGraphicFramePr>
        <p:xfrm>
          <a:off x="7305475" y="1011338"/>
          <a:ext cx="3000000" cy="3000000"/>
        </p:xfrm>
        <a:graphic>
          <a:graphicData uri="http://schemas.openxmlformats.org/drawingml/2006/table">
            <a:tbl>
              <a:tblPr>
                <a:noFill/>
                <a:tableStyleId>{03D2A228-4505-41D0-9E30-5E48B3FD1F31}</a:tableStyleId>
              </a:tblPr>
              <a:tblGrid>
                <a:gridCol w="382850"/>
                <a:gridCol w="382850"/>
                <a:gridCol w="382850"/>
                <a:gridCol w="382850"/>
                <a:gridCol w="382850"/>
              </a:tblGrid>
              <a:tr h="111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333333"/>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cxnSp>
        <p:nvCxnSpPr>
          <p:cNvPr id="829" name="Google Shape;829;p19"/>
          <p:cNvCxnSpPr/>
          <p:nvPr/>
        </p:nvCxnSpPr>
        <p:spPr>
          <a:xfrm rot="10800000">
            <a:off x="7865150" y="1979425"/>
            <a:ext cx="202500" cy="0"/>
          </a:xfrm>
          <a:prstGeom prst="straightConnector1">
            <a:avLst/>
          </a:prstGeom>
          <a:noFill/>
          <a:ln cap="flat" cmpd="sng" w="9525">
            <a:solidFill>
              <a:schemeClr val="dk2"/>
            </a:solidFill>
            <a:prstDash val="solid"/>
            <a:round/>
            <a:headEnd len="med" w="med" type="none"/>
            <a:tailEnd len="med" w="med" type="triangle"/>
          </a:ln>
        </p:spPr>
      </p:cxnSp>
      <p:cxnSp>
        <p:nvCxnSpPr>
          <p:cNvPr id="830" name="Google Shape;830;p19"/>
          <p:cNvCxnSpPr/>
          <p:nvPr/>
        </p:nvCxnSpPr>
        <p:spPr>
          <a:xfrm rot="10800000">
            <a:off x="8277575" y="1574475"/>
            <a:ext cx="0" cy="225000"/>
          </a:xfrm>
          <a:prstGeom prst="straightConnector1">
            <a:avLst/>
          </a:prstGeom>
          <a:noFill/>
          <a:ln cap="flat" cmpd="sng" w="9525">
            <a:solidFill>
              <a:schemeClr val="dk2"/>
            </a:solidFill>
            <a:prstDash val="solid"/>
            <a:round/>
            <a:headEnd len="med" w="med" type="none"/>
            <a:tailEnd len="med" w="med" type="triangle"/>
          </a:ln>
        </p:spPr>
      </p:cxnSp>
      <p:cxnSp>
        <p:nvCxnSpPr>
          <p:cNvPr id="831" name="Google Shape;831;p19"/>
          <p:cNvCxnSpPr/>
          <p:nvPr/>
        </p:nvCxnSpPr>
        <p:spPr>
          <a:xfrm>
            <a:off x="8442550" y="1949425"/>
            <a:ext cx="255000" cy="0"/>
          </a:xfrm>
          <a:prstGeom prst="straightConnector1">
            <a:avLst/>
          </a:prstGeom>
          <a:noFill/>
          <a:ln cap="flat" cmpd="sng" w="9525">
            <a:solidFill>
              <a:schemeClr val="dk2"/>
            </a:solidFill>
            <a:prstDash val="solid"/>
            <a:round/>
            <a:headEnd len="med" w="med" type="none"/>
            <a:tailEnd len="med" w="med" type="triangle"/>
          </a:ln>
        </p:spPr>
      </p:cxnSp>
      <p:cxnSp>
        <p:nvCxnSpPr>
          <p:cNvPr id="832" name="Google Shape;832;p19"/>
          <p:cNvCxnSpPr/>
          <p:nvPr/>
        </p:nvCxnSpPr>
        <p:spPr>
          <a:xfrm>
            <a:off x="8262600" y="2159375"/>
            <a:ext cx="0" cy="202500"/>
          </a:xfrm>
          <a:prstGeom prst="straightConnector1">
            <a:avLst/>
          </a:prstGeom>
          <a:noFill/>
          <a:ln cap="flat" cmpd="sng" w="9525">
            <a:solidFill>
              <a:schemeClr val="dk2"/>
            </a:solidFill>
            <a:prstDash val="solid"/>
            <a:round/>
            <a:headEnd len="med" w="med" type="none"/>
            <a:tailEnd len="med" w="med" type="triangle"/>
          </a:ln>
        </p:spPr>
      </p:cxnSp>
      <p:sp>
        <p:nvSpPr>
          <p:cNvPr id="833" name="Google Shape;833;p19"/>
          <p:cNvSpPr txBox="1"/>
          <p:nvPr/>
        </p:nvSpPr>
        <p:spPr>
          <a:xfrm>
            <a:off x="6005750" y="4341225"/>
            <a:ext cx="315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834" name="Google Shape;834;p19"/>
          <p:cNvSpPr txBox="1"/>
          <p:nvPr/>
        </p:nvSpPr>
        <p:spPr>
          <a:xfrm>
            <a:off x="6646800" y="1522050"/>
            <a:ext cx="7797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5*5</a:t>
            </a:r>
            <a:endParaRPr sz="1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20"/>
          <p:cNvSpPr txBox="1"/>
          <p:nvPr>
            <p:ph type="title"/>
          </p:nvPr>
        </p:nvSpPr>
        <p:spPr>
          <a:xfrm>
            <a:off x="266700" y="242575"/>
            <a:ext cx="8520600" cy="572700"/>
          </a:xfrm>
          <a:prstGeom prst="rect">
            <a:avLst/>
          </a:prstGeom>
          <a:solidFill>
            <a:schemeClr val="accent1"/>
          </a:solid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chemeClr val="lt1"/>
                </a:solidFill>
              </a:rPr>
              <a:t>Region growing segmentation </a:t>
            </a:r>
            <a:endParaRPr>
              <a:solidFill>
                <a:schemeClr val="lt1"/>
              </a:solidFill>
            </a:endParaRPr>
          </a:p>
        </p:txBody>
      </p:sp>
      <p:sp>
        <p:nvSpPr>
          <p:cNvPr id="840" name="Google Shape;840;p20"/>
          <p:cNvSpPr txBox="1"/>
          <p:nvPr/>
        </p:nvSpPr>
        <p:spPr>
          <a:xfrm>
            <a:off x="382400" y="1733600"/>
            <a:ext cx="2975100" cy="523200"/>
          </a:xfrm>
          <a:prstGeom prst="rect">
            <a:avLst/>
          </a:prstGeom>
          <a:solidFill>
            <a:schemeClr val="accent4"/>
          </a:solid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Seed point   : (</a:t>
            </a:r>
            <a:r>
              <a:rPr lang="en"/>
              <a:t>9</a:t>
            </a:r>
            <a:r>
              <a:rPr b="0" i="0" lang="en" sz="1400" u="none" cap="none" strike="noStrike">
                <a:solidFill>
                  <a:srgbClr val="000000"/>
                </a:solidFill>
                <a:latin typeface="Arial"/>
                <a:ea typeface="Arial"/>
                <a:cs typeface="Arial"/>
                <a:sym typeface="Arial"/>
              </a:rPr>
              <a:t>, </a:t>
            </a:r>
            <a:r>
              <a:rPr lang="en"/>
              <a:t>1</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lang="en"/>
              <a:t>Threshold</a:t>
            </a:r>
            <a:r>
              <a:rPr b="0" i="0" lang="en" sz="1400" u="none" cap="none" strike="noStrike">
                <a:solidFill>
                  <a:srgbClr val="000000"/>
                </a:solidFill>
                <a:latin typeface="Arial"/>
                <a:ea typeface="Arial"/>
                <a:cs typeface="Arial"/>
                <a:sym typeface="Arial"/>
              </a:rPr>
              <a:t> : &lt;= </a:t>
            </a:r>
            <a:r>
              <a:rPr lang="en"/>
              <a:t>4</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41" name="Google Shape;841;p20"/>
          <p:cNvSpPr txBox="1"/>
          <p:nvPr/>
        </p:nvSpPr>
        <p:spPr>
          <a:xfrm>
            <a:off x="382400" y="1004700"/>
            <a:ext cx="5338500" cy="457500"/>
          </a:xfrm>
          <a:prstGeom prst="rect">
            <a:avLst/>
          </a:prstGeom>
          <a:solidFill>
            <a:srgbClr val="00B05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D0D0D"/>
                </a:solidFill>
              </a:rPr>
              <a:t>Example: </a:t>
            </a:r>
            <a:r>
              <a:rPr lang="en" sz="1200">
                <a:solidFill>
                  <a:srgbClr val="0D0D0D"/>
                </a:solidFill>
              </a:rPr>
              <a:t>For the given image, show the results of region growing algorithm</a:t>
            </a:r>
            <a:endParaRPr sz="1200">
              <a:solidFill>
                <a:srgbClr val="0D0D0D"/>
              </a:solidFill>
            </a:endParaRPr>
          </a:p>
        </p:txBody>
      </p:sp>
      <p:graphicFrame>
        <p:nvGraphicFramePr>
          <p:cNvPr id="842" name="Google Shape;842;p20"/>
          <p:cNvGraphicFramePr/>
          <p:nvPr/>
        </p:nvGraphicFramePr>
        <p:xfrm>
          <a:off x="6873050" y="815275"/>
          <a:ext cx="3000000" cy="3000000"/>
        </p:xfrm>
        <a:graphic>
          <a:graphicData uri="http://schemas.openxmlformats.org/drawingml/2006/table">
            <a:tbl>
              <a:tblPr>
                <a:noFill/>
                <a:tableStyleId>{03D2A228-4505-41D0-9E30-5E48B3FD1F31}</a:tableStyleId>
              </a:tblPr>
              <a:tblGrid>
                <a:gridCol w="382850"/>
                <a:gridCol w="382850"/>
                <a:gridCol w="382850"/>
                <a:gridCol w="382850"/>
                <a:gridCol w="382850"/>
              </a:tblGrid>
              <a:tr h="33932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3932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9</a:t>
                      </a:r>
                      <a:endParaRPr>
                        <a:highlight>
                          <a:srgbClr val="00B050"/>
                        </a:highlight>
                      </a:endParaRPr>
                    </a:p>
                  </a:txBody>
                  <a:tcPr marT="91425" marB="91425" marR="91425" marL="91425">
                    <a:solidFill>
                      <a:srgbClr val="00B050"/>
                    </a:solidFill>
                  </a:tcPr>
                </a:tc>
                <a:tc>
                  <a:txBody>
                    <a:bodyPr/>
                    <a:lstStyle/>
                    <a:p>
                      <a:pPr indent="0" lvl="0" marL="0" rtl="0" algn="l">
                        <a:spcBef>
                          <a:spcPts val="0"/>
                        </a:spcBef>
                        <a:spcAft>
                          <a:spcPts val="0"/>
                        </a:spcAft>
                        <a:buNone/>
                      </a:pPr>
                      <a:r>
                        <a:rPr lang="en"/>
                        <a:t>8</a:t>
                      </a:r>
                      <a:endParaRPr/>
                    </a:p>
                  </a:txBody>
                  <a:tcPr marT="91425" marB="91425" marR="91425" marL="91425"/>
                </a:tc>
              </a:tr>
              <a:tr h="33932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9</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r>
              <a:tr h="33932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solidFill>
                      <a:srgbClr val="888888"/>
                    </a:solidFill>
                  </a:tcPr>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9</a:t>
                      </a:r>
                      <a:endParaRPr/>
                    </a:p>
                  </a:txBody>
                  <a:tcPr marT="91425" marB="91425" marR="91425" marL="91425"/>
                </a:tc>
              </a:tr>
              <a:tr h="33932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8</a:t>
                      </a:r>
                      <a:endParaRPr/>
                    </a:p>
                  </a:txBody>
                  <a:tcPr marT="91425" marB="91425" marR="91425" marL="91425"/>
                </a:tc>
                <a:tc>
                  <a:txBody>
                    <a:bodyPr/>
                    <a:lstStyle/>
                    <a:p>
                      <a:pPr indent="0" lvl="0" marL="0" rtl="0" algn="l">
                        <a:spcBef>
                          <a:spcPts val="0"/>
                        </a:spcBef>
                        <a:spcAft>
                          <a:spcPts val="0"/>
                        </a:spcAft>
                        <a:buNone/>
                      </a:pPr>
                      <a:r>
                        <a:rPr lang="en"/>
                        <a:t>9</a:t>
                      </a:r>
                      <a:endParaRPr/>
                    </a:p>
                  </a:txBody>
                  <a:tcPr marT="91425" marB="91425" marR="91425" marL="91425"/>
                </a:tc>
              </a:tr>
            </a:tbl>
          </a:graphicData>
        </a:graphic>
      </p:graphicFrame>
      <p:sp>
        <p:nvSpPr>
          <p:cNvPr id="843" name="Google Shape;843;p20"/>
          <p:cNvSpPr txBox="1"/>
          <p:nvPr/>
        </p:nvSpPr>
        <p:spPr>
          <a:xfrm>
            <a:off x="4278250" y="3613275"/>
            <a:ext cx="4614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844" name="Google Shape;844;p20"/>
          <p:cNvSpPr txBox="1"/>
          <p:nvPr/>
        </p:nvSpPr>
        <p:spPr>
          <a:xfrm>
            <a:off x="400575" y="2696775"/>
            <a:ext cx="4171500" cy="2230500"/>
          </a:xfrm>
          <a:prstGeom prst="rect">
            <a:avLst/>
          </a:prstGeom>
          <a:solidFill>
            <a:srgbClr val="F4CC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D0D0D"/>
                </a:solidFill>
              </a:rPr>
              <a:t>For s=9,</a:t>
            </a:r>
            <a:endParaRPr b="1">
              <a:solidFill>
                <a:srgbClr val="0D0D0D"/>
              </a:solidFill>
            </a:endParaRPr>
          </a:p>
          <a:p>
            <a:pPr indent="0" lvl="0" marL="0" rtl="0" algn="l">
              <a:spcBef>
                <a:spcPts val="0"/>
              </a:spcBef>
              <a:spcAft>
                <a:spcPts val="0"/>
              </a:spcAft>
              <a:buNone/>
            </a:pPr>
            <a:r>
              <a:rPr b="1" lang="en">
                <a:solidFill>
                  <a:srgbClr val="0D0D0D"/>
                </a:solidFill>
              </a:rPr>
              <a:t>  f(x,y)-(x’,y’) &lt;=4</a:t>
            </a:r>
            <a:endParaRPr b="1">
              <a:solidFill>
                <a:srgbClr val="0D0D0D"/>
              </a:solidFill>
            </a:endParaRPr>
          </a:p>
          <a:p>
            <a:pPr indent="0" lvl="0" marL="0" rtl="0" algn="l">
              <a:spcBef>
                <a:spcPts val="0"/>
              </a:spcBef>
              <a:spcAft>
                <a:spcPts val="0"/>
              </a:spcAft>
              <a:buNone/>
            </a:pPr>
            <a:r>
              <a:rPr b="1" lang="en">
                <a:solidFill>
                  <a:srgbClr val="0D0D0D"/>
                </a:solidFill>
              </a:rPr>
              <a:t> f(x,y)-(9) &lt;=2</a:t>
            </a:r>
            <a:endParaRPr b="1">
              <a:solidFill>
                <a:srgbClr val="0D0D0D"/>
              </a:solidFill>
            </a:endParaRPr>
          </a:p>
          <a:p>
            <a:pPr indent="0" lvl="0" marL="0" rtl="0" algn="l">
              <a:spcBef>
                <a:spcPts val="0"/>
              </a:spcBef>
              <a:spcAft>
                <a:spcPts val="0"/>
              </a:spcAft>
              <a:buNone/>
            </a:pPr>
            <a:r>
              <a:rPr b="1" lang="en">
                <a:solidFill>
                  <a:srgbClr val="0D0D0D"/>
                </a:solidFill>
              </a:rPr>
              <a:t>f(x,y)={5,6,7,8,9}=A</a:t>
            </a:r>
            <a:endParaRPr b="1">
              <a:solidFill>
                <a:srgbClr val="0D0D0D"/>
              </a:solidFill>
            </a:endParaRPr>
          </a:p>
          <a:p>
            <a:pPr indent="0" lvl="0" marL="0" rtl="0" algn="l">
              <a:spcBef>
                <a:spcPts val="0"/>
              </a:spcBef>
              <a:spcAft>
                <a:spcPts val="0"/>
              </a:spcAft>
              <a:buNone/>
            </a:pPr>
            <a:r>
              <a:t/>
            </a:r>
            <a:endParaRPr b="1">
              <a:solidFill>
                <a:srgbClr val="0D0D0D"/>
              </a:solidFill>
            </a:endParaRPr>
          </a:p>
          <a:p>
            <a:pPr indent="0" lvl="0" marL="0" rtl="0" algn="l">
              <a:spcBef>
                <a:spcPts val="0"/>
              </a:spcBef>
              <a:spcAft>
                <a:spcPts val="0"/>
              </a:spcAft>
              <a:buNone/>
            </a:pPr>
            <a:r>
              <a:rPr b="1" lang="en">
                <a:solidFill>
                  <a:srgbClr val="0D0D0D"/>
                </a:solidFill>
              </a:rPr>
              <a:t>For s=1,</a:t>
            </a:r>
            <a:endParaRPr b="1">
              <a:solidFill>
                <a:srgbClr val="0D0D0D"/>
              </a:solidFill>
            </a:endParaRPr>
          </a:p>
          <a:p>
            <a:pPr indent="0" lvl="0" marL="0" rtl="0" algn="l">
              <a:spcBef>
                <a:spcPts val="0"/>
              </a:spcBef>
              <a:spcAft>
                <a:spcPts val="0"/>
              </a:spcAft>
              <a:buNone/>
            </a:pPr>
            <a:r>
              <a:rPr b="1" lang="en">
                <a:solidFill>
                  <a:srgbClr val="0D0D0D"/>
                </a:solidFill>
              </a:rPr>
              <a:t> f(x,y)-(1) &lt;=4</a:t>
            </a:r>
            <a:endParaRPr b="1">
              <a:solidFill>
                <a:srgbClr val="0D0D0D"/>
              </a:solidFill>
            </a:endParaRPr>
          </a:p>
          <a:p>
            <a:pPr indent="0" lvl="0" marL="0" rtl="0" algn="l">
              <a:spcBef>
                <a:spcPts val="0"/>
              </a:spcBef>
              <a:spcAft>
                <a:spcPts val="0"/>
              </a:spcAft>
              <a:buNone/>
            </a:pPr>
            <a:r>
              <a:rPr b="1" lang="en">
                <a:solidFill>
                  <a:srgbClr val="0D0D0D"/>
                </a:solidFill>
              </a:rPr>
              <a:t>f(x,y)={0,1,2,3,4,5}=B</a:t>
            </a:r>
            <a:endParaRPr b="1">
              <a:solidFill>
                <a:srgbClr val="0D0D0D"/>
              </a:solidFill>
            </a:endParaRPr>
          </a:p>
          <a:p>
            <a:pPr indent="0" lvl="0" marL="0" rtl="0" algn="l">
              <a:spcBef>
                <a:spcPts val="0"/>
              </a:spcBef>
              <a:spcAft>
                <a:spcPts val="0"/>
              </a:spcAft>
              <a:buNone/>
            </a:pPr>
            <a:r>
              <a:t/>
            </a:r>
            <a:endParaRPr b="1" sz="1800">
              <a:solidFill>
                <a:srgbClr val="0D0D0D"/>
              </a:solidFill>
            </a:endParaRPr>
          </a:p>
          <a:p>
            <a:pPr indent="0" lvl="0" marL="0" rtl="0" algn="l">
              <a:spcBef>
                <a:spcPts val="0"/>
              </a:spcBef>
              <a:spcAft>
                <a:spcPts val="0"/>
              </a:spcAft>
              <a:buClr>
                <a:schemeClr val="dk1"/>
              </a:buClr>
              <a:buSzPts val="1100"/>
              <a:buFont typeface="Arial"/>
              <a:buNone/>
            </a:pPr>
            <a:r>
              <a:t/>
            </a:r>
            <a:endParaRPr b="1" sz="1800">
              <a:solidFill>
                <a:srgbClr val="0D0D0D"/>
              </a:solidFill>
            </a:endParaRPr>
          </a:p>
          <a:p>
            <a:pPr indent="0" lvl="0" marL="0" rtl="0" algn="l">
              <a:spcBef>
                <a:spcPts val="0"/>
              </a:spcBef>
              <a:spcAft>
                <a:spcPts val="0"/>
              </a:spcAft>
              <a:buNone/>
            </a:pPr>
            <a:r>
              <a:t/>
            </a:r>
            <a:endParaRPr b="1" sz="1800">
              <a:solidFill>
                <a:srgbClr val="0D0D0D"/>
              </a:solidFill>
            </a:endParaRPr>
          </a:p>
        </p:txBody>
      </p:sp>
      <p:cxnSp>
        <p:nvCxnSpPr>
          <p:cNvPr id="845" name="Google Shape;845;p20"/>
          <p:cNvCxnSpPr/>
          <p:nvPr/>
        </p:nvCxnSpPr>
        <p:spPr>
          <a:xfrm rot="10800000">
            <a:off x="7839325" y="1420350"/>
            <a:ext cx="207900" cy="0"/>
          </a:xfrm>
          <a:prstGeom prst="straightConnector1">
            <a:avLst/>
          </a:prstGeom>
          <a:noFill/>
          <a:ln cap="flat" cmpd="sng" w="9525">
            <a:solidFill>
              <a:schemeClr val="dk2"/>
            </a:solidFill>
            <a:prstDash val="solid"/>
            <a:round/>
            <a:headEnd len="med" w="med" type="none"/>
            <a:tailEnd len="med" w="med" type="triangle"/>
          </a:ln>
        </p:spPr>
      </p:cxnSp>
      <p:cxnSp>
        <p:nvCxnSpPr>
          <p:cNvPr id="846" name="Google Shape;846;p20"/>
          <p:cNvCxnSpPr/>
          <p:nvPr/>
        </p:nvCxnSpPr>
        <p:spPr>
          <a:xfrm rot="10800000">
            <a:off x="8255225" y="1013725"/>
            <a:ext cx="0" cy="198600"/>
          </a:xfrm>
          <a:prstGeom prst="straightConnector1">
            <a:avLst/>
          </a:prstGeom>
          <a:noFill/>
          <a:ln cap="flat" cmpd="sng" w="9525">
            <a:solidFill>
              <a:schemeClr val="dk2"/>
            </a:solidFill>
            <a:prstDash val="solid"/>
            <a:round/>
            <a:headEnd len="med" w="med" type="none"/>
            <a:tailEnd len="med" w="med" type="triangle"/>
          </a:ln>
        </p:spPr>
      </p:cxnSp>
      <p:cxnSp>
        <p:nvCxnSpPr>
          <p:cNvPr id="847" name="Google Shape;847;p20"/>
          <p:cNvCxnSpPr/>
          <p:nvPr/>
        </p:nvCxnSpPr>
        <p:spPr>
          <a:xfrm>
            <a:off x="8397050" y="1401425"/>
            <a:ext cx="189000" cy="0"/>
          </a:xfrm>
          <a:prstGeom prst="straightConnector1">
            <a:avLst/>
          </a:prstGeom>
          <a:noFill/>
          <a:ln cap="flat" cmpd="sng" w="9525">
            <a:solidFill>
              <a:schemeClr val="dk2"/>
            </a:solidFill>
            <a:prstDash val="solid"/>
            <a:round/>
            <a:headEnd len="med" w="med" type="none"/>
            <a:tailEnd len="med" w="med" type="triangle"/>
          </a:ln>
        </p:spPr>
      </p:cxnSp>
      <p:cxnSp>
        <p:nvCxnSpPr>
          <p:cNvPr id="848" name="Google Shape;848;p20"/>
          <p:cNvCxnSpPr/>
          <p:nvPr/>
        </p:nvCxnSpPr>
        <p:spPr>
          <a:xfrm>
            <a:off x="8207950" y="1590525"/>
            <a:ext cx="0" cy="207900"/>
          </a:xfrm>
          <a:prstGeom prst="straightConnector1">
            <a:avLst/>
          </a:prstGeom>
          <a:noFill/>
          <a:ln cap="flat" cmpd="sng" w="9525">
            <a:solidFill>
              <a:schemeClr val="dk2"/>
            </a:solidFill>
            <a:prstDash val="solid"/>
            <a:round/>
            <a:headEnd len="med" w="med" type="none"/>
            <a:tailEnd len="med" w="med" type="triangle"/>
          </a:ln>
        </p:spPr>
      </p:cxnSp>
      <p:cxnSp>
        <p:nvCxnSpPr>
          <p:cNvPr id="849" name="Google Shape;849;p20"/>
          <p:cNvCxnSpPr/>
          <p:nvPr/>
        </p:nvCxnSpPr>
        <p:spPr>
          <a:xfrm>
            <a:off x="539975" y="3018425"/>
            <a:ext cx="0" cy="245700"/>
          </a:xfrm>
          <a:prstGeom prst="straightConnector1">
            <a:avLst/>
          </a:prstGeom>
          <a:noFill/>
          <a:ln cap="flat" cmpd="sng" w="9525">
            <a:solidFill>
              <a:srgbClr val="0D0D0D"/>
            </a:solidFill>
            <a:prstDash val="solid"/>
            <a:round/>
            <a:headEnd len="med" w="med" type="none"/>
            <a:tailEnd len="med" w="med" type="none"/>
          </a:ln>
        </p:spPr>
      </p:cxnSp>
      <p:cxnSp>
        <p:nvCxnSpPr>
          <p:cNvPr id="850" name="Google Shape;850;p20"/>
          <p:cNvCxnSpPr/>
          <p:nvPr/>
        </p:nvCxnSpPr>
        <p:spPr>
          <a:xfrm>
            <a:off x="1955050" y="3041975"/>
            <a:ext cx="0" cy="198600"/>
          </a:xfrm>
          <a:prstGeom prst="straightConnector1">
            <a:avLst/>
          </a:prstGeom>
          <a:noFill/>
          <a:ln cap="flat" cmpd="sng" w="9525">
            <a:solidFill>
              <a:srgbClr val="0D0D0D"/>
            </a:solidFill>
            <a:prstDash val="solid"/>
            <a:round/>
            <a:headEnd len="med" w="med" type="none"/>
            <a:tailEnd len="med" w="med" type="none"/>
          </a:ln>
        </p:spPr>
      </p:cxnSp>
      <p:graphicFrame>
        <p:nvGraphicFramePr>
          <p:cNvPr id="851" name="Google Shape;851;p20"/>
          <p:cNvGraphicFramePr/>
          <p:nvPr/>
        </p:nvGraphicFramePr>
        <p:xfrm>
          <a:off x="6873050" y="3041975"/>
          <a:ext cx="3000000" cy="3000000"/>
        </p:xfrm>
        <a:graphic>
          <a:graphicData uri="http://schemas.openxmlformats.org/drawingml/2006/table">
            <a:tbl>
              <a:tblPr>
                <a:noFill/>
                <a:tableStyleId>{03D2A228-4505-41D0-9E30-5E48B3FD1F31}</a:tableStyleId>
              </a:tblPr>
              <a:tblGrid>
                <a:gridCol w="382850"/>
                <a:gridCol w="382850"/>
                <a:gridCol w="382850"/>
                <a:gridCol w="382850"/>
                <a:gridCol w="382850"/>
              </a:tblGrid>
              <a:tr h="297100">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r>
              <a:tr h="297100">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r>
              <a:tr h="297100">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r>
              <a:tr h="297100">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r>
              <a:tr h="297100">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B</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c>
                  <a:txBody>
                    <a:bodyPr/>
                    <a:lstStyle/>
                    <a:p>
                      <a:pPr indent="0" lvl="0" marL="0" rtl="0" algn="l">
                        <a:spcBef>
                          <a:spcPts val="0"/>
                        </a:spcBef>
                        <a:spcAft>
                          <a:spcPts val="0"/>
                        </a:spcAft>
                        <a:buNone/>
                      </a:pPr>
                      <a:r>
                        <a:rPr b="1" lang="en"/>
                        <a:t>A</a:t>
                      </a:r>
                      <a:endParaRPr b="1"/>
                    </a:p>
                  </a:txBody>
                  <a:tcPr marT="91425" marB="91425" marR="91425" marL="91425"/>
                </a:tc>
              </a:tr>
            </a:tbl>
          </a:graphicData>
        </a:graphic>
      </p:graphicFrame>
      <p:sp>
        <p:nvSpPr>
          <p:cNvPr id="852" name="Google Shape;852;p20"/>
          <p:cNvSpPr txBox="1"/>
          <p:nvPr/>
        </p:nvSpPr>
        <p:spPr>
          <a:xfrm>
            <a:off x="4917625" y="3629650"/>
            <a:ext cx="15318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Resultant Image</a:t>
            </a:r>
            <a:endParaRPr b="1" sz="1300">
              <a:solidFill>
                <a:schemeClr val="dk2"/>
              </a:solidFill>
            </a:endParaRPr>
          </a:p>
        </p:txBody>
      </p:sp>
      <p:cxnSp>
        <p:nvCxnSpPr>
          <p:cNvPr id="853" name="Google Shape;853;p20"/>
          <p:cNvCxnSpPr>
            <a:stCxn id="852" idx="3"/>
          </p:cNvCxnSpPr>
          <p:nvPr/>
        </p:nvCxnSpPr>
        <p:spPr>
          <a:xfrm>
            <a:off x="6449425" y="3818800"/>
            <a:ext cx="3498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21"/>
          <p:cNvSpPr txBox="1"/>
          <p:nvPr>
            <p:ph type="title"/>
          </p:nvPr>
        </p:nvSpPr>
        <p:spPr>
          <a:xfrm>
            <a:off x="311700" y="151925"/>
            <a:ext cx="8520600" cy="682200"/>
          </a:xfrm>
          <a:prstGeom prst="rect">
            <a:avLst/>
          </a:prstGeom>
          <a:solidFill>
            <a:schemeClr val="accent1"/>
          </a:solidFill>
          <a:ln>
            <a:noFill/>
          </a:ln>
        </p:spPr>
        <p:txBody>
          <a:bodyPr anchorCtr="0" anchor="t" bIns="91425" lIns="91425" spcFirstLastPara="1" rIns="91425" wrap="square" tIns="91425">
            <a:normAutofit fontScale="90000"/>
          </a:bodyPr>
          <a:lstStyle/>
          <a:p>
            <a:pPr indent="0" lvl="0" marL="0" rtl="0" algn="ctr">
              <a:spcBef>
                <a:spcPts val="0"/>
              </a:spcBef>
              <a:spcAft>
                <a:spcPts val="0"/>
              </a:spcAft>
              <a:buSzPct val="111111"/>
              <a:buNone/>
            </a:pPr>
            <a:r>
              <a:rPr lang="en">
                <a:solidFill>
                  <a:schemeClr val="lt1"/>
                </a:solidFill>
              </a:rPr>
              <a:t>Region growing Region growing segmentation</a:t>
            </a:r>
            <a:r>
              <a:rPr lang="en"/>
              <a:t> </a:t>
            </a:r>
            <a:endParaRPr/>
          </a:p>
          <a:p>
            <a:pPr indent="0" lvl="0" marL="0" rtl="0" algn="ctr">
              <a:spcBef>
                <a:spcPts val="0"/>
              </a:spcBef>
              <a:spcAft>
                <a:spcPts val="0"/>
              </a:spcAft>
              <a:buClr>
                <a:schemeClr val="dk1"/>
              </a:buClr>
              <a:buSzPct val="111111"/>
              <a:buFont typeface="Arial"/>
              <a:buNone/>
            </a:pPr>
            <a:r>
              <a:t/>
            </a:r>
            <a:endParaRPr/>
          </a:p>
        </p:txBody>
      </p:sp>
      <p:sp>
        <p:nvSpPr>
          <p:cNvPr id="859" name="Google Shape;859;p21"/>
          <p:cNvSpPr txBox="1"/>
          <p:nvPr/>
        </p:nvSpPr>
        <p:spPr>
          <a:xfrm>
            <a:off x="331975" y="1061050"/>
            <a:ext cx="8566200" cy="37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60" name="Google Shape;860;p21"/>
          <p:cNvSpPr txBox="1"/>
          <p:nvPr/>
        </p:nvSpPr>
        <p:spPr>
          <a:xfrm>
            <a:off x="445425" y="1061050"/>
            <a:ext cx="5985000" cy="633600"/>
          </a:xfrm>
          <a:prstGeom prst="rect">
            <a:avLst/>
          </a:prstGeom>
          <a:solidFill>
            <a:srgbClr val="00B05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D0D0D"/>
                </a:solidFill>
              </a:rPr>
              <a:t>HW:</a:t>
            </a:r>
            <a:r>
              <a:rPr b="1" lang="en">
                <a:solidFill>
                  <a:srgbClr val="0D0D0D"/>
                </a:solidFill>
              </a:rPr>
              <a:t> </a:t>
            </a:r>
            <a:r>
              <a:rPr lang="en">
                <a:solidFill>
                  <a:srgbClr val="0D0D0D"/>
                </a:solidFill>
              </a:rPr>
              <a:t>For the given image, show the results of region growing algorithm.Threshold,&lt;=3.</a:t>
            </a:r>
            <a:endParaRPr>
              <a:solidFill>
                <a:srgbClr val="0D0D0D"/>
              </a:solidFill>
            </a:endParaRPr>
          </a:p>
        </p:txBody>
      </p:sp>
      <p:graphicFrame>
        <p:nvGraphicFramePr>
          <p:cNvPr id="861" name="Google Shape;861;p21"/>
          <p:cNvGraphicFramePr/>
          <p:nvPr/>
        </p:nvGraphicFramePr>
        <p:xfrm>
          <a:off x="4339450" y="1921650"/>
          <a:ext cx="3000000" cy="3000000"/>
        </p:xfrm>
        <a:graphic>
          <a:graphicData uri="http://schemas.openxmlformats.org/drawingml/2006/table">
            <a:tbl>
              <a:tblPr>
                <a:noFill/>
                <a:tableStyleId>{03D2A228-4505-41D0-9E30-5E48B3FD1F31}</a:tableStyleId>
              </a:tblPr>
              <a:tblGrid>
                <a:gridCol w="451750"/>
                <a:gridCol w="451750"/>
                <a:gridCol w="451750"/>
                <a:gridCol w="451750"/>
                <a:gridCol w="451750"/>
                <a:gridCol w="451750"/>
                <a:gridCol w="451750"/>
                <a:gridCol w="451750"/>
              </a:tblGrid>
              <a:tr h="359275">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59275">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r>
              <a:tr h="359275">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r>
              <a:tr h="359275">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59275">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r>
              <a:tr h="35927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5927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5927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10e8c9b84c06a85f_14"/>
          <p:cNvSpPr txBox="1"/>
          <p:nvPr>
            <p:ph type="title"/>
          </p:nvPr>
        </p:nvSpPr>
        <p:spPr>
          <a:xfrm>
            <a:off x="311700" y="154075"/>
            <a:ext cx="8520600" cy="572700"/>
          </a:xfrm>
          <a:prstGeom prst="rect">
            <a:avLst/>
          </a:prstGeom>
          <a:solidFill>
            <a:schemeClr val="accent1"/>
          </a:solidFill>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111111"/>
              <a:buFont typeface="Arial"/>
              <a:buNone/>
            </a:pPr>
            <a:r>
              <a:rPr lang="en">
                <a:solidFill>
                  <a:schemeClr val="lt1"/>
                </a:solidFill>
              </a:rPr>
              <a:t>Region splitting segmentation </a:t>
            </a:r>
            <a:endParaRPr>
              <a:solidFill>
                <a:schemeClr val="lt1"/>
              </a:solidFill>
            </a:endParaRPr>
          </a:p>
          <a:p>
            <a:pPr indent="0" lvl="0" marL="0" rtl="0" algn="l">
              <a:spcBef>
                <a:spcPts val="0"/>
              </a:spcBef>
              <a:spcAft>
                <a:spcPts val="0"/>
              </a:spcAft>
              <a:buNone/>
            </a:pPr>
            <a:r>
              <a:t/>
            </a:r>
            <a:endParaRPr/>
          </a:p>
        </p:txBody>
      </p:sp>
      <p:sp>
        <p:nvSpPr>
          <p:cNvPr id="867" name="Google Shape;867;g10e8c9b84c06a85f_14"/>
          <p:cNvSpPr txBox="1"/>
          <p:nvPr>
            <p:ph idx="1" type="body"/>
          </p:nvPr>
        </p:nvSpPr>
        <p:spPr>
          <a:xfrm>
            <a:off x="311700" y="909775"/>
            <a:ext cx="8520600" cy="3659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68" name="Google Shape;868;g10e8c9b84c06a85f_14"/>
          <p:cNvSpPr txBox="1"/>
          <p:nvPr/>
        </p:nvSpPr>
        <p:spPr>
          <a:xfrm>
            <a:off x="407625" y="1061050"/>
            <a:ext cx="5332500" cy="661800"/>
          </a:xfrm>
          <a:prstGeom prst="rect">
            <a:avLst/>
          </a:prstGeom>
          <a:solidFill>
            <a:srgbClr val="6AA94F"/>
          </a:solid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0D0D0D"/>
              </a:buClr>
              <a:buSzPts val="1500"/>
              <a:buChar char="★"/>
            </a:pPr>
            <a:r>
              <a:rPr lang="en" sz="1500">
                <a:solidFill>
                  <a:srgbClr val="0D0D0D"/>
                </a:solidFill>
              </a:rPr>
              <a:t>Olt is an alternative method of image segmentation</a:t>
            </a:r>
            <a:endParaRPr sz="1500">
              <a:solidFill>
                <a:srgbClr val="0D0D0D"/>
              </a:solidFill>
            </a:endParaRPr>
          </a:p>
          <a:p>
            <a:pPr indent="-323850" lvl="0" marL="457200" rtl="0" algn="l">
              <a:spcBef>
                <a:spcPts val="0"/>
              </a:spcBef>
              <a:spcAft>
                <a:spcPts val="0"/>
              </a:spcAft>
              <a:buClr>
                <a:srgbClr val="0D0D0D"/>
              </a:buClr>
              <a:buSzPts val="1500"/>
              <a:buChar char="★"/>
            </a:pPr>
            <a:r>
              <a:rPr lang="en" sz="1500">
                <a:solidFill>
                  <a:srgbClr val="0D0D0D"/>
                </a:solidFill>
              </a:rPr>
              <a:t>An image is sub-divided into </a:t>
            </a:r>
            <a:r>
              <a:rPr lang="en" sz="1500">
                <a:solidFill>
                  <a:srgbClr val="0D0D0D"/>
                </a:solidFill>
              </a:rPr>
              <a:t>disjoint</a:t>
            </a:r>
            <a:r>
              <a:rPr lang="en" sz="1500">
                <a:solidFill>
                  <a:srgbClr val="0D0D0D"/>
                </a:solidFill>
              </a:rPr>
              <a:t> region</a:t>
            </a:r>
            <a:endParaRPr sz="1500">
              <a:solidFill>
                <a:srgbClr val="0D0D0D"/>
              </a:solidFill>
            </a:endParaRPr>
          </a:p>
          <a:p>
            <a:pPr indent="0" lvl="0" marL="457200" rtl="0" algn="l">
              <a:spcBef>
                <a:spcPts val="0"/>
              </a:spcBef>
              <a:spcAft>
                <a:spcPts val="0"/>
              </a:spcAft>
              <a:buNone/>
            </a:pPr>
            <a:r>
              <a:t/>
            </a:r>
            <a:endParaRPr sz="1500">
              <a:solidFill>
                <a:schemeClr val="dk2"/>
              </a:solidFill>
            </a:endParaRPr>
          </a:p>
        </p:txBody>
      </p:sp>
      <p:sp>
        <p:nvSpPr>
          <p:cNvPr id="869" name="Google Shape;869;g10e8c9b84c06a85f_14"/>
          <p:cNvSpPr txBox="1"/>
          <p:nvPr/>
        </p:nvSpPr>
        <p:spPr>
          <a:xfrm>
            <a:off x="2487700" y="1902550"/>
            <a:ext cx="3564600" cy="3783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2"/>
                </a:solidFill>
              </a:rPr>
              <a:t>Major steps of the region splitting algorithm are:</a:t>
            </a:r>
            <a:endParaRPr sz="1300">
              <a:solidFill>
                <a:schemeClr val="dk2"/>
              </a:solidFill>
            </a:endParaRPr>
          </a:p>
        </p:txBody>
      </p:sp>
      <p:cxnSp>
        <p:nvCxnSpPr>
          <p:cNvPr id="870" name="Google Shape;870;g10e8c9b84c06a85f_14"/>
          <p:cNvCxnSpPr>
            <a:stCxn id="869" idx="2"/>
          </p:cNvCxnSpPr>
          <p:nvPr/>
        </p:nvCxnSpPr>
        <p:spPr>
          <a:xfrm>
            <a:off x="4270000" y="2280850"/>
            <a:ext cx="0" cy="368700"/>
          </a:xfrm>
          <a:prstGeom prst="straightConnector1">
            <a:avLst/>
          </a:prstGeom>
          <a:noFill/>
          <a:ln cap="flat" cmpd="sng" w="9525">
            <a:solidFill>
              <a:schemeClr val="dk2"/>
            </a:solidFill>
            <a:prstDash val="solid"/>
            <a:round/>
            <a:headEnd len="med" w="med" type="none"/>
            <a:tailEnd len="med" w="med" type="triangle"/>
          </a:ln>
        </p:spPr>
      </p:cxnSp>
      <p:sp>
        <p:nvSpPr>
          <p:cNvPr id="871" name="Google Shape;871;g10e8c9b84c06a85f_14"/>
          <p:cNvSpPr txBox="1"/>
          <p:nvPr/>
        </p:nvSpPr>
        <p:spPr>
          <a:xfrm>
            <a:off x="1187125" y="2649550"/>
            <a:ext cx="6883200" cy="661800"/>
          </a:xfrm>
          <a:prstGeom prst="rect">
            <a:avLst/>
          </a:prstGeom>
          <a:solidFill>
            <a:srgbClr val="FFFF00"/>
          </a:solid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sz="1200">
                <a:solidFill>
                  <a:schemeClr val="dk2"/>
                </a:solidFill>
              </a:rPr>
              <a:t> Split &amp; Continue subdivision process until some stopping criteria is fulfilled</a:t>
            </a:r>
            <a:endParaRPr b="1" sz="12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 Often it is stopped when no further splitting is possible</a:t>
            </a:r>
            <a:endParaRPr b="1" sz="12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t/>
            </a:r>
            <a:endParaRPr sz="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872" name="Google Shape;872;g10e8c9b84c06a85f_14"/>
          <p:cNvSpPr txBox="1"/>
          <p:nvPr/>
        </p:nvSpPr>
        <p:spPr>
          <a:xfrm>
            <a:off x="1111900" y="2197550"/>
            <a:ext cx="11547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Nunito"/>
              <a:ea typeface="Nunito"/>
              <a:cs typeface="Nunito"/>
              <a:sym typeface="Nunito"/>
            </a:endParaRPr>
          </a:p>
        </p:txBody>
      </p:sp>
      <p:pic>
        <p:nvPicPr>
          <p:cNvPr id="873" name="Google Shape;873;g10e8c9b84c06a85f_14"/>
          <p:cNvPicPr preferRelativeResize="0"/>
          <p:nvPr/>
        </p:nvPicPr>
        <p:blipFill>
          <a:blip r:embed="rId3">
            <a:alphaModFix/>
          </a:blip>
          <a:stretch>
            <a:fillRect/>
          </a:stretch>
        </p:blipFill>
        <p:spPr>
          <a:xfrm>
            <a:off x="782225" y="2280850"/>
            <a:ext cx="1086046" cy="269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2723f3c6682_3_2"/>
          <p:cNvSpPr txBox="1"/>
          <p:nvPr>
            <p:ph type="title"/>
          </p:nvPr>
        </p:nvSpPr>
        <p:spPr>
          <a:xfrm>
            <a:off x="1303800" y="598575"/>
            <a:ext cx="7383300" cy="698100"/>
          </a:xfrm>
          <a:prstGeom prst="rect">
            <a:avLst/>
          </a:prstGeom>
          <a:solidFill>
            <a:schemeClr val="accent1"/>
          </a:solidFill>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3111"/>
              <a:buFont typeface="Arial"/>
              <a:buNone/>
            </a:pPr>
            <a:r>
              <a:rPr lang="en">
                <a:solidFill>
                  <a:schemeClr val="lt1"/>
                </a:solidFill>
              </a:rPr>
              <a:t>Region splitting segmentation</a:t>
            </a:r>
            <a:endParaRPr/>
          </a:p>
        </p:txBody>
      </p:sp>
      <p:sp>
        <p:nvSpPr>
          <p:cNvPr id="879" name="Google Shape;879;g2723f3c6682_3_2"/>
          <p:cNvSpPr txBox="1"/>
          <p:nvPr>
            <p:ph idx="1" type="body"/>
          </p:nvPr>
        </p:nvSpPr>
        <p:spPr>
          <a:xfrm>
            <a:off x="1173125" y="1401525"/>
            <a:ext cx="7584000" cy="341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0" name="Google Shape;880;g2723f3c6682_3_2"/>
          <p:cNvPicPr preferRelativeResize="0"/>
          <p:nvPr/>
        </p:nvPicPr>
        <p:blipFill>
          <a:blip r:embed="rId3">
            <a:alphaModFix/>
          </a:blip>
          <a:stretch>
            <a:fillRect/>
          </a:stretch>
        </p:blipFill>
        <p:spPr>
          <a:xfrm>
            <a:off x="1441000" y="1561125"/>
            <a:ext cx="1680275" cy="1231350"/>
          </a:xfrm>
          <a:prstGeom prst="rect">
            <a:avLst/>
          </a:prstGeom>
          <a:noFill/>
          <a:ln>
            <a:noFill/>
          </a:ln>
        </p:spPr>
      </p:pic>
      <p:cxnSp>
        <p:nvCxnSpPr>
          <p:cNvPr id="881" name="Google Shape;881;g2723f3c6682_3_2"/>
          <p:cNvCxnSpPr/>
          <p:nvPr/>
        </p:nvCxnSpPr>
        <p:spPr>
          <a:xfrm flipH="1" rot="10800000">
            <a:off x="1364800" y="2766075"/>
            <a:ext cx="1689000" cy="26400"/>
          </a:xfrm>
          <a:prstGeom prst="straightConnector1">
            <a:avLst/>
          </a:prstGeom>
          <a:noFill/>
          <a:ln cap="flat" cmpd="sng" w="9525">
            <a:solidFill>
              <a:schemeClr val="dk2"/>
            </a:solidFill>
            <a:prstDash val="solid"/>
            <a:round/>
            <a:headEnd len="med" w="med" type="none"/>
            <a:tailEnd len="med" w="med" type="none"/>
          </a:ln>
        </p:spPr>
      </p:cxnSp>
      <p:pic>
        <p:nvPicPr>
          <p:cNvPr id="882" name="Google Shape;882;g2723f3c6682_3_2"/>
          <p:cNvPicPr preferRelativeResize="0"/>
          <p:nvPr/>
        </p:nvPicPr>
        <p:blipFill>
          <a:blip r:embed="rId4">
            <a:alphaModFix/>
          </a:blip>
          <a:stretch>
            <a:fillRect/>
          </a:stretch>
        </p:blipFill>
        <p:spPr>
          <a:xfrm>
            <a:off x="4636350" y="2168100"/>
            <a:ext cx="2409275" cy="1878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22"/>
          <p:cNvSpPr txBox="1"/>
          <p:nvPr>
            <p:ph type="title"/>
          </p:nvPr>
        </p:nvSpPr>
        <p:spPr>
          <a:xfrm>
            <a:off x="1216325" y="257425"/>
            <a:ext cx="7033500" cy="671700"/>
          </a:xfrm>
          <a:prstGeom prst="rect">
            <a:avLst/>
          </a:prstGeom>
          <a:solidFill>
            <a:schemeClr val="accent1"/>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
                <a:solidFill>
                  <a:schemeClr val="lt1"/>
                </a:solidFill>
              </a:rPr>
              <a:t>Region splitting segmentation </a:t>
            </a:r>
            <a:endParaRPr>
              <a:solidFill>
                <a:schemeClr val="lt1"/>
              </a:solidFill>
            </a:endParaRPr>
          </a:p>
        </p:txBody>
      </p:sp>
      <p:sp>
        <p:nvSpPr>
          <p:cNvPr id="888" name="Google Shape;888;p22"/>
          <p:cNvSpPr txBox="1"/>
          <p:nvPr>
            <p:ph idx="1" type="body"/>
          </p:nvPr>
        </p:nvSpPr>
        <p:spPr>
          <a:xfrm>
            <a:off x="1070650" y="1152475"/>
            <a:ext cx="7616700" cy="831300"/>
          </a:xfrm>
          <a:prstGeom prst="rect">
            <a:avLst/>
          </a:prstGeom>
          <a:solidFill>
            <a:srgbClr val="00B050"/>
          </a:solidFill>
          <a:ln>
            <a:noFill/>
          </a:ln>
        </p:spPr>
        <p:txBody>
          <a:bodyPr anchorCtr="0" anchor="t" bIns="91425" lIns="91425" spcFirstLastPara="1" rIns="91425" wrap="square" tIns="91425">
            <a:normAutofit fontScale="85000" lnSpcReduction="20000"/>
          </a:bodyPr>
          <a:lstStyle/>
          <a:p>
            <a:pPr indent="-268605" lvl="0" marL="285750" rtl="0" algn="l">
              <a:lnSpc>
                <a:spcPct val="115000"/>
              </a:lnSpc>
              <a:spcBef>
                <a:spcPts val="0"/>
              </a:spcBef>
              <a:spcAft>
                <a:spcPts val="0"/>
              </a:spcAft>
              <a:buClr>
                <a:srgbClr val="0D0D0D"/>
              </a:buClr>
              <a:buSzPct val="138461"/>
              <a:buFont typeface="Arial"/>
              <a:buChar char="•"/>
            </a:pPr>
            <a:r>
              <a:rPr lang="en">
                <a:solidFill>
                  <a:srgbClr val="0D0D0D"/>
                </a:solidFill>
              </a:rPr>
              <a:t>Region growing starts from a set of seed point.</a:t>
            </a:r>
            <a:endParaRPr>
              <a:solidFill>
                <a:srgbClr val="0D0D0D"/>
              </a:solidFill>
            </a:endParaRPr>
          </a:p>
          <a:p>
            <a:pPr indent="-268605" lvl="0" marL="285750" rtl="0" algn="l">
              <a:lnSpc>
                <a:spcPct val="115000"/>
              </a:lnSpc>
              <a:spcBef>
                <a:spcPts val="0"/>
              </a:spcBef>
              <a:spcAft>
                <a:spcPts val="0"/>
              </a:spcAft>
              <a:buClr>
                <a:srgbClr val="0D0D0D"/>
              </a:buClr>
              <a:buSzPct val="138461"/>
              <a:buFont typeface="Arial"/>
              <a:buChar char="•"/>
            </a:pPr>
            <a:r>
              <a:rPr lang="en">
                <a:solidFill>
                  <a:srgbClr val="0D0D0D"/>
                </a:solidFill>
              </a:rPr>
              <a:t>An Alternative is to start with the whole image as a single region and subdivide the regions that do not satisfy a condition of homogeneity. </a:t>
            </a:r>
            <a:endParaRPr>
              <a:solidFill>
                <a:srgbClr val="0D0D0D"/>
              </a:solidFill>
            </a:endParaRPr>
          </a:p>
        </p:txBody>
      </p:sp>
      <p:sp>
        <p:nvSpPr>
          <p:cNvPr id="889" name="Google Shape;889;p22"/>
          <p:cNvSpPr txBox="1"/>
          <p:nvPr/>
        </p:nvSpPr>
        <p:spPr>
          <a:xfrm>
            <a:off x="5401340" y="3774560"/>
            <a:ext cx="350874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 value : 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Max value: 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B050"/>
                </a:solidFill>
                <a:latin typeface="Arial"/>
                <a:ea typeface="Arial"/>
                <a:cs typeface="Arial"/>
                <a:sym typeface="Arial"/>
              </a:rPr>
              <a:t>If </a:t>
            </a:r>
            <a:r>
              <a:rPr b="0" i="0" lang="en" sz="1400" u="none" cap="none" strike="noStrike">
                <a:solidFill>
                  <a:srgbClr val="FF0000"/>
                </a:solidFill>
                <a:latin typeface="Arial"/>
                <a:ea typeface="Arial"/>
                <a:cs typeface="Arial"/>
                <a:sym typeface="Arial"/>
              </a:rPr>
              <a:t>(Max – min) </a:t>
            </a:r>
            <a:r>
              <a:rPr b="0" i="0" lang="en" sz="1400" u="none" cap="none" strike="noStrike">
                <a:solidFill>
                  <a:srgbClr val="00B050"/>
                </a:solidFill>
                <a:latin typeface="Arial"/>
                <a:ea typeface="Arial"/>
                <a:cs typeface="Arial"/>
                <a:sym typeface="Arial"/>
              </a:rPr>
              <a:t>&gt; </a:t>
            </a:r>
            <a:r>
              <a:rPr b="0" i="0" lang="en" sz="1400" u="none" cap="none" strike="noStrike">
                <a:solidFill>
                  <a:srgbClr val="0C5ADB"/>
                </a:solidFill>
                <a:latin typeface="Arial"/>
                <a:ea typeface="Arial"/>
                <a:cs typeface="Arial"/>
                <a:sym typeface="Arial"/>
              </a:rPr>
              <a:t>threshold</a:t>
            </a:r>
            <a:r>
              <a:rPr b="0" i="0" lang="en" sz="1400" u="none" cap="none" strike="noStrike">
                <a:solidFill>
                  <a:srgbClr val="00B050"/>
                </a:solidFill>
                <a:latin typeface="Arial"/>
                <a:ea typeface="Arial"/>
                <a:cs typeface="Arial"/>
                <a:sym typeface="Arial"/>
              </a:rPr>
              <a:t>, we have to split the region. </a:t>
            </a:r>
            <a:endParaRPr b="0" i="0" sz="1400" u="none" cap="none" strike="noStrike">
              <a:solidFill>
                <a:srgbClr val="000000"/>
              </a:solidFill>
              <a:latin typeface="Arial"/>
              <a:ea typeface="Arial"/>
              <a:cs typeface="Arial"/>
              <a:sym typeface="Arial"/>
            </a:endParaRPr>
          </a:p>
        </p:txBody>
      </p:sp>
      <p:graphicFrame>
        <p:nvGraphicFramePr>
          <p:cNvPr id="890" name="Google Shape;890;p22"/>
          <p:cNvGraphicFramePr/>
          <p:nvPr/>
        </p:nvGraphicFramePr>
        <p:xfrm>
          <a:off x="873775" y="2141300"/>
          <a:ext cx="3000000" cy="3000000"/>
        </p:xfrm>
        <a:graphic>
          <a:graphicData uri="http://schemas.openxmlformats.org/drawingml/2006/table">
            <a:tbl>
              <a:tblPr>
                <a:noFill/>
                <a:tableStyleId>{03D2A228-4505-41D0-9E30-5E48B3FD1F31}</a:tableStyleId>
              </a:tblPr>
              <a:tblGrid>
                <a:gridCol w="403725"/>
                <a:gridCol w="403725"/>
                <a:gridCol w="403725"/>
                <a:gridCol w="403725"/>
                <a:gridCol w="403725"/>
                <a:gridCol w="403725"/>
                <a:gridCol w="403725"/>
                <a:gridCol w="403725"/>
              </a:tblGrid>
              <a:tr h="36310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3100">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891" name="Google Shape;891;p22"/>
          <p:cNvSpPr txBox="1"/>
          <p:nvPr/>
        </p:nvSpPr>
        <p:spPr>
          <a:xfrm>
            <a:off x="5022000" y="2194650"/>
            <a:ext cx="3665400" cy="5073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Nunito"/>
                <a:ea typeface="Nunito"/>
                <a:cs typeface="Nunito"/>
                <a:sym typeface="Nunito"/>
              </a:rPr>
              <a:t>Example:</a:t>
            </a:r>
            <a:r>
              <a:rPr lang="en" sz="1200">
                <a:latin typeface="Nunito"/>
                <a:ea typeface="Nunito"/>
                <a:cs typeface="Nunito"/>
                <a:sym typeface="Nunito"/>
              </a:rPr>
              <a:t> For a given image, apply split and merge algorithm</a:t>
            </a:r>
            <a:endParaRPr sz="1200">
              <a:latin typeface="Nunito"/>
              <a:ea typeface="Nunito"/>
              <a:cs typeface="Nunito"/>
              <a:sym typeface="Nunito"/>
            </a:endParaRPr>
          </a:p>
        </p:txBody>
      </p:sp>
      <p:sp>
        <p:nvSpPr>
          <p:cNvPr id="892" name="Google Shape;892;p22"/>
          <p:cNvSpPr txBox="1"/>
          <p:nvPr/>
        </p:nvSpPr>
        <p:spPr>
          <a:xfrm>
            <a:off x="8171100" y="3296825"/>
            <a:ext cx="987600" cy="384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2"/>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23"/>
          <p:cNvSpPr txBox="1"/>
          <p:nvPr>
            <p:ph type="title"/>
          </p:nvPr>
        </p:nvSpPr>
        <p:spPr>
          <a:xfrm>
            <a:off x="1303800" y="598575"/>
            <a:ext cx="6972300" cy="671700"/>
          </a:xfrm>
          <a:prstGeom prst="rect">
            <a:avLst/>
          </a:prstGeom>
          <a:solidFill>
            <a:schemeClr val="accent1"/>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
                <a:solidFill>
                  <a:schemeClr val="lt1"/>
                </a:solidFill>
              </a:rPr>
              <a:t>Region splitting segmentation </a:t>
            </a:r>
            <a:endParaRPr>
              <a:solidFill>
                <a:schemeClr val="lt1"/>
              </a:solidFill>
            </a:endParaRPr>
          </a:p>
        </p:txBody>
      </p:sp>
      <p:sp>
        <p:nvSpPr>
          <p:cNvPr id="898" name="Google Shape;898;p23"/>
          <p:cNvSpPr txBox="1"/>
          <p:nvPr/>
        </p:nvSpPr>
        <p:spPr>
          <a:xfrm>
            <a:off x="6483325" y="1377997"/>
            <a:ext cx="2847600" cy="6156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lang="en"/>
              <a:t>Threshold</a:t>
            </a:r>
            <a:r>
              <a:rPr b="0" i="0" lang="en" sz="1400" u="none" cap="none" strike="noStrike">
                <a:solidFill>
                  <a:srgbClr val="000000"/>
                </a:solidFill>
                <a:latin typeface="Arial"/>
                <a:ea typeface="Arial"/>
                <a:cs typeface="Arial"/>
                <a:sym typeface="Arial"/>
              </a:rPr>
              <a:t>: &lt;= </a:t>
            </a:r>
            <a:r>
              <a:rPr lang="en"/>
              <a:t>3</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99" name="Google Shape;899;p23"/>
          <p:cNvSpPr txBox="1"/>
          <p:nvPr/>
        </p:nvSpPr>
        <p:spPr>
          <a:xfrm>
            <a:off x="6961915" y="2367239"/>
            <a:ext cx="1963013"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B050"/>
                </a:solidFill>
                <a:latin typeface="Arial"/>
                <a:ea typeface="Arial"/>
                <a:cs typeface="Arial"/>
                <a:sym typeface="Arial"/>
              </a:rPr>
              <a:t>If </a:t>
            </a:r>
            <a:r>
              <a:rPr b="0" i="0" lang="en" sz="1400" u="none" cap="none" strike="noStrike">
                <a:solidFill>
                  <a:srgbClr val="FF0000"/>
                </a:solidFill>
                <a:latin typeface="Arial"/>
                <a:ea typeface="Arial"/>
                <a:cs typeface="Arial"/>
                <a:sym typeface="Arial"/>
              </a:rPr>
              <a:t>(Max – min) </a:t>
            </a:r>
            <a:r>
              <a:rPr b="0" i="0" lang="en" sz="1400" u="none" cap="none" strike="noStrike">
                <a:solidFill>
                  <a:srgbClr val="00B050"/>
                </a:solidFill>
                <a:latin typeface="Arial"/>
                <a:ea typeface="Arial"/>
                <a:cs typeface="Arial"/>
                <a:sym typeface="Arial"/>
              </a:rPr>
              <a:t>&gt; </a:t>
            </a:r>
            <a:r>
              <a:rPr b="0" i="0" lang="en" sz="1400" u="none" cap="none" strike="noStrike">
                <a:solidFill>
                  <a:srgbClr val="0C5ADB"/>
                </a:solidFill>
                <a:latin typeface="Arial"/>
                <a:ea typeface="Arial"/>
                <a:cs typeface="Arial"/>
                <a:sym typeface="Arial"/>
              </a:rPr>
              <a:t>threshold</a:t>
            </a:r>
            <a:r>
              <a:rPr b="0" i="0" lang="en" sz="1400" u="none" cap="none" strike="noStrike">
                <a:solidFill>
                  <a:srgbClr val="00B050"/>
                </a:solidFill>
                <a:latin typeface="Arial"/>
                <a:ea typeface="Arial"/>
                <a:cs typeface="Arial"/>
                <a:sym typeface="Arial"/>
              </a:rPr>
              <a:t>, we have to split the region. </a:t>
            </a:r>
            <a:endParaRPr b="0" i="0" sz="1400" u="none" cap="none" strike="noStrike">
              <a:solidFill>
                <a:srgbClr val="000000"/>
              </a:solidFill>
              <a:latin typeface="Arial"/>
              <a:ea typeface="Arial"/>
              <a:cs typeface="Arial"/>
              <a:sym typeface="Arial"/>
            </a:endParaRPr>
          </a:p>
        </p:txBody>
      </p:sp>
      <p:graphicFrame>
        <p:nvGraphicFramePr>
          <p:cNvPr id="900" name="Google Shape;900;p23"/>
          <p:cNvGraphicFramePr/>
          <p:nvPr/>
        </p:nvGraphicFramePr>
        <p:xfrm>
          <a:off x="873775" y="1642575"/>
          <a:ext cx="3000000" cy="3000000"/>
        </p:xfrm>
        <a:graphic>
          <a:graphicData uri="http://schemas.openxmlformats.org/drawingml/2006/table">
            <a:tbl>
              <a:tblPr>
                <a:noFill/>
                <a:tableStyleId>{03D2A228-4505-41D0-9E30-5E48B3FD1F31}</a:tableStyleId>
              </a:tblPr>
              <a:tblGrid>
                <a:gridCol w="397350"/>
                <a:gridCol w="397350"/>
                <a:gridCol w="397350"/>
                <a:gridCol w="397350"/>
                <a:gridCol w="397350"/>
                <a:gridCol w="397350"/>
                <a:gridCol w="397350"/>
                <a:gridCol w="397350"/>
              </a:tblGrid>
              <a:tr h="2960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6025">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cxnSp>
        <p:nvCxnSpPr>
          <p:cNvPr id="901" name="Google Shape;901;p23"/>
          <p:cNvCxnSpPr/>
          <p:nvPr/>
        </p:nvCxnSpPr>
        <p:spPr>
          <a:xfrm>
            <a:off x="2467750" y="1653275"/>
            <a:ext cx="0" cy="3149100"/>
          </a:xfrm>
          <a:prstGeom prst="straightConnector1">
            <a:avLst/>
          </a:prstGeom>
          <a:noFill/>
          <a:ln cap="flat" cmpd="sng" w="9525">
            <a:solidFill>
              <a:srgbClr val="FF0000"/>
            </a:solidFill>
            <a:prstDash val="solid"/>
            <a:round/>
            <a:headEnd len="med" w="med" type="none"/>
            <a:tailEnd len="med" w="med" type="none"/>
          </a:ln>
        </p:spPr>
      </p:cxnSp>
      <p:cxnSp>
        <p:nvCxnSpPr>
          <p:cNvPr id="902" name="Google Shape;902;p23"/>
          <p:cNvCxnSpPr/>
          <p:nvPr/>
        </p:nvCxnSpPr>
        <p:spPr>
          <a:xfrm>
            <a:off x="893200" y="3227800"/>
            <a:ext cx="3166500" cy="0"/>
          </a:xfrm>
          <a:prstGeom prst="straightConnector1">
            <a:avLst/>
          </a:prstGeom>
          <a:noFill/>
          <a:ln cap="flat" cmpd="sng" w="9525">
            <a:solidFill>
              <a:srgbClr val="FF0000"/>
            </a:solidFill>
            <a:prstDash val="solid"/>
            <a:round/>
            <a:headEnd len="med" w="med" type="none"/>
            <a:tailEnd len="med" w="med" type="none"/>
          </a:ln>
        </p:spPr>
      </p:cxnSp>
      <p:sp>
        <p:nvSpPr>
          <p:cNvPr id="903" name="Google Shape;903;p23"/>
          <p:cNvSpPr txBox="1"/>
          <p:nvPr/>
        </p:nvSpPr>
        <p:spPr>
          <a:xfrm>
            <a:off x="6001725" y="3350275"/>
            <a:ext cx="2624100" cy="4461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D0D0D"/>
                </a:solidFill>
                <a:latin typeface="Nunito"/>
                <a:ea typeface="Nunito"/>
                <a:cs typeface="Nunito"/>
                <a:sym typeface="Nunito"/>
              </a:rPr>
              <a:t>Max-min=7-0=7&gt;Threshold</a:t>
            </a:r>
            <a:endParaRPr sz="1300">
              <a:solidFill>
                <a:srgbClr val="0D0D0D"/>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72102b37b7_0_12"/>
          <p:cNvSpPr txBox="1"/>
          <p:nvPr>
            <p:ph type="title"/>
          </p:nvPr>
        </p:nvSpPr>
        <p:spPr>
          <a:xfrm>
            <a:off x="657300" y="230725"/>
            <a:ext cx="7829400" cy="52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42672"/>
              <a:buFont typeface="Arial"/>
              <a:buNone/>
            </a:pPr>
            <a:r>
              <a:rPr b="1" lang="en" sz="2320">
                <a:latin typeface="Times New Roman"/>
                <a:ea typeface="Times New Roman"/>
                <a:cs typeface="Times New Roman"/>
                <a:sym typeface="Times New Roman"/>
              </a:rPr>
              <a:t>Another Example of </a:t>
            </a:r>
            <a:r>
              <a:rPr b="1" lang="en" sz="2320">
                <a:latin typeface="Times New Roman"/>
                <a:ea typeface="Times New Roman"/>
                <a:cs typeface="Times New Roman"/>
                <a:sym typeface="Times New Roman"/>
              </a:rPr>
              <a:t>Image Segmentation?</a:t>
            </a:r>
            <a:endParaRPr sz="2320">
              <a:latin typeface="Times New Roman"/>
              <a:ea typeface="Times New Roman"/>
              <a:cs typeface="Times New Roman"/>
              <a:sym typeface="Times New Roman"/>
            </a:endParaRPr>
          </a:p>
        </p:txBody>
      </p:sp>
      <p:sp>
        <p:nvSpPr>
          <p:cNvPr id="580" name="Google Shape;580;g272102b37b7_0_12"/>
          <p:cNvSpPr txBox="1"/>
          <p:nvPr>
            <p:ph idx="1" type="body"/>
          </p:nvPr>
        </p:nvSpPr>
        <p:spPr>
          <a:xfrm>
            <a:off x="542925" y="757225"/>
            <a:ext cx="8358300" cy="4272300"/>
          </a:xfrm>
          <a:prstGeom prst="rect">
            <a:avLst/>
          </a:prstGeom>
        </p:spPr>
        <p:txBody>
          <a:bodyPr anchorCtr="0" anchor="t" bIns="91425" lIns="91425" spcFirstLastPara="1" rIns="91425" wrap="square" tIns="91425">
            <a:normAutofit fontScale="32500"/>
          </a:bodyPr>
          <a:lstStyle/>
          <a:p>
            <a:pPr indent="0" lvl="0" marL="0" rtl="0" algn="l">
              <a:spcBef>
                <a:spcPts val="0"/>
              </a:spcBef>
              <a:spcAft>
                <a:spcPts val="0"/>
              </a:spcAft>
              <a:buClr>
                <a:schemeClr val="dk1"/>
              </a:buClr>
              <a:buSzPts val="358"/>
              <a:buFont typeface="Arial"/>
              <a:buNone/>
            </a:pPr>
            <a:r>
              <a:rPr b="1" i="1" lang="en" sz="5769">
                <a:solidFill>
                  <a:schemeClr val="dk1"/>
                </a:solidFill>
                <a:highlight>
                  <a:srgbClr val="FFFFFF"/>
                </a:highlight>
                <a:latin typeface="Times New Roman"/>
                <a:ea typeface="Times New Roman"/>
                <a:cs typeface="Times New Roman"/>
                <a:sym typeface="Times New Roman"/>
              </a:rPr>
              <a:t>Q- </a:t>
            </a:r>
            <a:r>
              <a:rPr b="1" i="1" lang="en" sz="5769">
                <a:solidFill>
                  <a:schemeClr val="dk1"/>
                </a:solidFill>
                <a:highlight>
                  <a:srgbClr val="FFFFFF"/>
                </a:highlight>
                <a:latin typeface="Times New Roman"/>
                <a:ea typeface="Times New Roman"/>
                <a:cs typeface="Times New Roman"/>
                <a:sym typeface="Times New Roman"/>
              </a:rPr>
              <a:t>Which photos are more meaningful?</a:t>
            </a:r>
            <a:endParaRPr b="1" i="1" sz="57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r>
              <a:t/>
            </a:r>
            <a:endParaRPr sz="17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r>
              <a:t/>
            </a:r>
            <a:endParaRPr sz="14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r>
              <a:t/>
            </a:r>
            <a:endParaRPr sz="14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r>
              <a:t/>
            </a:r>
            <a:endParaRPr sz="14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r>
              <a:t/>
            </a:r>
            <a:endParaRPr sz="1450">
              <a:solidFill>
                <a:schemeClr val="dk1"/>
              </a:solidFill>
              <a:highlight>
                <a:srgbClr val="FFFFFF"/>
              </a:highlight>
              <a:latin typeface="Times New Roman"/>
              <a:ea typeface="Times New Roman"/>
              <a:cs typeface="Times New Roman"/>
              <a:sym typeface="Times New Roman"/>
            </a:endParaRPr>
          </a:p>
          <a:p>
            <a:pPr indent="0" lvl="0" marL="457200" rtl="0" algn="just">
              <a:spcBef>
                <a:spcPts val="1200"/>
              </a:spcBef>
              <a:spcAft>
                <a:spcPts val="0"/>
              </a:spcAft>
              <a:buNone/>
            </a:pP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endParaRPr sz="1450">
              <a:solidFill>
                <a:schemeClr val="dk1"/>
              </a:solidFill>
              <a:highlight>
                <a:srgbClr val="FFFFFF"/>
              </a:highlight>
              <a:latin typeface="Times New Roman"/>
              <a:ea typeface="Times New Roman"/>
              <a:cs typeface="Times New Roman"/>
              <a:sym typeface="Times New Roman"/>
            </a:endParaRPr>
          </a:p>
          <a:p>
            <a:pPr indent="0" lvl="0" marL="0" rtl="0" algn="just">
              <a:spcBef>
                <a:spcPts val="1200"/>
              </a:spcBef>
              <a:spcAft>
                <a:spcPts val="0"/>
              </a:spcAft>
              <a:buNone/>
            </a:pP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br>
              <a:rPr lang="en" sz="1450">
                <a:solidFill>
                  <a:schemeClr val="dk1"/>
                </a:solidFill>
                <a:highlight>
                  <a:srgbClr val="FFFFFF"/>
                </a:highlight>
                <a:latin typeface="Times New Roman"/>
                <a:ea typeface="Times New Roman"/>
                <a:cs typeface="Times New Roman"/>
                <a:sym typeface="Times New Roman"/>
              </a:rPr>
            </a:br>
            <a:endParaRPr sz="1450">
              <a:solidFill>
                <a:schemeClr val="dk1"/>
              </a:solidFill>
              <a:highlight>
                <a:srgbClr val="FFFFFF"/>
              </a:highlight>
              <a:latin typeface="Times New Roman"/>
              <a:ea typeface="Times New Roman"/>
              <a:cs typeface="Times New Roman"/>
              <a:sym typeface="Times New Roman"/>
            </a:endParaRPr>
          </a:p>
          <a:p>
            <a:pPr indent="-258524" lvl="0" marL="457200" rtl="0" algn="just">
              <a:spcBef>
                <a:spcPts val="1200"/>
              </a:spcBef>
              <a:spcAft>
                <a:spcPts val="0"/>
              </a:spcAft>
              <a:buClr>
                <a:schemeClr val="dk1"/>
              </a:buClr>
              <a:buSzPct val="100000"/>
              <a:buFont typeface="Times New Roman"/>
              <a:buChar char="❏"/>
            </a:pPr>
            <a:r>
              <a:t/>
            </a:r>
            <a:endParaRPr sz="1450">
              <a:solidFill>
                <a:schemeClr val="dk1"/>
              </a:solidFill>
              <a:highlight>
                <a:srgbClr val="FFFFFF"/>
              </a:highlight>
              <a:latin typeface="Times New Roman"/>
              <a:ea typeface="Times New Roman"/>
              <a:cs typeface="Times New Roman"/>
              <a:sym typeface="Times New Roman"/>
            </a:endParaRPr>
          </a:p>
          <a:p>
            <a:pPr indent="-339728" lvl="0" marL="457200" rtl="0" algn="just">
              <a:spcBef>
                <a:spcPts val="0"/>
              </a:spcBef>
              <a:spcAft>
                <a:spcPts val="0"/>
              </a:spcAft>
              <a:buClr>
                <a:srgbClr val="0D0D0D"/>
              </a:buClr>
              <a:buSzPct val="100000"/>
              <a:buFont typeface="Times New Roman"/>
              <a:buChar char="❏"/>
            </a:pPr>
            <a:r>
              <a:rPr lang="en" sz="5384">
                <a:solidFill>
                  <a:srgbClr val="0D0D0D"/>
                </a:solidFill>
                <a:highlight>
                  <a:srgbClr val="FFFFFF"/>
                </a:highlight>
                <a:latin typeface="Times New Roman"/>
                <a:ea typeface="Times New Roman"/>
                <a:cs typeface="Times New Roman"/>
                <a:sym typeface="Times New Roman"/>
              </a:rPr>
              <a:t>It’s like breaking down an image into smaller pieces, like objects, groups of pixels with similar characteristics, or even individual pixels themselves.</a:t>
            </a:r>
            <a:endParaRPr sz="5384">
              <a:solidFill>
                <a:srgbClr val="0D0D0D"/>
              </a:solidFill>
              <a:highlight>
                <a:srgbClr val="FFFFFF"/>
              </a:highlight>
              <a:latin typeface="Times New Roman"/>
              <a:ea typeface="Times New Roman"/>
              <a:cs typeface="Times New Roman"/>
              <a:sym typeface="Times New Roman"/>
            </a:endParaRPr>
          </a:p>
          <a:p>
            <a:pPr indent="0" lvl="0" marL="0" rtl="0" algn="just">
              <a:spcBef>
                <a:spcPts val="1200"/>
              </a:spcBef>
              <a:spcAft>
                <a:spcPts val="0"/>
              </a:spcAft>
              <a:buNone/>
            </a:pPr>
            <a:r>
              <a:t/>
            </a:r>
            <a:endParaRPr sz="1450">
              <a:solidFill>
                <a:schemeClr val="dk1"/>
              </a:solidFill>
              <a:highlight>
                <a:srgbClr val="FFFFFF"/>
              </a:highlight>
              <a:latin typeface="Times New Roman"/>
              <a:ea typeface="Times New Roman"/>
              <a:cs typeface="Times New Roman"/>
              <a:sym typeface="Times New Roman"/>
            </a:endParaRPr>
          </a:p>
          <a:p>
            <a:pPr indent="0" lvl="0" marL="0" rtl="0" algn="just">
              <a:spcBef>
                <a:spcPts val="1200"/>
              </a:spcBef>
              <a:spcAft>
                <a:spcPts val="1200"/>
              </a:spcAft>
              <a:buNone/>
            </a:pPr>
            <a:r>
              <a:t/>
            </a:r>
            <a:endParaRPr sz="1750">
              <a:solidFill>
                <a:schemeClr val="dk1"/>
              </a:solidFill>
              <a:highlight>
                <a:srgbClr val="FFFFFF"/>
              </a:highlight>
              <a:latin typeface="Times New Roman"/>
              <a:ea typeface="Times New Roman"/>
              <a:cs typeface="Times New Roman"/>
              <a:sym typeface="Times New Roman"/>
            </a:endParaRPr>
          </a:p>
        </p:txBody>
      </p:sp>
      <p:pic>
        <p:nvPicPr>
          <p:cNvPr id="581" name="Google Shape;581;g272102b37b7_0_12"/>
          <p:cNvPicPr preferRelativeResize="0"/>
          <p:nvPr/>
        </p:nvPicPr>
        <p:blipFill>
          <a:blip r:embed="rId3">
            <a:alphaModFix/>
          </a:blip>
          <a:stretch>
            <a:fillRect/>
          </a:stretch>
        </p:blipFill>
        <p:spPr>
          <a:xfrm>
            <a:off x="1094400" y="1500200"/>
            <a:ext cx="6192250" cy="2177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2723f3c6682_3_24"/>
          <p:cNvSpPr txBox="1"/>
          <p:nvPr>
            <p:ph type="title"/>
          </p:nvPr>
        </p:nvSpPr>
        <p:spPr>
          <a:xfrm>
            <a:off x="1181875" y="169925"/>
            <a:ext cx="7278000" cy="750600"/>
          </a:xfrm>
          <a:prstGeom prst="rect">
            <a:avLst/>
          </a:prstGeom>
          <a:solidFill>
            <a:schemeClr val="accent1"/>
          </a:solidFill>
        </p:spPr>
        <p:txBody>
          <a:bodyPr anchorCtr="0" anchor="t" bIns="91425" lIns="91425" spcFirstLastPara="1" rIns="91425" wrap="square" tIns="91425">
            <a:normAutofit/>
          </a:bodyPr>
          <a:lstStyle/>
          <a:p>
            <a:pPr indent="0" lvl="0" marL="0" rtl="0" algn="ctr">
              <a:spcBef>
                <a:spcPts val="0"/>
              </a:spcBef>
              <a:spcAft>
                <a:spcPts val="0"/>
              </a:spcAft>
              <a:buClr>
                <a:srgbClr val="000000"/>
              </a:buClr>
              <a:buSzPts val="3111"/>
              <a:buFont typeface="Arial"/>
              <a:buNone/>
            </a:pPr>
            <a:r>
              <a:rPr lang="en">
                <a:solidFill>
                  <a:schemeClr val="lt1"/>
                </a:solidFill>
              </a:rPr>
              <a:t>Region splitting segmentation</a:t>
            </a:r>
            <a:endParaRPr/>
          </a:p>
        </p:txBody>
      </p:sp>
      <p:graphicFrame>
        <p:nvGraphicFramePr>
          <p:cNvPr id="909" name="Google Shape;909;g2723f3c6682_3_24"/>
          <p:cNvGraphicFramePr/>
          <p:nvPr/>
        </p:nvGraphicFramePr>
        <p:xfrm>
          <a:off x="1040000" y="1047750"/>
          <a:ext cx="3000000" cy="3000000"/>
        </p:xfrm>
        <a:graphic>
          <a:graphicData uri="http://schemas.openxmlformats.org/drawingml/2006/table">
            <a:tbl>
              <a:tblPr>
                <a:noFill/>
                <a:tableStyleId>{03D2A228-4505-41D0-9E30-5E48B3FD1F31}</a:tableStyleId>
              </a:tblPr>
              <a:tblGrid>
                <a:gridCol w="382850"/>
                <a:gridCol w="470350"/>
                <a:gridCol w="470350"/>
                <a:gridCol w="470350"/>
                <a:gridCol w="470350"/>
                <a:gridCol w="470350"/>
                <a:gridCol w="470350"/>
                <a:gridCol w="470350"/>
              </a:tblGrid>
              <a:tr h="32385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23850">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cxnSp>
        <p:nvCxnSpPr>
          <p:cNvPr id="910" name="Google Shape;910;g2723f3c6682_3_24"/>
          <p:cNvCxnSpPr/>
          <p:nvPr/>
        </p:nvCxnSpPr>
        <p:spPr>
          <a:xfrm>
            <a:off x="2826400" y="1051650"/>
            <a:ext cx="0" cy="3096600"/>
          </a:xfrm>
          <a:prstGeom prst="straightConnector1">
            <a:avLst/>
          </a:prstGeom>
          <a:noFill/>
          <a:ln cap="flat" cmpd="sng" w="9525">
            <a:solidFill>
              <a:srgbClr val="FF0000"/>
            </a:solidFill>
            <a:prstDash val="solid"/>
            <a:round/>
            <a:headEnd len="med" w="med" type="none"/>
            <a:tailEnd len="med" w="med" type="none"/>
          </a:ln>
        </p:spPr>
      </p:cxnSp>
      <p:cxnSp>
        <p:nvCxnSpPr>
          <p:cNvPr id="911" name="Google Shape;911;g2723f3c6682_3_24"/>
          <p:cNvCxnSpPr/>
          <p:nvPr/>
        </p:nvCxnSpPr>
        <p:spPr>
          <a:xfrm>
            <a:off x="1058150" y="2604300"/>
            <a:ext cx="3639000" cy="0"/>
          </a:xfrm>
          <a:prstGeom prst="straightConnector1">
            <a:avLst/>
          </a:prstGeom>
          <a:noFill/>
          <a:ln cap="flat" cmpd="sng" w="9525">
            <a:solidFill>
              <a:srgbClr val="FF0000"/>
            </a:solidFill>
            <a:prstDash val="solid"/>
            <a:round/>
            <a:headEnd len="med" w="med" type="none"/>
            <a:tailEnd len="med" w="med" type="none"/>
          </a:ln>
        </p:spPr>
      </p:cxnSp>
      <p:cxnSp>
        <p:nvCxnSpPr>
          <p:cNvPr id="912" name="Google Shape;912;g2723f3c6682_3_24"/>
          <p:cNvCxnSpPr/>
          <p:nvPr/>
        </p:nvCxnSpPr>
        <p:spPr>
          <a:xfrm>
            <a:off x="3771125" y="1051650"/>
            <a:ext cx="0" cy="1592100"/>
          </a:xfrm>
          <a:prstGeom prst="straightConnector1">
            <a:avLst/>
          </a:prstGeom>
          <a:noFill/>
          <a:ln cap="flat" cmpd="sng" w="9525">
            <a:solidFill>
              <a:srgbClr val="FF0000"/>
            </a:solidFill>
            <a:prstDash val="solid"/>
            <a:round/>
            <a:headEnd len="med" w="med" type="none"/>
            <a:tailEnd len="med" w="med" type="none"/>
          </a:ln>
        </p:spPr>
      </p:cxnSp>
      <p:cxnSp>
        <p:nvCxnSpPr>
          <p:cNvPr id="913" name="Google Shape;913;g2723f3c6682_3_24"/>
          <p:cNvCxnSpPr/>
          <p:nvPr/>
        </p:nvCxnSpPr>
        <p:spPr>
          <a:xfrm>
            <a:off x="2826400" y="1856400"/>
            <a:ext cx="1836900" cy="0"/>
          </a:xfrm>
          <a:prstGeom prst="straightConnector1">
            <a:avLst/>
          </a:prstGeom>
          <a:noFill/>
          <a:ln cap="flat" cmpd="sng" w="9525">
            <a:solidFill>
              <a:srgbClr val="FF0000"/>
            </a:solidFill>
            <a:prstDash val="solid"/>
            <a:round/>
            <a:headEnd len="med" w="med" type="none"/>
            <a:tailEnd len="med" w="med" type="none"/>
          </a:ln>
        </p:spPr>
      </p:cxnSp>
      <p:cxnSp>
        <p:nvCxnSpPr>
          <p:cNvPr id="914" name="Google Shape;914;g2723f3c6682_3_24"/>
          <p:cNvCxnSpPr/>
          <p:nvPr/>
        </p:nvCxnSpPr>
        <p:spPr>
          <a:xfrm flipH="1">
            <a:off x="2835200" y="2643675"/>
            <a:ext cx="8700" cy="8700"/>
          </a:xfrm>
          <a:prstGeom prst="straightConnector1">
            <a:avLst/>
          </a:prstGeom>
          <a:noFill/>
          <a:ln cap="flat" cmpd="sng" w="9525">
            <a:solidFill>
              <a:schemeClr val="dk2"/>
            </a:solidFill>
            <a:prstDash val="solid"/>
            <a:round/>
            <a:headEnd len="med" w="med" type="none"/>
            <a:tailEnd len="med" w="med" type="none"/>
          </a:ln>
        </p:spPr>
      </p:cxnSp>
      <p:graphicFrame>
        <p:nvGraphicFramePr>
          <p:cNvPr id="915" name="Google Shape;915;g2723f3c6682_3_24"/>
          <p:cNvGraphicFramePr/>
          <p:nvPr/>
        </p:nvGraphicFramePr>
        <p:xfrm>
          <a:off x="5342725" y="1074050"/>
          <a:ext cx="3000000" cy="3000000"/>
        </p:xfrm>
        <a:graphic>
          <a:graphicData uri="http://schemas.openxmlformats.org/drawingml/2006/table">
            <a:tbl>
              <a:tblPr>
                <a:noFill/>
                <a:tableStyleId>{03D2A228-4505-41D0-9E30-5E48B3FD1F31}</a:tableStyleId>
              </a:tblPr>
              <a:tblGrid>
                <a:gridCol w="464225"/>
                <a:gridCol w="464225"/>
                <a:gridCol w="464225"/>
                <a:gridCol w="464225"/>
                <a:gridCol w="464225"/>
                <a:gridCol w="464225"/>
                <a:gridCol w="464225"/>
                <a:gridCol w="464225"/>
              </a:tblGrid>
              <a:tr h="3744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7</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4425">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cxnSp>
        <p:nvCxnSpPr>
          <p:cNvPr id="916" name="Google Shape;916;g2723f3c6682_3_24"/>
          <p:cNvCxnSpPr/>
          <p:nvPr/>
        </p:nvCxnSpPr>
        <p:spPr>
          <a:xfrm>
            <a:off x="4794575" y="2573700"/>
            <a:ext cx="420000" cy="0"/>
          </a:xfrm>
          <a:prstGeom prst="straightConnector1">
            <a:avLst/>
          </a:prstGeom>
          <a:noFill/>
          <a:ln cap="flat" cmpd="sng" w="9525">
            <a:solidFill>
              <a:srgbClr val="0000FF"/>
            </a:solidFill>
            <a:prstDash val="solid"/>
            <a:round/>
            <a:headEnd len="med" w="med" type="none"/>
            <a:tailEnd len="med" w="med" type="triangle"/>
          </a:ln>
        </p:spPr>
      </p:cxnSp>
      <p:cxnSp>
        <p:nvCxnSpPr>
          <p:cNvPr id="917" name="Google Shape;917;g2723f3c6682_3_24"/>
          <p:cNvCxnSpPr/>
          <p:nvPr/>
        </p:nvCxnSpPr>
        <p:spPr>
          <a:xfrm>
            <a:off x="7208875" y="1069125"/>
            <a:ext cx="0" cy="3166500"/>
          </a:xfrm>
          <a:prstGeom prst="straightConnector1">
            <a:avLst/>
          </a:prstGeom>
          <a:noFill/>
          <a:ln cap="flat" cmpd="sng" w="9525">
            <a:solidFill>
              <a:schemeClr val="dk2"/>
            </a:solidFill>
            <a:prstDash val="solid"/>
            <a:round/>
            <a:headEnd len="med" w="med" type="none"/>
            <a:tailEnd len="med" w="med" type="none"/>
          </a:ln>
        </p:spPr>
      </p:cxnSp>
      <p:cxnSp>
        <p:nvCxnSpPr>
          <p:cNvPr id="918" name="Google Shape;918;g2723f3c6682_3_24"/>
          <p:cNvCxnSpPr/>
          <p:nvPr/>
        </p:nvCxnSpPr>
        <p:spPr>
          <a:xfrm>
            <a:off x="5310675" y="2661175"/>
            <a:ext cx="3708900" cy="0"/>
          </a:xfrm>
          <a:prstGeom prst="straightConnector1">
            <a:avLst/>
          </a:prstGeom>
          <a:noFill/>
          <a:ln cap="flat" cmpd="sng" w="9525">
            <a:solidFill>
              <a:srgbClr val="FF0000"/>
            </a:solidFill>
            <a:prstDash val="solid"/>
            <a:round/>
            <a:headEnd len="med" w="med" type="none"/>
            <a:tailEnd len="med" w="med" type="none"/>
          </a:ln>
        </p:spPr>
      </p:cxnSp>
      <p:cxnSp>
        <p:nvCxnSpPr>
          <p:cNvPr id="919" name="Google Shape;919;g2723f3c6682_3_24"/>
          <p:cNvCxnSpPr/>
          <p:nvPr/>
        </p:nvCxnSpPr>
        <p:spPr>
          <a:xfrm>
            <a:off x="8118600" y="1086625"/>
            <a:ext cx="0" cy="3175200"/>
          </a:xfrm>
          <a:prstGeom prst="straightConnector1">
            <a:avLst/>
          </a:prstGeom>
          <a:noFill/>
          <a:ln cap="flat" cmpd="sng" w="9525">
            <a:solidFill>
              <a:srgbClr val="FF0000"/>
            </a:solidFill>
            <a:prstDash val="solid"/>
            <a:round/>
            <a:headEnd len="med" w="med" type="none"/>
            <a:tailEnd len="med" w="med" type="none"/>
          </a:ln>
        </p:spPr>
      </p:cxnSp>
      <p:cxnSp>
        <p:nvCxnSpPr>
          <p:cNvPr id="920" name="Google Shape;920;g2723f3c6682_3_24"/>
          <p:cNvCxnSpPr/>
          <p:nvPr/>
        </p:nvCxnSpPr>
        <p:spPr>
          <a:xfrm>
            <a:off x="7226375" y="3474675"/>
            <a:ext cx="1819500" cy="0"/>
          </a:xfrm>
          <a:prstGeom prst="straightConnector1">
            <a:avLst/>
          </a:prstGeom>
          <a:noFill/>
          <a:ln cap="flat" cmpd="sng" w="9525">
            <a:solidFill>
              <a:srgbClr val="FF0000"/>
            </a:solidFill>
            <a:prstDash val="solid"/>
            <a:round/>
            <a:headEnd len="med" w="med" type="none"/>
            <a:tailEnd len="med" w="med" type="none"/>
          </a:ln>
        </p:spPr>
      </p:cxnSp>
      <p:cxnSp>
        <p:nvCxnSpPr>
          <p:cNvPr id="921" name="Google Shape;921;g2723f3c6682_3_24"/>
          <p:cNvCxnSpPr/>
          <p:nvPr/>
        </p:nvCxnSpPr>
        <p:spPr>
          <a:xfrm>
            <a:off x="7200125" y="1865150"/>
            <a:ext cx="18807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24"/>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a:t>
            </a:r>
            <a:endParaRPr/>
          </a:p>
        </p:txBody>
      </p:sp>
      <p:sp>
        <p:nvSpPr>
          <p:cNvPr id="927" name="Google Shape;927;p24"/>
          <p:cNvSpPr txBox="1"/>
          <p:nvPr>
            <p:ph idx="1" type="body"/>
          </p:nvPr>
        </p:nvSpPr>
        <p:spPr>
          <a:xfrm>
            <a:off x="1106400" y="767876"/>
            <a:ext cx="7761600" cy="1271700"/>
          </a:xfrm>
          <a:prstGeom prst="rect">
            <a:avLst/>
          </a:prstGeom>
          <a:noFill/>
          <a:ln>
            <a:noFill/>
          </a:ln>
        </p:spPr>
        <p:txBody>
          <a:bodyPr anchorCtr="0" anchor="t" bIns="91425" lIns="91425" spcFirstLastPara="1" rIns="91425" wrap="square" tIns="91425">
            <a:normAutofit fontScale="85000" lnSpcReduction="20000"/>
          </a:bodyPr>
          <a:lstStyle/>
          <a:p>
            <a:pPr indent="-276482" lvl="0" marL="285750" rtl="0" algn="l">
              <a:lnSpc>
                <a:spcPct val="115000"/>
              </a:lnSpc>
              <a:spcBef>
                <a:spcPts val="0"/>
              </a:spcBef>
              <a:spcAft>
                <a:spcPts val="0"/>
              </a:spcAft>
              <a:buClr>
                <a:schemeClr val="dk1"/>
              </a:buClr>
              <a:buSzPct val="149687"/>
              <a:buFont typeface="Arial"/>
              <a:buChar char="•"/>
            </a:pPr>
            <a:r>
              <a:rPr lang="en">
                <a:solidFill>
                  <a:schemeClr val="dk1"/>
                </a:solidFill>
              </a:rPr>
              <a:t>Region merging is the opposite of region splitting.</a:t>
            </a:r>
            <a:endParaRPr>
              <a:solidFill>
                <a:schemeClr val="dk1"/>
              </a:solidFill>
            </a:endParaRPr>
          </a:p>
          <a:p>
            <a:pPr indent="-241617" lvl="0" marL="285750" rtl="0" algn="l">
              <a:lnSpc>
                <a:spcPct val="115000"/>
              </a:lnSpc>
              <a:spcBef>
                <a:spcPts val="0"/>
              </a:spcBef>
              <a:spcAft>
                <a:spcPts val="0"/>
              </a:spcAft>
              <a:buClr>
                <a:schemeClr val="dk1"/>
              </a:buClr>
              <a:buSzPct val="100000"/>
              <a:buChar char="•"/>
            </a:pPr>
            <a:r>
              <a:rPr lang="en">
                <a:solidFill>
                  <a:schemeClr val="dk1"/>
                </a:solidFill>
              </a:rPr>
              <a:t>Here we start from the </a:t>
            </a:r>
            <a:r>
              <a:rPr lang="en">
                <a:solidFill>
                  <a:schemeClr val="dk1"/>
                </a:solidFill>
              </a:rPr>
              <a:t>pixel</a:t>
            </a:r>
            <a:r>
              <a:rPr lang="en">
                <a:solidFill>
                  <a:schemeClr val="dk1"/>
                </a:solidFill>
              </a:rPr>
              <a:t> level and consider each of them as a homogeneous region.</a:t>
            </a:r>
            <a:endParaRPr>
              <a:solidFill>
                <a:schemeClr val="dk1"/>
              </a:solidFill>
            </a:endParaRPr>
          </a:p>
          <a:p>
            <a:pPr indent="-276482" lvl="0" marL="285750" rtl="0" algn="l">
              <a:lnSpc>
                <a:spcPct val="115000"/>
              </a:lnSpc>
              <a:spcBef>
                <a:spcPts val="0"/>
              </a:spcBef>
              <a:spcAft>
                <a:spcPts val="0"/>
              </a:spcAft>
              <a:buClr>
                <a:schemeClr val="dk1"/>
              </a:buClr>
              <a:buSzPct val="149688"/>
              <a:buFont typeface="Arial"/>
              <a:buChar char="•"/>
            </a:pPr>
            <a:r>
              <a:rPr lang="en">
                <a:solidFill>
                  <a:schemeClr val="dk1"/>
                </a:solidFill>
              </a:rPr>
              <a:t>At any level of merging, we check if the four adjacent regions satisfy the homogeneous property. If yes, they are merged to form a bigger region, otherwise the regions are left as they are.</a:t>
            </a:r>
            <a:endParaRPr>
              <a:solidFill>
                <a:schemeClr val="dk1"/>
              </a:solidFill>
            </a:endParaRPr>
          </a:p>
          <a:p>
            <a:pPr indent="-276482" lvl="0" marL="285750" rtl="0" algn="l">
              <a:lnSpc>
                <a:spcPct val="115000"/>
              </a:lnSpc>
              <a:spcBef>
                <a:spcPts val="0"/>
              </a:spcBef>
              <a:spcAft>
                <a:spcPts val="0"/>
              </a:spcAft>
              <a:buClr>
                <a:schemeClr val="dk1"/>
              </a:buClr>
              <a:buSzPct val="149688"/>
              <a:buFont typeface="Arial"/>
              <a:buChar char="•"/>
            </a:pPr>
            <a:r>
              <a:rPr lang="en">
                <a:solidFill>
                  <a:schemeClr val="dk1"/>
                </a:solidFill>
              </a:rPr>
              <a:t>This is repeated </a:t>
            </a:r>
            <a:r>
              <a:rPr lang="en">
                <a:solidFill>
                  <a:schemeClr val="dk1"/>
                </a:solidFill>
              </a:rPr>
              <a:t>until no further region exists that requires merging.</a:t>
            </a:r>
            <a:endParaRPr>
              <a:solidFill>
                <a:schemeClr val="dk1"/>
              </a:solidFill>
            </a:endParaRPr>
          </a:p>
        </p:txBody>
      </p:sp>
      <p:sp>
        <p:nvSpPr>
          <p:cNvPr id="928" name="Google Shape;928;p24"/>
          <p:cNvSpPr txBox="1"/>
          <p:nvPr/>
        </p:nvSpPr>
        <p:spPr>
          <a:xfrm>
            <a:off x="1142550" y="2340925"/>
            <a:ext cx="79254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
              <a:t>For checking 2 regions to be merged following </a:t>
            </a:r>
            <a:r>
              <a:rPr lang="en"/>
              <a:t>criteria</a:t>
            </a:r>
            <a:r>
              <a:rPr lang="en"/>
              <a:t> should be fulfilled at the same time : </a:t>
            </a:r>
            <a:endParaRPr/>
          </a:p>
          <a:p>
            <a:pPr indent="0" lvl="0" marL="0" marR="0" rtl="0" algn="l">
              <a:lnSpc>
                <a:spcPct val="100000"/>
              </a:lnSpc>
              <a:spcBef>
                <a:spcPts val="0"/>
              </a:spcBef>
              <a:spcAft>
                <a:spcPts val="0"/>
              </a:spcAft>
              <a:buClr>
                <a:srgbClr val="000000"/>
              </a:buClr>
              <a:buSzPts val="1400"/>
              <a:buFont typeface="Arial"/>
              <a:buNone/>
            </a:pPr>
            <a:r>
              <a:t/>
            </a:r>
            <a:endParaRPr/>
          </a:p>
          <a:p>
            <a:pPr indent="-317500" lvl="0" marL="457200" marR="0" rtl="0" algn="l">
              <a:lnSpc>
                <a:spcPct val="100000"/>
              </a:lnSpc>
              <a:spcBef>
                <a:spcPts val="0"/>
              </a:spcBef>
              <a:spcAft>
                <a:spcPts val="0"/>
              </a:spcAft>
              <a:buSzPts val="1400"/>
              <a:buAutoNum type="arabicPeriod"/>
            </a:pPr>
            <a:r>
              <a:rPr lang="en"/>
              <a:t>The difference between Maximum pixel value of 1st region and the </a:t>
            </a:r>
            <a:r>
              <a:rPr lang="en"/>
              <a:t>Minimum value of 2nd region must no be greater than “Threshold” value.</a:t>
            </a:r>
            <a:endParaRPr/>
          </a:p>
          <a:p>
            <a:pPr indent="0" lvl="0" marL="457200" marR="0" rtl="0" algn="l">
              <a:lnSpc>
                <a:spcPct val="100000"/>
              </a:lnSpc>
              <a:spcBef>
                <a:spcPts val="0"/>
              </a:spcBef>
              <a:spcAft>
                <a:spcPts val="0"/>
              </a:spcAft>
              <a:buNone/>
            </a:pPr>
            <a:r>
              <a:t/>
            </a:r>
            <a:endParaRPr/>
          </a:p>
          <a:p>
            <a:pPr indent="-317500" lvl="0" marL="457200" rtl="0" algn="l">
              <a:spcBef>
                <a:spcPts val="0"/>
              </a:spcBef>
              <a:spcAft>
                <a:spcPts val="0"/>
              </a:spcAft>
              <a:buSzPts val="1400"/>
              <a:buAutoNum type="arabicPeriod"/>
            </a:pPr>
            <a:r>
              <a:rPr lang="en">
                <a:solidFill>
                  <a:schemeClr val="dk1"/>
                </a:solidFill>
              </a:rPr>
              <a:t>The difference between Maximum pixel value of 2nd region and the Minimum value of 1st region must no be greater than “Threshold” value.</a:t>
            </a:r>
            <a:endParaRPr/>
          </a:p>
        </p:txBody>
      </p:sp>
      <p:sp>
        <p:nvSpPr>
          <p:cNvPr id="929" name="Google Shape;929;p24"/>
          <p:cNvSpPr txBox="1"/>
          <p:nvPr/>
        </p:nvSpPr>
        <p:spPr>
          <a:xfrm>
            <a:off x="765800" y="4418950"/>
            <a:ext cx="7616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00000"/>
                </a:solidFill>
                <a:latin typeface="Arial"/>
                <a:ea typeface="Arial"/>
                <a:cs typeface="Arial"/>
                <a:sym typeface="Arial"/>
              </a:rPr>
              <a:t>* Check adjacent regions, if they are falling within the </a:t>
            </a:r>
            <a:r>
              <a:rPr b="0" i="0" lang="en" sz="1400" u="none" cap="none" strike="noStrike">
                <a:solidFill>
                  <a:srgbClr val="00B0F0"/>
                </a:solidFill>
                <a:latin typeface="Arial"/>
                <a:ea typeface="Arial"/>
                <a:cs typeface="Arial"/>
                <a:sym typeface="Arial"/>
              </a:rPr>
              <a:t>threshold</a:t>
            </a:r>
            <a:r>
              <a:rPr b="0" i="0" lang="en" sz="1400" u="none" cap="none" strike="noStrike">
                <a:solidFill>
                  <a:srgbClr val="C00000"/>
                </a:solidFill>
                <a:latin typeface="Arial"/>
                <a:ea typeface="Arial"/>
                <a:cs typeface="Arial"/>
                <a:sym typeface="Arial"/>
              </a:rPr>
              <a:t>, then merge.   </a:t>
            </a:r>
            <a:endParaRPr b="0" i="0" sz="1400" u="none" cap="none" strike="noStrike">
              <a:solidFill>
                <a:srgbClr val="000000"/>
              </a:solidFill>
              <a:latin typeface="Arial"/>
              <a:ea typeface="Arial"/>
              <a:cs typeface="Arial"/>
              <a:sym typeface="Arial"/>
            </a:endParaRPr>
          </a:p>
        </p:txBody>
      </p:sp>
      <p:sp>
        <p:nvSpPr>
          <p:cNvPr id="930" name="Google Shape;930;p24"/>
          <p:cNvSpPr txBox="1"/>
          <p:nvPr/>
        </p:nvSpPr>
        <p:spPr>
          <a:xfrm>
            <a:off x="358600" y="24852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272287c3909_0_0"/>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a:t>
            </a:r>
            <a:endParaRPr/>
          </a:p>
        </p:txBody>
      </p:sp>
      <p:graphicFrame>
        <p:nvGraphicFramePr>
          <p:cNvPr id="936" name="Google Shape;936;g272287c3909_0_0"/>
          <p:cNvGraphicFramePr/>
          <p:nvPr/>
        </p:nvGraphicFramePr>
        <p:xfrm>
          <a:off x="905675" y="14299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937" name="Google Shape;937;g272287c3909_0_0"/>
          <p:cNvCxnSpPr/>
          <p:nvPr/>
        </p:nvCxnSpPr>
        <p:spPr>
          <a:xfrm>
            <a:off x="893175" y="3050500"/>
            <a:ext cx="4278300" cy="0"/>
          </a:xfrm>
          <a:prstGeom prst="straightConnector1">
            <a:avLst/>
          </a:prstGeom>
          <a:noFill/>
          <a:ln cap="flat" cmpd="sng" w="28575">
            <a:solidFill>
              <a:srgbClr val="00B0F0"/>
            </a:solidFill>
            <a:prstDash val="solid"/>
            <a:round/>
            <a:headEnd len="med" w="med" type="none"/>
            <a:tailEnd len="med" w="med" type="none"/>
          </a:ln>
        </p:spPr>
      </p:cxnSp>
      <p:cxnSp>
        <p:nvCxnSpPr>
          <p:cNvPr id="938" name="Google Shape;938;g272287c3909_0_0"/>
          <p:cNvCxnSpPr/>
          <p:nvPr/>
        </p:nvCxnSpPr>
        <p:spPr>
          <a:xfrm rot="10800000">
            <a:off x="3063625" y="1442200"/>
            <a:ext cx="0" cy="3185400"/>
          </a:xfrm>
          <a:prstGeom prst="straightConnector1">
            <a:avLst/>
          </a:prstGeom>
          <a:noFill/>
          <a:ln cap="flat" cmpd="sng" w="28575">
            <a:solidFill>
              <a:srgbClr val="00B0F0"/>
            </a:solidFill>
            <a:prstDash val="solid"/>
            <a:round/>
            <a:headEnd len="med" w="med" type="none"/>
            <a:tailEnd len="med" w="med" type="none"/>
          </a:ln>
        </p:spPr>
      </p:cxnSp>
      <p:cxnSp>
        <p:nvCxnSpPr>
          <p:cNvPr id="939" name="Google Shape;939;g272287c3909_0_0"/>
          <p:cNvCxnSpPr/>
          <p:nvPr/>
        </p:nvCxnSpPr>
        <p:spPr>
          <a:xfrm flipH="1" rot="10800000">
            <a:off x="3063625" y="2238550"/>
            <a:ext cx="2170500" cy="15600"/>
          </a:xfrm>
          <a:prstGeom prst="straightConnector1">
            <a:avLst/>
          </a:prstGeom>
          <a:noFill/>
          <a:ln cap="flat" cmpd="sng" w="28575">
            <a:solidFill>
              <a:srgbClr val="00B0F0"/>
            </a:solidFill>
            <a:prstDash val="solid"/>
            <a:round/>
            <a:headEnd len="med" w="med" type="none"/>
            <a:tailEnd len="med" w="med" type="none"/>
          </a:ln>
        </p:spPr>
      </p:cxnSp>
      <p:cxnSp>
        <p:nvCxnSpPr>
          <p:cNvPr id="940" name="Google Shape;940;g272287c3909_0_0"/>
          <p:cNvCxnSpPr/>
          <p:nvPr/>
        </p:nvCxnSpPr>
        <p:spPr>
          <a:xfrm>
            <a:off x="3063625" y="3815625"/>
            <a:ext cx="2154900" cy="0"/>
          </a:xfrm>
          <a:prstGeom prst="straightConnector1">
            <a:avLst/>
          </a:prstGeom>
          <a:noFill/>
          <a:ln cap="flat" cmpd="sng" w="28575">
            <a:solidFill>
              <a:srgbClr val="00B0F0"/>
            </a:solidFill>
            <a:prstDash val="solid"/>
            <a:round/>
            <a:headEnd len="med" w="med" type="none"/>
            <a:tailEnd len="med" w="med" type="none"/>
          </a:ln>
        </p:spPr>
      </p:cxnSp>
      <p:cxnSp>
        <p:nvCxnSpPr>
          <p:cNvPr id="941" name="Google Shape;941;g272287c3909_0_0"/>
          <p:cNvCxnSpPr/>
          <p:nvPr/>
        </p:nvCxnSpPr>
        <p:spPr>
          <a:xfrm rot="10800000">
            <a:off x="4141075" y="1442175"/>
            <a:ext cx="0" cy="3180900"/>
          </a:xfrm>
          <a:prstGeom prst="straightConnector1">
            <a:avLst/>
          </a:prstGeom>
          <a:noFill/>
          <a:ln cap="flat" cmpd="sng" w="28575">
            <a:solidFill>
              <a:srgbClr val="00B0F0"/>
            </a:solidFill>
            <a:prstDash val="solid"/>
            <a:round/>
            <a:headEnd len="med" w="med" type="none"/>
            <a:tailEnd len="med" w="med" type="none"/>
          </a:ln>
        </p:spPr>
      </p:cxnSp>
      <p:sp>
        <p:nvSpPr>
          <p:cNvPr id="942" name="Google Shape;942;g272287c3909_0_0"/>
          <p:cNvSpPr txBox="1"/>
          <p:nvPr/>
        </p:nvSpPr>
        <p:spPr>
          <a:xfrm>
            <a:off x="3632875" y="16943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B0F0"/>
                </a:solidFill>
              </a:rPr>
              <a:t>R21</a:t>
            </a:r>
            <a:endParaRPr b="1" sz="1600">
              <a:solidFill>
                <a:srgbClr val="00B0F0"/>
              </a:solidFill>
            </a:endParaRPr>
          </a:p>
        </p:txBody>
      </p:sp>
      <p:sp>
        <p:nvSpPr>
          <p:cNvPr id="943" name="Google Shape;943;g272287c3909_0_0"/>
          <p:cNvSpPr txBox="1"/>
          <p:nvPr/>
        </p:nvSpPr>
        <p:spPr>
          <a:xfrm>
            <a:off x="358600" y="24852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944" name="Google Shape;944;g272287c3909_0_0"/>
          <p:cNvSpPr txBox="1"/>
          <p:nvPr/>
        </p:nvSpPr>
        <p:spPr>
          <a:xfrm>
            <a:off x="3645175" y="24002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945" name="Google Shape;945;g272287c3909_0_0"/>
          <p:cNvSpPr txBox="1"/>
          <p:nvPr/>
        </p:nvSpPr>
        <p:spPr>
          <a:xfrm>
            <a:off x="5142325" y="1487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946" name="Google Shape;946;g272287c3909_0_0"/>
          <p:cNvSpPr txBox="1"/>
          <p:nvPr/>
        </p:nvSpPr>
        <p:spPr>
          <a:xfrm>
            <a:off x="5142325" y="24580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947" name="Google Shape;947;g272287c3909_0_0"/>
          <p:cNvSpPr txBox="1"/>
          <p:nvPr/>
        </p:nvSpPr>
        <p:spPr>
          <a:xfrm>
            <a:off x="3645175" y="32385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948" name="Google Shape;948;g272287c3909_0_0"/>
          <p:cNvSpPr txBox="1"/>
          <p:nvPr/>
        </p:nvSpPr>
        <p:spPr>
          <a:xfrm>
            <a:off x="5142325" y="31999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949" name="Google Shape;949;g272287c3909_0_0"/>
          <p:cNvSpPr txBox="1"/>
          <p:nvPr/>
        </p:nvSpPr>
        <p:spPr>
          <a:xfrm>
            <a:off x="3721375" y="45370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950" name="Google Shape;950;g272287c3909_0_0"/>
          <p:cNvSpPr txBox="1"/>
          <p:nvPr/>
        </p:nvSpPr>
        <p:spPr>
          <a:xfrm>
            <a:off x="5142325" y="39820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951" name="Google Shape;951;g272287c3909_0_0"/>
          <p:cNvSpPr txBox="1"/>
          <p:nvPr/>
        </p:nvSpPr>
        <p:spPr>
          <a:xfrm>
            <a:off x="381000" y="40604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952" name="Google Shape;952;g272287c3909_0_0"/>
          <p:cNvSpPr txBox="1"/>
          <p:nvPr/>
        </p:nvSpPr>
        <p:spPr>
          <a:xfrm>
            <a:off x="3632875" y="39817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B0F0"/>
                </a:solidFill>
              </a:rPr>
              <a:t>R43</a:t>
            </a:r>
            <a:endParaRPr b="1" sz="1600">
              <a:solidFill>
                <a:srgbClr val="00B0F0"/>
              </a:solidFill>
            </a:endParaRPr>
          </a:p>
        </p:txBody>
      </p:sp>
      <p:sp>
        <p:nvSpPr>
          <p:cNvPr id="953" name="Google Shape;953;g272287c3909_0_0"/>
          <p:cNvSpPr txBox="1"/>
          <p:nvPr/>
        </p:nvSpPr>
        <p:spPr>
          <a:xfrm>
            <a:off x="3844375" y="910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954" name="Google Shape;954;g272287c3909_0_0"/>
          <p:cNvSpPr txBox="1"/>
          <p:nvPr/>
        </p:nvSpPr>
        <p:spPr>
          <a:xfrm>
            <a:off x="396625" y="691675"/>
            <a:ext cx="79893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Apply merge algorithm ,considering the</a:t>
            </a:r>
            <a:r>
              <a:rPr b="1" lang="en" sz="1800">
                <a:solidFill>
                  <a:schemeClr val="dk1"/>
                </a:solidFill>
              </a:rPr>
              <a:t> Threshold</a:t>
            </a:r>
            <a:r>
              <a:rPr lang="en" sz="1800">
                <a:solidFill>
                  <a:schemeClr val="dk1"/>
                </a:solidFill>
              </a:rPr>
              <a:t> value as &lt;= 3</a:t>
            </a:r>
            <a:endParaRPr sz="18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g272287c3909_0_161"/>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960" name="Google Shape;960;g272287c3909_0_161"/>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961" name="Google Shape;961;g272287c3909_0_161"/>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962" name="Google Shape;962;g272287c3909_0_161"/>
          <p:cNvCxnSpPr/>
          <p:nvPr/>
        </p:nvCxnSpPr>
        <p:spPr>
          <a:xfrm rot="10800000">
            <a:off x="2575400" y="864875"/>
            <a:ext cx="19200" cy="3238500"/>
          </a:xfrm>
          <a:prstGeom prst="straightConnector1">
            <a:avLst/>
          </a:prstGeom>
          <a:noFill/>
          <a:ln cap="flat" cmpd="sng" w="38100">
            <a:solidFill>
              <a:srgbClr val="00B0F0"/>
            </a:solidFill>
            <a:prstDash val="solid"/>
            <a:round/>
            <a:headEnd len="med" w="med" type="none"/>
            <a:tailEnd len="med" w="med" type="none"/>
          </a:ln>
        </p:spPr>
      </p:cxnSp>
      <p:cxnSp>
        <p:nvCxnSpPr>
          <p:cNvPr id="963" name="Google Shape;963;g272287c3909_0_161"/>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964" name="Google Shape;964;g272287c3909_0_161"/>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965" name="Google Shape;965;g272287c3909_0_161"/>
          <p:cNvCxnSpPr/>
          <p:nvPr/>
        </p:nvCxnSpPr>
        <p:spPr>
          <a:xfrm rot="10800000">
            <a:off x="3683875" y="908775"/>
            <a:ext cx="0" cy="3180900"/>
          </a:xfrm>
          <a:prstGeom prst="straightConnector1">
            <a:avLst/>
          </a:prstGeom>
          <a:noFill/>
          <a:ln cap="flat" cmpd="sng" w="38100">
            <a:solidFill>
              <a:srgbClr val="00B0F0"/>
            </a:solidFill>
            <a:prstDash val="solid"/>
            <a:round/>
            <a:headEnd len="med" w="med" type="none"/>
            <a:tailEnd len="med" w="med" type="none"/>
          </a:ln>
        </p:spPr>
      </p:cxnSp>
      <p:sp>
        <p:nvSpPr>
          <p:cNvPr id="966" name="Google Shape;966;g272287c3909_0_161"/>
          <p:cNvSpPr txBox="1"/>
          <p:nvPr/>
        </p:nvSpPr>
        <p:spPr>
          <a:xfrm>
            <a:off x="31889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967" name="Google Shape;967;g272287c3909_0_161"/>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968" name="Google Shape;968;g272287c3909_0_161"/>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969" name="Google Shape;969;g272287c3909_0_161"/>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970" name="Google Shape;970;g272287c3909_0_161"/>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971" name="Google Shape;971;g272287c3909_0_161"/>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972" name="Google Shape;972;g272287c3909_0_161"/>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973" name="Google Shape;973;g272287c3909_0_161"/>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974" name="Google Shape;974;g272287c3909_0_161"/>
          <p:cNvSpPr txBox="1"/>
          <p:nvPr/>
        </p:nvSpPr>
        <p:spPr>
          <a:xfrm>
            <a:off x="45327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975" name="Google Shape;975;g272287c3909_0_161"/>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976" name="Google Shape;976;g272287c3909_0_161"/>
          <p:cNvSpPr txBox="1"/>
          <p:nvPr/>
        </p:nvSpPr>
        <p:spPr>
          <a:xfrm>
            <a:off x="30994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977" name="Google Shape;977;g272287c3909_0_161"/>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978" name="Google Shape;978;g272287c3909_0_161"/>
          <p:cNvSpPr txBox="1"/>
          <p:nvPr/>
        </p:nvSpPr>
        <p:spPr>
          <a:xfrm>
            <a:off x="5928350" y="769625"/>
            <a:ext cx="32157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Step1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R1 region. Adjacent are R21,R23,R3.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1.1: Check R1 and R21</a:t>
            </a:r>
            <a:endParaRPr sz="1800">
              <a:solidFill>
                <a:schemeClr val="dk2"/>
              </a:solidFill>
            </a:endParaRPr>
          </a:p>
          <a:p>
            <a:pPr indent="0" lvl="0" marL="0" rtl="0" algn="l">
              <a:spcBef>
                <a:spcPts val="0"/>
              </a:spcBef>
              <a:spcAft>
                <a:spcPts val="0"/>
              </a:spcAft>
              <a:buNone/>
            </a:pPr>
            <a:r>
              <a:rPr lang="en" sz="1800">
                <a:solidFill>
                  <a:schemeClr val="dk2"/>
                </a:solidFill>
              </a:rPr>
              <a:t>Max of R1 = 7</a:t>
            </a:r>
            <a:endParaRPr sz="1800">
              <a:solidFill>
                <a:schemeClr val="dk2"/>
              </a:solidFill>
            </a:endParaRPr>
          </a:p>
          <a:p>
            <a:pPr indent="0" lvl="0" marL="0" rtl="0" algn="l">
              <a:spcBef>
                <a:spcPts val="0"/>
              </a:spcBef>
              <a:spcAft>
                <a:spcPts val="0"/>
              </a:spcAft>
              <a:buNone/>
            </a:pPr>
            <a:r>
              <a:rPr lang="en" sz="1800">
                <a:solidFill>
                  <a:schemeClr val="dk2"/>
                </a:solidFill>
              </a:rPr>
              <a:t>Min of R21= 5</a:t>
            </a:r>
            <a:endParaRPr sz="1800">
              <a:solidFill>
                <a:schemeClr val="dk2"/>
              </a:solidFill>
            </a:endParaRPr>
          </a:p>
          <a:p>
            <a:pPr indent="0" lvl="0" marL="0" rtl="0" algn="l">
              <a:spcBef>
                <a:spcPts val="0"/>
              </a:spcBef>
              <a:spcAft>
                <a:spcPts val="0"/>
              </a:spcAft>
              <a:buNone/>
            </a:pPr>
            <a:r>
              <a:rPr lang="en" sz="1800">
                <a:solidFill>
                  <a:schemeClr val="dk2"/>
                </a:solidFill>
              </a:rPr>
              <a:t>Since , 7- 5 = 2 &lt; Threshold</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R1=  4</a:t>
            </a:r>
            <a:endParaRPr sz="1800">
              <a:solidFill>
                <a:schemeClr val="dk2"/>
              </a:solidFill>
            </a:endParaRPr>
          </a:p>
          <a:p>
            <a:pPr indent="0" lvl="0" marL="0" rtl="0" algn="l">
              <a:spcBef>
                <a:spcPts val="0"/>
              </a:spcBef>
              <a:spcAft>
                <a:spcPts val="0"/>
              </a:spcAft>
              <a:buNone/>
            </a:pPr>
            <a:r>
              <a:rPr lang="en" sz="1800">
                <a:solidFill>
                  <a:schemeClr val="dk2"/>
                </a:solidFill>
              </a:rPr>
              <a:t>Since , 7- 4 = </a:t>
            </a:r>
            <a:r>
              <a:rPr lang="en" sz="1800">
                <a:solidFill>
                  <a:schemeClr val="dk2"/>
                </a:solidFill>
              </a:rPr>
              <a:t>3</a:t>
            </a:r>
            <a:r>
              <a:rPr lang="en" sz="1800">
                <a:solidFill>
                  <a:schemeClr val="dk2"/>
                </a:solidFill>
              </a:rPr>
              <a:t> ==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g272287c3909_0_25"/>
          <p:cNvSpPr txBox="1"/>
          <p:nvPr>
            <p:ph type="title"/>
          </p:nvPr>
        </p:nvSpPr>
        <p:spPr>
          <a:xfrm>
            <a:off x="41100" y="427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984" name="Google Shape;984;g272287c3909_0_25"/>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5</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7</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7</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7</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7</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5</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5</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6</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4</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4</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4</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5</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4</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985" name="Google Shape;985;g272287c3909_0_25"/>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986" name="Google Shape;986;g272287c3909_0_25"/>
          <p:cNvCxnSpPr/>
          <p:nvPr/>
        </p:nvCxnSpPr>
        <p:spPr>
          <a:xfrm rot="10800000">
            <a:off x="2556500" y="1703075"/>
            <a:ext cx="38100" cy="2476500"/>
          </a:xfrm>
          <a:prstGeom prst="straightConnector1">
            <a:avLst/>
          </a:prstGeom>
          <a:noFill/>
          <a:ln cap="flat" cmpd="sng" w="38100">
            <a:solidFill>
              <a:srgbClr val="00B0F0"/>
            </a:solidFill>
            <a:prstDash val="solid"/>
            <a:round/>
            <a:headEnd len="med" w="med" type="none"/>
            <a:tailEnd len="med" w="med" type="none"/>
          </a:ln>
        </p:spPr>
      </p:cxnSp>
      <p:cxnSp>
        <p:nvCxnSpPr>
          <p:cNvPr id="987" name="Google Shape;987;g272287c3909_0_25"/>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988" name="Google Shape;988;g272287c3909_0_25"/>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989" name="Google Shape;989;g272287c3909_0_25"/>
          <p:cNvCxnSpPr/>
          <p:nvPr/>
        </p:nvCxnSpPr>
        <p:spPr>
          <a:xfrm rot="10800000">
            <a:off x="3683875" y="908775"/>
            <a:ext cx="0" cy="3180900"/>
          </a:xfrm>
          <a:prstGeom prst="straightConnector1">
            <a:avLst/>
          </a:prstGeom>
          <a:noFill/>
          <a:ln cap="flat" cmpd="sng" w="38100">
            <a:solidFill>
              <a:srgbClr val="00B0F0"/>
            </a:solidFill>
            <a:prstDash val="solid"/>
            <a:round/>
            <a:headEnd len="med" w="med" type="none"/>
            <a:tailEnd len="med" w="med" type="none"/>
          </a:ln>
        </p:spPr>
      </p:cxnSp>
      <p:sp>
        <p:nvSpPr>
          <p:cNvPr id="990" name="Google Shape;990;g272287c3909_0_25"/>
          <p:cNvSpPr txBox="1"/>
          <p:nvPr/>
        </p:nvSpPr>
        <p:spPr>
          <a:xfrm>
            <a:off x="31889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991" name="Google Shape;991;g272287c3909_0_25"/>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992" name="Google Shape;992;g272287c3909_0_25"/>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993" name="Google Shape;993;g272287c3909_0_25"/>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994" name="Google Shape;994;g272287c3909_0_25"/>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995" name="Google Shape;995;g272287c3909_0_25"/>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996" name="Google Shape;996;g272287c3909_0_25"/>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997" name="Google Shape;997;g272287c3909_0_25"/>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998" name="Google Shape;998;g272287c3909_0_25"/>
          <p:cNvSpPr txBox="1"/>
          <p:nvPr/>
        </p:nvSpPr>
        <p:spPr>
          <a:xfrm>
            <a:off x="45327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999" name="Google Shape;999;g272287c3909_0_25"/>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000" name="Google Shape;1000;g272287c3909_0_25"/>
          <p:cNvSpPr txBox="1"/>
          <p:nvPr/>
        </p:nvSpPr>
        <p:spPr>
          <a:xfrm>
            <a:off x="30994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001" name="Google Shape;1001;g272287c3909_0_25"/>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002" name="Google Shape;1002;g272287c3909_0_25"/>
          <p:cNvSpPr txBox="1"/>
          <p:nvPr/>
        </p:nvSpPr>
        <p:spPr>
          <a:xfrm>
            <a:off x="5928350" y="541025"/>
            <a:ext cx="32157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Step1 : </a:t>
            </a:r>
            <a:endParaRPr sz="1800">
              <a:solidFill>
                <a:schemeClr val="dk2"/>
              </a:solidFill>
            </a:endParaRPr>
          </a:p>
          <a:p>
            <a:pPr indent="0" lvl="0" marL="0" rtl="0" algn="l">
              <a:spcBef>
                <a:spcPts val="0"/>
              </a:spcBef>
              <a:spcAft>
                <a:spcPts val="0"/>
              </a:spcAft>
              <a:buNone/>
            </a:pPr>
            <a:r>
              <a:rPr lang="en" sz="1800">
                <a:solidFill>
                  <a:schemeClr val="dk2"/>
                </a:solidFill>
              </a:rPr>
              <a:t>Check </a:t>
            </a:r>
            <a:r>
              <a:rPr lang="en" sz="1800">
                <a:solidFill>
                  <a:schemeClr val="dk2"/>
                </a:solidFill>
              </a:rPr>
              <a:t>the adjacent of</a:t>
            </a:r>
            <a:r>
              <a:rPr lang="en" sz="1800">
                <a:solidFill>
                  <a:schemeClr val="dk2"/>
                </a:solidFill>
              </a:rPr>
              <a:t> R1 region. </a:t>
            </a:r>
            <a:r>
              <a:rPr lang="en" sz="1800">
                <a:solidFill>
                  <a:schemeClr val="dk2"/>
                </a:solidFill>
              </a:rPr>
              <a:t>Adjacent</a:t>
            </a:r>
            <a:r>
              <a:rPr lang="en" sz="1800">
                <a:solidFill>
                  <a:schemeClr val="dk2"/>
                </a:solidFill>
              </a:rPr>
              <a:t> are R21,R23,R3.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1.2: Check R1 and R23</a:t>
            </a:r>
            <a:endParaRPr sz="1800">
              <a:solidFill>
                <a:schemeClr val="dk2"/>
              </a:solidFill>
            </a:endParaRPr>
          </a:p>
          <a:p>
            <a:pPr indent="0" lvl="0" marL="0" rtl="0" algn="l">
              <a:spcBef>
                <a:spcPts val="0"/>
              </a:spcBef>
              <a:spcAft>
                <a:spcPts val="0"/>
              </a:spcAft>
              <a:buNone/>
            </a:pPr>
            <a:r>
              <a:rPr lang="en" sz="1800">
                <a:solidFill>
                  <a:schemeClr val="dk2"/>
                </a:solidFill>
              </a:rPr>
              <a:t>Max of R1 = 7</a:t>
            </a:r>
            <a:endParaRPr sz="1800">
              <a:solidFill>
                <a:schemeClr val="dk2"/>
              </a:solidFill>
            </a:endParaRPr>
          </a:p>
          <a:p>
            <a:pPr indent="0" lvl="0" marL="0" rtl="0" algn="l">
              <a:spcBef>
                <a:spcPts val="0"/>
              </a:spcBef>
              <a:spcAft>
                <a:spcPts val="0"/>
              </a:spcAft>
              <a:buNone/>
            </a:pPr>
            <a:r>
              <a:rPr lang="en" sz="1800">
                <a:solidFill>
                  <a:schemeClr val="dk2"/>
                </a:solidFill>
              </a:rPr>
              <a:t>Min of R23= 2</a:t>
            </a:r>
            <a:endParaRPr sz="1800">
              <a:solidFill>
                <a:schemeClr val="dk2"/>
              </a:solidFill>
            </a:endParaRPr>
          </a:p>
          <a:p>
            <a:pPr indent="0" lvl="0" marL="0" rtl="0" algn="l">
              <a:spcBef>
                <a:spcPts val="0"/>
              </a:spcBef>
              <a:spcAft>
                <a:spcPts val="0"/>
              </a:spcAft>
              <a:buNone/>
            </a:pPr>
            <a:r>
              <a:rPr lang="en" sz="1800">
                <a:solidFill>
                  <a:schemeClr val="dk2"/>
                </a:solidFill>
              </a:rPr>
              <a:t>Since , 7- 2 =  5 &gt; Threshold</a:t>
            </a:r>
            <a:endParaRPr sz="1800">
              <a:solidFill>
                <a:schemeClr val="dk2"/>
              </a:solidFill>
            </a:endParaRPr>
          </a:p>
          <a:p>
            <a:pPr indent="0" lvl="0" marL="0" rtl="0" algn="l">
              <a:spcBef>
                <a:spcPts val="0"/>
              </a:spcBef>
              <a:spcAft>
                <a:spcPts val="0"/>
              </a:spcAft>
              <a:buNone/>
            </a:pPr>
            <a:r>
              <a:rPr lang="en" sz="1800">
                <a:solidFill>
                  <a:schemeClr val="dk2"/>
                </a:solidFill>
              </a:rPr>
              <a:t>So, they remain </a:t>
            </a:r>
            <a:r>
              <a:rPr lang="en" sz="1800">
                <a:solidFill>
                  <a:schemeClr val="dk2"/>
                </a:solidFill>
              </a:rPr>
              <a:t>separated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Step1.3: Check R1 and R3</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Max of R1 = 7</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Min of R3 = 0</a:t>
            </a:r>
            <a:endParaRPr sz="1800">
              <a:solidFill>
                <a:schemeClr val="dk2"/>
              </a:solidFill>
            </a:endParaRPr>
          </a:p>
          <a:p>
            <a:pPr indent="0" lvl="0" marL="0" rtl="0" algn="l">
              <a:spcBef>
                <a:spcPts val="0"/>
              </a:spcBef>
              <a:spcAft>
                <a:spcPts val="0"/>
              </a:spcAft>
              <a:buNone/>
            </a:pPr>
            <a:r>
              <a:rPr lang="en" sz="1800">
                <a:solidFill>
                  <a:schemeClr val="dk2"/>
                </a:solidFill>
              </a:rPr>
              <a:t>Since , 7- 0 = 7 &gt; Threshold</a:t>
            </a:r>
            <a:endParaRPr sz="1800">
              <a:solidFill>
                <a:schemeClr val="dk2"/>
              </a:solidFill>
            </a:endParaRPr>
          </a:p>
          <a:p>
            <a:pPr indent="0" lvl="0" marL="0" rtl="0" algn="l">
              <a:spcBef>
                <a:spcPts val="0"/>
              </a:spcBef>
              <a:spcAft>
                <a:spcPts val="0"/>
              </a:spcAft>
              <a:buNone/>
            </a:pPr>
            <a:r>
              <a:rPr lang="en" sz="1800">
                <a:solidFill>
                  <a:schemeClr val="dk2"/>
                </a:solidFill>
              </a:rPr>
              <a:t>So,they remain separated </a:t>
            </a:r>
            <a:endParaRPr sz="1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g272287c3909_0_115"/>
          <p:cNvSpPr txBox="1"/>
          <p:nvPr>
            <p:ph type="title"/>
          </p:nvPr>
        </p:nvSpPr>
        <p:spPr>
          <a:xfrm>
            <a:off x="41100" y="427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008" name="Google Shape;1008;g272287c3909_0_115"/>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47050"/>
                <a:gridCol w="51810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009" name="Google Shape;1009;g272287c3909_0_115"/>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1010" name="Google Shape;1010;g272287c3909_0_115"/>
          <p:cNvCxnSpPr/>
          <p:nvPr/>
        </p:nvCxnSpPr>
        <p:spPr>
          <a:xfrm rot="10800000">
            <a:off x="2575400" y="1703075"/>
            <a:ext cx="19200" cy="2400300"/>
          </a:xfrm>
          <a:prstGeom prst="straightConnector1">
            <a:avLst/>
          </a:prstGeom>
          <a:noFill/>
          <a:ln cap="flat" cmpd="sng" w="38100">
            <a:solidFill>
              <a:srgbClr val="00B0F0"/>
            </a:solidFill>
            <a:prstDash val="solid"/>
            <a:round/>
            <a:headEnd len="med" w="med" type="none"/>
            <a:tailEnd len="med" w="med" type="none"/>
          </a:ln>
        </p:spPr>
      </p:cxnSp>
      <p:cxnSp>
        <p:nvCxnSpPr>
          <p:cNvPr id="1011" name="Google Shape;1011;g272287c3909_0_115"/>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012" name="Google Shape;1012;g272287c3909_0_115"/>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1013" name="Google Shape;1013;g272287c3909_0_115"/>
          <p:cNvCxnSpPr/>
          <p:nvPr/>
        </p:nvCxnSpPr>
        <p:spPr>
          <a:xfrm rot="10800000">
            <a:off x="3718550" y="1683875"/>
            <a:ext cx="0" cy="2419500"/>
          </a:xfrm>
          <a:prstGeom prst="straightConnector1">
            <a:avLst/>
          </a:prstGeom>
          <a:noFill/>
          <a:ln cap="flat" cmpd="sng" w="38100">
            <a:solidFill>
              <a:srgbClr val="00B0F0"/>
            </a:solidFill>
            <a:prstDash val="solid"/>
            <a:round/>
            <a:headEnd len="med" w="med" type="none"/>
            <a:tailEnd len="med" w="med" type="none"/>
          </a:ln>
        </p:spPr>
      </p:cxnSp>
      <p:sp>
        <p:nvSpPr>
          <p:cNvPr id="1014" name="Google Shape;1014;g272287c3909_0_115"/>
          <p:cNvSpPr txBox="1"/>
          <p:nvPr/>
        </p:nvSpPr>
        <p:spPr>
          <a:xfrm>
            <a:off x="31889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015" name="Google Shape;1015;g272287c3909_0_115"/>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016" name="Google Shape;1016;g272287c3909_0_115"/>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017" name="Google Shape;1017;g272287c3909_0_115"/>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018" name="Google Shape;1018;g272287c3909_0_115"/>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019" name="Google Shape;1019;g272287c3909_0_115"/>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020" name="Google Shape;1020;g272287c3909_0_115"/>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021" name="Google Shape;1021;g272287c3909_0_115"/>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022" name="Google Shape;1022;g272287c3909_0_115"/>
          <p:cNvSpPr txBox="1"/>
          <p:nvPr/>
        </p:nvSpPr>
        <p:spPr>
          <a:xfrm>
            <a:off x="46089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023" name="Google Shape;1023;g272287c3909_0_115"/>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024" name="Google Shape;1024;g272287c3909_0_115"/>
          <p:cNvSpPr txBox="1"/>
          <p:nvPr/>
        </p:nvSpPr>
        <p:spPr>
          <a:xfrm>
            <a:off x="30994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025" name="Google Shape;1025;g272287c3909_0_115"/>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026" name="Google Shape;1026;g272287c3909_0_115"/>
          <p:cNvSpPr txBox="1"/>
          <p:nvPr/>
        </p:nvSpPr>
        <p:spPr>
          <a:xfrm>
            <a:off x="5928350" y="617225"/>
            <a:ext cx="3215700" cy="4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Step2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R21 region. Adjacent are R22,R23.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2.1: Check R21 and R22</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R22= 4</a:t>
            </a:r>
            <a:endParaRPr sz="1800">
              <a:solidFill>
                <a:schemeClr val="dk2"/>
              </a:solidFill>
            </a:endParaRPr>
          </a:p>
          <a:p>
            <a:pPr indent="0" lvl="0" marL="0" rtl="0" algn="l">
              <a:spcBef>
                <a:spcPts val="0"/>
              </a:spcBef>
              <a:spcAft>
                <a:spcPts val="0"/>
              </a:spcAft>
              <a:buNone/>
            </a:pPr>
            <a:r>
              <a:rPr lang="en" sz="1800">
                <a:solidFill>
                  <a:schemeClr val="dk2"/>
                </a:solidFill>
              </a:rPr>
              <a:t>Since , 7- 4 = 3 == Threshold</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R22 = 7</a:t>
            </a:r>
            <a:endParaRPr sz="1800">
              <a:solidFill>
                <a:schemeClr val="dk2"/>
              </a:solidFill>
            </a:endParaRPr>
          </a:p>
          <a:p>
            <a:pPr indent="0" lvl="0" marL="0" rtl="0" algn="l">
              <a:spcBef>
                <a:spcPts val="0"/>
              </a:spcBef>
              <a:spcAft>
                <a:spcPts val="0"/>
              </a:spcAft>
              <a:buNone/>
            </a:pPr>
            <a:r>
              <a:rPr lang="en" sz="1800">
                <a:solidFill>
                  <a:schemeClr val="dk2"/>
                </a:solidFill>
              </a:rPr>
              <a:t>Min of R21=  5</a:t>
            </a:r>
            <a:endParaRPr sz="1800">
              <a:solidFill>
                <a:schemeClr val="dk2"/>
              </a:solidFill>
            </a:endParaRPr>
          </a:p>
          <a:p>
            <a:pPr indent="0" lvl="0" marL="0" rtl="0" algn="l">
              <a:spcBef>
                <a:spcPts val="0"/>
              </a:spcBef>
              <a:spcAft>
                <a:spcPts val="0"/>
              </a:spcAft>
              <a:buNone/>
            </a:pPr>
            <a:r>
              <a:rPr lang="en" sz="1800">
                <a:solidFill>
                  <a:schemeClr val="dk2"/>
                </a:solidFill>
              </a:rPr>
              <a:t>Since , 7- 5 = 2 &lt;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g272287c3909_0_184"/>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032" name="Google Shape;1032;g272287c3909_0_184"/>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47050"/>
                <a:gridCol w="51810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033" name="Google Shape;1033;g272287c3909_0_184"/>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1034" name="Google Shape;1034;g272287c3909_0_184"/>
          <p:cNvCxnSpPr/>
          <p:nvPr/>
        </p:nvCxnSpPr>
        <p:spPr>
          <a:xfrm rot="10800000">
            <a:off x="2575400" y="1703075"/>
            <a:ext cx="19200" cy="2400300"/>
          </a:xfrm>
          <a:prstGeom prst="straightConnector1">
            <a:avLst/>
          </a:prstGeom>
          <a:noFill/>
          <a:ln cap="flat" cmpd="sng" w="38100">
            <a:solidFill>
              <a:srgbClr val="00B0F0"/>
            </a:solidFill>
            <a:prstDash val="solid"/>
            <a:round/>
            <a:headEnd len="med" w="med" type="none"/>
            <a:tailEnd len="med" w="med" type="none"/>
          </a:ln>
        </p:spPr>
      </p:cxnSp>
      <p:cxnSp>
        <p:nvCxnSpPr>
          <p:cNvPr id="1035" name="Google Shape;1035;g272287c3909_0_184"/>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036" name="Google Shape;1036;g272287c3909_0_184"/>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1037" name="Google Shape;1037;g272287c3909_0_184"/>
          <p:cNvCxnSpPr/>
          <p:nvPr/>
        </p:nvCxnSpPr>
        <p:spPr>
          <a:xfrm rot="10800000">
            <a:off x="3718550" y="1683875"/>
            <a:ext cx="0" cy="2419500"/>
          </a:xfrm>
          <a:prstGeom prst="straightConnector1">
            <a:avLst/>
          </a:prstGeom>
          <a:noFill/>
          <a:ln cap="flat" cmpd="sng" w="38100">
            <a:solidFill>
              <a:srgbClr val="00B0F0"/>
            </a:solidFill>
            <a:prstDash val="solid"/>
            <a:round/>
            <a:headEnd len="med" w="med" type="none"/>
            <a:tailEnd len="med" w="med" type="none"/>
          </a:ln>
        </p:spPr>
      </p:cxnSp>
      <p:sp>
        <p:nvSpPr>
          <p:cNvPr id="1038" name="Google Shape;1038;g272287c3909_0_184"/>
          <p:cNvSpPr txBox="1"/>
          <p:nvPr/>
        </p:nvSpPr>
        <p:spPr>
          <a:xfrm>
            <a:off x="31889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039" name="Google Shape;1039;g272287c3909_0_184"/>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040" name="Google Shape;1040;g272287c3909_0_184"/>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041" name="Google Shape;1041;g272287c3909_0_184"/>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042" name="Google Shape;1042;g272287c3909_0_184"/>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043" name="Google Shape;1043;g272287c3909_0_184"/>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044" name="Google Shape;1044;g272287c3909_0_184"/>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045" name="Google Shape;1045;g272287c3909_0_184"/>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046" name="Google Shape;1046;g272287c3909_0_184"/>
          <p:cNvSpPr txBox="1"/>
          <p:nvPr/>
        </p:nvSpPr>
        <p:spPr>
          <a:xfrm>
            <a:off x="45327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047" name="Google Shape;1047;g272287c3909_0_184"/>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048" name="Google Shape;1048;g272287c3909_0_184"/>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049" name="Google Shape;1049;g272287c3909_0_184"/>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050" name="Google Shape;1050;g272287c3909_0_184"/>
          <p:cNvSpPr txBox="1"/>
          <p:nvPr/>
        </p:nvSpPr>
        <p:spPr>
          <a:xfrm>
            <a:off x="5725075" y="922025"/>
            <a:ext cx="3419100" cy="4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Step2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R21 region. Adjacent are R22,R23.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2.2: Check R21 and R23</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R23= 2</a:t>
            </a:r>
            <a:endParaRPr sz="1800">
              <a:solidFill>
                <a:schemeClr val="dk2"/>
              </a:solidFill>
            </a:endParaRPr>
          </a:p>
          <a:p>
            <a:pPr indent="0" lvl="0" marL="0" rtl="0" algn="l">
              <a:spcBef>
                <a:spcPts val="0"/>
              </a:spcBef>
              <a:spcAft>
                <a:spcPts val="0"/>
              </a:spcAft>
              <a:buNone/>
            </a:pPr>
            <a:r>
              <a:rPr lang="en" sz="1800">
                <a:solidFill>
                  <a:schemeClr val="dk2"/>
                </a:solidFill>
              </a:rPr>
              <a:t>Since , 7- 2 = 5 &gt; Threshold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So, the regions remains splitted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272287c3909_0_138"/>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056" name="Google Shape;1056;g272287c3909_0_138"/>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057" name="Google Shape;1057;g272287c3909_0_138"/>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1058" name="Google Shape;1058;g272287c3909_0_138"/>
          <p:cNvCxnSpPr/>
          <p:nvPr/>
        </p:nvCxnSpPr>
        <p:spPr>
          <a:xfrm rot="10800000">
            <a:off x="2570300" y="1683875"/>
            <a:ext cx="24300" cy="2381400"/>
          </a:xfrm>
          <a:prstGeom prst="straightConnector1">
            <a:avLst/>
          </a:prstGeom>
          <a:noFill/>
          <a:ln cap="flat" cmpd="sng" w="38100">
            <a:solidFill>
              <a:srgbClr val="00B0F0"/>
            </a:solidFill>
            <a:prstDash val="solid"/>
            <a:round/>
            <a:headEnd len="med" w="med" type="none"/>
            <a:tailEnd len="med" w="med" type="none"/>
          </a:ln>
        </p:spPr>
      </p:cxnSp>
      <p:cxnSp>
        <p:nvCxnSpPr>
          <p:cNvPr id="1059" name="Google Shape;1059;g272287c3909_0_138"/>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060" name="Google Shape;1060;g272287c3909_0_138"/>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1061" name="Google Shape;1061;g272287c3909_0_138"/>
          <p:cNvCxnSpPr/>
          <p:nvPr/>
        </p:nvCxnSpPr>
        <p:spPr>
          <a:xfrm rot="10800000">
            <a:off x="3681175" y="1711275"/>
            <a:ext cx="2700" cy="2378400"/>
          </a:xfrm>
          <a:prstGeom prst="straightConnector1">
            <a:avLst/>
          </a:prstGeom>
          <a:noFill/>
          <a:ln cap="flat" cmpd="sng" w="38100">
            <a:solidFill>
              <a:srgbClr val="00B0F0"/>
            </a:solidFill>
            <a:prstDash val="solid"/>
            <a:round/>
            <a:headEnd len="med" w="med" type="none"/>
            <a:tailEnd len="med" w="med" type="none"/>
          </a:ln>
        </p:spPr>
      </p:cxnSp>
      <p:sp>
        <p:nvSpPr>
          <p:cNvPr id="1062" name="Google Shape;1062;g272287c3909_0_138"/>
          <p:cNvSpPr txBox="1"/>
          <p:nvPr/>
        </p:nvSpPr>
        <p:spPr>
          <a:xfrm>
            <a:off x="3188900" y="1084700"/>
            <a:ext cx="5325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R21</a:t>
            </a:r>
            <a:endParaRPr b="1" sz="1500">
              <a:solidFill>
                <a:srgbClr val="00B0F0"/>
              </a:solidFill>
            </a:endParaRPr>
          </a:p>
        </p:txBody>
      </p:sp>
      <p:sp>
        <p:nvSpPr>
          <p:cNvPr id="1063" name="Google Shape;1063;g272287c3909_0_138"/>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064" name="Google Shape;1064;g272287c3909_0_138"/>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065" name="Google Shape;1065;g272287c3909_0_138"/>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066" name="Google Shape;1066;g272287c3909_0_138"/>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067" name="Google Shape;1067;g272287c3909_0_138"/>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068" name="Google Shape;1068;g272287c3909_0_138"/>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069" name="Google Shape;1069;g272287c3909_0_138"/>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070" name="Google Shape;1070;g272287c3909_0_138"/>
          <p:cNvSpPr txBox="1"/>
          <p:nvPr/>
        </p:nvSpPr>
        <p:spPr>
          <a:xfrm>
            <a:off x="45327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071" name="Google Shape;1071;g272287c3909_0_138"/>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072" name="Google Shape;1072;g272287c3909_0_138"/>
          <p:cNvSpPr txBox="1"/>
          <p:nvPr/>
        </p:nvSpPr>
        <p:spPr>
          <a:xfrm>
            <a:off x="30994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073" name="Google Shape;1073;g272287c3909_0_138"/>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074" name="Google Shape;1074;g272287c3909_0_138"/>
          <p:cNvSpPr txBox="1"/>
          <p:nvPr/>
        </p:nvSpPr>
        <p:spPr>
          <a:xfrm>
            <a:off x="5928350" y="769625"/>
            <a:ext cx="32157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Step3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R41 region. Adjacent are R3,R42,R43,R23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3.1: Check R41 and R3</a:t>
            </a:r>
            <a:endParaRPr sz="1800">
              <a:solidFill>
                <a:schemeClr val="dk2"/>
              </a:solidFill>
            </a:endParaRPr>
          </a:p>
          <a:p>
            <a:pPr indent="0" lvl="0" marL="0" rtl="0" algn="l">
              <a:spcBef>
                <a:spcPts val="0"/>
              </a:spcBef>
              <a:spcAft>
                <a:spcPts val="0"/>
              </a:spcAft>
              <a:buNone/>
            </a:pPr>
            <a:r>
              <a:rPr lang="en" sz="1800">
                <a:solidFill>
                  <a:schemeClr val="dk2"/>
                </a:solidFill>
              </a:rPr>
              <a:t>Max of R41 = 3</a:t>
            </a:r>
            <a:endParaRPr sz="1800">
              <a:solidFill>
                <a:schemeClr val="dk2"/>
              </a:solidFill>
            </a:endParaRPr>
          </a:p>
          <a:p>
            <a:pPr indent="0" lvl="0" marL="0" rtl="0" algn="l">
              <a:spcBef>
                <a:spcPts val="0"/>
              </a:spcBef>
              <a:spcAft>
                <a:spcPts val="0"/>
              </a:spcAft>
              <a:buNone/>
            </a:pPr>
            <a:r>
              <a:rPr lang="en" sz="1800">
                <a:solidFill>
                  <a:schemeClr val="dk2"/>
                </a:solidFill>
              </a:rPr>
              <a:t>Min of R3 = 0</a:t>
            </a:r>
            <a:endParaRPr sz="1800">
              <a:solidFill>
                <a:schemeClr val="dk2"/>
              </a:solidFill>
            </a:endParaRPr>
          </a:p>
          <a:p>
            <a:pPr indent="0" lvl="0" marL="0" rtl="0" algn="l">
              <a:spcBef>
                <a:spcPts val="0"/>
              </a:spcBef>
              <a:spcAft>
                <a:spcPts val="0"/>
              </a:spcAft>
              <a:buNone/>
            </a:pPr>
            <a:r>
              <a:rPr lang="en" sz="1800">
                <a:solidFill>
                  <a:schemeClr val="dk2"/>
                </a:solidFill>
              </a:rPr>
              <a:t>Since , 3- 0 = 3 == Threshold</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R3 = 3</a:t>
            </a:r>
            <a:endParaRPr sz="1800">
              <a:solidFill>
                <a:schemeClr val="dk2"/>
              </a:solidFill>
            </a:endParaRPr>
          </a:p>
          <a:p>
            <a:pPr indent="0" lvl="0" marL="0" rtl="0" algn="l">
              <a:spcBef>
                <a:spcPts val="0"/>
              </a:spcBef>
              <a:spcAft>
                <a:spcPts val="0"/>
              </a:spcAft>
              <a:buNone/>
            </a:pPr>
            <a:r>
              <a:rPr lang="en" sz="1800">
                <a:solidFill>
                  <a:schemeClr val="dk2"/>
                </a:solidFill>
              </a:rPr>
              <a:t>Min of R41= 2</a:t>
            </a:r>
            <a:endParaRPr sz="1800">
              <a:solidFill>
                <a:schemeClr val="dk2"/>
              </a:solidFill>
            </a:endParaRPr>
          </a:p>
          <a:p>
            <a:pPr indent="0" lvl="0" marL="0" rtl="0" algn="l">
              <a:spcBef>
                <a:spcPts val="0"/>
              </a:spcBef>
              <a:spcAft>
                <a:spcPts val="0"/>
              </a:spcAft>
              <a:buNone/>
            </a:pPr>
            <a:r>
              <a:rPr lang="en" sz="1800">
                <a:solidFill>
                  <a:schemeClr val="dk2"/>
                </a:solidFill>
              </a:rPr>
              <a:t>Since , 3 - 2 = 1 &lt;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g272287c3909_0_207"/>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080" name="Google Shape;1080;g272287c3909_0_207"/>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081" name="Google Shape;1081;g272287c3909_0_207"/>
          <p:cNvCxnSpPr/>
          <p:nvPr/>
        </p:nvCxnSpPr>
        <p:spPr>
          <a:xfrm>
            <a:off x="435975" y="2517100"/>
            <a:ext cx="4278300" cy="0"/>
          </a:xfrm>
          <a:prstGeom prst="straightConnector1">
            <a:avLst/>
          </a:prstGeom>
          <a:noFill/>
          <a:ln cap="flat" cmpd="sng" w="38100">
            <a:solidFill>
              <a:srgbClr val="00B0F0"/>
            </a:solidFill>
            <a:prstDash val="solid"/>
            <a:round/>
            <a:headEnd len="med" w="med" type="none"/>
            <a:tailEnd len="med" w="med" type="none"/>
          </a:ln>
        </p:spPr>
      </p:cxnSp>
      <p:cxnSp>
        <p:nvCxnSpPr>
          <p:cNvPr id="1082" name="Google Shape;1082;g272287c3909_0_207"/>
          <p:cNvCxnSpPr/>
          <p:nvPr/>
        </p:nvCxnSpPr>
        <p:spPr>
          <a:xfrm rot="10800000">
            <a:off x="2575400" y="3303275"/>
            <a:ext cx="19200" cy="838200"/>
          </a:xfrm>
          <a:prstGeom prst="straightConnector1">
            <a:avLst/>
          </a:prstGeom>
          <a:noFill/>
          <a:ln cap="flat" cmpd="sng" w="38100">
            <a:solidFill>
              <a:srgbClr val="00B0F0"/>
            </a:solidFill>
            <a:prstDash val="solid"/>
            <a:round/>
            <a:headEnd len="med" w="med" type="none"/>
            <a:tailEnd len="med" w="med" type="none"/>
          </a:ln>
        </p:spPr>
      </p:cxnSp>
      <p:cxnSp>
        <p:nvCxnSpPr>
          <p:cNvPr id="1083" name="Google Shape;1083;g272287c3909_0_207"/>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084" name="Google Shape;1084;g272287c3909_0_207"/>
          <p:cNvCxnSpPr/>
          <p:nvPr/>
        </p:nvCxnSpPr>
        <p:spPr>
          <a:xfrm>
            <a:off x="2530225" y="3282225"/>
            <a:ext cx="2154900" cy="0"/>
          </a:xfrm>
          <a:prstGeom prst="straightConnector1">
            <a:avLst/>
          </a:prstGeom>
          <a:noFill/>
          <a:ln cap="flat" cmpd="sng" w="38100">
            <a:solidFill>
              <a:srgbClr val="00B0F0"/>
            </a:solidFill>
            <a:prstDash val="solid"/>
            <a:round/>
            <a:headEnd len="med" w="med" type="none"/>
            <a:tailEnd len="med" w="med" type="none"/>
          </a:ln>
        </p:spPr>
      </p:cxnSp>
      <p:cxnSp>
        <p:nvCxnSpPr>
          <p:cNvPr id="1085" name="Google Shape;1085;g272287c3909_0_207"/>
          <p:cNvCxnSpPr/>
          <p:nvPr/>
        </p:nvCxnSpPr>
        <p:spPr>
          <a:xfrm rot="10800000">
            <a:off x="3681175" y="1676775"/>
            <a:ext cx="2700" cy="2412900"/>
          </a:xfrm>
          <a:prstGeom prst="straightConnector1">
            <a:avLst/>
          </a:prstGeom>
          <a:noFill/>
          <a:ln cap="flat" cmpd="sng" w="38100">
            <a:solidFill>
              <a:srgbClr val="00B0F0"/>
            </a:solidFill>
            <a:prstDash val="solid"/>
            <a:round/>
            <a:headEnd len="med" w="med" type="none"/>
            <a:tailEnd len="med" w="med" type="none"/>
          </a:ln>
        </p:spPr>
      </p:cxnSp>
      <p:sp>
        <p:nvSpPr>
          <p:cNvPr id="1086" name="Google Shape;1086;g272287c3909_0_207"/>
          <p:cNvSpPr txBox="1"/>
          <p:nvPr/>
        </p:nvSpPr>
        <p:spPr>
          <a:xfrm>
            <a:off x="2807900" y="11609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0F0"/>
                </a:solidFill>
              </a:rPr>
              <a:t>R21</a:t>
            </a:r>
            <a:endParaRPr b="1">
              <a:solidFill>
                <a:srgbClr val="00B0F0"/>
              </a:solidFill>
            </a:endParaRPr>
          </a:p>
        </p:txBody>
      </p:sp>
      <p:sp>
        <p:nvSpPr>
          <p:cNvPr id="1087" name="Google Shape;1087;g272287c3909_0_207"/>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088" name="Google Shape;1088;g272287c3909_0_207"/>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089" name="Google Shape;1089;g272287c3909_0_207"/>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090" name="Google Shape;1090;g272287c3909_0_207"/>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091" name="Google Shape;1091;g272287c3909_0_207"/>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092" name="Google Shape;1092;g272287c3909_0_207"/>
          <p:cNvSpPr txBox="1"/>
          <p:nvPr/>
        </p:nvSpPr>
        <p:spPr>
          <a:xfrm>
            <a:off x="4380325" y="26665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093" name="Google Shape;1093;g272287c3909_0_207"/>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094" name="Google Shape;1094;g272287c3909_0_207"/>
          <p:cNvSpPr txBox="1"/>
          <p:nvPr/>
        </p:nvSpPr>
        <p:spPr>
          <a:xfrm>
            <a:off x="4532725" y="3448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095" name="Google Shape;1095;g272287c3909_0_207"/>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096" name="Google Shape;1096;g272287c3909_0_207"/>
          <p:cNvSpPr txBox="1"/>
          <p:nvPr/>
        </p:nvSpPr>
        <p:spPr>
          <a:xfrm>
            <a:off x="30994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097" name="Google Shape;1097;g272287c3909_0_207"/>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098" name="Google Shape;1098;g272287c3909_0_207"/>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Step3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R41 region. Adjacent are R3,R42,R43,R23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3.2: Check R41 and R42</a:t>
            </a:r>
            <a:endParaRPr sz="1800">
              <a:solidFill>
                <a:schemeClr val="dk2"/>
              </a:solidFill>
            </a:endParaRPr>
          </a:p>
          <a:p>
            <a:pPr indent="0" lvl="0" marL="0" rtl="0" algn="l">
              <a:spcBef>
                <a:spcPts val="0"/>
              </a:spcBef>
              <a:spcAft>
                <a:spcPts val="0"/>
              </a:spcAft>
              <a:buNone/>
            </a:pPr>
            <a:r>
              <a:rPr lang="en" sz="1800">
                <a:solidFill>
                  <a:schemeClr val="dk2"/>
                </a:solidFill>
              </a:rPr>
              <a:t>Max of R42 = 7</a:t>
            </a:r>
            <a:endParaRPr sz="1800">
              <a:solidFill>
                <a:schemeClr val="dk2"/>
              </a:solidFill>
            </a:endParaRPr>
          </a:p>
          <a:p>
            <a:pPr indent="0" lvl="0" marL="0" rtl="0" algn="l">
              <a:spcBef>
                <a:spcPts val="0"/>
              </a:spcBef>
              <a:spcAft>
                <a:spcPts val="0"/>
              </a:spcAft>
              <a:buNone/>
            </a:pPr>
            <a:r>
              <a:rPr lang="en" sz="1800">
                <a:solidFill>
                  <a:schemeClr val="dk2"/>
                </a:solidFill>
              </a:rPr>
              <a:t>Min of R41 = 2</a:t>
            </a:r>
            <a:endParaRPr sz="1800">
              <a:solidFill>
                <a:schemeClr val="dk2"/>
              </a:solidFill>
            </a:endParaRPr>
          </a:p>
          <a:p>
            <a:pPr indent="0" lvl="0" marL="0" rtl="0" algn="l">
              <a:spcBef>
                <a:spcPts val="0"/>
              </a:spcBef>
              <a:spcAft>
                <a:spcPts val="0"/>
              </a:spcAft>
              <a:buNone/>
            </a:pPr>
            <a:r>
              <a:rPr lang="en" sz="1800">
                <a:solidFill>
                  <a:schemeClr val="dk2"/>
                </a:solidFill>
              </a:rPr>
              <a:t>Since , 7 - 2 = 5 &gt; Threshold</a:t>
            </a:r>
            <a:endParaRPr sz="1800">
              <a:solidFill>
                <a:schemeClr val="dk2"/>
              </a:solidFill>
            </a:endParaRPr>
          </a:p>
          <a:p>
            <a:pPr indent="0" lvl="0" marL="0" rtl="0" algn="l">
              <a:spcBef>
                <a:spcPts val="0"/>
              </a:spcBef>
              <a:spcAft>
                <a:spcPts val="0"/>
              </a:spcAft>
              <a:buNone/>
            </a:pPr>
            <a:r>
              <a:rPr lang="en" sz="1800">
                <a:solidFill>
                  <a:schemeClr val="dk2"/>
                </a:solidFill>
              </a:rPr>
              <a:t>So, region </a:t>
            </a:r>
            <a:r>
              <a:rPr lang="en" sz="1800">
                <a:solidFill>
                  <a:schemeClr val="dk2"/>
                </a:solidFill>
              </a:rPr>
              <a:t>remain</a:t>
            </a:r>
            <a:r>
              <a:rPr lang="en" sz="1800">
                <a:solidFill>
                  <a:schemeClr val="dk2"/>
                </a:solidFill>
              </a:rPr>
              <a:t> splitted.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3.3: Check R41 and R43</a:t>
            </a:r>
            <a:endParaRPr sz="1800">
              <a:solidFill>
                <a:schemeClr val="dk2"/>
              </a:solidFill>
            </a:endParaRPr>
          </a:p>
          <a:p>
            <a:pPr indent="0" lvl="0" marL="0" rtl="0" algn="l">
              <a:spcBef>
                <a:spcPts val="0"/>
              </a:spcBef>
              <a:spcAft>
                <a:spcPts val="0"/>
              </a:spcAft>
              <a:buNone/>
            </a:pPr>
            <a:r>
              <a:rPr lang="en" sz="1800">
                <a:solidFill>
                  <a:schemeClr val="dk2"/>
                </a:solidFill>
              </a:rPr>
              <a:t>Max of R41 = 3</a:t>
            </a:r>
            <a:endParaRPr sz="1800">
              <a:solidFill>
                <a:schemeClr val="dk2"/>
              </a:solidFill>
            </a:endParaRPr>
          </a:p>
          <a:p>
            <a:pPr indent="0" lvl="0" marL="0" rtl="0" algn="l">
              <a:spcBef>
                <a:spcPts val="0"/>
              </a:spcBef>
              <a:spcAft>
                <a:spcPts val="0"/>
              </a:spcAft>
              <a:buNone/>
            </a:pPr>
            <a:r>
              <a:rPr lang="en" sz="1800">
                <a:solidFill>
                  <a:schemeClr val="dk2"/>
                </a:solidFill>
              </a:rPr>
              <a:t>Min of R43 = 2</a:t>
            </a:r>
            <a:endParaRPr sz="1800">
              <a:solidFill>
                <a:schemeClr val="dk2"/>
              </a:solidFill>
            </a:endParaRPr>
          </a:p>
          <a:p>
            <a:pPr indent="0" lvl="0" marL="0" rtl="0" algn="l">
              <a:spcBef>
                <a:spcPts val="0"/>
              </a:spcBef>
              <a:spcAft>
                <a:spcPts val="0"/>
              </a:spcAft>
              <a:buNone/>
            </a:pPr>
            <a:r>
              <a:rPr lang="en" sz="1800">
                <a:solidFill>
                  <a:schemeClr val="dk2"/>
                </a:solidFill>
              </a:rPr>
              <a:t>Since , 3 - 2 = 1 &lt;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cxnSp>
        <p:nvCxnSpPr>
          <p:cNvPr id="1099" name="Google Shape;1099;g272287c3909_0_207"/>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272287c3909_0_231"/>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105" name="Google Shape;1105;g272287c3909_0_231"/>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106" name="Google Shape;1106;g272287c3909_0_231"/>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107" name="Google Shape;1107;g272287c3909_0_231"/>
          <p:cNvCxnSpPr/>
          <p:nvPr/>
        </p:nvCxnSpPr>
        <p:spPr>
          <a:xfrm rot="10800000">
            <a:off x="2575400" y="3303275"/>
            <a:ext cx="19200" cy="838200"/>
          </a:xfrm>
          <a:prstGeom prst="straightConnector1">
            <a:avLst/>
          </a:prstGeom>
          <a:noFill/>
          <a:ln cap="flat" cmpd="sng" w="38100">
            <a:solidFill>
              <a:srgbClr val="00B0F0"/>
            </a:solidFill>
            <a:prstDash val="solid"/>
            <a:round/>
            <a:headEnd len="med" w="med" type="none"/>
            <a:tailEnd len="med" w="med" type="none"/>
          </a:ln>
        </p:spPr>
      </p:cxnSp>
      <p:cxnSp>
        <p:nvCxnSpPr>
          <p:cNvPr id="1108" name="Google Shape;1108;g272287c3909_0_231"/>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109" name="Google Shape;1109;g272287c3909_0_231"/>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110" name="Google Shape;1110;g272287c3909_0_231"/>
          <p:cNvCxnSpPr/>
          <p:nvPr/>
        </p:nvCxnSpPr>
        <p:spPr>
          <a:xfrm rot="10800000">
            <a:off x="3669775" y="1711275"/>
            <a:ext cx="14100" cy="2378400"/>
          </a:xfrm>
          <a:prstGeom prst="straightConnector1">
            <a:avLst/>
          </a:prstGeom>
          <a:noFill/>
          <a:ln cap="flat" cmpd="sng" w="38100">
            <a:solidFill>
              <a:srgbClr val="00B0F0"/>
            </a:solidFill>
            <a:prstDash val="solid"/>
            <a:round/>
            <a:headEnd len="med" w="med" type="none"/>
            <a:tailEnd len="med" w="med" type="none"/>
          </a:ln>
        </p:spPr>
      </p:cxnSp>
      <p:sp>
        <p:nvSpPr>
          <p:cNvPr id="1111" name="Google Shape;1111;g272287c3909_0_231"/>
          <p:cNvSpPr txBox="1"/>
          <p:nvPr/>
        </p:nvSpPr>
        <p:spPr>
          <a:xfrm>
            <a:off x="27317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0F0"/>
                </a:solidFill>
              </a:rPr>
              <a:t>R21</a:t>
            </a:r>
            <a:endParaRPr b="1">
              <a:solidFill>
                <a:srgbClr val="00B0F0"/>
              </a:solidFill>
            </a:endParaRPr>
          </a:p>
        </p:txBody>
      </p:sp>
      <p:sp>
        <p:nvSpPr>
          <p:cNvPr id="1112" name="Google Shape;1112;g272287c3909_0_231"/>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113" name="Google Shape;1113;g272287c3909_0_231"/>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114" name="Google Shape;1114;g272287c3909_0_231"/>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115" name="Google Shape;1115;g272287c3909_0_231"/>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116" name="Google Shape;1116;g272287c3909_0_231"/>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117" name="Google Shape;1117;g272287c3909_0_231"/>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118" name="Google Shape;1118;g272287c3909_0_231"/>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119" name="Google Shape;1119;g272287c3909_0_231"/>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120" name="Google Shape;1120;g272287c3909_0_231"/>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121" name="Google Shape;1121;g272287c3909_0_231"/>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122" name="Google Shape;1122;g272287c3909_0_231"/>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123" name="Google Shape;1123;g272287c3909_0_231"/>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Step3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R41 region. Adjacent are R3,R42,R43,R23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3.4: Check R41 and R23</a:t>
            </a:r>
            <a:endParaRPr sz="1800">
              <a:solidFill>
                <a:schemeClr val="dk2"/>
              </a:solidFill>
            </a:endParaRPr>
          </a:p>
          <a:p>
            <a:pPr indent="0" lvl="0" marL="0" rtl="0" algn="l">
              <a:spcBef>
                <a:spcPts val="0"/>
              </a:spcBef>
              <a:spcAft>
                <a:spcPts val="0"/>
              </a:spcAft>
              <a:buNone/>
            </a:pPr>
            <a:r>
              <a:rPr lang="en" sz="1800">
                <a:solidFill>
                  <a:schemeClr val="dk2"/>
                </a:solidFill>
              </a:rPr>
              <a:t>Max of R41 = 3</a:t>
            </a:r>
            <a:endParaRPr sz="1800">
              <a:solidFill>
                <a:schemeClr val="dk2"/>
              </a:solidFill>
            </a:endParaRPr>
          </a:p>
          <a:p>
            <a:pPr indent="0" lvl="0" marL="0" rtl="0" algn="l">
              <a:spcBef>
                <a:spcPts val="0"/>
              </a:spcBef>
              <a:spcAft>
                <a:spcPts val="0"/>
              </a:spcAft>
              <a:buNone/>
            </a:pPr>
            <a:r>
              <a:rPr lang="en" sz="1800">
                <a:solidFill>
                  <a:schemeClr val="dk2"/>
                </a:solidFill>
              </a:rPr>
              <a:t>Min of R23 = 1</a:t>
            </a:r>
            <a:endParaRPr sz="1800">
              <a:solidFill>
                <a:schemeClr val="dk2"/>
              </a:solidFill>
            </a:endParaRPr>
          </a:p>
          <a:p>
            <a:pPr indent="0" lvl="0" marL="0" rtl="0" algn="l">
              <a:spcBef>
                <a:spcPts val="0"/>
              </a:spcBef>
              <a:spcAft>
                <a:spcPts val="0"/>
              </a:spcAft>
              <a:buNone/>
            </a:pPr>
            <a:r>
              <a:rPr lang="en" sz="1800">
                <a:solidFill>
                  <a:schemeClr val="dk2"/>
                </a:solidFill>
              </a:rPr>
              <a:t>Since , 3</a:t>
            </a:r>
            <a:r>
              <a:rPr lang="en" sz="1800">
                <a:solidFill>
                  <a:schemeClr val="dk2"/>
                </a:solidFill>
              </a:rPr>
              <a:t> - 1</a:t>
            </a:r>
            <a:r>
              <a:rPr lang="en" sz="1800">
                <a:solidFill>
                  <a:schemeClr val="dk2"/>
                </a:solidFill>
              </a:rPr>
              <a:t> = 2 &lt; Threshold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R23 = 3</a:t>
            </a:r>
            <a:endParaRPr sz="1800">
              <a:solidFill>
                <a:schemeClr val="dk2"/>
              </a:solidFill>
            </a:endParaRPr>
          </a:p>
          <a:p>
            <a:pPr indent="0" lvl="0" marL="0" rtl="0" algn="l">
              <a:spcBef>
                <a:spcPts val="0"/>
              </a:spcBef>
              <a:spcAft>
                <a:spcPts val="0"/>
              </a:spcAft>
              <a:buNone/>
            </a:pPr>
            <a:r>
              <a:rPr lang="en" sz="1800">
                <a:solidFill>
                  <a:schemeClr val="dk2"/>
                </a:solidFill>
              </a:rPr>
              <a:t>Min of R41 = 2</a:t>
            </a:r>
            <a:endParaRPr sz="1800">
              <a:solidFill>
                <a:schemeClr val="dk2"/>
              </a:solidFill>
            </a:endParaRPr>
          </a:p>
          <a:p>
            <a:pPr indent="0" lvl="0" marL="0" rtl="0" algn="l">
              <a:spcBef>
                <a:spcPts val="0"/>
              </a:spcBef>
              <a:spcAft>
                <a:spcPts val="0"/>
              </a:spcAft>
              <a:buNone/>
            </a:pPr>
            <a:r>
              <a:rPr lang="en" sz="1800">
                <a:solidFill>
                  <a:schemeClr val="dk2"/>
                </a:solidFill>
              </a:rPr>
              <a:t>Since , 3 - 2 = 1 &lt;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cxnSp>
        <p:nvCxnSpPr>
          <p:cNvPr id="1124" name="Google Shape;1124;g272287c3909_0_231"/>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cxnSp>
        <p:nvCxnSpPr>
          <p:cNvPr id="1125" name="Google Shape;1125;g272287c3909_0_231"/>
          <p:cNvCxnSpPr/>
          <p:nvPr/>
        </p:nvCxnSpPr>
        <p:spPr>
          <a:xfrm flipH="1" rot="10800000">
            <a:off x="3708775" y="2446075"/>
            <a:ext cx="943200" cy="117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3"/>
          <p:cNvSpPr txBox="1"/>
          <p:nvPr>
            <p:ph type="title"/>
          </p:nvPr>
        </p:nvSpPr>
        <p:spPr>
          <a:xfrm>
            <a:off x="1203775" y="241375"/>
            <a:ext cx="7030500" cy="3924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45077"/>
              <a:buNone/>
            </a:pPr>
            <a:r>
              <a:rPr b="1" lang="en" sz="2144">
                <a:highlight>
                  <a:srgbClr val="FFFFFF"/>
                </a:highlight>
                <a:latin typeface="Times New Roman"/>
                <a:ea typeface="Times New Roman"/>
                <a:cs typeface="Times New Roman"/>
                <a:sym typeface="Times New Roman"/>
              </a:rPr>
              <a:t>What Is Image Segmentation Used For?</a:t>
            </a:r>
            <a:endParaRPr b="1" sz="2144">
              <a:highlight>
                <a:srgbClr val="FFFFFF"/>
              </a:highlight>
              <a:latin typeface="Times New Roman"/>
              <a:ea typeface="Times New Roman"/>
              <a:cs typeface="Times New Roman"/>
              <a:sym typeface="Times New Roman"/>
            </a:endParaRPr>
          </a:p>
          <a:p>
            <a:pPr indent="0" lvl="0" marL="0" rtl="0" algn="ctr">
              <a:lnSpc>
                <a:spcPct val="100000"/>
              </a:lnSpc>
              <a:spcBef>
                <a:spcPts val="0"/>
              </a:spcBef>
              <a:spcAft>
                <a:spcPts val="0"/>
              </a:spcAft>
              <a:buSzPct val="148148"/>
              <a:buNone/>
            </a:pPr>
            <a:r>
              <a:t/>
            </a:r>
            <a:endParaRPr b="1" sz="2100">
              <a:solidFill>
                <a:srgbClr val="0D0D0D"/>
              </a:solidFill>
              <a:highlight>
                <a:srgbClr val="FFFFFF"/>
              </a:highlight>
              <a:latin typeface="Times New Roman"/>
              <a:ea typeface="Times New Roman"/>
              <a:cs typeface="Times New Roman"/>
              <a:sym typeface="Times New Roman"/>
            </a:endParaRPr>
          </a:p>
        </p:txBody>
      </p:sp>
      <p:sp>
        <p:nvSpPr>
          <p:cNvPr id="587" name="Google Shape;587;p3"/>
          <p:cNvSpPr txBox="1"/>
          <p:nvPr>
            <p:ph idx="1" type="body"/>
          </p:nvPr>
        </p:nvSpPr>
        <p:spPr>
          <a:xfrm>
            <a:off x="942975" y="1000125"/>
            <a:ext cx="7901100" cy="3929100"/>
          </a:xfrm>
          <a:prstGeom prst="rect">
            <a:avLst/>
          </a:prstGeom>
          <a:noFill/>
          <a:ln>
            <a:noFill/>
          </a:ln>
        </p:spPr>
        <p:txBody>
          <a:bodyPr anchorCtr="0" anchor="t" bIns="91425" lIns="91425" spcFirstLastPara="1" rIns="91425" wrap="square" tIns="91425">
            <a:normAutofit fontScale="70000" lnSpcReduction="20000"/>
          </a:bodyPr>
          <a:lstStyle/>
          <a:p>
            <a:pPr indent="0" lvl="0" marL="457200" rtl="0" algn="l">
              <a:lnSpc>
                <a:spcPct val="115000"/>
              </a:lnSpc>
              <a:spcBef>
                <a:spcPts val="0"/>
              </a:spcBef>
              <a:spcAft>
                <a:spcPts val="0"/>
              </a:spcAft>
              <a:buNone/>
            </a:pPr>
            <a:r>
              <a:t/>
            </a:r>
            <a:endParaRPr sz="1600">
              <a:solidFill>
                <a:srgbClr val="282829"/>
              </a:solidFill>
              <a:highlight>
                <a:srgbClr val="FFFFFF"/>
              </a:highlight>
              <a:latin typeface="Georgia"/>
              <a:ea typeface="Georgia"/>
              <a:cs typeface="Georgia"/>
              <a:sym typeface="Georgia"/>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2109">
              <a:solidFill>
                <a:schemeClr val="dk1"/>
              </a:solidFill>
              <a:highlight>
                <a:srgbClr val="FFFFFF"/>
              </a:highlight>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t/>
            </a:r>
            <a:endParaRPr sz="2472">
              <a:solidFill>
                <a:schemeClr val="dk1"/>
              </a:solidFill>
              <a:highlight>
                <a:srgbClr val="FFFFFF"/>
              </a:highlight>
              <a:latin typeface="Times New Roman"/>
              <a:ea typeface="Times New Roman"/>
              <a:cs typeface="Times New Roman"/>
              <a:sym typeface="Times New Roman"/>
            </a:endParaRPr>
          </a:p>
          <a:p>
            <a:pPr indent="-332677" lvl="0" marL="457200" rtl="0" algn="just">
              <a:lnSpc>
                <a:spcPct val="115000"/>
              </a:lnSpc>
              <a:spcBef>
                <a:spcPts val="0"/>
              </a:spcBef>
              <a:spcAft>
                <a:spcPts val="0"/>
              </a:spcAft>
              <a:buClr>
                <a:srgbClr val="0D0D0D"/>
              </a:buClr>
              <a:buSzPct val="100000"/>
              <a:buFont typeface="Times New Roman"/>
              <a:buChar char="❏"/>
            </a:pPr>
            <a:r>
              <a:rPr lang="en" sz="2341">
                <a:solidFill>
                  <a:srgbClr val="0D0D0D"/>
                </a:solidFill>
                <a:highlight>
                  <a:srgbClr val="FFFFFF"/>
                </a:highlight>
                <a:latin typeface="Times New Roman"/>
                <a:ea typeface="Times New Roman"/>
                <a:cs typeface="Times New Roman"/>
                <a:sym typeface="Times New Roman"/>
              </a:rPr>
              <a:t>Image segmentation is crucial for early cancer detection by precisely identifying the shape and severity of cancerous cells, thus improving diagnosis and treatment.</a:t>
            </a:r>
            <a:endParaRPr sz="2341">
              <a:solidFill>
                <a:srgbClr val="0D0D0D"/>
              </a:solidFill>
              <a:highlight>
                <a:srgbClr val="FFFFFF"/>
              </a:highlight>
              <a:latin typeface="Times New Roman"/>
              <a:ea typeface="Times New Roman"/>
              <a:cs typeface="Times New Roman"/>
              <a:sym typeface="Times New Roman"/>
            </a:endParaRPr>
          </a:p>
          <a:p>
            <a:pPr indent="-332677" lvl="0" marL="457200" rtl="0" algn="just">
              <a:lnSpc>
                <a:spcPct val="115000"/>
              </a:lnSpc>
              <a:spcBef>
                <a:spcPts val="0"/>
              </a:spcBef>
              <a:spcAft>
                <a:spcPts val="0"/>
              </a:spcAft>
              <a:buClr>
                <a:srgbClr val="0D0D0D"/>
              </a:buClr>
              <a:buSzPct val="100000"/>
              <a:buFont typeface="Times New Roman"/>
              <a:buChar char="❏"/>
            </a:pPr>
            <a:r>
              <a:rPr lang="en" sz="2341">
                <a:solidFill>
                  <a:srgbClr val="0D0D0D"/>
                </a:solidFill>
                <a:highlight>
                  <a:srgbClr val="FFFFFF"/>
                </a:highlight>
                <a:latin typeface="Times New Roman"/>
                <a:ea typeface="Times New Roman"/>
                <a:cs typeface="Times New Roman"/>
                <a:sym typeface="Times New Roman"/>
              </a:rPr>
              <a:t>Traffic Control Systems: Enhances traffic monitoring and management.</a:t>
            </a:r>
            <a:endParaRPr sz="2341">
              <a:solidFill>
                <a:srgbClr val="0D0D0D"/>
              </a:solidFill>
              <a:highlight>
                <a:srgbClr val="FFFFFF"/>
              </a:highlight>
              <a:latin typeface="Times New Roman"/>
              <a:ea typeface="Times New Roman"/>
              <a:cs typeface="Times New Roman"/>
              <a:sym typeface="Times New Roman"/>
            </a:endParaRPr>
          </a:p>
          <a:p>
            <a:pPr indent="-332677" lvl="0" marL="457200" rtl="0" algn="just">
              <a:lnSpc>
                <a:spcPct val="115000"/>
              </a:lnSpc>
              <a:spcBef>
                <a:spcPts val="0"/>
              </a:spcBef>
              <a:spcAft>
                <a:spcPts val="0"/>
              </a:spcAft>
              <a:buClr>
                <a:srgbClr val="0D0D0D"/>
              </a:buClr>
              <a:buSzPct val="100000"/>
              <a:buFont typeface="Times New Roman"/>
              <a:buChar char="❏"/>
            </a:pPr>
            <a:r>
              <a:rPr lang="en" sz="2341">
                <a:solidFill>
                  <a:srgbClr val="0D0D0D"/>
                </a:solidFill>
                <a:highlight>
                  <a:srgbClr val="FFFFFF"/>
                </a:highlight>
                <a:latin typeface="Times New Roman"/>
                <a:ea typeface="Times New Roman"/>
                <a:cs typeface="Times New Roman"/>
                <a:sym typeface="Times New Roman"/>
              </a:rPr>
              <a:t>Self-Driving Cars: Improves object detection and navigation.etc</a:t>
            </a:r>
            <a:endParaRPr sz="858">
              <a:solidFill>
                <a:srgbClr val="0D0D0D"/>
              </a:solidFill>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D0D0D"/>
              </a:solidFill>
              <a:highlight>
                <a:srgbClr val="FFFFFF"/>
              </a:highlight>
              <a:latin typeface="Roboto"/>
              <a:ea typeface="Roboto"/>
              <a:cs typeface="Roboto"/>
              <a:sym typeface="Roboto"/>
            </a:endParaRPr>
          </a:p>
        </p:txBody>
      </p:sp>
      <p:pic>
        <p:nvPicPr>
          <p:cNvPr id="588" name="Google Shape;588;p3"/>
          <p:cNvPicPr preferRelativeResize="0"/>
          <p:nvPr/>
        </p:nvPicPr>
        <p:blipFill>
          <a:blip r:embed="rId3">
            <a:alphaModFix/>
          </a:blip>
          <a:stretch>
            <a:fillRect/>
          </a:stretch>
        </p:blipFill>
        <p:spPr>
          <a:xfrm>
            <a:off x="3057550" y="1000125"/>
            <a:ext cx="2639075" cy="1741950"/>
          </a:xfrm>
          <a:prstGeom prst="rect">
            <a:avLst/>
          </a:prstGeom>
          <a:noFill/>
          <a:ln>
            <a:noFill/>
          </a:ln>
        </p:spPr>
      </p:pic>
      <p:sp>
        <p:nvSpPr>
          <p:cNvPr id="589" name="Google Shape;589;p3"/>
          <p:cNvSpPr txBox="1"/>
          <p:nvPr/>
        </p:nvSpPr>
        <p:spPr>
          <a:xfrm>
            <a:off x="3341163" y="2835075"/>
            <a:ext cx="2071800" cy="39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383838"/>
                </a:solidFill>
                <a:highlight>
                  <a:srgbClr val="FFFFFF"/>
                </a:highlight>
              </a:rPr>
              <a:t>Fig:Cancerous cells</a:t>
            </a:r>
            <a:endParaRPr sz="1800">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g272287c3909_0_256"/>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131" name="Google Shape;1131;g272287c3909_0_256"/>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132" name="Google Shape;1132;g272287c3909_0_256"/>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133" name="Google Shape;1133;g272287c3909_0_256"/>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134" name="Google Shape;1134;g272287c3909_0_256"/>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135" name="Google Shape;1135;g272287c3909_0_256"/>
          <p:cNvCxnSpPr/>
          <p:nvPr/>
        </p:nvCxnSpPr>
        <p:spPr>
          <a:xfrm rot="10800000">
            <a:off x="3681175" y="1699875"/>
            <a:ext cx="2700" cy="2389800"/>
          </a:xfrm>
          <a:prstGeom prst="straightConnector1">
            <a:avLst/>
          </a:prstGeom>
          <a:noFill/>
          <a:ln cap="flat" cmpd="sng" w="38100">
            <a:solidFill>
              <a:srgbClr val="00B0F0"/>
            </a:solidFill>
            <a:prstDash val="solid"/>
            <a:round/>
            <a:headEnd len="med" w="med" type="none"/>
            <a:tailEnd len="med" w="med" type="none"/>
          </a:ln>
        </p:spPr>
      </p:cxnSp>
      <p:sp>
        <p:nvSpPr>
          <p:cNvPr id="1136" name="Google Shape;1136;g272287c3909_0_256"/>
          <p:cNvSpPr txBox="1"/>
          <p:nvPr/>
        </p:nvSpPr>
        <p:spPr>
          <a:xfrm>
            <a:off x="27317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0F0"/>
                </a:solidFill>
              </a:rPr>
              <a:t>R21</a:t>
            </a:r>
            <a:endParaRPr b="1">
              <a:solidFill>
                <a:srgbClr val="00B0F0"/>
              </a:solidFill>
            </a:endParaRPr>
          </a:p>
        </p:txBody>
      </p:sp>
      <p:sp>
        <p:nvSpPr>
          <p:cNvPr id="1137" name="Google Shape;1137;g272287c3909_0_256"/>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138" name="Google Shape;1138;g272287c3909_0_256"/>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139" name="Google Shape;1139;g272287c3909_0_256"/>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140" name="Google Shape;1140;g272287c3909_0_256"/>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141" name="Google Shape;1141;g272287c3909_0_256"/>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142" name="Google Shape;1142;g272287c3909_0_256"/>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143" name="Google Shape;1143;g272287c3909_0_256"/>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144" name="Google Shape;1144;g272287c3909_0_256"/>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145" name="Google Shape;1145;g272287c3909_0_256"/>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146" name="Google Shape;1146;g272287c3909_0_256"/>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147" name="Google Shape;1147;g272287c3909_0_256"/>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148" name="Google Shape;1148;g272287c3909_0_256"/>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Step4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R43 region. Adjacent are R3,R</a:t>
            </a:r>
            <a:r>
              <a:rPr lang="en" sz="1800">
                <a:solidFill>
                  <a:schemeClr val="dk2"/>
                </a:solidFill>
              </a:rPr>
              <a:t>4</a:t>
            </a:r>
            <a:r>
              <a:rPr lang="en" sz="1800">
                <a:solidFill>
                  <a:schemeClr val="dk2"/>
                </a:solidFill>
              </a:rPr>
              <a:t>4</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4.4: Check R43 and R3</a:t>
            </a:r>
            <a:endParaRPr sz="1800">
              <a:solidFill>
                <a:schemeClr val="dk2"/>
              </a:solidFill>
            </a:endParaRPr>
          </a:p>
          <a:p>
            <a:pPr indent="0" lvl="0" marL="0" rtl="0" algn="l">
              <a:spcBef>
                <a:spcPts val="0"/>
              </a:spcBef>
              <a:spcAft>
                <a:spcPts val="0"/>
              </a:spcAft>
              <a:buNone/>
            </a:pPr>
            <a:r>
              <a:rPr lang="en" sz="1800">
                <a:solidFill>
                  <a:schemeClr val="dk2"/>
                </a:solidFill>
              </a:rPr>
              <a:t>Max of R43 = 3</a:t>
            </a:r>
            <a:endParaRPr sz="1800">
              <a:solidFill>
                <a:schemeClr val="dk2"/>
              </a:solidFill>
            </a:endParaRPr>
          </a:p>
          <a:p>
            <a:pPr indent="0" lvl="0" marL="0" rtl="0" algn="l">
              <a:spcBef>
                <a:spcPts val="0"/>
              </a:spcBef>
              <a:spcAft>
                <a:spcPts val="0"/>
              </a:spcAft>
              <a:buNone/>
            </a:pPr>
            <a:r>
              <a:rPr lang="en" sz="1800">
                <a:solidFill>
                  <a:schemeClr val="dk2"/>
                </a:solidFill>
              </a:rPr>
              <a:t>Min of R3  =  0</a:t>
            </a:r>
            <a:endParaRPr sz="1800">
              <a:solidFill>
                <a:schemeClr val="dk2"/>
              </a:solidFill>
            </a:endParaRPr>
          </a:p>
          <a:p>
            <a:pPr indent="0" lvl="0" marL="0" rtl="0" algn="l">
              <a:spcBef>
                <a:spcPts val="0"/>
              </a:spcBef>
              <a:spcAft>
                <a:spcPts val="0"/>
              </a:spcAft>
              <a:buNone/>
            </a:pPr>
            <a:r>
              <a:rPr lang="en" sz="1800">
                <a:solidFill>
                  <a:schemeClr val="dk2"/>
                </a:solidFill>
              </a:rPr>
              <a:t>Since , 3 - 0 = 3 == Threshold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R3 = 3</a:t>
            </a:r>
            <a:endParaRPr sz="1800">
              <a:solidFill>
                <a:schemeClr val="dk2"/>
              </a:solidFill>
            </a:endParaRPr>
          </a:p>
          <a:p>
            <a:pPr indent="0" lvl="0" marL="0" rtl="0" algn="l">
              <a:spcBef>
                <a:spcPts val="0"/>
              </a:spcBef>
              <a:spcAft>
                <a:spcPts val="0"/>
              </a:spcAft>
              <a:buNone/>
            </a:pPr>
            <a:r>
              <a:rPr lang="en" sz="1800">
                <a:solidFill>
                  <a:schemeClr val="dk2"/>
                </a:solidFill>
              </a:rPr>
              <a:t>Min of R43 =0</a:t>
            </a:r>
            <a:endParaRPr sz="1800">
              <a:solidFill>
                <a:schemeClr val="dk2"/>
              </a:solidFill>
            </a:endParaRPr>
          </a:p>
          <a:p>
            <a:pPr indent="0" lvl="0" marL="0" rtl="0" algn="l">
              <a:spcBef>
                <a:spcPts val="0"/>
              </a:spcBef>
              <a:spcAft>
                <a:spcPts val="0"/>
              </a:spcAft>
              <a:buNone/>
            </a:pPr>
            <a:r>
              <a:rPr lang="en" sz="1800">
                <a:solidFill>
                  <a:schemeClr val="dk2"/>
                </a:solidFill>
              </a:rPr>
              <a:t>Since , 3 - 0 = 3 ==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cxnSp>
        <p:nvCxnSpPr>
          <p:cNvPr id="1149" name="Google Shape;1149;g272287c3909_0_256"/>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cxnSp>
        <p:nvCxnSpPr>
          <p:cNvPr id="1150" name="Google Shape;1150;g272287c3909_0_256"/>
          <p:cNvCxnSpPr/>
          <p:nvPr/>
        </p:nvCxnSpPr>
        <p:spPr>
          <a:xfrm flipH="1" rot="10800000">
            <a:off x="3708775" y="2446075"/>
            <a:ext cx="943200" cy="117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g272287c3909_0_618"/>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156" name="Google Shape;1156;g272287c3909_0_618"/>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157" name="Google Shape;1157;g272287c3909_0_618"/>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158" name="Google Shape;1158;g272287c3909_0_618"/>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159" name="Google Shape;1159;g272287c3909_0_618"/>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160" name="Google Shape;1160;g272287c3909_0_618"/>
          <p:cNvCxnSpPr/>
          <p:nvPr/>
        </p:nvCxnSpPr>
        <p:spPr>
          <a:xfrm flipH="1" rot="10800000">
            <a:off x="3683875" y="1630575"/>
            <a:ext cx="8700" cy="2459100"/>
          </a:xfrm>
          <a:prstGeom prst="straightConnector1">
            <a:avLst/>
          </a:prstGeom>
          <a:noFill/>
          <a:ln cap="flat" cmpd="sng" w="38100">
            <a:solidFill>
              <a:srgbClr val="00B0F0"/>
            </a:solidFill>
            <a:prstDash val="solid"/>
            <a:round/>
            <a:headEnd len="med" w="med" type="none"/>
            <a:tailEnd len="med" w="med" type="none"/>
          </a:ln>
        </p:spPr>
      </p:cxnSp>
      <p:sp>
        <p:nvSpPr>
          <p:cNvPr id="1161" name="Google Shape;1161;g272287c3909_0_618"/>
          <p:cNvSpPr txBox="1"/>
          <p:nvPr/>
        </p:nvSpPr>
        <p:spPr>
          <a:xfrm>
            <a:off x="27317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162" name="Google Shape;1162;g272287c3909_0_618"/>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163" name="Google Shape;1163;g272287c3909_0_618"/>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164" name="Google Shape;1164;g272287c3909_0_618"/>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165" name="Google Shape;1165;g272287c3909_0_618"/>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166" name="Google Shape;1166;g272287c3909_0_618"/>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167" name="Google Shape;1167;g272287c3909_0_618"/>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168" name="Google Shape;1168;g272287c3909_0_618"/>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169" name="Google Shape;1169;g272287c3909_0_618"/>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170" name="Google Shape;1170;g272287c3909_0_618"/>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171" name="Google Shape;1171;g272287c3909_0_618"/>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172" name="Google Shape;1172;g272287c3909_0_618"/>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173" name="Google Shape;1173;g272287c3909_0_618"/>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Step4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R43 region. Adjacent are R3,R44</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4.4: Check R43 and R44</a:t>
            </a:r>
            <a:endParaRPr sz="1800">
              <a:solidFill>
                <a:schemeClr val="dk2"/>
              </a:solidFill>
            </a:endParaRPr>
          </a:p>
          <a:p>
            <a:pPr indent="0" lvl="0" marL="0" rtl="0" algn="l">
              <a:spcBef>
                <a:spcPts val="0"/>
              </a:spcBef>
              <a:spcAft>
                <a:spcPts val="0"/>
              </a:spcAft>
              <a:buNone/>
            </a:pPr>
            <a:r>
              <a:rPr lang="en" sz="1800">
                <a:solidFill>
                  <a:schemeClr val="dk2"/>
                </a:solidFill>
              </a:rPr>
              <a:t>Max of R44 = 5</a:t>
            </a:r>
            <a:endParaRPr sz="1800">
              <a:solidFill>
                <a:schemeClr val="dk2"/>
              </a:solidFill>
            </a:endParaRPr>
          </a:p>
          <a:p>
            <a:pPr indent="0" lvl="0" marL="0" rtl="0" algn="l">
              <a:spcBef>
                <a:spcPts val="0"/>
              </a:spcBef>
              <a:spcAft>
                <a:spcPts val="0"/>
              </a:spcAft>
              <a:buNone/>
            </a:pPr>
            <a:r>
              <a:rPr lang="en" sz="1800">
                <a:solidFill>
                  <a:schemeClr val="dk2"/>
                </a:solidFill>
              </a:rPr>
              <a:t>Min of R43  =  0</a:t>
            </a:r>
            <a:endParaRPr sz="1800">
              <a:solidFill>
                <a:schemeClr val="dk2"/>
              </a:solidFill>
            </a:endParaRPr>
          </a:p>
          <a:p>
            <a:pPr indent="0" lvl="0" marL="0" rtl="0" algn="l">
              <a:spcBef>
                <a:spcPts val="0"/>
              </a:spcBef>
              <a:spcAft>
                <a:spcPts val="0"/>
              </a:spcAft>
              <a:buNone/>
            </a:pPr>
            <a:r>
              <a:rPr lang="en" sz="1800">
                <a:solidFill>
                  <a:schemeClr val="dk2"/>
                </a:solidFill>
              </a:rPr>
              <a:t>Since , 5 - 0 = 5 &gt; Threshold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Remain, splitted.</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cxnSp>
        <p:nvCxnSpPr>
          <p:cNvPr id="1174" name="Google Shape;1174;g272287c3909_0_618"/>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cxnSp>
        <p:nvCxnSpPr>
          <p:cNvPr id="1175" name="Google Shape;1175;g272287c3909_0_618"/>
          <p:cNvCxnSpPr/>
          <p:nvPr/>
        </p:nvCxnSpPr>
        <p:spPr>
          <a:xfrm flipH="1" rot="10800000">
            <a:off x="3708775" y="2446075"/>
            <a:ext cx="943200" cy="117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272287c3909_0_594"/>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181" name="Google Shape;1181;g272287c3909_0_594"/>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182" name="Google Shape;1182;g272287c3909_0_594"/>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183" name="Google Shape;1183;g272287c3909_0_594"/>
          <p:cNvCxnSpPr/>
          <p:nvPr/>
        </p:nvCxnSpPr>
        <p:spPr>
          <a:xfrm flipH="1" rot="10800000">
            <a:off x="2530225" y="1705150"/>
            <a:ext cx="2170500" cy="15600"/>
          </a:xfrm>
          <a:prstGeom prst="straightConnector1">
            <a:avLst/>
          </a:prstGeom>
          <a:noFill/>
          <a:ln cap="flat" cmpd="sng" w="38100">
            <a:solidFill>
              <a:srgbClr val="00B0F0"/>
            </a:solidFill>
            <a:prstDash val="solid"/>
            <a:round/>
            <a:headEnd len="med" w="med" type="none"/>
            <a:tailEnd len="med" w="med" type="none"/>
          </a:ln>
        </p:spPr>
      </p:cxnSp>
      <p:cxnSp>
        <p:nvCxnSpPr>
          <p:cNvPr id="1184" name="Google Shape;1184;g272287c3909_0_594"/>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185" name="Google Shape;1185;g272287c3909_0_594"/>
          <p:cNvCxnSpPr/>
          <p:nvPr/>
        </p:nvCxnSpPr>
        <p:spPr>
          <a:xfrm rot="10800000">
            <a:off x="3632075" y="1579475"/>
            <a:ext cx="18000" cy="2529900"/>
          </a:xfrm>
          <a:prstGeom prst="straightConnector1">
            <a:avLst/>
          </a:prstGeom>
          <a:noFill/>
          <a:ln cap="flat" cmpd="sng" w="38100">
            <a:solidFill>
              <a:srgbClr val="00B0F0"/>
            </a:solidFill>
            <a:prstDash val="solid"/>
            <a:round/>
            <a:headEnd len="med" w="med" type="none"/>
            <a:tailEnd len="med" w="med" type="none"/>
          </a:ln>
        </p:spPr>
      </p:cxnSp>
      <p:sp>
        <p:nvSpPr>
          <p:cNvPr id="1186" name="Google Shape;1186;g272287c3909_0_594"/>
          <p:cNvSpPr txBox="1"/>
          <p:nvPr/>
        </p:nvSpPr>
        <p:spPr>
          <a:xfrm>
            <a:off x="28079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B0F0"/>
                </a:solidFill>
              </a:rPr>
              <a:t>R21</a:t>
            </a:r>
            <a:endParaRPr b="1" sz="1600">
              <a:solidFill>
                <a:srgbClr val="00B0F0"/>
              </a:solidFill>
            </a:endParaRPr>
          </a:p>
        </p:txBody>
      </p:sp>
      <p:sp>
        <p:nvSpPr>
          <p:cNvPr id="1187" name="Google Shape;1187;g272287c3909_0_594"/>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188" name="Google Shape;1188;g272287c3909_0_594"/>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189" name="Google Shape;1189;g272287c3909_0_594"/>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190" name="Google Shape;1190;g272287c3909_0_594"/>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191" name="Google Shape;1191;g272287c3909_0_594"/>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192" name="Google Shape;1192;g272287c3909_0_594"/>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193" name="Google Shape;1193;g272287c3909_0_594"/>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194" name="Google Shape;1194;g272287c3909_0_594"/>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195" name="Google Shape;1195;g272287c3909_0_594"/>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196" name="Google Shape;1196;g272287c3909_0_594"/>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197" name="Google Shape;1197;g272287c3909_0_594"/>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198" name="Google Shape;1198;g272287c3909_0_594"/>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Step5 : </a:t>
            </a:r>
            <a:endParaRPr sz="1300">
              <a:solidFill>
                <a:schemeClr val="dk2"/>
              </a:solidFill>
            </a:endParaRPr>
          </a:p>
          <a:p>
            <a:pPr indent="0" lvl="0" marL="0" rtl="0" algn="l">
              <a:spcBef>
                <a:spcPts val="0"/>
              </a:spcBef>
              <a:spcAft>
                <a:spcPts val="0"/>
              </a:spcAft>
              <a:buNone/>
            </a:pPr>
            <a:r>
              <a:rPr lang="en" sz="1300">
                <a:solidFill>
                  <a:schemeClr val="dk2"/>
                </a:solidFill>
              </a:rPr>
              <a:t>Check the adjacent of R24 region. Adjacent are R22,R23,</a:t>
            </a:r>
            <a:r>
              <a:rPr lang="en" sz="1300">
                <a:solidFill>
                  <a:schemeClr val="dk2"/>
                </a:solidFill>
              </a:rPr>
              <a:t>R42</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5.1: Check R24 and R23</a:t>
            </a:r>
            <a:endParaRPr sz="1300">
              <a:solidFill>
                <a:schemeClr val="dk2"/>
              </a:solidFill>
            </a:endParaRPr>
          </a:p>
          <a:p>
            <a:pPr indent="0" lvl="0" marL="0" rtl="0" algn="l">
              <a:spcBef>
                <a:spcPts val="0"/>
              </a:spcBef>
              <a:spcAft>
                <a:spcPts val="0"/>
              </a:spcAft>
              <a:buNone/>
            </a:pPr>
            <a:r>
              <a:rPr lang="en" sz="1300">
                <a:solidFill>
                  <a:schemeClr val="dk2"/>
                </a:solidFill>
              </a:rPr>
              <a:t>Max of R24 = 6</a:t>
            </a:r>
            <a:endParaRPr sz="1300">
              <a:solidFill>
                <a:schemeClr val="dk2"/>
              </a:solidFill>
            </a:endParaRPr>
          </a:p>
          <a:p>
            <a:pPr indent="0" lvl="0" marL="0" rtl="0" algn="l">
              <a:spcBef>
                <a:spcPts val="0"/>
              </a:spcBef>
              <a:spcAft>
                <a:spcPts val="0"/>
              </a:spcAft>
              <a:buNone/>
            </a:pPr>
            <a:r>
              <a:rPr lang="en" sz="1300">
                <a:solidFill>
                  <a:schemeClr val="dk2"/>
                </a:solidFill>
              </a:rPr>
              <a:t>Min of R23  =  2</a:t>
            </a:r>
            <a:endParaRPr sz="1300">
              <a:solidFill>
                <a:schemeClr val="dk2"/>
              </a:solidFill>
            </a:endParaRPr>
          </a:p>
          <a:p>
            <a:pPr indent="0" lvl="0" marL="0" rtl="0" algn="l">
              <a:spcBef>
                <a:spcPts val="0"/>
              </a:spcBef>
              <a:spcAft>
                <a:spcPts val="0"/>
              </a:spcAft>
              <a:buNone/>
            </a:pPr>
            <a:r>
              <a:rPr lang="en" sz="1300">
                <a:solidFill>
                  <a:schemeClr val="dk2"/>
                </a:solidFill>
              </a:rPr>
              <a:t>Since , 6 - 2 =4 &gt; Threshold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5.2: Check R24 and R22</a:t>
            </a:r>
            <a:endParaRPr sz="1300">
              <a:solidFill>
                <a:schemeClr val="dk2"/>
              </a:solidFill>
            </a:endParaRPr>
          </a:p>
          <a:p>
            <a:pPr indent="0" lvl="0" marL="0" rtl="0" algn="l">
              <a:spcBef>
                <a:spcPts val="0"/>
              </a:spcBef>
              <a:spcAft>
                <a:spcPts val="0"/>
              </a:spcAft>
              <a:buNone/>
            </a:pPr>
            <a:r>
              <a:rPr lang="en" sz="1300">
                <a:solidFill>
                  <a:schemeClr val="dk2"/>
                </a:solidFill>
              </a:rPr>
              <a:t>Max of R24 = 6</a:t>
            </a:r>
            <a:endParaRPr sz="1300">
              <a:solidFill>
                <a:schemeClr val="dk2"/>
              </a:solidFill>
            </a:endParaRPr>
          </a:p>
          <a:p>
            <a:pPr indent="0" lvl="0" marL="0" rtl="0" algn="l">
              <a:spcBef>
                <a:spcPts val="0"/>
              </a:spcBef>
              <a:spcAft>
                <a:spcPts val="0"/>
              </a:spcAft>
              <a:buNone/>
            </a:pPr>
            <a:r>
              <a:rPr lang="en" sz="1300">
                <a:solidFill>
                  <a:schemeClr val="dk2"/>
                </a:solidFill>
              </a:rPr>
              <a:t>Min of R22 = 6</a:t>
            </a:r>
            <a:endParaRPr sz="1300">
              <a:solidFill>
                <a:schemeClr val="dk2"/>
              </a:solidFill>
            </a:endParaRPr>
          </a:p>
          <a:p>
            <a:pPr indent="0" lvl="0" marL="0" rtl="0" algn="l">
              <a:spcBef>
                <a:spcPts val="0"/>
              </a:spcBef>
              <a:spcAft>
                <a:spcPts val="0"/>
              </a:spcAft>
              <a:buNone/>
            </a:pPr>
            <a:r>
              <a:rPr lang="en" sz="1300">
                <a:solidFill>
                  <a:schemeClr val="dk2"/>
                </a:solidFill>
              </a:rPr>
              <a:t>Since , 6 - 6 = 0 = &lt; Threshold</a:t>
            </a:r>
            <a:endParaRPr sz="1300">
              <a:solidFill>
                <a:schemeClr val="dk2"/>
              </a:solidFill>
            </a:endParaRPr>
          </a:p>
          <a:p>
            <a:pPr indent="0" lvl="0" marL="0" rtl="0" algn="l">
              <a:spcBef>
                <a:spcPts val="0"/>
              </a:spcBef>
              <a:spcAft>
                <a:spcPts val="0"/>
              </a:spcAft>
              <a:buNone/>
            </a:pPr>
            <a:r>
              <a:rPr lang="en" sz="1300">
                <a:solidFill>
                  <a:schemeClr val="dk2"/>
                </a:solidFill>
              </a:rPr>
              <a:t>Again,</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Max of R22 = 7</a:t>
            </a:r>
            <a:endParaRPr sz="1300">
              <a:solidFill>
                <a:schemeClr val="dk2"/>
              </a:solidFill>
            </a:endParaRPr>
          </a:p>
          <a:p>
            <a:pPr indent="0" lvl="0" marL="0" rtl="0" algn="l">
              <a:spcBef>
                <a:spcPts val="0"/>
              </a:spcBef>
              <a:spcAft>
                <a:spcPts val="0"/>
              </a:spcAft>
              <a:buNone/>
            </a:pPr>
            <a:r>
              <a:rPr lang="en" sz="1300">
                <a:solidFill>
                  <a:schemeClr val="dk2"/>
                </a:solidFill>
              </a:rPr>
              <a:t>Min of R24 = 4</a:t>
            </a:r>
            <a:endParaRPr sz="1300">
              <a:solidFill>
                <a:schemeClr val="dk2"/>
              </a:solidFill>
            </a:endParaRPr>
          </a:p>
          <a:p>
            <a:pPr indent="0" lvl="0" marL="0" rtl="0" algn="l">
              <a:spcBef>
                <a:spcPts val="0"/>
              </a:spcBef>
              <a:spcAft>
                <a:spcPts val="0"/>
              </a:spcAft>
              <a:buNone/>
            </a:pPr>
            <a:r>
              <a:rPr lang="en" sz="1300">
                <a:solidFill>
                  <a:schemeClr val="dk2"/>
                </a:solidFill>
              </a:rPr>
              <a:t>Since, 7 - 4 = 3 == Threshold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So, the regions should be merged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cxnSp>
        <p:nvCxnSpPr>
          <p:cNvPr id="1199" name="Google Shape;1199;g272287c3909_0_594"/>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cxnSp>
        <p:nvCxnSpPr>
          <p:cNvPr id="1200" name="Google Shape;1200;g272287c3909_0_594"/>
          <p:cNvCxnSpPr/>
          <p:nvPr/>
        </p:nvCxnSpPr>
        <p:spPr>
          <a:xfrm flipH="1" rot="10800000">
            <a:off x="3708775" y="2446075"/>
            <a:ext cx="943200" cy="117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272287c3909_0_642"/>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206" name="Google Shape;1206;g272287c3909_0_642"/>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207" name="Google Shape;1207;g272287c3909_0_642"/>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208" name="Google Shape;1208;g272287c3909_0_642"/>
          <p:cNvCxnSpPr/>
          <p:nvPr/>
        </p:nvCxnSpPr>
        <p:spPr>
          <a:xfrm flipH="1" rot="10800000">
            <a:off x="2530225" y="1700050"/>
            <a:ext cx="1139400" cy="20700"/>
          </a:xfrm>
          <a:prstGeom prst="straightConnector1">
            <a:avLst/>
          </a:prstGeom>
          <a:noFill/>
          <a:ln cap="flat" cmpd="sng" w="38100">
            <a:solidFill>
              <a:srgbClr val="00B0F0"/>
            </a:solidFill>
            <a:prstDash val="solid"/>
            <a:round/>
            <a:headEnd len="med" w="med" type="none"/>
            <a:tailEnd len="med" w="med" type="none"/>
          </a:ln>
        </p:spPr>
      </p:cxnSp>
      <p:cxnSp>
        <p:nvCxnSpPr>
          <p:cNvPr id="1209" name="Google Shape;1209;g272287c3909_0_642"/>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210" name="Google Shape;1210;g272287c3909_0_642"/>
          <p:cNvCxnSpPr/>
          <p:nvPr/>
        </p:nvCxnSpPr>
        <p:spPr>
          <a:xfrm rot="10800000">
            <a:off x="3672050" y="1673725"/>
            <a:ext cx="0" cy="2522100"/>
          </a:xfrm>
          <a:prstGeom prst="straightConnector1">
            <a:avLst/>
          </a:prstGeom>
          <a:noFill/>
          <a:ln cap="flat" cmpd="sng" w="38100">
            <a:solidFill>
              <a:srgbClr val="00B0F0"/>
            </a:solidFill>
            <a:prstDash val="solid"/>
            <a:round/>
            <a:headEnd len="med" w="med" type="none"/>
            <a:tailEnd len="med" w="med" type="none"/>
          </a:ln>
        </p:spPr>
      </p:cxnSp>
      <p:sp>
        <p:nvSpPr>
          <p:cNvPr id="1211" name="Google Shape;1211;g272287c3909_0_642"/>
          <p:cNvSpPr txBox="1"/>
          <p:nvPr/>
        </p:nvSpPr>
        <p:spPr>
          <a:xfrm>
            <a:off x="26555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212" name="Google Shape;1212;g272287c3909_0_642"/>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213" name="Google Shape;1213;g272287c3909_0_642"/>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214" name="Google Shape;1214;g272287c3909_0_642"/>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215" name="Google Shape;1215;g272287c3909_0_642"/>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216" name="Google Shape;1216;g272287c3909_0_642"/>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217" name="Google Shape;1217;g272287c3909_0_642"/>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218" name="Google Shape;1218;g272287c3909_0_642"/>
          <p:cNvSpPr txBox="1"/>
          <p:nvPr/>
        </p:nvSpPr>
        <p:spPr>
          <a:xfrm>
            <a:off x="3949975" y="40036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219" name="Google Shape;1219;g272287c3909_0_642"/>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220" name="Google Shape;1220;g272287c3909_0_642"/>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221" name="Google Shape;1221;g272287c3909_0_642"/>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222" name="Google Shape;1222;g272287c3909_0_642"/>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223" name="Google Shape;1223;g272287c3909_0_642"/>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5.3: Check R24 and R42</a:t>
            </a:r>
            <a:endParaRPr sz="1300">
              <a:solidFill>
                <a:schemeClr val="dk2"/>
              </a:solidFill>
            </a:endParaRPr>
          </a:p>
          <a:p>
            <a:pPr indent="0" lvl="0" marL="0" rtl="0" algn="l">
              <a:spcBef>
                <a:spcPts val="0"/>
              </a:spcBef>
              <a:spcAft>
                <a:spcPts val="0"/>
              </a:spcAft>
              <a:buNone/>
            </a:pPr>
            <a:r>
              <a:rPr lang="en" sz="1300">
                <a:solidFill>
                  <a:schemeClr val="dk2"/>
                </a:solidFill>
              </a:rPr>
              <a:t>Max of R24 = 6</a:t>
            </a:r>
            <a:endParaRPr sz="1300">
              <a:solidFill>
                <a:schemeClr val="dk2"/>
              </a:solidFill>
            </a:endParaRPr>
          </a:p>
          <a:p>
            <a:pPr indent="0" lvl="0" marL="0" rtl="0" algn="l">
              <a:spcBef>
                <a:spcPts val="0"/>
              </a:spcBef>
              <a:spcAft>
                <a:spcPts val="0"/>
              </a:spcAft>
              <a:buNone/>
            </a:pPr>
            <a:r>
              <a:rPr lang="en" sz="1300">
                <a:solidFill>
                  <a:schemeClr val="dk2"/>
                </a:solidFill>
              </a:rPr>
              <a:t>Min of R42  = 4</a:t>
            </a:r>
            <a:endParaRPr sz="1300">
              <a:solidFill>
                <a:schemeClr val="dk2"/>
              </a:solidFill>
            </a:endParaRPr>
          </a:p>
          <a:p>
            <a:pPr indent="0" lvl="0" marL="0" rtl="0" algn="l">
              <a:spcBef>
                <a:spcPts val="0"/>
              </a:spcBef>
              <a:spcAft>
                <a:spcPts val="0"/>
              </a:spcAft>
              <a:buNone/>
            </a:pPr>
            <a:r>
              <a:rPr lang="en" sz="1300">
                <a:solidFill>
                  <a:schemeClr val="dk2"/>
                </a:solidFill>
              </a:rPr>
              <a:t>Since , 6 - 4 =2  &lt; Threshold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Again,</a:t>
            </a:r>
            <a:endParaRPr sz="1300">
              <a:solidFill>
                <a:schemeClr val="dk2"/>
              </a:solidFill>
            </a:endParaRPr>
          </a:p>
          <a:p>
            <a:pPr indent="0" lvl="0" marL="0" rtl="0" algn="l">
              <a:spcBef>
                <a:spcPts val="0"/>
              </a:spcBef>
              <a:spcAft>
                <a:spcPts val="0"/>
              </a:spcAft>
              <a:buNone/>
            </a:pPr>
            <a:r>
              <a:rPr lang="en" sz="1300">
                <a:solidFill>
                  <a:schemeClr val="dk2"/>
                </a:solidFill>
              </a:rPr>
              <a:t>Max of R42 = 7</a:t>
            </a:r>
            <a:endParaRPr sz="1300">
              <a:solidFill>
                <a:schemeClr val="dk2"/>
              </a:solidFill>
            </a:endParaRPr>
          </a:p>
          <a:p>
            <a:pPr indent="0" lvl="0" marL="0" rtl="0" algn="l">
              <a:spcBef>
                <a:spcPts val="0"/>
              </a:spcBef>
              <a:spcAft>
                <a:spcPts val="0"/>
              </a:spcAft>
              <a:buNone/>
            </a:pPr>
            <a:r>
              <a:rPr lang="en" sz="1300">
                <a:solidFill>
                  <a:schemeClr val="dk2"/>
                </a:solidFill>
              </a:rPr>
              <a:t>Min of R24 = 4</a:t>
            </a:r>
            <a:endParaRPr sz="1300">
              <a:solidFill>
                <a:schemeClr val="dk2"/>
              </a:solidFill>
            </a:endParaRPr>
          </a:p>
          <a:p>
            <a:pPr indent="0" lvl="0" marL="0" rtl="0" algn="l">
              <a:spcBef>
                <a:spcPts val="0"/>
              </a:spcBef>
              <a:spcAft>
                <a:spcPts val="0"/>
              </a:spcAft>
              <a:buNone/>
            </a:pPr>
            <a:r>
              <a:rPr lang="en" sz="1300">
                <a:solidFill>
                  <a:schemeClr val="dk2"/>
                </a:solidFill>
              </a:rPr>
              <a:t>Since, 7 - 4 = 3 == Threshold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So, the regions should be merged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cxnSp>
        <p:nvCxnSpPr>
          <p:cNvPr id="1224" name="Google Shape;1224;g272287c3909_0_642"/>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cxnSp>
        <p:nvCxnSpPr>
          <p:cNvPr id="1225" name="Google Shape;1225;g272287c3909_0_642"/>
          <p:cNvCxnSpPr/>
          <p:nvPr/>
        </p:nvCxnSpPr>
        <p:spPr>
          <a:xfrm flipH="1" rot="10800000">
            <a:off x="3708775" y="2446075"/>
            <a:ext cx="943200" cy="117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g272287c3909_0_690"/>
          <p:cNvSpPr txBox="1"/>
          <p:nvPr>
            <p:ph type="title"/>
          </p:nvPr>
        </p:nvSpPr>
        <p:spPr>
          <a:xfrm>
            <a:off x="193500" y="195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231" name="Google Shape;1231;g272287c3909_0_690"/>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232" name="Google Shape;1232;g272287c3909_0_690"/>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233" name="Google Shape;1233;g272287c3909_0_690"/>
          <p:cNvCxnSpPr/>
          <p:nvPr/>
        </p:nvCxnSpPr>
        <p:spPr>
          <a:xfrm flipH="1" rot="10800000">
            <a:off x="2530225" y="1700050"/>
            <a:ext cx="1139400" cy="20700"/>
          </a:xfrm>
          <a:prstGeom prst="straightConnector1">
            <a:avLst/>
          </a:prstGeom>
          <a:noFill/>
          <a:ln cap="flat" cmpd="sng" w="38100">
            <a:solidFill>
              <a:srgbClr val="00B0F0"/>
            </a:solidFill>
            <a:prstDash val="solid"/>
            <a:round/>
            <a:headEnd len="med" w="med" type="none"/>
            <a:tailEnd len="med" w="med" type="none"/>
          </a:ln>
        </p:spPr>
      </p:cxnSp>
      <p:cxnSp>
        <p:nvCxnSpPr>
          <p:cNvPr id="1234" name="Google Shape;1234;g272287c3909_0_690"/>
          <p:cNvCxnSpPr/>
          <p:nvPr/>
        </p:nvCxnSpPr>
        <p:spPr>
          <a:xfrm flipH="1" rot="10800000">
            <a:off x="3784975" y="3284275"/>
            <a:ext cx="943200" cy="11700"/>
          </a:xfrm>
          <a:prstGeom prst="straightConnector1">
            <a:avLst/>
          </a:prstGeom>
          <a:noFill/>
          <a:ln cap="flat" cmpd="sng" w="38100">
            <a:solidFill>
              <a:srgbClr val="00B0F0"/>
            </a:solidFill>
            <a:prstDash val="solid"/>
            <a:round/>
            <a:headEnd len="med" w="med" type="none"/>
            <a:tailEnd len="med" w="med" type="none"/>
          </a:ln>
        </p:spPr>
      </p:cxnSp>
      <p:cxnSp>
        <p:nvCxnSpPr>
          <p:cNvPr id="1235" name="Google Shape;1235;g272287c3909_0_690"/>
          <p:cNvCxnSpPr/>
          <p:nvPr/>
        </p:nvCxnSpPr>
        <p:spPr>
          <a:xfrm flipH="1" rot="10800000">
            <a:off x="3607675" y="1673775"/>
            <a:ext cx="42300" cy="2492100"/>
          </a:xfrm>
          <a:prstGeom prst="straightConnector1">
            <a:avLst/>
          </a:prstGeom>
          <a:noFill/>
          <a:ln cap="flat" cmpd="sng" w="38100">
            <a:solidFill>
              <a:srgbClr val="00B0F0"/>
            </a:solidFill>
            <a:prstDash val="solid"/>
            <a:round/>
            <a:headEnd len="med" w="med" type="none"/>
            <a:tailEnd len="med" w="med" type="none"/>
          </a:ln>
        </p:spPr>
      </p:cxnSp>
      <p:sp>
        <p:nvSpPr>
          <p:cNvPr id="1236" name="Google Shape;1236;g272287c3909_0_690"/>
          <p:cNvSpPr txBox="1"/>
          <p:nvPr/>
        </p:nvSpPr>
        <p:spPr>
          <a:xfrm>
            <a:off x="27317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237" name="Google Shape;1237;g272287c3909_0_690"/>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238" name="Google Shape;1238;g272287c3909_0_690"/>
          <p:cNvSpPr txBox="1"/>
          <p:nvPr/>
        </p:nvSpPr>
        <p:spPr>
          <a:xfrm>
            <a:off x="3187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239" name="Google Shape;1239;g272287c3909_0_690"/>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240" name="Google Shape;1240;g272287c3909_0_690"/>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241" name="Google Shape;1241;g272287c3909_0_690"/>
          <p:cNvSpPr txBox="1"/>
          <p:nvPr/>
        </p:nvSpPr>
        <p:spPr>
          <a:xfrm>
            <a:off x="3187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242" name="Google Shape;1242;g272287c3909_0_690"/>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243" name="Google Shape;1243;g272287c3909_0_690"/>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244" name="Google Shape;1244;g272287c3909_0_690"/>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245" name="Google Shape;1245;g272287c3909_0_690"/>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246" name="Google Shape;1246;g272287c3909_0_690"/>
          <p:cNvSpPr txBox="1"/>
          <p:nvPr/>
        </p:nvSpPr>
        <p:spPr>
          <a:xfrm>
            <a:off x="3175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247" name="Google Shape;1247;g272287c3909_0_690"/>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248" name="Google Shape;1248;g272287c3909_0_690"/>
          <p:cNvSpPr txBox="1"/>
          <p:nvPr/>
        </p:nvSpPr>
        <p:spPr>
          <a:xfrm>
            <a:off x="5457150" y="6172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Step 6 : </a:t>
            </a:r>
            <a:endParaRPr sz="1300">
              <a:solidFill>
                <a:schemeClr val="dk2"/>
              </a:solidFill>
            </a:endParaRPr>
          </a:p>
          <a:p>
            <a:pPr indent="0" lvl="0" marL="0" rtl="0" algn="l">
              <a:spcBef>
                <a:spcPts val="0"/>
              </a:spcBef>
              <a:spcAft>
                <a:spcPts val="0"/>
              </a:spcAft>
              <a:buNone/>
            </a:pPr>
            <a:r>
              <a:rPr lang="en" sz="1300">
                <a:solidFill>
                  <a:schemeClr val="dk2"/>
                </a:solidFill>
              </a:rPr>
              <a:t>Check the adjacent of R42 region. Adjacent are R24,R41,R44</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6.1 : Check R24 and R42</a:t>
            </a:r>
            <a:endParaRPr sz="1300">
              <a:solidFill>
                <a:schemeClr val="dk2"/>
              </a:solidFill>
            </a:endParaRPr>
          </a:p>
          <a:p>
            <a:pPr indent="0" lvl="0" marL="0" rtl="0" algn="l">
              <a:spcBef>
                <a:spcPts val="0"/>
              </a:spcBef>
              <a:spcAft>
                <a:spcPts val="0"/>
              </a:spcAft>
              <a:buNone/>
            </a:pPr>
            <a:r>
              <a:rPr lang="en" sz="1300">
                <a:solidFill>
                  <a:schemeClr val="dk2"/>
                </a:solidFill>
              </a:rPr>
              <a:t>Already checked and merged.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6.2 :</a:t>
            </a:r>
            <a:r>
              <a:rPr lang="en" sz="1300">
                <a:solidFill>
                  <a:schemeClr val="dk2"/>
                </a:solidFill>
              </a:rPr>
              <a:t>Check R42 and R41</a:t>
            </a:r>
            <a:endParaRPr sz="1300">
              <a:solidFill>
                <a:schemeClr val="dk2"/>
              </a:solidFill>
            </a:endParaRPr>
          </a:p>
          <a:p>
            <a:pPr indent="0" lvl="0" marL="0" rtl="0" algn="l">
              <a:spcBef>
                <a:spcPts val="0"/>
              </a:spcBef>
              <a:spcAft>
                <a:spcPts val="0"/>
              </a:spcAft>
              <a:buNone/>
            </a:pPr>
            <a:r>
              <a:rPr lang="en" sz="1300">
                <a:solidFill>
                  <a:schemeClr val="dk2"/>
                </a:solidFill>
              </a:rPr>
              <a:t>Max of R42 = 7</a:t>
            </a:r>
            <a:endParaRPr sz="1300">
              <a:solidFill>
                <a:schemeClr val="dk2"/>
              </a:solidFill>
            </a:endParaRPr>
          </a:p>
          <a:p>
            <a:pPr indent="0" lvl="0" marL="0" rtl="0" algn="l">
              <a:spcBef>
                <a:spcPts val="0"/>
              </a:spcBef>
              <a:spcAft>
                <a:spcPts val="0"/>
              </a:spcAft>
              <a:buNone/>
            </a:pPr>
            <a:r>
              <a:rPr lang="en" sz="1300">
                <a:solidFill>
                  <a:schemeClr val="dk2"/>
                </a:solidFill>
              </a:rPr>
              <a:t>Min of R41  = 2</a:t>
            </a:r>
            <a:endParaRPr sz="1300">
              <a:solidFill>
                <a:schemeClr val="dk2"/>
              </a:solidFill>
            </a:endParaRPr>
          </a:p>
          <a:p>
            <a:pPr indent="0" lvl="0" marL="0" rtl="0" algn="l">
              <a:spcBef>
                <a:spcPts val="0"/>
              </a:spcBef>
              <a:spcAft>
                <a:spcPts val="0"/>
              </a:spcAft>
              <a:buNone/>
            </a:pPr>
            <a:r>
              <a:rPr lang="en" sz="1300">
                <a:solidFill>
                  <a:schemeClr val="dk2"/>
                </a:solidFill>
              </a:rPr>
              <a:t>Since , 7 - 2 = 5  &gt; Threshold.</a:t>
            </a:r>
            <a:endParaRPr sz="1300">
              <a:solidFill>
                <a:schemeClr val="dk2"/>
              </a:solidFill>
            </a:endParaRPr>
          </a:p>
          <a:p>
            <a:pPr indent="0" lvl="0" marL="0" rtl="0" algn="l">
              <a:spcBef>
                <a:spcPts val="0"/>
              </a:spcBef>
              <a:spcAft>
                <a:spcPts val="0"/>
              </a:spcAft>
              <a:buNone/>
            </a:pPr>
            <a:r>
              <a:rPr lang="en" sz="1300">
                <a:solidFill>
                  <a:schemeClr val="dk2"/>
                </a:solidFill>
              </a:rPr>
              <a:t>Remain splitted.</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Step 6.3: Check R42 and R44</a:t>
            </a:r>
            <a:endParaRPr sz="1300">
              <a:solidFill>
                <a:schemeClr val="dk2"/>
              </a:solidFill>
            </a:endParaRPr>
          </a:p>
          <a:p>
            <a:pPr indent="0" lvl="0" marL="0" rtl="0" algn="l">
              <a:spcBef>
                <a:spcPts val="0"/>
              </a:spcBef>
              <a:spcAft>
                <a:spcPts val="0"/>
              </a:spcAft>
              <a:buNone/>
            </a:pPr>
            <a:r>
              <a:rPr lang="en" sz="1300">
                <a:solidFill>
                  <a:schemeClr val="dk2"/>
                </a:solidFill>
              </a:rPr>
              <a:t>Max of R42 = 7</a:t>
            </a:r>
            <a:endParaRPr sz="1300">
              <a:solidFill>
                <a:schemeClr val="dk2"/>
              </a:solidFill>
            </a:endParaRPr>
          </a:p>
          <a:p>
            <a:pPr indent="0" lvl="0" marL="0" rtl="0" algn="l">
              <a:spcBef>
                <a:spcPts val="0"/>
              </a:spcBef>
              <a:spcAft>
                <a:spcPts val="0"/>
              </a:spcAft>
              <a:buNone/>
            </a:pPr>
            <a:r>
              <a:rPr lang="en" sz="1300">
                <a:solidFill>
                  <a:schemeClr val="dk2"/>
                </a:solidFill>
              </a:rPr>
              <a:t>Min of R44 = 4</a:t>
            </a:r>
            <a:endParaRPr sz="1300">
              <a:solidFill>
                <a:schemeClr val="dk2"/>
              </a:solidFill>
            </a:endParaRPr>
          </a:p>
          <a:p>
            <a:pPr indent="0" lvl="0" marL="0" rtl="0" algn="l">
              <a:spcBef>
                <a:spcPts val="0"/>
              </a:spcBef>
              <a:spcAft>
                <a:spcPts val="0"/>
              </a:spcAft>
              <a:buNone/>
            </a:pPr>
            <a:r>
              <a:rPr lang="en" sz="1300">
                <a:solidFill>
                  <a:schemeClr val="dk2"/>
                </a:solidFill>
              </a:rPr>
              <a:t>Since , 7 - 4 = 3 == Threshold.</a:t>
            </a:r>
            <a:endParaRPr sz="1300">
              <a:solidFill>
                <a:schemeClr val="dk2"/>
              </a:solidFill>
            </a:endParaRPr>
          </a:p>
          <a:p>
            <a:pPr indent="0" lvl="0" marL="0" rtl="0" algn="l">
              <a:spcBef>
                <a:spcPts val="0"/>
              </a:spcBef>
              <a:spcAft>
                <a:spcPts val="0"/>
              </a:spcAft>
              <a:buNone/>
            </a:pPr>
            <a:r>
              <a:rPr lang="en" sz="1300">
                <a:solidFill>
                  <a:schemeClr val="dk2"/>
                </a:solidFill>
              </a:rPr>
              <a:t>Again,</a:t>
            </a:r>
            <a:endParaRPr sz="1300">
              <a:solidFill>
                <a:schemeClr val="dk2"/>
              </a:solidFill>
            </a:endParaRPr>
          </a:p>
          <a:p>
            <a:pPr indent="0" lvl="0" marL="0" rtl="0" algn="l">
              <a:spcBef>
                <a:spcPts val="0"/>
              </a:spcBef>
              <a:spcAft>
                <a:spcPts val="0"/>
              </a:spcAft>
              <a:buNone/>
            </a:pPr>
            <a:r>
              <a:rPr lang="en" sz="1300">
                <a:solidFill>
                  <a:schemeClr val="dk2"/>
                </a:solidFill>
              </a:rPr>
              <a:t>Max of R44 = 5</a:t>
            </a:r>
            <a:endParaRPr sz="1300">
              <a:solidFill>
                <a:schemeClr val="dk2"/>
              </a:solidFill>
            </a:endParaRPr>
          </a:p>
          <a:p>
            <a:pPr indent="0" lvl="0" marL="0" rtl="0" algn="l">
              <a:spcBef>
                <a:spcPts val="0"/>
              </a:spcBef>
              <a:spcAft>
                <a:spcPts val="0"/>
              </a:spcAft>
              <a:buNone/>
            </a:pPr>
            <a:r>
              <a:rPr lang="en" sz="1300">
                <a:solidFill>
                  <a:schemeClr val="dk2"/>
                </a:solidFill>
              </a:rPr>
              <a:t>Min of R42 = 4</a:t>
            </a:r>
            <a:endParaRPr sz="1300">
              <a:solidFill>
                <a:schemeClr val="dk2"/>
              </a:solidFill>
            </a:endParaRPr>
          </a:p>
          <a:p>
            <a:pPr indent="0" lvl="0" marL="0" rtl="0" algn="l">
              <a:spcBef>
                <a:spcPts val="0"/>
              </a:spcBef>
              <a:spcAft>
                <a:spcPts val="0"/>
              </a:spcAft>
              <a:buNone/>
            </a:pPr>
            <a:r>
              <a:rPr lang="en" sz="1300">
                <a:solidFill>
                  <a:schemeClr val="dk2"/>
                </a:solidFill>
              </a:rPr>
              <a:t>Since, 5 - 4 = 1 &lt; Threshold</a:t>
            </a:r>
            <a:endParaRPr sz="1300">
              <a:solidFill>
                <a:schemeClr val="dk2"/>
              </a:solidFill>
            </a:endParaRPr>
          </a:p>
          <a:p>
            <a:pPr indent="0" lvl="0" marL="0" rtl="0" algn="l">
              <a:spcBef>
                <a:spcPts val="0"/>
              </a:spcBef>
              <a:spcAft>
                <a:spcPts val="0"/>
              </a:spcAft>
              <a:buNone/>
            </a:pPr>
            <a:r>
              <a:rPr lang="en" sz="1300">
                <a:solidFill>
                  <a:schemeClr val="dk2"/>
                </a:solidFill>
              </a:rPr>
              <a:t>So, the regions should be merged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cxnSp>
        <p:nvCxnSpPr>
          <p:cNvPr id="1249" name="Google Shape;1249;g272287c3909_0_690"/>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272287c3909_0_714"/>
          <p:cNvSpPr txBox="1"/>
          <p:nvPr>
            <p:ph type="title"/>
          </p:nvPr>
        </p:nvSpPr>
        <p:spPr>
          <a:xfrm>
            <a:off x="41100" y="-33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255" name="Google Shape;1255;g272287c3909_0_714"/>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73250">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7</a:t>
                      </a:r>
                      <a:endParaRPr/>
                    </a:p>
                  </a:txBody>
                  <a:tcPr marT="91425" marB="91425" marR="91425" marL="91425"/>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6</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bl>
          </a:graphicData>
        </a:graphic>
      </p:graphicFrame>
      <p:cxnSp>
        <p:nvCxnSpPr>
          <p:cNvPr id="1256" name="Google Shape;1256;g272287c3909_0_714"/>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257" name="Google Shape;1257;g272287c3909_0_714"/>
          <p:cNvCxnSpPr/>
          <p:nvPr/>
        </p:nvCxnSpPr>
        <p:spPr>
          <a:xfrm flipH="1" rot="10800000">
            <a:off x="2530225" y="1700050"/>
            <a:ext cx="1139400" cy="20700"/>
          </a:xfrm>
          <a:prstGeom prst="straightConnector1">
            <a:avLst/>
          </a:prstGeom>
          <a:noFill/>
          <a:ln cap="flat" cmpd="sng" w="38100">
            <a:solidFill>
              <a:srgbClr val="00B0F0"/>
            </a:solidFill>
            <a:prstDash val="solid"/>
            <a:round/>
            <a:headEnd len="med" w="med" type="none"/>
            <a:tailEnd len="med" w="med" type="none"/>
          </a:ln>
        </p:spPr>
      </p:cxnSp>
      <p:cxnSp>
        <p:nvCxnSpPr>
          <p:cNvPr id="1258" name="Google Shape;1258;g272287c3909_0_714"/>
          <p:cNvCxnSpPr/>
          <p:nvPr/>
        </p:nvCxnSpPr>
        <p:spPr>
          <a:xfrm flipH="1" rot="10800000">
            <a:off x="3607675" y="1705875"/>
            <a:ext cx="6300" cy="2383800"/>
          </a:xfrm>
          <a:prstGeom prst="straightConnector1">
            <a:avLst/>
          </a:prstGeom>
          <a:noFill/>
          <a:ln cap="flat" cmpd="sng" w="38100">
            <a:solidFill>
              <a:srgbClr val="00B0F0"/>
            </a:solidFill>
            <a:prstDash val="solid"/>
            <a:round/>
            <a:headEnd len="med" w="med" type="none"/>
            <a:tailEnd len="med" w="med" type="none"/>
          </a:ln>
        </p:spPr>
      </p:cxnSp>
      <p:sp>
        <p:nvSpPr>
          <p:cNvPr id="1259" name="Google Shape;1259;g272287c3909_0_714"/>
          <p:cNvSpPr txBox="1"/>
          <p:nvPr/>
        </p:nvSpPr>
        <p:spPr>
          <a:xfrm>
            <a:off x="2731700" y="1084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R21</a:t>
            </a:r>
            <a:endParaRPr b="1" sz="1800">
              <a:solidFill>
                <a:srgbClr val="00B0F0"/>
              </a:solidFill>
            </a:endParaRPr>
          </a:p>
        </p:txBody>
      </p:sp>
      <p:sp>
        <p:nvSpPr>
          <p:cNvPr id="1260" name="Google Shape;1260;g272287c3909_0_714"/>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261" name="Google Shape;1261;g272287c3909_0_714"/>
          <p:cNvSpPr txBox="1"/>
          <p:nvPr/>
        </p:nvSpPr>
        <p:spPr>
          <a:xfrm>
            <a:off x="2806975" y="18668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R23</a:t>
            </a:r>
            <a:endParaRPr b="1" sz="1500">
              <a:solidFill>
                <a:srgbClr val="00B0F0"/>
              </a:solidFill>
            </a:endParaRPr>
          </a:p>
        </p:txBody>
      </p:sp>
      <p:sp>
        <p:nvSpPr>
          <p:cNvPr id="1262" name="Google Shape;1262;g272287c3909_0_714"/>
          <p:cNvSpPr txBox="1"/>
          <p:nvPr/>
        </p:nvSpPr>
        <p:spPr>
          <a:xfrm>
            <a:off x="4532725" y="11066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R22</a:t>
            </a:r>
            <a:endParaRPr b="1" sz="1800">
              <a:solidFill>
                <a:srgbClr val="00B0F0"/>
              </a:solidFill>
            </a:endParaRPr>
          </a:p>
        </p:txBody>
      </p:sp>
      <p:sp>
        <p:nvSpPr>
          <p:cNvPr id="1263" name="Google Shape;1263;g272287c3909_0_714"/>
          <p:cNvSpPr txBox="1"/>
          <p:nvPr/>
        </p:nvSpPr>
        <p:spPr>
          <a:xfrm>
            <a:off x="4456525" y="19246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R24</a:t>
            </a:r>
            <a:endParaRPr b="1" sz="1800">
              <a:solidFill>
                <a:srgbClr val="00B0F0"/>
              </a:solidFill>
            </a:endParaRPr>
          </a:p>
        </p:txBody>
      </p:sp>
      <p:sp>
        <p:nvSpPr>
          <p:cNvPr id="1264" name="Google Shape;1264;g272287c3909_0_714"/>
          <p:cNvSpPr txBox="1"/>
          <p:nvPr/>
        </p:nvSpPr>
        <p:spPr>
          <a:xfrm>
            <a:off x="2806975" y="27051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B0F0"/>
                </a:solidFill>
              </a:rPr>
              <a:t>R41</a:t>
            </a:r>
            <a:endParaRPr b="1" sz="1500">
              <a:solidFill>
                <a:srgbClr val="00B0F0"/>
              </a:solidFill>
            </a:endParaRPr>
          </a:p>
        </p:txBody>
      </p:sp>
      <p:sp>
        <p:nvSpPr>
          <p:cNvPr id="1265" name="Google Shape;1265;g272287c3909_0_714"/>
          <p:cNvSpPr txBox="1"/>
          <p:nvPr/>
        </p:nvSpPr>
        <p:spPr>
          <a:xfrm>
            <a:off x="4380325" y="251415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R42</a:t>
            </a:r>
            <a:endParaRPr b="1" sz="1800">
              <a:solidFill>
                <a:srgbClr val="00B0F0"/>
              </a:solidFill>
            </a:endParaRPr>
          </a:p>
        </p:txBody>
      </p:sp>
      <p:sp>
        <p:nvSpPr>
          <p:cNvPr id="1266" name="Google Shape;1266;g272287c3909_0_714"/>
          <p:cNvSpPr txBox="1"/>
          <p:nvPr/>
        </p:nvSpPr>
        <p:spPr>
          <a:xfrm>
            <a:off x="3721375" y="392742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R4</a:t>
            </a:r>
            <a:endParaRPr b="1" sz="1800">
              <a:solidFill>
                <a:srgbClr val="FF0000"/>
              </a:solidFill>
            </a:endParaRPr>
          </a:p>
        </p:txBody>
      </p:sp>
      <p:sp>
        <p:nvSpPr>
          <p:cNvPr id="1267" name="Google Shape;1267;g272287c3909_0_714"/>
          <p:cNvSpPr txBox="1"/>
          <p:nvPr/>
        </p:nvSpPr>
        <p:spPr>
          <a:xfrm>
            <a:off x="4532725" y="37534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R44</a:t>
            </a:r>
            <a:endParaRPr b="1" sz="1800">
              <a:solidFill>
                <a:srgbClr val="00B0F0"/>
              </a:solidFill>
            </a:endParaRPr>
          </a:p>
        </p:txBody>
      </p:sp>
      <p:sp>
        <p:nvSpPr>
          <p:cNvPr id="1268" name="Google Shape;1268;g272287c3909_0_714"/>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R3</a:t>
            </a:r>
            <a:endParaRPr b="1" sz="1800">
              <a:solidFill>
                <a:srgbClr val="FF0000"/>
              </a:solidFill>
            </a:endParaRPr>
          </a:p>
        </p:txBody>
      </p:sp>
      <p:sp>
        <p:nvSpPr>
          <p:cNvPr id="1269" name="Google Shape;1269;g272287c3909_0_714"/>
          <p:cNvSpPr txBox="1"/>
          <p:nvPr/>
        </p:nvSpPr>
        <p:spPr>
          <a:xfrm>
            <a:off x="2794675" y="3448375"/>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0F0"/>
                </a:solidFill>
              </a:rPr>
              <a:t>R43</a:t>
            </a:r>
            <a:endParaRPr b="1" sz="1800">
              <a:solidFill>
                <a:srgbClr val="00B0F0"/>
              </a:solidFill>
            </a:endParaRPr>
          </a:p>
        </p:txBody>
      </p:sp>
      <p:sp>
        <p:nvSpPr>
          <p:cNvPr id="1270" name="Google Shape;1270;g272287c3909_0_714"/>
          <p:cNvSpPr txBox="1"/>
          <p:nvPr/>
        </p:nvSpPr>
        <p:spPr>
          <a:xfrm>
            <a:off x="3494563" y="5197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cxnSp>
        <p:nvCxnSpPr>
          <p:cNvPr id="1271" name="Google Shape;1271;g272287c3909_0_714"/>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g272287c3909_0_281"/>
          <p:cNvSpPr txBox="1"/>
          <p:nvPr>
            <p:ph type="title"/>
          </p:nvPr>
        </p:nvSpPr>
        <p:spPr>
          <a:xfrm>
            <a:off x="-35100" y="-33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Merging segmentation Example Cont.</a:t>
            </a:r>
            <a:endParaRPr/>
          </a:p>
        </p:txBody>
      </p:sp>
      <p:graphicFrame>
        <p:nvGraphicFramePr>
          <p:cNvPr id="1277" name="Google Shape;1277;g272287c3909_0_281"/>
          <p:cNvGraphicFramePr/>
          <p:nvPr/>
        </p:nvGraphicFramePr>
        <p:xfrm>
          <a:off x="448475" y="896575"/>
          <a:ext cx="3000000" cy="3000000"/>
        </p:xfrm>
        <a:graphic>
          <a:graphicData uri="http://schemas.openxmlformats.org/drawingml/2006/table">
            <a:tbl>
              <a:tblPr>
                <a:noFill/>
                <a:tableStyleId>{03D2A228-4505-41D0-9E30-5E48B3FD1F31}</a:tableStyleId>
              </a:tblPr>
              <a:tblGrid>
                <a:gridCol w="532850"/>
                <a:gridCol w="532850"/>
                <a:gridCol w="533375"/>
                <a:gridCol w="532300"/>
                <a:gridCol w="532850"/>
                <a:gridCol w="532850"/>
                <a:gridCol w="532850"/>
                <a:gridCol w="532850"/>
              </a:tblGrid>
              <a:tr h="339750">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r>
              <a:tr h="373250">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r>
              <a:tr h="373250">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r>
              <a:tr h="339750">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r>
              <a:tr h="3732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7</a:t>
                      </a:r>
                      <a:endParaRPr/>
                    </a:p>
                  </a:txBody>
                  <a:tcPr marT="91425" marB="91425" marR="91425" marL="91425">
                    <a:solidFill>
                      <a:srgbClr val="FFFF00"/>
                    </a:solidFill>
                  </a:tcPr>
                </a:tc>
              </a:tr>
              <a:tr h="339750">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6</a:t>
                      </a:r>
                      <a:endParaRPr/>
                    </a:p>
                  </a:txBody>
                  <a:tcPr marT="91425" marB="91425" marR="91425" marL="91425">
                    <a:solidFill>
                      <a:srgbClr val="FFFF00"/>
                    </a:solidFill>
                  </a:tcPr>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r>
              <a:tr h="339750">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1</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0</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2</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3</a:t>
                      </a:r>
                      <a:endParaRPr/>
                    </a:p>
                  </a:txBody>
                  <a:tcPr marT="91425" marB="91425" marR="91425" marL="91425">
                    <a:solidFill>
                      <a:srgbClr val="B6D7A8"/>
                    </a:solidFill>
                  </a:tcPr>
                </a:tc>
                <a:tc>
                  <a:txBody>
                    <a:bodyPr/>
                    <a:lstStyle/>
                    <a:p>
                      <a:pPr indent="0" lvl="0" marL="0" rtl="0" algn="l">
                        <a:spcBef>
                          <a:spcPts val="0"/>
                        </a:spcBef>
                        <a:spcAft>
                          <a:spcPts val="0"/>
                        </a:spcAft>
                        <a:buNone/>
                      </a:pPr>
                      <a:r>
                        <a:rPr lang="en"/>
                        <a:t>5</a:t>
                      </a:r>
                      <a:endParaRPr/>
                    </a:p>
                  </a:txBody>
                  <a:tcPr marT="91425" marB="91425" marR="91425" marL="91425">
                    <a:solidFill>
                      <a:srgbClr val="FFFF00"/>
                    </a:solidFill>
                  </a:tcPr>
                </a:tc>
                <a:tc>
                  <a:txBody>
                    <a:bodyPr/>
                    <a:lstStyle/>
                    <a:p>
                      <a:pPr indent="0" lvl="0" marL="0" rtl="0" algn="l">
                        <a:spcBef>
                          <a:spcPts val="0"/>
                        </a:spcBef>
                        <a:spcAft>
                          <a:spcPts val="0"/>
                        </a:spcAft>
                        <a:buNone/>
                      </a:pPr>
                      <a:r>
                        <a:rPr lang="en"/>
                        <a:t>4</a:t>
                      </a:r>
                      <a:endParaRPr/>
                    </a:p>
                  </a:txBody>
                  <a:tcPr marT="91425" marB="91425" marR="91425" marL="91425">
                    <a:solidFill>
                      <a:srgbClr val="FFFF00"/>
                    </a:solidFill>
                  </a:tcPr>
                </a:tc>
              </a:tr>
            </a:tbl>
          </a:graphicData>
        </a:graphic>
      </p:graphicFrame>
      <p:cxnSp>
        <p:nvCxnSpPr>
          <p:cNvPr id="1278" name="Google Shape;1278;g272287c3909_0_281"/>
          <p:cNvCxnSpPr/>
          <p:nvPr/>
        </p:nvCxnSpPr>
        <p:spPr>
          <a:xfrm>
            <a:off x="435975" y="2517100"/>
            <a:ext cx="2120400" cy="24300"/>
          </a:xfrm>
          <a:prstGeom prst="straightConnector1">
            <a:avLst/>
          </a:prstGeom>
          <a:noFill/>
          <a:ln cap="flat" cmpd="sng" w="38100">
            <a:solidFill>
              <a:srgbClr val="00B0F0"/>
            </a:solidFill>
            <a:prstDash val="solid"/>
            <a:round/>
            <a:headEnd len="med" w="med" type="none"/>
            <a:tailEnd len="med" w="med" type="none"/>
          </a:ln>
        </p:spPr>
      </p:cxnSp>
      <p:cxnSp>
        <p:nvCxnSpPr>
          <p:cNvPr id="1279" name="Google Shape;1279;g272287c3909_0_281"/>
          <p:cNvCxnSpPr/>
          <p:nvPr/>
        </p:nvCxnSpPr>
        <p:spPr>
          <a:xfrm flipH="1" rot="10800000">
            <a:off x="2530225" y="1688350"/>
            <a:ext cx="1128000" cy="32400"/>
          </a:xfrm>
          <a:prstGeom prst="straightConnector1">
            <a:avLst/>
          </a:prstGeom>
          <a:noFill/>
          <a:ln cap="flat" cmpd="sng" w="38100">
            <a:solidFill>
              <a:srgbClr val="00B0F0"/>
            </a:solidFill>
            <a:prstDash val="solid"/>
            <a:round/>
            <a:headEnd len="med" w="med" type="none"/>
            <a:tailEnd len="med" w="med" type="none"/>
          </a:ln>
        </p:spPr>
      </p:cxnSp>
      <p:cxnSp>
        <p:nvCxnSpPr>
          <p:cNvPr id="1280" name="Google Shape;1280;g272287c3909_0_281"/>
          <p:cNvCxnSpPr/>
          <p:nvPr/>
        </p:nvCxnSpPr>
        <p:spPr>
          <a:xfrm rot="10800000">
            <a:off x="3642475" y="1741275"/>
            <a:ext cx="41400" cy="2348400"/>
          </a:xfrm>
          <a:prstGeom prst="straightConnector1">
            <a:avLst/>
          </a:prstGeom>
          <a:noFill/>
          <a:ln cap="flat" cmpd="sng" w="38100">
            <a:solidFill>
              <a:srgbClr val="00B0F0"/>
            </a:solidFill>
            <a:prstDash val="solid"/>
            <a:round/>
            <a:headEnd len="med" w="med" type="none"/>
            <a:tailEnd len="med" w="med" type="none"/>
          </a:ln>
        </p:spPr>
      </p:cxnSp>
      <p:sp>
        <p:nvSpPr>
          <p:cNvPr id="1281" name="Google Shape;1281;g272287c3909_0_281"/>
          <p:cNvSpPr txBox="1"/>
          <p:nvPr/>
        </p:nvSpPr>
        <p:spPr>
          <a:xfrm>
            <a:off x="18000" y="1237100"/>
            <a:ext cx="6090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R1</a:t>
            </a:r>
            <a:endParaRPr b="1" sz="1800">
              <a:solidFill>
                <a:srgbClr val="FF0000"/>
              </a:solidFill>
            </a:endParaRPr>
          </a:p>
        </p:txBody>
      </p:sp>
      <p:sp>
        <p:nvSpPr>
          <p:cNvPr id="1282" name="Google Shape;1282;g272287c3909_0_281"/>
          <p:cNvSpPr txBox="1"/>
          <p:nvPr/>
        </p:nvSpPr>
        <p:spPr>
          <a:xfrm>
            <a:off x="0" y="3222250"/>
            <a:ext cx="7794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R2</a:t>
            </a:r>
            <a:endParaRPr b="1" sz="1800">
              <a:solidFill>
                <a:srgbClr val="FF0000"/>
              </a:solidFill>
            </a:endParaRPr>
          </a:p>
        </p:txBody>
      </p:sp>
      <p:sp>
        <p:nvSpPr>
          <p:cNvPr id="1283" name="Google Shape;1283;g272287c3909_0_281"/>
          <p:cNvSpPr txBox="1"/>
          <p:nvPr/>
        </p:nvSpPr>
        <p:spPr>
          <a:xfrm>
            <a:off x="5457150" y="769625"/>
            <a:ext cx="36870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Merged regions are depicted in the figure</a:t>
            </a:r>
            <a:endParaRPr sz="1800">
              <a:solidFill>
                <a:schemeClr val="dk2"/>
              </a:solidFill>
            </a:endParaRPr>
          </a:p>
        </p:txBody>
      </p:sp>
      <p:cxnSp>
        <p:nvCxnSpPr>
          <p:cNvPr id="1284" name="Google Shape;1284;g272287c3909_0_281"/>
          <p:cNvCxnSpPr/>
          <p:nvPr/>
        </p:nvCxnSpPr>
        <p:spPr>
          <a:xfrm rot="10800000">
            <a:off x="2570450" y="1684025"/>
            <a:ext cx="5100" cy="914400"/>
          </a:xfrm>
          <a:prstGeom prst="straightConnector1">
            <a:avLst/>
          </a:prstGeom>
          <a:noFill/>
          <a:ln cap="flat" cmpd="sng" w="38100">
            <a:solidFill>
              <a:srgbClr val="00B0F0"/>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2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Region splitting and Merging segmentation </a:t>
            </a:r>
            <a:endParaRPr/>
          </a:p>
        </p:txBody>
      </p:sp>
      <p:sp>
        <p:nvSpPr>
          <p:cNvPr id="1290" name="Google Shape;1290;p26"/>
          <p:cNvSpPr txBox="1"/>
          <p:nvPr>
            <p:ph idx="1" type="body"/>
          </p:nvPr>
        </p:nvSpPr>
        <p:spPr>
          <a:xfrm>
            <a:off x="692700" y="1609675"/>
            <a:ext cx="8520600" cy="1122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chemeClr val="dk1"/>
              </a:buClr>
              <a:buSzPts val="2000"/>
              <a:buChar char="●"/>
            </a:pPr>
            <a:r>
              <a:rPr b="1" lang="en" sz="1500">
                <a:solidFill>
                  <a:schemeClr val="dk1"/>
                </a:solidFill>
              </a:rPr>
              <a:t>Split based on given set of rules (threshold) </a:t>
            </a:r>
            <a:endParaRPr b="1" sz="1500">
              <a:solidFill>
                <a:schemeClr val="dk1"/>
              </a:solidFill>
            </a:endParaRPr>
          </a:p>
          <a:p>
            <a:pPr indent="-355600" lvl="0" marL="457200" rtl="0" algn="l">
              <a:lnSpc>
                <a:spcPct val="115000"/>
              </a:lnSpc>
              <a:spcBef>
                <a:spcPts val="0"/>
              </a:spcBef>
              <a:spcAft>
                <a:spcPts val="0"/>
              </a:spcAft>
              <a:buClr>
                <a:schemeClr val="dk1"/>
              </a:buClr>
              <a:buSzPts val="2000"/>
              <a:buChar char="●"/>
            </a:pPr>
            <a:r>
              <a:rPr b="1" lang="en" sz="1500">
                <a:solidFill>
                  <a:schemeClr val="dk1"/>
                </a:solidFill>
              </a:rPr>
              <a:t>Then merge the splitted area according to given set of rules (threshold). </a:t>
            </a:r>
            <a:endParaRPr b="1" sz="15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graphicFrame>
        <p:nvGraphicFramePr>
          <p:cNvPr id="1295" name="Google Shape;1295;g2723add9a22_0_0"/>
          <p:cNvGraphicFramePr/>
          <p:nvPr/>
        </p:nvGraphicFramePr>
        <p:xfrm>
          <a:off x="524539" y="19387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sp>
        <p:nvSpPr>
          <p:cNvPr id="1296" name="Google Shape;1296;g2723add9a22_0_0"/>
          <p:cNvSpPr txBox="1"/>
          <p:nvPr>
            <p:ph type="title"/>
          </p:nvPr>
        </p:nvSpPr>
        <p:spPr>
          <a:xfrm>
            <a:off x="127925" y="19923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Mathematical problem  </a:t>
            </a:r>
            <a:endParaRPr/>
          </a:p>
        </p:txBody>
      </p:sp>
      <p:sp>
        <p:nvSpPr>
          <p:cNvPr id="1297" name="Google Shape;1297;g2723add9a22_0_0"/>
          <p:cNvSpPr txBox="1"/>
          <p:nvPr>
            <p:ph idx="1" type="body"/>
          </p:nvPr>
        </p:nvSpPr>
        <p:spPr>
          <a:xfrm>
            <a:off x="311700" y="1172651"/>
            <a:ext cx="8520600" cy="8040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chemeClr val="dk1"/>
              </a:buClr>
              <a:buSzPts val="2000"/>
              <a:buChar char="●"/>
            </a:pPr>
            <a:r>
              <a:rPr b="1" lang="en" sz="1500">
                <a:solidFill>
                  <a:schemeClr val="dk1"/>
                </a:solidFill>
              </a:rPr>
              <a:t>Apply region splitting and merging on the following image with threshold value as 3 </a:t>
            </a:r>
            <a:endParaRPr b="1" sz="15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graphicFrame>
        <p:nvGraphicFramePr>
          <p:cNvPr id="1302" name="Google Shape;1302;p30"/>
          <p:cNvGraphicFramePr/>
          <p:nvPr/>
        </p:nvGraphicFramePr>
        <p:xfrm>
          <a:off x="524539" y="7957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sp>
        <p:nvSpPr>
          <p:cNvPr id="1303" name="Google Shape;1303;p30"/>
          <p:cNvSpPr txBox="1"/>
          <p:nvPr/>
        </p:nvSpPr>
        <p:spPr>
          <a:xfrm>
            <a:off x="6166884" y="1562986"/>
            <a:ext cx="2665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Threshold :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Max value : 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 value : 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Arial"/>
                <a:ea typeface="Arial"/>
                <a:cs typeface="Arial"/>
                <a:sym typeface="Arial"/>
              </a:rPr>
              <a:t>Max-Min </a:t>
            </a:r>
            <a:r>
              <a:rPr b="0" i="0" lang="en" sz="1400" u="none" cap="none" strike="noStrike">
                <a:solidFill>
                  <a:srgbClr val="000000"/>
                </a:solidFill>
                <a:latin typeface="Arial"/>
                <a:ea typeface="Arial"/>
                <a:cs typeface="Arial"/>
                <a:sym typeface="Arial"/>
              </a:rPr>
              <a:t>&gt; 3, Therefore, we will split the region into 4 region.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1304" name="Google Shape;1304;p30"/>
          <p:cNvCxnSpPr/>
          <p:nvPr/>
        </p:nvCxnSpPr>
        <p:spPr>
          <a:xfrm>
            <a:off x="524539" y="2192079"/>
            <a:ext cx="5132100" cy="19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cxnSp>
        <p:nvCxnSpPr>
          <p:cNvPr id="1305" name="Google Shape;1305;p30"/>
          <p:cNvCxnSpPr/>
          <p:nvPr/>
        </p:nvCxnSpPr>
        <p:spPr>
          <a:xfrm>
            <a:off x="3083442" y="795742"/>
            <a:ext cx="7200" cy="28320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723254dbff_1_263"/>
          <p:cNvSpPr txBox="1"/>
          <p:nvPr>
            <p:ph type="title"/>
          </p:nvPr>
        </p:nvSpPr>
        <p:spPr>
          <a:xfrm>
            <a:off x="1289525" y="201275"/>
            <a:ext cx="7030500" cy="442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111111"/>
              <a:buFont typeface="Arial"/>
              <a:buNone/>
            </a:pPr>
            <a:r>
              <a:rPr lang="en">
                <a:latin typeface="Times New Roman"/>
                <a:ea typeface="Times New Roman"/>
                <a:cs typeface="Times New Roman"/>
                <a:sym typeface="Times New Roman"/>
              </a:rPr>
              <a:t>Types of Image Segmentation</a:t>
            </a:r>
            <a:endParaRPr>
              <a:latin typeface="Times New Roman"/>
              <a:ea typeface="Times New Roman"/>
              <a:cs typeface="Times New Roman"/>
              <a:sym typeface="Times New Roman"/>
            </a:endParaRPr>
          </a:p>
        </p:txBody>
      </p:sp>
      <p:sp>
        <p:nvSpPr>
          <p:cNvPr id="595" name="Google Shape;595;g2723254dbff_1_263"/>
          <p:cNvSpPr/>
          <p:nvPr/>
        </p:nvSpPr>
        <p:spPr>
          <a:xfrm>
            <a:off x="3912250" y="1657475"/>
            <a:ext cx="1538100" cy="442500"/>
          </a:xfrm>
          <a:prstGeom prst="round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Segmentation</a:t>
            </a:r>
            <a:endParaRPr b="1">
              <a:solidFill>
                <a:srgbClr val="FFFFFF"/>
              </a:solidFill>
            </a:endParaRPr>
          </a:p>
        </p:txBody>
      </p:sp>
      <p:sp>
        <p:nvSpPr>
          <p:cNvPr id="596" name="Google Shape;596;g2723254dbff_1_263"/>
          <p:cNvSpPr/>
          <p:nvPr/>
        </p:nvSpPr>
        <p:spPr>
          <a:xfrm>
            <a:off x="6573365" y="3393526"/>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Panoptic</a:t>
            </a:r>
            <a:endParaRPr b="1">
              <a:solidFill>
                <a:srgbClr val="FFFFFF"/>
              </a:solidFill>
            </a:endParaRPr>
          </a:p>
        </p:txBody>
      </p:sp>
      <p:sp>
        <p:nvSpPr>
          <p:cNvPr id="597" name="Google Shape;597;g2723254dbff_1_263"/>
          <p:cNvSpPr/>
          <p:nvPr/>
        </p:nvSpPr>
        <p:spPr>
          <a:xfrm>
            <a:off x="1561122" y="3393526"/>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Semantic</a:t>
            </a:r>
            <a:endParaRPr b="1">
              <a:solidFill>
                <a:srgbClr val="FFFFFF"/>
              </a:solidFill>
            </a:endParaRPr>
          </a:p>
        </p:txBody>
      </p:sp>
      <p:sp>
        <p:nvSpPr>
          <p:cNvPr id="598" name="Google Shape;598;g2723254dbff_1_263"/>
          <p:cNvSpPr/>
          <p:nvPr/>
        </p:nvSpPr>
        <p:spPr>
          <a:xfrm>
            <a:off x="3912256" y="3328953"/>
            <a:ext cx="1538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instance</a:t>
            </a:r>
            <a:endParaRPr b="1">
              <a:solidFill>
                <a:srgbClr val="FFFFFF"/>
              </a:solidFill>
            </a:endParaRPr>
          </a:p>
        </p:txBody>
      </p:sp>
      <p:cxnSp>
        <p:nvCxnSpPr>
          <p:cNvPr id="599" name="Google Shape;599;g2723254dbff_1_263"/>
          <p:cNvCxnSpPr>
            <a:stCxn id="595" idx="2"/>
            <a:endCxn id="596" idx="0"/>
          </p:cNvCxnSpPr>
          <p:nvPr/>
        </p:nvCxnSpPr>
        <p:spPr>
          <a:xfrm flipH="1" rot="-5400000">
            <a:off x="5365000" y="1416275"/>
            <a:ext cx="1293600" cy="2661000"/>
          </a:xfrm>
          <a:prstGeom prst="bentConnector3">
            <a:avLst>
              <a:gd fmla="val 49998" name="adj1"/>
            </a:avLst>
          </a:prstGeom>
          <a:noFill/>
          <a:ln cap="flat" cmpd="sng" w="9525">
            <a:solidFill>
              <a:srgbClr val="C2C2C2"/>
            </a:solidFill>
            <a:prstDash val="solid"/>
            <a:round/>
            <a:headEnd len="sm" w="sm" type="none"/>
            <a:tailEnd len="sm" w="sm" type="none"/>
          </a:ln>
        </p:spPr>
      </p:cxnSp>
      <p:cxnSp>
        <p:nvCxnSpPr>
          <p:cNvPr id="600" name="Google Shape;600;g2723254dbff_1_263"/>
          <p:cNvCxnSpPr>
            <a:stCxn id="597" idx="0"/>
            <a:endCxn id="595" idx="2"/>
          </p:cNvCxnSpPr>
          <p:nvPr/>
        </p:nvCxnSpPr>
        <p:spPr>
          <a:xfrm rot="-5400000">
            <a:off x="2858922" y="1571176"/>
            <a:ext cx="1293600" cy="2351100"/>
          </a:xfrm>
          <a:prstGeom prst="bentConnector3">
            <a:avLst>
              <a:gd fmla="val 49998" name="adj1"/>
            </a:avLst>
          </a:prstGeom>
          <a:noFill/>
          <a:ln cap="flat" cmpd="sng" w="9525">
            <a:solidFill>
              <a:srgbClr val="C2C2C2"/>
            </a:solidFill>
            <a:prstDash val="solid"/>
            <a:round/>
            <a:headEnd len="sm" w="sm" type="none"/>
            <a:tailEnd len="sm" w="sm" type="none"/>
          </a:ln>
        </p:spPr>
      </p:cxnSp>
      <p:cxnSp>
        <p:nvCxnSpPr>
          <p:cNvPr id="601" name="Google Shape;601;g2723254dbff_1_263"/>
          <p:cNvCxnSpPr/>
          <p:nvPr/>
        </p:nvCxnSpPr>
        <p:spPr>
          <a:xfrm>
            <a:off x="4681275" y="2571750"/>
            <a:ext cx="0" cy="757200"/>
          </a:xfrm>
          <a:prstGeom prst="straightConnector1">
            <a:avLst/>
          </a:prstGeom>
          <a:noFill/>
          <a:ln cap="flat" cmpd="sng" w="9525">
            <a:solidFill>
              <a:schemeClr val="dk2"/>
            </a:solidFill>
            <a:prstDash val="solid"/>
            <a:round/>
            <a:headEnd len="med" w="med" type="none"/>
            <a:tailEnd len="med" w="med" type="none"/>
          </a:ln>
        </p:spPr>
      </p:cxnSp>
      <p:sp>
        <p:nvSpPr>
          <p:cNvPr id="602" name="Google Shape;602;g2723254dbff_1_263"/>
          <p:cNvSpPr txBox="1"/>
          <p:nvPr/>
        </p:nvSpPr>
        <p:spPr>
          <a:xfrm>
            <a:off x="642950" y="1179400"/>
            <a:ext cx="6715200" cy="384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0D0D0D"/>
              </a:buClr>
              <a:buSzPts val="1300"/>
              <a:buFont typeface="Times New Roman"/>
              <a:buChar char="❏"/>
            </a:pPr>
            <a:r>
              <a:rPr lang="en" sz="1300">
                <a:solidFill>
                  <a:srgbClr val="0D0D0D"/>
                </a:solidFill>
                <a:highlight>
                  <a:schemeClr val="lt1"/>
                </a:highlight>
                <a:latin typeface="Times New Roman"/>
                <a:ea typeface="Times New Roman"/>
                <a:cs typeface="Times New Roman"/>
                <a:sym typeface="Times New Roman"/>
              </a:rPr>
              <a:t>There are three types of</a:t>
            </a:r>
            <a:r>
              <a:rPr lang="en" sz="1300">
                <a:solidFill>
                  <a:srgbClr val="0D0D0D"/>
                </a:solidFill>
                <a:highlight>
                  <a:schemeClr val="lt1"/>
                </a:highlight>
                <a:latin typeface="Times New Roman"/>
                <a:ea typeface="Times New Roman"/>
                <a:cs typeface="Times New Roman"/>
                <a:sym typeface="Times New Roman"/>
              </a:rPr>
              <a:t>  </a:t>
            </a:r>
            <a:r>
              <a:rPr lang="en" sz="1300">
                <a:solidFill>
                  <a:srgbClr val="0D0D0D"/>
                </a:solidFill>
                <a:highlight>
                  <a:schemeClr val="lt1"/>
                </a:highlight>
                <a:latin typeface="Times New Roman"/>
                <a:ea typeface="Times New Roman"/>
                <a:cs typeface="Times New Roman"/>
                <a:sym typeface="Times New Roman"/>
              </a:rPr>
              <a:t>segmentation:</a:t>
            </a:r>
            <a:endParaRPr sz="1300">
              <a:solidFill>
                <a:srgbClr val="0D0D0D"/>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31"/>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(cont..)</a:t>
            </a:r>
            <a:endParaRPr/>
          </a:p>
        </p:txBody>
      </p:sp>
      <p:graphicFrame>
        <p:nvGraphicFramePr>
          <p:cNvPr id="1311" name="Google Shape;1311;p31"/>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sp>
        <p:nvSpPr>
          <p:cNvPr id="1312" name="Google Shape;1312;p31"/>
          <p:cNvSpPr txBox="1"/>
          <p:nvPr/>
        </p:nvSpPr>
        <p:spPr>
          <a:xfrm>
            <a:off x="5901070" y="1956392"/>
            <a:ext cx="3242930"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For region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Max value : 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 value :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Arial"/>
                <a:ea typeface="Arial"/>
                <a:cs typeface="Arial"/>
                <a:sym typeface="Arial"/>
              </a:rPr>
              <a:t>Max-Min </a:t>
            </a:r>
            <a:r>
              <a:rPr b="0" i="0" lang="en" sz="1400" u="none" cap="none" strike="noStrike">
                <a:solidFill>
                  <a:srgbClr val="000000"/>
                </a:solidFill>
                <a:latin typeface="Arial"/>
                <a:ea typeface="Arial"/>
                <a:cs typeface="Arial"/>
                <a:sym typeface="Arial"/>
              </a:rPr>
              <a:t>&gt; 3, Therefore, we will split the region into 4 region.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1313" name="Google Shape;1313;p31"/>
          <p:cNvCxnSpPr/>
          <p:nvPr/>
        </p:nvCxnSpPr>
        <p:spPr>
          <a:xfrm>
            <a:off x="524539" y="3487479"/>
            <a:ext cx="5132100" cy="19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cxnSp>
        <p:nvCxnSpPr>
          <p:cNvPr id="1314" name="Google Shape;1314;p31"/>
          <p:cNvCxnSpPr/>
          <p:nvPr/>
        </p:nvCxnSpPr>
        <p:spPr>
          <a:xfrm>
            <a:off x="3083442" y="2091142"/>
            <a:ext cx="7200" cy="28320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sp>
        <p:nvSpPr>
          <p:cNvPr id="1315" name="Google Shape;1315;p31"/>
          <p:cNvSpPr txBox="1"/>
          <p:nvPr/>
        </p:nvSpPr>
        <p:spPr>
          <a:xfrm>
            <a:off x="91867" y="2179657"/>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316" name="Google Shape;1316;p31"/>
          <p:cNvSpPr txBox="1"/>
          <p:nvPr/>
        </p:nvSpPr>
        <p:spPr>
          <a:xfrm>
            <a:off x="5092997" y="1839797"/>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endParaRPr b="0" i="0" sz="1400" u="none" cap="none" strike="noStrike">
              <a:solidFill>
                <a:srgbClr val="000000"/>
              </a:solidFill>
              <a:latin typeface="Arial"/>
              <a:ea typeface="Arial"/>
              <a:cs typeface="Arial"/>
              <a:sym typeface="Arial"/>
            </a:endParaRPr>
          </a:p>
        </p:txBody>
      </p:sp>
      <p:sp>
        <p:nvSpPr>
          <p:cNvPr id="1317" name="Google Shape;1317;p31"/>
          <p:cNvSpPr txBox="1"/>
          <p:nvPr/>
        </p:nvSpPr>
        <p:spPr>
          <a:xfrm>
            <a:off x="60064" y="4331068"/>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18" name="Google Shape;1318;p31"/>
          <p:cNvSpPr txBox="1"/>
          <p:nvPr/>
        </p:nvSpPr>
        <p:spPr>
          <a:xfrm>
            <a:off x="5096542" y="4927055"/>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319" name="Google Shape;1319;p31"/>
          <p:cNvSpPr txBox="1"/>
          <p:nvPr/>
        </p:nvSpPr>
        <p:spPr>
          <a:xfrm>
            <a:off x="5901070" y="3311862"/>
            <a:ext cx="32430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For region </a:t>
            </a:r>
            <a:r>
              <a:rPr lang="en"/>
              <a:t>4</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Max value : 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 value : 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Arial"/>
                <a:ea typeface="Arial"/>
                <a:cs typeface="Arial"/>
                <a:sym typeface="Arial"/>
              </a:rPr>
              <a:t>Max-Min </a:t>
            </a:r>
            <a:r>
              <a:rPr b="0" i="0" lang="en" sz="1400" u="none" cap="none" strike="noStrike">
                <a:solidFill>
                  <a:srgbClr val="000000"/>
                </a:solidFill>
                <a:latin typeface="Arial"/>
                <a:ea typeface="Arial"/>
                <a:cs typeface="Arial"/>
                <a:sym typeface="Arial"/>
              </a:rPr>
              <a:t>&gt; 3, Therefore, we will split the region into 4 region.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1320" name="Google Shape;1320;p31"/>
          <p:cNvCxnSpPr/>
          <p:nvPr/>
        </p:nvCxnSpPr>
        <p:spPr>
          <a:xfrm>
            <a:off x="3083442" y="2806995"/>
            <a:ext cx="2573081" cy="0"/>
          </a:xfrm>
          <a:prstGeom prst="straightConnector1">
            <a:avLst/>
          </a:prstGeom>
          <a:noFill/>
          <a:ln cap="flat" cmpd="sng" w="28575">
            <a:solidFill>
              <a:srgbClr val="00B0F0"/>
            </a:solidFill>
            <a:prstDash val="solid"/>
            <a:round/>
            <a:headEnd len="sm" w="sm" type="none"/>
            <a:tailEnd len="sm" w="sm" type="none"/>
          </a:ln>
        </p:spPr>
      </p:cxnSp>
      <p:cxnSp>
        <p:nvCxnSpPr>
          <p:cNvPr id="1321" name="Google Shape;1321;p31"/>
          <p:cNvCxnSpPr/>
          <p:nvPr/>
        </p:nvCxnSpPr>
        <p:spPr>
          <a:xfrm>
            <a:off x="4380614" y="2101407"/>
            <a:ext cx="0" cy="1386072"/>
          </a:xfrm>
          <a:prstGeom prst="straightConnector1">
            <a:avLst/>
          </a:prstGeom>
          <a:noFill/>
          <a:ln cap="flat" cmpd="sng" w="28575">
            <a:solidFill>
              <a:srgbClr val="00B0F0"/>
            </a:solidFill>
            <a:prstDash val="solid"/>
            <a:round/>
            <a:headEnd len="sm" w="sm" type="none"/>
            <a:tailEnd len="sm" w="sm" type="none"/>
          </a:ln>
        </p:spPr>
      </p:cxnSp>
      <p:cxnSp>
        <p:nvCxnSpPr>
          <p:cNvPr id="1322" name="Google Shape;1322;p31"/>
          <p:cNvCxnSpPr/>
          <p:nvPr/>
        </p:nvCxnSpPr>
        <p:spPr>
          <a:xfrm>
            <a:off x="4380614" y="3533331"/>
            <a:ext cx="0" cy="1386072"/>
          </a:xfrm>
          <a:prstGeom prst="straightConnector1">
            <a:avLst/>
          </a:prstGeom>
          <a:noFill/>
          <a:ln cap="flat" cmpd="sng" w="38100">
            <a:solidFill>
              <a:srgbClr val="6AA94F"/>
            </a:solidFill>
            <a:prstDash val="solid"/>
            <a:round/>
            <a:headEnd len="sm" w="sm" type="none"/>
            <a:tailEnd len="sm" w="sm" type="none"/>
          </a:ln>
        </p:spPr>
      </p:cxnSp>
      <p:cxnSp>
        <p:nvCxnSpPr>
          <p:cNvPr id="1323" name="Google Shape;1323;p31"/>
          <p:cNvCxnSpPr/>
          <p:nvPr/>
        </p:nvCxnSpPr>
        <p:spPr>
          <a:xfrm>
            <a:off x="3094073" y="4214037"/>
            <a:ext cx="2573081" cy="0"/>
          </a:xfrm>
          <a:prstGeom prst="straightConnector1">
            <a:avLst/>
          </a:prstGeom>
          <a:noFill/>
          <a:ln cap="flat" cmpd="sng" w="38100">
            <a:solidFill>
              <a:srgbClr val="6AA94F"/>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32"/>
          <p:cNvSpPr txBox="1"/>
          <p:nvPr>
            <p:ph type="title"/>
          </p:nvPr>
        </p:nvSpPr>
        <p:spPr>
          <a:xfrm>
            <a:off x="237000" y="2937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graphicFrame>
        <p:nvGraphicFramePr>
          <p:cNvPr id="1329" name="Google Shape;1329;p32"/>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lnR cap="flat" cmpd="sng" w="38100">
                      <a:solidFill>
                        <a:srgbClr val="FFFF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7 </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7</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lnL cap="flat" cmpd="sng" w="38100">
                      <a:solidFill>
                        <a:srgbClr val="FFFF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lnR cap="flat" cmpd="sng" w="38100">
                      <a:solidFill>
                        <a:srgbClr val="FFFF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5</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5</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lnL cap="flat" cmpd="sng" w="38100">
                      <a:solidFill>
                        <a:srgbClr val="FFFF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lnT cap="flat" cmpd="sng" w="38100">
                      <a:solidFill>
                        <a:srgbClr val="FFFF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lnT cap="flat" cmpd="sng" w="38100">
                      <a:solidFill>
                        <a:srgbClr val="FFFF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330" name="Google Shape;1330;p32"/>
          <p:cNvCxnSpPr/>
          <p:nvPr/>
        </p:nvCxnSpPr>
        <p:spPr>
          <a:xfrm>
            <a:off x="524539" y="3487479"/>
            <a:ext cx="5132100" cy="19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cxnSp>
        <p:nvCxnSpPr>
          <p:cNvPr id="1331" name="Google Shape;1331;p32"/>
          <p:cNvCxnSpPr/>
          <p:nvPr/>
        </p:nvCxnSpPr>
        <p:spPr>
          <a:xfrm>
            <a:off x="3083442" y="2091142"/>
            <a:ext cx="7200" cy="28320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sp>
        <p:nvSpPr>
          <p:cNvPr id="1332" name="Google Shape;1332;p32"/>
          <p:cNvSpPr txBox="1"/>
          <p:nvPr/>
        </p:nvSpPr>
        <p:spPr>
          <a:xfrm>
            <a:off x="91867" y="2179657"/>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333" name="Google Shape;1333;p32"/>
          <p:cNvSpPr txBox="1"/>
          <p:nvPr/>
        </p:nvSpPr>
        <p:spPr>
          <a:xfrm>
            <a:off x="3483935" y="1833003"/>
            <a:ext cx="6202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R21</a:t>
            </a:r>
            <a:endParaRPr b="0" i="0" sz="1400" u="none" cap="none" strike="noStrike">
              <a:solidFill>
                <a:srgbClr val="000000"/>
              </a:solidFill>
              <a:latin typeface="Arial"/>
              <a:ea typeface="Arial"/>
              <a:cs typeface="Arial"/>
              <a:sym typeface="Arial"/>
            </a:endParaRPr>
          </a:p>
        </p:txBody>
      </p:sp>
      <p:sp>
        <p:nvSpPr>
          <p:cNvPr id="1334" name="Google Shape;1334;p32"/>
          <p:cNvSpPr txBox="1"/>
          <p:nvPr/>
        </p:nvSpPr>
        <p:spPr>
          <a:xfrm>
            <a:off x="60064" y="4331068"/>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35" name="Google Shape;1335;p32"/>
          <p:cNvSpPr txBox="1"/>
          <p:nvPr/>
        </p:nvSpPr>
        <p:spPr>
          <a:xfrm>
            <a:off x="5096542" y="4927055"/>
            <a:ext cx="570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cxnSp>
        <p:nvCxnSpPr>
          <p:cNvPr id="1336" name="Google Shape;1336;p32"/>
          <p:cNvCxnSpPr/>
          <p:nvPr/>
        </p:nvCxnSpPr>
        <p:spPr>
          <a:xfrm>
            <a:off x="3083442" y="2806995"/>
            <a:ext cx="2573081" cy="0"/>
          </a:xfrm>
          <a:prstGeom prst="straightConnector1">
            <a:avLst/>
          </a:prstGeom>
          <a:noFill/>
          <a:ln cap="flat" cmpd="sng" w="9525">
            <a:solidFill>
              <a:srgbClr val="FF0000"/>
            </a:solidFill>
            <a:prstDash val="solid"/>
            <a:round/>
            <a:headEnd len="sm" w="sm" type="none"/>
            <a:tailEnd len="sm" w="sm" type="none"/>
          </a:ln>
        </p:spPr>
      </p:cxnSp>
      <p:cxnSp>
        <p:nvCxnSpPr>
          <p:cNvPr id="1337" name="Google Shape;1337;p32"/>
          <p:cNvCxnSpPr/>
          <p:nvPr/>
        </p:nvCxnSpPr>
        <p:spPr>
          <a:xfrm>
            <a:off x="4380614" y="2101407"/>
            <a:ext cx="0" cy="1386072"/>
          </a:xfrm>
          <a:prstGeom prst="straightConnector1">
            <a:avLst/>
          </a:prstGeom>
          <a:noFill/>
          <a:ln cap="flat" cmpd="sng" w="9525">
            <a:solidFill>
              <a:srgbClr val="FF0000"/>
            </a:solidFill>
            <a:prstDash val="solid"/>
            <a:round/>
            <a:headEnd len="sm" w="sm" type="none"/>
            <a:tailEnd len="sm" w="sm" type="none"/>
          </a:ln>
        </p:spPr>
      </p:cxnSp>
      <p:cxnSp>
        <p:nvCxnSpPr>
          <p:cNvPr id="1338" name="Google Shape;1338;p32"/>
          <p:cNvCxnSpPr/>
          <p:nvPr/>
        </p:nvCxnSpPr>
        <p:spPr>
          <a:xfrm>
            <a:off x="4380614" y="3533331"/>
            <a:ext cx="0" cy="1386072"/>
          </a:xfrm>
          <a:prstGeom prst="straightConnector1">
            <a:avLst/>
          </a:prstGeom>
          <a:noFill/>
          <a:ln cap="flat" cmpd="sng" w="9525">
            <a:solidFill>
              <a:srgbClr val="FF0000"/>
            </a:solidFill>
            <a:prstDash val="solid"/>
            <a:round/>
            <a:headEnd len="sm" w="sm" type="none"/>
            <a:tailEnd len="sm" w="sm" type="none"/>
          </a:ln>
        </p:spPr>
      </p:cxnSp>
      <p:cxnSp>
        <p:nvCxnSpPr>
          <p:cNvPr id="1339" name="Google Shape;1339;p32"/>
          <p:cNvCxnSpPr/>
          <p:nvPr/>
        </p:nvCxnSpPr>
        <p:spPr>
          <a:xfrm>
            <a:off x="3094073" y="4214037"/>
            <a:ext cx="2573081" cy="0"/>
          </a:xfrm>
          <a:prstGeom prst="straightConnector1">
            <a:avLst/>
          </a:prstGeom>
          <a:noFill/>
          <a:ln cap="flat" cmpd="sng" w="9525">
            <a:solidFill>
              <a:srgbClr val="FF0000"/>
            </a:solidFill>
            <a:prstDash val="solid"/>
            <a:round/>
            <a:headEnd len="sm" w="sm" type="none"/>
            <a:tailEnd len="sm" w="sm" type="none"/>
          </a:ln>
        </p:spPr>
      </p:cxnSp>
      <p:sp>
        <p:nvSpPr>
          <p:cNvPr id="1340" name="Google Shape;1340;p32"/>
          <p:cNvSpPr txBox="1"/>
          <p:nvPr/>
        </p:nvSpPr>
        <p:spPr>
          <a:xfrm>
            <a:off x="4763387" y="1833003"/>
            <a:ext cx="6202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R22</a:t>
            </a:r>
            <a:endParaRPr b="0" i="0" sz="1400" u="none" cap="none" strike="noStrike">
              <a:solidFill>
                <a:srgbClr val="000000"/>
              </a:solidFill>
              <a:latin typeface="Arial"/>
              <a:ea typeface="Arial"/>
              <a:cs typeface="Arial"/>
              <a:sym typeface="Arial"/>
            </a:endParaRPr>
          </a:p>
        </p:txBody>
      </p:sp>
      <p:sp>
        <p:nvSpPr>
          <p:cNvPr id="1341" name="Google Shape;1341;p32"/>
          <p:cNvSpPr txBox="1"/>
          <p:nvPr/>
        </p:nvSpPr>
        <p:spPr>
          <a:xfrm>
            <a:off x="3455587" y="3027689"/>
            <a:ext cx="6202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42" name="Google Shape;1342;p32"/>
          <p:cNvSpPr txBox="1"/>
          <p:nvPr/>
        </p:nvSpPr>
        <p:spPr>
          <a:xfrm>
            <a:off x="5305837" y="2896107"/>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343" name="Google Shape;1343;p32"/>
          <p:cNvSpPr txBox="1"/>
          <p:nvPr/>
        </p:nvSpPr>
        <p:spPr>
          <a:xfrm>
            <a:off x="5502636" y="38056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a:t>
            </a:r>
            <a:r>
              <a:rPr b="0" i="0" lang="en" sz="1100" u="none" cap="none" strike="noStrike">
                <a:solidFill>
                  <a:srgbClr val="000000"/>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344" name="Google Shape;1344;p32"/>
          <p:cNvSpPr txBox="1"/>
          <p:nvPr/>
        </p:nvSpPr>
        <p:spPr>
          <a:xfrm>
            <a:off x="3483935" y="3729414"/>
            <a:ext cx="570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a:t>
            </a:r>
            <a:r>
              <a:rPr b="0" i="0" lang="en" sz="1100" u="none" cap="none" strike="noStrike">
                <a:solidFill>
                  <a:srgbClr val="000000"/>
                </a:solidFill>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345" name="Google Shape;1345;p32"/>
          <p:cNvSpPr txBox="1"/>
          <p:nvPr/>
        </p:nvSpPr>
        <p:spPr>
          <a:xfrm>
            <a:off x="3400647" y="48618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R43</a:t>
            </a:r>
            <a:endParaRPr b="0" i="0" sz="1400" u="none" cap="none" strike="noStrike">
              <a:solidFill>
                <a:srgbClr val="000000"/>
              </a:solidFill>
              <a:latin typeface="Arial"/>
              <a:ea typeface="Arial"/>
              <a:cs typeface="Arial"/>
              <a:sym typeface="Arial"/>
            </a:endParaRPr>
          </a:p>
        </p:txBody>
      </p:sp>
      <p:sp>
        <p:nvSpPr>
          <p:cNvPr id="1346" name="Google Shape;1346;p32"/>
          <p:cNvSpPr txBox="1"/>
          <p:nvPr/>
        </p:nvSpPr>
        <p:spPr>
          <a:xfrm>
            <a:off x="5852150" y="769625"/>
            <a:ext cx="3215700" cy="13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Step1 :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R1 region. Adjacent are R21,R23,R3.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Step 1.1: Check R1 and R21</a:t>
            </a:r>
            <a:endParaRPr sz="1800">
              <a:solidFill>
                <a:schemeClr val="dk2"/>
              </a:solidFill>
            </a:endParaRPr>
          </a:p>
          <a:p>
            <a:pPr indent="0" lvl="0" marL="0" rtl="0" algn="l">
              <a:spcBef>
                <a:spcPts val="0"/>
              </a:spcBef>
              <a:spcAft>
                <a:spcPts val="0"/>
              </a:spcAft>
              <a:buNone/>
            </a:pPr>
            <a:r>
              <a:rPr lang="en" sz="1800">
                <a:solidFill>
                  <a:schemeClr val="dk2"/>
                </a:solidFill>
              </a:rPr>
              <a:t>Max of R1 = 7</a:t>
            </a:r>
            <a:endParaRPr sz="1800">
              <a:solidFill>
                <a:schemeClr val="dk2"/>
              </a:solidFill>
            </a:endParaRPr>
          </a:p>
          <a:p>
            <a:pPr indent="0" lvl="0" marL="0" rtl="0" algn="l">
              <a:spcBef>
                <a:spcPts val="0"/>
              </a:spcBef>
              <a:spcAft>
                <a:spcPts val="0"/>
              </a:spcAft>
              <a:buNone/>
            </a:pPr>
            <a:r>
              <a:rPr lang="en" sz="1800">
                <a:solidFill>
                  <a:schemeClr val="dk2"/>
                </a:solidFill>
              </a:rPr>
              <a:t>Min of R21= 5</a:t>
            </a:r>
            <a:endParaRPr sz="1800">
              <a:solidFill>
                <a:schemeClr val="dk2"/>
              </a:solidFill>
            </a:endParaRPr>
          </a:p>
          <a:p>
            <a:pPr indent="0" lvl="0" marL="0" rtl="0" algn="l">
              <a:spcBef>
                <a:spcPts val="0"/>
              </a:spcBef>
              <a:spcAft>
                <a:spcPts val="0"/>
              </a:spcAft>
              <a:buNone/>
            </a:pPr>
            <a:r>
              <a:rPr lang="en" sz="1800">
                <a:solidFill>
                  <a:schemeClr val="dk2"/>
                </a:solidFill>
              </a:rPr>
              <a:t>Since , 7- 5 = 2 &lt; Threshold</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R1=  4</a:t>
            </a:r>
            <a:endParaRPr sz="1800">
              <a:solidFill>
                <a:schemeClr val="dk2"/>
              </a:solidFill>
            </a:endParaRPr>
          </a:p>
          <a:p>
            <a:pPr indent="0" lvl="0" marL="0" rtl="0" algn="l">
              <a:spcBef>
                <a:spcPts val="0"/>
              </a:spcBef>
              <a:spcAft>
                <a:spcPts val="0"/>
              </a:spcAft>
              <a:buNone/>
            </a:pPr>
            <a:r>
              <a:rPr lang="en" sz="1800">
                <a:solidFill>
                  <a:schemeClr val="dk2"/>
                </a:solidFill>
              </a:rPr>
              <a:t>Since , 7- 4 = 3 ==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347" name="Google Shape;1347;p32"/>
          <p:cNvSpPr txBox="1"/>
          <p:nvPr/>
        </p:nvSpPr>
        <p:spPr>
          <a:xfrm>
            <a:off x="5895425" y="2241925"/>
            <a:ext cx="3102300" cy="11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348" name="Google Shape;1348;p32"/>
          <p:cNvSpPr txBox="1"/>
          <p:nvPr/>
        </p:nvSpPr>
        <p:spPr>
          <a:xfrm>
            <a:off x="5987675" y="3360575"/>
            <a:ext cx="2964000" cy="16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6"/>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34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g272287c3909_0_30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graphicFrame>
        <p:nvGraphicFramePr>
          <p:cNvPr id="1354" name="Google Shape;1354;g272287c3909_0_309"/>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lnR cap="flat" cmpd="sng" w="38100">
                      <a:solidFill>
                        <a:srgbClr val="FFFF00"/>
                      </a:solidFill>
                      <a:prstDash val="solid"/>
                      <a:round/>
                      <a:headEnd len="sm" w="sm" type="none"/>
                      <a:tailEnd len="sm" w="sm" type="none"/>
                    </a:lnR>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7 </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7</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lnL cap="flat" cmpd="sng" w="38100">
                      <a:solidFill>
                        <a:srgbClr val="FFFF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lnR cap="flat" cmpd="sng" w="38100">
                      <a:solidFill>
                        <a:srgbClr val="FFFF00"/>
                      </a:solidFill>
                      <a:prstDash val="solid"/>
                      <a:round/>
                      <a:headEnd len="sm" w="sm" type="none"/>
                      <a:tailEnd len="sm" w="sm" type="none"/>
                    </a:lnR>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5</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highlight>
                            <a:schemeClr val="accent6"/>
                          </a:highlight>
                        </a:rPr>
                        <a:t>5</a:t>
                      </a:r>
                      <a:endParaRPr sz="1400" u="none" cap="none" strike="noStrike">
                        <a:highlight>
                          <a:schemeClr val="accent6"/>
                        </a:highlight>
                      </a:endParaRPr>
                    </a:p>
                  </a:txBody>
                  <a:tcPr marT="45725" marB="45725" marR="91450" marL="91450">
                    <a:lnL cap="flat" cmpd="sng" w="38100">
                      <a:solidFill>
                        <a:srgbClr val="FFFF00"/>
                      </a:solidFill>
                      <a:prstDash val="solid"/>
                      <a:round/>
                      <a:headEnd len="sm" w="sm" type="none"/>
                      <a:tailEnd len="sm" w="sm" type="none"/>
                    </a:lnL>
                    <a:lnR cap="flat" cmpd="sng" w="38100">
                      <a:solidFill>
                        <a:srgbClr val="FFFF00"/>
                      </a:solidFill>
                      <a:prstDash val="solid"/>
                      <a:round/>
                      <a:headEnd len="sm" w="sm" type="none"/>
                      <a:tailEnd len="sm" w="sm" type="none"/>
                    </a:lnR>
                    <a:lnT cap="flat" cmpd="sng" w="38100">
                      <a:solidFill>
                        <a:srgbClr val="FFFF00"/>
                      </a:solidFill>
                      <a:prstDash val="solid"/>
                      <a:round/>
                      <a:headEnd len="sm" w="sm" type="none"/>
                      <a:tailEnd len="sm" w="sm" type="none"/>
                    </a:lnT>
                    <a:lnB cap="flat" cmpd="sng" w="38100">
                      <a:solidFill>
                        <a:srgbClr val="FFFF00"/>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lnL cap="flat" cmpd="sng" w="38100">
                      <a:solidFill>
                        <a:srgbClr val="FFFF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lnT cap="flat" cmpd="sng" w="38100">
                      <a:solidFill>
                        <a:srgbClr val="FFFF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lnT cap="flat" cmpd="sng" w="38100">
                      <a:solidFill>
                        <a:srgbClr val="FFFF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355" name="Google Shape;1355;g272287c3909_0_309"/>
          <p:cNvCxnSpPr/>
          <p:nvPr/>
        </p:nvCxnSpPr>
        <p:spPr>
          <a:xfrm>
            <a:off x="524539" y="3487479"/>
            <a:ext cx="5132100" cy="19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356" name="Google Shape;1356;g272287c3909_0_309"/>
          <p:cNvCxnSpPr/>
          <p:nvPr/>
        </p:nvCxnSpPr>
        <p:spPr>
          <a:xfrm flipH="1">
            <a:off x="3090450" y="2795475"/>
            <a:ext cx="14100" cy="21276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sp>
        <p:nvSpPr>
          <p:cNvPr id="1357" name="Google Shape;1357;g272287c3909_0_309"/>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358" name="Google Shape;1358;g272287c3909_0_309"/>
          <p:cNvSpPr txBox="1"/>
          <p:nvPr/>
        </p:nvSpPr>
        <p:spPr>
          <a:xfrm>
            <a:off x="3483935" y="1833003"/>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R21</a:t>
            </a:r>
            <a:endParaRPr b="0" i="0" sz="1400" u="none" cap="none" strike="noStrike">
              <a:solidFill>
                <a:srgbClr val="000000"/>
              </a:solidFill>
              <a:latin typeface="Arial"/>
              <a:ea typeface="Arial"/>
              <a:cs typeface="Arial"/>
              <a:sym typeface="Arial"/>
            </a:endParaRPr>
          </a:p>
        </p:txBody>
      </p:sp>
      <p:sp>
        <p:nvSpPr>
          <p:cNvPr id="1359" name="Google Shape;1359;g272287c3909_0_309"/>
          <p:cNvSpPr txBox="1"/>
          <p:nvPr/>
        </p:nvSpPr>
        <p:spPr>
          <a:xfrm>
            <a:off x="60064" y="4331068"/>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60" name="Google Shape;1360;g272287c3909_0_309"/>
          <p:cNvSpPr txBox="1"/>
          <p:nvPr/>
        </p:nvSpPr>
        <p:spPr>
          <a:xfrm>
            <a:off x="5096542" y="4927055"/>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cxnSp>
        <p:nvCxnSpPr>
          <p:cNvPr id="1361" name="Google Shape;1361;g272287c3909_0_309"/>
          <p:cNvCxnSpPr/>
          <p:nvPr/>
        </p:nvCxnSpPr>
        <p:spPr>
          <a:xfrm>
            <a:off x="3083442" y="2806995"/>
            <a:ext cx="2573100" cy="0"/>
          </a:xfrm>
          <a:prstGeom prst="straightConnector1">
            <a:avLst/>
          </a:prstGeom>
          <a:noFill/>
          <a:ln cap="flat" cmpd="sng" w="38100">
            <a:solidFill>
              <a:srgbClr val="FF0000"/>
            </a:solidFill>
            <a:prstDash val="solid"/>
            <a:round/>
            <a:headEnd len="sm" w="sm" type="none"/>
            <a:tailEnd len="sm" w="sm" type="none"/>
          </a:ln>
        </p:spPr>
      </p:cxnSp>
      <p:cxnSp>
        <p:nvCxnSpPr>
          <p:cNvPr id="1362" name="Google Shape;1362;g272287c3909_0_309"/>
          <p:cNvCxnSpPr/>
          <p:nvPr/>
        </p:nvCxnSpPr>
        <p:spPr>
          <a:xfrm>
            <a:off x="4380614" y="2101407"/>
            <a:ext cx="0" cy="1386000"/>
          </a:xfrm>
          <a:prstGeom prst="straightConnector1">
            <a:avLst/>
          </a:prstGeom>
          <a:noFill/>
          <a:ln cap="flat" cmpd="sng" w="28575">
            <a:solidFill>
              <a:srgbClr val="FF0000"/>
            </a:solidFill>
            <a:prstDash val="solid"/>
            <a:round/>
            <a:headEnd len="sm" w="sm" type="none"/>
            <a:tailEnd len="sm" w="sm" type="none"/>
          </a:ln>
        </p:spPr>
      </p:cxnSp>
      <p:cxnSp>
        <p:nvCxnSpPr>
          <p:cNvPr id="1363" name="Google Shape;1363;g272287c3909_0_309"/>
          <p:cNvCxnSpPr/>
          <p:nvPr/>
        </p:nvCxnSpPr>
        <p:spPr>
          <a:xfrm>
            <a:off x="4380614" y="3533331"/>
            <a:ext cx="0" cy="1386000"/>
          </a:xfrm>
          <a:prstGeom prst="straightConnector1">
            <a:avLst/>
          </a:prstGeom>
          <a:noFill/>
          <a:ln cap="flat" cmpd="sng" w="9525">
            <a:solidFill>
              <a:srgbClr val="FF0000"/>
            </a:solidFill>
            <a:prstDash val="solid"/>
            <a:round/>
            <a:headEnd len="sm" w="sm" type="none"/>
            <a:tailEnd len="sm" w="sm" type="none"/>
          </a:ln>
        </p:spPr>
      </p:cxnSp>
      <p:cxnSp>
        <p:nvCxnSpPr>
          <p:cNvPr id="1364" name="Google Shape;1364;g272287c3909_0_309"/>
          <p:cNvCxnSpPr/>
          <p:nvPr/>
        </p:nvCxnSpPr>
        <p:spPr>
          <a:xfrm>
            <a:off x="3094073" y="4214037"/>
            <a:ext cx="2573100" cy="0"/>
          </a:xfrm>
          <a:prstGeom prst="straightConnector1">
            <a:avLst/>
          </a:prstGeom>
          <a:noFill/>
          <a:ln cap="flat" cmpd="sng" w="9525">
            <a:solidFill>
              <a:srgbClr val="FF0000"/>
            </a:solidFill>
            <a:prstDash val="solid"/>
            <a:round/>
            <a:headEnd len="sm" w="sm" type="none"/>
            <a:tailEnd len="sm" w="sm" type="none"/>
          </a:ln>
        </p:spPr>
      </p:cxnSp>
      <p:sp>
        <p:nvSpPr>
          <p:cNvPr id="1365" name="Google Shape;1365;g272287c3909_0_309"/>
          <p:cNvSpPr txBox="1"/>
          <p:nvPr/>
        </p:nvSpPr>
        <p:spPr>
          <a:xfrm>
            <a:off x="4763387" y="1833003"/>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R22</a:t>
            </a:r>
            <a:endParaRPr b="0" i="0" sz="1400" u="none" cap="none" strike="noStrike">
              <a:solidFill>
                <a:srgbClr val="000000"/>
              </a:solidFill>
              <a:latin typeface="Arial"/>
              <a:ea typeface="Arial"/>
              <a:cs typeface="Arial"/>
              <a:sym typeface="Arial"/>
            </a:endParaRPr>
          </a:p>
        </p:txBody>
      </p:sp>
      <p:sp>
        <p:nvSpPr>
          <p:cNvPr id="1366" name="Google Shape;1366;g272287c3909_0_309"/>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67" name="Google Shape;1367;g272287c3909_0_309"/>
          <p:cNvSpPr txBox="1"/>
          <p:nvPr/>
        </p:nvSpPr>
        <p:spPr>
          <a:xfrm>
            <a:off x="5305837" y="2896107"/>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368" name="Google Shape;1368;g272287c3909_0_309"/>
          <p:cNvSpPr txBox="1"/>
          <p:nvPr/>
        </p:nvSpPr>
        <p:spPr>
          <a:xfrm>
            <a:off x="5502636" y="38056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a:t>
            </a:r>
            <a:r>
              <a:rPr b="0" i="0" lang="en" sz="1100" u="none" cap="none" strike="noStrike">
                <a:solidFill>
                  <a:srgbClr val="000000"/>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369" name="Google Shape;1369;g272287c3909_0_309"/>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a:t>
            </a:r>
            <a:r>
              <a:rPr b="0" i="0" lang="en" sz="1100" u="none" cap="none" strike="noStrike">
                <a:solidFill>
                  <a:srgbClr val="000000"/>
                </a:solidFill>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370" name="Google Shape;1370;g272287c3909_0_309"/>
          <p:cNvSpPr txBox="1"/>
          <p:nvPr/>
        </p:nvSpPr>
        <p:spPr>
          <a:xfrm>
            <a:off x="3400647" y="48618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R43</a:t>
            </a:r>
            <a:endParaRPr b="0" i="0" sz="1400" u="none" cap="none" strike="noStrike">
              <a:solidFill>
                <a:srgbClr val="000000"/>
              </a:solidFill>
              <a:latin typeface="Arial"/>
              <a:ea typeface="Arial"/>
              <a:cs typeface="Arial"/>
              <a:sym typeface="Arial"/>
            </a:endParaRPr>
          </a:p>
        </p:txBody>
      </p:sp>
      <p:sp>
        <p:nvSpPr>
          <p:cNvPr id="1371" name="Google Shape;1371;g272287c3909_0_309"/>
          <p:cNvSpPr txBox="1"/>
          <p:nvPr/>
        </p:nvSpPr>
        <p:spPr>
          <a:xfrm>
            <a:off x="6140075" y="3055775"/>
            <a:ext cx="2964000" cy="16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2"/>
                </a:solidFill>
              </a:rPr>
              <a:t>Step 1.3: Check R1 and R3</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Max of R1 = 7</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Min of R3=   0</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Since , 7- 0 = 5 &gt; Threshold</a:t>
            </a:r>
            <a:endParaRPr sz="15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rPr lang="en" sz="1800">
                <a:solidFill>
                  <a:schemeClr val="dk2"/>
                </a:solidFill>
              </a:rPr>
              <a:t>The regions remain splitted</a:t>
            </a:r>
            <a:endParaRPr sz="1800">
              <a:solidFill>
                <a:schemeClr val="dk2"/>
              </a:solidFill>
            </a:endParaRPr>
          </a:p>
        </p:txBody>
      </p:sp>
      <p:sp>
        <p:nvSpPr>
          <p:cNvPr id="1372" name="Google Shape;1372;g272287c3909_0_309"/>
          <p:cNvSpPr txBox="1"/>
          <p:nvPr/>
        </p:nvSpPr>
        <p:spPr>
          <a:xfrm>
            <a:off x="6194400" y="1421825"/>
            <a:ext cx="2637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Step 1.2: Check R1 and R23</a:t>
            </a:r>
            <a:endParaRPr sz="1500">
              <a:solidFill>
                <a:schemeClr val="dk2"/>
              </a:solidFill>
            </a:endParaRPr>
          </a:p>
          <a:p>
            <a:pPr indent="0" lvl="0" marL="0" rtl="0" algn="l">
              <a:spcBef>
                <a:spcPts val="0"/>
              </a:spcBef>
              <a:spcAft>
                <a:spcPts val="0"/>
              </a:spcAft>
              <a:buNone/>
            </a:pPr>
            <a:r>
              <a:rPr lang="en" sz="1500">
                <a:solidFill>
                  <a:schemeClr val="dk2"/>
                </a:solidFill>
              </a:rPr>
              <a:t>Max of R1 = 7</a:t>
            </a:r>
            <a:endParaRPr sz="1500">
              <a:solidFill>
                <a:schemeClr val="dk2"/>
              </a:solidFill>
            </a:endParaRPr>
          </a:p>
          <a:p>
            <a:pPr indent="0" lvl="0" marL="0" rtl="0" algn="l">
              <a:spcBef>
                <a:spcPts val="0"/>
              </a:spcBef>
              <a:spcAft>
                <a:spcPts val="0"/>
              </a:spcAft>
              <a:buNone/>
            </a:pPr>
            <a:r>
              <a:rPr lang="en" sz="1500">
                <a:solidFill>
                  <a:schemeClr val="dk2"/>
                </a:solidFill>
              </a:rPr>
              <a:t>Min of R23= 2</a:t>
            </a:r>
            <a:endParaRPr sz="1500">
              <a:solidFill>
                <a:schemeClr val="dk2"/>
              </a:solidFill>
            </a:endParaRPr>
          </a:p>
          <a:p>
            <a:pPr indent="0" lvl="0" marL="0" rtl="0" algn="l">
              <a:spcBef>
                <a:spcPts val="0"/>
              </a:spcBef>
              <a:spcAft>
                <a:spcPts val="0"/>
              </a:spcAft>
              <a:buNone/>
            </a:pPr>
            <a:r>
              <a:rPr lang="en" sz="1500">
                <a:solidFill>
                  <a:schemeClr val="dk2"/>
                </a:solidFill>
              </a:rPr>
              <a:t>Since , 7- 2 = 5 &gt; Threshold</a:t>
            </a:r>
            <a:endParaRPr sz="15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g272287c3909_0_333"/>
          <p:cNvSpPr txBox="1"/>
          <p:nvPr>
            <p:ph type="title"/>
          </p:nvPr>
        </p:nvSpPr>
        <p:spPr>
          <a:xfrm>
            <a:off x="465600" y="2937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378" name="Google Shape;1378;g272287c3909_0_333"/>
          <p:cNvSpPr txBox="1"/>
          <p:nvPr/>
        </p:nvSpPr>
        <p:spPr>
          <a:xfrm>
            <a:off x="5852150" y="1988825"/>
            <a:ext cx="3215700" cy="32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2.1: Check R21 and R22</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R22= 4</a:t>
            </a:r>
            <a:endParaRPr sz="1800">
              <a:solidFill>
                <a:schemeClr val="dk2"/>
              </a:solidFill>
            </a:endParaRPr>
          </a:p>
          <a:p>
            <a:pPr indent="0" lvl="0" marL="0" rtl="0" algn="l">
              <a:spcBef>
                <a:spcPts val="0"/>
              </a:spcBef>
              <a:spcAft>
                <a:spcPts val="0"/>
              </a:spcAft>
              <a:buNone/>
            </a:pPr>
            <a:r>
              <a:rPr lang="en" sz="1800">
                <a:solidFill>
                  <a:schemeClr val="dk2"/>
                </a:solidFill>
              </a:rPr>
              <a:t>Since , 7- 4 = 3 == Threshold</a:t>
            </a:r>
            <a:endParaRPr sz="1800">
              <a:solidFill>
                <a:schemeClr val="dk2"/>
              </a:solidFill>
            </a:endParaRPr>
          </a:p>
          <a:p>
            <a:pPr indent="0" lvl="0" marL="0" rtl="0" algn="l">
              <a:spcBef>
                <a:spcPts val="0"/>
              </a:spcBef>
              <a:spcAft>
                <a:spcPts val="0"/>
              </a:spcAft>
              <a:buNone/>
            </a:pPr>
            <a:r>
              <a:rPr lang="en" sz="1800">
                <a:solidFill>
                  <a:schemeClr val="dk2"/>
                </a:solidFill>
              </a:rPr>
              <a:t>Again,</a:t>
            </a:r>
            <a:endParaRPr sz="1800">
              <a:solidFill>
                <a:schemeClr val="dk2"/>
              </a:solidFill>
            </a:endParaRPr>
          </a:p>
          <a:p>
            <a:pPr indent="0" lvl="0" marL="0" rtl="0" algn="l">
              <a:spcBef>
                <a:spcPts val="0"/>
              </a:spcBef>
              <a:spcAft>
                <a:spcPts val="0"/>
              </a:spcAft>
              <a:buNone/>
            </a:pPr>
            <a:r>
              <a:rPr lang="en" sz="1800">
                <a:solidFill>
                  <a:schemeClr val="dk2"/>
                </a:solidFill>
              </a:rPr>
              <a:t>Max of R22 = 7</a:t>
            </a:r>
            <a:endParaRPr sz="1800">
              <a:solidFill>
                <a:schemeClr val="dk2"/>
              </a:solidFill>
            </a:endParaRPr>
          </a:p>
          <a:p>
            <a:pPr indent="0" lvl="0" marL="0" rtl="0" algn="l">
              <a:spcBef>
                <a:spcPts val="0"/>
              </a:spcBef>
              <a:spcAft>
                <a:spcPts val="0"/>
              </a:spcAft>
              <a:buNone/>
            </a:pPr>
            <a:r>
              <a:rPr lang="en" sz="1800">
                <a:solidFill>
                  <a:schemeClr val="dk2"/>
                </a:solidFill>
              </a:rPr>
              <a:t>Min of R2</a:t>
            </a:r>
            <a:r>
              <a:rPr lang="en" sz="1800">
                <a:solidFill>
                  <a:schemeClr val="dk2"/>
                </a:solidFill>
              </a:rPr>
              <a:t>1</a:t>
            </a:r>
            <a:r>
              <a:rPr lang="en" sz="1800">
                <a:solidFill>
                  <a:schemeClr val="dk2"/>
                </a:solidFill>
              </a:rPr>
              <a:t>=  5</a:t>
            </a:r>
            <a:endParaRPr sz="1800">
              <a:solidFill>
                <a:schemeClr val="dk2"/>
              </a:solidFill>
            </a:endParaRPr>
          </a:p>
          <a:p>
            <a:pPr indent="0" lvl="0" marL="0" rtl="0" algn="l">
              <a:spcBef>
                <a:spcPts val="0"/>
              </a:spcBef>
              <a:spcAft>
                <a:spcPts val="0"/>
              </a:spcAft>
              <a:buNone/>
            </a:pPr>
            <a:r>
              <a:rPr lang="en" sz="1800">
                <a:solidFill>
                  <a:schemeClr val="dk2"/>
                </a:solidFill>
              </a:rPr>
              <a:t>Since , 7- 5 = 2 &lt; Threshold</a:t>
            </a:r>
            <a:endParaRPr sz="1800">
              <a:solidFill>
                <a:schemeClr val="dk2"/>
              </a:solidFill>
            </a:endParaRPr>
          </a:p>
          <a:p>
            <a:pPr indent="0" lvl="0" marL="0" rtl="0" algn="l">
              <a:spcBef>
                <a:spcPts val="0"/>
              </a:spcBef>
              <a:spcAft>
                <a:spcPts val="0"/>
              </a:spcAft>
              <a:buNone/>
            </a:pPr>
            <a:r>
              <a:rPr lang="en" sz="1800">
                <a:solidFill>
                  <a:schemeClr val="dk2"/>
                </a:solidFill>
              </a:rPr>
              <a:t>So, the regions should be merged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379" name="Google Shape;1379;g272287c3909_0_333"/>
          <p:cNvSpPr txBox="1"/>
          <p:nvPr/>
        </p:nvSpPr>
        <p:spPr>
          <a:xfrm>
            <a:off x="6137900" y="788675"/>
            <a:ext cx="2694300" cy="12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2"/>
                </a:solidFill>
              </a:rPr>
              <a:t>Step2: </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Check the adjacent of R21 region. Adjacent are R22,R23</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graphicFrame>
        <p:nvGraphicFramePr>
          <p:cNvPr id="1380" name="Google Shape;1380;g272287c3909_0_333"/>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381" name="Google Shape;1381;g272287c3909_0_333"/>
          <p:cNvCxnSpPr/>
          <p:nvPr/>
        </p:nvCxnSpPr>
        <p:spPr>
          <a:xfrm>
            <a:off x="3083442" y="2806995"/>
            <a:ext cx="7200" cy="2116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382" name="Google Shape;1382;g272287c3909_0_333"/>
          <p:cNvCxnSpPr/>
          <p:nvPr/>
        </p:nvCxnSpPr>
        <p:spPr>
          <a:xfrm>
            <a:off x="524450" y="3487625"/>
            <a:ext cx="51057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383" name="Google Shape;1383;g272287c3909_0_333"/>
          <p:cNvCxnSpPr/>
          <p:nvPr/>
        </p:nvCxnSpPr>
        <p:spPr>
          <a:xfrm>
            <a:off x="3083442" y="2806995"/>
            <a:ext cx="2616000" cy="0"/>
          </a:xfrm>
          <a:prstGeom prst="straightConnector1">
            <a:avLst/>
          </a:prstGeom>
          <a:noFill/>
          <a:ln cap="flat" cmpd="sng" w="19050">
            <a:solidFill>
              <a:srgbClr val="FF0000"/>
            </a:solidFill>
            <a:prstDash val="solid"/>
            <a:round/>
            <a:headEnd len="sm" w="sm" type="none"/>
            <a:tailEnd len="sm" w="sm" type="none"/>
          </a:ln>
        </p:spPr>
      </p:cxnSp>
      <p:cxnSp>
        <p:nvCxnSpPr>
          <p:cNvPr id="1384" name="Google Shape;1384;g272287c3909_0_333"/>
          <p:cNvCxnSpPr/>
          <p:nvPr/>
        </p:nvCxnSpPr>
        <p:spPr>
          <a:xfrm>
            <a:off x="4373125" y="2126600"/>
            <a:ext cx="7500" cy="1360800"/>
          </a:xfrm>
          <a:prstGeom prst="straightConnector1">
            <a:avLst/>
          </a:prstGeom>
          <a:noFill/>
          <a:ln cap="flat" cmpd="sng" w="19050">
            <a:solidFill>
              <a:srgbClr val="FF0000"/>
            </a:solidFill>
            <a:prstDash val="solid"/>
            <a:round/>
            <a:headEnd len="sm" w="sm" type="none"/>
            <a:tailEnd len="sm" w="sm" type="none"/>
          </a:ln>
        </p:spPr>
      </p:cxnSp>
      <p:cxnSp>
        <p:nvCxnSpPr>
          <p:cNvPr id="1385" name="Google Shape;1385;g272287c3909_0_333"/>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386" name="Google Shape;1386;g272287c3909_0_333"/>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387" name="Google Shape;1387;g272287c3909_0_333"/>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88" name="Google Shape;1388;g272287c3909_0_333"/>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389" name="Google Shape;1389;g272287c3909_0_333"/>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390" name="Google Shape;1390;g272287c3909_0_333"/>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391" name="Google Shape;1391;g272287c3909_0_333"/>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392" name="Google Shape;1392;g272287c3909_0_333"/>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393" name="Google Shape;1393;g272287c3909_0_333"/>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394" name="Google Shape;1394;g272287c3909_0_333"/>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395" name="Google Shape;1395;g272287c3909_0_333"/>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272287c3909_0_375"/>
          <p:cNvSpPr txBox="1"/>
          <p:nvPr>
            <p:ph type="title"/>
          </p:nvPr>
        </p:nvSpPr>
        <p:spPr>
          <a:xfrm>
            <a:off x="541800" y="217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401" name="Google Shape;1401;g272287c3909_0_375"/>
          <p:cNvSpPr txBox="1"/>
          <p:nvPr/>
        </p:nvSpPr>
        <p:spPr>
          <a:xfrm>
            <a:off x="5852150" y="1988825"/>
            <a:ext cx="3215700" cy="32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2.2: Check R21 and R23</a:t>
            </a:r>
            <a:endParaRPr sz="1800">
              <a:solidFill>
                <a:schemeClr val="dk2"/>
              </a:solidFill>
            </a:endParaRPr>
          </a:p>
          <a:p>
            <a:pPr indent="0" lvl="0" marL="0" rtl="0" algn="l">
              <a:spcBef>
                <a:spcPts val="0"/>
              </a:spcBef>
              <a:spcAft>
                <a:spcPts val="0"/>
              </a:spcAft>
              <a:buNone/>
            </a:pPr>
            <a:r>
              <a:rPr lang="en" sz="1800">
                <a:solidFill>
                  <a:schemeClr val="dk2"/>
                </a:solidFill>
              </a:rPr>
              <a:t>Max of R21 = 7</a:t>
            </a:r>
            <a:endParaRPr sz="1800">
              <a:solidFill>
                <a:schemeClr val="dk2"/>
              </a:solidFill>
            </a:endParaRPr>
          </a:p>
          <a:p>
            <a:pPr indent="0" lvl="0" marL="0" rtl="0" algn="l">
              <a:spcBef>
                <a:spcPts val="0"/>
              </a:spcBef>
              <a:spcAft>
                <a:spcPts val="0"/>
              </a:spcAft>
              <a:buNone/>
            </a:pPr>
            <a:r>
              <a:rPr lang="en" sz="1800">
                <a:solidFill>
                  <a:schemeClr val="dk2"/>
                </a:solidFill>
              </a:rPr>
              <a:t>Min of R23 = 2</a:t>
            </a:r>
            <a:endParaRPr sz="1800">
              <a:solidFill>
                <a:schemeClr val="dk2"/>
              </a:solidFill>
            </a:endParaRPr>
          </a:p>
          <a:p>
            <a:pPr indent="0" lvl="0" marL="0" rtl="0" algn="l">
              <a:spcBef>
                <a:spcPts val="0"/>
              </a:spcBef>
              <a:spcAft>
                <a:spcPts val="0"/>
              </a:spcAft>
              <a:buNone/>
            </a:pPr>
            <a:r>
              <a:rPr lang="en" sz="1800">
                <a:solidFill>
                  <a:schemeClr val="dk2"/>
                </a:solidFill>
              </a:rPr>
              <a:t>Since , 7- 2 = 5 &gt;Threshold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So regions remain splitted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402" name="Google Shape;1402;g272287c3909_0_375"/>
          <p:cNvSpPr txBox="1"/>
          <p:nvPr/>
        </p:nvSpPr>
        <p:spPr>
          <a:xfrm>
            <a:off x="6137900" y="788675"/>
            <a:ext cx="2694300" cy="12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Step2: </a:t>
            </a:r>
            <a:endParaRPr sz="1800">
              <a:solidFill>
                <a:schemeClr val="dk2"/>
              </a:solidFill>
            </a:endParaRPr>
          </a:p>
          <a:p>
            <a:pPr indent="0" lvl="0" marL="0" rtl="0" algn="l">
              <a:spcBef>
                <a:spcPts val="0"/>
              </a:spcBef>
              <a:spcAft>
                <a:spcPts val="0"/>
              </a:spcAft>
              <a:buNone/>
            </a:pPr>
            <a:r>
              <a:rPr lang="en" sz="1800">
                <a:solidFill>
                  <a:schemeClr val="dk2"/>
                </a:solidFill>
              </a:rPr>
              <a:t>Check the adjacent of R21 region. Adjacent are R22,R23</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graphicFrame>
        <p:nvGraphicFramePr>
          <p:cNvPr id="1403" name="Google Shape;1403;g272287c3909_0_375"/>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404" name="Google Shape;1404;g272287c3909_0_375"/>
          <p:cNvCxnSpPr/>
          <p:nvPr/>
        </p:nvCxnSpPr>
        <p:spPr>
          <a:xfrm>
            <a:off x="3083442" y="2806995"/>
            <a:ext cx="7200" cy="2116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05" name="Google Shape;1405;g272287c3909_0_375"/>
          <p:cNvCxnSpPr/>
          <p:nvPr/>
        </p:nvCxnSpPr>
        <p:spPr>
          <a:xfrm>
            <a:off x="524450" y="3487625"/>
            <a:ext cx="51057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06" name="Google Shape;1406;g272287c3909_0_375"/>
          <p:cNvCxnSpPr/>
          <p:nvPr/>
        </p:nvCxnSpPr>
        <p:spPr>
          <a:xfrm>
            <a:off x="3083442" y="2806995"/>
            <a:ext cx="2616000" cy="0"/>
          </a:xfrm>
          <a:prstGeom prst="straightConnector1">
            <a:avLst/>
          </a:prstGeom>
          <a:noFill/>
          <a:ln cap="flat" cmpd="sng" w="19050">
            <a:solidFill>
              <a:srgbClr val="FF0000"/>
            </a:solidFill>
            <a:prstDash val="solid"/>
            <a:round/>
            <a:headEnd len="sm" w="sm" type="none"/>
            <a:tailEnd len="sm" w="sm" type="none"/>
          </a:ln>
        </p:spPr>
      </p:cxnSp>
      <p:cxnSp>
        <p:nvCxnSpPr>
          <p:cNvPr id="1407" name="Google Shape;1407;g272287c3909_0_375"/>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408" name="Google Shape;1408;g272287c3909_0_375"/>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409" name="Google Shape;1409;g272287c3909_0_375"/>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410" name="Google Shape;1410;g272287c3909_0_375"/>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11" name="Google Shape;1411;g272287c3909_0_375"/>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412" name="Google Shape;1412;g272287c3909_0_375"/>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413" name="Google Shape;1413;g272287c3909_0_375"/>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414" name="Google Shape;1414;g272287c3909_0_375"/>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15" name="Google Shape;1415;g272287c3909_0_375"/>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416" name="Google Shape;1416;g272287c3909_0_375"/>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417" name="Google Shape;1417;g272287c3909_0_375"/>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418" name="Google Shape;1418;g272287c3909_0_375"/>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g272287c3909_0_396"/>
          <p:cNvSpPr txBox="1"/>
          <p:nvPr>
            <p:ph type="title"/>
          </p:nvPr>
        </p:nvSpPr>
        <p:spPr>
          <a:xfrm>
            <a:off x="465600" y="217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424" name="Google Shape;1424;g272287c3909_0_396"/>
          <p:cNvSpPr txBox="1"/>
          <p:nvPr/>
        </p:nvSpPr>
        <p:spPr>
          <a:xfrm>
            <a:off x="5852150" y="1988825"/>
            <a:ext cx="3215700" cy="28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Step 3.1: Check R24 and R22</a:t>
            </a:r>
            <a:endParaRPr sz="1600">
              <a:solidFill>
                <a:schemeClr val="dk2"/>
              </a:solidFill>
            </a:endParaRPr>
          </a:p>
          <a:p>
            <a:pPr indent="0" lvl="0" marL="0" rtl="0" algn="l">
              <a:spcBef>
                <a:spcPts val="0"/>
              </a:spcBef>
              <a:spcAft>
                <a:spcPts val="0"/>
              </a:spcAft>
              <a:buNone/>
            </a:pPr>
            <a:r>
              <a:rPr lang="en" sz="1600">
                <a:solidFill>
                  <a:schemeClr val="dk2"/>
                </a:solidFill>
              </a:rPr>
              <a:t>Max of R24 = 6</a:t>
            </a:r>
            <a:endParaRPr sz="1600">
              <a:solidFill>
                <a:schemeClr val="dk2"/>
              </a:solidFill>
            </a:endParaRPr>
          </a:p>
          <a:p>
            <a:pPr indent="0" lvl="0" marL="0" rtl="0" algn="l">
              <a:spcBef>
                <a:spcPts val="0"/>
              </a:spcBef>
              <a:spcAft>
                <a:spcPts val="0"/>
              </a:spcAft>
              <a:buNone/>
            </a:pPr>
            <a:r>
              <a:rPr lang="en" sz="1600">
                <a:solidFill>
                  <a:schemeClr val="dk2"/>
                </a:solidFill>
              </a:rPr>
              <a:t>Min of R22 = 4</a:t>
            </a:r>
            <a:endParaRPr sz="1600">
              <a:solidFill>
                <a:schemeClr val="dk2"/>
              </a:solidFill>
            </a:endParaRPr>
          </a:p>
          <a:p>
            <a:pPr indent="0" lvl="0" marL="0" rtl="0" algn="l">
              <a:spcBef>
                <a:spcPts val="0"/>
              </a:spcBef>
              <a:spcAft>
                <a:spcPts val="0"/>
              </a:spcAft>
              <a:buNone/>
            </a:pPr>
            <a:r>
              <a:rPr lang="en" sz="1600">
                <a:solidFill>
                  <a:schemeClr val="dk2"/>
                </a:solidFill>
              </a:rPr>
              <a:t>Since , 6-4 = 2 &lt;Threshold</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n" sz="1600">
                <a:solidFill>
                  <a:schemeClr val="dk2"/>
                </a:solidFill>
              </a:rPr>
              <a:t>Again,</a:t>
            </a:r>
            <a:endParaRPr sz="1600">
              <a:solidFill>
                <a:schemeClr val="dk2"/>
              </a:solidFill>
            </a:endParaRPr>
          </a:p>
          <a:p>
            <a:pPr indent="0" lvl="0" marL="0" rtl="0" algn="l">
              <a:spcBef>
                <a:spcPts val="0"/>
              </a:spcBef>
              <a:spcAft>
                <a:spcPts val="0"/>
              </a:spcAft>
              <a:buNone/>
            </a:pPr>
            <a:r>
              <a:rPr lang="en" sz="1600">
                <a:solidFill>
                  <a:schemeClr val="dk2"/>
                </a:solidFill>
              </a:rPr>
              <a:t>Max of R22 = 7</a:t>
            </a:r>
            <a:endParaRPr sz="1600">
              <a:solidFill>
                <a:schemeClr val="dk2"/>
              </a:solidFill>
            </a:endParaRPr>
          </a:p>
          <a:p>
            <a:pPr indent="0" lvl="0" marL="0" rtl="0" algn="l">
              <a:spcBef>
                <a:spcPts val="0"/>
              </a:spcBef>
              <a:spcAft>
                <a:spcPts val="0"/>
              </a:spcAft>
              <a:buNone/>
            </a:pPr>
            <a:r>
              <a:rPr lang="en" sz="1600">
                <a:solidFill>
                  <a:schemeClr val="dk2"/>
                </a:solidFill>
              </a:rPr>
              <a:t>Min of R24 = 4</a:t>
            </a:r>
            <a:endParaRPr sz="1600">
              <a:solidFill>
                <a:schemeClr val="dk2"/>
              </a:solidFill>
            </a:endParaRPr>
          </a:p>
          <a:p>
            <a:pPr indent="0" lvl="0" marL="0" rtl="0" algn="l">
              <a:spcBef>
                <a:spcPts val="0"/>
              </a:spcBef>
              <a:spcAft>
                <a:spcPts val="0"/>
              </a:spcAft>
              <a:buNone/>
            </a:pPr>
            <a:r>
              <a:rPr lang="en" sz="1600">
                <a:solidFill>
                  <a:schemeClr val="dk2"/>
                </a:solidFill>
              </a:rPr>
              <a:t>Since 7- 4 = 3 == Threshold</a:t>
            </a:r>
            <a:endParaRPr sz="1600">
              <a:solidFill>
                <a:schemeClr val="dk2"/>
              </a:solidFill>
            </a:endParaRPr>
          </a:p>
          <a:p>
            <a:pPr indent="0" lvl="0" marL="0" rtl="0" algn="l">
              <a:spcBef>
                <a:spcPts val="0"/>
              </a:spcBef>
              <a:spcAft>
                <a:spcPts val="0"/>
              </a:spcAft>
              <a:buNone/>
            </a:pPr>
            <a:r>
              <a:rPr lang="en" sz="1600">
                <a:solidFill>
                  <a:schemeClr val="dk2"/>
                </a:solidFill>
              </a:rPr>
              <a:t>So, The region should be merged.</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sp>
        <p:nvSpPr>
          <p:cNvPr id="1425" name="Google Shape;1425;g272287c3909_0_396"/>
          <p:cNvSpPr txBox="1"/>
          <p:nvPr/>
        </p:nvSpPr>
        <p:spPr>
          <a:xfrm>
            <a:off x="6137900" y="788675"/>
            <a:ext cx="2694300" cy="12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Step3: </a:t>
            </a:r>
            <a:endParaRPr sz="1600">
              <a:solidFill>
                <a:schemeClr val="dk2"/>
              </a:solidFill>
            </a:endParaRPr>
          </a:p>
          <a:p>
            <a:pPr indent="0" lvl="0" marL="0" rtl="0" algn="l">
              <a:spcBef>
                <a:spcPts val="0"/>
              </a:spcBef>
              <a:spcAft>
                <a:spcPts val="0"/>
              </a:spcAft>
              <a:buNone/>
            </a:pPr>
            <a:r>
              <a:rPr lang="en" sz="1600">
                <a:solidFill>
                  <a:schemeClr val="dk2"/>
                </a:solidFill>
              </a:rPr>
              <a:t>Check the adjacent of R24 region. Adjacent are R22,R2</a:t>
            </a:r>
            <a:r>
              <a:rPr lang="en" sz="1600">
                <a:solidFill>
                  <a:schemeClr val="dk2"/>
                </a:solidFill>
              </a:rPr>
              <a:t>3,R42</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graphicFrame>
        <p:nvGraphicFramePr>
          <p:cNvPr id="1426" name="Google Shape;1426;g272287c3909_0_396"/>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427" name="Google Shape;1427;g272287c3909_0_396"/>
          <p:cNvCxnSpPr/>
          <p:nvPr/>
        </p:nvCxnSpPr>
        <p:spPr>
          <a:xfrm>
            <a:off x="3083442" y="2806995"/>
            <a:ext cx="7200" cy="2116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28" name="Google Shape;1428;g272287c3909_0_396"/>
          <p:cNvCxnSpPr/>
          <p:nvPr/>
        </p:nvCxnSpPr>
        <p:spPr>
          <a:xfrm>
            <a:off x="524450" y="3487625"/>
            <a:ext cx="51057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29" name="Google Shape;1429;g272287c3909_0_396"/>
          <p:cNvCxnSpPr/>
          <p:nvPr/>
        </p:nvCxnSpPr>
        <p:spPr>
          <a:xfrm>
            <a:off x="3083442" y="2806995"/>
            <a:ext cx="2616000" cy="0"/>
          </a:xfrm>
          <a:prstGeom prst="straightConnector1">
            <a:avLst/>
          </a:prstGeom>
          <a:noFill/>
          <a:ln cap="flat" cmpd="sng" w="19050">
            <a:solidFill>
              <a:srgbClr val="FF0000"/>
            </a:solidFill>
            <a:prstDash val="solid"/>
            <a:round/>
            <a:headEnd len="sm" w="sm" type="none"/>
            <a:tailEnd len="sm" w="sm" type="none"/>
          </a:ln>
        </p:spPr>
      </p:cxnSp>
      <p:cxnSp>
        <p:nvCxnSpPr>
          <p:cNvPr id="1430" name="Google Shape;1430;g272287c3909_0_396"/>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431" name="Google Shape;1431;g272287c3909_0_396"/>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432" name="Google Shape;1432;g272287c3909_0_396"/>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433" name="Google Shape;1433;g272287c3909_0_396"/>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34" name="Google Shape;1434;g272287c3909_0_396"/>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435" name="Google Shape;1435;g272287c3909_0_396"/>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436" name="Google Shape;1436;g272287c3909_0_396"/>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437" name="Google Shape;1437;g272287c3909_0_396"/>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38" name="Google Shape;1438;g272287c3909_0_396"/>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439" name="Google Shape;1439;g272287c3909_0_396"/>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440" name="Google Shape;1440;g272287c3909_0_396"/>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441" name="Google Shape;1441;g272287c3909_0_396"/>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442" name="Google Shape;1442;g272287c3909_0_396"/>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g272287c3909_0_41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448" name="Google Shape;1448;g272287c3909_0_419"/>
          <p:cNvSpPr txBox="1"/>
          <p:nvPr/>
        </p:nvSpPr>
        <p:spPr>
          <a:xfrm>
            <a:off x="5928300" y="1155750"/>
            <a:ext cx="32157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Step 3.2: Check R24 and R23</a:t>
            </a:r>
            <a:endParaRPr sz="1600">
              <a:solidFill>
                <a:schemeClr val="dk2"/>
              </a:solidFill>
            </a:endParaRPr>
          </a:p>
          <a:p>
            <a:pPr indent="0" lvl="0" marL="0" rtl="0" algn="l">
              <a:spcBef>
                <a:spcPts val="0"/>
              </a:spcBef>
              <a:spcAft>
                <a:spcPts val="0"/>
              </a:spcAft>
              <a:buNone/>
            </a:pPr>
            <a:r>
              <a:rPr lang="en" sz="1600">
                <a:solidFill>
                  <a:schemeClr val="dk2"/>
                </a:solidFill>
              </a:rPr>
              <a:t>Max of R24 = 6</a:t>
            </a:r>
            <a:endParaRPr sz="1600">
              <a:solidFill>
                <a:schemeClr val="dk2"/>
              </a:solidFill>
            </a:endParaRPr>
          </a:p>
          <a:p>
            <a:pPr indent="0" lvl="0" marL="0" rtl="0" algn="l">
              <a:spcBef>
                <a:spcPts val="0"/>
              </a:spcBef>
              <a:spcAft>
                <a:spcPts val="0"/>
              </a:spcAft>
              <a:buNone/>
            </a:pPr>
            <a:r>
              <a:rPr lang="en" sz="1600">
                <a:solidFill>
                  <a:schemeClr val="dk2"/>
                </a:solidFill>
              </a:rPr>
              <a:t>Min of R23 = 2</a:t>
            </a:r>
            <a:endParaRPr sz="1600">
              <a:solidFill>
                <a:schemeClr val="dk2"/>
              </a:solidFill>
            </a:endParaRPr>
          </a:p>
          <a:p>
            <a:pPr indent="0" lvl="0" marL="0" rtl="0" algn="l">
              <a:spcBef>
                <a:spcPts val="0"/>
              </a:spcBef>
              <a:spcAft>
                <a:spcPts val="0"/>
              </a:spcAft>
              <a:buNone/>
            </a:pPr>
            <a:r>
              <a:rPr lang="en" sz="1600">
                <a:solidFill>
                  <a:schemeClr val="dk2"/>
                </a:solidFill>
              </a:rPr>
              <a:t>Since , 6 - 2 = 4 &gt; Threshold</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graphicFrame>
        <p:nvGraphicFramePr>
          <p:cNvPr id="1449" name="Google Shape;1449;g272287c3909_0_419"/>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450" name="Google Shape;1450;g272287c3909_0_419"/>
          <p:cNvCxnSpPr/>
          <p:nvPr/>
        </p:nvCxnSpPr>
        <p:spPr>
          <a:xfrm>
            <a:off x="3083442" y="2806995"/>
            <a:ext cx="7200" cy="2116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51" name="Google Shape;1451;g272287c3909_0_419"/>
          <p:cNvCxnSpPr/>
          <p:nvPr/>
        </p:nvCxnSpPr>
        <p:spPr>
          <a:xfrm>
            <a:off x="524450" y="3487625"/>
            <a:ext cx="51057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52" name="Google Shape;1452;g272287c3909_0_419"/>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453" name="Google Shape;1453;g272287c3909_0_419"/>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454" name="Google Shape;1454;g272287c3909_0_419"/>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455" name="Google Shape;1455;g272287c3909_0_419"/>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456" name="Google Shape;1456;g272287c3909_0_419"/>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57" name="Google Shape;1457;g272287c3909_0_419"/>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458" name="Google Shape;1458;g272287c3909_0_419"/>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459" name="Google Shape;1459;g272287c3909_0_419"/>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460" name="Google Shape;1460;g272287c3909_0_419"/>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61" name="Google Shape;1461;g272287c3909_0_419"/>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462" name="Google Shape;1462;g272287c3909_0_419"/>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463" name="Google Shape;1463;g272287c3909_0_419"/>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464" name="Google Shape;1464;g272287c3909_0_419"/>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465" name="Google Shape;1465;g272287c3909_0_419"/>
          <p:cNvSpPr txBox="1"/>
          <p:nvPr/>
        </p:nvSpPr>
        <p:spPr>
          <a:xfrm>
            <a:off x="5928300" y="2283300"/>
            <a:ext cx="2721600" cy="24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2"/>
                </a:solidFill>
              </a:rPr>
              <a:t>Step 3.3: Check R24 and R42</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Max of R24 = 6</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Min of R42 = 4</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Since 6- 4 = 2 &lt; Threshold</a:t>
            </a:r>
            <a:endParaRPr sz="1500">
              <a:solidFill>
                <a:schemeClr val="dk2"/>
              </a:solidFill>
            </a:endParaRPr>
          </a:p>
          <a:p>
            <a:pPr indent="0" lvl="0" marL="0" rtl="0" algn="l">
              <a:spcBef>
                <a:spcPts val="0"/>
              </a:spcBef>
              <a:spcAft>
                <a:spcPts val="0"/>
              </a:spcAft>
              <a:buNone/>
            </a:pPr>
            <a:r>
              <a:rPr lang="en" sz="1500">
                <a:solidFill>
                  <a:schemeClr val="dk2"/>
                </a:solidFill>
              </a:rPr>
              <a:t>Ahain,</a:t>
            </a:r>
            <a:endParaRPr sz="1500">
              <a:solidFill>
                <a:schemeClr val="dk2"/>
              </a:solidFill>
            </a:endParaRPr>
          </a:p>
          <a:p>
            <a:pPr indent="0" lvl="0" marL="0" rtl="0" algn="l">
              <a:spcBef>
                <a:spcPts val="0"/>
              </a:spcBef>
              <a:spcAft>
                <a:spcPts val="0"/>
              </a:spcAft>
              <a:buNone/>
            </a:pPr>
            <a:r>
              <a:rPr lang="en" sz="1500">
                <a:solidFill>
                  <a:schemeClr val="dk2"/>
                </a:solidFill>
              </a:rPr>
              <a:t>Max of R42 = 7</a:t>
            </a:r>
            <a:endParaRPr sz="1500">
              <a:solidFill>
                <a:schemeClr val="dk2"/>
              </a:solidFill>
            </a:endParaRPr>
          </a:p>
          <a:p>
            <a:pPr indent="0" lvl="0" marL="0" rtl="0" algn="l">
              <a:spcBef>
                <a:spcPts val="0"/>
              </a:spcBef>
              <a:spcAft>
                <a:spcPts val="0"/>
              </a:spcAft>
              <a:buNone/>
            </a:pPr>
            <a:r>
              <a:rPr lang="en" sz="1500">
                <a:solidFill>
                  <a:schemeClr val="dk2"/>
                </a:solidFill>
              </a:rPr>
              <a:t>Min of R24 = 4</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Sice , 7- 4 = 3 == Threshold</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So, The region should be merged.</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
        <p:nvSpPr>
          <p:cNvPr id="1466" name="Google Shape;1466;g272287c3909_0_419"/>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g272287c3909_0_443"/>
          <p:cNvSpPr txBox="1"/>
          <p:nvPr>
            <p:ph type="title"/>
          </p:nvPr>
        </p:nvSpPr>
        <p:spPr>
          <a:xfrm>
            <a:off x="160800" y="651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472" name="Google Shape;1472;g272287c3909_0_443"/>
          <p:cNvSpPr txBox="1"/>
          <p:nvPr/>
        </p:nvSpPr>
        <p:spPr>
          <a:xfrm>
            <a:off x="5928300" y="1155750"/>
            <a:ext cx="32157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4.1: Check R41 and R42</a:t>
            </a:r>
            <a:endParaRPr sz="1500">
              <a:solidFill>
                <a:schemeClr val="dk2"/>
              </a:solidFill>
            </a:endParaRPr>
          </a:p>
          <a:p>
            <a:pPr indent="0" lvl="0" marL="0" rtl="0" algn="l">
              <a:spcBef>
                <a:spcPts val="0"/>
              </a:spcBef>
              <a:spcAft>
                <a:spcPts val="0"/>
              </a:spcAft>
              <a:buNone/>
            </a:pPr>
            <a:r>
              <a:rPr lang="en" sz="1500">
                <a:solidFill>
                  <a:schemeClr val="dk2"/>
                </a:solidFill>
              </a:rPr>
              <a:t>Max of R42 = 7</a:t>
            </a:r>
            <a:endParaRPr sz="1500">
              <a:solidFill>
                <a:schemeClr val="dk2"/>
              </a:solidFill>
            </a:endParaRPr>
          </a:p>
          <a:p>
            <a:pPr indent="0" lvl="0" marL="0" rtl="0" algn="l">
              <a:spcBef>
                <a:spcPts val="0"/>
              </a:spcBef>
              <a:spcAft>
                <a:spcPts val="0"/>
              </a:spcAft>
              <a:buNone/>
            </a:pPr>
            <a:r>
              <a:rPr lang="en" sz="1500">
                <a:solidFill>
                  <a:schemeClr val="dk2"/>
                </a:solidFill>
              </a:rPr>
              <a:t>Min of R41 = 2</a:t>
            </a:r>
            <a:endParaRPr sz="1500">
              <a:solidFill>
                <a:schemeClr val="dk2"/>
              </a:solidFill>
            </a:endParaRPr>
          </a:p>
          <a:p>
            <a:pPr indent="0" lvl="0" marL="0" rtl="0" algn="l">
              <a:spcBef>
                <a:spcPts val="0"/>
              </a:spcBef>
              <a:spcAft>
                <a:spcPts val="0"/>
              </a:spcAft>
              <a:buNone/>
            </a:pPr>
            <a:r>
              <a:rPr lang="en" sz="1500">
                <a:solidFill>
                  <a:schemeClr val="dk2"/>
                </a:solidFill>
              </a:rPr>
              <a:t>Since , 7 - 2 = 5 &gt; Threshold</a:t>
            </a:r>
            <a:endParaRPr sz="1500">
              <a:solidFill>
                <a:schemeClr val="dk2"/>
              </a:solidFill>
            </a:endParaRPr>
          </a:p>
          <a:p>
            <a:pPr indent="0" lvl="0" marL="0" rtl="0" algn="l">
              <a:spcBef>
                <a:spcPts val="0"/>
              </a:spcBef>
              <a:spcAft>
                <a:spcPts val="0"/>
              </a:spcAft>
              <a:buNone/>
            </a:pPr>
            <a:r>
              <a:rPr lang="en" sz="1500">
                <a:solidFill>
                  <a:schemeClr val="dk2"/>
                </a:solidFill>
              </a:rPr>
              <a:t>So, Remain splitted.</a:t>
            </a:r>
            <a:endParaRPr sz="1500">
              <a:solidFill>
                <a:schemeClr val="dk2"/>
              </a:solidFill>
            </a:endParaRPr>
          </a:p>
        </p:txBody>
      </p:sp>
      <p:graphicFrame>
        <p:nvGraphicFramePr>
          <p:cNvPr id="1473" name="Google Shape;1473;g272287c3909_0_443"/>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474" name="Google Shape;1474;g272287c3909_0_443"/>
          <p:cNvCxnSpPr/>
          <p:nvPr/>
        </p:nvCxnSpPr>
        <p:spPr>
          <a:xfrm>
            <a:off x="3083442" y="2806995"/>
            <a:ext cx="7200" cy="2116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75" name="Google Shape;1475;g272287c3909_0_443"/>
          <p:cNvCxnSpPr/>
          <p:nvPr/>
        </p:nvCxnSpPr>
        <p:spPr>
          <a:xfrm>
            <a:off x="524450" y="3487625"/>
            <a:ext cx="38718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476" name="Google Shape;1476;g272287c3909_0_443"/>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477" name="Google Shape;1477;g272287c3909_0_443"/>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478" name="Google Shape;1478;g272287c3909_0_443"/>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479" name="Google Shape;1479;g272287c3909_0_443"/>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480" name="Google Shape;1480;g272287c3909_0_443"/>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81" name="Google Shape;1481;g272287c3909_0_443"/>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482" name="Google Shape;1482;g272287c3909_0_443"/>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483" name="Google Shape;1483;g272287c3909_0_443"/>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484" name="Google Shape;1484;g272287c3909_0_443"/>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485" name="Google Shape;1485;g272287c3909_0_443"/>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486" name="Google Shape;1486;g272287c3909_0_443"/>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487" name="Google Shape;1487;g272287c3909_0_443"/>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488" name="Google Shape;1488;g272287c3909_0_443"/>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489" name="Google Shape;1489;g272287c3909_0_443"/>
          <p:cNvSpPr txBox="1"/>
          <p:nvPr/>
        </p:nvSpPr>
        <p:spPr>
          <a:xfrm>
            <a:off x="5928300" y="2435700"/>
            <a:ext cx="2721600" cy="24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4.2: Check R41 and R3</a:t>
            </a:r>
            <a:endParaRPr sz="1500">
              <a:solidFill>
                <a:schemeClr val="dk2"/>
              </a:solidFill>
            </a:endParaRPr>
          </a:p>
          <a:p>
            <a:pPr indent="0" lvl="0" marL="0" rtl="0" algn="l">
              <a:spcBef>
                <a:spcPts val="0"/>
              </a:spcBef>
              <a:spcAft>
                <a:spcPts val="0"/>
              </a:spcAft>
              <a:buNone/>
            </a:pPr>
            <a:r>
              <a:rPr lang="en" sz="1500">
                <a:solidFill>
                  <a:schemeClr val="dk2"/>
                </a:solidFill>
              </a:rPr>
              <a:t>Max of R3 = 3</a:t>
            </a:r>
            <a:endParaRPr sz="1500">
              <a:solidFill>
                <a:schemeClr val="dk2"/>
              </a:solidFill>
            </a:endParaRPr>
          </a:p>
          <a:p>
            <a:pPr indent="0" lvl="0" marL="0" rtl="0" algn="l">
              <a:spcBef>
                <a:spcPts val="0"/>
              </a:spcBef>
              <a:spcAft>
                <a:spcPts val="0"/>
              </a:spcAft>
              <a:buNone/>
            </a:pPr>
            <a:r>
              <a:rPr lang="en" sz="1500">
                <a:solidFill>
                  <a:schemeClr val="dk2"/>
                </a:solidFill>
              </a:rPr>
              <a:t>Min of R41 = 2</a:t>
            </a:r>
            <a:endParaRPr sz="1500">
              <a:solidFill>
                <a:schemeClr val="dk2"/>
              </a:solidFill>
            </a:endParaRPr>
          </a:p>
          <a:p>
            <a:pPr indent="0" lvl="0" marL="0" rtl="0" algn="l">
              <a:spcBef>
                <a:spcPts val="0"/>
              </a:spcBef>
              <a:spcAft>
                <a:spcPts val="0"/>
              </a:spcAft>
              <a:buNone/>
            </a:pPr>
            <a:r>
              <a:rPr lang="en" sz="1500">
                <a:solidFill>
                  <a:schemeClr val="dk2"/>
                </a:solidFill>
              </a:rPr>
              <a:t>Since 3 - 2 = 1 &lt; Threshold</a:t>
            </a:r>
            <a:endParaRPr sz="1500">
              <a:solidFill>
                <a:schemeClr val="dk2"/>
              </a:solidFill>
            </a:endParaRPr>
          </a:p>
          <a:p>
            <a:pPr indent="0" lvl="0" marL="0" rtl="0" algn="l">
              <a:spcBef>
                <a:spcPts val="0"/>
              </a:spcBef>
              <a:spcAft>
                <a:spcPts val="0"/>
              </a:spcAft>
              <a:buNone/>
            </a:pPr>
            <a:r>
              <a:rPr lang="en" sz="1500">
                <a:solidFill>
                  <a:schemeClr val="dk2"/>
                </a:solidFill>
              </a:rPr>
              <a:t>Again,</a:t>
            </a:r>
            <a:endParaRPr sz="1500">
              <a:solidFill>
                <a:schemeClr val="dk2"/>
              </a:solidFill>
            </a:endParaRPr>
          </a:p>
          <a:p>
            <a:pPr indent="0" lvl="0" marL="0" rtl="0" algn="l">
              <a:spcBef>
                <a:spcPts val="0"/>
              </a:spcBef>
              <a:spcAft>
                <a:spcPts val="0"/>
              </a:spcAft>
              <a:buNone/>
            </a:pPr>
            <a:r>
              <a:rPr lang="en" sz="1500">
                <a:solidFill>
                  <a:schemeClr val="dk2"/>
                </a:solidFill>
              </a:rPr>
              <a:t>Max of R41 = 3</a:t>
            </a:r>
            <a:endParaRPr sz="1500">
              <a:solidFill>
                <a:schemeClr val="dk2"/>
              </a:solidFill>
            </a:endParaRPr>
          </a:p>
          <a:p>
            <a:pPr indent="0" lvl="0" marL="0" rtl="0" algn="l">
              <a:spcBef>
                <a:spcPts val="0"/>
              </a:spcBef>
              <a:spcAft>
                <a:spcPts val="0"/>
              </a:spcAft>
              <a:buNone/>
            </a:pPr>
            <a:r>
              <a:rPr lang="en" sz="1500">
                <a:solidFill>
                  <a:schemeClr val="dk2"/>
                </a:solidFill>
              </a:rPr>
              <a:t>Min of R3 = 0</a:t>
            </a:r>
            <a:endParaRPr sz="1500">
              <a:solidFill>
                <a:schemeClr val="dk2"/>
              </a:solidFill>
            </a:endParaRPr>
          </a:p>
          <a:p>
            <a:pPr indent="0" lvl="0" marL="0" rtl="0" algn="l">
              <a:spcBef>
                <a:spcPts val="0"/>
              </a:spcBef>
              <a:spcAft>
                <a:spcPts val="0"/>
              </a:spcAft>
              <a:buNone/>
            </a:pPr>
            <a:r>
              <a:rPr lang="en" sz="1500">
                <a:solidFill>
                  <a:schemeClr val="dk2"/>
                </a:solidFill>
              </a:rPr>
              <a:t>Sice , 3 - 0 = 3 == Threshold</a:t>
            </a:r>
            <a:endParaRPr sz="1500">
              <a:solidFill>
                <a:schemeClr val="dk2"/>
              </a:solidFill>
            </a:endParaRPr>
          </a:p>
          <a:p>
            <a:pPr indent="0" lvl="0" marL="0" rtl="0" algn="l">
              <a:spcBef>
                <a:spcPts val="0"/>
              </a:spcBef>
              <a:spcAft>
                <a:spcPts val="0"/>
              </a:spcAft>
              <a:buNone/>
            </a:pPr>
            <a:r>
              <a:rPr lang="en" sz="1500">
                <a:solidFill>
                  <a:schemeClr val="dk2"/>
                </a:solidFill>
              </a:rPr>
              <a:t>So, The region should be merged.</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
        <p:nvSpPr>
          <p:cNvPr id="1490" name="Google Shape;1490;g272287c3909_0_443"/>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
        <p:nvSpPr>
          <p:cNvPr id="1491" name="Google Shape;1491;g272287c3909_0_443"/>
          <p:cNvSpPr txBox="1"/>
          <p:nvPr/>
        </p:nvSpPr>
        <p:spPr>
          <a:xfrm>
            <a:off x="5928300" y="331400"/>
            <a:ext cx="32157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Step4 : </a:t>
            </a:r>
            <a:endParaRPr sz="1500">
              <a:solidFill>
                <a:schemeClr val="dk2"/>
              </a:solidFill>
            </a:endParaRPr>
          </a:p>
          <a:p>
            <a:pPr indent="0" lvl="0" marL="0" rtl="0" algn="l">
              <a:spcBef>
                <a:spcPts val="0"/>
              </a:spcBef>
              <a:spcAft>
                <a:spcPts val="0"/>
              </a:spcAft>
              <a:buNone/>
            </a:pPr>
            <a:r>
              <a:rPr lang="en" sz="1500">
                <a:solidFill>
                  <a:schemeClr val="dk2"/>
                </a:solidFill>
              </a:rPr>
              <a:t>Check the adjacent of R41 region. Adjacent are R42,R3,R43,R23.</a:t>
            </a:r>
            <a:endParaRPr sz="1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272287c3909_0_471"/>
          <p:cNvSpPr txBox="1"/>
          <p:nvPr>
            <p:ph type="title"/>
          </p:nvPr>
        </p:nvSpPr>
        <p:spPr>
          <a:xfrm>
            <a:off x="8400" y="217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497" name="Google Shape;1497;g272287c3909_0_471"/>
          <p:cNvSpPr txBox="1"/>
          <p:nvPr/>
        </p:nvSpPr>
        <p:spPr>
          <a:xfrm>
            <a:off x="5928300" y="2222550"/>
            <a:ext cx="32157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4.3: Check R41 and R43</a:t>
            </a:r>
            <a:endParaRPr sz="1500">
              <a:solidFill>
                <a:schemeClr val="dk2"/>
              </a:solidFill>
            </a:endParaRPr>
          </a:p>
          <a:p>
            <a:pPr indent="0" lvl="0" marL="0" rtl="0" algn="l">
              <a:spcBef>
                <a:spcPts val="0"/>
              </a:spcBef>
              <a:spcAft>
                <a:spcPts val="0"/>
              </a:spcAft>
              <a:buNone/>
            </a:pPr>
            <a:r>
              <a:rPr lang="en" sz="1500">
                <a:solidFill>
                  <a:schemeClr val="dk2"/>
                </a:solidFill>
              </a:rPr>
              <a:t>Max of R41 = 3</a:t>
            </a:r>
            <a:endParaRPr sz="1500">
              <a:solidFill>
                <a:schemeClr val="dk2"/>
              </a:solidFill>
            </a:endParaRPr>
          </a:p>
          <a:p>
            <a:pPr indent="0" lvl="0" marL="0" rtl="0" algn="l">
              <a:spcBef>
                <a:spcPts val="0"/>
              </a:spcBef>
              <a:spcAft>
                <a:spcPts val="0"/>
              </a:spcAft>
              <a:buNone/>
            </a:pPr>
            <a:r>
              <a:rPr lang="en" sz="1500">
                <a:solidFill>
                  <a:schemeClr val="dk2"/>
                </a:solidFill>
              </a:rPr>
              <a:t>Min of R43 = 0</a:t>
            </a:r>
            <a:endParaRPr sz="1500">
              <a:solidFill>
                <a:schemeClr val="dk2"/>
              </a:solidFill>
            </a:endParaRPr>
          </a:p>
          <a:p>
            <a:pPr indent="0" lvl="0" marL="0" rtl="0" algn="l">
              <a:spcBef>
                <a:spcPts val="0"/>
              </a:spcBef>
              <a:spcAft>
                <a:spcPts val="0"/>
              </a:spcAft>
              <a:buNone/>
            </a:pPr>
            <a:r>
              <a:rPr lang="en" sz="1500">
                <a:solidFill>
                  <a:schemeClr val="dk2"/>
                </a:solidFill>
              </a:rPr>
              <a:t>Since , 3 - 0  = 3 == Threshold</a:t>
            </a:r>
            <a:endParaRPr sz="1500">
              <a:solidFill>
                <a:schemeClr val="dk2"/>
              </a:solidFill>
            </a:endParaRPr>
          </a:p>
          <a:p>
            <a:pPr indent="0" lvl="0" marL="0" rtl="0" algn="l">
              <a:spcBef>
                <a:spcPts val="0"/>
              </a:spcBef>
              <a:spcAft>
                <a:spcPts val="0"/>
              </a:spcAft>
              <a:buNone/>
            </a:pPr>
            <a:r>
              <a:rPr lang="en" sz="1500">
                <a:solidFill>
                  <a:schemeClr val="dk2"/>
                </a:solidFill>
              </a:rPr>
              <a:t>Again</a:t>
            </a:r>
            <a:r>
              <a:rPr lang="en" sz="1500">
                <a:solidFill>
                  <a:schemeClr val="dk2"/>
                </a:solidFill>
              </a:rPr>
              <a:t>,</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Max of R43 = 3</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Min of R41 = 2</a:t>
            </a:r>
            <a:endParaRPr sz="1500">
              <a:solidFill>
                <a:schemeClr val="dk2"/>
              </a:solidFill>
            </a:endParaRPr>
          </a:p>
          <a:p>
            <a:pPr indent="0" lvl="0" marL="0" rtl="0" algn="l">
              <a:spcBef>
                <a:spcPts val="0"/>
              </a:spcBef>
              <a:spcAft>
                <a:spcPts val="0"/>
              </a:spcAft>
              <a:buClr>
                <a:schemeClr val="dk1"/>
              </a:buClr>
              <a:buSzPts val="1100"/>
              <a:buFont typeface="Arial"/>
              <a:buNone/>
            </a:pPr>
            <a:r>
              <a:rPr lang="en" sz="1500">
                <a:solidFill>
                  <a:schemeClr val="dk2"/>
                </a:solidFill>
              </a:rPr>
              <a:t>Since , 3 - 2  = 1 &lt; Threshold</a:t>
            </a:r>
            <a:endParaRPr sz="1500">
              <a:solidFill>
                <a:schemeClr val="dk2"/>
              </a:solidFill>
            </a:endParaRPr>
          </a:p>
          <a:p>
            <a:pPr indent="0" lvl="0" marL="0" rtl="0" algn="l">
              <a:spcBef>
                <a:spcPts val="0"/>
              </a:spcBef>
              <a:spcAft>
                <a:spcPts val="0"/>
              </a:spcAft>
              <a:buNone/>
            </a:pPr>
            <a:r>
              <a:rPr lang="en" sz="1500">
                <a:solidFill>
                  <a:schemeClr val="dk2"/>
                </a:solidFill>
              </a:rPr>
              <a:t>So, the regions should be merged.</a:t>
            </a:r>
            <a:endParaRPr sz="1500">
              <a:solidFill>
                <a:schemeClr val="dk2"/>
              </a:solidFill>
            </a:endParaRPr>
          </a:p>
        </p:txBody>
      </p:sp>
      <p:graphicFrame>
        <p:nvGraphicFramePr>
          <p:cNvPr id="1498" name="Google Shape;1498;g272287c3909_0_471"/>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499" name="Google Shape;1499;g272287c3909_0_471"/>
          <p:cNvCxnSpPr/>
          <p:nvPr/>
        </p:nvCxnSpPr>
        <p:spPr>
          <a:xfrm flipH="1">
            <a:off x="3090750" y="4213975"/>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00" name="Google Shape;1500;g272287c3909_0_471"/>
          <p:cNvCxnSpPr/>
          <p:nvPr/>
        </p:nvCxnSpPr>
        <p:spPr>
          <a:xfrm>
            <a:off x="524450" y="3487625"/>
            <a:ext cx="38718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01" name="Google Shape;1501;g272287c3909_0_471"/>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502" name="Google Shape;1502;g272287c3909_0_471"/>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503" name="Google Shape;1503;g272287c3909_0_471"/>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504" name="Google Shape;1504;g272287c3909_0_471"/>
          <p:cNvCxnSpPr/>
          <p:nvPr/>
        </p:nvCxnSpPr>
        <p:spPr>
          <a:xfrm flipH="1" rot="10800000">
            <a:off x="3094073" y="4202337"/>
            <a:ext cx="2593800" cy="11700"/>
          </a:xfrm>
          <a:prstGeom prst="straightConnector1">
            <a:avLst/>
          </a:prstGeom>
          <a:noFill/>
          <a:ln cap="flat" cmpd="sng" w="19050">
            <a:solidFill>
              <a:srgbClr val="FF0000"/>
            </a:solidFill>
            <a:prstDash val="solid"/>
            <a:round/>
            <a:headEnd len="sm" w="sm" type="none"/>
            <a:tailEnd len="sm" w="sm" type="none"/>
          </a:ln>
        </p:spPr>
      </p:cxnSp>
      <p:sp>
        <p:nvSpPr>
          <p:cNvPr id="1505" name="Google Shape;1505;g272287c3909_0_471"/>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06" name="Google Shape;1506;g272287c3909_0_471"/>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507" name="Google Shape;1507;g272287c3909_0_471"/>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508" name="Google Shape;1508;g272287c3909_0_471"/>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509" name="Google Shape;1509;g272287c3909_0_471"/>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10" name="Google Shape;1510;g272287c3909_0_471"/>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511" name="Google Shape;1511;g272287c3909_0_471"/>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512" name="Google Shape;1512;g272287c3909_0_471"/>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513" name="Google Shape;1513;g272287c3909_0_471"/>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514" name="Google Shape;1514;g272287c3909_0_471"/>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
        <p:nvSpPr>
          <p:cNvPr id="1515" name="Google Shape;1515;g272287c3909_0_471"/>
          <p:cNvSpPr txBox="1"/>
          <p:nvPr/>
        </p:nvSpPr>
        <p:spPr>
          <a:xfrm>
            <a:off x="5928300" y="1093400"/>
            <a:ext cx="32157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Step4 : </a:t>
            </a:r>
            <a:endParaRPr sz="1500">
              <a:solidFill>
                <a:schemeClr val="dk2"/>
              </a:solidFill>
            </a:endParaRPr>
          </a:p>
          <a:p>
            <a:pPr indent="0" lvl="0" marL="0" rtl="0" algn="l">
              <a:spcBef>
                <a:spcPts val="0"/>
              </a:spcBef>
              <a:spcAft>
                <a:spcPts val="0"/>
              </a:spcAft>
              <a:buNone/>
            </a:pPr>
            <a:r>
              <a:rPr lang="en" sz="1500">
                <a:solidFill>
                  <a:schemeClr val="dk2"/>
                </a:solidFill>
              </a:rPr>
              <a:t>Check the adjacent of R41 region. Adjacent are R42,R43,R3,R23.</a:t>
            </a:r>
            <a:endParaRPr sz="1500">
              <a:solidFill>
                <a:schemeClr val="dk2"/>
              </a:solidFill>
            </a:endParaRPr>
          </a:p>
        </p:txBody>
      </p:sp>
      <p:cxnSp>
        <p:nvCxnSpPr>
          <p:cNvPr id="1516" name="Google Shape;1516;g272287c3909_0_471"/>
          <p:cNvCxnSpPr/>
          <p:nvPr/>
        </p:nvCxnSpPr>
        <p:spPr>
          <a:xfrm flipH="1">
            <a:off x="3083650" y="2810850"/>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g272287c3909_0_49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522" name="Google Shape;1522;g272287c3909_0_496"/>
          <p:cNvSpPr txBox="1"/>
          <p:nvPr/>
        </p:nvSpPr>
        <p:spPr>
          <a:xfrm>
            <a:off x="5928300" y="2832150"/>
            <a:ext cx="32157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4.4: Check R41 and R23</a:t>
            </a:r>
            <a:endParaRPr sz="1500">
              <a:solidFill>
                <a:schemeClr val="dk2"/>
              </a:solidFill>
            </a:endParaRPr>
          </a:p>
          <a:p>
            <a:pPr indent="0" lvl="0" marL="0" rtl="0" algn="l">
              <a:spcBef>
                <a:spcPts val="0"/>
              </a:spcBef>
              <a:spcAft>
                <a:spcPts val="0"/>
              </a:spcAft>
              <a:buNone/>
            </a:pPr>
            <a:r>
              <a:rPr lang="en" sz="1500">
                <a:solidFill>
                  <a:schemeClr val="dk2"/>
                </a:solidFill>
              </a:rPr>
              <a:t>Max of R41 = 3</a:t>
            </a:r>
            <a:endParaRPr sz="1500">
              <a:solidFill>
                <a:schemeClr val="dk2"/>
              </a:solidFill>
            </a:endParaRPr>
          </a:p>
          <a:p>
            <a:pPr indent="0" lvl="0" marL="0" rtl="0" algn="l">
              <a:spcBef>
                <a:spcPts val="0"/>
              </a:spcBef>
              <a:spcAft>
                <a:spcPts val="0"/>
              </a:spcAft>
              <a:buNone/>
            </a:pPr>
            <a:r>
              <a:rPr lang="en" sz="1500">
                <a:solidFill>
                  <a:schemeClr val="dk2"/>
                </a:solidFill>
              </a:rPr>
              <a:t>Min of R23 = 2</a:t>
            </a:r>
            <a:endParaRPr sz="1500">
              <a:solidFill>
                <a:schemeClr val="dk2"/>
              </a:solidFill>
            </a:endParaRPr>
          </a:p>
          <a:p>
            <a:pPr indent="0" lvl="0" marL="0" rtl="0" algn="l">
              <a:spcBef>
                <a:spcPts val="0"/>
              </a:spcBef>
              <a:spcAft>
                <a:spcPts val="0"/>
              </a:spcAft>
              <a:buNone/>
            </a:pPr>
            <a:r>
              <a:rPr lang="en" sz="1500">
                <a:solidFill>
                  <a:schemeClr val="dk2"/>
                </a:solidFill>
              </a:rPr>
              <a:t>Since , 3 - 2  = 1 &lt; Threshold</a:t>
            </a:r>
            <a:endParaRPr sz="1500">
              <a:solidFill>
                <a:schemeClr val="dk2"/>
              </a:solidFill>
            </a:endParaRPr>
          </a:p>
          <a:p>
            <a:pPr indent="0" lvl="0" marL="0" rtl="0" algn="l">
              <a:spcBef>
                <a:spcPts val="0"/>
              </a:spcBef>
              <a:spcAft>
                <a:spcPts val="0"/>
              </a:spcAft>
              <a:buNone/>
            </a:pPr>
            <a:r>
              <a:rPr lang="en" sz="1500">
                <a:solidFill>
                  <a:schemeClr val="dk2"/>
                </a:solidFill>
              </a:rPr>
              <a:t>Again,</a:t>
            </a:r>
            <a:endParaRPr sz="1500">
              <a:solidFill>
                <a:schemeClr val="dk2"/>
              </a:solidFill>
            </a:endParaRPr>
          </a:p>
          <a:p>
            <a:pPr indent="0" lvl="0" marL="0" rtl="0" algn="l">
              <a:spcBef>
                <a:spcPts val="0"/>
              </a:spcBef>
              <a:spcAft>
                <a:spcPts val="0"/>
              </a:spcAft>
              <a:buNone/>
            </a:pPr>
            <a:r>
              <a:rPr lang="en" sz="1500">
                <a:solidFill>
                  <a:schemeClr val="dk2"/>
                </a:solidFill>
              </a:rPr>
              <a:t>Max of R23 = 3</a:t>
            </a:r>
            <a:endParaRPr sz="1500">
              <a:solidFill>
                <a:schemeClr val="dk2"/>
              </a:solidFill>
            </a:endParaRPr>
          </a:p>
          <a:p>
            <a:pPr indent="0" lvl="0" marL="0" rtl="0" algn="l">
              <a:spcBef>
                <a:spcPts val="0"/>
              </a:spcBef>
              <a:spcAft>
                <a:spcPts val="0"/>
              </a:spcAft>
              <a:buNone/>
            </a:pPr>
            <a:r>
              <a:rPr lang="en" sz="1500">
                <a:solidFill>
                  <a:schemeClr val="dk2"/>
                </a:solidFill>
              </a:rPr>
              <a:t>Min of R41 = 2</a:t>
            </a:r>
            <a:endParaRPr sz="1500">
              <a:solidFill>
                <a:schemeClr val="dk2"/>
              </a:solidFill>
            </a:endParaRPr>
          </a:p>
          <a:p>
            <a:pPr indent="0" lvl="0" marL="0" rtl="0" algn="l">
              <a:spcBef>
                <a:spcPts val="0"/>
              </a:spcBef>
              <a:spcAft>
                <a:spcPts val="0"/>
              </a:spcAft>
              <a:buNone/>
            </a:pPr>
            <a:r>
              <a:rPr lang="en" sz="1500">
                <a:solidFill>
                  <a:schemeClr val="dk2"/>
                </a:solidFill>
              </a:rPr>
              <a:t>Since , 3 - 2  = 1 &lt; Threshold</a:t>
            </a:r>
            <a:endParaRPr sz="1500">
              <a:solidFill>
                <a:schemeClr val="dk2"/>
              </a:solidFill>
            </a:endParaRPr>
          </a:p>
          <a:p>
            <a:pPr indent="0" lvl="0" marL="0" rtl="0" algn="l">
              <a:spcBef>
                <a:spcPts val="0"/>
              </a:spcBef>
              <a:spcAft>
                <a:spcPts val="0"/>
              </a:spcAft>
              <a:buNone/>
            </a:pPr>
            <a:r>
              <a:rPr lang="en" sz="1500">
                <a:solidFill>
                  <a:schemeClr val="dk2"/>
                </a:solidFill>
              </a:rPr>
              <a:t>So, the regions should be merged.</a:t>
            </a:r>
            <a:endParaRPr sz="1500">
              <a:solidFill>
                <a:schemeClr val="dk2"/>
              </a:solidFill>
            </a:endParaRPr>
          </a:p>
        </p:txBody>
      </p:sp>
      <p:graphicFrame>
        <p:nvGraphicFramePr>
          <p:cNvPr id="1523" name="Google Shape;1523;g272287c3909_0_496"/>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524" name="Google Shape;1524;g272287c3909_0_496"/>
          <p:cNvCxnSpPr/>
          <p:nvPr/>
        </p:nvCxnSpPr>
        <p:spPr>
          <a:xfrm flipH="1">
            <a:off x="3090750" y="4213975"/>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25" name="Google Shape;1525;g272287c3909_0_496"/>
          <p:cNvCxnSpPr/>
          <p:nvPr/>
        </p:nvCxnSpPr>
        <p:spPr>
          <a:xfrm>
            <a:off x="524450" y="3487625"/>
            <a:ext cx="38718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26" name="Google Shape;1526;g272287c3909_0_496"/>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527" name="Google Shape;1527;g272287c3909_0_496"/>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528" name="Google Shape;1528;g272287c3909_0_496"/>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529" name="Google Shape;1529;g272287c3909_0_496"/>
          <p:cNvCxnSpPr/>
          <p:nvPr/>
        </p:nvCxnSpPr>
        <p:spPr>
          <a:xfrm>
            <a:off x="4396200" y="4190925"/>
            <a:ext cx="1291800" cy="11400"/>
          </a:xfrm>
          <a:prstGeom prst="straightConnector1">
            <a:avLst/>
          </a:prstGeom>
          <a:noFill/>
          <a:ln cap="flat" cmpd="sng" w="19050">
            <a:solidFill>
              <a:srgbClr val="FF0000"/>
            </a:solidFill>
            <a:prstDash val="solid"/>
            <a:round/>
            <a:headEnd len="sm" w="sm" type="none"/>
            <a:tailEnd len="sm" w="sm" type="none"/>
          </a:ln>
        </p:spPr>
      </p:cxnSp>
      <p:sp>
        <p:nvSpPr>
          <p:cNvPr id="1530" name="Google Shape;1530;g272287c3909_0_496"/>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31" name="Google Shape;1531;g272287c3909_0_496"/>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532" name="Google Shape;1532;g272287c3909_0_496"/>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533" name="Google Shape;1533;g272287c3909_0_496"/>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534" name="Google Shape;1534;g272287c3909_0_496"/>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35" name="Google Shape;1535;g272287c3909_0_496"/>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536" name="Google Shape;1536;g272287c3909_0_496"/>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537" name="Google Shape;1537;g272287c3909_0_496"/>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538" name="Google Shape;1538;g272287c3909_0_496"/>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539" name="Google Shape;1539;g272287c3909_0_496"/>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
        <p:nvSpPr>
          <p:cNvPr id="1540" name="Google Shape;1540;g272287c3909_0_496"/>
          <p:cNvSpPr txBox="1"/>
          <p:nvPr/>
        </p:nvSpPr>
        <p:spPr>
          <a:xfrm>
            <a:off x="5928300" y="1398200"/>
            <a:ext cx="32157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Step4 : </a:t>
            </a:r>
            <a:endParaRPr sz="1500">
              <a:solidFill>
                <a:schemeClr val="dk2"/>
              </a:solidFill>
            </a:endParaRPr>
          </a:p>
          <a:p>
            <a:pPr indent="0" lvl="0" marL="0" rtl="0" algn="l">
              <a:spcBef>
                <a:spcPts val="0"/>
              </a:spcBef>
              <a:spcAft>
                <a:spcPts val="0"/>
              </a:spcAft>
              <a:buNone/>
            </a:pPr>
            <a:r>
              <a:rPr lang="en" sz="1500">
                <a:solidFill>
                  <a:schemeClr val="dk2"/>
                </a:solidFill>
              </a:rPr>
              <a:t>Check the adjacent of R41 region. Adjacent are R42,R43,R3,R23.</a:t>
            </a:r>
            <a:endParaRPr sz="1500">
              <a:solidFill>
                <a:schemeClr val="dk2"/>
              </a:solidFill>
            </a:endParaRPr>
          </a:p>
        </p:txBody>
      </p:sp>
      <p:cxnSp>
        <p:nvCxnSpPr>
          <p:cNvPr id="1541" name="Google Shape;1541;g272287c3909_0_496"/>
          <p:cNvCxnSpPr/>
          <p:nvPr/>
        </p:nvCxnSpPr>
        <p:spPr>
          <a:xfrm flipH="1">
            <a:off x="3083650" y="2810850"/>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722c5109ee_0_7"/>
          <p:cNvSpPr txBox="1"/>
          <p:nvPr>
            <p:ph type="title"/>
          </p:nvPr>
        </p:nvSpPr>
        <p:spPr>
          <a:xfrm>
            <a:off x="311700" y="1592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Times New Roman"/>
                <a:ea typeface="Times New Roman"/>
                <a:cs typeface="Times New Roman"/>
                <a:sym typeface="Times New Roman"/>
              </a:rPr>
              <a:t>Semantic </a:t>
            </a:r>
            <a:r>
              <a:rPr lang="en">
                <a:latin typeface="Times New Roman"/>
                <a:ea typeface="Times New Roman"/>
                <a:cs typeface="Times New Roman"/>
                <a:sym typeface="Times New Roman"/>
              </a:rPr>
              <a:t>Segmentation</a:t>
            </a:r>
            <a:endParaRPr>
              <a:latin typeface="Times New Roman"/>
              <a:ea typeface="Times New Roman"/>
              <a:cs typeface="Times New Roman"/>
              <a:sym typeface="Times New Roman"/>
            </a:endParaRPr>
          </a:p>
        </p:txBody>
      </p:sp>
      <p:sp>
        <p:nvSpPr>
          <p:cNvPr id="608" name="Google Shape;608;g2722c5109ee_0_7"/>
          <p:cNvSpPr txBox="1"/>
          <p:nvPr>
            <p:ph idx="1" type="body"/>
          </p:nvPr>
        </p:nvSpPr>
        <p:spPr>
          <a:xfrm>
            <a:off x="528650" y="814400"/>
            <a:ext cx="8158200" cy="41292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br>
              <a:rPr lang="en" sz="1200">
                <a:solidFill>
                  <a:srgbClr val="1D1D1D"/>
                </a:solidFill>
                <a:highlight>
                  <a:srgbClr val="FFFFFF"/>
                </a:highlight>
              </a:rPr>
            </a:br>
            <a:endParaRPr sz="1200">
              <a:solidFill>
                <a:srgbClr val="1D1D1D"/>
              </a:solidFill>
              <a:highlight>
                <a:srgbClr val="FFFFFF"/>
              </a:highlight>
            </a:endParaRPr>
          </a:p>
          <a:p>
            <a:pPr indent="0" lvl="0" marL="0" rtl="0" algn="l">
              <a:spcBef>
                <a:spcPts val="1200"/>
              </a:spcBef>
              <a:spcAft>
                <a:spcPts val="0"/>
              </a:spcAft>
              <a:buNone/>
            </a:pPr>
            <a:br>
              <a:rPr lang="en" sz="1200">
                <a:solidFill>
                  <a:srgbClr val="1D1D1D"/>
                </a:solidFill>
                <a:highlight>
                  <a:srgbClr val="FFFFFF"/>
                </a:highlight>
              </a:rPr>
            </a:br>
            <a:br>
              <a:rPr lang="en" sz="1200">
                <a:solidFill>
                  <a:srgbClr val="1D1D1D"/>
                </a:solidFill>
                <a:highlight>
                  <a:srgbClr val="FFFFFF"/>
                </a:highlight>
              </a:rPr>
            </a:br>
            <a:endParaRPr>
              <a:solidFill>
                <a:srgbClr val="1D1D1D"/>
              </a:solidFill>
              <a:highlight>
                <a:srgbClr val="FFFFFF"/>
              </a:highlight>
            </a:endParaRPr>
          </a:p>
          <a:p>
            <a:pPr indent="-323850" lvl="0" marL="457200" rtl="0" algn="l">
              <a:spcBef>
                <a:spcPts val="1200"/>
              </a:spcBef>
              <a:spcAft>
                <a:spcPts val="0"/>
              </a:spcAft>
              <a:buClr>
                <a:srgbClr val="0D0D0D"/>
              </a:buClr>
              <a:buSzPts val="1500"/>
              <a:buFont typeface="Times New Roman"/>
              <a:buChar char="❏"/>
            </a:pPr>
            <a:r>
              <a:rPr lang="en" sz="1500">
                <a:solidFill>
                  <a:srgbClr val="0D0D0D"/>
                </a:solidFill>
                <a:highlight>
                  <a:srgbClr val="FFFFFF"/>
                </a:highlight>
                <a:latin typeface="Times New Roman"/>
                <a:ea typeface="Times New Roman"/>
                <a:cs typeface="Times New Roman"/>
                <a:sym typeface="Times New Roman"/>
              </a:rPr>
              <a:t>Semantic segmentation is simply the task of assigning a class label to every single pixel of an input image.</a:t>
            </a:r>
            <a:endParaRPr sz="1600">
              <a:solidFill>
                <a:srgbClr val="0D0D0D"/>
              </a:solidFill>
              <a:latin typeface="Times New Roman"/>
              <a:ea typeface="Times New Roman"/>
              <a:cs typeface="Times New Roman"/>
              <a:sym typeface="Times New Roman"/>
            </a:endParaRPr>
          </a:p>
        </p:txBody>
      </p:sp>
      <p:pic>
        <p:nvPicPr>
          <p:cNvPr id="609" name="Google Shape;609;g2722c5109ee_0_7"/>
          <p:cNvPicPr preferRelativeResize="0"/>
          <p:nvPr/>
        </p:nvPicPr>
        <p:blipFill>
          <a:blip r:embed="rId3">
            <a:alphaModFix/>
          </a:blip>
          <a:stretch>
            <a:fillRect/>
          </a:stretch>
        </p:blipFill>
        <p:spPr>
          <a:xfrm>
            <a:off x="1325175" y="881925"/>
            <a:ext cx="6332925" cy="27614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272287c3909_0_544"/>
          <p:cNvSpPr txBox="1"/>
          <p:nvPr>
            <p:ph type="title"/>
          </p:nvPr>
        </p:nvSpPr>
        <p:spPr>
          <a:xfrm>
            <a:off x="-21250" y="9062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547" name="Google Shape;1547;g272287c3909_0_544"/>
          <p:cNvSpPr txBox="1"/>
          <p:nvPr/>
        </p:nvSpPr>
        <p:spPr>
          <a:xfrm>
            <a:off x="5928300" y="1155750"/>
            <a:ext cx="3215700" cy="12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5.1: Check R43 and R44</a:t>
            </a:r>
            <a:endParaRPr sz="1500">
              <a:solidFill>
                <a:schemeClr val="dk2"/>
              </a:solidFill>
            </a:endParaRPr>
          </a:p>
          <a:p>
            <a:pPr indent="0" lvl="0" marL="0" rtl="0" algn="l">
              <a:spcBef>
                <a:spcPts val="0"/>
              </a:spcBef>
              <a:spcAft>
                <a:spcPts val="0"/>
              </a:spcAft>
              <a:buNone/>
            </a:pPr>
            <a:r>
              <a:rPr lang="en" sz="1500">
                <a:solidFill>
                  <a:schemeClr val="dk2"/>
                </a:solidFill>
              </a:rPr>
              <a:t>Max of R44 = 5</a:t>
            </a:r>
            <a:endParaRPr sz="1500">
              <a:solidFill>
                <a:schemeClr val="dk2"/>
              </a:solidFill>
            </a:endParaRPr>
          </a:p>
          <a:p>
            <a:pPr indent="0" lvl="0" marL="0" rtl="0" algn="l">
              <a:spcBef>
                <a:spcPts val="0"/>
              </a:spcBef>
              <a:spcAft>
                <a:spcPts val="0"/>
              </a:spcAft>
              <a:buNone/>
            </a:pPr>
            <a:r>
              <a:rPr lang="en" sz="1500">
                <a:solidFill>
                  <a:schemeClr val="dk2"/>
                </a:solidFill>
              </a:rPr>
              <a:t>Min of R43= 0</a:t>
            </a:r>
            <a:endParaRPr sz="1500">
              <a:solidFill>
                <a:schemeClr val="dk2"/>
              </a:solidFill>
            </a:endParaRPr>
          </a:p>
          <a:p>
            <a:pPr indent="0" lvl="0" marL="0" rtl="0" algn="l">
              <a:spcBef>
                <a:spcPts val="0"/>
              </a:spcBef>
              <a:spcAft>
                <a:spcPts val="0"/>
              </a:spcAft>
              <a:buNone/>
            </a:pPr>
            <a:r>
              <a:rPr lang="en" sz="1500">
                <a:solidFill>
                  <a:schemeClr val="dk2"/>
                </a:solidFill>
              </a:rPr>
              <a:t>Since , 5 - 0  = 5 &gt; Threshold</a:t>
            </a:r>
            <a:endParaRPr sz="1500">
              <a:solidFill>
                <a:schemeClr val="dk2"/>
              </a:solidFill>
            </a:endParaRPr>
          </a:p>
          <a:p>
            <a:pPr indent="0" lvl="0" marL="0" rtl="0" algn="l">
              <a:spcBef>
                <a:spcPts val="0"/>
              </a:spcBef>
              <a:spcAft>
                <a:spcPts val="0"/>
              </a:spcAft>
              <a:buNone/>
            </a:pPr>
            <a:r>
              <a:rPr lang="en" sz="1500">
                <a:solidFill>
                  <a:schemeClr val="dk2"/>
                </a:solidFill>
              </a:rPr>
              <a:t>So, region should be splitted.</a:t>
            </a:r>
            <a:endParaRPr sz="1500">
              <a:solidFill>
                <a:schemeClr val="dk2"/>
              </a:solidFill>
            </a:endParaRPr>
          </a:p>
        </p:txBody>
      </p:sp>
      <p:graphicFrame>
        <p:nvGraphicFramePr>
          <p:cNvPr id="1548" name="Google Shape;1548;g272287c3909_0_544"/>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549" name="Google Shape;1549;g272287c3909_0_544"/>
          <p:cNvCxnSpPr/>
          <p:nvPr/>
        </p:nvCxnSpPr>
        <p:spPr>
          <a:xfrm flipH="1">
            <a:off x="3090750" y="4213975"/>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50" name="Google Shape;1550;g272287c3909_0_544"/>
          <p:cNvCxnSpPr/>
          <p:nvPr/>
        </p:nvCxnSpPr>
        <p:spPr>
          <a:xfrm>
            <a:off x="524450" y="3487625"/>
            <a:ext cx="25686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51" name="Google Shape;1551;g272287c3909_0_544"/>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552" name="Google Shape;1552;g272287c3909_0_544"/>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553" name="Google Shape;1553;g272287c3909_0_544"/>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554" name="Google Shape;1554;g272287c3909_0_544"/>
          <p:cNvCxnSpPr/>
          <p:nvPr/>
        </p:nvCxnSpPr>
        <p:spPr>
          <a:xfrm>
            <a:off x="4396200" y="4190925"/>
            <a:ext cx="1291800" cy="11400"/>
          </a:xfrm>
          <a:prstGeom prst="straightConnector1">
            <a:avLst/>
          </a:prstGeom>
          <a:noFill/>
          <a:ln cap="flat" cmpd="sng" w="19050">
            <a:solidFill>
              <a:srgbClr val="FF0000"/>
            </a:solidFill>
            <a:prstDash val="solid"/>
            <a:round/>
            <a:headEnd len="sm" w="sm" type="none"/>
            <a:tailEnd len="sm" w="sm" type="none"/>
          </a:ln>
        </p:spPr>
      </p:cxnSp>
      <p:sp>
        <p:nvSpPr>
          <p:cNvPr id="1555" name="Google Shape;1555;g272287c3909_0_544"/>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56" name="Google Shape;1556;g272287c3909_0_544"/>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557" name="Google Shape;1557;g272287c3909_0_544"/>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558" name="Google Shape;1558;g272287c3909_0_544"/>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559" name="Google Shape;1559;g272287c3909_0_544"/>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60" name="Google Shape;1560;g272287c3909_0_544"/>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561" name="Google Shape;1561;g272287c3909_0_544"/>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562" name="Google Shape;1562;g272287c3909_0_544"/>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563" name="Google Shape;1563;g272287c3909_0_544"/>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564" name="Google Shape;1564;g272287c3909_0_544"/>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
        <p:nvSpPr>
          <p:cNvPr id="1565" name="Google Shape;1565;g272287c3909_0_544"/>
          <p:cNvSpPr txBox="1"/>
          <p:nvPr/>
        </p:nvSpPr>
        <p:spPr>
          <a:xfrm>
            <a:off x="5928300" y="331400"/>
            <a:ext cx="32157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Step5 : </a:t>
            </a:r>
            <a:endParaRPr sz="1500">
              <a:solidFill>
                <a:schemeClr val="dk2"/>
              </a:solidFill>
            </a:endParaRPr>
          </a:p>
          <a:p>
            <a:pPr indent="0" lvl="0" marL="0" rtl="0" algn="l">
              <a:spcBef>
                <a:spcPts val="0"/>
              </a:spcBef>
              <a:spcAft>
                <a:spcPts val="0"/>
              </a:spcAft>
              <a:buNone/>
            </a:pPr>
            <a:r>
              <a:rPr lang="en" sz="1500">
                <a:solidFill>
                  <a:schemeClr val="dk2"/>
                </a:solidFill>
              </a:rPr>
              <a:t>Check the adjacent of R43 region. Adjacent are R44,R3.</a:t>
            </a:r>
            <a:endParaRPr sz="1500">
              <a:solidFill>
                <a:schemeClr val="dk2"/>
              </a:solidFill>
            </a:endParaRPr>
          </a:p>
        </p:txBody>
      </p:sp>
      <p:cxnSp>
        <p:nvCxnSpPr>
          <p:cNvPr id="1566" name="Google Shape;1566;g272287c3909_0_544"/>
          <p:cNvCxnSpPr/>
          <p:nvPr/>
        </p:nvCxnSpPr>
        <p:spPr>
          <a:xfrm flipH="1">
            <a:off x="3083650" y="2810850"/>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sp>
        <p:nvSpPr>
          <p:cNvPr id="1567" name="Google Shape;1567;g272287c3909_0_544"/>
          <p:cNvSpPr txBox="1"/>
          <p:nvPr/>
        </p:nvSpPr>
        <p:spPr>
          <a:xfrm>
            <a:off x="6091475" y="2691700"/>
            <a:ext cx="3052500" cy="23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Step 5.2 : Check R43 and R3</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Max of R43 = 3</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Min of R3 = 0</a:t>
            </a:r>
            <a:endParaRPr>
              <a:solidFill>
                <a:schemeClr val="dk2"/>
              </a:solidFill>
            </a:endParaRPr>
          </a:p>
          <a:p>
            <a:pPr indent="0" lvl="0" marL="0" rtl="0" algn="l">
              <a:spcBef>
                <a:spcPts val="0"/>
              </a:spcBef>
              <a:spcAft>
                <a:spcPts val="0"/>
              </a:spcAft>
              <a:buNone/>
            </a:pPr>
            <a:r>
              <a:rPr lang="en">
                <a:solidFill>
                  <a:schemeClr val="dk2"/>
                </a:solidFill>
              </a:rPr>
              <a:t>Since , 3 - 0  = 3 ==Threshold</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Again,</a:t>
            </a:r>
            <a:endParaRPr>
              <a:solidFill>
                <a:schemeClr val="dk2"/>
              </a:solidFill>
            </a:endParaRPr>
          </a:p>
          <a:p>
            <a:pPr indent="0" lvl="0" marL="0" rtl="0" algn="l">
              <a:spcBef>
                <a:spcPts val="0"/>
              </a:spcBef>
              <a:spcAft>
                <a:spcPts val="0"/>
              </a:spcAft>
              <a:buNone/>
            </a:pPr>
            <a:r>
              <a:rPr lang="en">
                <a:solidFill>
                  <a:schemeClr val="dk2"/>
                </a:solidFill>
              </a:rPr>
              <a:t>Max of R3 = 3</a:t>
            </a:r>
            <a:endParaRPr>
              <a:solidFill>
                <a:schemeClr val="dk2"/>
              </a:solidFill>
            </a:endParaRPr>
          </a:p>
          <a:p>
            <a:pPr indent="0" lvl="0" marL="0" rtl="0" algn="l">
              <a:spcBef>
                <a:spcPts val="0"/>
              </a:spcBef>
              <a:spcAft>
                <a:spcPts val="0"/>
              </a:spcAft>
              <a:buNone/>
            </a:pPr>
            <a:r>
              <a:rPr lang="en">
                <a:solidFill>
                  <a:schemeClr val="dk2"/>
                </a:solidFill>
              </a:rPr>
              <a:t>Min of R43 = 0</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Since , 3 - 0  = 3 ==Threshold</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So, the regions should be merged.</a:t>
            </a:r>
            <a:endParaRPr>
              <a:solidFill>
                <a:schemeClr val="dk2"/>
              </a:solidFill>
            </a:endParaRPr>
          </a:p>
          <a:p>
            <a:pPr indent="0" lvl="0" marL="0" rtl="0" algn="l">
              <a:spcBef>
                <a:spcPts val="0"/>
              </a:spcBef>
              <a:spcAft>
                <a:spcPts val="0"/>
              </a:spcAft>
              <a:buNone/>
            </a:pPr>
            <a:r>
              <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g272287c3909_0_569"/>
          <p:cNvSpPr txBox="1"/>
          <p:nvPr>
            <p:ph type="title"/>
          </p:nvPr>
        </p:nvSpPr>
        <p:spPr>
          <a:xfrm>
            <a:off x="8400" y="217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sp>
        <p:nvSpPr>
          <p:cNvPr id="1573" name="Google Shape;1573;g272287c3909_0_569"/>
          <p:cNvSpPr txBox="1"/>
          <p:nvPr/>
        </p:nvSpPr>
        <p:spPr>
          <a:xfrm>
            <a:off x="5928300" y="1155750"/>
            <a:ext cx="3215700" cy="12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 6.1: Check R44 and R43</a:t>
            </a:r>
            <a:endParaRPr sz="1500">
              <a:solidFill>
                <a:schemeClr val="dk2"/>
              </a:solidFill>
            </a:endParaRPr>
          </a:p>
          <a:p>
            <a:pPr indent="0" lvl="0" marL="0" rtl="0" algn="l">
              <a:spcBef>
                <a:spcPts val="0"/>
              </a:spcBef>
              <a:spcAft>
                <a:spcPts val="0"/>
              </a:spcAft>
              <a:buNone/>
            </a:pPr>
            <a:r>
              <a:rPr lang="en" sz="1500">
                <a:solidFill>
                  <a:schemeClr val="dk2"/>
                </a:solidFill>
              </a:rPr>
              <a:t>Already checked.</a:t>
            </a:r>
            <a:endParaRPr sz="1500">
              <a:solidFill>
                <a:schemeClr val="dk2"/>
              </a:solidFill>
            </a:endParaRPr>
          </a:p>
          <a:p>
            <a:pPr indent="0" lvl="0" marL="0" rtl="0" algn="l">
              <a:spcBef>
                <a:spcPts val="0"/>
              </a:spcBef>
              <a:spcAft>
                <a:spcPts val="0"/>
              </a:spcAft>
              <a:buNone/>
            </a:pPr>
            <a:r>
              <a:rPr lang="en" sz="1500">
                <a:solidFill>
                  <a:schemeClr val="dk2"/>
                </a:solidFill>
              </a:rPr>
              <a:t>Regions should be splitted.</a:t>
            </a:r>
            <a:endParaRPr sz="1500">
              <a:solidFill>
                <a:schemeClr val="dk2"/>
              </a:solidFill>
            </a:endParaRPr>
          </a:p>
        </p:txBody>
      </p:sp>
      <p:graphicFrame>
        <p:nvGraphicFramePr>
          <p:cNvPr id="1574" name="Google Shape;1574;g272287c3909_0_569"/>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575" name="Google Shape;1575;g272287c3909_0_569"/>
          <p:cNvCxnSpPr/>
          <p:nvPr/>
        </p:nvCxnSpPr>
        <p:spPr>
          <a:xfrm flipH="1">
            <a:off x="3090750" y="4213975"/>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76" name="Google Shape;1576;g272287c3909_0_569"/>
          <p:cNvCxnSpPr/>
          <p:nvPr/>
        </p:nvCxnSpPr>
        <p:spPr>
          <a:xfrm>
            <a:off x="524450" y="3487625"/>
            <a:ext cx="2568600" cy="345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cxnSp>
        <p:nvCxnSpPr>
          <p:cNvPr id="1577" name="Google Shape;1577;g272287c3909_0_569"/>
          <p:cNvCxnSpPr/>
          <p:nvPr/>
        </p:nvCxnSpPr>
        <p:spPr>
          <a:xfrm>
            <a:off x="3083442" y="2806995"/>
            <a:ext cx="1278300" cy="11700"/>
          </a:xfrm>
          <a:prstGeom prst="straightConnector1">
            <a:avLst/>
          </a:prstGeom>
          <a:noFill/>
          <a:ln cap="flat" cmpd="sng" w="19050">
            <a:solidFill>
              <a:srgbClr val="FF0000"/>
            </a:solidFill>
            <a:prstDash val="solid"/>
            <a:round/>
            <a:headEnd len="sm" w="sm" type="none"/>
            <a:tailEnd len="sm" w="sm" type="none"/>
          </a:ln>
        </p:spPr>
      </p:cxnSp>
      <p:cxnSp>
        <p:nvCxnSpPr>
          <p:cNvPr id="1578" name="Google Shape;1578;g272287c3909_0_569"/>
          <p:cNvCxnSpPr/>
          <p:nvPr/>
        </p:nvCxnSpPr>
        <p:spPr>
          <a:xfrm>
            <a:off x="4380614" y="2806995"/>
            <a:ext cx="0" cy="680400"/>
          </a:xfrm>
          <a:prstGeom prst="straightConnector1">
            <a:avLst/>
          </a:prstGeom>
          <a:noFill/>
          <a:ln cap="flat" cmpd="sng" w="19050">
            <a:solidFill>
              <a:srgbClr val="FF0000"/>
            </a:solidFill>
            <a:prstDash val="solid"/>
            <a:round/>
            <a:headEnd len="sm" w="sm" type="none"/>
            <a:tailEnd len="sm" w="sm" type="none"/>
          </a:ln>
        </p:spPr>
      </p:cxnSp>
      <p:cxnSp>
        <p:nvCxnSpPr>
          <p:cNvPr id="1579" name="Google Shape;1579;g272287c3909_0_569"/>
          <p:cNvCxnSpPr/>
          <p:nvPr/>
        </p:nvCxnSpPr>
        <p:spPr>
          <a:xfrm>
            <a:off x="4380614" y="3533331"/>
            <a:ext cx="0" cy="1386000"/>
          </a:xfrm>
          <a:prstGeom prst="straightConnector1">
            <a:avLst/>
          </a:prstGeom>
          <a:noFill/>
          <a:ln cap="flat" cmpd="sng" w="19050">
            <a:solidFill>
              <a:srgbClr val="FF0000"/>
            </a:solidFill>
            <a:prstDash val="solid"/>
            <a:round/>
            <a:headEnd len="sm" w="sm" type="none"/>
            <a:tailEnd len="sm" w="sm" type="none"/>
          </a:ln>
        </p:spPr>
      </p:cxnSp>
      <p:cxnSp>
        <p:nvCxnSpPr>
          <p:cNvPr id="1580" name="Google Shape;1580;g272287c3909_0_569"/>
          <p:cNvCxnSpPr/>
          <p:nvPr/>
        </p:nvCxnSpPr>
        <p:spPr>
          <a:xfrm>
            <a:off x="4396200" y="4190925"/>
            <a:ext cx="1291800" cy="11400"/>
          </a:xfrm>
          <a:prstGeom prst="straightConnector1">
            <a:avLst/>
          </a:prstGeom>
          <a:noFill/>
          <a:ln cap="flat" cmpd="sng" w="19050">
            <a:solidFill>
              <a:srgbClr val="FF0000"/>
            </a:solidFill>
            <a:prstDash val="solid"/>
            <a:round/>
            <a:headEnd len="sm" w="sm" type="none"/>
            <a:tailEnd len="sm" w="sm" type="none"/>
          </a:ln>
        </p:spPr>
      </p:cxnSp>
      <p:sp>
        <p:nvSpPr>
          <p:cNvPr id="1581" name="Google Shape;1581;g272287c3909_0_569"/>
          <p:cNvSpPr txBox="1"/>
          <p:nvPr/>
        </p:nvSpPr>
        <p:spPr>
          <a:xfrm>
            <a:off x="3455587" y="302768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82" name="Google Shape;1582;g272287c3909_0_569"/>
          <p:cNvSpPr txBox="1"/>
          <p:nvPr/>
        </p:nvSpPr>
        <p:spPr>
          <a:xfrm>
            <a:off x="3483935" y="3729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41</a:t>
            </a:r>
            <a:endParaRPr b="0" i="0" sz="1400" u="none" cap="none" strike="noStrike">
              <a:solidFill>
                <a:srgbClr val="000000"/>
              </a:solidFill>
              <a:latin typeface="Arial"/>
              <a:ea typeface="Arial"/>
              <a:cs typeface="Arial"/>
              <a:sym typeface="Arial"/>
            </a:endParaRPr>
          </a:p>
        </p:txBody>
      </p:sp>
      <p:sp>
        <p:nvSpPr>
          <p:cNvPr id="1583" name="Google Shape;1583;g272287c3909_0_569"/>
          <p:cNvSpPr txBox="1"/>
          <p:nvPr/>
        </p:nvSpPr>
        <p:spPr>
          <a:xfrm>
            <a:off x="3476847" y="4938029"/>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43</a:t>
            </a:r>
            <a:endParaRPr b="0" i="0" sz="1400" u="none" cap="none" strike="noStrike">
              <a:solidFill>
                <a:srgbClr val="000000"/>
              </a:solidFill>
              <a:latin typeface="Arial"/>
              <a:ea typeface="Arial"/>
              <a:cs typeface="Arial"/>
              <a:sym typeface="Arial"/>
            </a:endParaRPr>
          </a:p>
        </p:txBody>
      </p:sp>
      <p:sp>
        <p:nvSpPr>
          <p:cNvPr id="1584" name="Google Shape;1584;g272287c3909_0_569"/>
          <p:cNvSpPr txBox="1"/>
          <p:nvPr/>
        </p:nvSpPr>
        <p:spPr>
          <a:xfrm>
            <a:off x="91867" y="2179657"/>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585" name="Google Shape;1585;g272287c3909_0_569"/>
          <p:cNvSpPr txBox="1"/>
          <p:nvPr/>
        </p:nvSpPr>
        <p:spPr>
          <a:xfrm>
            <a:off x="-8" y="4083232"/>
            <a:ext cx="503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sp>
        <p:nvSpPr>
          <p:cNvPr id="1586" name="Google Shape;1586;g272287c3909_0_569"/>
          <p:cNvSpPr txBox="1"/>
          <p:nvPr/>
        </p:nvSpPr>
        <p:spPr>
          <a:xfrm>
            <a:off x="3427237" y="2242764"/>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sp>
        <p:nvSpPr>
          <p:cNvPr id="1587" name="Google Shape;1587;g272287c3909_0_569"/>
          <p:cNvSpPr txBox="1"/>
          <p:nvPr/>
        </p:nvSpPr>
        <p:spPr>
          <a:xfrm>
            <a:off x="4792100" y="23101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sp>
        <p:nvSpPr>
          <p:cNvPr id="1588" name="Google Shape;1588;g272287c3909_0_569"/>
          <p:cNvSpPr txBox="1"/>
          <p:nvPr/>
        </p:nvSpPr>
        <p:spPr>
          <a:xfrm>
            <a:off x="4806337" y="2958439"/>
            <a:ext cx="620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r>
              <a:rPr lang="en" sz="1100">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sp>
        <p:nvSpPr>
          <p:cNvPr id="1589" name="Google Shape;1589;g272287c3909_0_569"/>
          <p:cNvSpPr txBox="1"/>
          <p:nvPr/>
        </p:nvSpPr>
        <p:spPr>
          <a:xfrm>
            <a:off x="4792110" y="37314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42</a:t>
            </a:r>
            <a:endParaRPr b="0" i="0" sz="1400" u="none" cap="none" strike="noStrike">
              <a:solidFill>
                <a:srgbClr val="000000"/>
              </a:solidFill>
              <a:latin typeface="Arial"/>
              <a:ea typeface="Arial"/>
              <a:cs typeface="Arial"/>
              <a:sym typeface="Arial"/>
            </a:endParaRPr>
          </a:p>
        </p:txBody>
      </p:sp>
      <p:sp>
        <p:nvSpPr>
          <p:cNvPr id="1590" name="Google Shape;1590;g272287c3909_0_569"/>
          <p:cNvSpPr txBox="1"/>
          <p:nvPr/>
        </p:nvSpPr>
        <p:spPr>
          <a:xfrm>
            <a:off x="4792110" y="4423314"/>
            <a:ext cx="57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a:t>
            </a:r>
            <a:r>
              <a:rPr lang="en" sz="1100">
                <a:latin typeface="Arial Black"/>
                <a:ea typeface="Arial Black"/>
                <a:cs typeface="Arial Black"/>
                <a:sym typeface="Arial Black"/>
              </a:rPr>
              <a:t>44</a:t>
            </a:r>
            <a:endParaRPr b="0" i="0" sz="1400" u="none" cap="none" strike="noStrike">
              <a:solidFill>
                <a:srgbClr val="000000"/>
              </a:solidFill>
              <a:latin typeface="Arial"/>
              <a:ea typeface="Arial"/>
              <a:cs typeface="Arial"/>
              <a:sym typeface="Arial"/>
            </a:endParaRPr>
          </a:p>
        </p:txBody>
      </p:sp>
      <p:sp>
        <p:nvSpPr>
          <p:cNvPr id="1591" name="Google Shape;1591;g272287c3909_0_569"/>
          <p:cNvSpPr txBox="1"/>
          <p:nvPr/>
        </p:nvSpPr>
        <p:spPr>
          <a:xfrm>
            <a:off x="5928300" y="331400"/>
            <a:ext cx="32157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Step6 : </a:t>
            </a:r>
            <a:endParaRPr sz="1500">
              <a:solidFill>
                <a:schemeClr val="dk2"/>
              </a:solidFill>
            </a:endParaRPr>
          </a:p>
          <a:p>
            <a:pPr indent="0" lvl="0" marL="0" rtl="0" algn="l">
              <a:spcBef>
                <a:spcPts val="0"/>
              </a:spcBef>
              <a:spcAft>
                <a:spcPts val="0"/>
              </a:spcAft>
              <a:buNone/>
            </a:pPr>
            <a:r>
              <a:rPr lang="en" sz="1500">
                <a:solidFill>
                  <a:schemeClr val="dk2"/>
                </a:solidFill>
              </a:rPr>
              <a:t>Check the adjacent of R44 region. Adjacent are R43,R42.</a:t>
            </a:r>
            <a:endParaRPr sz="1500">
              <a:solidFill>
                <a:schemeClr val="dk2"/>
              </a:solidFill>
            </a:endParaRPr>
          </a:p>
        </p:txBody>
      </p:sp>
      <p:cxnSp>
        <p:nvCxnSpPr>
          <p:cNvPr id="1592" name="Google Shape;1592;g272287c3909_0_569"/>
          <p:cNvCxnSpPr/>
          <p:nvPr/>
        </p:nvCxnSpPr>
        <p:spPr>
          <a:xfrm flipH="1">
            <a:off x="3083650" y="2810850"/>
            <a:ext cx="13800" cy="70920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0"/>
              </a:srgbClr>
            </a:outerShdw>
          </a:effectLst>
        </p:spPr>
      </p:cxnSp>
      <p:sp>
        <p:nvSpPr>
          <p:cNvPr id="1593" name="Google Shape;1593;g272287c3909_0_569"/>
          <p:cNvSpPr txBox="1"/>
          <p:nvPr/>
        </p:nvSpPr>
        <p:spPr>
          <a:xfrm>
            <a:off x="6015275" y="2386900"/>
            <a:ext cx="3052500" cy="23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Step 6.2 : Check R44 and R42</a:t>
            </a:r>
            <a:endParaRPr>
              <a:solidFill>
                <a:schemeClr val="dk2"/>
              </a:solidFill>
            </a:endParaRPr>
          </a:p>
          <a:p>
            <a:pPr indent="0" lvl="0" marL="0" rtl="0" algn="l">
              <a:spcBef>
                <a:spcPts val="0"/>
              </a:spcBef>
              <a:spcAft>
                <a:spcPts val="0"/>
              </a:spcAft>
              <a:buNone/>
            </a:pPr>
            <a:r>
              <a:rPr lang="en">
                <a:solidFill>
                  <a:schemeClr val="dk2"/>
                </a:solidFill>
              </a:rPr>
              <a:t>Max of R44 = 5</a:t>
            </a:r>
            <a:endParaRPr>
              <a:solidFill>
                <a:schemeClr val="dk2"/>
              </a:solidFill>
            </a:endParaRPr>
          </a:p>
          <a:p>
            <a:pPr indent="0" lvl="0" marL="0" rtl="0" algn="l">
              <a:spcBef>
                <a:spcPts val="0"/>
              </a:spcBef>
              <a:spcAft>
                <a:spcPts val="0"/>
              </a:spcAft>
              <a:buNone/>
            </a:pPr>
            <a:r>
              <a:rPr lang="en">
                <a:solidFill>
                  <a:schemeClr val="dk2"/>
                </a:solidFill>
              </a:rPr>
              <a:t>Min of R42 = 4</a:t>
            </a:r>
            <a:endParaRPr>
              <a:solidFill>
                <a:schemeClr val="dk2"/>
              </a:solidFill>
            </a:endParaRPr>
          </a:p>
          <a:p>
            <a:pPr indent="0" lvl="0" marL="0" rtl="0" algn="l">
              <a:spcBef>
                <a:spcPts val="0"/>
              </a:spcBef>
              <a:spcAft>
                <a:spcPts val="0"/>
              </a:spcAft>
              <a:buNone/>
            </a:pPr>
            <a:r>
              <a:rPr lang="en">
                <a:solidFill>
                  <a:schemeClr val="dk2"/>
                </a:solidFill>
              </a:rPr>
              <a:t>Since , 5 - 4  = 1 &lt; Threshold</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Again,</a:t>
            </a:r>
            <a:endParaRPr>
              <a:solidFill>
                <a:schemeClr val="dk2"/>
              </a:solidFill>
            </a:endParaRPr>
          </a:p>
          <a:p>
            <a:pPr indent="0" lvl="0" marL="0" rtl="0" algn="l">
              <a:spcBef>
                <a:spcPts val="0"/>
              </a:spcBef>
              <a:spcAft>
                <a:spcPts val="0"/>
              </a:spcAft>
              <a:buNone/>
            </a:pPr>
            <a:r>
              <a:rPr lang="en">
                <a:solidFill>
                  <a:schemeClr val="dk2"/>
                </a:solidFill>
              </a:rPr>
              <a:t>Max of </a:t>
            </a:r>
            <a:r>
              <a:rPr lang="en">
                <a:solidFill>
                  <a:schemeClr val="dk2"/>
                </a:solidFill>
              </a:rPr>
              <a:t>R42</a:t>
            </a:r>
            <a:r>
              <a:rPr lang="en">
                <a:solidFill>
                  <a:schemeClr val="dk2"/>
                </a:solidFill>
              </a:rPr>
              <a:t> = 7</a:t>
            </a:r>
            <a:endParaRPr>
              <a:solidFill>
                <a:schemeClr val="dk2"/>
              </a:solidFill>
            </a:endParaRPr>
          </a:p>
          <a:p>
            <a:pPr indent="0" lvl="0" marL="0" rtl="0" algn="l">
              <a:spcBef>
                <a:spcPts val="0"/>
              </a:spcBef>
              <a:spcAft>
                <a:spcPts val="0"/>
              </a:spcAft>
              <a:buNone/>
            </a:pPr>
            <a:r>
              <a:rPr lang="en">
                <a:solidFill>
                  <a:schemeClr val="dk2"/>
                </a:solidFill>
              </a:rPr>
              <a:t>Min of R44 = 4</a:t>
            </a:r>
            <a:endParaRPr>
              <a:solidFill>
                <a:schemeClr val="dk2"/>
              </a:solidFill>
            </a:endParaRPr>
          </a:p>
          <a:p>
            <a:pPr indent="0" lvl="0" marL="0" rtl="0" algn="l">
              <a:spcBef>
                <a:spcPts val="0"/>
              </a:spcBef>
              <a:spcAft>
                <a:spcPts val="0"/>
              </a:spcAft>
              <a:buNone/>
            </a:pPr>
            <a:r>
              <a:rPr lang="en">
                <a:solidFill>
                  <a:schemeClr val="dk2"/>
                </a:solidFill>
              </a:rPr>
              <a:t>Since , 7 - 4  = 3 ==Threshold</a:t>
            </a:r>
            <a:endParaRPr>
              <a:solidFill>
                <a:schemeClr val="dk2"/>
              </a:solidFill>
            </a:endParaRPr>
          </a:p>
          <a:p>
            <a:pPr indent="0" lvl="0" marL="0" rtl="0" algn="l">
              <a:spcBef>
                <a:spcPts val="0"/>
              </a:spcBef>
              <a:spcAft>
                <a:spcPts val="0"/>
              </a:spcAft>
              <a:buNone/>
            </a:pPr>
            <a:r>
              <a:rPr lang="en">
                <a:solidFill>
                  <a:schemeClr val="dk2"/>
                </a:solidFill>
              </a:rPr>
              <a:t>So, the regions should be merged.</a:t>
            </a:r>
            <a:endParaRPr>
              <a:solidFill>
                <a:schemeClr val="dk2"/>
              </a:solidFill>
            </a:endParaRPr>
          </a:p>
          <a:p>
            <a:pPr indent="0" lvl="0" marL="0" rtl="0" algn="l">
              <a:spcBef>
                <a:spcPts val="0"/>
              </a:spcBef>
              <a:spcAft>
                <a:spcPts val="0"/>
              </a:spcAft>
              <a:buNone/>
            </a:pPr>
            <a:r>
              <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3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graphicFrame>
        <p:nvGraphicFramePr>
          <p:cNvPr id="1599" name="Google Shape;1599;p34"/>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cxnSp>
        <p:nvCxnSpPr>
          <p:cNvPr id="1600" name="Google Shape;1600;p34"/>
          <p:cNvCxnSpPr/>
          <p:nvPr/>
        </p:nvCxnSpPr>
        <p:spPr>
          <a:xfrm>
            <a:off x="524539" y="3487479"/>
            <a:ext cx="2558903" cy="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cxnSp>
        <p:nvCxnSpPr>
          <p:cNvPr id="1601" name="Google Shape;1601;p34"/>
          <p:cNvCxnSpPr/>
          <p:nvPr/>
        </p:nvCxnSpPr>
        <p:spPr>
          <a:xfrm>
            <a:off x="3083442" y="2806995"/>
            <a:ext cx="0" cy="680484"/>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sp>
        <p:nvSpPr>
          <p:cNvPr id="1602" name="Google Shape;1602;p34"/>
          <p:cNvSpPr txBox="1"/>
          <p:nvPr/>
        </p:nvSpPr>
        <p:spPr>
          <a:xfrm>
            <a:off x="91867" y="2179657"/>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603" name="Google Shape;1603;p34"/>
          <p:cNvSpPr txBox="1"/>
          <p:nvPr/>
        </p:nvSpPr>
        <p:spPr>
          <a:xfrm>
            <a:off x="60064" y="4331068"/>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R4</a:t>
            </a:r>
            <a:endParaRPr b="0" i="0" sz="1400" u="none" cap="none" strike="noStrike">
              <a:solidFill>
                <a:srgbClr val="000000"/>
              </a:solidFill>
              <a:latin typeface="Arial"/>
              <a:ea typeface="Arial"/>
              <a:cs typeface="Arial"/>
              <a:sym typeface="Arial"/>
            </a:endParaRPr>
          </a:p>
        </p:txBody>
      </p:sp>
      <p:cxnSp>
        <p:nvCxnSpPr>
          <p:cNvPr id="1604" name="Google Shape;1604;p34"/>
          <p:cNvCxnSpPr/>
          <p:nvPr/>
        </p:nvCxnSpPr>
        <p:spPr>
          <a:xfrm>
            <a:off x="3083442" y="2806995"/>
            <a:ext cx="1297172" cy="0"/>
          </a:xfrm>
          <a:prstGeom prst="straightConnector1">
            <a:avLst/>
          </a:prstGeom>
          <a:noFill/>
          <a:ln cap="flat" cmpd="sng" w="19050">
            <a:solidFill>
              <a:srgbClr val="FF0000"/>
            </a:solidFill>
            <a:prstDash val="solid"/>
            <a:round/>
            <a:headEnd len="sm" w="sm" type="none"/>
            <a:tailEnd len="sm" w="sm" type="none"/>
          </a:ln>
        </p:spPr>
      </p:cxnSp>
      <p:cxnSp>
        <p:nvCxnSpPr>
          <p:cNvPr id="1605" name="Google Shape;1605;p34"/>
          <p:cNvCxnSpPr/>
          <p:nvPr/>
        </p:nvCxnSpPr>
        <p:spPr>
          <a:xfrm>
            <a:off x="4380614" y="2806995"/>
            <a:ext cx="0" cy="680484"/>
          </a:xfrm>
          <a:prstGeom prst="straightConnector1">
            <a:avLst/>
          </a:prstGeom>
          <a:noFill/>
          <a:ln cap="flat" cmpd="sng" w="19050">
            <a:solidFill>
              <a:srgbClr val="FF0000"/>
            </a:solidFill>
            <a:prstDash val="solid"/>
            <a:round/>
            <a:headEnd len="sm" w="sm" type="none"/>
            <a:tailEnd len="sm" w="sm" type="none"/>
          </a:ln>
        </p:spPr>
      </p:cxnSp>
      <p:cxnSp>
        <p:nvCxnSpPr>
          <p:cNvPr id="1606" name="Google Shape;1606;p34"/>
          <p:cNvCxnSpPr/>
          <p:nvPr/>
        </p:nvCxnSpPr>
        <p:spPr>
          <a:xfrm>
            <a:off x="4380614" y="3533331"/>
            <a:ext cx="0" cy="1386072"/>
          </a:xfrm>
          <a:prstGeom prst="straightConnector1">
            <a:avLst/>
          </a:prstGeom>
          <a:noFill/>
          <a:ln cap="flat" cmpd="sng" w="19050">
            <a:solidFill>
              <a:srgbClr val="FF0000"/>
            </a:solidFill>
            <a:prstDash val="solid"/>
            <a:round/>
            <a:headEnd len="sm" w="sm" type="none"/>
            <a:tailEnd len="sm" w="sm" type="none"/>
          </a:ln>
        </p:spPr>
      </p:cxnSp>
      <p:sp>
        <p:nvSpPr>
          <p:cNvPr id="1607" name="Google Shape;1607;p34"/>
          <p:cNvSpPr txBox="1"/>
          <p:nvPr/>
        </p:nvSpPr>
        <p:spPr>
          <a:xfrm>
            <a:off x="3455587" y="3027689"/>
            <a:ext cx="6202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R2,4</a:t>
            </a:r>
            <a:endParaRPr b="0" i="0" sz="1400" u="none" cap="none" strike="noStrike">
              <a:solidFill>
                <a:srgbClr val="000000"/>
              </a:solidFill>
              <a:latin typeface="Arial"/>
              <a:ea typeface="Arial"/>
              <a:cs typeface="Arial"/>
              <a:sym typeface="Arial"/>
            </a:endParaRPr>
          </a:p>
        </p:txBody>
      </p:sp>
      <p:sp>
        <p:nvSpPr>
          <p:cNvPr id="1608" name="Google Shape;1608;p34"/>
          <p:cNvSpPr txBox="1"/>
          <p:nvPr/>
        </p:nvSpPr>
        <p:spPr>
          <a:xfrm>
            <a:off x="3483935" y="3729414"/>
            <a:ext cx="570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R3,1</a:t>
            </a:r>
            <a:endParaRPr b="0" i="0" sz="1400" u="none" cap="none" strike="noStrike">
              <a:solidFill>
                <a:srgbClr val="000000"/>
              </a:solidFill>
              <a:latin typeface="Arial"/>
              <a:ea typeface="Arial"/>
              <a:cs typeface="Arial"/>
              <a:sym typeface="Arial"/>
            </a:endParaRPr>
          </a:p>
        </p:txBody>
      </p:sp>
      <p:sp>
        <p:nvSpPr>
          <p:cNvPr id="1609" name="Google Shape;1609;p34"/>
          <p:cNvSpPr txBox="1"/>
          <p:nvPr/>
        </p:nvSpPr>
        <p:spPr>
          <a:xfrm>
            <a:off x="3476847" y="4938029"/>
            <a:ext cx="570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35"/>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problem 2 (cont..)</a:t>
            </a:r>
            <a:endParaRPr/>
          </a:p>
        </p:txBody>
      </p:sp>
      <p:graphicFrame>
        <p:nvGraphicFramePr>
          <p:cNvPr id="1615" name="Google Shape;1615;p35"/>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 </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solidFill>
                      <a:srgbClr val="B4A7D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solidFill>
                      <a:srgbClr val="EAD1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solidFill>
                      <a:srgbClr val="EAD1DC"/>
                    </a:solidFill>
                  </a:tcPr>
                </a:tc>
              </a:tr>
            </a:tbl>
          </a:graphicData>
        </a:graphic>
      </p:graphicFrame>
      <p:cxnSp>
        <p:nvCxnSpPr>
          <p:cNvPr id="1616" name="Google Shape;1616;p35"/>
          <p:cNvCxnSpPr/>
          <p:nvPr/>
        </p:nvCxnSpPr>
        <p:spPr>
          <a:xfrm>
            <a:off x="524539" y="3487479"/>
            <a:ext cx="2558903" cy="0"/>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cxnSp>
        <p:nvCxnSpPr>
          <p:cNvPr id="1617" name="Google Shape;1617;p35"/>
          <p:cNvCxnSpPr/>
          <p:nvPr/>
        </p:nvCxnSpPr>
        <p:spPr>
          <a:xfrm>
            <a:off x="3083442" y="2806995"/>
            <a:ext cx="0" cy="680484"/>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254"/>
              </a:srgbClr>
            </a:outerShdw>
          </a:effectLst>
        </p:spPr>
      </p:cxnSp>
      <p:sp>
        <p:nvSpPr>
          <p:cNvPr id="1618" name="Google Shape;1618;p35"/>
          <p:cNvSpPr txBox="1"/>
          <p:nvPr/>
        </p:nvSpPr>
        <p:spPr>
          <a:xfrm>
            <a:off x="91867" y="2179657"/>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R1</a:t>
            </a:r>
            <a:endParaRPr b="0" i="0" sz="1400" u="none" cap="none" strike="noStrike">
              <a:solidFill>
                <a:srgbClr val="000000"/>
              </a:solidFill>
              <a:latin typeface="Arial"/>
              <a:ea typeface="Arial"/>
              <a:cs typeface="Arial"/>
              <a:sym typeface="Arial"/>
            </a:endParaRPr>
          </a:p>
        </p:txBody>
      </p:sp>
      <p:sp>
        <p:nvSpPr>
          <p:cNvPr id="1619" name="Google Shape;1619;p35"/>
          <p:cNvSpPr txBox="1"/>
          <p:nvPr/>
        </p:nvSpPr>
        <p:spPr>
          <a:xfrm>
            <a:off x="60064" y="4331068"/>
            <a:ext cx="5032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Black"/>
                <a:ea typeface="Arial Black"/>
                <a:cs typeface="Arial Black"/>
                <a:sym typeface="Arial Black"/>
              </a:rPr>
              <a:t>R2</a:t>
            </a:r>
            <a:endParaRPr b="0" i="0" sz="1400" u="none" cap="none" strike="noStrike">
              <a:solidFill>
                <a:srgbClr val="000000"/>
              </a:solidFill>
              <a:latin typeface="Arial"/>
              <a:ea typeface="Arial"/>
              <a:cs typeface="Arial"/>
              <a:sym typeface="Arial"/>
            </a:endParaRPr>
          </a:p>
        </p:txBody>
      </p:sp>
      <p:cxnSp>
        <p:nvCxnSpPr>
          <p:cNvPr id="1620" name="Google Shape;1620;p35"/>
          <p:cNvCxnSpPr/>
          <p:nvPr/>
        </p:nvCxnSpPr>
        <p:spPr>
          <a:xfrm>
            <a:off x="3083442" y="2806995"/>
            <a:ext cx="1297172" cy="0"/>
          </a:xfrm>
          <a:prstGeom prst="straightConnector1">
            <a:avLst/>
          </a:prstGeom>
          <a:noFill/>
          <a:ln cap="flat" cmpd="sng" w="19050">
            <a:solidFill>
              <a:srgbClr val="FF0000"/>
            </a:solidFill>
            <a:prstDash val="solid"/>
            <a:round/>
            <a:headEnd len="sm" w="sm" type="none"/>
            <a:tailEnd len="sm" w="sm" type="none"/>
          </a:ln>
        </p:spPr>
      </p:cxnSp>
      <p:cxnSp>
        <p:nvCxnSpPr>
          <p:cNvPr id="1621" name="Google Shape;1621;p35"/>
          <p:cNvCxnSpPr/>
          <p:nvPr/>
        </p:nvCxnSpPr>
        <p:spPr>
          <a:xfrm>
            <a:off x="4373125" y="2795475"/>
            <a:ext cx="7500" cy="2124000"/>
          </a:xfrm>
          <a:prstGeom prst="straightConnector1">
            <a:avLst/>
          </a:prstGeom>
          <a:noFill/>
          <a:ln cap="flat" cmpd="sng" w="19050">
            <a:solidFill>
              <a:srgbClr val="FF0000"/>
            </a:solidFill>
            <a:prstDash val="solid"/>
            <a:round/>
            <a:headEnd len="sm" w="sm" type="none"/>
            <a:tailEnd len="sm" w="sm" type="non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g272287c3909_0_737"/>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 for Split and Merging Segmentation</a:t>
            </a:r>
            <a:endParaRPr/>
          </a:p>
        </p:txBody>
      </p:sp>
      <p:sp>
        <p:nvSpPr>
          <p:cNvPr id="1627" name="Google Shape;1627;g272287c3909_0_737"/>
          <p:cNvSpPr txBox="1"/>
          <p:nvPr>
            <p:ph idx="1" type="body"/>
          </p:nvPr>
        </p:nvSpPr>
        <p:spPr>
          <a:xfrm>
            <a:off x="389400" y="1304250"/>
            <a:ext cx="7030500" cy="1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Colab Code link : </a:t>
            </a:r>
            <a:r>
              <a:rPr b="1" lang="en" sz="1600" u="sng">
                <a:solidFill>
                  <a:schemeClr val="hlink"/>
                </a:solidFill>
                <a:hlinkClick r:id="rId3"/>
              </a:rPr>
              <a:t>https://colab.research.google.com/drive/1BA9S25SGj-dUxYVYt_N4hidCNsVt3KTV#scrollTo=CIXHbZfRRFZY</a:t>
            </a:r>
            <a:r>
              <a:rPr b="1" lang="en" sz="1600"/>
              <a:t> </a:t>
            </a:r>
            <a:endParaRPr b="1" sz="1600"/>
          </a:p>
          <a:p>
            <a:pPr indent="0" lvl="0" marL="0" rtl="0" algn="l">
              <a:spcBef>
                <a:spcPts val="1200"/>
              </a:spcBef>
              <a:spcAft>
                <a:spcPts val="0"/>
              </a:spcAft>
              <a:buNone/>
            </a:pPr>
            <a:r>
              <a:rPr b="1" lang="en" sz="1600"/>
              <a:t>Outputs :</a:t>
            </a:r>
            <a:endParaRPr b="1" sz="1600"/>
          </a:p>
          <a:p>
            <a:pPr indent="0" lvl="0" marL="0" rtl="0" algn="l">
              <a:spcBef>
                <a:spcPts val="1200"/>
              </a:spcBef>
              <a:spcAft>
                <a:spcPts val="1200"/>
              </a:spcAft>
              <a:buNone/>
            </a:pPr>
            <a:r>
              <a:t/>
            </a:r>
            <a:endParaRPr b="1" sz="1600"/>
          </a:p>
        </p:txBody>
      </p:sp>
      <p:pic>
        <p:nvPicPr>
          <p:cNvPr id="1628" name="Google Shape;1628;g272287c3909_0_737"/>
          <p:cNvPicPr preferRelativeResize="0"/>
          <p:nvPr/>
        </p:nvPicPr>
        <p:blipFill>
          <a:blip r:embed="rId4">
            <a:alphaModFix/>
          </a:blip>
          <a:stretch>
            <a:fillRect/>
          </a:stretch>
        </p:blipFill>
        <p:spPr>
          <a:xfrm>
            <a:off x="609600" y="2922150"/>
            <a:ext cx="6997919" cy="20689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27"/>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Mathematical Assignment</a:t>
            </a:r>
            <a:endParaRPr/>
          </a:p>
        </p:txBody>
      </p:sp>
      <p:sp>
        <p:nvSpPr>
          <p:cNvPr id="1634" name="Google Shape;1634;p27"/>
          <p:cNvSpPr txBox="1"/>
          <p:nvPr>
            <p:ph idx="1" type="body"/>
          </p:nvPr>
        </p:nvSpPr>
        <p:spPr>
          <a:xfrm>
            <a:off x="311700" y="1000076"/>
            <a:ext cx="8520600" cy="804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1500"/>
              <a:t>.</a:t>
            </a:r>
            <a:endParaRPr b="1" sz="1500"/>
          </a:p>
          <a:p>
            <a:pPr indent="-323850" lvl="0" marL="457200" rtl="0" algn="just">
              <a:lnSpc>
                <a:spcPct val="115000"/>
              </a:lnSpc>
              <a:spcBef>
                <a:spcPts val="0"/>
              </a:spcBef>
              <a:spcAft>
                <a:spcPts val="0"/>
              </a:spcAft>
              <a:buSzPts val="1500"/>
              <a:buChar char="●"/>
            </a:pPr>
            <a:r>
              <a:rPr b="1" lang="en" sz="1500"/>
              <a:t>Apply split segmentation and  merging segmentation considering the  threshold value as &lt;= 2</a:t>
            </a:r>
            <a:endParaRPr b="1" sz="1500"/>
          </a:p>
        </p:txBody>
      </p:sp>
      <p:graphicFrame>
        <p:nvGraphicFramePr>
          <p:cNvPr id="1635" name="Google Shape;1635;p27"/>
          <p:cNvGraphicFramePr/>
          <p:nvPr/>
        </p:nvGraphicFramePr>
        <p:xfrm>
          <a:off x="524539" y="2091142"/>
          <a:ext cx="3000000" cy="3000000"/>
        </p:xfrm>
        <a:graphic>
          <a:graphicData uri="http://schemas.openxmlformats.org/drawingml/2006/table">
            <a:tbl>
              <a:tblPr bandRow="1" firstRow="1">
                <a:noFill/>
                <a:tableStyleId>{CD5383D2-7AAF-42A7-974A-9EC5A542E8E7}</a:tableStyleId>
              </a:tblPr>
              <a:tblGrid>
                <a:gridCol w="641500"/>
                <a:gridCol w="641500"/>
                <a:gridCol w="641500"/>
                <a:gridCol w="641500"/>
                <a:gridCol w="641500"/>
                <a:gridCol w="641500"/>
                <a:gridCol w="641500"/>
                <a:gridCol w="641500"/>
              </a:tblGrid>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6</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r h="3540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a:t>
                      </a:r>
                      <a:endParaRPr sz="1400" u="none" cap="none" strike="noStrike"/>
                    </a:p>
                  </a:txBody>
                  <a:tcPr marT="45725" marB="45725" marR="91450" marL="91450"/>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g2727943809e_0_6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Edge and Edge </a:t>
            </a:r>
            <a:r>
              <a:rPr lang="en"/>
              <a:t>detection</a:t>
            </a:r>
            <a:endParaRPr/>
          </a:p>
        </p:txBody>
      </p:sp>
      <p:sp>
        <p:nvSpPr>
          <p:cNvPr id="1641" name="Google Shape;1641;g2727943809e_0_65"/>
          <p:cNvSpPr txBox="1"/>
          <p:nvPr>
            <p:ph idx="1" type="body"/>
          </p:nvPr>
        </p:nvSpPr>
        <p:spPr>
          <a:xfrm>
            <a:off x="1303800" y="1532850"/>
            <a:ext cx="7030500" cy="25416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n" sz="1500">
                <a:solidFill>
                  <a:srgbClr val="4D5156"/>
                </a:solidFill>
                <a:highlight>
                  <a:srgbClr val="FFFFFF"/>
                </a:highlight>
                <a:latin typeface="Arial"/>
                <a:ea typeface="Arial"/>
                <a:cs typeface="Arial"/>
                <a:sym typeface="Arial"/>
              </a:rPr>
              <a:t>Edge : An edge can be defined as </a:t>
            </a:r>
            <a:r>
              <a:rPr b="1" lang="en" sz="1500">
                <a:solidFill>
                  <a:srgbClr val="4D5156"/>
                </a:solidFill>
                <a:highlight>
                  <a:srgbClr val="FFFFFF"/>
                </a:highlight>
                <a:latin typeface="Arial"/>
                <a:ea typeface="Arial"/>
                <a:cs typeface="Arial"/>
                <a:sym typeface="Arial"/>
              </a:rPr>
              <a:t>a set of connected pixels that formed a boundary between two disjoint regions</a:t>
            </a:r>
            <a:r>
              <a:rPr lang="en" sz="1500">
                <a:solidFill>
                  <a:srgbClr val="4D5156"/>
                </a:solidFill>
                <a:highlight>
                  <a:srgbClr val="FFFFFF"/>
                </a:highlight>
                <a:latin typeface="Arial"/>
                <a:ea typeface="Arial"/>
                <a:cs typeface="Arial"/>
                <a:sym typeface="Arial"/>
              </a:rPr>
              <a:t>.</a:t>
            </a:r>
            <a:endParaRPr sz="1500">
              <a:solidFill>
                <a:srgbClr val="4D5156"/>
              </a:solidFill>
              <a:highlight>
                <a:srgbClr val="FFFFFF"/>
              </a:highlight>
              <a:latin typeface="Arial"/>
              <a:ea typeface="Arial"/>
              <a:cs typeface="Arial"/>
              <a:sym typeface="Arial"/>
            </a:endParaRPr>
          </a:p>
          <a:p>
            <a:pPr indent="0" lvl="0" marL="0" rtl="0" algn="just">
              <a:spcBef>
                <a:spcPts val="0"/>
              </a:spcBef>
              <a:spcAft>
                <a:spcPts val="0"/>
              </a:spcAft>
              <a:buNone/>
            </a:pPr>
            <a:r>
              <a:t/>
            </a:r>
            <a:endParaRPr sz="1500">
              <a:solidFill>
                <a:srgbClr val="4D5156"/>
              </a:solidFill>
              <a:highlight>
                <a:srgbClr val="FFFFFF"/>
              </a:highlight>
              <a:latin typeface="Arial"/>
              <a:ea typeface="Arial"/>
              <a:cs typeface="Arial"/>
              <a:sym typeface="Arial"/>
            </a:endParaRPr>
          </a:p>
          <a:p>
            <a:pPr indent="0" lvl="0" marL="0" rtl="0" algn="just">
              <a:spcBef>
                <a:spcPts val="0"/>
              </a:spcBef>
              <a:spcAft>
                <a:spcPts val="0"/>
              </a:spcAft>
              <a:buNone/>
            </a:pPr>
            <a:r>
              <a:t/>
            </a:r>
            <a:endParaRPr sz="1500">
              <a:solidFill>
                <a:srgbClr val="4D5156"/>
              </a:solidFill>
              <a:highlight>
                <a:srgbClr val="FFFFFF"/>
              </a:highlight>
              <a:latin typeface="Arial"/>
              <a:ea typeface="Arial"/>
              <a:cs typeface="Arial"/>
              <a:sym typeface="Arial"/>
            </a:endParaRPr>
          </a:p>
          <a:p>
            <a:pPr indent="0" lvl="0" marL="0" rtl="0" algn="just">
              <a:spcBef>
                <a:spcPts val="0"/>
              </a:spcBef>
              <a:spcAft>
                <a:spcPts val="0"/>
              </a:spcAft>
              <a:buNone/>
            </a:pPr>
            <a:r>
              <a:rPr lang="en" sz="1500">
                <a:solidFill>
                  <a:srgbClr val="4D5156"/>
                </a:solidFill>
                <a:highlight>
                  <a:srgbClr val="FFFFFF"/>
                </a:highlight>
                <a:latin typeface="Arial"/>
                <a:ea typeface="Arial"/>
                <a:cs typeface="Arial"/>
                <a:sym typeface="Arial"/>
              </a:rPr>
              <a:t>Edge detection : Edge detection is a fundamental technique in image processing that </a:t>
            </a:r>
            <a:r>
              <a:rPr b="1" lang="en" sz="1500">
                <a:solidFill>
                  <a:srgbClr val="5F6368"/>
                </a:solidFill>
                <a:highlight>
                  <a:srgbClr val="FFFFFF"/>
                </a:highlight>
                <a:latin typeface="Arial"/>
                <a:ea typeface="Arial"/>
                <a:cs typeface="Arial"/>
                <a:sym typeface="Arial"/>
              </a:rPr>
              <a:t>aims to identify boundaries or edges between different objects or regions within an image</a:t>
            </a:r>
            <a:r>
              <a:rPr lang="en" sz="1500">
                <a:solidFill>
                  <a:srgbClr val="4D5156"/>
                </a:solidFill>
                <a:highlight>
                  <a:srgbClr val="FFFFFF"/>
                </a:highlight>
                <a:latin typeface="Arial"/>
                <a:ea typeface="Arial"/>
                <a:cs typeface="Arial"/>
                <a:sym typeface="Arial"/>
              </a:rPr>
              <a:t>.</a:t>
            </a:r>
            <a:endParaRPr sz="15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g27279ffc11a_1_301"/>
          <p:cNvSpPr txBox="1"/>
          <p:nvPr>
            <p:ph type="title"/>
          </p:nvPr>
        </p:nvSpPr>
        <p:spPr>
          <a:xfrm>
            <a:off x="1303800" y="598575"/>
            <a:ext cx="7030500" cy="7128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Edge Based Segmentation</a:t>
            </a:r>
            <a:endParaRPr/>
          </a:p>
        </p:txBody>
      </p:sp>
      <p:sp>
        <p:nvSpPr>
          <p:cNvPr id="1647" name="Google Shape;1647;g27279ffc11a_1_301"/>
          <p:cNvSpPr txBox="1"/>
          <p:nvPr>
            <p:ph idx="1" type="body"/>
          </p:nvPr>
        </p:nvSpPr>
        <p:spPr>
          <a:xfrm>
            <a:off x="1135352" y="1240058"/>
            <a:ext cx="7030500" cy="2541600"/>
          </a:xfrm>
          <a:prstGeom prst="rect">
            <a:avLst/>
          </a:prstGeom>
          <a:noFill/>
          <a:ln>
            <a:noFill/>
          </a:ln>
        </p:spPr>
        <p:txBody>
          <a:bodyPr anchorCtr="0" anchor="t" bIns="91425" lIns="91425" spcFirstLastPara="1" rIns="91425" wrap="square" tIns="91425">
            <a:normAutofit/>
          </a:bodyPr>
          <a:lstStyle/>
          <a:p>
            <a:pPr indent="0" lvl="0" marL="146050" rtl="0" algn="l">
              <a:lnSpc>
                <a:spcPct val="115000"/>
              </a:lnSpc>
              <a:spcBef>
                <a:spcPts val="0"/>
              </a:spcBef>
              <a:spcAft>
                <a:spcPts val="0"/>
              </a:spcAft>
              <a:buSzPts val="1300"/>
              <a:buNone/>
            </a:pPr>
            <a:r>
              <a:rPr b="1" lang="en" sz="1600"/>
              <a:t>Edge Models :</a:t>
            </a:r>
            <a:endParaRPr b="1" sz="1600"/>
          </a:p>
        </p:txBody>
      </p:sp>
      <p:pic>
        <p:nvPicPr>
          <p:cNvPr id="1648" name="Google Shape;1648;g27279ffc11a_1_301"/>
          <p:cNvPicPr preferRelativeResize="0"/>
          <p:nvPr/>
        </p:nvPicPr>
        <p:blipFill rotWithShape="1">
          <a:blip r:embed="rId3">
            <a:alphaModFix/>
          </a:blip>
          <a:srcRect b="0" l="0" r="0" t="0"/>
          <a:stretch/>
        </p:blipFill>
        <p:spPr>
          <a:xfrm>
            <a:off x="2855764" y="1494906"/>
            <a:ext cx="4467225" cy="1143000"/>
          </a:xfrm>
          <a:prstGeom prst="rect">
            <a:avLst/>
          </a:prstGeom>
          <a:noFill/>
          <a:ln>
            <a:noFill/>
          </a:ln>
        </p:spPr>
      </p:pic>
      <p:sp>
        <p:nvSpPr>
          <p:cNvPr id="1649" name="Google Shape;1649;g27279ffc11a_1_301"/>
          <p:cNvSpPr txBox="1"/>
          <p:nvPr/>
        </p:nvSpPr>
        <p:spPr>
          <a:xfrm>
            <a:off x="7322988" y="1290369"/>
            <a:ext cx="1692927"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From left to right, models (ideal representations) of a step, a ramp, and a roof edge, and their corresponding intensity profiles. </a:t>
            </a:r>
            <a:endParaRPr/>
          </a:p>
        </p:txBody>
      </p:sp>
      <p:sp>
        <p:nvSpPr>
          <p:cNvPr id="1650" name="Google Shape;1650;g27279ffc11a_1_301"/>
          <p:cNvSpPr txBox="1"/>
          <p:nvPr/>
        </p:nvSpPr>
        <p:spPr>
          <a:xfrm>
            <a:off x="914400" y="2971800"/>
            <a:ext cx="75558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a:t>a. </a:t>
            </a:r>
            <a:r>
              <a:rPr b="1" i="0" lang="en" sz="1400" u="none" cap="none" strike="noStrike">
                <a:solidFill>
                  <a:srgbClr val="000000"/>
                </a:solidFill>
                <a:latin typeface="Arial"/>
                <a:ea typeface="Arial"/>
                <a:cs typeface="Arial"/>
                <a:sym typeface="Arial"/>
              </a:rPr>
              <a:t>Step Edge:</a:t>
            </a:r>
            <a:r>
              <a:rPr b="0" i="0" lang="en" sz="1400" u="none" cap="none" strike="noStrike">
                <a:solidFill>
                  <a:srgbClr val="000000"/>
                </a:solidFill>
                <a:latin typeface="Arial"/>
                <a:ea typeface="Arial"/>
                <a:cs typeface="Arial"/>
                <a:sym typeface="Arial"/>
              </a:rPr>
              <a:t> A sudden change in intensity, like the sharp boundary between black and white areas. It looks like a step in a plot of pixel values.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
              <a:t>b</a:t>
            </a:r>
            <a:r>
              <a:rPr b="1" lang="en"/>
              <a:t>. </a:t>
            </a:r>
            <a:r>
              <a:rPr b="1" i="0" lang="en" sz="1400" u="none" cap="none" strike="noStrike">
                <a:solidFill>
                  <a:srgbClr val="000000"/>
                </a:solidFill>
                <a:latin typeface="Arial"/>
                <a:ea typeface="Arial"/>
                <a:cs typeface="Arial"/>
                <a:sym typeface="Arial"/>
              </a:rPr>
              <a:t>Ramp Edge:</a:t>
            </a:r>
            <a:r>
              <a:rPr b="0" i="0" lang="en" sz="1400" u="none" cap="none" strike="noStrike">
                <a:solidFill>
                  <a:srgbClr val="000000"/>
                </a:solidFill>
                <a:latin typeface="Arial"/>
                <a:ea typeface="Arial"/>
                <a:cs typeface="Arial"/>
                <a:sym typeface="Arial"/>
              </a:rPr>
              <a:t> A gradual change in intensity over a distance, resembling a slope in a plot. It occurs in smooth transitions like shadows.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
              <a:t>c</a:t>
            </a:r>
            <a:r>
              <a:rPr b="1" lang="en"/>
              <a:t>. </a:t>
            </a:r>
            <a:r>
              <a:rPr b="1" i="0" lang="en" sz="1400" u="none" cap="none" strike="noStrike">
                <a:solidFill>
                  <a:srgbClr val="000000"/>
                </a:solidFill>
                <a:latin typeface="Arial"/>
                <a:ea typeface="Arial"/>
                <a:cs typeface="Arial"/>
                <a:sym typeface="Arial"/>
              </a:rPr>
              <a:t>Roof Edge:</a:t>
            </a:r>
            <a:r>
              <a:rPr b="0" i="0" lang="en" sz="1400" u="none" cap="none" strike="noStrike">
                <a:solidFill>
                  <a:srgbClr val="000000"/>
                </a:solidFill>
                <a:latin typeface="Arial"/>
                <a:ea typeface="Arial"/>
                <a:cs typeface="Arial"/>
                <a:sym typeface="Arial"/>
              </a:rPr>
              <a:t> A peak in intensity, similar to a ridge or hill in a plot. It appears in thin bright lines against a darker background.</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1" name="Google Shape;1651;g27279ffc11a_1_301"/>
          <p:cNvSpPr txBox="1"/>
          <p:nvPr/>
        </p:nvSpPr>
        <p:spPr>
          <a:xfrm>
            <a:off x="3266000" y="2416950"/>
            <a:ext cx="634200" cy="1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Nunito"/>
                <a:ea typeface="Nunito"/>
                <a:cs typeface="Nunito"/>
                <a:sym typeface="Nunito"/>
              </a:rPr>
              <a:t>a</a:t>
            </a:r>
            <a:endParaRPr b="1" sz="1500">
              <a:solidFill>
                <a:schemeClr val="dk2"/>
              </a:solidFill>
              <a:latin typeface="Nunito"/>
              <a:ea typeface="Nunito"/>
              <a:cs typeface="Nunito"/>
              <a:sym typeface="Nunito"/>
            </a:endParaRPr>
          </a:p>
        </p:txBody>
      </p:sp>
      <p:sp>
        <p:nvSpPr>
          <p:cNvPr id="1652" name="Google Shape;1652;g27279ffc11a_1_301"/>
          <p:cNvSpPr txBox="1"/>
          <p:nvPr/>
        </p:nvSpPr>
        <p:spPr>
          <a:xfrm>
            <a:off x="6322550" y="2493150"/>
            <a:ext cx="634200" cy="1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Nunito"/>
                <a:ea typeface="Nunito"/>
                <a:cs typeface="Nunito"/>
                <a:sym typeface="Nunito"/>
              </a:rPr>
              <a:t>c</a:t>
            </a:r>
            <a:endParaRPr b="1" sz="1500">
              <a:solidFill>
                <a:schemeClr val="dk2"/>
              </a:solidFill>
              <a:latin typeface="Nunito"/>
              <a:ea typeface="Nunito"/>
              <a:cs typeface="Nunito"/>
              <a:sym typeface="Nunito"/>
            </a:endParaRPr>
          </a:p>
        </p:txBody>
      </p:sp>
      <p:sp>
        <p:nvSpPr>
          <p:cNvPr id="1653" name="Google Shape;1653;g27279ffc11a_1_301"/>
          <p:cNvSpPr txBox="1"/>
          <p:nvPr/>
        </p:nvSpPr>
        <p:spPr>
          <a:xfrm>
            <a:off x="4572000" y="2493150"/>
            <a:ext cx="634200" cy="1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Nunito"/>
                <a:ea typeface="Nunito"/>
                <a:cs typeface="Nunito"/>
                <a:sym typeface="Nunito"/>
              </a:rPr>
              <a:t>b</a:t>
            </a:r>
            <a:endParaRPr b="1" sz="1500">
              <a:solidFill>
                <a:schemeClr val="dk2"/>
              </a:solidFill>
              <a:latin typeface="Nunito"/>
              <a:ea typeface="Nunito"/>
              <a:cs typeface="Nunito"/>
              <a:sym typeface="Nuni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g27279ffc11a_1_30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Edge Detection </a:t>
            </a:r>
            <a:endParaRPr/>
          </a:p>
        </p:txBody>
      </p:sp>
      <p:sp>
        <p:nvSpPr>
          <p:cNvPr id="1659" name="Google Shape;1659;g27279ffc11a_1_309"/>
          <p:cNvSpPr txBox="1"/>
          <p:nvPr>
            <p:ph idx="1" type="body"/>
          </p:nvPr>
        </p:nvSpPr>
        <p:spPr>
          <a:xfrm>
            <a:off x="1303800" y="1609050"/>
            <a:ext cx="7030500" cy="2541600"/>
          </a:xfrm>
          <a:prstGeom prst="rect">
            <a:avLst/>
          </a:prstGeom>
          <a:noFill/>
          <a:ln>
            <a:noFill/>
          </a:ln>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SzPts val="1300"/>
              <a:buChar char="●"/>
            </a:pPr>
            <a:r>
              <a:rPr b="1" lang="en" sz="1600"/>
              <a:t>Gradient Based</a:t>
            </a:r>
            <a:endParaRPr/>
          </a:p>
          <a:p>
            <a:pPr indent="-298450" lvl="1" marL="914400" rtl="0" algn="l">
              <a:lnSpc>
                <a:spcPct val="115000"/>
              </a:lnSpc>
              <a:spcBef>
                <a:spcPts val="0"/>
              </a:spcBef>
              <a:spcAft>
                <a:spcPts val="0"/>
              </a:spcAft>
              <a:buSzPts val="1100"/>
              <a:buChar char="○"/>
            </a:pPr>
            <a:r>
              <a:rPr lang="en" sz="1600"/>
              <a:t>Robert cross-gradient operators</a:t>
            </a:r>
            <a:endParaRPr/>
          </a:p>
          <a:p>
            <a:pPr indent="-298450" lvl="1" marL="914400" rtl="0" algn="l">
              <a:lnSpc>
                <a:spcPct val="115000"/>
              </a:lnSpc>
              <a:spcBef>
                <a:spcPts val="0"/>
              </a:spcBef>
              <a:spcAft>
                <a:spcPts val="0"/>
              </a:spcAft>
              <a:buSzPts val="1100"/>
              <a:buChar char="○"/>
            </a:pPr>
            <a:r>
              <a:rPr lang="en" sz="1600"/>
              <a:t>Prewitt operators</a:t>
            </a:r>
            <a:endParaRPr/>
          </a:p>
          <a:p>
            <a:pPr indent="-298450" lvl="1" marL="914400" rtl="0" algn="l">
              <a:lnSpc>
                <a:spcPct val="115000"/>
              </a:lnSpc>
              <a:spcBef>
                <a:spcPts val="0"/>
              </a:spcBef>
              <a:spcAft>
                <a:spcPts val="0"/>
              </a:spcAft>
              <a:buSzPts val="1100"/>
              <a:buChar char="○"/>
            </a:pPr>
            <a:r>
              <a:rPr lang="en" sz="1600"/>
              <a:t>Sobel Operators</a:t>
            </a:r>
            <a:endParaRPr/>
          </a:p>
          <a:p>
            <a:pPr indent="0" lvl="0" marL="146050" rtl="0" algn="l">
              <a:lnSpc>
                <a:spcPct val="115000"/>
              </a:lnSpc>
              <a:spcBef>
                <a:spcPts val="0"/>
              </a:spcBef>
              <a:spcAft>
                <a:spcPts val="0"/>
              </a:spcAft>
              <a:buSzPts val="1300"/>
              <a:buNone/>
            </a:pPr>
            <a:r>
              <a:t/>
            </a:r>
            <a:endParaRPr sz="1600"/>
          </a:p>
          <a:p>
            <a:pPr indent="-311150" lvl="0" marL="457200" rtl="0" algn="l">
              <a:lnSpc>
                <a:spcPct val="115000"/>
              </a:lnSpc>
              <a:spcBef>
                <a:spcPts val="0"/>
              </a:spcBef>
              <a:spcAft>
                <a:spcPts val="0"/>
              </a:spcAft>
              <a:buSzPts val="1300"/>
              <a:buChar char="●"/>
            </a:pPr>
            <a:r>
              <a:rPr b="1" lang="en" sz="1600"/>
              <a:t>Gaussian Based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g27279ffc11a_1_31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Gradient Based Edge detection</a:t>
            </a:r>
            <a:endParaRPr/>
          </a:p>
        </p:txBody>
      </p:sp>
      <p:sp>
        <p:nvSpPr>
          <p:cNvPr id="1665" name="Google Shape;1665;g27279ffc11a_1_314"/>
          <p:cNvSpPr txBox="1"/>
          <p:nvPr>
            <p:ph idx="1" type="body"/>
          </p:nvPr>
        </p:nvSpPr>
        <p:spPr>
          <a:xfrm>
            <a:off x="1303800" y="1588168"/>
            <a:ext cx="7030500" cy="2943482"/>
          </a:xfrm>
          <a:prstGeom prst="rect">
            <a:avLst/>
          </a:prstGeom>
          <a:noFill/>
          <a:ln>
            <a:noFill/>
          </a:ln>
        </p:spPr>
        <p:txBody>
          <a:bodyPr anchorCtr="0" anchor="t" bIns="91425" lIns="91425" spcFirstLastPara="1" rIns="91425" wrap="square" tIns="91425">
            <a:normAutofit/>
          </a:bodyPr>
          <a:lstStyle/>
          <a:p>
            <a:pPr indent="0" lvl="0" marL="146050" rtl="0" algn="l">
              <a:lnSpc>
                <a:spcPct val="115000"/>
              </a:lnSpc>
              <a:spcBef>
                <a:spcPts val="0"/>
              </a:spcBef>
              <a:spcAft>
                <a:spcPts val="0"/>
              </a:spcAft>
              <a:buSzPts val="1300"/>
              <a:buNone/>
            </a:pPr>
            <a:r>
              <a:rPr lang="en"/>
              <a:t>Gradient Operators </a:t>
            </a:r>
            <a:endParaRPr/>
          </a:p>
          <a:p>
            <a:pPr indent="-311150" lvl="0" marL="457200" rtl="0" algn="l">
              <a:lnSpc>
                <a:spcPct val="115000"/>
              </a:lnSpc>
              <a:spcBef>
                <a:spcPts val="0"/>
              </a:spcBef>
              <a:spcAft>
                <a:spcPts val="0"/>
              </a:spcAft>
              <a:buSzPts val="1300"/>
              <a:buChar char="●"/>
            </a:pPr>
            <a:r>
              <a:rPr b="1" lang="en"/>
              <a:t>Roberts Operator:</a:t>
            </a:r>
            <a:r>
              <a:rPr lang="en"/>
              <a:t> Detects step edges by computing the gradient at each pixel using diagonal differences. It's simple but sensitive to noise.</a:t>
            </a:r>
            <a:endParaRPr/>
          </a:p>
          <a:p>
            <a:pPr indent="-311150" lvl="0" marL="457200" rtl="0" algn="l">
              <a:lnSpc>
                <a:spcPct val="115000"/>
              </a:lnSpc>
              <a:spcBef>
                <a:spcPts val="0"/>
              </a:spcBef>
              <a:spcAft>
                <a:spcPts val="0"/>
              </a:spcAft>
              <a:buSzPts val="1300"/>
              <a:buChar char="●"/>
            </a:pPr>
            <a:r>
              <a:rPr b="1" lang="en"/>
              <a:t>Prewitt Operator:</a:t>
            </a:r>
            <a:r>
              <a:rPr lang="en"/>
              <a:t> Detects step edges by using horizontal and vertical gradients. It's based on averaging and is more robust to noise than Roberts.</a:t>
            </a:r>
            <a:endParaRPr/>
          </a:p>
          <a:p>
            <a:pPr indent="-311150" lvl="0" marL="457200" rtl="0" algn="l">
              <a:lnSpc>
                <a:spcPct val="115000"/>
              </a:lnSpc>
              <a:spcBef>
                <a:spcPts val="0"/>
              </a:spcBef>
              <a:spcAft>
                <a:spcPts val="0"/>
              </a:spcAft>
              <a:buSzPts val="1300"/>
              <a:buChar char="●"/>
            </a:pPr>
            <a:r>
              <a:rPr b="1" lang="en"/>
              <a:t>Sobel Operator:</a:t>
            </a:r>
            <a:r>
              <a:rPr lang="en"/>
              <a:t> Detects step edges similar to Prewitt but includes a smoothing effect.  It's effective for reducing noise while detecting edges.</a:t>
            </a:r>
            <a:endParaRPr/>
          </a:p>
          <a:p>
            <a:pPr indent="0" lvl="0" marL="0" rtl="0" algn="l">
              <a:lnSpc>
                <a:spcPct val="115000"/>
              </a:lnSpc>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722c5109ee_0_14"/>
          <p:cNvSpPr txBox="1"/>
          <p:nvPr>
            <p:ph type="title"/>
          </p:nvPr>
        </p:nvSpPr>
        <p:spPr>
          <a:xfrm>
            <a:off x="411725" y="159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D0D0D"/>
                </a:solidFill>
                <a:latin typeface="Times New Roman"/>
                <a:ea typeface="Times New Roman"/>
                <a:cs typeface="Times New Roman"/>
                <a:sym typeface="Times New Roman"/>
              </a:rPr>
              <a:t>Instance segmentation</a:t>
            </a:r>
            <a:endParaRPr>
              <a:solidFill>
                <a:srgbClr val="0D0D0D"/>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615" name="Google Shape;615;g2722c5109ee_0_14"/>
          <p:cNvSpPr txBox="1"/>
          <p:nvPr>
            <p:ph idx="1" type="body"/>
          </p:nvPr>
        </p:nvSpPr>
        <p:spPr>
          <a:xfrm>
            <a:off x="411725" y="732000"/>
            <a:ext cx="8418000" cy="4140000"/>
          </a:xfrm>
          <a:prstGeom prst="rect">
            <a:avLst/>
          </a:prstGeom>
        </p:spPr>
        <p:txBody>
          <a:bodyPr anchorCtr="0" anchor="t" bIns="91425" lIns="91425" spcFirstLastPara="1" rIns="91425" wrap="square" tIns="91425">
            <a:normAutofit/>
          </a:bodyPr>
          <a:lstStyle/>
          <a:p>
            <a:pPr indent="0" lvl="0" marL="914400" rtl="0" algn="l">
              <a:spcBef>
                <a:spcPts val="0"/>
              </a:spcBef>
              <a:spcAft>
                <a:spcPts val="0"/>
              </a:spcAft>
              <a:buNone/>
            </a:pPr>
            <a:br>
              <a:rPr lang="en"/>
            </a:br>
            <a:br>
              <a:rPr lang="en"/>
            </a:br>
            <a:br>
              <a:rPr lang="en"/>
            </a:br>
            <a:br>
              <a:rPr lang="en"/>
            </a:br>
            <a:br>
              <a:rPr lang="en"/>
            </a:br>
            <a:br>
              <a:rPr lang="en"/>
            </a:br>
            <a:br>
              <a:rPr lang="en"/>
            </a:br>
            <a:br>
              <a:rPr lang="en"/>
            </a:b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endParaRPr>
              <a:solidFill>
                <a:schemeClr val="dk1"/>
              </a:solidFill>
              <a:latin typeface="Times New Roman"/>
              <a:ea typeface="Times New Roman"/>
              <a:cs typeface="Times New Roman"/>
              <a:sym typeface="Times New Roman"/>
            </a:endParaRPr>
          </a:p>
          <a:p>
            <a:pPr indent="-322729" lvl="0" marL="457200" rtl="0" algn="just">
              <a:spcBef>
                <a:spcPts val="1200"/>
              </a:spcBef>
              <a:spcAft>
                <a:spcPts val="0"/>
              </a:spcAft>
              <a:buClr>
                <a:srgbClr val="0D0D0D"/>
              </a:buClr>
              <a:buSzPts val="1482"/>
              <a:buChar char="❏"/>
            </a:pPr>
            <a:r>
              <a:rPr lang="en" sz="1482">
                <a:solidFill>
                  <a:srgbClr val="0D0D0D"/>
                </a:solidFill>
                <a:latin typeface="Times New Roman"/>
                <a:ea typeface="Times New Roman"/>
                <a:cs typeface="Times New Roman"/>
                <a:sym typeface="Times New Roman"/>
              </a:rPr>
              <a:t>Instance Segmentation is a computer vision task that involves identifying and separating individual objects within an image, including detecting the boundaries of each object and assigning a unique label to each object.</a:t>
            </a:r>
            <a:endParaRPr sz="1482">
              <a:solidFill>
                <a:srgbClr val="0D0D0D"/>
              </a:solidFill>
              <a:latin typeface="Times New Roman"/>
              <a:ea typeface="Times New Roman"/>
              <a:cs typeface="Times New Roman"/>
              <a:sym typeface="Times New Roman"/>
            </a:endParaRPr>
          </a:p>
        </p:txBody>
      </p:sp>
      <p:pic>
        <p:nvPicPr>
          <p:cNvPr id="616" name="Google Shape;616;g2722c5109ee_0_14"/>
          <p:cNvPicPr preferRelativeResize="0"/>
          <p:nvPr/>
        </p:nvPicPr>
        <p:blipFill>
          <a:blip r:embed="rId3">
            <a:alphaModFix/>
          </a:blip>
          <a:stretch>
            <a:fillRect/>
          </a:stretch>
        </p:blipFill>
        <p:spPr>
          <a:xfrm>
            <a:off x="1500200" y="1036875"/>
            <a:ext cx="5815000" cy="27578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g2727943809e_0_81"/>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Gradient Based Edge detection Cont.</a:t>
            </a:r>
            <a:endParaRPr/>
          </a:p>
        </p:txBody>
      </p:sp>
      <p:sp>
        <p:nvSpPr>
          <p:cNvPr id="1671" name="Google Shape;1671;g2727943809e_0_81"/>
          <p:cNvSpPr txBox="1"/>
          <p:nvPr>
            <p:ph idx="1" type="body"/>
          </p:nvPr>
        </p:nvSpPr>
        <p:spPr>
          <a:xfrm>
            <a:off x="1303800" y="1588168"/>
            <a:ext cx="7030500" cy="2943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400">
                <a:latin typeface="Times New Roman"/>
                <a:ea typeface="Times New Roman"/>
                <a:cs typeface="Times New Roman"/>
                <a:sym typeface="Times New Roman"/>
              </a:rPr>
              <a:t>Gradient is a vector ,  </a:t>
            </a:r>
            <a:endParaRPr b="1" sz="14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400">
              <a:latin typeface="Times New Roman"/>
              <a:ea typeface="Times New Roman"/>
              <a:cs typeface="Times New Roman"/>
              <a:sym typeface="Times New Roman"/>
            </a:endParaRPr>
          </a:p>
        </p:txBody>
      </p:sp>
      <p:pic>
        <p:nvPicPr>
          <p:cNvPr id="1672" name="Google Shape;1672;g2727943809e_0_81"/>
          <p:cNvPicPr preferRelativeResize="0"/>
          <p:nvPr/>
        </p:nvPicPr>
        <p:blipFill>
          <a:blip r:embed="rId3">
            <a:alphaModFix/>
          </a:blip>
          <a:stretch>
            <a:fillRect/>
          </a:stretch>
        </p:blipFill>
        <p:spPr>
          <a:xfrm>
            <a:off x="3957638" y="1357313"/>
            <a:ext cx="2752725" cy="1057275"/>
          </a:xfrm>
          <a:prstGeom prst="rect">
            <a:avLst/>
          </a:prstGeom>
          <a:noFill/>
          <a:ln>
            <a:noFill/>
          </a:ln>
        </p:spPr>
      </p:pic>
      <p:pic>
        <p:nvPicPr>
          <p:cNvPr id="1673" name="Google Shape;1673;g2727943809e_0_81"/>
          <p:cNvPicPr preferRelativeResize="0"/>
          <p:nvPr/>
        </p:nvPicPr>
        <p:blipFill>
          <a:blip r:embed="rId4">
            <a:alphaModFix/>
          </a:blip>
          <a:stretch>
            <a:fillRect/>
          </a:stretch>
        </p:blipFill>
        <p:spPr>
          <a:xfrm>
            <a:off x="1266825" y="2376488"/>
            <a:ext cx="4781550" cy="695325"/>
          </a:xfrm>
          <a:prstGeom prst="rect">
            <a:avLst/>
          </a:prstGeom>
          <a:noFill/>
          <a:ln>
            <a:noFill/>
          </a:ln>
        </p:spPr>
      </p:pic>
      <p:pic>
        <p:nvPicPr>
          <p:cNvPr id="1674" name="Google Shape;1674;g2727943809e_0_81"/>
          <p:cNvPicPr preferRelativeResize="0"/>
          <p:nvPr/>
        </p:nvPicPr>
        <p:blipFill>
          <a:blip r:embed="rId5">
            <a:alphaModFix/>
          </a:blip>
          <a:stretch>
            <a:fillRect/>
          </a:stretch>
        </p:blipFill>
        <p:spPr>
          <a:xfrm>
            <a:off x="1343025" y="3695700"/>
            <a:ext cx="4171950" cy="952500"/>
          </a:xfrm>
          <a:prstGeom prst="rect">
            <a:avLst/>
          </a:prstGeom>
          <a:noFill/>
          <a:ln>
            <a:noFill/>
          </a:ln>
        </p:spPr>
      </p:pic>
      <p:sp>
        <p:nvSpPr>
          <p:cNvPr id="1675" name="Google Shape;1675;g2727943809e_0_81"/>
          <p:cNvSpPr/>
          <p:nvPr/>
        </p:nvSpPr>
        <p:spPr>
          <a:xfrm>
            <a:off x="931900" y="1769075"/>
            <a:ext cx="276900" cy="115200"/>
          </a:xfrm>
          <a:prstGeom prst="rightArrow">
            <a:avLst>
              <a:gd fmla="val 10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1676" name="Google Shape;1676;g2727943809e_0_81"/>
          <p:cNvSpPr/>
          <p:nvPr/>
        </p:nvSpPr>
        <p:spPr>
          <a:xfrm>
            <a:off x="1008100" y="3750275"/>
            <a:ext cx="276900" cy="115200"/>
          </a:xfrm>
          <a:prstGeom prst="rightArrow">
            <a:avLst>
              <a:gd fmla="val 10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1677" name="Google Shape;1677;g2727943809e_0_81"/>
          <p:cNvSpPr/>
          <p:nvPr/>
        </p:nvSpPr>
        <p:spPr>
          <a:xfrm>
            <a:off x="931900" y="2454875"/>
            <a:ext cx="276900" cy="115200"/>
          </a:xfrm>
          <a:prstGeom prst="rightArrow">
            <a:avLst>
              <a:gd fmla="val 10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g27279ffc11a_1_319"/>
          <p:cNvSpPr txBox="1"/>
          <p:nvPr>
            <p:ph type="title"/>
          </p:nvPr>
        </p:nvSpPr>
        <p:spPr>
          <a:xfrm>
            <a:off x="232967" y="93249"/>
            <a:ext cx="5734696" cy="574264"/>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Gradient Based Edge detection Con.</a:t>
            </a:r>
            <a:endParaRPr/>
          </a:p>
          <a:p>
            <a:pPr indent="0" lvl="0" marL="0" rtl="0" algn="l">
              <a:lnSpc>
                <a:spcPct val="100000"/>
              </a:lnSpc>
              <a:spcBef>
                <a:spcPts val="0"/>
              </a:spcBef>
              <a:spcAft>
                <a:spcPts val="0"/>
              </a:spcAft>
              <a:buSzPct val="111111"/>
              <a:buNone/>
            </a:pPr>
            <a:r>
              <a:t/>
            </a:r>
            <a:endParaRPr/>
          </a:p>
        </p:txBody>
      </p:sp>
      <p:pic>
        <p:nvPicPr>
          <p:cNvPr id="1683" name="Google Shape;1683;g27279ffc11a_1_319"/>
          <p:cNvPicPr preferRelativeResize="0"/>
          <p:nvPr/>
        </p:nvPicPr>
        <p:blipFill rotWithShape="1">
          <a:blip r:embed="rId3">
            <a:alphaModFix/>
          </a:blip>
          <a:srcRect b="0" l="0" r="0" t="0"/>
          <a:stretch/>
        </p:blipFill>
        <p:spPr>
          <a:xfrm>
            <a:off x="5783272" y="1106904"/>
            <a:ext cx="2895600" cy="3797975"/>
          </a:xfrm>
          <a:prstGeom prst="rect">
            <a:avLst/>
          </a:prstGeom>
          <a:noFill/>
          <a:ln>
            <a:noFill/>
          </a:ln>
        </p:spPr>
      </p:pic>
      <p:pic>
        <p:nvPicPr>
          <p:cNvPr id="1684" name="Google Shape;1684;g27279ffc11a_1_319"/>
          <p:cNvPicPr preferRelativeResize="0"/>
          <p:nvPr/>
        </p:nvPicPr>
        <p:blipFill>
          <a:blip r:embed="rId4">
            <a:alphaModFix/>
          </a:blip>
          <a:stretch>
            <a:fillRect/>
          </a:stretch>
        </p:blipFill>
        <p:spPr>
          <a:xfrm>
            <a:off x="152400" y="1277128"/>
            <a:ext cx="4549114" cy="3797975"/>
          </a:xfrm>
          <a:prstGeom prst="rect">
            <a:avLst/>
          </a:prstGeom>
          <a:noFill/>
          <a:ln>
            <a:noFill/>
          </a:ln>
        </p:spPr>
      </p:pic>
      <p:sp>
        <p:nvSpPr>
          <p:cNvPr id="1685" name="Google Shape;1685;g27279ffc11a_1_319"/>
          <p:cNvSpPr txBox="1"/>
          <p:nvPr/>
        </p:nvSpPr>
        <p:spPr>
          <a:xfrm>
            <a:off x="3471300" y="1498725"/>
            <a:ext cx="2401200" cy="6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Here, </a:t>
            </a:r>
            <a:r>
              <a:rPr b="1" lang="en" sz="1300">
                <a:solidFill>
                  <a:schemeClr val="dk2"/>
                </a:solidFill>
                <a:latin typeface="Nunito"/>
                <a:ea typeface="Nunito"/>
                <a:cs typeface="Nunito"/>
                <a:sym typeface="Nunito"/>
              </a:rPr>
              <a:t>gx and gy represent the gradients of the image intensity in the horizontal and vertical directions.</a:t>
            </a:r>
            <a:endParaRPr b="1" sz="1300">
              <a:solidFill>
                <a:schemeClr val="dk2"/>
              </a:solidFill>
              <a:latin typeface="Nunito"/>
              <a:ea typeface="Nunito"/>
              <a:cs typeface="Nunito"/>
              <a:sym typeface="Nunito"/>
            </a:endParaRPr>
          </a:p>
        </p:txBody>
      </p:sp>
      <p:sp>
        <p:nvSpPr>
          <p:cNvPr id="1686" name="Google Shape;1686;g27279ffc11a_1_319"/>
          <p:cNvSpPr txBox="1"/>
          <p:nvPr/>
        </p:nvSpPr>
        <p:spPr>
          <a:xfrm>
            <a:off x="1236275" y="687075"/>
            <a:ext cx="6758100" cy="2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This works on neighborhood concepts that considers differences between them.</a:t>
            </a:r>
            <a:endParaRPr sz="1300">
              <a:solidFill>
                <a:schemeClr val="dk2"/>
              </a:solidFill>
              <a:latin typeface="Nunito"/>
              <a:ea typeface="Nunito"/>
              <a:cs typeface="Nunito"/>
              <a:sym typeface="Nuni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g27279ffc11a_1_326"/>
          <p:cNvSpPr txBox="1"/>
          <p:nvPr>
            <p:ph type="title"/>
          </p:nvPr>
        </p:nvSpPr>
        <p:spPr>
          <a:xfrm>
            <a:off x="232967" y="93249"/>
            <a:ext cx="5734696" cy="574264"/>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Gradient Based Edge detection Con.</a:t>
            </a:r>
            <a:endParaRPr/>
          </a:p>
        </p:txBody>
      </p:sp>
      <p:pic>
        <p:nvPicPr>
          <p:cNvPr id="1692" name="Google Shape;1692;g27279ffc11a_1_326"/>
          <p:cNvPicPr preferRelativeResize="0"/>
          <p:nvPr/>
        </p:nvPicPr>
        <p:blipFill rotWithShape="1">
          <a:blip r:embed="rId3">
            <a:alphaModFix/>
          </a:blip>
          <a:srcRect b="0" l="0" r="0" t="0"/>
          <a:stretch/>
        </p:blipFill>
        <p:spPr>
          <a:xfrm>
            <a:off x="1235492" y="1118955"/>
            <a:ext cx="7221214" cy="3938844"/>
          </a:xfrm>
          <a:prstGeom prst="rect">
            <a:avLst/>
          </a:prstGeom>
          <a:noFill/>
          <a:ln>
            <a:noFill/>
          </a:ln>
        </p:spPr>
      </p:pic>
      <p:sp>
        <p:nvSpPr>
          <p:cNvPr id="1693" name="Google Shape;1693;g27279ffc11a_1_326"/>
          <p:cNvSpPr txBox="1"/>
          <p:nvPr/>
        </p:nvSpPr>
        <p:spPr>
          <a:xfrm>
            <a:off x="1503947" y="842211"/>
            <a:ext cx="36952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Example of use of Gradient (Sobel operator)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g2727943809e_0_95"/>
          <p:cNvSpPr txBox="1"/>
          <p:nvPr>
            <p:ph type="title"/>
          </p:nvPr>
        </p:nvSpPr>
        <p:spPr>
          <a:xfrm>
            <a:off x="465600" y="217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Math Problem on Gradient Edge detection</a:t>
            </a:r>
            <a:endParaRPr/>
          </a:p>
        </p:txBody>
      </p:sp>
      <p:pic>
        <p:nvPicPr>
          <p:cNvPr id="1699" name="Google Shape;1699;g2727943809e_0_95"/>
          <p:cNvPicPr preferRelativeResize="0"/>
          <p:nvPr/>
        </p:nvPicPr>
        <p:blipFill>
          <a:blip r:embed="rId3">
            <a:alphaModFix/>
          </a:blip>
          <a:stretch>
            <a:fillRect/>
          </a:stretch>
        </p:blipFill>
        <p:spPr>
          <a:xfrm>
            <a:off x="1866425" y="2131275"/>
            <a:ext cx="4497874" cy="2824550"/>
          </a:xfrm>
          <a:prstGeom prst="rect">
            <a:avLst/>
          </a:prstGeom>
          <a:noFill/>
          <a:ln>
            <a:noFill/>
          </a:ln>
        </p:spPr>
      </p:pic>
      <p:sp>
        <p:nvSpPr>
          <p:cNvPr id="1700" name="Google Shape;1700;g2727943809e_0_95"/>
          <p:cNvSpPr txBox="1"/>
          <p:nvPr/>
        </p:nvSpPr>
        <p:spPr>
          <a:xfrm>
            <a:off x="532800" y="1337725"/>
            <a:ext cx="85341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Detect edge in the following image using strength (magnitude) and direction of gradient. Use Prewitt operator. Consider the pixel (1,1) as the point of interest.</a:t>
            </a:r>
            <a:endParaRPr b="1" sz="1300">
              <a:solidFill>
                <a:schemeClr val="dk2"/>
              </a:solidFill>
              <a:latin typeface="Nunito"/>
              <a:ea typeface="Nunito"/>
              <a:cs typeface="Nunito"/>
              <a:sym typeface="Nunito"/>
            </a:endParaRPr>
          </a:p>
        </p:txBody>
      </p:sp>
      <p:sp>
        <p:nvSpPr>
          <p:cNvPr id="1701" name="Google Shape;1701;g2727943809e_0_95"/>
          <p:cNvSpPr txBox="1"/>
          <p:nvPr/>
        </p:nvSpPr>
        <p:spPr>
          <a:xfrm>
            <a:off x="756350" y="3149600"/>
            <a:ext cx="11100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highlight>
                  <a:srgbClr val="FFFF00"/>
                </a:highlight>
                <a:latin typeface="Nunito"/>
                <a:ea typeface="Nunito"/>
                <a:cs typeface="Nunito"/>
                <a:sym typeface="Nunito"/>
              </a:rPr>
              <a:t>Sln:</a:t>
            </a:r>
            <a:endParaRPr b="1" sz="1300">
              <a:solidFill>
                <a:schemeClr val="dk2"/>
              </a:solidFill>
              <a:highlight>
                <a:srgbClr val="FFFF00"/>
              </a:highlight>
              <a:latin typeface="Nunito"/>
              <a:ea typeface="Nunito"/>
              <a:cs typeface="Nunito"/>
              <a:sym typeface="Nuni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g2727943809e_0_106"/>
          <p:cNvSpPr txBox="1"/>
          <p:nvPr>
            <p:ph type="title"/>
          </p:nvPr>
        </p:nvSpPr>
        <p:spPr>
          <a:xfrm>
            <a:off x="465600" y="217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Math Problem on Gradient Edge detection</a:t>
            </a:r>
            <a:endParaRPr/>
          </a:p>
        </p:txBody>
      </p:sp>
      <p:pic>
        <p:nvPicPr>
          <p:cNvPr id="1707" name="Google Shape;1707;g2727943809e_0_106"/>
          <p:cNvPicPr preferRelativeResize="0"/>
          <p:nvPr/>
        </p:nvPicPr>
        <p:blipFill>
          <a:blip r:embed="rId3">
            <a:alphaModFix/>
          </a:blip>
          <a:stretch>
            <a:fillRect/>
          </a:stretch>
        </p:blipFill>
        <p:spPr>
          <a:xfrm>
            <a:off x="2018750" y="1369275"/>
            <a:ext cx="5268111" cy="362182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g2727943809e_0_113"/>
          <p:cNvSpPr txBox="1"/>
          <p:nvPr>
            <p:ph type="title"/>
          </p:nvPr>
        </p:nvSpPr>
        <p:spPr>
          <a:xfrm>
            <a:off x="465600" y="217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Math Problem on Gradient Edge detection</a:t>
            </a:r>
            <a:endParaRPr/>
          </a:p>
        </p:txBody>
      </p:sp>
      <p:pic>
        <p:nvPicPr>
          <p:cNvPr id="1713" name="Google Shape;1713;g2727943809e_0_113"/>
          <p:cNvPicPr preferRelativeResize="0"/>
          <p:nvPr/>
        </p:nvPicPr>
        <p:blipFill>
          <a:blip r:embed="rId3">
            <a:alphaModFix/>
          </a:blip>
          <a:stretch>
            <a:fillRect/>
          </a:stretch>
        </p:blipFill>
        <p:spPr>
          <a:xfrm>
            <a:off x="1676400" y="1064475"/>
            <a:ext cx="4829102" cy="362182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g2727943809e_0_118"/>
          <p:cNvSpPr txBox="1"/>
          <p:nvPr>
            <p:ph type="title"/>
          </p:nvPr>
        </p:nvSpPr>
        <p:spPr>
          <a:xfrm>
            <a:off x="465600" y="217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Math Problem on Gradient Edge detection</a:t>
            </a:r>
            <a:endParaRPr/>
          </a:p>
        </p:txBody>
      </p:sp>
      <p:pic>
        <p:nvPicPr>
          <p:cNvPr id="1719" name="Google Shape;1719;g2727943809e_0_118"/>
          <p:cNvPicPr preferRelativeResize="0"/>
          <p:nvPr/>
        </p:nvPicPr>
        <p:blipFill>
          <a:blip r:embed="rId3">
            <a:alphaModFix/>
          </a:blip>
          <a:stretch>
            <a:fillRect/>
          </a:stretch>
        </p:blipFill>
        <p:spPr>
          <a:xfrm>
            <a:off x="4644600" y="1728800"/>
            <a:ext cx="4391475" cy="2764950"/>
          </a:xfrm>
          <a:prstGeom prst="rect">
            <a:avLst/>
          </a:prstGeom>
          <a:noFill/>
          <a:ln>
            <a:noFill/>
          </a:ln>
        </p:spPr>
      </p:pic>
      <p:pic>
        <p:nvPicPr>
          <p:cNvPr id="1720" name="Google Shape;1720;g2727943809e_0_118"/>
          <p:cNvPicPr preferRelativeResize="0"/>
          <p:nvPr/>
        </p:nvPicPr>
        <p:blipFill>
          <a:blip r:embed="rId4">
            <a:alphaModFix/>
          </a:blip>
          <a:stretch>
            <a:fillRect/>
          </a:stretch>
        </p:blipFill>
        <p:spPr>
          <a:xfrm>
            <a:off x="175300" y="1707825"/>
            <a:ext cx="4391485" cy="276494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g2727943809e_0_55"/>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 for Edge Detection Using Sobel Operator</a:t>
            </a:r>
            <a:endParaRPr/>
          </a:p>
        </p:txBody>
      </p:sp>
      <p:sp>
        <p:nvSpPr>
          <p:cNvPr id="1726" name="Google Shape;1726;g2727943809e_0_55"/>
          <p:cNvSpPr txBox="1"/>
          <p:nvPr>
            <p:ph idx="1" type="body"/>
          </p:nvPr>
        </p:nvSpPr>
        <p:spPr>
          <a:xfrm>
            <a:off x="1303800" y="16090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https://colab.research.google.com/drive/1_g2McBWkIIXB-EaVoB0NJl3K3WsIzJkM#scrollTo=ZSzrO6WAz1YM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Output :</a:t>
            </a:r>
            <a:endParaRPr/>
          </a:p>
          <a:p>
            <a:pPr indent="0" lvl="0" marL="0" rtl="0" algn="l">
              <a:spcBef>
                <a:spcPts val="0"/>
              </a:spcBef>
              <a:spcAft>
                <a:spcPts val="0"/>
              </a:spcAft>
              <a:buNone/>
            </a:pPr>
            <a:r>
              <a:t/>
            </a:r>
            <a:endParaRPr/>
          </a:p>
        </p:txBody>
      </p:sp>
      <p:pic>
        <p:nvPicPr>
          <p:cNvPr id="1727" name="Google Shape;1727;g2727943809e_0_55"/>
          <p:cNvPicPr preferRelativeResize="0"/>
          <p:nvPr/>
        </p:nvPicPr>
        <p:blipFill>
          <a:blip r:embed="rId4">
            <a:alphaModFix/>
          </a:blip>
          <a:stretch>
            <a:fillRect/>
          </a:stretch>
        </p:blipFill>
        <p:spPr>
          <a:xfrm>
            <a:off x="2880557" y="2266250"/>
            <a:ext cx="5196643" cy="2541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g2e1ecc9a3c7_0_1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Assignment on Edge detection</a:t>
            </a:r>
            <a:endParaRPr/>
          </a:p>
        </p:txBody>
      </p:sp>
      <p:sp>
        <p:nvSpPr>
          <p:cNvPr id="1733" name="Google Shape;1733;g2e1ecc9a3c7_0_10"/>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Perform Edge detection for the following </a:t>
            </a:r>
            <a:r>
              <a:rPr lang="en"/>
              <a:t>picture</a:t>
            </a:r>
            <a:r>
              <a:rPr lang="en"/>
              <a:t> using Prewitt operators </a:t>
            </a:r>
            <a:endParaRPr/>
          </a:p>
          <a:p>
            <a:pPr indent="0" lvl="0" marL="0" rtl="0" algn="l">
              <a:spcBef>
                <a:spcPts val="0"/>
              </a:spcBef>
              <a:spcAft>
                <a:spcPts val="0"/>
              </a:spcAft>
              <a:buNone/>
            </a:pPr>
            <a:r>
              <a:t/>
            </a:r>
            <a:endParaRPr/>
          </a:p>
        </p:txBody>
      </p:sp>
      <p:pic>
        <p:nvPicPr>
          <p:cNvPr id="1734" name="Google Shape;1734;g2e1ecc9a3c7_0_10"/>
          <p:cNvPicPr preferRelativeResize="0"/>
          <p:nvPr/>
        </p:nvPicPr>
        <p:blipFill>
          <a:blip r:embed="rId3">
            <a:alphaModFix/>
          </a:blip>
          <a:stretch>
            <a:fillRect/>
          </a:stretch>
        </p:blipFill>
        <p:spPr>
          <a:xfrm>
            <a:off x="3380700" y="2557775"/>
            <a:ext cx="2299974" cy="229997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3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60"/>
              <a:buFont typeface="Calibri"/>
              <a:buNone/>
            </a:pPr>
            <a:r>
              <a:rPr lang="en" sz="2460">
                <a:latin typeface="Arial"/>
                <a:ea typeface="Arial"/>
                <a:cs typeface="Arial"/>
                <a:sym typeface="Arial"/>
              </a:rPr>
              <a:t>Applications of Image Segmentation</a:t>
            </a:r>
            <a:endParaRPr sz="2460">
              <a:latin typeface="Arial"/>
              <a:ea typeface="Arial"/>
              <a:cs typeface="Arial"/>
              <a:sym typeface="Arial"/>
            </a:endParaRPr>
          </a:p>
        </p:txBody>
      </p:sp>
      <p:sp>
        <p:nvSpPr>
          <p:cNvPr id="1740" name="Google Shape;1740;p36"/>
          <p:cNvSpPr txBox="1"/>
          <p:nvPr>
            <p:ph idx="1" type="body"/>
          </p:nvPr>
        </p:nvSpPr>
        <p:spPr>
          <a:xfrm>
            <a:off x="457200" y="1200150"/>
            <a:ext cx="8229600" cy="1687500"/>
          </a:xfrm>
          <a:prstGeom prst="rect">
            <a:avLst/>
          </a:prstGeom>
          <a:noFill/>
          <a:ln>
            <a:noFill/>
          </a:ln>
        </p:spPr>
        <p:txBody>
          <a:bodyPr anchorCtr="0" anchor="t" bIns="45700" lIns="91425" spcFirstLastPara="1" rIns="91425" wrap="square" tIns="45700">
            <a:normAutofit/>
          </a:bodyPr>
          <a:lstStyle/>
          <a:p>
            <a:pPr indent="-254000" lvl="0" marL="342900" rtl="0" algn="l">
              <a:lnSpc>
                <a:spcPct val="100000"/>
              </a:lnSpc>
              <a:spcBef>
                <a:spcPts val="0"/>
              </a:spcBef>
              <a:spcAft>
                <a:spcPts val="0"/>
              </a:spcAft>
              <a:buClr>
                <a:schemeClr val="dk1"/>
              </a:buClr>
              <a:buSzPts val="1800"/>
              <a:buChar char="•"/>
            </a:pPr>
            <a:r>
              <a:rPr lang="en" sz="1800">
                <a:latin typeface="Arial"/>
                <a:ea typeface="Arial"/>
                <a:cs typeface="Arial"/>
                <a:sym typeface="Arial"/>
              </a:rPr>
              <a:t>Robotics (Machine Vision)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Medical imaging</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Smart Cities</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Self Driving Cars</a:t>
            </a:r>
            <a:endParaRPr sz="18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722c5109ee_0_21"/>
          <p:cNvSpPr txBox="1"/>
          <p:nvPr>
            <p:ph type="title"/>
          </p:nvPr>
        </p:nvSpPr>
        <p:spPr>
          <a:xfrm>
            <a:off x="1056750" y="98500"/>
            <a:ext cx="7030500" cy="573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Times New Roman"/>
                <a:ea typeface="Times New Roman"/>
                <a:cs typeface="Times New Roman"/>
                <a:sym typeface="Times New Roman"/>
              </a:rPr>
              <a:t>Panoptic Segmentation</a:t>
            </a:r>
            <a:endParaRPr>
              <a:latin typeface="Times New Roman"/>
              <a:ea typeface="Times New Roman"/>
              <a:cs typeface="Times New Roman"/>
              <a:sym typeface="Times New Roman"/>
            </a:endParaRPr>
          </a:p>
        </p:txBody>
      </p:sp>
      <p:sp>
        <p:nvSpPr>
          <p:cNvPr id="622" name="Google Shape;622;g2722c5109ee_0_21"/>
          <p:cNvSpPr txBox="1"/>
          <p:nvPr>
            <p:ph idx="1" type="body"/>
          </p:nvPr>
        </p:nvSpPr>
        <p:spPr>
          <a:xfrm>
            <a:off x="442925" y="800100"/>
            <a:ext cx="8258100" cy="4157700"/>
          </a:xfrm>
          <a:prstGeom prst="rect">
            <a:avLst/>
          </a:prstGeom>
        </p:spPr>
        <p:txBody>
          <a:bodyPr anchorCtr="0" anchor="t" bIns="91425" lIns="91425" spcFirstLastPara="1" rIns="91425" wrap="square" tIns="91425">
            <a:normAutofit/>
          </a:bodyPr>
          <a:lstStyle/>
          <a:p>
            <a:pPr indent="0" lvl="0" marL="457200" rtl="0" algn="just">
              <a:spcBef>
                <a:spcPts val="0"/>
              </a:spcBef>
              <a:spcAft>
                <a:spcPts val="0"/>
              </a:spcAft>
              <a:buNone/>
            </a:pP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br>
              <a:rPr lang="en" sz="1600">
                <a:solidFill>
                  <a:schemeClr val="dk1"/>
                </a:solidFill>
              </a:rPr>
            </a:br>
            <a:endParaRPr sz="1600">
              <a:solidFill>
                <a:schemeClr val="dk1"/>
              </a:solidFill>
            </a:endParaRPr>
          </a:p>
          <a:p>
            <a:pPr indent="-333886" lvl="0" marL="457200" rtl="0" algn="just">
              <a:spcBef>
                <a:spcPts val="1200"/>
              </a:spcBef>
              <a:spcAft>
                <a:spcPts val="0"/>
              </a:spcAft>
              <a:buClr>
                <a:srgbClr val="0D0D0D"/>
              </a:buClr>
              <a:buSzPts val="1658"/>
              <a:buFont typeface="Times New Roman"/>
              <a:buChar char="❏"/>
            </a:pPr>
            <a:r>
              <a:rPr lang="en" sz="1558">
                <a:solidFill>
                  <a:srgbClr val="0D0D0D"/>
                </a:solidFill>
                <a:latin typeface="Times New Roman"/>
                <a:ea typeface="Times New Roman"/>
                <a:cs typeface="Times New Roman"/>
                <a:sym typeface="Times New Roman"/>
              </a:rPr>
              <a:t>Panoptic segmentation is a computer vision technique that combines semantic segmentation and instance segmentation to provide a detailed output of an image or video scene.</a:t>
            </a:r>
            <a:endParaRPr sz="1558">
              <a:solidFill>
                <a:srgbClr val="0D0D0D"/>
              </a:solidFill>
              <a:latin typeface="Times New Roman"/>
              <a:ea typeface="Times New Roman"/>
              <a:cs typeface="Times New Roman"/>
              <a:sym typeface="Times New Roman"/>
            </a:endParaRPr>
          </a:p>
        </p:txBody>
      </p:sp>
      <p:pic>
        <p:nvPicPr>
          <p:cNvPr id="623" name="Google Shape;623;g2722c5109ee_0_21"/>
          <p:cNvPicPr preferRelativeResize="0"/>
          <p:nvPr/>
        </p:nvPicPr>
        <p:blipFill>
          <a:blip r:embed="rId3">
            <a:alphaModFix/>
          </a:blip>
          <a:stretch>
            <a:fillRect/>
          </a:stretch>
        </p:blipFill>
        <p:spPr>
          <a:xfrm>
            <a:off x="1810000" y="885825"/>
            <a:ext cx="5539151" cy="26533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37"/>
          <p:cNvSpPr txBox="1"/>
          <p:nvPr>
            <p:ph type="title"/>
          </p:nvPr>
        </p:nvSpPr>
        <p:spPr>
          <a:xfrm>
            <a:off x="457200" y="283600"/>
            <a:ext cx="8229600" cy="799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t>Robotics (Machine Vision)</a:t>
            </a:r>
            <a:endParaRPr sz="2400"/>
          </a:p>
        </p:txBody>
      </p:sp>
      <p:pic>
        <p:nvPicPr>
          <p:cNvPr descr="image2(29).png" id="1746" name="Google Shape;1746;p37"/>
          <p:cNvPicPr preferRelativeResize="0"/>
          <p:nvPr>
            <p:ph idx="1" type="body"/>
          </p:nvPr>
        </p:nvPicPr>
        <p:blipFill rotWithShape="1">
          <a:blip r:embed="rId3">
            <a:alphaModFix/>
          </a:blip>
          <a:srcRect b="0" l="0" r="0" t="0"/>
          <a:stretch/>
        </p:blipFill>
        <p:spPr>
          <a:xfrm>
            <a:off x="1295400" y="1371600"/>
            <a:ext cx="7010400" cy="32004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38"/>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t>Medical imaging</a:t>
            </a:r>
            <a:endParaRPr sz="2400"/>
          </a:p>
        </p:txBody>
      </p:sp>
      <p:sp>
        <p:nvSpPr>
          <p:cNvPr id="1752" name="Google Shape;1752;p38"/>
          <p:cNvSpPr txBox="1"/>
          <p:nvPr>
            <p:ph idx="1" type="body"/>
          </p:nvPr>
        </p:nvSpPr>
        <p:spPr>
          <a:xfrm>
            <a:off x="457200" y="1200150"/>
            <a:ext cx="8229600" cy="2112900"/>
          </a:xfrm>
          <a:prstGeom prst="rect">
            <a:avLst/>
          </a:prstGeom>
          <a:noFill/>
          <a:ln>
            <a:noFill/>
          </a:ln>
        </p:spPr>
        <p:txBody>
          <a:bodyPr anchorCtr="0" anchor="t" bIns="45700" lIns="91425" spcFirstLastPara="1" rIns="91425" wrap="square" tIns="45700">
            <a:normAutofit/>
          </a:bodyPr>
          <a:lstStyle/>
          <a:p>
            <a:pPr indent="-254000" lvl="0" marL="342900" rtl="0" algn="l">
              <a:lnSpc>
                <a:spcPct val="100000"/>
              </a:lnSpc>
              <a:spcBef>
                <a:spcPts val="0"/>
              </a:spcBef>
              <a:spcAft>
                <a:spcPts val="0"/>
              </a:spcAft>
              <a:buClr>
                <a:schemeClr val="dk1"/>
              </a:buClr>
              <a:buSzPts val="1800"/>
              <a:buChar char="•"/>
            </a:pPr>
            <a:r>
              <a:rPr lang="en" sz="1800">
                <a:latin typeface="Arial"/>
                <a:ea typeface="Arial"/>
                <a:cs typeface="Arial"/>
                <a:sym typeface="Arial"/>
              </a:rPr>
              <a:t> X-Ray segmentation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 CT scan organ segmentation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 Dental instance segmentation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 Digital pathology cell segmentation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 Surgical video annotation</a:t>
            </a:r>
            <a:endParaRPr sz="1800">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3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500">
                <a:latin typeface="Arial"/>
                <a:ea typeface="Arial"/>
                <a:cs typeface="Arial"/>
                <a:sym typeface="Arial"/>
              </a:rPr>
              <a:t>X-Ray segmentation</a:t>
            </a:r>
            <a:endParaRPr sz="2500">
              <a:latin typeface="Arial"/>
              <a:ea typeface="Arial"/>
              <a:cs typeface="Arial"/>
              <a:sym typeface="Arial"/>
            </a:endParaRPr>
          </a:p>
        </p:txBody>
      </p:sp>
      <p:pic>
        <p:nvPicPr>
          <p:cNvPr descr="Capture2.PNG" id="1758" name="Google Shape;1758;p39"/>
          <p:cNvPicPr preferRelativeResize="0"/>
          <p:nvPr>
            <p:ph idx="1" type="body"/>
          </p:nvPr>
        </p:nvPicPr>
        <p:blipFill rotWithShape="1">
          <a:blip r:embed="rId3">
            <a:alphaModFix/>
          </a:blip>
          <a:srcRect b="0" l="0" r="0" t="0"/>
          <a:stretch/>
        </p:blipFill>
        <p:spPr>
          <a:xfrm>
            <a:off x="1448515" y="1428750"/>
            <a:ext cx="6246970" cy="316587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40"/>
          <p:cNvSpPr txBox="1"/>
          <p:nvPr>
            <p:ph type="title"/>
          </p:nvPr>
        </p:nvSpPr>
        <p:spPr>
          <a:xfrm>
            <a:off x="457200" y="285750"/>
            <a:ext cx="8229600" cy="914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500">
                <a:latin typeface="Arial"/>
                <a:ea typeface="Arial"/>
                <a:cs typeface="Arial"/>
                <a:sym typeface="Arial"/>
              </a:rPr>
              <a:t> CT scan organ segmentation</a:t>
            </a:r>
            <a:endParaRPr sz="2500">
              <a:latin typeface="Arial"/>
              <a:ea typeface="Arial"/>
              <a:cs typeface="Arial"/>
              <a:sym typeface="Arial"/>
            </a:endParaRPr>
          </a:p>
        </p:txBody>
      </p:sp>
      <p:pic>
        <p:nvPicPr>
          <p:cNvPr descr="download1.jpg" id="1764" name="Google Shape;1764;p40"/>
          <p:cNvPicPr preferRelativeResize="0"/>
          <p:nvPr>
            <p:ph idx="1" type="body"/>
          </p:nvPr>
        </p:nvPicPr>
        <p:blipFill rotWithShape="1">
          <a:blip r:embed="rId3">
            <a:alphaModFix/>
          </a:blip>
          <a:srcRect b="0" l="0" r="0" t="0"/>
          <a:stretch/>
        </p:blipFill>
        <p:spPr>
          <a:xfrm>
            <a:off x="1981200" y="1657350"/>
            <a:ext cx="4800600" cy="24003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4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Dental instance segmentation</a:t>
            </a:r>
            <a:endParaRPr sz="2400">
              <a:latin typeface="Arial"/>
              <a:ea typeface="Arial"/>
              <a:cs typeface="Arial"/>
              <a:sym typeface="Arial"/>
            </a:endParaRPr>
          </a:p>
        </p:txBody>
      </p:sp>
      <p:pic>
        <p:nvPicPr>
          <p:cNvPr descr="493555_1_En_9_Fig1_HTML.png" id="1770" name="Google Shape;1770;p41"/>
          <p:cNvPicPr preferRelativeResize="0"/>
          <p:nvPr>
            <p:ph idx="1" type="body"/>
          </p:nvPr>
        </p:nvPicPr>
        <p:blipFill rotWithShape="1">
          <a:blip r:embed="rId3">
            <a:alphaModFix/>
          </a:blip>
          <a:srcRect b="0" l="0" r="0" t="0"/>
          <a:stretch/>
        </p:blipFill>
        <p:spPr>
          <a:xfrm>
            <a:off x="1143000" y="1428750"/>
            <a:ext cx="6476999" cy="24574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sp>
        <p:nvSpPr>
          <p:cNvPr id="1775" name="Google Shape;1775;p42"/>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Digital pathology cell segmentation</a:t>
            </a:r>
            <a:endParaRPr sz="2400">
              <a:latin typeface="Arial"/>
              <a:ea typeface="Arial"/>
              <a:cs typeface="Arial"/>
              <a:sym typeface="Arial"/>
            </a:endParaRPr>
          </a:p>
        </p:txBody>
      </p:sp>
      <p:pic>
        <p:nvPicPr>
          <p:cNvPr descr="gr3_lrg.jpg" id="1776" name="Google Shape;1776;p42"/>
          <p:cNvPicPr preferRelativeResize="0"/>
          <p:nvPr>
            <p:ph idx="1" type="body"/>
          </p:nvPr>
        </p:nvPicPr>
        <p:blipFill rotWithShape="1">
          <a:blip r:embed="rId3">
            <a:alphaModFix/>
          </a:blip>
          <a:srcRect b="0" l="0" r="0" t="0"/>
          <a:stretch/>
        </p:blipFill>
        <p:spPr>
          <a:xfrm>
            <a:off x="1535277" y="1600200"/>
            <a:ext cx="6073445" cy="222884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4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Surgical video annotation</a:t>
            </a:r>
            <a:endParaRPr sz="2400">
              <a:latin typeface="Arial"/>
              <a:ea typeface="Arial"/>
              <a:cs typeface="Arial"/>
              <a:sym typeface="Arial"/>
            </a:endParaRPr>
          </a:p>
        </p:txBody>
      </p:sp>
      <p:pic>
        <p:nvPicPr>
          <p:cNvPr descr="download22.jpg" id="1782" name="Google Shape;1782;p43"/>
          <p:cNvPicPr preferRelativeResize="0"/>
          <p:nvPr>
            <p:ph idx="1" type="body"/>
          </p:nvPr>
        </p:nvPicPr>
        <p:blipFill rotWithShape="1">
          <a:blip r:embed="rId3">
            <a:alphaModFix/>
          </a:blip>
          <a:srcRect b="0" l="0" r="0" t="0"/>
          <a:stretch/>
        </p:blipFill>
        <p:spPr>
          <a:xfrm>
            <a:off x="1295400" y="1600200"/>
            <a:ext cx="6477000" cy="29146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p44"/>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Smart Cities</a:t>
            </a:r>
            <a:endParaRPr sz="2400">
              <a:latin typeface="Arial"/>
              <a:ea typeface="Arial"/>
              <a:cs typeface="Arial"/>
              <a:sym typeface="Arial"/>
            </a:endParaRPr>
          </a:p>
        </p:txBody>
      </p:sp>
      <p:sp>
        <p:nvSpPr>
          <p:cNvPr id="1788" name="Google Shape;1788;p44"/>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p>
            <a:pPr indent="-254000" lvl="0" marL="342900" rtl="0" algn="l">
              <a:lnSpc>
                <a:spcPct val="100000"/>
              </a:lnSpc>
              <a:spcBef>
                <a:spcPts val="0"/>
              </a:spcBef>
              <a:spcAft>
                <a:spcPts val="0"/>
              </a:spcAft>
              <a:buClr>
                <a:schemeClr val="dk1"/>
              </a:buClr>
              <a:buSzPts val="1800"/>
              <a:buChar char="•"/>
            </a:pPr>
            <a:r>
              <a:rPr lang="en" sz="1800">
                <a:latin typeface="Arial"/>
                <a:ea typeface="Arial"/>
                <a:cs typeface="Arial"/>
                <a:sym typeface="Arial"/>
              </a:rPr>
              <a:t>Pedestrian detection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Traffic analytics</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License plate detection</a:t>
            </a:r>
            <a:endParaRPr sz="1800">
              <a:latin typeface="Arial"/>
              <a:ea typeface="Arial"/>
              <a:cs typeface="Arial"/>
              <a:sym typeface="Arial"/>
            </a:endParaRPr>
          </a:p>
          <a:p>
            <a:pPr indent="-254000" lvl="0" marL="342900" rtl="0" algn="l">
              <a:lnSpc>
                <a:spcPct val="100000"/>
              </a:lnSpc>
              <a:spcBef>
                <a:spcPts val="640"/>
              </a:spcBef>
              <a:spcAft>
                <a:spcPts val="0"/>
              </a:spcAft>
              <a:buClr>
                <a:schemeClr val="dk1"/>
              </a:buClr>
              <a:buSzPts val="1800"/>
              <a:buChar char="•"/>
            </a:pPr>
            <a:r>
              <a:rPr lang="en" sz="1800">
                <a:latin typeface="Arial"/>
                <a:ea typeface="Arial"/>
                <a:cs typeface="Arial"/>
                <a:sym typeface="Arial"/>
              </a:rPr>
              <a:t>Video Surveillance</a:t>
            </a:r>
            <a:endParaRPr sz="1800">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4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Pedestrian detection</a:t>
            </a:r>
            <a:endParaRPr sz="2400">
              <a:latin typeface="Arial"/>
              <a:ea typeface="Arial"/>
              <a:cs typeface="Arial"/>
              <a:sym typeface="Arial"/>
            </a:endParaRPr>
          </a:p>
        </p:txBody>
      </p:sp>
      <p:pic>
        <p:nvPicPr>
          <p:cNvPr descr="computer-vision-smart-city-use-cases.jpg" id="1794" name="Google Shape;1794;p45"/>
          <p:cNvPicPr preferRelativeResize="0"/>
          <p:nvPr>
            <p:ph idx="1" type="body"/>
          </p:nvPr>
        </p:nvPicPr>
        <p:blipFill rotWithShape="1">
          <a:blip r:embed="rId3">
            <a:alphaModFix/>
          </a:blip>
          <a:srcRect b="0" l="0" r="0" t="0"/>
          <a:stretch/>
        </p:blipFill>
        <p:spPr>
          <a:xfrm>
            <a:off x="1174322" y="1200150"/>
            <a:ext cx="6795355" cy="339447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4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 sz="2400">
                <a:latin typeface="Arial"/>
                <a:ea typeface="Arial"/>
                <a:cs typeface="Arial"/>
                <a:sym typeface="Arial"/>
              </a:rPr>
              <a:t>Traffic analytics</a:t>
            </a:r>
            <a:endParaRPr sz="2400">
              <a:latin typeface="Arial"/>
              <a:ea typeface="Arial"/>
              <a:cs typeface="Arial"/>
              <a:sym typeface="Arial"/>
            </a:endParaRPr>
          </a:p>
        </p:txBody>
      </p:sp>
      <p:pic>
        <p:nvPicPr>
          <p:cNvPr descr="deep-learning-vehicle-detection-video-analytics-1060x392.jpg" id="1800" name="Google Shape;1800;p46"/>
          <p:cNvPicPr preferRelativeResize="0"/>
          <p:nvPr>
            <p:ph idx="1" type="body"/>
          </p:nvPr>
        </p:nvPicPr>
        <p:blipFill rotWithShape="1">
          <a:blip r:embed="rId3">
            <a:alphaModFix/>
          </a:blip>
          <a:srcRect b="0" l="0" r="0" t="0"/>
          <a:stretch/>
        </p:blipFill>
        <p:spPr>
          <a:xfrm>
            <a:off x="457200" y="1756112"/>
            <a:ext cx="8229600" cy="2282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