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Lst>
  <p:sldSz cy="5143500" cx="9144000"/>
  <p:notesSz cx="6858000" cy="9144000"/>
  <p:embeddedFontLst>
    <p:embeddedFont>
      <p:font typeface="Raleway"/>
      <p:regular r:id="rId100"/>
      <p:bold r:id="rId101"/>
      <p:italic r:id="rId102"/>
      <p:boldItalic r:id="rId103"/>
    </p:embeddedFont>
    <p:embeddedFont>
      <p:font typeface="Roboto"/>
      <p:regular r:id="rId104"/>
      <p:bold r:id="rId105"/>
      <p:italic r:id="rId106"/>
      <p:boldItalic r:id="rId107"/>
    </p:embeddedFont>
    <p:embeddedFont>
      <p:font typeface="Lato"/>
      <p:regular r:id="rId108"/>
      <p:bold r:id="rId109"/>
      <p:italic r:id="rId110"/>
      <p:boldItalic r:id="rId11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D5D0CF5-CD00-4C9F-B50D-3B9BB0D118CF}">
  <a:tblStyle styleId="{9D5D0CF5-CD00-4C9F-B50D-3B9BB0D118C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Roboto-boldItalic.fntdata"/><Relationship Id="rId106" Type="http://schemas.openxmlformats.org/officeDocument/2006/relationships/font" Target="fonts/Roboto-italic.fntdata"/><Relationship Id="rId105" Type="http://schemas.openxmlformats.org/officeDocument/2006/relationships/font" Target="fonts/Roboto-bold.fntdata"/><Relationship Id="rId104" Type="http://schemas.openxmlformats.org/officeDocument/2006/relationships/font" Target="fonts/Roboto-regular.fntdata"/><Relationship Id="rId109" Type="http://schemas.openxmlformats.org/officeDocument/2006/relationships/font" Target="fonts/Lato-bold.fntdata"/><Relationship Id="rId108" Type="http://schemas.openxmlformats.org/officeDocument/2006/relationships/font" Target="fonts/Lato-regular.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Raleway-boldItalic.fntdata"/><Relationship Id="rId102" Type="http://schemas.openxmlformats.org/officeDocument/2006/relationships/font" Target="fonts/Raleway-italic.fntdata"/><Relationship Id="rId101" Type="http://schemas.openxmlformats.org/officeDocument/2006/relationships/font" Target="fonts/Raleway-bold.fntdata"/><Relationship Id="rId100" Type="http://schemas.openxmlformats.org/officeDocument/2006/relationships/font" Target="fonts/Raleway-regular.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10" Type="http://schemas.openxmlformats.org/officeDocument/2006/relationships/font" Target="fonts/Lato-italic.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11" Type="http://schemas.openxmlformats.org/officeDocument/2006/relationships/font" Target="fonts/Lato-boldItalic.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7218806361_2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7218806361_2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7218806361_2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7218806361_2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7218806361_2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7218806361_2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7218806361_2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7218806361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7218806361_2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7218806361_2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7218806361_2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7218806361_2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7218806361_2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7218806361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7218806361_2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7218806361_2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7218806361_2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7218806361_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7218806361_2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7218806361_2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deccf7613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deccf7613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7218806361_2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7218806361_2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7218806361_2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7218806361_2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7218806361_2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7218806361_2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7218806361_2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7218806361_2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7218806361_2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7218806361_2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7218806361_2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7218806361_2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7218806361_2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7218806361_2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deccf76135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deccf76135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7209dc231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7209dc231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7209dc231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7209dc231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7218806361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7218806361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721126706e_6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721126706e_6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7209dc231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7209dc231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7209dc231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7209dc231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721126706e_6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721126706e_6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7209dc2317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7209dc2317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721126706e_6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721126706e_6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721126706e_6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721126706e_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7218806361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7218806361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deccf76135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deccf76135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71e6dfec5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71e6dfec5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7218806361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7218806361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71e6dfec5c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71e6dfec5c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71e6dfec5c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71e6dfec5c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df1f49b6ee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df1f49b6ee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df1f49b6ee_1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df1f49b6ee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71e6dfec5c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71e6dfec5c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71e6dfec5c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71e6dfec5c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71e6dfec5c_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71e6dfec5c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71e6dfec5c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71e6dfec5c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71e6dfec5c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71e6dfec5c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df1f49b6ee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df1f49b6ee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7218806361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7218806361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df1f49b6ee_1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df1f49b6ee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71e6dfec5c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71e6dfec5c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df1f49b6ee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df1f49b6ee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df1f49b6ee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df1f49b6ee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df1f49b6ee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df1f49b6ee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df1f49b6ee_1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df1f49b6ee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df1f49b6ee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df1f49b6ee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df1f49b6ee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2df1f49b6ee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df1f49b6ee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df1f49b6ee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df1f49b6ee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df1f49b6ee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7218806361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7218806361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df1f49b6ee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df1f49b6ee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df1f49b6ee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df1f49b6ee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df1f49b6ee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df1f49b6ee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df1f49b6ee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df1f49b6ee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df1f49b6ee_1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df1f49b6ee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df1f49b6ee_1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df1f49b6ee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df1f49b6ee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df1f49b6ee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deccf76135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deccf76135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71e6dfec5c_3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71e6dfec5c_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71e6dfec5c_3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71e6dfec5c_3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7218806361_2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7218806361_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71e6dfec5c_3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71e6dfec5c_3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df1f49b6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df1f49b6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71e6dfec5c_3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271e6dfec5c_3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71e6dfec5c_3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271e6dfec5c_3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71e6dfec5c_3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71e6dfec5c_3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71e6dfec5c_3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71e6dfec5c_3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df1f49b6e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df1f49b6e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5b41cc97913265e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35b41cc97913265e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71fb700cad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271fb700cad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721126706e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2721126706e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7218806361_2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7218806361_2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721126706e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2721126706e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720843d451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2720843d451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2720843d451_3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2720843d451_3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721126706e_4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721126706e_4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dfaa6d2676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dfaa6d2676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721126706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721126706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721126706e_8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721126706e_8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721126706e_8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2721126706e_8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721126706e_9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2721126706e_9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7218806361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27218806361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7218806361_2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7218806361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7218806361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27218806361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721126706e_9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2721126706e_9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721126706e_9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2721126706e_9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df1f49b6ee_1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2df1f49b6ee_1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colab.research.google.com/drive/1jngt_GsTr2PdkC3fnn73yhWLc0xXLtnk#scrollTo=KVpECbPWKSq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colab.research.google.com/drive/1oOcCZtQlkiQO78d1BcxW07OyE8OqqrLu"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9.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51.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5.png"/><Relationship Id="rId4" Type="http://schemas.openxmlformats.org/officeDocument/2006/relationships/image" Target="../media/image53.png"/><Relationship Id="rId5" Type="http://schemas.openxmlformats.org/officeDocument/2006/relationships/image" Target="../media/image51.png"/><Relationship Id="rId6"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52.png"/><Relationship Id="rId4" Type="http://schemas.openxmlformats.org/officeDocument/2006/relationships/image" Target="../media/image55.png"/><Relationship Id="rId5"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hyperlink" Target="https://colab.research.google.com/drive/1WaeX59inH4426gwl9om2fXPH8JyVLimV?authuser=0#scrollTo=k6mUwSndIP5h"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4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6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57.png"/><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60.png"/><Relationship Id="rId4" Type="http://schemas.openxmlformats.org/officeDocument/2006/relationships/image" Target="../media/image65.png"/><Relationship Id="rId5" Type="http://schemas.openxmlformats.org/officeDocument/2006/relationships/image" Target="../media/image8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6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66.png"/><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74.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8.png"/><Relationship Id="rId6" Type="http://schemas.openxmlformats.org/officeDocument/2006/relationships/image" Target="../media/image6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8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7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7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8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8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82.png"/><Relationship Id="rId4" Type="http://schemas.openxmlformats.org/officeDocument/2006/relationships/image" Target="../media/image7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
            </a:r>
            <a:r>
              <a:rPr lang="en"/>
              <a:t>orphological Image Processing</a:t>
            </a:r>
            <a:endParaRPr/>
          </a:p>
          <a:p>
            <a:pPr indent="0" lvl="0" marL="0" rtl="0" algn="l">
              <a:spcBef>
                <a:spcPts val="0"/>
              </a:spcBef>
              <a:spcAft>
                <a:spcPts val="0"/>
              </a:spcAft>
              <a:buNone/>
            </a:pPr>
            <a:r>
              <a:t/>
            </a:r>
            <a:endParaRPr/>
          </a:p>
        </p:txBody>
      </p:sp>
      <p:sp>
        <p:nvSpPr>
          <p:cNvPr id="87" name="Google Shape;87;p13"/>
          <p:cNvSpPr txBox="1"/>
          <p:nvPr>
            <p:ph idx="1" type="subTitle"/>
          </p:nvPr>
        </p:nvSpPr>
        <p:spPr>
          <a:xfrm>
            <a:off x="5076550" y="2741500"/>
            <a:ext cx="3435300" cy="204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Group-04</a:t>
            </a:r>
            <a:endParaRPr/>
          </a:p>
          <a:p>
            <a:pPr indent="0" lvl="0" marL="0" rtl="0" algn="l">
              <a:spcBef>
                <a:spcPts val="0"/>
              </a:spcBef>
              <a:spcAft>
                <a:spcPts val="0"/>
              </a:spcAft>
              <a:buNone/>
            </a:pPr>
            <a:r>
              <a:rPr lang="en"/>
              <a:t>Presented By -</a:t>
            </a:r>
            <a:endParaRPr/>
          </a:p>
          <a:p>
            <a:pPr indent="0" lvl="0" marL="0" rtl="0" algn="l">
              <a:spcBef>
                <a:spcPts val="0"/>
              </a:spcBef>
              <a:spcAft>
                <a:spcPts val="0"/>
              </a:spcAft>
              <a:buNone/>
            </a:pPr>
            <a:r>
              <a:rPr lang="en"/>
              <a:t>1. </a:t>
            </a:r>
            <a:r>
              <a:rPr lang="en"/>
              <a:t>Sourav Saha (19CSE029)</a:t>
            </a:r>
            <a:endParaRPr/>
          </a:p>
          <a:p>
            <a:pPr indent="0" lvl="0" marL="0" rtl="0" algn="l">
              <a:spcBef>
                <a:spcPts val="0"/>
              </a:spcBef>
              <a:spcAft>
                <a:spcPts val="0"/>
              </a:spcAft>
              <a:buNone/>
            </a:pPr>
            <a:r>
              <a:rPr lang="en"/>
              <a:t>2. Priyanka Kundu (19CSE012)</a:t>
            </a:r>
            <a:endParaRPr/>
          </a:p>
          <a:p>
            <a:pPr indent="0" lvl="0" marL="0" rtl="0" algn="l">
              <a:spcBef>
                <a:spcPts val="0"/>
              </a:spcBef>
              <a:spcAft>
                <a:spcPts val="0"/>
              </a:spcAft>
              <a:buNone/>
            </a:pPr>
            <a:r>
              <a:rPr lang="en"/>
              <a:t>3.Md. Moonaz Rahman(19CSE023)</a:t>
            </a:r>
            <a:endParaRPr/>
          </a:p>
          <a:p>
            <a:pPr indent="0" lvl="0" marL="0" rtl="0" algn="l">
              <a:spcBef>
                <a:spcPts val="0"/>
              </a:spcBef>
              <a:spcAft>
                <a:spcPts val="0"/>
              </a:spcAft>
              <a:buNone/>
            </a:pPr>
            <a:r>
              <a:rPr lang="en"/>
              <a:t>4.Md Masud Rana(19CSE045)</a:t>
            </a:r>
            <a:endParaRPr/>
          </a:p>
          <a:p>
            <a:pPr indent="0" lvl="0" marL="0" rtl="0" algn="l">
              <a:spcBef>
                <a:spcPts val="0"/>
              </a:spcBef>
              <a:spcAft>
                <a:spcPts val="0"/>
              </a:spcAft>
              <a:buNone/>
            </a:pPr>
            <a:r>
              <a:rPr lang="en"/>
              <a:t>5.Faysal Mia(19CSE038)</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Extra</a:t>
            </a:r>
            <a:endParaRPr/>
          </a:p>
        </p:txBody>
      </p:sp>
      <p:sp>
        <p:nvSpPr>
          <p:cNvPr id="154" name="Google Shape;154;p22"/>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5" name="Google Shape;155;p22"/>
          <p:cNvPicPr preferRelativeResize="0"/>
          <p:nvPr/>
        </p:nvPicPr>
        <p:blipFill>
          <a:blip r:embed="rId3">
            <a:alphaModFix/>
          </a:blip>
          <a:stretch>
            <a:fillRect/>
          </a:stretch>
        </p:blipFill>
        <p:spPr>
          <a:xfrm>
            <a:off x="729450" y="2119313"/>
            <a:ext cx="3914775" cy="904875"/>
          </a:xfrm>
          <a:prstGeom prst="rect">
            <a:avLst/>
          </a:prstGeom>
          <a:noFill/>
          <a:ln>
            <a:noFill/>
          </a:ln>
        </p:spPr>
      </p:pic>
      <p:pic>
        <p:nvPicPr>
          <p:cNvPr id="156" name="Google Shape;156;p22"/>
          <p:cNvPicPr preferRelativeResize="0"/>
          <p:nvPr/>
        </p:nvPicPr>
        <p:blipFill>
          <a:blip r:embed="rId4">
            <a:alphaModFix/>
          </a:blip>
          <a:stretch>
            <a:fillRect/>
          </a:stretch>
        </p:blipFill>
        <p:spPr>
          <a:xfrm>
            <a:off x="5536625" y="2485138"/>
            <a:ext cx="1943100" cy="1704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3"/>
          <p:cNvSpPr txBox="1"/>
          <p:nvPr>
            <p:ph type="title"/>
          </p:nvPr>
        </p:nvSpPr>
        <p:spPr>
          <a:xfrm>
            <a:off x="727650" y="1231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Structuring Element</a:t>
            </a:r>
            <a:endParaRPr/>
          </a:p>
        </p:txBody>
      </p:sp>
      <p:sp>
        <p:nvSpPr>
          <p:cNvPr id="162" name="Google Shape;162;p23"/>
          <p:cNvSpPr txBox="1"/>
          <p:nvPr>
            <p:ph idx="1" type="body"/>
          </p:nvPr>
        </p:nvSpPr>
        <p:spPr>
          <a:xfrm>
            <a:off x="606450" y="1767150"/>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dk2"/>
                </a:solidFill>
              </a:rPr>
              <a:t>    A small image/template that helps to produce new image from the old one i.e. a            small binary array.</a:t>
            </a:r>
            <a:endParaRPr sz="1600">
              <a:solidFill>
                <a:schemeClr val="dk2"/>
              </a:solidFill>
            </a:endParaRPr>
          </a:p>
          <a:p>
            <a:pPr indent="0" lvl="0" marL="0" rtl="0" algn="l">
              <a:spcBef>
                <a:spcPts val="1200"/>
              </a:spcBef>
              <a:spcAft>
                <a:spcPts val="1200"/>
              </a:spcAft>
              <a:buNone/>
            </a:pPr>
            <a:r>
              <a:t/>
            </a:r>
            <a:endParaRPr/>
          </a:p>
        </p:txBody>
      </p:sp>
      <p:pic>
        <p:nvPicPr>
          <p:cNvPr id="163" name="Google Shape;163;p23"/>
          <p:cNvPicPr preferRelativeResize="0"/>
          <p:nvPr/>
        </p:nvPicPr>
        <p:blipFill>
          <a:blip r:embed="rId3">
            <a:alphaModFix/>
          </a:blip>
          <a:stretch>
            <a:fillRect/>
          </a:stretch>
        </p:blipFill>
        <p:spPr>
          <a:xfrm>
            <a:off x="1002750" y="2571750"/>
            <a:ext cx="6896100" cy="2425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Structuring Element</a:t>
            </a:r>
            <a:endParaRPr/>
          </a:p>
          <a:p>
            <a:pPr indent="0" lvl="0" marL="0" rtl="0" algn="l">
              <a:spcBef>
                <a:spcPts val="0"/>
              </a:spcBef>
              <a:spcAft>
                <a:spcPts val="0"/>
              </a:spcAft>
              <a:buNone/>
            </a:pPr>
            <a:r>
              <a:t/>
            </a:r>
            <a:endParaRPr/>
          </a:p>
        </p:txBody>
      </p:sp>
      <p:sp>
        <p:nvSpPr>
          <p:cNvPr id="169" name="Google Shape;169;p24"/>
          <p:cNvSpPr txBox="1"/>
          <p:nvPr>
            <p:ph idx="1" type="body"/>
          </p:nvPr>
        </p:nvSpPr>
        <p:spPr>
          <a:xfrm>
            <a:off x="729450" y="1853850"/>
            <a:ext cx="7688700" cy="248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700">
                <a:solidFill>
                  <a:schemeClr val="dk2"/>
                </a:solidFill>
              </a:rPr>
              <a:t>For simplicity we will use rectangular structuring elements with their origin at the middle pixel</a:t>
            </a:r>
            <a:endParaRPr sz="1700">
              <a:solidFill>
                <a:schemeClr val="dk2"/>
              </a:solidFill>
            </a:endParaRPr>
          </a:p>
        </p:txBody>
      </p:sp>
      <p:pic>
        <p:nvPicPr>
          <p:cNvPr id="170" name="Google Shape;170;p24"/>
          <p:cNvPicPr preferRelativeResize="0"/>
          <p:nvPr/>
        </p:nvPicPr>
        <p:blipFill>
          <a:blip r:embed="rId3">
            <a:alphaModFix/>
          </a:blip>
          <a:stretch>
            <a:fillRect/>
          </a:stretch>
        </p:blipFill>
        <p:spPr>
          <a:xfrm>
            <a:off x="1254350" y="2571750"/>
            <a:ext cx="6990850" cy="2002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Structuring Element: Hits &amp; Fits</a:t>
            </a:r>
            <a:endParaRPr/>
          </a:p>
        </p:txBody>
      </p:sp>
      <p:sp>
        <p:nvSpPr>
          <p:cNvPr id="176" name="Google Shape;176;p25"/>
          <p:cNvSpPr txBox="1"/>
          <p:nvPr>
            <p:ph idx="1" type="body"/>
          </p:nvPr>
        </p:nvSpPr>
        <p:spPr>
          <a:xfrm>
            <a:off x="729450" y="2078875"/>
            <a:ext cx="4900800" cy="2261100"/>
          </a:xfrm>
          <a:prstGeom prst="rect">
            <a:avLst/>
          </a:prstGeom>
        </p:spPr>
        <p:txBody>
          <a:bodyPr anchorCtr="0" anchor="t" bIns="91425" lIns="91425" spcFirstLastPara="1" rIns="91425" wrap="square" tIns="91425">
            <a:normAutofit lnSpcReduction="10000"/>
          </a:bodyPr>
          <a:lstStyle/>
          <a:p>
            <a:pPr indent="0" lvl="0" marL="0" rtl="0" algn="l">
              <a:lnSpc>
                <a:spcPct val="150000"/>
              </a:lnSpc>
              <a:spcBef>
                <a:spcPts val="0"/>
              </a:spcBef>
              <a:spcAft>
                <a:spcPts val="0"/>
              </a:spcAft>
              <a:buNone/>
            </a:pPr>
            <a:r>
              <a:rPr b="1" lang="en" sz="1800">
                <a:solidFill>
                  <a:srgbClr val="0000FF"/>
                </a:solidFill>
              </a:rPr>
              <a:t>Fit</a:t>
            </a:r>
            <a:r>
              <a:rPr lang="en" sz="1800"/>
              <a:t>: </a:t>
            </a:r>
            <a:r>
              <a:rPr lang="en" sz="1800">
                <a:solidFill>
                  <a:schemeClr val="dk2"/>
                </a:solidFill>
              </a:rPr>
              <a:t>All "1" pixels in the structuring element cover "1" pixels in the image</a:t>
            </a:r>
            <a:endParaRPr sz="1800">
              <a:solidFill>
                <a:schemeClr val="dk2"/>
              </a:solidFill>
            </a:endParaRPr>
          </a:p>
          <a:p>
            <a:pPr indent="0" lvl="0" marL="0" rtl="0" algn="l">
              <a:lnSpc>
                <a:spcPct val="150000"/>
              </a:lnSpc>
              <a:spcBef>
                <a:spcPts val="1200"/>
              </a:spcBef>
              <a:spcAft>
                <a:spcPts val="0"/>
              </a:spcAft>
              <a:buNone/>
            </a:pPr>
            <a:r>
              <a:rPr b="1" lang="en" sz="1800">
                <a:solidFill>
                  <a:srgbClr val="0000FF"/>
                </a:solidFill>
              </a:rPr>
              <a:t>Hit</a:t>
            </a:r>
            <a:r>
              <a:rPr lang="en" sz="1800"/>
              <a:t>: </a:t>
            </a:r>
            <a:r>
              <a:rPr lang="en" sz="1800">
                <a:solidFill>
                  <a:schemeClr val="dk2"/>
                </a:solidFill>
              </a:rPr>
              <a:t>Any "1" pixel in the structuring element covers an "1" pixel in the image</a:t>
            </a:r>
            <a:endParaRPr sz="1800">
              <a:solidFill>
                <a:schemeClr val="dk2"/>
              </a:solidFill>
            </a:endParaRPr>
          </a:p>
          <a:p>
            <a:pPr indent="0" lvl="0" marL="0" rtl="0" algn="l">
              <a:spcBef>
                <a:spcPts val="1200"/>
              </a:spcBef>
              <a:spcAft>
                <a:spcPts val="1200"/>
              </a:spcAft>
              <a:buNone/>
            </a:pPr>
            <a:r>
              <a:t/>
            </a:r>
            <a:endParaRPr/>
          </a:p>
        </p:txBody>
      </p:sp>
      <p:pic>
        <p:nvPicPr>
          <p:cNvPr id="177" name="Google Shape;177;p25"/>
          <p:cNvPicPr preferRelativeResize="0"/>
          <p:nvPr/>
        </p:nvPicPr>
        <p:blipFill>
          <a:blip r:embed="rId3">
            <a:alphaModFix/>
          </a:blip>
          <a:stretch>
            <a:fillRect/>
          </a:stretch>
        </p:blipFill>
        <p:spPr>
          <a:xfrm>
            <a:off x="5751350" y="1715326"/>
            <a:ext cx="2816550" cy="2753825"/>
          </a:xfrm>
          <a:prstGeom prst="rect">
            <a:avLst/>
          </a:prstGeom>
          <a:noFill/>
          <a:ln>
            <a:noFill/>
          </a:ln>
        </p:spPr>
      </p:pic>
      <p:pic>
        <p:nvPicPr>
          <p:cNvPr id="178" name="Google Shape;178;p25"/>
          <p:cNvPicPr preferRelativeResize="0"/>
          <p:nvPr/>
        </p:nvPicPr>
        <p:blipFill>
          <a:blip r:embed="rId4">
            <a:alphaModFix/>
          </a:blip>
          <a:stretch>
            <a:fillRect/>
          </a:stretch>
        </p:blipFill>
        <p:spPr>
          <a:xfrm>
            <a:off x="1804600" y="3882775"/>
            <a:ext cx="546350" cy="535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
            </a:r>
            <a:r>
              <a:rPr lang="en"/>
              <a:t>orphological operations</a:t>
            </a:r>
            <a:endParaRPr/>
          </a:p>
        </p:txBody>
      </p:sp>
      <p:sp>
        <p:nvSpPr>
          <p:cNvPr id="184" name="Google Shape;184;p2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00"/>
              <a:t>–</a:t>
            </a:r>
            <a:r>
              <a:rPr b="1" lang="en" sz="1900">
                <a:solidFill>
                  <a:schemeClr val="accent5"/>
                </a:solidFill>
              </a:rPr>
              <a:t>Erosion</a:t>
            </a:r>
            <a:r>
              <a:rPr lang="en" sz="1900"/>
              <a:t>: </a:t>
            </a:r>
            <a:r>
              <a:rPr lang="en" sz="1900">
                <a:solidFill>
                  <a:schemeClr val="dk2"/>
                </a:solidFill>
              </a:rPr>
              <a:t>To shrink an object into a smaller size.</a:t>
            </a:r>
            <a:endParaRPr sz="1900">
              <a:solidFill>
                <a:schemeClr val="dk2"/>
              </a:solidFill>
            </a:endParaRPr>
          </a:p>
          <a:p>
            <a:pPr indent="0" lvl="0" marL="0" rtl="0" algn="l">
              <a:spcBef>
                <a:spcPts val="1200"/>
              </a:spcBef>
              <a:spcAft>
                <a:spcPts val="0"/>
              </a:spcAft>
              <a:buNone/>
            </a:pPr>
            <a:r>
              <a:t/>
            </a:r>
            <a:endParaRPr sz="1900"/>
          </a:p>
          <a:p>
            <a:pPr indent="0" lvl="0" marL="0" rtl="0" algn="l">
              <a:spcBef>
                <a:spcPts val="1200"/>
              </a:spcBef>
              <a:spcAft>
                <a:spcPts val="0"/>
              </a:spcAft>
              <a:buNone/>
            </a:pPr>
            <a:r>
              <a:rPr lang="en" sz="1900"/>
              <a:t>–</a:t>
            </a:r>
            <a:r>
              <a:rPr b="1" lang="en" sz="1900">
                <a:solidFill>
                  <a:schemeClr val="accent5"/>
                </a:solidFill>
              </a:rPr>
              <a:t>Dilation</a:t>
            </a:r>
            <a:r>
              <a:rPr lang="en" sz="1900"/>
              <a:t>: </a:t>
            </a:r>
            <a:r>
              <a:rPr lang="en" sz="1900">
                <a:solidFill>
                  <a:schemeClr val="dk2"/>
                </a:solidFill>
              </a:rPr>
              <a:t>To enlarge an object along its boundary.</a:t>
            </a:r>
            <a:endParaRPr sz="1900">
              <a:solidFill>
                <a:schemeClr val="dk2"/>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Erosion</a:t>
            </a:r>
            <a:endParaRPr/>
          </a:p>
        </p:txBody>
      </p:sp>
      <p:sp>
        <p:nvSpPr>
          <p:cNvPr id="190" name="Google Shape;190;p27"/>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1" name="Google Shape;191;p27"/>
          <p:cNvPicPr preferRelativeResize="0"/>
          <p:nvPr/>
        </p:nvPicPr>
        <p:blipFill>
          <a:blip r:embed="rId3">
            <a:alphaModFix/>
          </a:blip>
          <a:stretch>
            <a:fillRect/>
          </a:stretch>
        </p:blipFill>
        <p:spPr>
          <a:xfrm>
            <a:off x="1135225" y="1951338"/>
            <a:ext cx="6457950" cy="2695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Definition</a:t>
            </a:r>
            <a:endParaRPr/>
          </a:p>
        </p:txBody>
      </p:sp>
      <p:sp>
        <p:nvSpPr>
          <p:cNvPr id="197" name="Google Shape;197;p2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solidFill>
                  <a:schemeClr val="dk2"/>
                </a:solidFill>
              </a:rPr>
              <a:t>Erosion of image f by structuring element s is given by f Ꮎ s</a:t>
            </a:r>
            <a:endParaRPr sz="1800">
              <a:solidFill>
                <a:schemeClr val="dk2"/>
              </a:solidFill>
            </a:endParaRPr>
          </a:p>
          <a:p>
            <a:pPr indent="0" lvl="0" marL="0" rtl="0" algn="l">
              <a:spcBef>
                <a:spcPts val="1200"/>
              </a:spcBef>
              <a:spcAft>
                <a:spcPts val="0"/>
              </a:spcAft>
              <a:buNone/>
            </a:pPr>
            <a:r>
              <a:rPr lang="en" sz="1800">
                <a:solidFill>
                  <a:schemeClr val="dk2"/>
                </a:solidFill>
              </a:rPr>
              <a:t>The structuring elements is positioned with its origin at (x, y) and the new pixel value is determined using the rule:</a:t>
            </a:r>
            <a:endParaRPr sz="1800">
              <a:solidFill>
                <a:schemeClr val="dk2"/>
              </a:solidFill>
            </a:endParaRPr>
          </a:p>
          <a:p>
            <a:pPr indent="0" lvl="0" marL="0" rtl="0" algn="l">
              <a:spcBef>
                <a:spcPts val="1200"/>
              </a:spcBef>
              <a:spcAft>
                <a:spcPts val="1200"/>
              </a:spcAft>
              <a:buNone/>
            </a:pPr>
            <a:r>
              <a:t/>
            </a:r>
            <a:endParaRPr/>
          </a:p>
        </p:txBody>
      </p:sp>
      <p:pic>
        <p:nvPicPr>
          <p:cNvPr id="198" name="Google Shape;198;p28"/>
          <p:cNvPicPr preferRelativeResize="0"/>
          <p:nvPr/>
        </p:nvPicPr>
        <p:blipFill>
          <a:blip r:embed="rId3">
            <a:alphaModFix/>
          </a:blip>
          <a:stretch>
            <a:fillRect/>
          </a:stretch>
        </p:blipFill>
        <p:spPr>
          <a:xfrm>
            <a:off x="3009900" y="3499325"/>
            <a:ext cx="2945345" cy="1013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Of 2D Erosion</a:t>
            </a:r>
            <a:endParaRPr/>
          </a:p>
        </p:txBody>
      </p:sp>
      <p:sp>
        <p:nvSpPr>
          <p:cNvPr id="204" name="Google Shape;204;p2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5" name="Google Shape;205;p29"/>
          <p:cNvPicPr preferRelativeResize="0"/>
          <p:nvPr/>
        </p:nvPicPr>
        <p:blipFill>
          <a:blip r:embed="rId3">
            <a:alphaModFix/>
          </a:blip>
          <a:stretch>
            <a:fillRect/>
          </a:stretch>
        </p:blipFill>
        <p:spPr>
          <a:xfrm>
            <a:off x="1058125" y="1853850"/>
            <a:ext cx="7488400" cy="3172025"/>
          </a:xfrm>
          <a:prstGeom prst="rect">
            <a:avLst/>
          </a:prstGeom>
          <a:noFill/>
          <a:ln>
            <a:noFill/>
          </a:ln>
        </p:spPr>
      </p:pic>
      <p:pic>
        <p:nvPicPr>
          <p:cNvPr id="206" name="Google Shape;206;p29"/>
          <p:cNvPicPr preferRelativeResize="0"/>
          <p:nvPr/>
        </p:nvPicPr>
        <p:blipFill>
          <a:blip r:embed="rId4">
            <a:alphaModFix/>
          </a:blip>
          <a:stretch>
            <a:fillRect/>
          </a:stretch>
        </p:blipFill>
        <p:spPr>
          <a:xfrm>
            <a:off x="7418025" y="758525"/>
            <a:ext cx="1000125" cy="981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Solution</a:t>
            </a:r>
            <a:endParaRPr/>
          </a:p>
        </p:txBody>
      </p:sp>
      <p:sp>
        <p:nvSpPr>
          <p:cNvPr id="212" name="Google Shape;212;p30"/>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3" name="Google Shape;213;p30"/>
          <p:cNvPicPr preferRelativeResize="0"/>
          <p:nvPr/>
        </p:nvPicPr>
        <p:blipFill>
          <a:blip r:embed="rId3">
            <a:alphaModFix/>
          </a:blip>
          <a:stretch>
            <a:fillRect/>
          </a:stretch>
        </p:blipFill>
        <p:spPr>
          <a:xfrm>
            <a:off x="971550" y="1943225"/>
            <a:ext cx="7520000" cy="3200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Implementation</a:t>
            </a:r>
            <a:endParaRPr/>
          </a:p>
          <a:p>
            <a:pPr indent="0" lvl="0" marL="0" rtl="0" algn="l">
              <a:spcBef>
                <a:spcPts val="0"/>
              </a:spcBef>
              <a:spcAft>
                <a:spcPts val="0"/>
              </a:spcAft>
              <a:buNone/>
            </a:pPr>
            <a:r>
              <a:t/>
            </a:r>
            <a:endParaRPr/>
          </a:p>
        </p:txBody>
      </p:sp>
      <p:sp>
        <p:nvSpPr>
          <p:cNvPr id="219" name="Google Shape;219;p3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900">
                <a:solidFill>
                  <a:schemeClr val="dk2"/>
                </a:solidFill>
              </a:rPr>
              <a:t>Co-lab Link:</a:t>
            </a:r>
            <a:endParaRPr b="1" sz="1900">
              <a:solidFill>
                <a:schemeClr val="dk2"/>
              </a:solidFill>
            </a:endParaRPr>
          </a:p>
          <a:p>
            <a:pPr indent="0" lvl="0" marL="0" rtl="0" algn="l">
              <a:spcBef>
                <a:spcPts val="1200"/>
              </a:spcBef>
              <a:spcAft>
                <a:spcPts val="0"/>
              </a:spcAft>
              <a:buNone/>
            </a:pPr>
            <a:r>
              <a:rPr b="1" lang="en" sz="1900" u="sng">
                <a:solidFill>
                  <a:schemeClr val="hlink"/>
                </a:solidFill>
                <a:hlinkClick r:id="rId3"/>
              </a:rPr>
              <a:t>https://colab.research.google.com/drive/1jngt_GsTr2PdkC3fnn73yhWLc0xXLtnk#scrollTo=KVpECbPWKSqo</a:t>
            </a:r>
            <a:endParaRPr b="1" sz="1900">
              <a:solidFill>
                <a:schemeClr val="dk2"/>
              </a:solidFill>
            </a:endParaRPr>
          </a:p>
          <a:p>
            <a:pPr indent="0" lvl="0" marL="0" rtl="0" algn="l">
              <a:spcBef>
                <a:spcPts val="12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2300">
                <a:latin typeface="Lato"/>
                <a:ea typeface="Lato"/>
                <a:cs typeface="Lato"/>
                <a:sym typeface="Lato"/>
              </a:rPr>
              <a:t>Introduction</a:t>
            </a:r>
            <a:endParaRPr sz="2940"/>
          </a:p>
        </p:txBody>
      </p:sp>
      <p:sp>
        <p:nvSpPr>
          <p:cNvPr id="93" name="Google Shape;93;p14"/>
          <p:cNvSpPr txBox="1"/>
          <p:nvPr>
            <p:ph idx="1" type="body"/>
          </p:nvPr>
        </p:nvSpPr>
        <p:spPr>
          <a:xfrm>
            <a:off x="729450" y="1925900"/>
            <a:ext cx="7688700" cy="3217500"/>
          </a:xfrm>
          <a:prstGeom prst="rect">
            <a:avLst/>
          </a:prstGeom>
        </p:spPr>
        <p:txBody>
          <a:bodyPr anchorCtr="0" anchor="t" bIns="91425" lIns="91425" spcFirstLastPara="1" rIns="91425" wrap="square" tIns="91425">
            <a:normAutofit fontScale="70000"/>
          </a:bodyPr>
          <a:lstStyle/>
          <a:p>
            <a:pPr indent="0" lvl="0" marL="0" rtl="0" algn="l">
              <a:spcBef>
                <a:spcPts val="0"/>
              </a:spcBef>
              <a:spcAft>
                <a:spcPts val="0"/>
              </a:spcAft>
              <a:buNone/>
            </a:pPr>
            <a:r>
              <a:t/>
            </a:r>
            <a:endParaRPr sz="1800">
              <a:solidFill>
                <a:schemeClr val="dk2"/>
              </a:solidFill>
            </a:endParaRPr>
          </a:p>
          <a:p>
            <a:pPr indent="-351494" lvl="0" marL="457200" rtl="0" algn="l">
              <a:lnSpc>
                <a:spcPct val="150000"/>
              </a:lnSpc>
              <a:spcBef>
                <a:spcPts val="1200"/>
              </a:spcBef>
              <a:spcAft>
                <a:spcPts val="0"/>
              </a:spcAft>
              <a:buClr>
                <a:schemeClr val="dk2"/>
              </a:buClr>
              <a:buSzPct val="100000"/>
              <a:buChar char="❏"/>
            </a:pPr>
            <a:r>
              <a:rPr lang="en" sz="2764">
                <a:solidFill>
                  <a:schemeClr val="dk2"/>
                </a:solidFill>
              </a:rPr>
              <a:t>A tool for extracting image components that are useful in the representation and description of image.</a:t>
            </a:r>
            <a:endParaRPr sz="2764">
              <a:solidFill>
                <a:schemeClr val="dk2"/>
              </a:solidFill>
            </a:endParaRPr>
          </a:p>
          <a:p>
            <a:pPr indent="-351494" lvl="0" marL="457200" rtl="0" algn="l">
              <a:lnSpc>
                <a:spcPct val="150000"/>
              </a:lnSpc>
              <a:spcBef>
                <a:spcPts val="0"/>
              </a:spcBef>
              <a:spcAft>
                <a:spcPts val="0"/>
              </a:spcAft>
              <a:buClr>
                <a:schemeClr val="dk2"/>
              </a:buClr>
              <a:buSzPct val="100000"/>
              <a:buChar char="❏"/>
            </a:pPr>
            <a:r>
              <a:rPr lang="en" sz="2764">
                <a:solidFill>
                  <a:schemeClr val="dk2"/>
                </a:solidFill>
              </a:rPr>
              <a:t>It deals with the </a:t>
            </a:r>
            <a:r>
              <a:rPr b="1" lang="en" sz="2764">
                <a:solidFill>
                  <a:schemeClr val="dk2"/>
                </a:solidFill>
              </a:rPr>
              <a:t>shape </a:t>
            </a:r>
            <a:r>
              <a:rPr lang="en" sz="2764">
                <a:solidFill>
                  <a:schemeClr val="dk2"/>
                </a:solidFill>
              </a:rPr>
              <a:t>(or morphology) of objects in an image</a:t>
            </a:r>
            <a:endParaRPr sz="2764">
              <a:solidFill>
                <a:schemeClr val="dk2"/>
              </a:solidFill>
            </a:endParaRPr>
          </a:p>
          <a:p>
            <a:pPr indent="-351494" lvl="0" marL="457200" rtl="0" algn="l">
              <a:lnSpc>
                <a:spcPct val="150000"/>
              </a:lnSpc>
              <a:spcBef>
                <a:spcPts val="0"/>
              </a:spcBef>
              <a:spcAft>
                <a:spcPts val="0"/>
              </a:spcAft>
              <a:buClr>
                <a:schemeClr val="dk2"/>
              </a:buClr>
              <a:buSzPct val="100000"/>
              <a:buChar char="❏"/>
            </a:pPr>
            <a:r>
              <a:rPr lang="en" sz="2764">
                <a:solidFill>
                  <a:schemeClr val="dk2"/>
                </a:solidFill>
              </a:rPr>
              <a:t>The language of mathematical morphology of an image is Set Theory.</a:t>
            </a:r>
            <a:endParaRPr sz="2764">
              <a:solidFill>
                <a:schemeClr val="dk2"/>
              </a:solidFill>
            </a:endParaRPr>
          </a:p>
          <a:p>
            <a:pPr indent="0" lvl="0" marL="0" rtl="0" algn="l">
              <a:spcBef>
                <a:spcPts val="120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Assignment</a:t>
            </a:r>
            <a:r>
              <a:rPr lang="en"/>
              <a:t>-1</a:t>
            </a:r>
            <a:endParaRPr/>
          </a:p>
        </p:txBody>
      </p:sp>
      <p:sp>
        <p:nvSpPr>
          <p:cNvPr id="225" name="Google Shape;225;p32"/>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6" name="Google Shape;226;p32"/>
          <p:cNvPicPr preferRelativeResize="0"/>
          <p:nvPr/>
        </p:nvPicPr>
        <p:blipFill>
          <a:blip r:embed="rId3">
            <a:alphaModFix/>
          </a:blip>
          <a:stretch>
            <a:fillRect/>
          </a:stretch>
        </p:blipFill>
        <p:spPr>
          <a:xfrm>
            <a:off x="2305050" y="2078875"/>
            <a:ext cx="2852750" cy="2669900"/>
          </a:xfrm>
          <a:prstGeom prst="rect">
            <a:avLst/>
          </a:prstGeom>
          <a:noFill/>
          <a:ln>
            <a:noFill/>
          </a:ln>
        </p:spPr>
      </p:pic>
      <p:pic>
        <p:nvPicPr>
          <p:cNvPr id="227" name="Google Shape;227;p32"/>
          <p:cNvPicPr preferRelativeResize="0"/>
          <p:nvPr/>
        </p:nvPicPr>
        <p:blipFill>
          <a:blip r:embed="rId4">
            <a:alphaModFix/>
          </a:blip>
          <a:stretch>
            <a:fillRect/>
          </a:stretch>
        </p:blipFill>
        <p:spPr>
          <a:xfrm>
            <a:off x="6837225" y="2064825"/>
            <a:ext cx="1039196" cy="1013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Dilation</a:t>
            </a:r>
            <a:endParaRPr/>
          </a:p>
        </p:txBody>
      </p:sp>
      <p:sp>
        <p:nvSpPr>
          <p:cNvPr id="233" name="Google Shape;233;p33"/>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4" name="Google Shape;234;p33"/>
          <p:cNvPicPr preferRelativeResize="0"/>
          <p:nvPr/>
        </p:nvPicPr>
        <p:blipFill>
          <a:blip r:embed="rId3">
            <a:alphaModFix/>
          </a:blip>
          <a:stretch>
            <a:fillRect/>
          </a:stretch>
        </p:blipFill>
        <p:spPr>
          <a:xfrm>
            <a:off x="1009238" y="1973400"/>
            <a:ext cx="6848475" cy="2686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Definition</a:t>
            </a:r>
            <a:endParaRPr/>
          </a:p>
        </p:txBody>
      </p:sp>
      <p:sp>
        <p:nvSpPr>
          <p:cNvPr id="240" name="Google Shape;240;p3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solidFill>
                  <a:schemeClr val="dk2"/>
                </a:solidFill>
              </a:rPr>
              <a:t>Dilation </a:t>
            </a:r>
            <a:r>
              <a:rPr lang="en" sz="1800">
                <a:solidFill>
                  <a:schemeClr val="dk2"/>
                </a:solidFill>
              </a:rPr>
              <a:t>of image f by structuring element s is given by f       s</a:t>
            </a:r>
            <a:endParaRPr sz="1800">
              <a:solidFill>
                <a:schemeClr val="dk2"/>
              </a:solidFill>
            </a:endParaRPr>
          </a:p>
          <a:p>
            <a:pPr indent="0" lvl="0" marL="0" rtl="0" algn="l">
              <a:spcBef>
                <a:spcPts val="1200"/>
              </a:spcBef>
              <a:spcAft>
                <a:spcPts val="0"/>
              </a:spcAft>
              <a:buNone/>
            </a:pPr>
            <a:r>
              <a:rPr lang="en" sz="1800">
                <a:solidFill>
                  <a:schemeClr val="dk2"/>
                </a:solidFill>
              </a:rPr>
              <a:t>The structuring elements is positioned with its origin at (x, y) and the new pixel value is determined using the rule:</a:t>
            </a:r>
            <a:endParaRPr sz="1800">
              <a:solidFill>
                <a:schemeClr val="dk2"/>
              </a:solidFill>
            </a:endParaRPr>
          </a:p>
          <a:p>
            <a:pPr indent="0" lvl="0" marL="0" rtl="0" algn="l">
              <a:spcBef>
                <a:spcPts val="1200"/>
              </a:spcBef>
              <a:spcAft>
                <a:spcPts val="1200"/>
              </a:spcAft>
              <a:buNone/>
            </a:pPr>
            <a:r>
              <a:t/>
            </a:r>
            <a:endParaRPr sz="1800">
              <a:solidFill>
                <a:schemeClr val="dk2"/>
              </a:solidFill>
            </a:endParaRPr>
          </a:p>
        </p:txBody>
      </p:sp>
      <p:pic>
        <p:nvPicPr>
          <p:cNvPr id="241" name="Google Shape;241;p34"/>
          <p:cNvPicPr preferRelativeResize="0"/>
          <p:nvPr/>
        </p:nvPicPr>
        <p:blipFill>
          <a:blip r:embed="rId3">
            <a:alphaModFix/>
          </a:blip>
          <a:stretch>
            <a:fillRect/>
          </a:stretch>
        </p:blipFill>
        <p:spPr>
          <a:xfrm>
            <a:off x="6300375" y="2213300"/>
            <a:ext cx="228600" cy="238125"/>
          </a:xfrm>
          <a:prstGeom prst="rect">
            <a:avLst/>
          </a:prstGeom>
          <a:noFill/>
          <a:ln>
            <a:noFill/>
          </a:ln>
        </p:spPr>
      </p:pic>
      <p:pic>
        <p:nvPicPr>
          <p:cNvPr id="242" name="Google Shape;242;p34"/>
          <p:cNvPicPr preferRelativeResize="0"/>
          <p:nvPr/>
        </p:nvPicPr>
        <p:blipFill>
          <a:blip r:embed="rId4">
            <a:alphaModFix/>
          </a:blip>
          <a:stretch>
            <a:fillRect/>
          </a:stretch>
        </p:blipFill>
        <p:spPr>
          <a:xfrm>
            <a:off x="2663550" y="3326125"/>
            <a:ext cx="3173433" cy="1013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Of 2D Dilation</a:t>
            </a:r>
            <a:endParaRPr/>
          </a:p>
          <a:p>
            <a:pPr indent="0" lvl="0" marL="0" rtl="0" algn="l">
              <a:spcBef>
                <a:spcPts val="0"/>
              </a:spcBef>
              <a:spcAft>
                <a:spcPts val="0"/>
              </a:spcAft>
              <a:buNone/>
            </a:pPr>
            <a:r>
              <a:t/>
            </a:r>
            <a:endParaRPr/>
          </a:p>
        </p:txBody>
      </p:sp>
      <p:sp>
        <p:nvSpPr>
          <p:cNvPr id="248" name="Google Shape;248;p35"/>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9" name="Google Shape;249;p35"/>
          <p:cNvPicPr preferRelativeResize="0"/>
          <p:nvPr/>
        </p:nvPicPr>
        <p:blipFill>
          <a:blip r:embed="rId3">
            <a:alphaModFix/>
          </a:blip>
          <a:stretch>
            <a:fillRect/>
          </a:stretch>
        </p:blipFill>
        <p:spPr>
          <a:xfrm>
            <a:off x="1058125" y="1853850"/>
            <a:ext cx="7488400" cy="3172025"/>
          </a:xfrm>
          <a:prstGeom prst="rect">
            <a:avLst/>
          </a:prstGeom>
          <a:noFill/>
          <a:ln>
            <a:noFill/>
          </a:ln>
        </p:spPr>
      </p:pic>
      <p:pic>
        <p:nvPicPr>
          <p:cNvPr id="250" name="Google Shape;250;p35"/>
          <p:cNvPicPr preferRelativeResize="0"/>
          <p:nvPr/>
        </p:nvPicPr>
        <p:blipFill>
          <a:blip r:embed="rId4">
            <a:alphaModFix/>
          </a:blip>
          <a:stretch>
            <a:fillRect/>
          </a:stretch>
        </p:blipFill>
        <p:spPr>
          <a:xfrm>
            <a:off x="7418025" y="758525"/>
            <a:ext cx="1000125" cy="9810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Solution</a:t>
            </a:r>
            <a:endParaRPr/>
          </a:p>
        </p:txBody>
      </p:sp>
      <p:sp>
        <p:nvSpPr>
          <p:cNvPr id="256" name="Google Shape;256;p3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7" name="Google Shape;257;p36"/>
          <p:cNvPicPr preferRelativeResize="0"/>
          <p:nvPr/>
        </p:nvPicPr>
        <p:blipFill>
          <a:blip r:embed="rId3">
            <a:alphaModFix/>
          </a:blip>
          <a:stretch>
            <a:fillRect/>
          </a:stretch>
        </p:blipFill>
        <p:spPr>
          <a:xfrm>
            <a:off x="630450" y="1960550"/>
            <a:ext cx="7886700" cy="3182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Implementation</a:t>
            </a:r>
            <a:endParaRPr/>
          </a:p>
        </p:txBody>
      </p:sp>
      <p:sp>
        <p:nvSpPr>
          <p:cNvPr id="263" name="Google Shape;263;p37"/>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900">
                <a:solidFill>
                  <a:schemeClr val="dk2"/>
                </a:solidFill>
              </a:rPr>
              <a:t>Co-lab Link:</a:t>
            </a:r>
            <a:endParaRPr b="1" sz="1900">
              <a:solidFill>
                <a:schemeClr val="dk2"/>
              </a:solidFill>
            </a:endParaRPr>
          </a:p>
          <a:p>
            <a:pPr indent="0" lvl="0" marL="0" rtl="0" algn="l">
              <a:spcBef>
                <a:spcPts val="1200"/>
              </a:spcBef>
              <a:spcAft>
                <a:spcPts val="1200"/>
              </a:spcAft>
              <a:buNone/>
            </a:pPr>
            <a:r>
              <a:rPr b="1" lang="en" sz="1900" u="sng">
                <a:solidFill>
                  <a:schemeClr val="hlink"/>
                </a:solidFill>
                <a:hlinkClick r:id="rId3"/>
              </a:rPr>
              <a:t>https://colab.research.google.com/drive/1oOcCZtQlkiQO78d1BcxW07OyE8OqqrLu</a:t>
            </a:r>
            <a:endParaRPr b="1" sz="19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Assignment-2</a:t>
            </a:r>
            <a:endParaRPr/>
          </a:p>
        </p:txBody>
      </p:sp>
      <p:sp>
        <p:nvSpPr>
          <p:cNvPr id="269" name="Google Shape;269;p3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0" name="Google Shape;270;p38"/>
          <p:cNvPicPr preferRelativeResize="0"/>
          <p:nvPr/>
        </p:nvPicPr>
        <p:blipFill>
          <a:blip r:embed="rId3">
            <a:alphaModFix/>
          </a:blip>
          <a:stretch>
            <a:fillRect/>
          </a:stretch>
        </p:blipFill>
        <p:spPr>
          <a:xfrm>
            <a:off x="2305050" y="2078875"/>
            <a:ext cx="2852750" cy="2669900"/>
          </a:xfrm>
          <a:prstGeom prst="rect">
            <a:avLst/>
          </a:prstGeom>
          <a:noFill/>
          <a:ln>
            <a:noFill/>
          </a:ln>
        </p:spPr>
      </p:pic>
      <p:pic>
        <p:nvPicPr>
          <p:cNvPr id="271" name="Google Shape;271;p38"/>
          <p:cNvPicPr preferRelativeResize="0"/>
          <p:nvPr/>
        </p:nvPicPr>
        <p:blipFill>
          <a:blip r:embed="rId4">
            <a:alphaModFix/>
          </a:blip>
          <a:stretch>
            <a:fillRect/>
          </a:stretch>
        </p:blipFill>
        <p:spPr>
          <a:xfrm>
            <a:off x="6837225" y="2064825"/>
            <a:ext cx="1039196" cy="1013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Opening and Closing</a:t>
            </a:r>
            <a:endParaRPr/>
          </a:p>
        </p:txBody>
      </p:sp>
      <p:sp>
        <p:nvSpPr>
          <p:cNvPr id="277" name="Google Shape;277;p3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combination of Opening and Closing is generally used to clean up artifacts in the segmented image before using the image for digital analysis.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78" name="Google Shape;278;p39"/>
          <p:cNvPicPr preferRelativeResize="0"/>
          <p:nvPr/>
        </p:nvPicPr>
        <p:blipFill>
          <a:blip r:embed="rId3">
            <a:alphaModFix/>
          </a:blip>
          <a:stretch>
            <a:fillRect/>
          </a:stretch>
        </p:blipFill>
        <p:spPr>
          <a:xfrm>
            <a:off x="824000" y="2783675"/>
            <a:ext cx="7594150" cy="1857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Opening</a:t>
            </a:r>
            <a:endParaRPr/>
          </a:p>
        </p:txBody>
      </p:sp>
      <p:sp>
        <p:nvSpPr>
          <p:cNvPr id="284" name="Google Shape;284;p40"/>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Op</a:t>
            </a:r>
            <a:r>
              <a:rPr lang="en" sz="1200"/>
              <a:t>ening is an operation that removes small objects from the foreground of an image (usually considered as white pixels) while preserving the shape and size of larger objects. It is achieved by applying erosion followed by dilation using a structuring element.</a:t>
            </a:r>
            <a:endParaRPr sz="1200"/>
          </a:p>
          <a:p>
            <a:pPr indent="0" lvl="0" marL="0" rtl="0" algn="l">
              <a:spcBef>
                <a:spcPts val="1200"/>
              </a:spcBef>
              <a:spcAft>
                <a:spcPts val="0"/>
              </a:spcAft>
              <a:buNone/>
            </a:pPr>
            <a:r>
              <a:t/>
            </a:r>
            <a:endParaRPr sz="1200"/>
          </a:p>
          <a:p>
            <a:pPr indent="0" lvl="0" marL="0" rtl="0" algn="l">
              <a:spcBef>
                <a:spcPts val="1200"/>
              </a:spcBef>
              <a:spcAft>
                <a:spcPts val="0"/>
              </a:spcAft>
              <a:buNone/>
            </a:pPr>
            <a:r>
              <a:t/>
            </a:r>
            <a:endParaRPr sz="1200"/>
          </a:p>
          <a:p>
            <a:pPr indent="0" lvl="0" marL="0" rtl="0" algn="l">
              <a:spcBef>
                <a:spcPts val="1200"/>
              </a:spcBef>
              <a:spcAft>
                <a:spcPts val="0"/>
              </a:spcAft>
              <a:buNone/>
            </a:pPr>
            <a:r>
              <a:rPr lang="en" sz="1200"/>
              <a:t>The morphological opening is an erosion followed by a dilation.  </a:t>
            </a:r>
            <a:endParaRPr sz="1200"/>
          </a:p>
          <a:p>
            <a:pPr indent="0" lvl="0" marL="0" rtl="0" algn="l">
              <a:spcBef>
                <a:spcPts val="1200"/>
              </a:spcBef>
              <a:spcAft>
                <a:spcPts val="0"/>
              </a:spcAft>
              <a:buNone/>
            </a:pPr>
            <a:r>
              <a:rPr lang="en" sz="1200"/>
              <a:t>An example of the opening operation is shown in the diagram in next slide.</a:t>
            </a:r>
            <a:endParaRPr sz="1200"/>
          </a:p>
          <a:p>
            <a:pPr indent="0" lvl="0" marL="0" rtl="0" algn="l">
              <a:spcBef>
                <a:spcPts val="1200"/>
              </a:spcBef>
              <a:spcAft>
                <a:spcPts val="0"/>
              </a:spcAft>
              <a:buNone/>
            </a:pPr>
            <a:r>
              <a:t/>
            </a:r>
            <a:endParaRPr sz="1200"/>
          </a:p>
          <a:p>
            <a:pPr indent="0" lvl="0" marL="0" rtl="0" algn="l">
              <a:spcBef>
                <a:spcPts val="1200"/>
              </a:spcBef>
              <a:spcAft>
                <a:spcPts val="1200"/>
              </a:spcAft>
              <a:buNone/>
            </a:pPr>
            <a:r>
              <a:t/>
            </a:r>
            <a:endParaRPr sz="1200"/>
          </a:p>
        </p:txBody>
      </p:sp>
      <p:pic>
        <p:nvPicPr>
          <p:cNvPr id="285" name="Google Shape;285;p40"/>
          <p:cNvPicPr preferRelativeResize="0"/>
          <p:nvPr/>
        </p:nvPicPr>
        <p:blipFill>
          <a:blip r:embed="rId3">
            <a:alphaModFix/>
          </a:blip>
          <a:stretch>
            <a:fillRect/>
          </a:stretch>
        </p:blipFill>
        <p:spPr>
          <a:xfrm>
            <a:off x="2148125" y="2876813"/>
            <a:ext cx="3876675" cy="4384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Opening</a:t>
            </a:r>
            <a:endParaRPr/>
          </a:p>
        </p:txBody>
      </p:sp>
      <p:sp>
        <p:nvSpPr>
          <p:cNvPr id="291" name="Google Shape;291;p4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2" name="Google Shape;292;p41"/>
          <p:cNvPicPr preferRelativeResize="0"/>
          <p:nvPr/>
        </p:nvPicPr>
        <p:blipFill>
          <a:blip r:embed="rId3">
            <a:alphaModFix/>
          </a:blip>
          <a:stretch>
            <a:fillRect/>
          </a:stretch>
        </p:blipFill>
        <p:spPr>
          <a:xfrm>
            <a:off x="433175" y="2078875"/>
            <a:ext cx="8277649" cy="2539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5"/>
          <p:cNvSpPr txBox="1"/>
          <p:nvPr>
            <p:ph type="title"/>
          </p:nvPr>
        </p:nvSpPr>
        <p:spPr>
          <a:xfrm>
            <a:off x="727650" y="1285125"/>
            <a:ext cx="7688700" cy="5352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100">
                <a:latin typeface="Lato"/>
                <a:ea typeface="Lato"/>
                <a:cs typeface="Lato"/>
                <a:sym typeface="Lato"/>
              </a:rPr>
              <a:t>Representation of individual pixels as 0 or 1, convention:</a:t>
            </a:r>
            <a:endParaRPr sz="3011"/>
          </a:p>
        </p:txBody>
      </p:sp>
      <p:sp>
        <p:nvSpPr>
          <p:cNvPr id="99" name="Google Shape;99;p15"/>
          <p:cNvSpPr txBox="1"/>
          <p:nvPr>
            <p:ph idx="1" type="body"/>
          </p:nvPr>
        </p:nvSpPr>
        <p:spPr>
          <a:xfrm>
            <a:off x="729450" y="1820325"/>
            <a:ext cx="7688700" cy="2519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rPr lang="en" sz="1600">
                <a:solidFill>
                  <a:schemeClr val="dk2"/>
                </a:solidFill>
              </a:rPr>
              <a:t>Foreground, object = 1 (white)</a:t>
            </a:r>
            <a:endParaRPr sz="1600">
              <a:solidFill>
                <a:schemeClr val="dk2"/>
              </a:solidFill>
            </a:endParaRPr>
          </a:p>
          <a:p>
            <a:pPr indent="0" lvl="0" marL="0" rtl="0" algn="l">
              <a:spcBef>
                <a:spcPts val="1200"/>
              </a:spcBef>
              <a:spcAft>
                <a:spcPts val="0"/>
              </a:spcAft>
              <a:buNone/>
            </a:pPr>
            <a:r>
              <a:rPr lang="en" sz="1600">
                <a:solidFill>
                  <a:schemeClr val="dk2"/>
                </a:solidFill>
              </a:rPr>
              <a:t>Background = 0 (black)</a:t>
            </a:r>
            <a:endParaRPr sz="1600">
              <a:solidFill>
                <a:schemeClr val="dk2"/>
              </a:solidFill>
            </a:endParaRPr>
          </a:p>
          <a:p>
            <a:pPr indent="0" lvl="0" marL="0" rtl="0" algn="l">
              <a:spcBef>
                <a:spcPts val="1200"/>
              </a:spcBef>
              <a:spcAft>
                <a:spcPts val="1200"/>
              </a:spcAft>
              <a:buNone/>
            </a:pPr>
            <a:r>
              <a:t/>
            </a:r>
            <a:endParaRPr/>
          </a:p>
        </p:txBody>
      </p:sp>
      <p:pic>
        <p:nvPicPr>
          <p:cNvPr id="100" name="Google Shape;100;p15"/>
          <p:cNvPicPr preferRelativeResize="0"/>
          <p:nvPr/>
        </p:nvPicPr>
        <p:blipFill>
          <a:blip r:embed="rId3">
            <a:alphaModFix/>
          </a:blip>
          <a:stretch>
            <a:fillRect/>
          </a:stretch>
        </p:blipFill>
        <p:spPr>
          <a:xfrm>
            <a:off x="4472825" y="2047150"/>
            <a:ext cx="3252800" cy="2619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 Example for Better Understanding</a:t>
            </a:r>
            <a:endParaRPr/>
          </a:p>
        </p:txBody>
      </p:sp>
      <p:sp>
        <p:nvSpPr>
          <p:cNvPr id="298" name="Google Shape;298;p42"/>
          <p:cNvSpPr txBox="1"/>
          <p:nvPr>
            <p:ph idx="1" type="body"/>
          </p:nvPr>
        </p:nvSpPr>
        <p:spPr>
          <a:xfrm>
            <a:off x="729450" y="1946975"/>
            <a:ext cx="7688700" cy="3196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a:t>
            </a:r>
            <a:endParaRPr/>
          </a:p>
        </p:txBody>
      </p:sp>
      <p:pic>
        <p:nvPicPr>
          <p:cNvPr id="299" name="Google Shape;299;p42"/>
          <p:cNvPicPr preferRelativeResize="0"/>
          <p:nvPr/>
        </p:nvPicPr>
        <p:blipFill>
          <a:blip r:embed="rId3">
            <a:alphaModFix/>
          </a:blip>
          <a:stretch>
            <a:fillRect/>
          </a:stretch>
        </p:blipFill>
        <p:spPr>
          <a:xfrm>
            <a:off x="1941175" y="1946963"/>
            <a:ext cx="4812227" cy="31035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Closing</a:t>
            </a:r>
            <a:endParaRPr/>
          </a:p>
        </p:txBody>
      </p:sp>
      <p:sp>
        <p:nvSpPr>
          <p:cNvPr id="305" name="Google Shape;305;p43"/>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Closing is an operation that fills small holes and gaps in the foreground of an image while preserving the shape and size of objects. It is achieved by applying dilation followed by erosion using a structuring element</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Closing tends to close gaps in the image.</a:t>
            </a:r>
            <a:endParaRPr/>
          </a:p>
          <a:p>
            <a:pPr indent="0" lvl="0" marL="0" rtl="0" algn="l">
              <a:spcBef>
                <a:spcPts val="1200"/>
              </a:spcBef>
              <a:spcAft>
                <a:spcPts val="1200"/>
              </a:spcAft>
              <a:buNone/>
            </a:pPr>
            <a:r>
              <a:rPr lang="en" sz="1200"/>
              <a:t>An example of the closing  operation is shown in the diagram in next slide.</a:t>
            </a:r>
            <a:endParaRPr/>
          </a:p>
        </p:txBody>
      </p:sp>
      <p:pic>
        <p:nvPicPr>
          <p:cNvPr id="306" name="Google Shape;306;p43"/>
          <p:cNvPicPr preferRelativeResize="0"/>
          <p:nvPr/>
        </p:nvPicPr>
        <p:blipFill>
          <a:blip r:embed="rId3">
            <a:alphaModFix/>
          </a:blip>
          <a:stretch>
            <a:fillRect/>
          </a:stretch>
        </p:blipFill>
        <p:spPr>
          <a:xfrm>
            <a:off x="1898625" y="2804600"/>
            <a:ext cx="4210050" cy="430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Closing</a:t>
            </a:r>
            <a:endParaRPr/>
          </a:p>
        </p:txBody>
      </p:sp>
      <p:sp>
        <p:nvSpPr>
          <p:cNvPr id="312" name="Google Shape;312;p4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3" name="Google Shape;313;p44"/>
          <p:cNvPicPr preferRelativeResize="0"/>
          <p:nvPr/>
        </p:nvPicPr>
        <p:blipFill>
          <a:blip r:embed="rId3">
            <a:alphaModFix/>
          </a:blip>
          <a:stretch>
            <a:fillRect/>
          </a:stretch>
        </p:blipFill>
        <p:spPr>
          <a:xfrm>
            <a:off x="436475" y="2078875"/>
            <a:ext cx="8274650" cy="2653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 Example for Better Understanding</a:t>
            </a:r>
            <a:endParaRPr/>
          </a:p>
        </p:txBody>
      </p:sp>
      <p:sp>
        <p:nvSpPr>
          <p:cNvPr id="319" name="Google Shape;319;p45"/>
          <p:cNvSpPr txBox="1"/>
          <p:nvPr>
            <p:ph idx="1" type="body"/>
          </p:nvPr>
        </p:nvSpPr>
        <p:spPr>
          <a:xfrm>
            <a:off x="729450" y="1853850"/>
            <a:ext cx="7688700" cy="3289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a:t>
            </a:r>
            <a:endParaRPr/>
          </a:p>
        </p:txBody>
      </p:sp>
      <p:pic>
        <p:nvPicPr>
          <p:cNvPr id="320" name="Google Shape;320;p45"/>
          <p:cNvPicPr preferRelativeResize="0"/>
          <p:nvPr/>
        </p:nvPicPr>
        <p:blipFill>
          <a:blip r:embed="rId3">
            <a:alphaModFix/>
          </a:blip>
          <a:stretch>
            <a:fillRect/>
          </a:stretch>
        </p:blipFill>
        <p:spPr>
          <a:xfrm>
            <a:off x="2366400" y="1963950"/>
            <a:ext cx="4411203" cy="30692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Hit-or-Miss transformation</a:t>
            </a:r>
            <a:endParaRPr/>
          </a:p>
        </p:txBody>
      </p:sp>
      <p:sp>
        <p:nvSpPr>
          <p:cNvPr id="326" name="Google Shape;326;p46"/>
          <p:cNvSpPr txBox="1"/>
          <p:nvPr>
            <p:ph idx="1" type="body"/>
          </p:nvPr>
        </p:nvSpPr>
        <p:spPr>
          <a:xfrm>
            <a:off x="729450" y="1981850"/>
            <a:ext cx="7688700" cy="3068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The hit-or-miss transform is a morphological operation that uses a structuring element to identify specific configurations of pixels in a binary image. It is a combination of erosion operations that separately match the foreground (object) and the background.</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Let's see an example:</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b="1"/>
          </a:p>
          <a:p>
            <a:pPr indent="0" lvl="0" marL="0" rtl="0" algn="l">
              <a:spcBef>
                <a:spcPts val="1200"/>
              </a:spcBef>
              <a:spcAft>
                <a:spcPts val="1200"/>
              </a:spcAft>
              <a:buNone/>
            </a:pPr>
            <a:r>
              <a:rPr b="1" lang="en"/>
              <a:t>Structuring elements (kernels). Left: kernel to 'hit'. Middle: kernel to 'miss'. Right: final combined kernel</a:t>
            </a:r>
            <a:endParaRPr b="1"/>
          </a:p>
        </p:txBody>
      </p:sp>
      <p:pic>
        <p:nvPicPr>
          <p:cNvPr id="327" name="Google Shape;327;p46"/>
          <p:cNvPicPr preferRelativeResize="0"/>
          <p:nvPr/>
        </p:nvPicPr>
        <p:blipFill>
          <a:blip r:embed="rId3">
            <a:alphaModFix/>
          </a:blip>
          <a:stretch>
            <a:fillRect/>
          </a:stretch>
        </p:blipFill>
        <p:spPr>
          <a:xfrm>
            <a:off x="2551425" y="2661900"/>
            <a:ext cx="3399925" cy="313825"/>
          </a:xfrm>
          <a:prstGeom prst="rect">
            <a:avLst/>
          </a:prstGeom>
          <a:noFill/>
          <a:ln>
            <a:noFill/>
          </a:ln>
        </p:spPr>
      </p:pic>
      <p:pic>
        <p:nvPicPr>
          <p:cNvPr id="328" name="Google Shape;328;p46"/>
          <p:cNvPicPr preferRelativeResize="0"/>
          <p:nvPr/>
        </p:nvPicPr>
        <p:blipFill>
          <a:blip r:embed="rId4">
            <a:alphaModFix/>
          </a:blip>
          <a:stretch>
            <a:fillRect/>
          </a:stretch>
        </p:blipFill>
        <p:spPr>
          <a:xfrm>
            <a:off x="1191300" y="3237250"/>
            <a:ext cx="6765001" cy="13076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 Example for Better Understanding</a:t>
            </a:r>
            <a:endParaRPr/>
          </a:p>
        </p:txBody>
      </p:sp>
      <p:sp>
        <p:nvSpPr>
          <p:cNvPr id="334" name="Google Shape;334;p47"/>
          <p:cNvSpPr txBox="1"/>
          <p:nvPr>
            <p:ph idx="1" type="body"/>
          </p:nvPr>
        </p:nvSpPr>
        <p:spPr>
          <a:xfrm>
            <a:off x="729450" y="1946975"/>
            <a:ext cx="7688700" cy="3196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5" name="Google Shape;335;p47"/>
          <p:cNvPicPr preferRelativeResize="0"/>
          <p:nvPr/>
        </p:nvPicPr>
        <p:blipFill>
          <a:blip r:embed="rId3">
            <a:alphaModFix/>
          </a:blip>
          <a:stretch>
            <a:fillRect/>
          </a:stretch>
        </p:blipFill>
        <p:spPr>
          <a:xfrm>
            <a:off x="807850" y="1986200"/>
            <a:ext cx="7113723" cy="31180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endParaRPr/>
          </a:p>
        </p:txBody>
      </p:sp>
      <p:sp>
        <p:nvSpPr>
          <p:cNvPr id="341" name="Google Shape;341;p48"/>
          <p:cNvSpPr txBox="1"/>
          <p:nvPr>
            <p:ph idx="1" type="body"/>
          </p:nvPr>
        </p:nvSpPr>
        <p:spPr>
          <a:xfrm>
            <a:off x="729450" y="1853850"/>
            <a:ext cx="7688700" cy="3179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a:t>
            </a:r>
            <a:endParaRPr/>
          </a:p>
        </p:txBody>
      </p:sp>
      <p:pic>
        <p:nvPicPr>
          <p:cNvPr id="342" name="Google Shape;342;p48"/>
          <p:cNvPicPr preferRelativeResize="0"/>
          <p:nvPr/>
        </p:nvPicPr>
        <p:blipFill>
          <a:blip r:embed="rId3">
            <a:alphaModFix/>
          </a:blip>
          <a:stretch>
            <a:fillRect/>
          </a:stretch>
        </p:blipFill>
        <p:spPr>
          <a:xfrm>
            <a:off x="947325" y="1917788"/>
            <a:ext cx="6956800" cy="305122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Assignment of Hit or Miss Transformation</a:t>
            </a:r>
            <a:endParaRPr/>
          </a:p>
        </p:txBody>
      </p:sp>
      <p:sp>
        <p:nvSpPr>
          <p:cNvPr id="348" name="Google Shape;348;p4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9" name="Google Shape;349;p49"/>
          <p:cNvPicPr preferRelativeResize="0"/>
          <p:nvPr/>
        </p:nvPicPr>
        <p:blipFill>
          <a:blip r:embed="rId3">
            <a:alphaModFix/>
          </a:blip>
          <a:stretch>
            <a:fillRect/>
          </a:stretch>
        </p:blipFill>
        <p:spPr>
          <a:xfrm>
            <a:off x="628650" y="1897350"/>
            <a:ext cx="7886700" cy="2943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0"/>
          <p:cNvSpPr txBox="1"/>
          <p:nvPr>
            <p:ph type="title"/>
          </p:nvPr>
        </p:nvSpPr>
        <p:spPr>
          <a:xfrm>
            <a:off x="729450" y="1318650"/>
            <a:ext cx="1386900" cy="27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240"/>
              <a:t>Moonaz</a:t>
            </a:r>
            <a:endParaRPr sz="1240"/>
          </a:p>
        </p:txBody>
      </p:sp>
      <p:sp>
        <p:nvSpPr>
          <p:cNvPr id="355" name="Google Shape;355;p50"/>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300">
                <a:solidFill>
                  <a:srgbClr val="0D0D0D"/>
                </a:solidFill>
                <a:latin typeface="Times New Roman"/>
                <a:ea typeface="Times New Roman"/>
                <a:cs typeface="Times New Roman"/>
                <a:sym typeface="Times New Roman"/>
              </a:rPr>
              <a:t>BASIC MORPHOLOGICAL ALGORITHMS</a:t>
            </a:r>
            <a:endParaRPr b="1" sz="2300">
              <a:solidFill>
                <a:srgbClr val="0D0D0D"/>
              </a:solidFill>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F0F0F"/>
                </a:solidFill>
                <a:highlight>
                  <a:srgbClr val="FFFFFF"/>
                </a:highlight>
                <a:latin typeface="Times New Roman"/>
                <a:ea typeface="Times New Roman"/>
                <a:cs typeface="Times New Roman"/>
                <a:sym typeface="Times New Roman"/>
              </a:rPr>
              <a:t>BOUNDARY EXTRACTION</a:t>
            </a:r>
            <a:endParaRPr sz="2000">
              <a:solidFill>
                <a:srgbClr val="0F0F0F"/>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p:txBody>
      </p:sp>
      <p:sp>
        <p:nvSpPr>
          <p:cNvPr id="361" name="Google Shape;361;p5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Process of identifying the edges or outlines of objects within an image.</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Highlight object contours for further analysis, such as shape recognition or object segmentation</a:t>
            </a:r>
            <a:endParaRPr sz="2000">
              <a:solidFill>
                <a:srgbClr val="0D0D0D"/>
              </a:solidFill>
              <a:highlight>
                <a:srgbClr val="FFFFFF"/>
              </a:highlight>
              <a:latin typeface="Times New Roman"/>
              <a:ea typeface="Times New Roman"/>
              <a:cs typeface="Times New Roman"/>
              <a:sym typeface="Times New Roman"/>
            </a:endParaRPr>
          </a:p>
          <a:p>
            <a:pPr indent="0" lvl="0" marL="0" rtl="0" algn="l">
              <a:spcBef>
                <a:spcPts val="1200"/>
              </a:spcBef>
              <a:spcAft>
                <a:spcPts val="1200"/>
              </a:spcAft>
              <a:buNone/>
            </a:pPr>
            <a:r>
              <a:t/>
            </a:r>
            <a:endParaRPr sz="2000">
              <a:solidFill>
                <a:srgbClr val="0D0D0D"/>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Basic Set Theory</a:t>
            </a:r>
            <a:endParaRPr/>
          </a:p>
        </p:txBody>
      </p:sp>
      <p:sp>
        <p:nvSpPr>
          <p:cNvPr id="106" name="Google Shape;106;p16"/>
          <p:cNvSpPr txBox="1"/>
          <p:nvPr>
            <p:ph idx="1" type="body"/>
          </p:nvPr>
        </p:nvSpPr>
        <p:spPr>
          <a:xfrm>
            <a:off x="729450" y="2078875"/>
            <a:ext cx="7688700" cy="3064500"/>
          </a:xfrm>
          <a:prstGeom prst="rect">
            <a:avLst/>
          </a:prstGeom>
        </p:spPr>
        <p:txBody>
          <a:bodyPr anchorCtr="0" anchor="t" bIns="91425" lIns="91425" spcFirstLastPara="1" rIns="91425" wrap="square" tIns="91425">
            <a:normAutofit fontScale="92500" lnSpcReduction="10000"/>
          </a:bodyPr>
          <a:lstStyle/>
          <a:p>
            <a:pPr indent="-351948" lvl="0" marL="457200" rtl="0" algn="l">
              <a:lnSpc>
                <a:spcPct val="150000"/>
              </a:lnSpc>
              <a:spcBef>
                <a:spcPts val="0"/>
              </a:spcBef>
              <a:spcAft>
                <a:spcPts val="0"/>
              </a:spcAft>
              <a:buClr>
                <a:srgbClr val="0000FF"/>
              </a:buClr>
              <a:buSzPct val="100000"/>
              <a:buChar char="❖"/>
            </a:pPr>
            <a:r>
              <a:rPr b="1" lang="en" sz="2100">
                <a:solidFill>
                  <a:srgbClr val="0000FF"/>
                </a:solidFill>
              </a:rPr>
              <a:t> The set space of binary image is Z2</a:t>
            </a:r>
            <a:endParaRPr b="1" sz="2100">
              <a:solidFill>
                <a:srgbClr val="0000FF"/>
              </a:solidFill>
            </a:endParaRPr>
          </a:p>
          <a:p>
            <a:pPr indent="-334327" lvl="0" marL="914400" rtl="0" algn="l">
              <a:lnSpc>
                <a:spcPct val="150000"/>
              </a:lnSpc>
              <a:spcBef>
                <a:spcPts val="0"/>
              </a:spcBef>
              <a:spcAft>
                <a:spcPts val="0"/>
              </a:spcAft>
              <a:buClr>
                <a:schemeClr val="dk2"/>
              </a:buClr>
              <a:buSzPct val="100000"/>
              <a:buChar char="❏"/>
            </a:pPr>
            <a:r>
              <a:rPr lang="en" sz="1800">
                <a:solidFill>
                  <a:schemeClr val="dk2"/>
                </a:solidFill>
              </a:rPr>
              <a:t>Each element of the set is a 2D vector whose coordinates are the (x,y) of a black (or white, depending on the convention) pixel in the image</a:t>
            </a:r>
            <a:endParaRPr sz="1800">
              <a:solidFill>
                <a:schemeClr val="dk2"/>
              </a:solidFill>
            </a:endParaRPr>
          </a:p>
          <a:p>
            <a:pPr indent="0" lvl="0" marL="0" rtl="0" algn="l">
              <a:spcBef>
                <a:spcPts val="1200"/>
              </a:spcBef>
              <a:spcAft>
                <a:spcPts val="0"/>
              </a:spcAft>
              <a:buNone/>
            </a:pPr>
            <a:r>
              <a:t/>
            </a:r>
            <a:endParaRPr sz="1800">
              <a:solidFill>
                <a:schemeClr val="dk2"/>
              </a:solidFill>
            </a:endParaRPr>
          </a:p>
          <a:p>
            <a:pPr indent="-334327" lvl="0" marL="457200" rtl="0" algn="l">
              <a:lnSpc>
                <a:spcPct val="150000"/>
              </a:lnSpc>
              <a:spcBef>
                <a:spcPts val="1200"/>
              </a:spcBef>
              <a:spcAft>
                <a:spcPts val="0"/>
              </a:spcAft>
              <a:buClr>
                <a:srgbClr val="0000FF"/>
              </a:buClr>
              <a:buSzPct val="100000"/>
              <a:buChar char="❖"/>
            </a:pPr>
            <a:r>
              <a:rPr b="1" lang="en" sz="1800">
                <a:solidFill>
                  <a:srgbClr val="0000FF"/>
                </a:solidFill>
              </a:rPr>
              <a:t>The set space of gray level image is Z3</a:t>
            </a:r>
            <a:endParaRPr b="1" sz="1800">
              <a:solidFill>
                <a:srgbClr val="0000FF"/>
              </a:solidFill>
            </a:endParaRPr>
          </a:p>
          <a:p>
            <a:pPr indent="-334327" lvl="0" marL="914400" rtl="0" algn="l">
              <a:lnSpc>
                <a:spcPct val="150000"/>
              </a:lnSpc>
              <a:spcBef>
                <a:spcPts val="0"/>
              </a:spcBef>
              <a:spcAft>
                <a:spcPts val="0"/>
              </a:spcAft>
              <a:buClr>
                <a:schemeClr val="dk2"/>
              </a:buClr>
              <a:buSzPct val="100000"/>
              <a:buChar char="❏"/>
            </a:pPr>
            <a:r>
              <a:rPr lang="en" sz="1800">
                <a:solidFill>
                  <a:schemeClr val="dk2"/>
                </a:solidFill>
              </a:rPr>
              <a:t>Each element of the set is a 3D vector: (x,y,z)</a:t>
            </a:r>
            <a:endParaRPr sz="1800">
              <a:solidFill>
                <a:schemeClr val="dk2"/>
              </a:solidFill>
            </a:endParaRPr>
          </a:p>
          <a:p>
            <a:pPr indent="0" lvl="0" marL="0" rtl="0" algn="l">
              <a:spcBef>
                <a:spcPts val="1200"/>
              </a:spcBef>
              <a:spcAft>
                <a:spcPts val="120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2"/>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F0F0F"/>
                </a:solidFill>
                <a:highlight>
                  <a:schemeClr val="lt1"/>
                </a:highlight>
                <a:latin typeface="Times New Roman"/>
                <a:ea typeface="Times New Roman"/>
                <a:cs typeface="Times New Roman"/>
                <a:sym typeface="Times New Roman"/>
              </a:rPr>
              <a:t>BOUNDARY EXTRACTION</a:t>
            </a:r>
            <a:endParaRPr sz="2000">
              <a:solidFill>
                <a:srgbClr val="0F0F0F"/>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rgbClr val="0F0F0F"/>
              </a:solidFill>
              <a:highlight>
                <a:srgbClr val="FFFFFF"/>
              </a:highlight>
              <a:latin typeface="Times New Roman"/>
              <a:ea typeface="Times New Roman"/>
              <a:cs typeface="Times New Roman"/>
              <a:sym typeface="Times New Roman"/>
            </a:endParaRPr>
          </a:p>
        </p:txBody>
      </p:sp>
      <p:sp>
        <p:nvSpPr>
          <p:cNvPr id="367" name="Google Shape;367;p52"/>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solidFill>
                  <a:srgbClr val="0D0D0D"/>
                </a:solidFill>
                <a:highlight>
                  <a:srgbClr val="FFFFFF"/>
                </a:highlight>
                <a:latin typeface="Times New Roman"/>
                <a:ea typeface="Times New Roman"/>
                <a:cs typeface="Times New Roman"/>
                <a:sym typeface="Times New Roman"/>
              </a:rPr>
              <a:t>Boundary (A) = A - (A Ɵ B).</a:t>
            </a:r>
            <a:endParaRPr sz="2000">
              <a:solidFill>
                <a:srgbClr val="0D0D0D"/>
              </a:solidFill>
              <a:highlight>
                <a:srgbClr val="FFFFFF"/>
              </a:highlight>
              <a:latin typeface="Times New Roman"/>
              <a:ea typeface="Times New Roman"/>
              <a:cs typeface="Times New Roman"/>
              <a:sym typeface="Times New Roman"/>
            </a:endParaRPr>
          </a:p>
        </p:txBody>
      </p:sp>
      <p:pic>
        <p:nvPicPr>
          <p:cNvPr id="368" name="Google Shape;368;p52"/>
          <p:cNvPicPr preferRelativeResize="0"/>
          <p:nvPr/>
        </p:nvPicPr>
        <p:blipFill>
          <a:blip r:embed="rId3">
            <a:alphaModFix/>
          </a:blip>
          <a:stretch>
            <a:fillRect/>
          </a:stretch>
        </p:blipFill>
        <p:spPr>
          <a:xfrm>
            <a:off x="7439025" y="1558850"/>
            <a:ext cx="1199487" cy="1012900"/>
          </a:xfrm>
          <a:prstGeom prst="rect">
            <a:avLst/>
          </a:prstGeom>
          <a:noFill/>
          <a:ln>
            <a:noFill/>
          </a:ln>
        </p:spPr>
      </p:pic>
      <p:pic>
        <p:nvPicPr>
          <p:cNvPr id="369" name="Google Shape;369;p52"/>
          <p:cNvPicPr preferRelativeResize="0"/>
          <p:nvPr/>
        </p:nvPicPr>
        <p:blipFill>
          <a:blip r:embed="rId4">
            <a:alphaModFix/>
          </a:blip>
          <a:stretch>
            <a:fillRect/>
          </a:stretch>
        </p:blipFill>
        <p:spPr>
          <a:xfrm>
            <a:off x="4642650" y="1595449"/>
            <a:ext cx="2027825" cy="1724900"/>
          </a:xfrm>
          <a:prstGeom prst="rect">
            <a:avLst/>
          </a:prstGeom>
          <a:noFill/>
          <a:ln>
            <a:noFill/>
          </a:ln>
        </p:spPr>
      </p:pic>
      <p:sp>
        <p:nvSpPr>
          <p:cNvPr id="370" name="Google Shape;370;p52"/>
          <p:cNvSpPr txBox="1"/>
          <p:nvPr/>
        </p:nvSpPr>
        <p:spPr>
          <a:xfrm>
            <a:off x="5435600" y="3254875"/>
            <a:ext cx="7125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accent1"/>
                </a:solidFill>
                <a:latin typeface="Times New Roman"/>
                <a:ea typeface="Times New Roman"/>
                <a:cs typeface="Times New Roman"/>
                <a:sym typeface="Times New Roman"/>
              </a:rPr>
              <a:t>A</a:t>
            </a:r>
            <a:endParaRPr sz="2300">
              <a:solidFill>
                <a:schemeClr val="accent1"/>
              </a:solidFill>
              <a:latin typeface="Times New Roman"/>
              <a:ea typeface="Times New Roman"/>
              <a:cs typeface="Times New Roman"/>
              <a:sym typeface="Times New Roman"/>
            </a:endParaRPr>
          </a:p>
        </p:txBody>
      </p:sp>
      <p:sp>
        <p:nvSpPr>
          <p:cNvPr id="371" name="Google Shape;371;p52"/>
          <p:cNvSpPr txBox="1"/>
          <p:nvPr/>
        </p:nvSpPr>
        <p:spPr>
          <a:xfrm>
            <a:off x="7929575" y="2436250"/>
            <a:ext cx="777000" cy="88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accent1"/>
                </a:solidFill>
                <a:latin typeface="Times New Roman"/>
                <a:ea typeface="Times New Roman"/>
                <a:cs typeface="Times New Roman"/>
                <a:sym typeface="Times New Roman"/>
              </a:rPr>
              <a:t>B</a:t>
            </a:r>
            <a:endParaRPr b="1" sz="2000">
              <a:solidFill>
                <a:schemeClr val="accent1"/>
              </a:solidFill>
              <a:latin typeface="Times New Roman"/>
              <a:ea typeface="Times New Roman"/>
              <a:cs typeface="Times New Roman"/>
              <a:sym typeface="Times New Roman"/>
            </a:endParaRPr>
          </a:p>
        </p:txBody>
      </p:sp>
      <p:sp>
        <p:nvSpPr>
          <p:cNvPr id="372" name="Google Shape;372;p52"/>
          <p:cNvSpPr txBox="1"/>
          <p:nvPr/>
        </p:nvSpPr>
        <p:spPr>
          <a:xfrm>
            <a:off x="7231988" y="2719675"/>
            <a:ext cx="17475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accent1"/>
                </a:solidFill>
                <a:latin typeface="Lato"/>
                <a:ea typeface="Lato"/>
                <a:cs typeface="Lato"/>
                <a:sym typeface="Lato"/>
              </a:rPr>
              <a:t>(Structuring element)</a:t>
            </a:r>
            <a:endParaRPr sz="1300">
              <a:solidFill>
                <a:schemeClr val="accent1"/>
              </a:solidFill>
              <a:latin typeface="Lato"/>
              <a:ea typeface="Lato"/>
              <a:cs typeface="Lato"/>
              <a:sym typeface="Lato"/>
            </a:endParaRPr>
          </a:p>
        </p:txBody>
      </p:sp>
      <p:sp>
        <p:nvSpPr>
          <p:cNvPr id="373" name="Google Shape;373;p52"/>
          <p:cNvSpPr txBox="1"/>
          <p:nvPr/>
        </p:nvSpPr>
        <p:spPr>
          <a:xfrm>
            <a:off x="1165325" y="2879825"/>
            <a:ext cx="964500" cy="4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accent1"/>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3"/>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F0F0F"/>
                </a:solidFill>
                <a:highlight>
                  <a:schemeClr val="lt1"/>
                </a:highlight>
                <a:latin typeface="Times New Roman"/>
                <a:ea typeface="Times New Roman"/>
                <a:cs typeface="Times New Roman"/>
                <a:sym typeface="Times New Roman"/>
              </a:rPr>
              <a:t>BOUNDARY EXTRACTION</a:t>
            </a:r>
            <a:endParaRPr sz="2000">
              <a:solidFill>
                <a:srgbClr val="0F0F0F"/>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rgbClr val="0F0F0F"/>
              </a:solidFill>
              <a:highlight>
                <a:srgbClr val="FFFFFF"/>
              </a:highlight>
              <a:latin typeface="Times New Roman"/>
              <a:ea typeface="Times New Roman"/>
              <a:cs typeface="Times New Roman"/>
              <a:sym typeface="Times New Roman"/>
            </a:endParaRPr>
          </a:p>
        </p:txBody>
      </p:sp>
      <p:pic>
        <p:nvPicPr>
          <p:cNvPr id="379" name="Google Shape;379;p53"/>
          <p:cNvPicPr preferRelativeResize="0"/>
          <p:nvPr/>
        </p:nvPicPr>
        <p:blipFill>
          <a:blip r:embed="rId3">
            <a:alphaModFix/>
          </a:blip>
          <a:stretch>
            <a:fillRect/>
          </a:stretch>
        </p:blipFill>
        <p:spPr>
          <a:xfrm>
            <a:off x="4131788" y="2327738"/>
            <a:ext cx="2085975" cy="1790700"/>
          </a:xfrm>
          <a:prstGeom prst="rect">
            <a:avLst/>
          </a:prstGeom>
          <a:noFill/>
          <a:ln>
            <a:noFill/>
          </a:ln>
        </p:spPr>
      </p:pic>
      <p:pic>
        <p:nvPicPr>
          <p:cNvPr id="380" name="Google Shape;380;p53"/>
          <p:cNvPicPr preferRelativeResize="0"/>
          <p:nvPr/>
        </p:nvPicPr>
        <p:blipFill>
          <a:blip r:embed="rId4">
            <a:alphaModFix/>
          </a:blip>
          <a:stretch>
            <a:fillRect/>
          </a:stretch>
        </p:blipFill>
        <p:spPr>
          <a:xfrm>
            <a:off x="6598313" y="2294400"/>
            <a:ext cx="2181225" cy="1857375"/>
          </a:xfrm>
          <a:prstGeom prst="rect">
            <a:avLst/>
          </a:prstGeom>
          <a:noFill/>
          <a:ln>
            <a:noFill/>
          </a:ln>
        </p:spPr>
      </p:pic>
      <p:sp>
        <p:nvSpPr>
          <p:cNvPr id="381" name="Google Shape;381;p53"/>
          <p:cNvSpPr txBox="1"/>
          <p:nvPr/>
        </p:nvSpPr>
        <p:spPr>
          <a:xfrm>
            <a:off x="4704025" y="4262200"/>
            <a:ext cx="1353000" cy="2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accent1"/>
                </a:solidFill>
                <a:latin typeface="Times New Roman"/>
                <a:ea typeface="Times New Roman"/>
                <a:cs typeface="Times New Roman"/>
                <a:sym typeface="Times New Roman"/>
              </a:rPr>
              <a:t>A Ɵ B</a:t>
            </a:r>
            <a:endParaRPr b="1" sz="1600">
              <a:solidFill>
                <a:schemeClr val="accent1"/>
              </a:solidFill>
              <a:latin typeface="Times New Roman"/>
              <a:ea typeface="Times New Roman"/>
              <a:cs typeface="Times New Roman"/>
              <a:sym typeface="Times New Roman"/>
            </a:endParaRPr>
          </a:p>
        </p:txBody>
      </p:sp>
      <p:sp>
        <p:nvSpPr>
          <p:cNvPr id="382" name="Google Shape;382;p53"/>
          <p:cNvSpPr txBox="1"/>
          <p:nvPr>
            <p:ph idx="1" type="body"/>
          </p:nvPr>
        </p:nvSpPr>
        <p:spPr>
          <a:xfrm>
            <a:off x="6839375" y="4262200"/>
            <a:ext cx="2181300" cy="4125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1200"/>
              </a:spcAft>
              <a:buNone/>
            </a:pPr>
            <a:r>
              <a:rPr b="1" lang="en" sz="2000">
                <a:solidFill>
                  <a:srgbClr val="0D0D0D"/>
                </a:solidFill>
                <a:highlight>
                  <a:srgbClr val="FFFFFF"/>
                </a:highlight>
                <a:latin typeface="Times New Roman"/>
                <a:ea typeface="Times New Roman"/>
                <a:cs typeface="Times New Roman"/>
                <a:sym typeface="Times New Roman"/>
              </a:rPr>
              <a:t>B (A) = A - (A Ɵ B).</a:t>
            </a:r>
            <a:endParaRPr b="1" sz="2000">
              <a:solidFill>
                <a:srgbClr val="0D0D0D"/>
              </a:solidFill>
              <a:highlight>
                <a:srgbClr val="FFFFFF"/>
              </a:highlight>
              <a:latin typeface="Times New Roman"/>
              <a:ea typeface="Times New Roman"/>
              <a:cs typeface="Times New Roman"/>
              <a:sym typeface="Times New Roman"/>
            </a:endParaRPr>
          </a:p>
        </p:txBody>
      </p:sp>
      <p:pic>
        <p:nvPicPr>
          <p:cNvPr id="383" name="Google Shape;383;p53"/>
          <p:cNvPicPr preferRelativeResize="0"/>
          <p:nvPr/>
        </p:nvPicPr>
        <p:blipFill>
          <a:blip r:embed="rId5">
            <a:alphaModFix/>
          </a:blip>
          <a:stretch>
            <a:fillRect/>
          </a:stretch>
        </p:blipFill>
        <p:spPr>
          <a:xfrm>
            <a:off x="2802650" y="2976950"/>
            <a:ext cx="857250" cy="723900"/>
          </a:xfrm>
          <a:prstGeom prst="rect">
            <a:avLst/>
          </a:prstGeom>
          <a:noFill/>
          <a:ln>
            <a:noFill/>
          </a:ln>
        </p:spPr>
      </p:pic>
      <p:pic>
        <p:nvPicPr>
          <p:cNvPr id="384" name="Google Shape;384;p53"/>
          <p:cNvPicPr preferRelativeResize="0"/>
          <p:nvPr/>
        </p:nvPicPr>
        <p:blipFill>
          <a:blip r:embed="rId6">
            <a:alphaModFix/>
          </a:blip>
          <a:stretch>
            <a:fillRect/>
          </a:stretch>
        </p:blipFill>
        <p:spPr>
          <a:xfrm>
            <a:off x="729450" y="2443550"/>
            <a:ext cx="1817711" cy="1790700"/>
          </a:xfrm>
          <a:prstGeom prst="rect">
            <a:avLst/>
          </a:prstGeom>
          <a:noFill/>
          <a:ln>
            <a:noFill/>
          </a:ln>
        </p:spPr>
      </p:pic>
      <p:sp>
        <p:nvSpPr>
          <p:cNvPr id="385" name="Google Shape;385;p53"/>
          <p:cNvSpPr txBox="1"/>
          <p:nvPr/>
        </p:nvSpPr>
        <p:spPr>
          <a:xfrm>
            <a:off x="1127150" y="4234250"/>
            <a:ext cx="857400" cy="1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accent1"/>
                </a:solidFill>
                <a:latin typeface="Times New Roman"/>
                <a:ea typeface="Times New Roman"/>
                <a:cs typeface="Times New Roman"/>
                <a:sym typeface="Times New Roman"/>
              </a:rPr>
              <a:t>A</a:t>
            </a:r>
            <a:endParaRPr b="1" sz="1600">
              <a:solidFill>
                <a:schemeClr val="accent1"/>
              </a:solidFill>
              <a:latin typeface="Times New Roman"/>
              <a:ea typeface="Times New Roman"/>
              <a:cs typeface="Times New Roman"/>
              <a:sym typeface="Times New Roman"/>
            </a:endParaRPr>
          </a:p>
        </p:txBody>
      </p:sp>
      <p:sp>
        <p:nvSpPr>
          <p:cNvPr id="386" name="Google Shape;386;p53"/>
          <p:cNvSpPr txBox="1"/>
          <p:nvPr>
            <p:ph idx="1" type="body"/>
          </p:nvPr>
        </p:nvSpPr>
        <p:spPr>
          <a:xfrm>
            <a:off x="729450" y="1966300"/>
            <a:ext cx="3570300" cy="364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688"/>
              <a:buNone/>
            </a:pPr>
            <a:r>
              <a:rPr b="1" lang="en" sz="1950">
                <a:solidFill>
                  <a:srgbClr val="0D0D0D"/>
                </a:solidFill>
                <a:highlight>
                  <a:srgbClr val="FFFFFF"/>
                </a:highlight>
                <a:latin typeface="Times New Roman"/>
                <a:ea typeface="Times New Roman"/>
                <a:cs typeface="Times New Roman"/>
                <a:sym typeface="Times New Roman"/>
              </a:rPr>
              <a:t>Boundary (A) = A - (A Ɵ B).</a:t>
            </a:r>
            <a:endParaRPr b="1" sz="1950">
              <a:solidFill>
                <a:srgbClr val="0D0D0D"/>
              </a:solidFill>
              <a:highlight>
                <a:srgbClr val="FFFFFF"/>
              </a:highlight>
              <a:latin typeface="Times New Roman"/>
              <a:ea typeface="Times New Roman"/>
              <a:cs typeface="Times New Roman"/>
              <a:sym typeface="Times New Roman"/>
            </a:endParaRPr>
          </a:p>
        </p:txBody>
      </p:sp>
      <p:sp>
        <p:nvSpPr>
          <p:cNvPr id="387" name="Google Shape;387;p53"/>
          <p:cNvSpPr txBox="1"/>
          <p:nvPr/>
        </p:nvSpPr>
        <p:spPr>
          <a:xfrm>
            <a:off x="3053950" y="3670100"/>
            <a:ext cx="214200" cy="2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1"/>
                </a:solidFill>
                <a:latin typeface="Lato"/>
                <a:ea typeface="Lato"/>
                <a:cs typeface="Lato"/>
                <a:sym typeface="Lato"/>
              </a:rPr>
              <a:t>B</a:t>
            </a:r>
            <a:endParaRPr b="1" sz="1700">
              <a:solidFill>
                <a:schemeClr val="accent1"/>
              </a:solidFill>
              <a:latin typeface="Lato"/>
              <a:ea typeface="Lato"/>
              <a:cs typeface="Lato"/>
              <a:sym typeface="La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4"/>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F0F0F"/>
                </a:solidFill>
                <a:highlight>
                  <a:schemeClr val="lt1"/>
                </a:highlight>
                <a:latin typeface="Times New Roman"/>
                <a:ea typeface="Times New Roman"/>
                <a:cs typeface="Times New Roman"/>
                <a:sym typeface="Times New Roman"/>
              </a:rPr>
              <a:t>BOUNDARY EXTRACTION</a:t>
            </a:r>
            <a:endParaRPr sz="2000">
              <a:solidFill>
                <a:srgbClr val="0F0F0F"/>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rgbClr val="0F0F0F"/>
              </a:solidFill>
              <a:highlight>
                <a:srgbClr val="FFFFFF"/>
              </a:highlight>
              <a:latin typeface="Times New Roman"/>
              <a:ea typeface="Times New Roman"/>
              <a:cs typeface="Times New Roman"/>
              <a:sym typeface="Times New Roman"/>
            </a:endParaRPr>
          </a:p>
        </p:txBody>
      </p:sp>
      <p:sp>
        <p:nvSpPr>
          <p:cNvPr id="393" name="Google Shape;393;p54"/>
          <p:cNvSpPr txBox="1"/>
          <p:nvPr>
            <p:ph idx="1" type="body"/>
          </p:nvPr>
        </p:nvSpPr>
        <p:spPr>
          <a:xfrm>
            <a:off x="729450" y="1966300"/>
            <a:ext cx="7688400" cy="2186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200">
                <a:solidFill>
                  <a:schemeClr val="dk2"/>
                </a:solidFill>
                <a:latin typeface="Times New Roman"/>
                <a:ea typeface="Times New Roman"/>
                <a:cs typeface="Times New Roman"/>
                <a:sym typeface="Times New Roman"/>
              </a:rPr>
              <a:t>Applications:</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210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Object Detection and Recognition</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Image Segmentation</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Medical Image Analysis</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Robotics and Autonomous Systems</a:t>
            </a:r>
            <a:endParaRPr b="1" sz="2000">
              <a:solidFill>
                <a:srgbClr val="0D0D0D"/>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5"/>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F0F0F"/>
                </a:solidFill>
                <a:highlight>
                  <a:schemeClr val="lt1"/>
                </a:highlight>
                <a:latin typeface="Times New Roman"/>
                <a:ea typeface="Times New Roman"/>
                <a:cs typeface="Times New Roman"/>
                <a:sym typeface="Times New Roman"/>
              </a:rPr>
              <a:t>BOUNDARY EXTRACTION</a:t>
            </a:r>
            <a:endParaRPr sz="2000">
              <a:solidFill>
                <a:srgbClr val="0F0F0F"/>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rgbClr val="0F0F0F"/>
              </a:solidFill>
              <a:highlight>
                <a:srgbClr val="FFFFFF"/>
              </a:highlight>
              <a:latin typeface="Times New Roman"/>
              <a:ea typeface="Times New Roman"/>
              <a:cs typeface="Times New Roman"/>
              <a:sym typeface="Times New Roman"/>
            </a:endParaRPr>
          </a:p>
        </p:txBody>
      </p:sp>
      <p:sp>
        <p:nvSpPr>
          <p:cNvPr id="399" name="Google Shape;399;p55"/>
          <p:cNvSpPr txBox="1"/>
          <p:nvPr>
            <p:ph idx="1" type="body"/>
          </p:nvPr>
        </p:nvSpPr>
        <p:spPr>
          <a:xfrm>
            <a:off x="729450" y="1966300"/>
            <a:ext cx="7688400" cy="2186100"/>
          </a:xfrm>
          <a:prstGeom prst="rect">
            <a:avLst/>
          </a:prstGeom>
        </p:spPr>
        <p:txBody>
          <a:bodyPr anchorCtr="0" anchor="t" bIns="91425" lIns="91425" spcFirstLastPara="1" rIns="91425" wrap="square" tIns="91425">
            <a:noAutofit/>
          </a:bodyPr>
          <a:lstStyle/>
          <a:p>
            <a:pPr indent="0" lvl="0" marL="0" rtl="0" algn="l">
              <a:lnSpc>
                <a:spcPct val="100000"/>
              </a:lnSpc>
              <a:spcBef>
                <a:spcPts val="1500"/>
              </a:spcBef>
              <a:spcAft>
                <a:spcPts val="0"/>
              </a:spcAft>
              <a:buNone/>
            </a:pPr>
            <a:r>
              <a:rPr lang="en" sz="2000">
                <a:solidFill>
                  <a:srgbClr val="0D0D0D"/>
                </a:solidFill>
                <a:highlight>
                  <a:srgbClr val="FFFFFF"/>
                </a:highlight>
                <a:latin typeface="Times New Roman"/>
                <a:ea typeface="Times New Roman"/>
                <a:cs typeface="Times New Roman"/>
                <a:sym typeface="Times New Roman"/>
              </a:rPr>
              <a:t>Which of the following statements is true about boundary extraction?</a:t>
            </a:r>
            <a:endParaRPr sz="2000">
              <a:solidFill>
                <a:srgbClr val="0D0D0D"/>
              </a:solidFill>
              <a:highlight>
                <a:srgbClr val="FFFFFF"/>
              </a:highlight>
              <a:latin typeface="Times New Roman"/>
              <a:ea typeface="Times New Roman"/>
              <a:cs typeface="Times New Roman"/>
              <a:sym typeface="Times New Roman"/>
            </a:endParaRPr>
          </a:p>
          <a:p>
            <a:pPr indent="0" lvl="0" marL="0" rtl="0" algn="l">
              <a:lnSpc>
                <a:spcPct val="100000"/>
              </a:lnSpc>
              <a:spcBef>
                <a:spcPts val="1500"/>
              </a:spcBef>
              <a:spcAft>
                <a:spcPts val="0"/>
              </a:spcAft>
              <a:buNone/>
            </a:pPr>
            <a:r>
              <a:rPr lang="en" sz="1800">
                <a:solidFill>
                  <a:srgbClr val="0D0D0D"/>
                </a:solidFill>
                <a:highlight>
                  <a:srgbClr val="FFFFFF"/>
                </a:highlight>
                <a:latin typeface="Times New Roman"/>
                <a:ea typeface="Times New Roman"/>
                <a:cs typeface="Times New Roman"/>
                <a:sym typeface="Times New Roman"/>
              </a:rPr>
              <a:t>A. It is used to smooth the edges of objects in an image.</a:t>
            </a:r>
            <a:endParaRPr sz="1800">
              <a:solidFill>
                <a:srgbClr val="0D0D0D"/>
              </a:solidFill>
              <a:highlight>
                <a:srgbClr val="FFFFFF"/>
              </a:highlight>
              <a:latin typeface="Times New Roman"/>
              <a:ea typeface="Times New Roman"/>
              <a:cs typeface="Times New Roman"/>
              <a:sym typeface="Times New Roman"/>
            </a:endParaRPr>
          </a:p>
          <a:p>
            <a:pPr indent="0" lvl="0" marL="0" rtl="0" algn="l">
              <a:lnSpc>
                <a:spcPct val="100000"/>
              </a:lnSpc>
              <a:spcBef>
                <a:spcPts val="1500"/>
              </a:spcBef>
              <a:spcAft>
                <a:spcPts val="0"/>
              </a:spcAft>
              <a:buNone/>
            </a:pPr>
            <a:r>
              <a:rPr lang="en" sz="1800">
                <a:solidFill>
                  <a:srgbClr val="0D0D0D"/>
                </a:solidFill>
                <a:highlight>
                  <a:srgbClr val="FFFFFF"/>
                </a:highlight>
                <a:latin typeface="Times New Roman"/>
                <a:ea typeface="Times New Roman"/>
                <a:cs typeface="Times New Roman"/>
                <a:sym typeface="Times New Roman"/>
              </a:rPr>
              <a:t>B. It identifies the lines or curves where there is a significant change in intensity.</a:t>
            </a:r>
            <a:endParaRPr sz="1800">
              <a:solidFill>
                <a:srgbClr val="0D0D0D"/>
              </a:solidFill>
              <a:highlight>
                <a:srgbClr val="FFFFFF"/>
              </a:highlight>
              <a:latin typeface="Times New Roman"/>
              <a:ea typeface="Times New Roman"/>
              <a:cs typeface="Times New Roman"/>
              <a:sym typeface="Times New Roman"/>
            </a:endParaRPr>
          </a:p>
          <a:p>
            <a:pPr indent="0" lvl="0" marL="0" rtl="0" algn="l">
              <a:lnSpc>
                <a:spcPct val="100000"/>
              </a:lnSpc>
              <a:spcBef>
                <a:spcPts val="1500"/>
              </a:spcBef>
              <a:spcAft>
                <a:spcPts val="0"/>
              </a:spcAft>
              <a:buNone/>
            </a:pPr>
            <a:r>
              <a:rPr lang="en" sz="1800">
                <a:solidFill>
                  <a:srgbClr val="0D0D0D"/>
                </a:solidFill>
                <a:highlight>
                  <a:srgbClr val="FFFFFF"/>
                </a:highlight>
                <a:latin typeface="Times New Roman"/>
                <a:ea typeface="Times New Roman"/>
                <a:cs typeface="Times New Roman"/>
                <a:sym typeface="Times New Roman"/>
              </a:rPr>
              <a:t>C. It enhances the brightness of the image.</a:t>
            </a:r>
            <a:endParaRPr sz="1800">
              <a:solidFill>
                <a:srgbClr val="0D0D0D"/>
              </a:solidFill>
              <a:highlight>
                <a:srgbClr val="FFFFFF"/>
              </a:highlight>
              <a:latin typeface="Times New Roman"/>
              <a:ea typeface="Times New Roman"/>
              <a:cs typeface="Times New Roman"/>
              <a:sym typeface="Times New Roman"/>
            </a:endParaRPr>
          </a:p>
          <a:p>
            <a:pPr indent="0" lvl="0" marL="0" rtl="0" algn="l">
              <a:lnSpc>
                <a:spcPct val="100000"/>
              </a:lnSpc>
              <a:spcBef>
                <a:spcPts val="1500"/>
              </a:spcBef>
              <a:spcAft>
                <a:spcPts val="1500"/>
              </a:spcAft>
              <a:buNone/>
            </a:pPr>
            <a:r>
              <a:rPr lang="en" sz="1800">
                <a:solidFill>
                  <a:srgbClr val="0D0D0D"/>
                </a:solidFill>
                <a:highlight>
                  <a:srgbClr val="FFFFFF"/>
                </a:highlight>
                <a:latin typeface="Times New Roman"/>
                <a:ea typeface="Times New Roman"/>
                <a:cs typeface="Times New Roman"/>
                <a:sym typeface="Times New Roman"/>
              </a:rPr>
              <a:t>D. It blurs the image to reduce noise</a:t>
            </a:r>
            <a:endParaRPr b="1" sz="1800">
              <a:solidFill>
                <a:schemeClr val="dk2"/>
              </a:solidFill>
              <a:latin typeface="Times New Roman"/>
              <a:ea typeface="Times New Roman"/>
              <a:cs typeface="Times New Roman"/>
              <a:sym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40">
                <a:latin typeface="Times New Roman"/>
                <a:ea typeface="Times New Roman"/>
                <a:cs typeface="Times New Roman"/>
                <a:sym typeface="Times New Roman"/>
              </a:rPr>
              <a:t>REGION FILLING | HOLE FILLING</a:t>
            </a:r>
            <a:endParaRPr sz="2040">
              <a:latin typeface="Times New Roman"/>
              <a:ea typeface="Times New Roman"/>
              <a:cs typeface="Times New Roman"/>
              <a:sym typeface="Times New Roman"/>
            </a:endParaRPr>
          </a:p>
        </p:txBody>
      </p:sp>
      <p:sp>
        <p:nvSpPr>
          <p:cNvPr id="405" name="Google Shape;405;p56"/>
          <p:cNvSpPr txBox="1"/>
          <p:nvPr>
            <p:ph idx="1" type="body"/>
          </p:nvPr>
        </p:nvSpPr>
        <p:spPr>
          <a:xfrm>
            <a:off x="729325" y="2078875"/>
            <a:ext cx="7561800" cy="22611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Process of filling the interior regions (holes) of binary objects in an image.</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Enhance object representation, improve morphological operations, and prepare for further image analysis.</a:t>
            </a:r>
            <a:endParaRPr sz="2000">
              <a:solidFill>
                <a:srgbClr val="0D0D0D"/>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40">
                <a:latin typeface="Times New Roman"/>
                <a:ea typeface="Times New Roman"/>
                <a:cs typeface="Times New Roman"/>
                <a:sym typeface="Times New Roman"/>
              </a:rPr>
              <a:t>REGION FILLING | HOLE FILLING</a:t>
            </a:r>
            <a:endParaRPr sz="2040">
              <a:latin typeface="Times New Roman"/>
              <a:ea typeface="Times New Roman"/>
              <a:cs typeface="Times New Roman"/>
              <a:sym typeface="Times New Roman"/>
            </a:endParaRPr>
          </a:p>
        </p:txBody>
      </p:sp>
      <p:sp>
        <p:nvSpPr>
          <p:cNvPr id="411" name="Google Shape;411;p57"/>
          <p:cNvSpPr txBox="1"/>
          <p:nvPr>
            <p:ph idx="1" type="body"/>
          </p:nvPr>
        </p:nvSpPr>
        <p:spPr>
          <a:xfrm>
            <a:off x="729325" y="2078875"/>
            <a:ext cx="7561800" cy="22611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t/>
            </a:r>
            <a:endParaRPr sz="2000">
              <a:solidFill>
                <a:srgbClr val="0D0D0D"/>
              </a:solidFill>
              <a:highlight>
                <a:srgbClr val="FFFFFF"/>
              </a:highlight>
              <a:latin typeface="Times New Roman"/>
              <a:ea typeface="Times New Roman"/>
              <a:cs typeface="Times New Roman"/>
              <a:sym typeface="Times New Roman"/>
            </a:endParaRPr>
          </a:p>
        </p:txBody>
      </p:sp>
      <p:pic>
        <p:nvPicPr>
          <p:cNvPr id="412" name="Google Shape;412;p57"/>
          <p:cNvPicPr preferRelativeResize="0"/>
          <p:nvPr/>
        </p:nvPicPr>
        <p:blipFill>
          <a:blip r:embed="rId3">
            <a:alphaModFix/>
          </a:blip>
          <a:stretch>
            <a:fillRect/>
          </a:stretch>
        </p:blipFill>
        <p:spPr>
          <a:xfrm>
            <a:off x="729325" y="1754675"/>
            <a:ext cx="7561800" cy="32950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40">
                <a:latin typeface="Times New Roman"/>
                <a:ea typeface="Times New Roman"/>
                <a:cs typeface="Times New Roman"/>
                <a:sym typeface="Times New Roman"/>
              </a:rPr>
              <a:t>REGION FILLING | HOLE FILLING</a:t>
            </a:r>
            <a:endParaRPr sz="2040">
              <a:latin typeface="Times New Roman"/>
              <a:ea typeface="Times New Roman"/>
              <a:cs typeface="Times New Roman"/>
              <a:sym typeface="Times New Roman"/>
            </a:endParaRPr>
          </a:p>
        </p:txBody>
      </p:sp>
      <p:sp>
        <p:nvSpPr>
          <p:cNvPr id="418" name="Google Shape;418;p58"/>
          <p:cNvSpPr txBox="1"/>
          <p:nvPr>
            <p:ph idx="1" type="body"/>
          </p:nvPr>
        </p:nvSpPr>
        <p:spPr>
          <a:xfrm>
            <a:off x="729325" y="2078875"/>
            <a:ext cx="75618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120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The algorithm terminates at iteration step k if X</a:t>
            </a:r>
            <a:r>
              <a:rPr lang="en" sz="1200">
                <a:solidFill>
                  <a:srgbClr val="0D0D0D"/>
                </a:solidFill>
                <a:highlight>
                  <a:srgbClr val="FFFFFF"/>
                </a:highlight>
                <a:latin typeface="Times New Roman"/>
                <a:ea typeface="Times New Roman"/>
                <a:cs typeface="Times New Roman"/>
                <a:sym typeface="Times New Roman"/>
              </a:rPr>
              <a:t>k</a:t>
            </a:r>
            <a:r>
              <a:rPr lang="en" sz="2000">
                <a:solidFill>
                  <a:srgbClr val="0D0D0D"/>
                </a:solidFill>
                <a:highlight>
                  <a:srgbClr val="FFFFFF"/>
                </a:highlight>
                <a:latin typeface="Times New Roman"/>
                <a:ea typeface="Times New Roman"/>
                <a:cs typeface="Times New Roman"/>
                <a:sym typeface="Times New Roman"/>
              </a:rPr>
              <a:t>=X</a:t>
            </a:r>
            <a:r>
              <a:rPr lang="en" sz="1200">
                <a:solidFill>
                  <a:srgbClr val="0D0D0D"/>
                </a:solidFill>
                <a:highlight>
                  <a:srgbClr val="FFFFFF"/>
                </a:highlight>
                <a:latin typeface="Times New Roman"/>
                <a:ea typeface="Times New Roman"/>
                <a:cs typeface="Times New Roman"/>
                <a:sym typeface="Times New Roman"/>
              </a:rPr>
              <a:t>k</a:t>
            </a:r>
            <a:r>
              <a:rPr lang="en" sz="2000">
                <a:solidFill>
                  <a:srgbClr val="0D0D0D"/>
                </a:solidFill>
                <a:highlight>
                  <a:srgbClr val="FFFFFF"/>
                </a:highlight>
                <a:latin typeface="Times New Roman"/>
                <a:ea typeface="Times New Roman"/>
                <a:cs typeface="Times New Roman"/>
                <a:sym typeface="Times New Roman"/>
              </a:rPr>
              <a:t>-1</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The result is obtained from the union of X</a:t>
            </a:r>
            <a:r>
              <a:rPr lang="en" sz="1200">
                <a:solidFill>
                  <a:srgbClr val="0D0D0D"/>
                </a:solidFill>
                <a:highlight>
                  <a:srgbClr val="FFFFFF"/>
                </a:highlight>
                <a:latin typeface="Times New Roman"/>
                <a:ea typeface="Times New Roman"/>
                <a:cs typeface="Times New Roman"/>
                <a:sym typeface="Times New Roman"/>
              </a:rPr>
              <a:t>k</a:t>
            </a:r>
            <a:r>
              <a:rPr lang="en" sz="2000">
                <a:solidFill>
                  <a:srgbClr val="0D0D0D"/>
                </a:solidFill>
                <a:highlight>
                  <a:srgbClr val="FFFFFF"/>
                </a:highlight>
                <a:latin typeface="Times New Roman"/>
                <a:ea typeface="Times New Roman"/>
                <a:cs typeface="Times New Roman"/>
                <a:sym typeface="Times New Roman"/>
              </a:rPr>
              <a:t> and the boundary in A</a:t>
            </a:r>
            <a:endParaRPr sz="2000">
              <a:solidFill>
                <a:srgbClr val="0D0D0D"/>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9"/>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40">
                <a:latin typeface="Times New Roman"/>
                <a:ea typeface="Times New Roman"/>
                <a:cs typeface="Times New Roman"/>
                <a:sym typeface="Times New Roman"/>
              </a:rPr>
              <a:t>REGION FILLING | HOLE FILLING</a:t>
            </a:r>
            <a:endParaRPr sz="2040">
              <a:latin typeface="Times New Roman"/>
              <a:ea typeface="Times New Roman"/>
              <a:cs typeface="Times New Roman"/>
              <a:sym typeface="Times New Roman"/>
            </a:endParaRPr>
          </a:p>
        </p:txBody>
      </p:sp>
      <p:sp>
        <p:nvSpPr>
          <p:cNvPr id="424" name="Google Shape;424;p59"/>
          <p:cNvSpPr txBox="1"/>
          <p:nvPr>
            <p:ph idx="1" type="body"/>
          </p:nvPr>
        </p:nvSpPr>
        <p:spPr>
          <a:xfrm>
            <a:off x="729325" y="2078875"/>
            <a:ext cx="7561800" cy="22611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t/>
            </a:r>
            <a:endParaRPr sz="2000">
              <a:solidFill>
                <a:srgbClr val="0D0D0D"/>
              </a:solidFill>
              <a:highlight>
                <a:srgbClr val="FFFFFF"/>
              </a:highlight>
              <a:latin typeface="Times New Roman"/>
              <a:ea typeface="Times New Roman"/>
              <a:cs typeface="Times New Roman"/>
              <a:sym typeface="Times New Roman"/>
            </a:endParaRPr>
          </a:p>
        </p:txBody>
      </p:sp>
      <p:pic>
        <p:nvPicPr>
          <p:cNvPr id="425" name="Google Shape;425;p59"/>
          <p:cNvPicPr preferRelativeResize="0"/>
          <p:nvPr/>
        </p:nvPicPr>
        <p:blipFill>
          <a:blip r:embed="rId3">
            <a:alphaModFix/>
          </a:blip>
          <a:stretch>
            <a:fillRect/>
          </a:stretch>
        </p:blipFill>
        <p:spPr>
          <a:xfrm>
            <a:off x="656325" y="1915425"/>
            <a:ext cx="7688399" cy="30405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0"/>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40">
                <a:latin typeface="Times New Roman"/>
                <a:ea typeface="Times New Roman"/>
                <a:cs typeface="Times New Roman"/>
                <a:sym typeface="Times New Roman"/>
              </a:rPr>
              <a:t>REGION FILLING | HOLE FILLING</a:t>
            </a:r>
            <a:endParaRPr sz="2040">
              <a:latin typeface="Times New Roman"/>
              <a:ea typeface="Times New Roman"/>
              <a:cs typeface="Times New Roman"/>
              <a:sym typeface="Times New Roman"/>
            </a:endParaRPr>
          </a:p>
        </p:txBody>
      </p:sp>
      <p:sp>
        <p:nvSpPr>
          <p:cNvPr id="431" name="Google Shape;431;p60"/>
          <p:cNvSpPr txBox="1"/>
          <p:nvPr>
            <p:ph idx="1" type="body"/>
          </p:nvPr>
        </p:nvSpPr>
        <p:spPr>
          <a:xfrm>
            <a:off x="729325" y="2078875"/>
            <a:ext cx="7561800" cy="22611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t/>
            </a:r>
            <a:endParaRPr sz="2000">
              <a:solidFill>
                <a:srgbClr val="0D0D0D"/>
              </a:solidFill>
              <a:highlight>
                <a:srgbClr val="FFFFFF"/>
              </a:highlight>
              <a:latin typeface="Times New Roman"/>
              <a:ea typeface="Times New Roman"/>
              <a:cs typeface="Times New Roman"/>
              <a:sym typeface="Times New Roman"/>
            </a:endParaRPr>
          </a:p>
        </p:txBody>
      </p:sp>
      <p:pic>
        <p:nvPicPr>
          <p:cNvPr id="432" name="Google Shape;432;p60"/>
          <p:cNvPicPr preferRelativeResize="0"/>
          <p:nvPr/>
        </p:nvPicPr>
        <p:blipFill>
          <a:blip r:embed="rId3">
            <a:alphaModFix/>
          </a:blip>
          <a:stretch>
            <a:fillRect/>
          </a:stretch>
        </p:blipFill>
        <p:spPr>
          <a:xfrm>
            <a:off x="541799" y="80950"/>
            <a:ext cx="8237651" cy="49815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1"/>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40">
                <a:latin typeface="Times New Roman"/>
                <a:ea typeface="Times New Roman"/>
                <a:cs typeface="Times New Roman"/>
                <a:sym typeface="Times New Roman"/>
              </a:rPr>
              <a:t>REGION FILLING | HOLE FILLING</a:t>
            </a:r>
            <a:endParaRPr sz="2040">
              <a:latin typeface="Times New Roman"/>
              <a:ea typeface="Times New Roman"/>
              <a:cs typeface="Times New Roman"/>
              <a:sym typeface="Times New Roman"/>
            </a:endParaRPr>
          </a:p>
        </p:txBody>
      </p:sp>
      <p:sp>
        <p:nvSpPr>
          <p:cNvPr id="438" name="Google Shape;438;p61"/>
          <p:cNvSpPr txBox="1"/>
          <p:nvPr>
            <p:ph idx="1" type="body"/>
          </p:nvPr>
        </p:nvSpPr>
        <p:spPr>
          <a:xfrm>
            <a:off x="729325" y="2078875"/>
            <a:ext cx="7561800" cy="22611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2200">
                <a:solidFill>
                  <a:schemeClr val="dk2"/>
                </a:solidFill>
                <a:latin typeface="Times New Roman"/>
                <a:ea typeface="Times New Roman"/>
                <a:cs typeface="Times New Roman"/>
                <a:sym typeface="Times New Roman"/>
              </a:rPr>
              <a:t>Applications:</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210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Image Preprocessing</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Object Recognition</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Texture Synthesis</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3D Printing</a:t>
            </a:r>
            <a:endParaRPr sz="2000">
              <a:solidFill>
                <a:srgbClr val="0D0D0D"/>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7"/>
          <p:cNvSpPr txBox="1"/>
          <p:nvPr>
            <p:ph type="title"/>
          </p:nvPr>
        </p:nvSpPr>
        <p:spPr>
          <a:xfrm>
            <a:off x="521650" y="12175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Basic Set Theory</a:t>
            </a:r>
            <a:endParaRPr/>
          </a:p>
          <a:p>
            <a:pPr indent="0" lvl="0" marL="0" rtl="0" algn="l">
              <a:spcBef>
                <a:spcPts val="0"/>
              </a:spcBef>
              <a:spcAft>
                <a:spcPts val="0"/>
              </a:spcAft>
              <a:buNone/>
            </a:pPr>
            <a:r>
              <a:t/>
            </a:r>
            <a:endParaRPr/>
          </a:p>
        </p:txBody>
      </p:sp>
      <p:sp>
        <p:nvSpPr>
          <p:cNvPr id="112" name="Google Shape;112;p17"/>
          <p:cNvSpPr txBox="1"/>
          <p:nvPr>
            <p:ph idx="1" type="body"/>
          </p:nvPr>
        </p:nvSpPr>
        <p:spPr>
          <a:xfrm>
            <a:off x="521650" y="1752725"/>
            <a:ext cx="7896600" cy="3619500"/>
          </a:xfrm>
          <a:prstGeom prst="rect">
            <a:avLst/>
          </a:prstGeom>
        </p:spPr>
        <p:txBody>
          <a:bodyPr anchorCtr="0" anchor="t" bIns="91425" lIns="91425" spcFirstLastPara="1" rIns="91425" wrap="square" tIns="91425">
            <a:normAutofit fontScale="25000" lnSpcReduction="20000"/>
          </a:bodyPr>
          <a:lstStyle/>
          <a:p>
            <a:pPr indent="-342900" lvl="0" marL="457200" rtl="0" algn="l">
              <a:lnSpc>
                <a:spcPct val="150000"/>
              </a:lnSpc>
              <a:spcBef>
                <a:spcPts val="0"/>
              </a:spcBef>
              <a:spcAft>
                <a:spcPts val="0"/>
              </a:spcAft>
              <a:buClr>
                <a:schemeClr val="dk2"/>
              </a:buClr>
              <a:buSzPct val="100000"/>
              <a:buChar char="❏"/>
            </a:pPr>
            <a:r>
              <a:rPr lang="en" sz="7200">
                <a:solidFill>
                  <a:schemeClr val="dk2"/>
                </a:solidFill>
              </a:rPr>
              <a:t>On the concepts of  sets in Z2, where each element denotes the coordinates of</a:t>
            </a:r>
            <a:r>
              <a:rPr lang="en" sz="7600">
                <a:solidFill>
                  <a:schemeClr val="dk2"/>
                </a:solidFill>
              </a:rPr>
              <a:t> an object pixel.</a:t>
            </a:r>
            <a:endParaRPr sz="7600">
              <a:solidFill>
                <a:schemeClr val="dk2"/>
              </a:solidFill>
            </a:endParaRPr>
          </a:p>
          <a:p>
            <a:pPr indent="-342900" lvl="0" marL="457200" rtl="0" algn="l">
              <a:lnSpc>
                <a:spcPct val="150000"/>
              </a:lnSpc>
              <a:spcBef>
                <a:spcPts val="0"/>
              </a:spcBef>
              <a:spcAft>
                <a:spcPts val="0"/>
              </a:spcAft>
              <a:buClr>
                <a:schemeClr val="dk2"/>
              </a:buClr>
              <a:buSzPct val="94736"/>
              <a:buChar char="❏"/>
            </a:pPr>
            <a:r>
              <a:rPr lang="en" sz="7600">
                <a:solidFill>
                  <a:schemeClr val="dk2"/>
                </a:solidFill>
              </a:rPr>
              <a:t>If a=(a1, a2),</a:t>
            </a:r>
            <a:r>
              <a:rPr lang="en" sz="7200">
                <a:solidFill>
                  <a:schemeClr val="dk2"/>
                </a:solidFill>
              </a:rPr>
              <a:t> we write                if a is an element in A.</a:t>
            </a:r>
            <a:endParaRPr sz="7200">
              <a:solidFill>
                <a:schemeClr val="dk2"/>
              </a:solidFill>
            </a:endParaRPr>
          </a:p>
          <a:p>
            <a:pPr indent="-342900" lvl="0" marL="457200" rtl="0" algn="l">
              <a:lnSpc>
                <a:spcPct val="150000"/>
              </a:lnSpc>
              <a:spcBef>
                <a:spcPts val="0"/>
              </a:spcBef>
              <a:spcAft>
                <a:spcPts val="0"/>
              </a:spcAft>
              <a:buClr>
                <a:schemeClr val="dk2"/>
              </a:buClr>
              <a:buSzPct val="100000"/>
              <a:buChar char="❏"/>
            </a:pPr>
            <a:r>
              <a:rPr lang="en" sz="7200">
                <a:solidFill>
                  <a:schemeClr val="dk2"/>
                </a:solidFill>
              </a:rPr>
              <a:t>              if a is not an element in A.</a:t>
            </a:r>
            <a:endParaRPr sz="7200">
              <a:solidFill>
                <a:schemeClr val="dk2"/>
              </a:solidFill>
            </a:endParaRPr>
          </a:p>
          <a:p>
            <a:pPr indent="-342900" lvl="0" marL="457200" rtl="0" algn="l">
              <a:lnSpc>
                <a:spcPct val="150000"/>
              </a:lnSpc>
              <a:spcBef>
                <a:spcPts val="0"/>
              </a:spcBef>
              <a:spcAft>
                <a:spcPts val="0"/>
              </a:spcAft>
              <a:buClr>
                <a:schemeClr val="dk2"/>
              </a:buClr>
              <a:buSzPct val="100000"/>
              <a:buChar char="❏"/>
            </a:pPr>
            <a:r>
              <a:rPr lang="en" sz="7200">
                <a:solidFill>
                  <a:schemeClr val="dk2"/>
                </a:solidFill>
              </a:rPr>
              <a:t>The null or empty set is denoted by          .</a:t>
            </a:r>
            <a:endParaRPr sz="7200">
              <a:solidFill>
                <a:schemeClr val="dk2"/>
              </a:solidFill>
            </a:endParaRPr>
          </a:p>
          <a:p>
            <a:pPr indent="-342900" lvl="0" marL="457200" rtl="0" algn="l">
              <a:lnSpc>
                <a:spcPct val="150000"/>
              </a:lnSpc>
              <a:spcBef>
                <a:spcPts val="0"/>
              </a:spcBef>
              <a:spcAft>
                <a:spcPts val="0"/>
              </a:spcAft>
              <a:buClr>
                <a:schemeClr val="dk2"/>
              </a:buClr>
              <a:buSzPct val="100000"/>
              <a:buChar char="❏"/>
            </a:pPr>
            <a:r>
              <a:rPr lang="en" sz="7200">
                <a:solidFill>
                  <a:schemeClr val="dk2"/>
                </a:solidFill>
              </a:rPr>
              <a:t>We use braces, {·}, to specify the content of a set. For example, C={w|w=-d, for }.</a:t>
            </a:r>
            <a:endParaRPr sz="7200">
              <a:solidFill>
                <a:schemeClr val="dk2"/>
              </a:solidFill>
            </a:endParaRPr>
          </a:p>
          <a:p>
            <a:pPr indent="0" lvl="0" marL="0" rtl="0" algn="l">
              <a:spcBef>
                <a:spcPts val="1200"/>
              </a:spcBef>
              <a:spcAft>
                <a:spcPts val="0"/>
              </a:spcAft>
              <a:buNone/>
            </a:pPr>
            <a:r>
              <a:t/>
            </a:r>
            <a:endParaRPr sz="1400"/>
          </a:p>
          <a:p>
            <a:pPr indent="0" lvl="0" marL="0" rtl="0" algn="l">
              <a:spcBef>
                <a:spcPts val="1200"/>
              </a:spcBef>
              <a:spcAft>
                <a:spcPts val="0"/>
              </a:spcAft>
              <a:buNone/>
            </a:pPr>
            <a:r>
              <a:t/>
            </a:r>
            <a:endParaRPr sz="1400"/>
          </a:p>
          <a:p>
            <a:pPr indent="0" lvl="0" marL="0" rtl="0" algn="l">
              <a:spcBef>
                <a:spcPts val="1200"/>
              </a:spcBef>
              <a:spcAft>
                <a:spcPts val="0"/>
              </a:spcAft>
              <a:buNone/>
            </a:pPr>
            <a:r>
              <a:t/>
            </a:r>
            <a:endParaRPr sz="3168"/>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13" name="Google Shape;113;p17"/>
          <p:cNvPicPr preferRelativeResize="0"/>
          <p:nvPr/>
        </p:nvPicPr>
        <p:blipFill>
          <a:blip r:embed="rId3">
            <a:alphaModFix/>
          </a:blip>
          <a:stretch>
            <a:fillRect/>
          </a:stretch>
        </p:blipFill>
        <p:spPr>
          <a:xfrm>
            <a:off x="4675900" y="3270450"/>
            <a:ext cx="285750" cy="323850"/>
          </a:xfrm>
          <a:prstGeom prst="rect">
            <a:avLst/>
          </a:prstGeom>
          <a:noFill/>
          <a:ln>
            <a:noFill/>
          </a:ln>
        </p:spPr>
      </p:pic>
      <p:pic>
        <p:nvPicPr>
          <p:cNvPr id="114" name="Google Shape;114;p17"/>
          <p:cNvPicPr preferRelativeResize="0"/>
          <p:nvPr/>
        </p:nvPicPr>
        <p:blipFill>
          <a:blip r:embed="rId4">
            <a:alphaModFix/>
          </a:blip>
          <a:stretch>
            <a:fillRect/>
          </a:stretch>
        </p:blipFill>
        <p:spPr>
          <a:xfrm>
            <a:off x="1000975" y="2946600"/>
            <a:ext cx="647700" cy="323850"/>
          </a:xfrm>
          <a:prstGeom prst="rect">
            <a:avLst/>
          </a:prstGeom>
          <a:noFill/>
          <a:ln>
            <a:noFill/>
          </a:ln>
        </p:spPr>
      </p:pic>
      <p:pic>
        <p:nvPicPr>
          <p:cNvPr id="115" name="Google Shape;115;p17"/>
          <p:cNvPicPr preferRelativeResize="0"/>
          <p:nvPr/>
        </p:nvPicPr>
        <p:blipFill>
          <a:blip r:embed="rId5">
            <a:alphaModFix/>
          </a:blip>
          <a:stretch>
            <a:fillRect/>
          </a:stretch>
        </p:blipFill>
        <p:spPr>
          <a:xfrm>
            <a:off x="3304300" y="2571750"/>
            <a:ext cx="638175" cy="3714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2"/>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40">
                <a:latin typeface="Times New Roman"/>
                <a:ea typeface="Times New Roman"/>
                <a:cs typeface="Times New Roman"/>
                <a:sym typeface="Times New Roman"/>
              </a:rPr>
              <a:t>REGION FILLING | HOLE FILLING</a:t>
            </a:r>
            <a:endParaRPr sz="2040">
              <a:latin typeface="Times New Roman"/>
              <a:ea typeface="Times New Roman"/>
              <a:cs typeface="Times New Roman"/>
              <a:sym typeface="Times New Roman"/>
            </a:endParaRPr>
          </a:p>
        </p:txBody>
      </p:sp>
      <p:sp>
        <p:nvSpPr>
          <p:cNvPr id="444" name="Google Shape;444;p62"/>
          <p:cNvSpPr txBox="1"/>
          <p:nvPr>
            <p:ph idx="1" type="body"/>
          </p:nvPr>
        </p:nvSpPr>
        <p:spPr>
          <a:xfrm>
            <a:off x="729325" y="2078875"/>
            <a:ext cx="7561800" cy="22611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1500"/>
              </a:spcBef>
              <a:spcAft>
                <a:spcPts val="0"/>
              </a:spcAft>
              <a:buNone/>
            </a:pPr>
            <a:r>
              <a:rPr lang="en" sz="2000">
                <a:solidFill>
                  <a:srgbClr val="0D0D0D"/>
                </a:solidFill>
                <a:highlight>
                  <a:srgbClr val="FFFFFF"/>
                </a:highlight>
                <a:latin typeface="Times New Roman"/>
                <a:ea typeface="Times New Roman"/>
                <a:cs typeface="Times New Roman"/>
                <a:sym typeface="Times New Roman"/>
              </a:rPr>
              <a:t>In the context of region filling, what does the term "seed point" refer to?</a:t>
            </a:r>
            <a:endParaRPr sz="2000">
              <a:solidFill>
                <a:srgbClr val="0D0D0D"/>
              </a:solidFill>
              <a:highlight>
                <a:srgbClr val="FFFFFF"/>
              </a:highlight>
              <a:latin typeface="Times New Roman"/>
              <a:ea typeface="Times New Roman"/>
              <a:cs typeface="Times New Roman"/>
              <a:sym typeface="Times New Roman"/>
            </a:endParaRPr>
          </a:p>
          <a:p>
            <a:pPr indent="0" lvl="0" marL="0" rtl="0" algn="l">
              <a:lnSpc>
                <a:spcPct val="100000"/>
              </a:lnSpc>
              <a:spcBef>
                <a:spcPts val="1500"/>
              </a:spcBef>
              <a:spcAft>
                <a:spcPts val="0"/>
              </a:spcAft>
              <a:buNone/>
            </a:pPr>
            <a:r>
              <a:rPr lang="en" sz="2000">
                <a:solidFill>
                  <a:srgbClr val="0D0D0D"/>
                </a:solidFill>
                <a:highlight>
                  <a:srgbClr val="FFFFFF"/>
                </a:highlight>
                <a:latin typeface="Times New Roman"/>
                <a:ea typeface="Times New Roman"/>
                <a:cs typeface="Times New Roman"/>
                <a:sym typeface="Times New Roman"/>
              </a:rPr>
              <a:t>A. A point used to start the region filling process</a:t>
            </a:r>
            <a:endParaRPr sz="2000">
              <a:solidFill>
                <a:srgbClr val="0D0D0D"/>
              </a:solidFill>
              <a:highlight>
                <a:srgbClr val="FFFFFF"/>
              </a:highlight>
              <a:latin typeface="Times New Roman"/>
              <a:ea typeface="Times New Roman"/>
              <a:cs typeface="Times New Roman"/>
              <a:sym typeface="Times New Roman"/>
            </a:endParaRPr>
          </a:p>
          <a:p>
            <a:pPr indent="0" lvl="0" marL="0" rtl="0" algn="l">
              <a:lnSpc>
                <a:spcPct val="100000"/>
              </a:lnSpc>
              <a:spcBef>
                <a:spcPts val="1500"/>
              </a:spcBef>
              <a:spcAft>
                <a:spcPts val="0"/>
              </a:spcAft>
              <a:buNone/>
            </a:pPr>
            <a:r>
              <a:rPr lang="en" sz="2000">
                <a:solidFill>
                  <a:srgbClr val="0D0D0D"/>
                </a:solidFill>
                <a:highlight>
                  <a:srgbClr val="FFFFFF"/>
                </a:highlight>
                <a:latin typeface="Times New Roman"/>
                <a:ea typeface="Times New Roman"/>
                <a:cs typeface="Times New Roman"/>
                <a:sym typeface="Times New Roman"/>
              </a:rPr>
              <a:t>B. A point used to end the region filling process</a:t>
            </a:r>
            <a:endParaRPr sz="2000">
              <a:solidFill>
                <a:srgbClr val="0D0D0D"/>
              </a:solidFill>
              <a:highlight>
                <a:srgbClr val="FFFFFF"/>
              </a:highlight>
              <a:latin typeface="Times New Roman"/>
              <a:ea typeface="Times New Roman"/>
              <a:cs typeface="Times New Roman"/>
              <a:sym typeface="Times New Roman"/>
            </a:endParaRPr>
          </a:p>
          <a:p>
            <a:pPr indent="0" lvl="0" marL="0" rtl="0" algn="l">
              <a:lnSpc>
                <a:spcPct val="100000"/>
              </a:lnSpc>
              <a:spcBef>
                <a:spcPts val="1500"/>
              </a:spcBef>
              <a:spcAft>
                <a:spcPts val="0"/>
              </a:spcAft>
              <a:buNone/>
            </a:pPr>
            <a:r>
              <a:rPr lang="en" sz="2000">
                <a:solidFill>
                  <a:srgbClr val="0D0D0D"/>
                </a:solidFill>
                <a:highlight>
                  <a:srgbClr val="FFFFFF"/>
                </a:highlight>
                <a:latin typeface="Times New Roman"/>
                <a:ea typeface="Times New Roman"/>
                <a:cs typeface="Times New Roman"/>
                <a:sym typeface="Times New Roman"/>
              </a:rPr>
              <a:t>C. A point used to measure image intensity</a:t>
            </a:r>
            <a:endParaRPr sz="2000">
              <a:solidFill>
                <a:srgbClr val="0D0D0D"/>
              </a:solidFill>
              <a:highlight>
                <a:srgbClr val="FFFFFF"/>
              </a:highlight>
              <a:latin typeface="Times New Roman"/>
              <a:ea typeface="Times New Roman"/>
              <a:cs typeface="Times New Roman"/>
              <a:sym typeface="Times New Roman"/>
            </a:endParaRPr>
          </a:p>
          <a:p>
            <a:pPr indent="0" lvl="0" marL="0" rtl="0" algn="l">
              <a:lnSpc>
                <a:spcPct val="100000"/>
              </a:lnSpc>
              <a:spcBef>
                <a:spcPts val="1500"/>
              </a:spcBef>
              <a:spcAft>
                <a:spcPts val="1500"/>
              </a:spcAft>
              <a:buNone/>
            </a:pPr>
            <a:r>
              <a:rPr lang="en" sz="2000">
                <a:solidFill>
                  <a:srgbClr val="0D0D0D"/>
                </a:solidFill>
                <a:highlight>
                  <a:srgbClr val="FFFFFF"/>
                </a:highlight>
                <a:latin typeface="Times New Roman"/>
                <a:ea typeface="Times New Roman"/>
                <a:cs typeface="Times New Roman"/>
                <a:sym typeface="Times New Roman"/>
              </a:rPr>
              <a:t>D. A point used to smooth the image</a:t>
            </a:r>
            <a:endParaRPr b="1" sz="2000">
              <a:solidFill>
                <a:schemeClr val="dk2"/>
              </a:solidFill>
              <a:latin typeface="Times New Roman"/>
              <a:ea typeface="Times New Roman"/>
              <a:cs typeface="Times New Roman"/>
              <a:sym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3"/>
          <p:cNvSpPr txBox="1"/>
          <p:nvPr>
            <p:ph type="title"/>
          </p:nvPr>
        </p:nvSpPr>
        <p:spPr>
          <a:xfrm>
            <a:off x="729450" y="1318650"/>
            <a:ext cx="7688400" cy="535200"/>
          </a:xfrm>
          <a:prstGeom prst="rect">
            <a:avLst/>
          </a:prstGeom>
          <a:solidFill>
            <a:schemeClr val="lt1"/>
          </a:solidFill>
        </p:spPr>
        <p:txBody>
          <a:bodyPr anchorCtr="0" anchor="t" bIns="91425" lIns="91425" spcFirstLastPara="1" rIns="91425" wrap="square" tIns="91425">
            <a:normAutofit/>
          </a:bodyPr>
          <a:lstStyle/>
          <a:p>
            <a:pPr indent="0" lvl="0" marL="0" rtl="0" algn="l">
              <a:lnSpc>
                <a:spcPct val="159375"/>
              </a:lnSpc>
              <a:spcBef>
                <a:spcPts val="3000"/>
              </a:spcBef>
              <a:spcAft>
                <a:spcPts val="2600"/>
              </a:spcAft>
              <a:buSzPts val="990"/>
              <a:buNone/>
            </a:pPr>
            <a:r>
              <a:rPr lang="en" sz="2000">
                <a:solidFill>
                  <a:srgbClr val="141415"/>
                </a:solidFill>
                <a:highlight>
                  <a:srgbClr val="FFFFFF"/>
                </a:highlight>
                <a:latin typeface="Times New Roman"/>
                <a:ea typeface="Times New Roman"/>
                <a:cs typeface="Times New Roman"/>
                <a:sym typeface="Times New Roman"/>
              </a:rPr>
              <a:t>EXTRACTION OF </a:t>
            </a:r>
            <a:r>
              <a:rPr lang="en" sz="2000">
                <a:latin typeface="Times New Roman"/>
                <a:ea typeface="Times New Roman"/>
                <a:cs typeface="Times New Roman"/>
                <a:sym typeface="Times New Roman"/>
              </a:rPr>
              <a:t>CONNECTED </a:t>
            </a:r>
            <a:r>
              <a:rPr lang="en" sz="2000">
                <a:latin typeface="Times New Roman"/>
                <a:ea typeface="Times New Roman"/>
                <a:cs typeface="Times New Roman"/>
                <a:sym typeface="Times New Roman"/>
              </a:rPr>
              <a:t>COMPONENT</a:t>
            </a:r>
            <a:endParaRPr sz="2000">
              <a:latin typeface="Times New Roman"/>
              <a:ea typeface="Times New Roman"/>
              <a:cs typeface="Times New Roman"/>
              <a:sym typeface="Times New Roman"/>
            </a:endParaRPr>
          </a:p>
        </p:txBody>
      </p:sp>
      <p:sp>
        <p:nvSpPr>
          <p:cNvPr id="450" name="Google Shape;450;p63"/>
          <p:cNvSpPr txBox="1"/>
          <p:nvPr>
            <p:ph idx="1" type="body"/>
          </p:nvPr>
        </p:nvSpPr>
        <p:spPr>
          <a:xfrm>
            <a:off x="729325" y="2078875"/>
            <a:ext cx="7575300" cy="2261100"/>
          </a:xfrm>
          <a:prstGeom prst="rect">
            <a:avLst/>
          </a:prstGeom>
        </p:spPr>
        <p:txBody>
          <a:bodyPr anchorCtr="0" anchor="t" bIns="91425" lIns="91425" spcFirstLastPara="1" rIns="91425" wrap="square" tIns="91425">
            <a:normAutofit/>
          </a:bodyPr>
          <a:lstStyle/>
          <a:p>
            <a:pPr indent="-355600" lvl="0" marL="457200" rtl="0" algn="l">
              <a:spcBef>
                <a:spcPts val="210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Connected component extraction involves identifying and labeling connected regions (components) in a binary image.</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Separate distinct objects for analysis, counting, and measurement.</a:t>
            </a:r>
            <a:endParaRPr sz="2000">
              <a:solidFill>
                <a:srgbClr val="0D0D0D"/>
              </a:solidFill>
              <a:highlight>
                <a:srgbClr val="FFFFFF"/>
              </a:highlight>
              <a:latin typeface="Times New Roman"/>
              <a:ea typeface="Times New Roman"/>
              <a:cs typeface="Times New Roman"/>
              <a:sym typeface="Times New Roman"/>
            </a:endParaRPr>
          </a:p>
          <a:p>
            <a:pPr indent="0" lvl="0" marL="0" rtl="0" algn="l">
              <a:spcBef>
                <a:spcPts val="2100"/>
              </a:spcBef>
              <a:spcAft>
                <a:spcPts val="1200"/>
              </a:spcAft>
              <a:buNone/>
            </a:pPr>
            <a:r>
              <a:t/>
            </a:r>
            <a:endParaRPr sz="2000">
              <a:latin typeface="Times New Roman"/>
              <a:ea typeface="Times New Roman"/>
              <a:cs typeface="Times New Roman"/>
              <a:sym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4"/>
          <p:cNvSpPr txBox="1"/>
          <p:nvPr>
            <p:ph type="title"/>
          </p:nvPr>
        </p:nvSpPr>
        <p:spPr>
          <a:xfrm>
            <a:off x="729450" y="1318650"/>
            <a:ext cx="7688400" cy="535200"/>
          </a:xfrm>
          <a:prstGeom prst="rect">
            <a:avLst/>
          </a:prstGeom>
          <a:solidFill>
            <a:schemeClr val="lt1"/>
          </a:solidFill>
        </p:spPr>
        <p:txBody>
          <a:bodyPr anchorCtr="0" anchor="t" bIns="91425" lIns="91425" spcFirstLastPara="1" rIns="91425" wrap="square" tIns="91425">
            <a:normAutofit/>
          </a:bodyPr>
          <a:lstStyle/>
          <a:p>
            <a:pPr indent="0" lvl="0" marL="0" rtl="0" algn="l">
              <a:lnSpc>
                <a:spcPct val="159375"/>
              </a:lnSpc>
              <a:spcBef>
                <a:spcPts val="3000"/>
              </a:spcBef>
              <a:spcAft>
                <a:spcPts val="2600"/>
              </a:spcAft>
              <a:buSzPts val="990"/>
              <a:buNone/>
            </a:pPr>
            <a:r>
              <a:rPr lang="en" sz="2000">
                <a:solidFill>
                  <a:srgbClr val="141415"/>
                </a:solidFill>
                <a:highlight>
                  <a:srgbClr val="FFFFFF"/>
                </a:highlight>
                <a:latin typeface="Times New Roman"/>
                <a:ea typeface="Times New Roman"/>
                <a:cs typeface="Times New Roman"/>
                <a:sym typeface="Times New Roman"/>
              </a:rPr>
              <a:t>EXTRACTION OF </a:t>
            </a:r>
            <a:r>
              <a:rPr lang="en" sz="2000">
                <a:latin typeface="Times New Roman"/>
                <a:ea typeface="Times New Roman"/>
                <a:cs typeface="Times New Roman"/>
                <a:sym typeface="Times New Roman"/>
              </a:rPr>
              <a:t>CONNECTED COMPONENT</a:t>
            </a:r>
            <a:endParaRPr sz="2000">
              <a:latin typeface="Times New Roman"/>
              <a:ea typeface="Times New Roman"/>
              <a:cs typeface="Times New Roman"/>
              <a:sym typeface="Times New Roman"/>
            </a:endParaRPr>
          </a:p>
        </p:txBody>
      </p:sp>
      <p:sp>
        <p:nvSpPr>
          <p:cNvPr id="456" name="Google Shape;456;p64"/>
          <p:cNvSpPr txBox="1"/>
          <p:nvPr>
            <p:ph idx="1" type="body"/>
          </p:nvPr>
        </p:nvSpPr>
        <p:spPr>
          <a:xfrm>
            <a:off x="729325" y="2078875"/>
            <a:ext cx="44520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900">
              <a:latin typeface="Times New Roman"/>
              <a:ea typeface="Times New Roman"/>
              <a:cs typeface="Times New Roman"/>
              <a:sym typeface="Times New Roman"/>
            </a:endParaRPr>
          </a:p>
        </p:txBody>
      </p:sp>
      <p:pic>
        <p:nvPicPr>
          <p:cNvPr id="457" name="Google Shape;457;p64"/>
          <p:cNvPicPr preferRelativeResize="0"/>
          <p:nvPr/>
        </p:nvPicPr>
        <p:blipFill>
          <a:blip r:embed="rId3">
            <a:alphaModFix/>
          </a:blip>
          <a:stretch>
            <a:fillRect/>
          </a:stretch>
        </p:blipFill>
        <p:spPr>
          <a:xfrm>
            <a:off x="5268513" y="2078863"/>
            <a:ext cx="2143125" cy="2505075"/>
          </a:xfrm>
          <a:prstGeom prst="rect">
            <a:avLst/>
          </a:prstGeom>
          <a:noFill/>
          <a:ln>
            <a:noFill/>
          </a:ln>
        </p:spPr>
      </p:pic>
      <p:pic>
        <p:nvPicPr>
          <p:cNvPr id="458" name="Google Shape;458;p64"/>
          <p:cNvPicPr preferRelativeResize="0"/>
          <p:nvPr/>
        </p:nvPicPr>
        <p:blipFill>
          <a:blip r:embed="rId4">
            <a:alphaModFix/>
          </a:blip>
          <a:stretch>
            <a:fillRect/>
          </a:stretch>
        </p:blipFill>
        <p:spPr>
          <a:xfrm>
            <a:off x="7498900" y="3161100"/>
            <a:ext cx="918950" cy="1100599"/>
          </a:xfrm>
          <a:prstGeom prst="rect">
            <a:avLst/>
          </a:prstGeom>
          <a:noFill/>
          <a:ln>
            <a:noFill/>
          </a:ln>
        </p:spPr>
      </p:pic>
      <p:pic>
        <p:nvPicPr>
          <p:cNvPr id="459" name="Google Shape;459;p64"/>
          <p:cNvPicPr preferRelativeResize="0"/>
          <p:nvPr/>
        </p:nvPicPr>
        <p:blipFill>
          <a:blip r:embed="rId5">
            <a:alphaModFix/>
          </a:blip>
          <a:stretch>
            <a:fillRect/>
          </a:stretch>
        </p:blipFill>
        <p:spPr>
          <a:xfrm>
            <a:off x="807450" y="2156525"/>
            <a:ext cx="4295775" cy="10045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65"/>
          <p:cNvSpPr txBox="1"/>
          <p:nvPr>
            <p:ph type="title"/>
          </p:nvPr>
        </p:nvSpPr>
        <p:spPr>
          <a:xfrm>
            <a:off x="729450" y="1318650"/>
            <a:ext cx="7688400" cy="535200"/>
          </a:xfrm>
          <a:prstGeom prst="rect">
            <a:avLst/>
          </a:prstGeom>
          <a:solidFill>
            <a:schemeClr val="lt1"/>
          </a:solidFill>
        </p:spPr>
        <p:txBody>
          <a:bodyPr anchorCtr="0" anchor="t" bIns="91425" lIns="91425" spcFirstLastPara="1" rIns="91425" wrap="square" tIns="91425">
            <a:normAutofit/>
          </a:bodyPr>
          <a:lstStyle/>
          <a:p>
            <a:pPr indent="0" lvl="0" marL="0" rtl="0" algn="l">
              <a:lnSpc>
                <a:spcPct val="159375"/>
              </a:lnSpc>
              <a:spcBef>
                <a:spcPts val="3000"/>
              </a:spcBef>
              <a:spcAft>
                <a:spcPts val="2600"/>
              </a:spcAft>
              <a:buSzPts val="990"/>
              <a:buNone/>
            </a:pPr>
            <a:r>
              <a:rPr lang="en" sz="1900">
                <a:solidFill>
                  <a:srgbClr val="141415"/>
                </a:solidFill>
                <a:highlight>
                  <a:srgbClr val="FFFFFF"/>
                </a:highlight>
                <a:latin typeface="Times New Roman"/>
                <a:ea typeface="Times New Roman"/>
                <a:cs typeface="Times New Roman"/>
                <a:sym typeface="Times New Roman"/>
              </a:rPr>
              <a:t>EXTRACTION OF </a:t>
            </a:r>
            <a:r>
              <a:rPr lang="en" sz="1900">
                <a:latin typeface="Times New Roman"/>
                <a:ea typeface="Times New Roman"/>
                <a:cs typeface="Times New Roman"/>
                <a:sym typeface="Times New Roman"/>
              </a:rPr>
              <a:t>CONNECTED COMPONENT</a:t>
            </a:r>
            <a:endParaRPr sz="1900">
              <a:latin typeface="Times New Roman"/>
              <a:ea typeface="Times New Roman"/>
              <a:cs typeface="Times New Roman"/>
              <a:sym typeface="Times New Roman"/>
            </a:endParaRPr>
          </a:p>
        </p:txBody>
      </p:sp>
      <p:sp>
        <p:nvSpPr>
          <p:cNvPr id="465" name="Google Shape;465;p65"/>
          <p:cNvSpPr txBox="1"/>
          <p:nvPr>
            <p:ph idx="1" type="body"/>
          </p:nvPr>
        </p:nvSpPr>
        <p:spPr>
          <a:xfrm>
            <a:off x="729325" y="2078875"/>
            <a:ext cx="7575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900">
              <a:latin typeface="Times New Roman"/>
              <a:ea typeface="Times New Roman"/>
              <a:cs typeface="Times New Roman"/>
              <a:sym typeface="Times New Roman"/>
            </a:endParaRPr>
          </a:p>
        </p:txBody>
      </p:sp>
      <p:pic>
        <p:nvPicPr>
          <p:cNvPr id="466" name="Google Shape;466;p6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6"/>
          <p:cNvSpPr txBox="1"/>
          <p:nvPr>
            <p:ph type="title"/>
          </p:nvPr>
        </p:nvSpPr>
        <p:spPr>
          <a:xfrm>
            <a:off x="729450" y="1318650"/>
            <a:ext cx="7688400" cy="535200"/>
          </a:xfrm>
          <a:prstGeom prst="rect">
            <a:avLst/>
          </a:prstGeom>
          <a:solidFill>
            <a:schemeClr val="lt1"/>
          </a:solidFill>
        </p:spPr>
        <p:txBody>
          <a:bodyPr anchorCtr="0" anchor="t" bIns="91425" lIns="91425" spcFirstLastPara="1" rIns="91425" wrap="square" tIns="91425">
            <a:normAutofit/>
          </a:bodyPr>
          <a:lstStyle/>
          <a:p>
            <a:pPr indent="0" lvl="0" marL="0" rtl="0" algn="l">
              <a:lnSpc>
                <a:spcPct val="159375"/>
              </a:lnSpc>
              <a:spcBef>
                <a:spcPts val="3000"/>
              </a:spcBef>
              <a:spcAft>
                <a:spcPts val="2600"/>
              </a:spcAft>
              <a:buSzPts val="990"/>
              <a:buNone/>
            </a:pPr>
            <a:r>
              <a:rPr lang="en" sz="1900">
                <a:solidFill>
                  <a:srgbClr val="141415"/>
                </a:solidFill>
                <a:highlight>
                  <a:srgbClr val="FFFFFF"/>
                </a:highlight>
                <a:latin typeface="Times New Roman"/>
                <a:ea typeface="Times New Roman"/>
                <a:cs typeface="Times New Roman"/>
                <a:sym typeface="Times New Roman"/>
              </a:rPr>
              <a:t>EXTRACTION OF </a:t>
            </a:r>
            <a:r>
              <a:rPr lang="en" sz="1900">
                <a:latin typeface="Times New Roman"/>
                <a:ea typeface="Times New Roman"/>
                <a:cs typeface="Times New Roman"/>
                <a:sym typeface="Times New Roman"/>
              </a:rPr>
              <a:t>CONNECTED COMPONENT</a:t>
            </a:r>
            <a:endParaRPr sz="1900">
              <a:latin typeface="Times New Roman"/>
              <a:ea typeface="Times New Roman"/>
              <a:cs typeface="Times New Roman"/>
              <a:sym typeface="Times New Roman"/>
            </a:endParaRPr>
          </a:p>
        </p:txBody>
      </p:sp>
      <p:sp>
        <p:nvSpPr>
          <p:cNvPr id="472" name="Google Shape;472;p66"/>
          <p:cNvSpPr txBox="1"/>
          <p:nvPr>
            <p:ph idx="1" type="body"/>
          </p:nvPr>
        </p:nvSpPr>
        <p:spPr>
          <a:xfrm>
            <a:off x="729325" y="2078875"/>
            <a:ext cx="7575300" cy="22611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rPr b="1" lang="en" sz="2200">
                <a:solidFill>
                  <a:schemeClr val="dk2"/>
                </a:solidFill>
                <a:latin typeface="Times New Roman"/>
                <a:ea typeface="Times New Roman"/>
                <a:cs typeface="Times New Roman"/>
                <a:sym typeface="Times New Roman"/>
              </a:rPr>
              <a:t>Applications:</a:t>
            </a:r>
            <a:endParaRPr sz="16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210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Object Counting</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Image Segmentation</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Character Recognition (OCR)</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Medical Image Analysis</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Shape Analysi</a:t>
            </a:r>
            <a:r>
              <a:rPr lang="en" sz="2000">
                <a:solidFill>
                  <a:srgbClr val="0D0D0D"/>
                </a:solidFill>
                <a:highlight>
                  <a:srgbClr val="FFFFFF"/>
                </a:highlight>
                <a:latin typeface="Times New Roman"/>
                <a:ea typeface="Times New Roman"/>
                <a:cs typeface="Times New Roman"/>
                <a:sym typeface="Times New Roman"/>
              </a:rPr>
              <a:t>s</a:t>
            </a:r>
            <a:endParaRPr sz="2000">
              <a:latin typeface="Times New Roman"/>
              <a:ea typeface="Times New Roman"/>
              <a:cs typeface="Times New Roman"/>
              <a:sym typeface="Times New Roman"/>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7"/>
          <p:cNvSpPr txBox="1"/>
          <p:nvPr>
            <p:ph type="title"/>
          </p:nvPr>
        </p:nvSpPr>
        <p:spPr>
          <a:xfrm>
            <a:off x="729450" y="1318650"/>
            <a:ext cx="7688400" cy="535200"/>
          </a:xfrm>
          <a:prstGeom prst="rect">
            <a:avLst/>
          </a:prstGeom>
          <a:solidFill>
            <a:schemeClr val="lt1"/>
          </a:solidFill>
        </p:spPr>
        <p:txBody>
          <a:bodyPr anchorCtr="0" anchor="t" bIns="91425" lIns="91425" spcFirstLastPara="1" rIns="91425" wrap="square" tIns="91425">
            <a:normAutofit/>
          </a:bodyPr>
          <a:lstStyle/>
          <a:p>
            <a:pPr indent="0" lvl="0" marL="0" rtl="0" algn="l">
              <a:lnSpc>
                <a:spcPct val="159375"/>
              </a:lnSpc>
              <a:spcBef>
                <a:spcPts val="3000"/>
              </a:spcBef>
              <a:spcAft>
                <a:spcPts val="2600"/>
              </a:spcAft>
              <a:buSzPts val="990"/>
              <a:buNone/>
            </a:pPr>
            <a:r>
              <a:rPr lang="en" sz="1900">
                <a:solidFill>
                  <a:srgbClr val="141415"/>
                </a:solidFill>
                <a:highlight>
                  <a:srgbClr val="FFFFFF"/>
                </a:highlight>
                <a:latin typeface="Times New Roman"/>
                <a:ea typeface="Times New Roman"/>
                <a:cs typeface="Times New Roman"/>
                <a:sym typeface="Times New Roman"/>
              </a:rPr>
              <a:t>EXTRACTION OF </a:t>
            </a:r>
            <a:r>
              <a:rPr lang="en" sz="1900">
                <a:latin typeface="Times New Roman"/>
                <a:ea typeface="Times New Roman"/>
                <a:cs typeface="Times New Roman"/>
                <a:sym typeface="Times New Roman"/>
              </a:rPr>
              <a:t>CONNECTED COMPONENT</a:t>
            </a:r>
            <a:endParaRPr sz="1900">
              <a:latin typeface="Times New Roman"/>
              <a:ea typeface="Times New Roman"/>
              <a:cs typeface="Times New Roman"/>
              <a:sym typeface="Times New Roman"/>
            </a:endParaRPr>
          </a:p>
        </p:txBody>
      </p:sp>
      <p:sp>
        <p:nvSpPr>
          <p:cNvPr id="478" name="Google Shape;478;p67"/>
          <p:cNvSpPr txBox="1"/>
          <p:nvPr>
            <p:ph idx="1" type="body"/>
          </p:nvPr>
        </p:nvSpPr>
        <p:spPr>
          <a:xfrm>
            <a:off x="729325" y="2078875"/>
            <a:ext cx="7575300" cy="2261100"/>
          </a:xfrm>
          <a:prstGeom prst="rect">
            <a:avLst/>
          </a:prstGeom>
        </p:spPr>
        <p:txBody>
          <a:bodyPr anchorCtr="0" anchor="t" bIns="91425" lIns="91425" spcFirstLastPara="1" rIns="91425" wrap="square" tIns="91425">
            <a:noAutofit/>
          </a:bodyPr>
          <a:lstStyle/>
          <a:p>
            <a:pPr indent="0" lvl="0" marL="0" rtl="0" algn="l">
              <a:spcBef>
                <a:spcPts val="2100"/>
              </a:spcBef>
              <a:spcAft>
                <a:spcPts val="0"/>
              </a:spcAft>
              <a:buNone/>
            </a:pPr>
            <a:r>
              <a:rPr lang="en" sz="1800">
                <a:solidFill>
                  <a:srgbClr val="0D0D0D"/>
                </a:solidFill>
                <a:highlight>
                  <a:srgbClr val="FFFFFF"/>
                </a:highlight>
                <a:latin typeface="Times New Roman"/>
                <a:ea typeface="Times New Roman"/>
                <a:cs typeface="Times New Roman"/>
                <a:sym typeface="Times New Roman"/>
              </a:rPr>
              <a:t>What is the primary goal of extracting connected components in image processing?</a:t>
            </a:r>
            <a:endParaRPr sz="1800">
              <a:solidFill>
                <a:srgbClr val="0D0D0D"/>
              </a:solidFill>
              <a:highlight>
                <a:srgbClr val="FFFFFF"/>
              </a:highlight>
              <a:latin typeface="Times New Roman"/>
              <a:ea typeface="Times New Roman"/>
              <a:cs typeface="Times New Roman"/>
              <a:sym typeface="Times New Roman"/>
            </a:endParaRPr>
          </a:p>
          <a:p>
            <a:pPr indent="-342900" lvl="1" marL="914400" rtl="0" algn="l">
              <a:spcBef>
                <a:spcPts val="3600"/>
              </a:spcBef>
              <a:spcAft>
                <a:spcPts val="0"/>
              </a:spcAft>
              <a:buClr>
                <a:srgbClr val="0D0D0D"/>
              </a:buClr>
              <a:buSzPts val="1800"/>
              <a:buFont typeface="Times New Roman"/>
              <a:buChar char="●"/>
            </a:pPr>
            <a:r>
              <a:rPr lang="en" sz="1800">
                <a:solidFill>
                  <a:srgbClr val="0D0D0D"/>
                </a:solidFill>
                <a:highlight>
                  <a:srgbClr val="FFFFFF"/>
                </a:highlight>
                <a:latin typeface="Times New Roman"/>
                <a:ea typeface="Times New Roman"/>
                <a:cs typeface="Times New Roman"/>
                <a:sym typeface="Times New Roman"/>
              </a:rPr>
              <a:t>A. To enhance image contrast</a:t>
            </a:r>
            <a:endParaRPr sz="1800">
              <a:solidFill>
                <a:srgbClr val="0D0D0D"/>
              </a:solidFill>
              <a:highlight>
                <a:srgbClr val="FFFFFF"/>
              </a:highlight>
              <a:latin typeface="Times New Roman"/>
              <a:ea typeface="Times New Roman"/>
              <a:cs typeface="Times New Roman"/>
              <a:sym typeface="Times New Roman"/>
            </a:endParaRPr>
          </a:p>
          <a:p>
            <a:pPr indent="-342900" lvl="1" marL="914400" rtl="0" algn="l">
              <a:spcBef>
                <a:spcPts val="0"/>
              </a:spcBef>
              <a:spcAft>
                <a:spcPts val="0"/>
              </a:spcAft>
              <a:buClr>
                <a:srgbClr val="0D0D0D"/>
              </a:buClr>
              <a:buSzPts val="1800"/>
              <a:buFont typeface="Times New Roman"/>
              <a:buChar char="●"/>
            </a:pPr>
            <a:r>
              <a:rPr lang="en" sz="1800">
                <a:solidFill>
                  <a:srgbClr val="0D0D0D"/>
                </a:solidFill>
                <a:highlight>
                  <a:srgbClr val="FFFFFF"/>
                </a:highlight>
                <a:latin typeface="Times New Roman"/>
                <a:ea typeface="Times New Roman"/>
                <a:cs typeface="Times New Roman"/>
                <a:sym typeface="Times New Roman"/>
              </a:rPr>
              <a:t>B. To detect edges and contours</a:t>
            </a:r>
            <a:endParaRPr sz="1800">
              <a:solidFill>
                <a:srgbClr val="0D0D0D"/>
              </a:solidFill>
              <a:highlight>
                <a:srgbClr val="FFFFFF"/>
              </a:highlight>
              <a:latin typeface="Times New Roman"/>
              <a:ea typeface="Times New Roman"/>
              <a:cs typeface="Times New Roman"/>
              <a:sym typeface="Times New Roman"/>
            </a:endParaRPr>
          </a:p>
          <a:p>
            <a:pPr indent="-342900" lvl="1" marL="914400" rtl="0" algn="l">
              <a:spcBef>
                <a:spcPts val="0"/>
              </a:spcBef>
              <a:spcAft>
                <a:spcPts val="0"/>
              </a:spcAft>
              <a:buClr>
                <a:srgbClr val="0D0D0D"/>
              </a:buClr>
              <a:buSzPts val="1800"/>
              <a:buFont typeface="Times New Roman"/>
              <a:buChar char="●"/>
            </a:pPr>
            <a:r>
              <a:rPr lang="en" sz="1800">
                <a:solidFill>
                  <a:srgbClr val="0D0D0D"/>
                </a:solidFill>
                <a:highlight>
                  <a:srgbClr val="FFFFFF"/>
                </a:highlight>
                <a:latin typeface="Times New Roman"/>
                <a:ea typeface="Times New Roman"/>
                <a:cs typeface="Times New Roman"/>
                <a:sym typeface="Times New Roman"/>
              </a:rPr>
              <a:t>C. To identify and label distinct regions</a:t>
            </a:r>
            <a:endParaRPr sz="1800">
              <a:solidFill>
                <a:srgbClr val="0D0D0D"/>
              </a:solidFill>
              <a:highlight>
                <a:srgbClr val="FFFFFF"/>
              </a:highlight>
              <a:latin typeface="Times New Roman"/>
              <a:ea typeface="Times New Roman"/>
              <a:cs typeface="Times New Roman"/>
              <a:sym typeface="Times New Roman"/>
            </a:endParaRPr>
          </a:p>
          <a:p>
            <a:pPr indent="-342900" lvl="1" marL="914400" rtl="0" algn="l">
              <a:spcBef>
                <a:spcPts val="0"/>
              </a:spcBef>
              <a:spcAft>
                <a:spcPts val="0"/>
              </a:spcAft>
              <a:buClr>
                <a:srgbClr val="0D0D0D"/>
              </a:buClr>
              <a:buSzPts val="1800"/>
              <a:buFont typeface="Times New Roman"/>
              <a:buChar char="●"/>
            </a:pPr>
            <a:r>
              <a:rPr lang="en" sz="1800">
                <a:solidFill>
                  <a:srgbClr val="0D0D0D"/>
                </a:solidFill>
                <a:highlight>
                  <a:srgbClr val="FFFFFF"/>
                </a:highlight>
                <a:latin typeface="Times New Roman"/>
                <a:ea typeface="Times New Roman"/>
                <a:cs typeface="Times New Roman"/>
                <a:sym typeface="Times New Roman"/>
              </a:rPr>
              <a:t>D. To reduce image noise</a:t>
            </a:r>
            <a:endParaRPr sz="1800">
              <a:solidFill>
                <a:srgbClr val="0D0D0D"/>
              </a:solidFill>
              <a:highlight>
                <a:srgbClr val="FFFFFF"/>
              </a:highlight>
              <a:latin typeface="Times New Roman"/>
              <a:ea typeface="Times New Roman"/>
              <a:cs typeface="Times New Roman"/>
              <a:sym typeface="Times New Roman"/>
            </a:endParaRPr>
          </a:p>
          <a:p>
            <a:pPr indent="0" lvl="0" marL="457200" rtl="0" algn="l">
              <a:spcBef>
                <a:spcPts val="3600"/>
              </a:spcBef>
              <a:spcAft>
                <a:spcPts val="2100"/>
              </a:spcAft>
              <a:buNone/>
            </a:pPr>
            <a:r>
              <a:t/>
            </a:r>
            <a:endParaRPr b="1" sz="1800">
              <a:solidFill>
                <a:schemeClr val="dk2"/>
              </a:solidFill>
              <a:latin typeface="Times New Roman"/>
              <a:ea typeface="Times New Roman"/>
              <a:cs typeface="Times New Roman"/>
              <a:sym typeface="Times New Roman"/>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8"/>
          <p:cNvSpPr txBox="1"/>
          <p:nvPr>
            <p:ph type="title"/>
          </p:nvPr>
        </p:nvSpPr>
        <p:spPr>
          <a:xfrm>
            <a:off x="729450" y="1318650"/>
            <a:ext cx="7688400" cy="5352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F0F0F"/>
                </a:solidFill>
                <a:highlight>
                  <a:srgbClr val="FFFFFF"/>
                </a:highlight>
                <a:latin typeface="Times New Roman"/>
                <a:ea typeface="Times New Roman"/>
                <a:cs typeface="Times New Roman"/>
                <a:sym typeface="Times New Roman"/>
              </a:rPr>
              <a:t>CONVEX HULL</a:t>
            </a:r>
            <a:endParaRPr sz="2000">
              <a:solidFill>
                <a:srgbClr val="0F0F0F"/>
              </a:solidFill>
              <a:highlight>
                <a:srgbClr val="FFFFFF"/>
              </a:highlight>
              <a:latin typeface="Times New Roman"/>
              <a:ea typeface="Times New Roman"/>
              <a:cs typeface="Times New Roman"/>
              <a:sym typeface="Times New Roman"/>
            </a:endParaRPr>
          </a:p>
          <a:p>
            <a:pPr indent="0" lvl="0" marL="0" rtl="0" algn="l">
              <a:lnSpc>
                <a:spcPct val="159375"/>
              </a:lnSpc>
              <a:spcBef>
                <a:spcPts val="3000"/>
              </a:spcBef>
              <a:spcAft>
                <a:spcPts val="2600"/>
              </a:spcAft>
              <a:buSzPts val="990"/>
              <a:buNone/>
            </a:pPr>
            <a:r>
              <a:t/>
            </a:r>
            <a:endParaRPr sz="2000">
              <a:solidFill>
                <a:srgbClr val="141415"/>
              </a:solidFill>
              <a:highlight>
                <a:srgbClr val="FFFFFF"/>
              </a:highlight>
              <a:latin typeface="Times New Roman"/>
              <a:ea typeface="Times New Roman"/>
              <a:cs typeface="Times New Roman"/>
              <a:sym typeface="Times New Roman"/>
            </a:endParaRPr>
          </a:p>
        </p:txBody>
      </p:sp>
      <p:sp>
        <p:nvSpPr>
          <p:cNvPr id="484" name="Google Shape;484;p68"/>
          <p:cNvSpPr txBox="1"/>
          <p:nvPr>
            <p:ph idx="1" type="body"/>
          </p:nvPr>
        </p:nvSpPr>
        <p:spPr>
          <a:xfrm>
            <a:off x="729325" y="2078875"/>
            <a:ext cx="7575300" cy="2261100"/>
          </a:xfrm>
          <a:prstGeom prst="rect">
            <a:avLst/>
          </a:prstGeom>
        </p:spPr>
        <p:txBody>
          <a:bodyPr anchorCtr="0" anchor="t" bIns="91425" lIns="91425" spcFirstLastPara="1" rIns="91425" wrap="square" tIns="91425">
            <a:normAutofit/>
          </a:bodyPr>
          <a:lstStyle/>
          <a:p>
            <a:pPr indent="-349250" lvl="0" marL="457200" rtl="0" algn="l">
              <a:spcBef>
                <a:spcPts val="600"/>
              </a:spcBef>
              <a:spcAft>
                <a:spcPts val="0"/>
              </a:spcAft>
              <a:buClr>
                <a:srgbClr val="0D0D0D"/>
              </a:buClr>
              <a:buSzPts val="1900"/>
              <a:buFont typeface="Times New Roman"/>
              <a:buChar char="●"/>
            </a:pPr>
            <a:r>
              <a:rPr lang="en" sz="1900">
                <a:solidFill>
                  <a:srgbClr val="0D0D0D"/>
                </a:solidFill>
                <a:highlight>
                  <a:srgbClr val="FFFFFF"/>
                </a:highlight>
                <a:latin typeface="Times New Roman"/>
                <a:ea typeface="Times New Roman"/>
                <a:cs typeface="Times New Roman"/>
                <a:sym typeface="Times New Roman"/>
              </a:rPr>
              <a:t>Convex hull is the smallest convex polygon that can contain all the points of an object in an image.</a:t>
            </a:r>
            <a:endParaRPr sz="1900">
              <a:solidFill>
                <a:srgbClr val="0D0D0D"/>
              </a:solidFill>
              <a:highlight>
                <a:srgbClr val="FFFFFF"/>
              </a:highlight>
              <a:latin typeface="Times New Roman"/>
              <a:ea typeface="Times New Roman"/>
              <a:cs typeface="Times New Roman"/>
              <a:sym typeface="Times New Roman"/>
            </a:endParaRPr>
          </a:p>
          <a:p>
            <a:pPr indent="-349250" lvl="0" marL="457200" rtl="0" algn="l">
              <a:spcBef>
                <a:spcPts val="0"/>
              </a:spcBef>
              <a:spcAft>
                <a:spcPts val="0"/>
              </a:spcAft>
              <a:buClr>
                <a:srgbClr val="0D0D0D"/>
              </a:buClr>
              <a:buSzPts val="1900"/>
              <a:buFont typeface="Times New Roman"/>
              <a:buChar char="●"/>
            </a:pPr>
            <a:r>
              <a:rPr lang="en" sz="1900">
                <a:solidFill>
                  <a:srgbClr val="0D0D0D"/>
                </a:solidFill>
                <a:highlight>
                  <a:srgbClr val="FFFFFF"/>
                </a:highlight>
                <a:latin typeface="Times New Roman"/>
                <a:ea typeface="Times New Roman"/>
                <a:cs typeface="Times New Roman"/>
                <a:sym typeface="Times New Roman"/>
              </a:rPr>
              <a:t>Simplify shape analysis, remove concavities, and provide a tight-fitting boundary around objects.</a:t>
            </a:r>
            <a:endParaRPr sz="1900">
              <a:highlight>
                <a:schemeClr val="lt1"/>
              </a:highlight>
              <a:latin typeface="Times New Roman"/>
              <a:ea typeface="Times New Roman"/>
              <a:cs typeface="Times New Roman"/>
              <a:sym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69"/>
          <p:cNvSpPr txBox="1"/>
          <p:nvPr>
            <p:ph type="title"/>
          </p:nvPr>
        </p:nvSpPr>
        <p:spPr>
          <a:xfrm>
            <a:off x="729450" y="1318650"/>
            <a:ext cx="7688400" cy="5352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F0F0F"/>
                </a:solidFill>
                <a:highlight>
                  <a:srgbClr val="FFFFFF"/>
                </a:highlight>
                <a:latin typeface="Times New Roman"/>
                <a:ea typeface="Times New Roman"/>
                <a:cs typeface="Times New Roman"/>
                <a:sym typeface="Times New Roman"/>
              </a:rPr>
              <a:t>CONVEX HULL</a:t>
            </a:r>
            <a:endParaRPr sz="2000">
              <a:solidFill>
                <a:srgbClr val="0F0F0F"/>
              </a:solidFill>
              <a:highlight>
                <a:srgbClr val="FFFFFF"/>
              </a:highlight>
              <a:latin typeface="Times New Roman"/>
              <a:ea typeface="Times New Roman"/>
              <a:cs typeface="Times New Roman"/>
              <a:sym typeface="Times New Roman"/>
            </a:endParaRPr>
          </a:p>
          <a:p>
            <a:pPr indent="0" lvl="0" marL="0" rtl="0" algn="l">
              <a:lnSpc>
                <a:spcPct val="159375"/>
              </a:lnSpc>
              <a:spcBef>
                <a:spcPts val="3000"/>
              </a:spcBef>
              <a:spcAft>
                <a:spcPts val="0"/>
              </a:spcAft>
              <a:buSzPts val="990"/>
              <a:buNone/>
            </a:pPr>
            <a:r>
              <a:t/>
            </a:r>
            <a:endParaRPr sz="2000">
              <a:solidFill>
                <a:srgbClr val="141415"/>
              </a:solidFill>
              <a:highlight>
                <a:srgbClr val="FFFFFF"/>
              </a:highlight>
              <a:latin typeface="Times New Roman"/>
              <a:ea typeface="Times New Roman"/>
              <a:cs typeface="Times New Roman"/>
              <a:sym typeface="Times New Roman"/>
            </a:endParaRPr>
          </a:p>
          <a:p>
            <a:pPr indent="0" lvl="0" marL="0" rtl="0" algn="l">
              <a:lnSpc>
                <a:spcPct val="159375"/>
              </a:lnSpc>
              <a:spcBef>
                <a:spcPts val="3000"/>
              </a:spcBef>
              <a:spcAft>
                <a:spcPts val="2600"/>
              </a:spcAft>
              <a:buSzPts val="990"/>
              <a:buNone/>
            </a:pPr>
            <a:r>
              <a:t/>
            </a:r>
            <a:endParaRPr sz="2000">
              <a:solidFill>
                <a:srgbClr val="0F0F0F"/>
              </a:solidFill>
              <a:highlight>
                <a:srgbClr val="FFFFFF"/>
              </a:highlight>
              <a:latin typeface="Times New Roman"/>
              <a:ea typeface="Times New Roman"/>
              <a:cs typeface="Times New Roman"/>
              <a:sym typeface="Times New Roman"/>
            </a:endParaRPr>
          </a:p>
        </p:txBody>
      </p:sp>
      <p:sp>
        <p:nvSpPr>
          <p:cNvPr id="490" name="Google Shape;490;p69"/>
          <p:cNvSpPr txBox="1"/>
          <p:nvPr>
            <p:ph idx="1" type="body"/>
          </p:nvPr>
        </p:nvSpPr>
        <p:spPr>
          <a:xfrm>
            <a:off x="729325" y="2078875"/>
            <a:ext cx="7575300" cy="22611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349250" lvl="0" marL="457200" rtl="0" algn="l">
              <a:spcBef>
                <a:spcPts val="0"/>
              </a:spcBef>
              <a:spcAft>
                <a:spcPts val="0"/>
              </a:spcAft>
              <a:buClr>
                <a:srgbClr val="0D0D0D"/>
              </a:buClr>
              <a:buSzPts val="1900"/>
              <a:buFont typeface="Times New Roman"/>
              <a:buChar char="●"/>
            </a:pPr>
            <a:r>
              <a:rPr lang="en" sz="1900">
                <a:solidFill>
                  <a:srgbClr val="0D0D0D"/>
                </a:solidFill>
                <a:latin typeface="Times New Roman"/>
                <a:ea typeface="Times New Roman"/>
                <a:cs typeface="Times New Roman"/>
                <a:sym typeface="Times New Roman"/>
              </a:rPr>
              <a:t>Let a binary image A.</a:t>
            </a:r>
            <a:endParaRPr sz="1900">
              <a:solidFill>
                <a:srgbClr val="0D0D0D"/>
              </a:solidFill>
              <a:latin typeface="Times New Roman"/>
              <a:ea typeface="Times New Roman"/>
              <a:cs typeface="Times New Roman"/>
              <a:sym typeface="Times New Roman"/>
            </a:endParaRPr>
          </a:p>
          <a:p>
            <a:pPr indent="-349250" lvl="0" marL="457200" rtl="0" algn="l">
              <a:spcBef>
                <a:spcPts val="0"/>
              </a:spcBef>
              <a:spcAft>
                <a:spcPts val="0"/>
              </a:spcAft>
              <a:buClr>
                <a:srgbClr val="0D0D0D"/>
              </a:buClr>
              <a:buSzPts val="1900"/>
              <a:buFont typeface="Times New Roman"/>
              <a:buChar char="●"/>
            </a:pPr>
            <a:r>
              <a:rPr lang="en" sz="1900">
                <a:solidFill>
                  <a:srgbClr val="0D0D0D"/>
                </a:solidFill>
                <a:latin typeface="Times New Roman"/>
                <a:ea typeface="Times New Roman"/>
                <a:cs typeface="Times New Roman"/>
                <a:sym typeface="Times New Roman"/>
              </a:rPr>
              <a:t> Let B</a:t>
            </a:r>
            <a:r>
              <a:rPr lang="en" sz="1400">
                <a:solidFill>
                  <a:srgbClr val="0D0D0D"/>
                </a:solidFill>
                <a:latin typeface="Times New Roman"/>
                <a:ea typeface="Times New Roman"/>
                <a:cs typeface="Times New Roman"/>
                <a:sym typeface="Times New Roman"/>
              </a:rPr>
              <a:t>i</a:t>
            </a:r>
            <a:r>
              <a:rPr lang="en" sz="1900">
                <a:solidFill>
                  <a:srgbClr val="0D0D0D"/>
                </a:solidFill>
                <a:latin typeface="Times New Roman"/>
                <a:ea typeface="Times New Roman"/>
                <a:cs typeface="Times New Roman"/>
                <a:sym typeface="Times New Roman"/>
              </a:rPr>
              <a:t>, i = 1,2,3,4 represent the four structuring elements in Fig. (a)</a:t>
            </a:r>
            <a:endParaRPr sz="1900">
              <a:solidFill>
                <a:srgbClr val="0D0D0D"/>
              </a:solidFill>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solidFill>
                  <a:srgbClr val="0D0D0D"/>
                </a:solidFill>
                <a:latin typeface="Times New Roman"/>
                <a:ea typeface="Times New Roman"/>
                <a:cs typeface="Times New Roman"/>
                <a:sym typeface="Times New Roman"/>
              </a:rPr>
              <a:t>Implementing the equ</a:t>
            </a:r>
            <a:r>
              <a:rPr lang="en" sz="1900">
                <a:latin typeface="Times New Roman"/>
                <a:ea typeface="Times New Roman"/>
                <a:cs typeface="Times New Roman"/>
                <a:sym typeface="Times New Roman"/>
              </a:rPr>
              <a:t>ation:</a:t>
            </a:r>
            <a:endParaRPr sz="1900">
              <a:latin typeface="Times New Roman"/>
              <a:ea typeface="Times New Roman"/>
              <a:cs typeface="Times New Roman"/>
              <a:sym typeface="Times New Roman"/>
            </a:endParaRPr>
          </a:p>
          <a:p>
            <a:pPr indent="0" lvl="0" marL="457200" rtl="0" algn="l">
              <a:spcBef>
                <a:spcPts val="1200"/>
              </a:spcBef>
              <a:spcAft>
                <a:spcPts val="1200"/>
              </a:spcAft>
              <a:buNone/>
            </a:pPr>
            <a:r>
              <a:t/>
            </a:r>
            <a:endParaRPr sz="2400">
              <a:highlight>
                <a:schemeClr val="lt1"/>
              </a:highlight>
              <a:latin typeface="Times New Roman"/>
              <a:ea typeface="Times New Roman"/>
              <a:cs typeface="Times New Roman"/>
              <a:sym typeface="Times New Roman"/>
            </a:endParaRPr>
          </a:p>
        </p:txBody>
      </p:sp>
      <p:pic>
        <p:nvPicPr>
          <p:cNvPr id="491" name="Google Shape;491;p69"/>
          <p:cNvPicPr preferRelativeResize="0"/>
          <p:nvPr/>
        </p:nvPicPr>
        <p:blipFill>
          <a:blip r:embed="rId3">
            <a:alphaModFix/>
          </a:blip>
          <a:stretch>
            <a:fillRect/>
          </a:stretch>
        </p:blipFill>
        <p:spPr>
          <a:xfrm>
            <a:off x="1074587" y="3420650"/>
            <a:ext cx="6884775" cy="7986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70"/>
          <p:cNvSpPr txBox="1"/>
          <p:nvPr>
            <p:ph type="title"/>
          </p:nvPr>
        </p:nvSpPr>
        <p:spPr>
          <a:xfrm>
            <a:off x="729450" y="1318650"/>
            <a:ext cx="7688400" cy="5352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F0F0F"/>
                </a:solidFill>
                <a:highlight>
                  <a:srgbClr val="FFFFFF"/>
                </a:highlight>
                <a:latin typeface="Times New Roman"/>
                <a:ea typeface="Times New Roman"/>
                <a:cs typeface="Times New Roman"/>
                <a:sym typeface="Times New Roman"/>
              </a:rPr>
              <a:t>CONVEX HULL</a:t>
            </a:r>
            <a:endParaRPr sz="2000">
              <a:solidFill>
                <a:srgbClr val="0F0F0F"/>
              </a:solidFill>
              <a:highlight>
                <a:srgbClr val="FFFFFF"/>
              </a:highlight>
              <a:latin typeface="Times New Roman"/>
              <a:ea typeface="Times New Roman"/>
              <a:cs typeface="Times New Roman"/>
              <a:sym typeface="Times New Roman"/>
            </a:endParaRPr>
          </a:p>
          <a:p>
            <a:pPr indent="0" lvl="0" marL="0" rtl="0" algn="l">
              <a:lnSpc>
                <a:spcPct val="159375"/>
              </a:lnSpc>
              <a:spcBef>
                <a:spcPts val="3000"/>
              </a:spcBef>
              <a:spcAft>
                <a:spcPts val="0"/>
              </a:spcAft>
              <a:buSzPts val="990"/>
              <a:buNone/>
            </a:pPr>
            <a:r>
              <a:t/>
            </a:r>
            <a:endParaRPr sz="2000">
              <a:solidFill>
                <a:srgbClr val="141415"/>
              </a:solidFill>
              <a:highlight>
                <a:srgbClr val="FFFFFF"/>
              </a:highlight>
              <a:latin typeface="Times New Roman"/>
              <a:ea typeface="Times New Roman"/>
              <a:cs typeface="Times New Roman"/>
              <a:sym typeface="Times New Roman"/>
            </a:endParaRPr>
          </a:p>
          <a:p>
            <a:pPr indent="0" lvl="0" marL="0" rtl="0" algn="l">
              <a:lnSpc>
                <a:spcPct val="159375"/>
              </a:lnSpc>
              <a:spcBef>
                <a:spcPts val="3000"/>
              </a:spcBef>
              <a:spcAft>
                <a:spcPts val="2600"/>
              </a:spcAft>
              <a:buSzPts val="990"/>
              <a:buNone/>
            </a:pPr>
            <a:r>
              <a:t/>
            </a:r>
            <a:endParaRPr sz="2000">
              <a:solidFill>
                <a:srgbClr val="0F0F0F"/>
              </a:solidFill>
              <a:highlight>
                <a:srgbClr val="FFFFFF"/>
              </a:highlight>
              <a:latin typeface="Times New Roman"/>
              <a:ea typeface="Times New Roman"/>
              <a:cs typeface="Times New Roman"/>
              <a:sym typeface="Times New Roman"/>
            </a:endParaRPr>
          </a:p>
        </p:txBody>
      </p:sp>
      <p:pic>
        <p:nvPicPr>
          <p:cNvPr id="497" name="Google Shape;497;p70"/>
          <p:cNvPicPr preferRelativeResize="0"/>
          <p:nvPr/>
        </p:nvPicPr>
        <p:blipFill>
          <a:blip r:embed="rId3">
            <a:alphaModFix/>
          </a:blip>
          <a:stretch>
            <a:fillRect/>
          </a:stretch>
        </p:blipFill>
        <p:spPr>
          <a:xfrm>
            <a:off x="2330075" y="2041363"/>
            <a:ext cx="3733800" cy="1495425"/>
          </a:xfrm>
          <a:prstGeom prst="rect">
            <a:avLst/>
          </a:prstGeom>
          <a:noFill/>
          <a:ln>
            <a:noFill/>
          </a:ln>
        </p:spPr>
      </p:pic>
      <p:sp>
        <p:nvSpPr>
          <p:cNvPr id="498" name="Google Shape;498;p70"/>
          <p:cNvSpPr txBox="1"/>
          <p:nvPr/>
        </p:nvSpPr>
        <p:spPr>
          <a:xfrm>
            <a:off x="3199050" y="3724325"/>
            <a:ext cx="2745900" cy="4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accent1"/>
                </a:solidFill>
                <a:latin typeface="Times New Roman"/>
                <a:ea typeface="Times New Roman"/>
                <a:cs typeface="Times New Roman"/>
                <a:sym typeface="Times New Roman"/>
              </a:rPr>
              <a:t>Structuring elements</a:t>
            </a:r>
            <a:endParaRPr sz="1700">
              <a:solidFill>
                <a:schemeClr val="accent1"/>
              </a:solidFill>
              <a:latin typeface="Times New Roman"/>
              <a:ea typeface="Times New Roman"/>
              <a:cs typeface="Times New Roman"/>
              <a:sym typeface="Times New Roman"/>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1"/>
          <p:cNvSpPr txBox="1"/>
          <p:nvPr>
            <p:ph type="title"/>
          </p:nvPr>
        </p:nvSpPr>
        <p:spPr>
          <a:xfrm>
            <a:off x="729450" y="1318650"/>
            <a:ext cx="7688400" cy="5352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F0F0F"/>
                </a:solidFill>
                <a:highlight>
                  <a:srgbClr val="FFFFFF"/>
                </a:highlight>
                <a:latin typeface="Times New Roman"/>
                <a:ea typeface="Times New Roman"/>
                <a:cs typeface="Times New Roman"/>
                <a:sym typeface="Times New Roman"/>
              </a:rPr>
              <a:t>Convex Hull</a:t>
            </a:r>
            <a:endParaRPr sz="2000">
              <a:solidFill>
                <a:srgbClr val="0F0F0F"/>
              </a:solidFill>
              <a:highlight>
                <a:srgbClr val="FFFFFF"/>
              </a:highlight>
              <a:latin typeface="Times New Roman"/>
              <a:ea typeface="Times New Roman"/>
              <a:cs typeface="Times New Roman"/>
              <a:sym typeface="Times New Roman"/>
            </a:endParaRPr>
          </a:p>
          <a:p>
            <a:pPr indent="0" lvl="0" marL="0" rtl="0" algn="l">
              <a:lnSpc>
                <a:spcPct val="159375"/>
              </a:lnSpc>
              <a:spcBef>
                <a:spcPts val="3000"/>
              </a:spcBef>
              <a:spcAft>
                <a:spcPts val="2600"/>
              </a:spcAft>
              <a:buSzPts val="990"/>
              <a:buNone/>
            </a:pPr>
            <a:r>
              <a:t/>
            </a:r>
            <a:endParaRPr sz="2000">
              <a:solidFill>
                <a:srgbClr val="141415"/>
              </a:solidFill>
              <a:highlight>
                <a:srgbClr val="FFFFFF"/>
              </a:highlight>
              <a:latin typeface="Times New Roman"/>
              <a:ea typeface="Times New Roman"/>
              <a:cs typeface="Times New Roman"/>
              <a:sym typeface="Times New Roman"/>
            </a:endParaRPr>
          </a:p>
        </p:txBody>
      </p:sp>
      <p:sp>
        <p:nvSpPr>
          <p:cNvPr id="504" name="Google Shape;504;p71"/>
          <p:cNvSpPr txBox="1"/>
          <p:nvPr>
            <p:ph idx="1" type="body"/>
          </p:nvPr>
        </p:nvSpPr>
        <p:spPr>
          <a:xfrm>
            <a:off x="729325" y="2078875"/>
            <a:ext cx="7575300" cy="22611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0" lvl="0" marL="457200" rtl="0" algn="l">
              <a:spcBef>
                <a:spcPts val="0"/>
              </a:spcBef>
              <a:spcAft>
                <a:spcPts val="1200"/>
              </a:spcAft>
              <a:buNone/>
            </a:pPr>
            <a:r>
              <a:t/>
            </a:r>
            <a:endParaRPr sz="2400">
              <a:highlight>
                <a:schemeClr val="lt1"/>
              </a:highlight>
              <a:latin typeface="Times New Roman"/>
              <a:ea typeface="Times New Roman"/>
              <a:cs typeface="Times New Roman"/>
              <a:sym typeface="Times New Roman"/>
            </a:endParaRPr>
          </a:p>
        </p:txBody>
      </p:sp>
      <p:pic>
        <p:nvPicPr>
          <p:cNvPr id="505" name="Google Shape;505;p71"/>
          <p:cNvPicPr preferRelativeResize="0"/>
          <p:nvPr/>
        </p:nvPicPr>
        <p:blipFill>
          <a:blip r:embed="rId3">
            <a:alphaModFix/>
          </a:blip>
          <a:stretch>
            <a:fillRect/>
          </a:stretch>
        </p:blipFill>
        <p:spPr>
          <a:xfrm>
            <a:off x="0" y="4775"/>
            <a:ext cx="9144000" cy="5133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Basic Set Theory</a:t>
            </a:r>
            <a:endParaRPr/>
          </a:p>
        </p:txBody>
      </p:sp>
      <p:sp>
        <p:nvSpPr>
          <p:cNvPr id="121" name="Google Shape;121;p18"/>
          <p:cNvSpPr txBox="1"/>
          <p:nvPr>
            <p:ph idx="1" type="body"/>
          </p:nvPr>
        </p:nvSpPr>
        <p:spPr>
          <a:xfrm>
            <a:off x="729450" y="2078875"/>
            <a:ext cx="7688700" cy="33108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sz="1900">
                <a:solidFill>
                  <a:srgbClr val="0000FF"/>
                </a:solidFill>
              </a:rPr>
              <a:t>Subset</a:t>
            </a:r>
            <a:r>
              <a:rPr lang="en" sz="1900">
                <a:solidFill>
                  <a:schemeClr val="dk2"/>
                </a:solidFill>
              </a:rPr>
              <a:t>: if every element of A is also an element of another set B, the A is said to be a subset of B.</a:t>
            </a:r>
            <a:endParaRPr sz="1900">
              <a:solidFill>
                <a:schemeClr val="dk2"/>
              </a:solidFill>
            </a:endParaRPr>
          </a:p>
          <a:p>
            <a:pPr indent="0" lvl="0" marL="0" rtl="0" algn="l">
              <a:spcBef>
                <a:spcPts val="1200"/>
              </a:spcBef>
              <a:spcAft>
                <a:spcPts val="0"/>
              </a:spcAft>
              <a:buNone/>
            </a:pPr>
            <a:r>
              <a:t/>
            </a:r>
            <a:endParaRPr sz="1900">
              <a:solidFill>
                <a:schemeClr val="dk2"/>
              </a:solidFill>
            </a:endParaRPr>
          </a:p>
          <a:p>
            <a:pPr indent="0" lvl="0" marL="0" rtl="0" algn="l">
              <a:spcBef>
                <a:spcPts val="1200"/>
              </a:spcBef>
              <a:spcAft>
                <a:spcPts val="0"/>
              </a:spcAft>
              <a:buNone/>
            </a:pPr>
            <a:r>
              <a:rPr b="1" lang="en" sz="1900">
                <a:solidFill>
                  <a:srgbClr val="0000FF"/>
                </a:solidFill>
              </a:rPr>
              <a:t>Union</a:t>
            </a:r>
            <a:r>
              <a:rPr lang="en" sz="1900">
                <a:solidFill>
                  <a:schemeClr val="dk2"/>
                </a:solidFill>
              </a:rPr>
              <a:t>: The set of all elements belonging either to A, B or both.</a:t>
            </a:r>
            <a:endParaRPr sz="1900">
              <a:solidFill>
                <a:schemeClr val="dk2"/>
              </a:solidFill>
            </a:endParaRPr>
          </a:p>
          <a:p>
            <a:pPr indent="0" lvl="0" marL="0" rtl="0" algn="l">
              <a:spcBef>
                <a:spcPts val="1200"/>
              </a:spcBef>
              <a:spcAft>
                <a:spcPts val="0"/>
              </a:spcAft>
              <a:buNone/>
            </a:pPr>
            <a:r>
              <a:t/>
            </a:r>
            <a:endParaRPr sz="1900">
              <a:solidFill>
                <a:schemeClr val="dk2"/>
              </a:solidFill>
            </a:endParaRPr>
          </a:p>
          <a:p>
            <a:pPr indent="0" lvl="0" marL="0" rtl="0" algn="l">
              <a:spcBef>
                <a:spcPts val="1200"/>
              </a:spcBef>
              <a:spcAft>
                <a:spcPts val="0"/>
              </a:spcAft>
              <a:buNone/>
            </a:pPr>
            <a:r>
              <a:rPr b="1" lang="en" sz="1900">
                <a:solidFill>
                  <a:srgbClr val="0000FF"/>
                </a:solidFill>
              </a:rPr>
              <a:t>Intersection</a:t>
            </a:r>
            <a:r>
              <a:rPr lang="en" sz="1900">
                <a:solidFill>
                  <a:schemeClr val="dk2"/>
                </a:solidFill>
              </a:rPr>
              <a:t>: The set of all elements belonging to both Aand B</a:t>
            </a:r>
            <a:endParaRPr sz="1900">
              <a:solidFill>
                <a:schemeClr val="dk2"/>
              </a:solidFill>
            </a:endParaRPr>
          </a:p>
          <a:p>
            <a:pPr indent="0" lvl="0" marL="0" rtl="0" algn="l">
              <a:spcBef>
                <a:spcPts val="1200"/>
              </a:spcBef>
              <a:spcAft>
                <a:spcPts val="0"/>
              </a:spcAft>
              <a:buNone/>
            </a:pPr>
            <a:r>
              <a:t/>
            </a:r>
            <a:endParaRPr sz="1900">
              <a:solidFill>
                <a:schemeClr val="dk2"/>
              </a:solidFill>
            </a:endParaRPr>
          </a:p>
          <a:p>
            <a:pPr indent="0" lvl="0" marL="0" rtl="0" algn="l">
              <a:spcBef>
                <a:spcPts val="1200"/>
              </a:spcBef>
              <a:spcAft>
                <a:spcPts val="1200"/>
              </a:spcAft>
              <a:buNone/>
            </a:pPr>
            <a:r>
              <a:t/>
            </a:r>
            <a:endParaRPr/>
          </a:p>
        </p:txBody>
      </p:sp>
      <p:pic>
        <p:nvPicPr>
          <p:cNvPr id="122" name="Google Shape;122;p18"/>
          <p:cNvPicPr preferRelativeResize="0"/>
          <p:nvPr/>
        </p:nvPicPr>
        <p:blipFill>
          <a:blip r:embed="rId3">
            <a:alphaModFix/>
          </a:blip>
          <a:stretch>
            <a:fillRect/>
          </a:stretch>
        </p:blipFill>
        <p:spPr>
          <a:xfrm>
            <a:off x="3655850" y="2767425"/>
            <a:ext cx="916150" cy="372175"/>
          </a:xfrm>
          <a:prstGeom prst="rect">
            <a:avLst/>
          </a:prstGeom>
          <a:noFill/>
          <a:ln>
            <a:noFill/>
          </a:ln>
        </p:spPr>
      </p:pic>
      <p:pic>
        <p:nvPicPr>
          <p:cNvPr id="123" name="Google Shape;123;p18"/>
          <p:cNvPicPr preferRelativeResize="0"/>
          <p:nvPr/>
        </p:nvPicPr>
        <p:blipFill>
          <a:blip r:embed="rId4">
            <a:alphaModFix/>
          </a:blip>
          <a:stretch>
            <a:fillRect/>
          </a:stretch>
        </p:blipFill>
        <p:spPr>
          <a:xfrm>
            <a:off x="3679216" y="3650666"/>
            <a:ext cx="1142192" cy="372175"/>
          </a:xfrm>
          <a:prstGeom prst="rect">
            <a:avLst/>
          </a:prstGeom>
          <a:noFill/>
          <a:ln>
            <a:noFill/>
          </a:ln>
        </p:spPr>
      </p:pic>
      <p:pic>
        <p:nvPicPr>
          <p:cNvPr id="124" name="Google Shape;124;p18"/>
          <p:cNvPicPr preferRelativeResize="0"/>
          <p:nvPr/>
        </p:nvPicPr>
        <p:blipFill>
          <a:blip r:embed="rId5">
            <a:alphaModFix/>
          </a:blip>
          <a:stretch>
            <a:fillRect/>
          </a:stretch>
        </p:blipFill>
        <p:spPr>
          <a:xfrm>
            <a:off x="3655849" y="4533925"/>
            <a:ext cx="1165550" cy="3721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72"/>
          <p:cNvSpPr txBox="1"/>
          <p:nvPr>
            <p:ph type="title"/>
          </p:nvPr>
        </p:nvSpPr>
        <p:spPr>
          <a:xfrm>
            <a:off x="750100" y="1318650"/>
            <a:ext cx="7667700" cy="5352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F0F0F"/>
                </a:solidFill>
                <a:highlight>
                  <a:srgbClr val="FFFFFF"/>
                </a:highlight>
                <a:latin typeface="Times New Roman"/>
                <a:ea typeface="Times New Roman"/>
                <a:cs typeface="Times New Roman"/>
                <a:sym typeface="Times New Roman"/>
              </a:rPr>
              <a:t>CONVEX HULL</a:t>
            </a:r>
            <a:endParaRPr sz="2000">
              <a:solidFill>
                <a:srgbClr val="0F0F0F"/>
              </a:solidFill>
              <a:highlight>
                <a:srgbClr val="FFFFFF"/>
              </a:highlight>
              <a:latin typeface="Times New Roman"/>
              <a:ea typeface="Times New Roman"/>
              <a:cs typeface="Times New Roman"/>
              <a:sym typeface="Times New Roman"/>
            </a:endParaRPr>
          </a:p>
          <a:p>
            <a:pPr indent="0" lvl="0" marL="0" rtl="0" algn="l">
              <a:lnSpc>
                <a:spcPct val="159375"/>
              </a:lnSpc>
              <a:spcBef>
                <a:spcPts val="3000"/>
              </a:spcBef>
              <a:spcAft>
                <a:spcPts val="0"/>
              </a:spcAft>
              <a:buSzPts val="990"/>
              <a:buNone/>
            </a:pPr>
            <a:r>
              <a:t/>
            </a:r>
            <a:endParaRPr sz="2000">
              <a:solidFill>
                <a:srgbClr val="141415"/>
              </a:solidFill>
              <a:highlight>
                <a:srgbClr val="FFFFFF"/>
              </a:highlight>
              <a:latin typeface="Times New Roman"/>
              <a:ea typeface="Times New Roman"/>
              <a:cs typeface="Times New Roman"/>
              <a:sym typeface="Times New Roman"/>
            </a:endParaRPr>
          </a:p>
          <a:p>
            <a:pPr indent="0" lvl="0" marL="0" rtl="0" algn="l">
              <a:lnSpc>
                <a:spcPct val="159375"/>
              </a:lnSpc>
              <a:spcBef>
                <a:spcPts val="3000"/>
              </a:spcBef>
              <a:spcAft>
                <a:spcPts val="2600"/>
              </a:spcAft>
              <a:buSzPts val="990"/>
              <a:buNone/>
            </a:pPr>
            <a:r>
              <a:t/>
            </a:r>
            <a:endParaRPr sz="2000">
              <a:solidFill>
                <a:srgbClr val="0F0F0F"/>
              </a:solidFill>
              <a:highlight>
                <a:srgbClr val="FFFFFF"/>
              </a:highlight>
              <a:latin typeface="Times New Roman"/>
              <a:ea typeface="Times New Roman"/>
              <a:cs typeface="Times New Roman"/>
              <a:sym typeface="Times New Roman"/>
            </a:endParaRPr>
          </a:p>
        </p:txBody>
      </p:sp>
      <p:pic>
        <p:nvPicPr>
          <p:cNvPr id="511" name="Google Shape;511;p72"/>
          <p:cNvPicPr preferRelativeResize="0"/>
          <p:nvPr/>
        </p:nvPicPr>
        <p:blipFill>
          <a:blip r:embed="rId3">
            <a:alphaModFix/>
          </a:blip>
          <a:stretch>
            <a:fillRect/>
          </a:stretch>
        </p:blipFill>
        <p:spPr>
          <a:xfrm>
            <a:off x="3459381" y="1785356"/>
            <a:ext cx="4073700" cy="31777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73"/>
          <p:cNvSpPr txBox="1"/>
          <p:nvPr>
            <p:ph type="title"/>
          </p:nvPr>
        </p:nvSpPr>
        <p:spPr>
          <a:xfrm>
            <a:off x="729450" y="1318650"/>
            <a:ext cx="7688400" cy="5352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F0F0F"/>
                </a:solidFill>
                <a:highlight>
                  <a:srgbClr val="FFFFFF"/>
                </a:highlight>
                <a:latin typeface="Times New Roman"/>
                <a:ea typeface="Times New Roman"/>
                <a:cs typeface="Times New Roman"/>
                <a:sym typeface="Times New Roman"/>
              </a:rPr>
              <a:t>IMPROVING CONVEX HULL ALGORITHM</a:t>
            </a:r>
            <a:endParaRPr sz="2000">
              <a:solidFill>
                <a:srgbClr val="141415"/>
              </a:solidFill>
              <a:highlight>
                <a:srgbClr val="FFFFFF"/>
              </a:highlight>
              <a:latin typeface="Times New Roman"/>
              <a:ea typeface="Times New Roman"/>
              <a:cs typeface="Times New Roman"/>
              <a:sym typeface="Times New Roman"/>
            </a:endParaRPr>
          </a:p>
        </p:txBody>
      </p:sp>
      <p:sp>
        <p:nvSpPr>
          <p:cNvPr id="517" name="Google Shape;517;p73"/>
          <p:cNvSpPr txBox="1"/>
          <p:nvPr>
            <p:ph idx="1" type="body"/>
          </p:nvPr>
        </p:nvSpPr>
        <p:spPr>
          <a:xfrm>
            <a:off x="729325" y="2078875"/>
            <a:ext cx="7575300" cy="22611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p>
            <a:pPr indent="-368300" lvl="0" marL="457200" rtl="0" algn="l">
              <a:spcBef>
                <a:spcPts val="0"/>
              </a:spcBef>
              <a:spcAft>
                <a:spcPts val="0"/>
              </a:spcAft>
              <a:buClr>
                <a:srgbClr val="0D0D0D"/>
              </a:buClr>
              <a:buSzPts val="2200"/>
              <a:buFont typeface="Times New Roman"/>
              <a:buChar char="●"/>
            </a:pPr>
            <a:r>
              <a:rPr lang="en" sz="2200">
                <a:solidFill>
                  <a:srgbClr val="0D0D0D"/>
                </a:solidFill>
                <a:highlight>
                  <a:schemeClr val="lt1"/>
                </a:highlight>
                <a:latin typeface="Times New Roman"/>
                <a:ea typeface="Times New Roman"/>
                <a:cs typeface="Times New Roman"/>
                <a:sym typeface="Times New Roman"/>
              </a:rPr>
              <a:t>The algorithm can be improved by limiting the growth of the algorithm beyond the maximum dimensions of the original set.</a:t>
            </a:r>
            <a:endParaRPr sz="2200">
              <a:solidFill>
                <a:srgbClr val="0D0D0D"/>
              </a:solidFill>
              <a:highlight>
                <a:schemeClr val="lt1"/>
              </a:highlight>
              <a:latin typeface="Times New Roman"/>
              <a:ea typeface="Times New Roman"/>
              <a:cs typeface="Times New Roman"/>
              <a:sym typeface="Times New Roman"/>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74"/>
          <p:cNvSpPr txBox="1"/>
          <p:nvPr>
            <p:ph type="title"/>
          </p:nvPr>
        </p:nvSpPr>
        <p:spPr>
          <a:xfrm>
            <a:off x="729450" y="1318650"/>
            <a:ext cx="7688400" cy="5352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F0F0F"/>
                </a:solidFill>
                <a:highlight>
                  <a:srgbClr val="FFFFFF"/>
                </a:highlight>
                <a:latin typeface="Times New Roman"/>
                <a:ea typeface="Times New Roman"/>
                <a:cs typeface="Times New Roman"/>
                <a:sym typeface="Times New Roman"/>
              </a:rPr>
              <a:t>IMPROVING CONVEX HULL ALGORITHM</a:t>
            </a:r>
            <a:endParaRPr sz="2000">
              <a:solidFill>
                <a:srgbClr val="141415"/>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000">
              <a:solidFill>
                <a:srgbClr val="0F0F0F"/>
              </a:solidFill>
              <a:highlight>
                <a:srgbClr val="FFFFFF"/>
              </a:highlight>
              <a:latin typeface="Times New Roman"/>
              <a:ea typeface="Times New Roman"/>
              <a:cs typeface="Times New Roman"/>
              <a:sym typeface="Times New Roman"/>
            </a:endParaRPr>
          </a:p>
        </p:txBody>
      </p:sp>
      <p:pic>
        <p:nvPicPr>
          <p:cNvPr id="523" name="Google Shape;523;p74"/>
          <p:cNvPicPr preferRelativeResize="0"/>
          <p:nvPr/>
        </p:nvPicPr>
        <p:blipFill>
          <a:blip r:embed="rId3">
            <a:alphaModFix/>
          </a:blip>
          <a:stretch>
            <a:fillRect/>
          </a:stretch>
        </p:blipFill>
        <p:spPr>
          <a:xfrm>
            <a:off x="729450" y="2046425"/>
            <a:ext cx="2038350" cy="2190750"/>
          </a:xfrm>
          <a:prstGeom prst="rect">
            <a:avLst/>
          </a:prstGeom>
          <a:noFill/>
          <a:ln>
            <a:noFill/>
          </a:ln>
        </p:spPr>
      </p:pic>
      <p:pic>
        <p:nvPicPr>
          <p:cNvPr id="524" name="Google Shape;524;p74"/>
          <p:cNvPicPr preferRelativeResize="0"/>
          <p:nvPr/>
        </p:nvPicPr>
        <p:blipFill>
          <a:blip r:embed="rId4">
            <a:alphaModFix/>
          </a:blip>
          <a:stretch>
            <a:fillRect/>
          </a:stretch>
        </p:blipFill>
        <p:spPr>
          <a:xfrm>
            <a:off x="3161300" y="2075450"/>
            <a:ext cx="1984325" cy="2132675"/>
          </a:xfrm>
          <a:prstGeom prst="rect">
            <a:avLst/>
          </a:prstGeom>
          <a:noFill/>
          <a:ln>
            <a:noFill/>
          </a:ln>
        </p:spPr>
      </p:pic>
      <p:pic>
        <p:nvPicPr>
          <p:cNvPr id="525" name="Google Shape;525;p74"/>
          <p:cNvPicPr preferRelativeResize="0"/>
          <p:nvPr/>
        </p:nvPicPr>
        <p:blipFill>
          <a:blip r:embed="rId5">
            <a:alphaModFix/>
          </a:blip>
          <a:stretch>
            <a:fillRect/>
          </a:stretch>
        </p:blipFill>
        <p:spPr>
          <a:xfrm>
            <a:off x="6071125" y="1853850"/>
            <a:ext cx="2215325" cy="2441700"/>
          </a:xfrm>
          <a:prstGeom prst="rect">
            <a:avLst/>
          </a:prstGeom>
          <a:noFill/>
          <a:ln>
            <a:noFill/>
          </a:ln>
        </p:spPr>
      </p:pic>
      <p:sp>
        <p:nvSpPr>
          <p:cNvPr id="526" name="Google Shape;526;p74"/>
          <p:cNvSpPr txBox="1"/>
          <p:nvPr/>
        </p:nvSpPr>
        <p:spPr>
          <a:xfrm>
            <a:off x="1486775" y="4237175"/>
            <a:ext cx="1017900" cy="2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1"/>
                </a:solidFill>
                <a:latin typeface="Times New Roman"/>
                <a:ea typeface="Times New Roman"/>
                <a:cs typeface="Times New Roman"/>
                <a:sym typeface="Times New Roman"/>
              </a:rPr>
              <a:t>A</a:t>
            </a:r>
            <a:endParaRPr b="1" sz="1700">
              <a:solidFill>
                <a:schemeClr val="accent1"/>
              </a:solidFill>
              <a:latin typeface="Times New Roman"/>
              <a:ea typeface="Times New Roman"/>
              <a:cs typeface="Times New Roman"/>
              <a:sym typeface="Times New Roman"/>
            </a:endParaRPr>
          </a:p>
        </p:txBody>
      </p:sp>
      <p:sp>
        <p:nvSpPr>
          <p:cNvPr id="527" name="Google Shape;527;p74"/>
          <p:cNvSpPr txBox="1"/>
          <p:nvPr/>
        </p:nvSpPr>
        <p:spPr>
          <a:xfrm>
            <a:off x="3852600" y="4196975"/>
            <a:ext cx="870600" cy="3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accent1"/>
                </a:solidFill>
                <a:latin typeface="Times New Roman"/>
                <a:ea typeface="Times New Roman"/>
                <a:cs typeface="Times New Roman"/>
                <a:sym typeface="Times New Roman"/>
              </a:rPr>
              <a:t>Output</a:t>
            </a:r>
            <a:endParaRPr b="1" sz="1500">
              <a:solidFill>
                <a:schemeClr val="accent1"/>
              </a:solidFill>
              <a:latin typeface="Times New Roman"/>
              <a:ea typeface="Times New Roman"/>
              <a:cs typeface="Times New Roman"/>
              <a:sym typeface="Times New Roman"/>
            </a:endParaRPr>
          </a:p>
        </p:txBody>
      </p:sp>
      <p:sp>
        <p:nvSpPr>
          <p:cNvPr id="528" name="Google Shape;528;p74"/>
          <p:cNvSpPr txBox="1"/>
          <p:nvPr/>
        </p:nvSpPr>
        <p:spPr>
          <a:xfrm>
            <a:off x="6697275" y="4295550"/>
            <a:ext cx="1152000" cy="2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accent1"/>
                </a:solidFill>
                <a:latin typeface="Times New Roman"/>
                <a:ea typeface="Times New Roman"/>
                <a:cs typeface="Times New Roman"/>
                <a:sym typeface="Times New Roman"/>
              </a:rPr>
              <a:t>Improved</a:t>
            </a:r>
            <a:endParaRPr b="1" sz="1500">
              <a:solidFill>
                <a:schemeClr val="accent1"/>
              </a:solidFill>
              <a:latin typeface="Times New Roman"/>
              <a:ea typeface="Times New Roman"/>
              <a:cs typeface="Times New Roman"/>
              <a:sym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75"/>
          <p:cNvSpPr txBox="1"/>
          <p:nvPr>
            <p:ph type="title"/>
          </p:nvPr>
        </p:nvSpPr>
        <p:spPr>
          <a:xfrm>
            <a:off x="729450" y="1318650"/>
            <a:ext cx="7688400" cy="5352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F0F0F"/>
                </a:solidFill>
                <a:highlight>
                  <a:srgbClr val="FFFFFF"/>
                </a:highlight>
                <a:latin typeface="Times New Roman"/>
                <a:ea typeface="Times New Roman"/>
                <a:cs typeface="Times New Roman"/>
                <a:sym typeface="Times New Roman"/>
              </a:rPr>
              <a:t>IMPROVING CONVEX HULL ALGORITHM</a:t>
            </a:r>
            <a:endParaRPr sz="2000">
              <a:solidFill>
                <a:srgbClr val="141415"/>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000">
              <a:solidFill>
                <a:srgbClr val="0F0F0F"/>
              </a:solidFill>
              <a:highlight>
                <a:srgbClr val="FFFFFF"/>
              </a:highlight>
              <a:latin typeface="Times New Roman"/>
              <a:ea typeface="Times New Roman"/>
              <a:cs typeface="Times New Roman"/>
              <a:sym typeface="Times New Roman"/>
            </a:endParaRPr>
          </a:p>
        </p:txBody>
      </p:sp>
      <p:sp>
        <p:nvSpPr>
          <p:cNvPr id="534" name="Google Shape;534;p75"/>
          <p:cNvSpPr txBox="1"/>
          <p:nvPr/>
        </p:nvSpPr>
        <p:spPr>
          <a:xfrm>
            <a:off x="729450" y="1968975"/>
            <a:ext cx="7434000" cy="21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2"/>
                </a:solidFill>
                <a:latin typeface="Times New Roman"/>
                <a:ea typeface="Times New Roman"/>
                <a:cs typeface="Times New Roman"/>
                <a:sym typeface="Times New Roman"/>
              </a:rPr>
              <a:t>Applications:</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lnSpc>
                <a:spcPct val="115000"/>
              </a:lnSpc>
              <a:spcBef>
                <a:spcPts val="210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Computer Graphics: Simplifying shapes and collision detection.</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Pattern Recognition: Shape analysis and pattern matching.</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Robotics: Path planning and obstacle avoidance.</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Geometric: Basis for many computational geometry algorithms.</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Data Mining: Identifying the boundary of data points in clustering.</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Computer Vision: Object detection and image segmentation.</a:t>
            </a:r>
            <a:endParaRPr sz="2000">
              <a:solidFill>
                <a:schemeClr val="accent1"/>
              </a:solidFill>
              <a:latin typeface="Times New Roman"/>
              <a:ea typeface="Times New Roman"/>
              <a:cs typeface="Times New Roman"/>
              <a:sym typeface="Times New Roman"/>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6"/>
          <p:cNvSpPr txBox="1"/>
          <p:nvPr>
            <p:ph type="title"/>
          </p:nvPr>
        </p:nvSpPr>
        <p:spPr>
          <a:xfrm>
            <a:off x="729450" y="1318650"/>
            <a:ext cx="7688400" cy="5352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F0F0F"/>
                </a:solidFill>
                <a:highlight>
                  <a:srgbClr val="FFFFFF"/>
                </a:highlight>
                <a:latin typeface="Times New Roman"/>
                <a:ea typeface="Times New Roman"/>
                <a:cs typeface="Times New Roman"/>
                <a:sym typeface="Times New Roman"/>
              </a:rPr>
              <a:t>CONVEX HULL</a:t>
            </a:r>
            <a:endParaRPr sz="2000">
              <a:solidFill>
                <a:srgbClr val="141415"/>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000">
              <a:solidFill>
                <a:srgbClr val="0F0F0F"/>
              </a:solidFill>
              <a:highlight>
                <a:srgbClr val="FFFFFF"/>
              </a:highlight>
              <a:latin typeface="Times New Roman"/>
              <a:ea typeface="Times New Roman"/>
              <a:cs typeface="Times New Roman"/>
              <a:sym typeface="Times New Roman"/>
            </a:endParaRPr>
          </a:p>
        </p:txBody>
      </p:sp>
      <p:sp>
        <p:nvSpPr>
          <p:cNvPr id="540" name="Google Shape;540;p76"/>
          <p:cNvSpPr txBox="1"/>
          <p:nvPr/>
        </p:nvSpPr>
        <p:spPr>
          <a:xfrm>
            <a:off x="729450" y="1968975"/>
            <a:ext cx="7434000" cy="216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500"/>
              </a:spcBef>
              <a:spcAft>
                <a:spcPts val="0"/>
              </a:spcAft>
              <a:buNone/>
            </a:pPr>
            <a:r>
              <a:rPr lang="en" sz="2000">
                <a:solidFill>
                  <a:srgbClr val="0D0D0D"/>
                </a:solidFill>
                <a:highlight>
                  <a:srgbClr val="FFFFFF"/>
                </a:highlight>
                <a:latin typeface="Times New Roman"/>
                <a:ea typeface="Times New Roman"/>
                <a:cs typeface="Times New Roman"/>
                <a:sym typeface="Times New Roman"/>
              </a:rPr>
              <a:t>What is the convex hull of a set of points in a plane?</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lnSpc>
                <a:spcPct val="115000"/>
              </a:lnSpc>
              <a:spcBef>
                <a:spcPts val="150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A. The smallest circle that encloses all the points</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B. The largest circle that encloses all the points</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C. The smallest convex polygon that encloses all the points</a:t>
            </a:r>
            <a:endParaRPr sz="2000">
              <a:solidFill>
                <a:srgbClr val="0D0D0D"/>
              </a:solidFill>
              <a:highlight>
                <a:srgbClr val="FFFFFF"/>
              </a:highlight>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0D0D0D"/>
              </a:buClr>
              <a:buSzPts val="2000"/>
              <a:buFont typeface="Times New Roman"/>
              <a:buChar char="●"/>
            </a:pPr>
            <a:r>
              <a:rPr lang="en" sz="2000">
                <a:solidFill>
                  <a:srgbClr val="0D0D0D"/>
                </a:solidFill>
                <a:highlight>
                  <a:srgbClr val="FFFFFF"/>
                </a:highlight>
                <a:latin typeface="Times New Roman"/>
                <a:ea typeface="Times New Roman"/>
                <a:cs typeface="Times New Roman"/>
                <a:sym typeface="Times New Roman"/>
              </a:rPr>
              <a:t>D. The largest convex polygon that encloses all the points</a:t>
            </a:r>
            <a:endParaRPr b="1" sz="3000">
              <a:solidFill>
                <a:schemeClr val="dk2"/>
              </a:solidFill>
              <a:latin typeface="Times New Roman"/>
              <a:ea typeface="Times New Roman"/>
              <a:cs typeface="Times New Roman"/>
              <a:sym typeface="Times New Roman"/>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77"/>
          <p:cNvSpPr txBox="1"/>
          <p:nvPr>
            <p:ph type="title"/>
          </p:nvPr>
        </p:nvSpPr>
        <p:spPr>
          <a:xfrm>
            <a:off x="729450" y="1318650"/>
            <a:ext cx="7688400" cy="5352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F0F0F"/>
                </a:solidFill>
                <a:highlight>
                  <a:srgbClr val="FFFFFF"/>
                </a:highlight>
                <a:latin typeface="Times New Roman"/>
                <a:ea typeface="Times New Roman"/>
                <a:cs typeface="Times New Roman"/>
                <a:sym typeface="Times New Roman"/>
              </a:rPr>
              <a:t>ASSIGNMENT</a:t>
            </a:r>
            <a:endParaRPr sz="2000">
              <a:solidFill>
                <a:srgbClr val="0F0F0F"/>
              </a:solidFill>
              <a:highlight>
                <a:srgbClr val="FFFFFF"/>
              </a:highlight>
              <a:latin typeface="Times New Roman"/>
              <a:ea typeface="Times New Roman"/>
              <a:cs typeface="Times New Roman"/>
              <a:sym typeface="Times New Roman"/>
            </a:endParaRPr>
          </a:p>
        </p:txBody>
      </p:sp>
      <p:sp>
        <p:nvSpPr>
          <p:cNvPr id="546" name="Google Shape;546;p77"/>
          <p:cNvSpPr txBox="1"/>
          <p:nvPr/>
        </p:nvSpPr>
        <p:spPr>
          <a:xfrm>
            <a:off x="729450" y="1968975"/>
            <a:ext cx="7434000" cy="21699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1500"/>
              </a:spcBef>
              <a:spcAft>
                <a:spcPts val="1500"/>
              </a:spcAft>
              <a:buNone/>
            </a:pPr>
            <a:r>
              <a:rPr lang="en" sz="2000">
                <a:solidFill>
                  <a:schemeClr val="dk2"/>
                </a:solidFill>
                <a:latin typeface="Times New Roman"/>
                <a:ea typeface="Times New Roman"/>
                <a:cs typeface="Times New Roman"/>
                <a:sym typeface="Times New Roman"/>
              </a:rPr>
              <a:t>Extract</a:t>
            </a:r>
            <a:r>
              <a:rPr lang="en" sz="2000">
                <a:solidFill>
                  <a:schemeClr val="dk2"/>
                </a:solidFill>
                <a:latin typeface="Times New Roman"/>
                <a:ea typeface="Times New Roman"/>
                <a:cs typeface="Times New Roman"/>
                <a:sym typeface="Times New Roman"/>
              </a:rPr>
              <a:t> the boundary from image A.</a:t>
            </a:r>
            <a:endParaRPr sz="2000">
              <a:solidFill>
                <a:schemeClr val="dk2"/>
              </a:solidFill>
              <a:latin typeface="Times New Roman"/>
              <a:ea typeface="Times New Roman"/>
              <a:cs typeface="Times New Roman"/>
              <a:sym typeface="Times New Roman"/>
            </a:endParaRPr>
          </a:p>
        </p:txBody>
      </p:sp>
      <p:pic>
        <p:nvPicPr>
          <p:cNvPr id="547" name="Google Shape;547;p77"/>
          <p:cNvPicPr preferRelativeResize="0"/>
          <p:nvPr/>
        </p:nvPicPr>
        <p:blipFill rotWithShape="1">
          <a:blip r:embed="rId3">
            <a:alphaModFix/>
          </a:blip>
          <a:srcRect b="0" l="1095" r="1085" t="0"/>
          <a:stretch/>
        </p:blipFill>
        <p:spPr>
          <a:xfrm>
            <a:off x="1232300" y="2709625"/>
            <a:ext cx="6683875" cy="21699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78"/>
          <p:cNvSpPr txBox="1"/>
          <p:nvPr>
            <p:ph type="title"/>
          </p:nvPr>
        </p:nvSpPr>
        <p:spPr>
          <a:xfrm>
            <a:off x="729450" y="13186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IMPLEMENTATIONS</a:t>
            </a:r>
            <a:endParaRPr/>
          </a:p>
        </p:txBody>
      </p:sp>
      <p:sp>
        <p:nvSpPr>
          <p:cNvPr id="553" name="Google Shape;553;p78"/>
          <p:cNvSpPr txBox="1"/>
          <p:nvPr>
            <p:ph idx="1" type="body"/>
          </p:nvPr>
        </p:nvSpPr>
        <p:spPr>
          <a:xfrm>
            <a:off x="729325" y="2078875"/>
            <a:ext cx="78030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00">
                <a:solidFill>
                  <a:schemeClr val="dk2"/>
                </a:solidFill>
                <a:latin typeface="Times New Roman"/>
                <a:ea typeface="Times New Roman"/>
                <a:cs typeface="Times New Roman"/>
                <a:sym typeface="Times New Roman"/>
              </a:rPr>
              <a:t>LINK:</a:t>
            </a:r>
            <a:br>
              <a:rPr lang="en" sz="1900">
                <a:solidFill>
                  <a:schemeClr val="dk2"/>
                </a:solidFill>
                <a:latin typeface="Times New Roman"/>
                <a:ea typeface="Times New Roman"/>
                <a:cs typeface="Times New Roman"/>
                <a:sym typeface="Times New Roman"/>
              </a:rPr>
            </a:br>
            <a:br>
              <a:rPr lang="en" sz="1900">
                <a:solidFill>
                  <a:schemeClr val="dk2"/>
                </a:solidFill>
                <a:latin typeface="Times New Roman"/>
                <a:ea typeface="Times New Roman"/>
                <a:cs typeface="Times New Roman"/>
                <a:sym typeface="Times New Roman"/>
              </a:rPr>
            </a:br>
            <a:r>
              <a:rPr lang="en" sz="1900" u="sng">
                <a:solidFill>
                  <a:schemeClr val="hlink"/>
                </a:solidFill>
                <a:latin typeface="Times New Roman"/>
                <a:ea typeface="Times New Roman"/>
                <a:cs typeface="Times New Roman"/>
                <a:sym typeface="Times New Roman"/>
                <a:hlinkClick r:id="rId3"/>
              </a:rPr>
              <a:t>https://colab.research.google.com/drive/1WaeX59inH4426gwl9om2fXPH8JyVLimV?authuser=0#scrollTo=k6mUwSndIP5h</a:t>
            </a:r>
            <a:endParaRPr sz="1900">
              <a:solidFill>
                <a:schemeClr val="dk2"/>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1900">
              <a:solidFill>
                <a:schemeClr val="dk2"/>
              </a:solidFill>
              <a:latin typeface="Times New Roman"/>
              <a:ea typeface="Times New Roman"/>
              <a:cs typeface="Times New Roman"/>
              <a:sym typeface="Times New Roman"/>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9"/>
          <p:cNvSpPr txBox="1"/>
          <p:nvPr>
            <p:ph type="title"/>
          </p:nvPr>
        </p:nvSpPr>
        <p:spPr>
          <a:xfrm>
            <a:off x="486600" y="634750"/>
            <a:ext cx="7931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22"/>
              <a:t>Thinning </a:t>
            </a:r>
            <a:r>
              <a:rPr lang="en"/>
              <a:t>                     </a:t>
            </a:r>
            <a:endParaRPr/>
          </a:p>
        </p:txBody>
      </p:sp>
      <p:sp>
        <p:nvSpPr>
          <p:cNvPr id="559" name="Google Shape;559;p79"/>
          <p:cNvSpPr txBox="1"/>
          <p:nvPr>
            <p:ph idx="1" type="body"/>
          </p:nvPr>
        </p:nvSpPr>
        <p:spPr>
          <a:xfrm>
            <a:off x="486600" y="1399250"/>
            <a:ext cx="8377200" cy="3048600"/>
          </a:xfrm>
          <a:prstGeom prst="rect">
            <a:avLst/>
          </a:prstGeom>
        </p:spPr>
        <p:txBody>
          <a:bodyPr anchorCtr="0" anchor="t" bIns="91425" lIns="91425" spcFirstLastPara="1" rIns="91425" wrap="square" tIns="91425">
            <a:noAutofit/>
          </a:bodyPr>
          <a:lstStyle/>
          <a:p>
            <a:pPr indent="-57150" lvl="0" marL="0" rtl="0" algn="l">
              <a:lnSpc>
                <a:spcPct val="95000"/>
              </a:lnSpc>
              <a:spcBef>
                <a:spcPts val="0"/>
              </a:spcBef>
              <a:spcAft>
                <a:spcPts val="0"/>
              </a:spcAft>
              <a:buSzPts val="1018"/>
              <a:buNone/>
            </a:pPr>
            <a:r>
              <a:rPr lang="en" sz="2402">
                <a:latin typeface="Times New Roman"/>
                <a:ea typeface="Times New Roman"/>
                <a:cs typeface="Times New Roman"/>
                <a:sym typeface="Times New Roman"/>
              </a:rPr>
              <a:t>1</a:t>
            </a:r>
            <a:r>
              <a:rPr lang="en" sz="2402">
                <a:latin typeface="Times New Roman"/>
                <a:ea typeface="Times New Roman"/>
                <a:cs typeface="Times New Roman"/>
                <a:sym typeface="Times New Roman"/>
              </a:rPr>
              <a:t>. Used to </a:t>
            </a:r>
            <a:r>
              <a:rPr lang="en" sz="2402">
                <a:solidFill>
                  <a:srgbClr val="FF0000"/>
                </a:solidFill>
                <a:latin typeface="Times New Roman"/>
                <a:ea typeface="Times New Roman"/>
                <a:cs typeface="Times New Roman"/>
                <a:sym typeface="Times New Roman"/>
              </a:rPr>
              <a:t>remove</a:t>
            </a:r>
            <a:r>
              <a:rPr lang="en" sz="2402">
                <a:latin typeface="Times New Roman"/>
                <a:ea typeface="Times New Roman"/>
                <a:cs typeface="Times New Roman"/>
                <a:sym typeface="Times New Roman"/>
              </a:rPr>
              <a:t> selected </a:t>
            </a:r>
            <a:r>
              <a:rPr lang="en" sz="2402">
                <a:solidFill>
                  <a:srgbClr val="FF0000"/>
                </a:solidFill>
                <a:latin typeface="Times New Roman"/>
                <a:ea typeface="Times New Roman"/>
                <a:cs typeface="Times New Roman"/>
                <a:sym typeface="Times New Roman"/>
              </a:rPr>
              <a:t>foreground pixels </a:t>
            </a:r>
            <a:r>
              <a:rPr lang="en" sz="2402">
                <a:latin typeface="Times New Roman"/>
                <a:ea typeface="Times New Roman"/>
                <a:cs typeface="Times New Roman"/>
                <a:sym typeface="Times New Roman"/>
              </a:rPr>
              <a:t>from binary images</a:t>
            </a:r>
            <a:endParaRPr sz="2402">
              <a:latin typeface="Times New Roman"/>
              <a:ea typeface="Times New Roman"/>
              <a:cs typeface="Times New Roman"/>
              <a:sym typeface="Times New Roman"/>
            </a:endParaRPr>
          </a:p>
          <a:p>
            <a:pPr indent="-57150" lvl="0" marL="0" rtl="0" algn="l">
              <a:lnSpc>
                <a:spcPct val="95000"/>
              </a:lnSpc>
              <a:spcBef>
                <a:spcPts val="1200"/>
              </a:spcBef>
              <a:spcAft>
                <a:spcPts val="0"/>
              </a:spcAft>
              <a:buSzPts val="1018"/>
              <a:buNone/>
            </a:pPr>
            <a:r>
              <a:rPr lang="en" sz="2402">
                <a:latin typeface="Times New Roman"/>
                <a:ea typeface="Times New Roman"/>
                <a:cs typeface="Times New Roman"/>
                <a:sym typeface="Times New Roman"/>
              </a:rPr>
              <a:t>2. After edge detection, lines are often </a:t>
            </a:r>
            <a:r>
              <a:rPr lang="en" sz="2402">
                <a:solidFill>
                  <a:srgbClr val="FF0000"/>
                </a:solidFill>
                <a:latin typeface="Times New Roman"/>
                <a:ea typeface="Times New Roman"/>
                <a:cs typeface="Times New Roman"/>
                <a:sym typeface="Times New Roman"/>
              </a:rPr>
              <a:t>thicker than one pixel.</a:t>
            </a:r>
            <a:endParaRPr sz="2402">
              <a:solidFill>
                <a:srgbClr val="FF0000"/>
              </a:solidFill>
              <a:latin typeface="Times New Roman"/>
              <a:ea typeface="Times New Roman"/>
              <a:cs typeface="Times New Roman"/>
              <a:sym typeface="Times New Roman"/>
            </a:endParaRPr>
          </a:p>
          <a:p>
            <a:pPr indent="-57150" lvl="0" marL="0" rtl="0" algn="l">
              <a:lnSpc>
                <a:spcPct val="95000"/>
              </a:lnSpc>
              <a:spcBef>
                <a:spcPts val="1200"/>
              </a:spcBef>
              <a:spcAft>
                <a:spcPts val="0"/>
              </a:spcAft>
              <a:buSzPts val="1018"/>
              <a:buNone/>
            </a:pPr>
            <a:r>
              <a:rPr lang="en" sz="2402">
                <a:latin typeface="Times New Roman"/>
                <a:ea typeface="Times New Roman"/>
                <a:cs typeface="Times New Roman"/>
                <a:sym typeface="Times New Roman"/>
              </a:rPr>
              <a:t>3. Thinning can be used to thin those line to </a:t>
            </a:r>
            <a:r>
              <a:rPr lang="en" sz="2402">
                <a:solidFill>
                  <a:srgbClr val="FF0000"/>
                </a:solidFill>
                <a:latin typeface="Times New Roman"/>
                <a:ea typeface="Times New Roman"/>
                <a:cs typeface="Times New Roman"/>
                <a:sym typeface="Times New Roman"/>
              </a:rPr>
              <a:t>one pixel width.</a:t>
            </a:r>
            <a:endParaRPr sz="2402">
              <a:solidFill>
                <a:srgbClr val="FF0000"/>
              </a:solidFill>
              <a:latin typeface="Times New Roman"/>
              <a:ea typeface="Times New Roman"/>
              <a:cs typeface="Times New Roman"/>
              <a:sym typeface="Times New Roman"/>
            </a:endParaRPr>
          </a:p>
          <a:p>
            <a:pPr indent="-57150" lvl="0" marL="0" rtl="0" algn="l">
              <a:lnSpc>
                <a:spcPct val="95000"/>
              </a:lnSpc>
              <a:spcBef>
                <a:spcPts val="1200"/>
              </a:spcBef>
              <a:spcAft>
                <a:spcPts val="0"/>
              </a:spcAft>
              <a:buSzPts val="1018"/>
              <a:buNone/>
            </a:pPr>
            <a:r>
              <a:t/>
            </a:r>
            <a:endParaRPr sz="2202">
              <a:latin typeface="Times New Roman"/>
              <a:ea typeface="Times New Roman"/>
              <a:cs typeface="Times New Roman"/>
              <a:sym typeface="Times New Roman"/>
            </a:endParaRPr>
          </a:p>
          <a:p>
            <a:pPr indent="-57150" lvl="0" marL="0" rtl="0" algn="l">
              <a:lnSpc>
                <a:spcPct val="95000"/>
              </a:lnSpc>
              <a:spcBef>
                <a:spcPts val="1200"/>
              </a:spcBef>
              <a:spcAft>
                <a:spcPts val="1200"/>
              </a:spcAft>
              <a:buSzPts val="1018"/>
              <a:buNone/>
            </a:pPr>
            <a:r>
              <a:t/>
            </a:r>
            <a:endParaRPr sz="2202">
              <a:latin typeface="Times New Roman"/>
              <a:ea typeface="Times New Roman"/>
              <a:cs typeface="Times New Roman"/>
              <a:sym typeface="Times New Roman"/>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80"/>
          <p:cNvSpPr txBox="1"/>
          <p:nvPr>
            <p:ph type="title"/>
          </p:nvPr>
        </p:nvSpPr>
        <p:spPr>
          <a:xfrm>
            <a:off x="729450" y="563500"/>
            <a:ext cx="7688700" cy="5352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Clr>
                <a:srgbClr val="000000"/>
              </a:buClr>
              <a:buSzPts val="275"/>
              <a:buFont typeface="Arial"/>
              <a:buNone/>
            </a:pPr>
            <a:r>
              <a:rPr lang="en" sz="2400">
                <a:solidFill>
                  <a:srgbClr val="0D0D0D"/>
                </a:solidFill>
                <a:latin typeface="Lato"/>
                <a:ea typeface="Lato"/>
                <a:cs typeface="Lato"/>
                <a:sym typeface="Lato"/>
              </a:rPr>
              <a:t>Definition of Thinning</a:t>
            </a:r>
            <a:endParaRPr sz="2400">
              <a:solidFill>
                <a:srgbClr val="0D0D0D"/>
              </a:solidFill>
            </a:endParaRPr>
          </a:p>
        </p:txBody>
      </p:sp>
      <p:sp>
        <p:nvSpPr>
          <p:cNvPr id="565" name="Google Shape;565;p80"/>
          <p:cNvSpPr txBox="1"/>
          <p:nvPr>
            <p:ph idx="1" type="body"/>
          </p:nvPr>
        </p:nvSpPr>
        <p:spPr>
          <a:xfrm>
            <a:off x="729450" y="1441200"/>
            <a:ext cx="8414700" cy="3149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275"/>
              <a:buNone/>
            </a:pPr>
            <a:r>
              <a:rPr lang="en" sz="1925"/>
              <a:t>1.The thinning of a set A by a structuring element B: </a:t>
            </a:r>
            <a:endParaRPr sz="1925"/>
          </a:p>
          <a:p>
            <a:pPr indent="0" lvl="0" marL="0" rtl="0" algn="l">
              <a:lnSpc>
                <a:spcPct val="95000"/>
              </a:lnSpc>
              <a:spcBef>
                <a:spcPts val="1200"/>
              </a:spcBef>
              <a:spcAft>
                <a:spcPts val="0"/>
              </a:spcAft>
              <a:buSzPts val="275"/>
              <a:buNone/>
            </a:pPr>
            <a:r>
              <a:rPr lang="en" sz="1925"/>
              <a:t>                                                                           =&gt; A⊗B=A - (A⊛ B) = A ∩ </a:t>
            </a:r>
            <a:r>
              <a:rPr lang="en" sz="1925"/>
              <a:t>(A⊛ B)</a:t>
            </a:r>
            <a:r>
              <a:rPr baseline="30000" lang="en" sz="1925"/>
              <a:t>c</a:t>
            </a:r>
            <a:r>
              <a:rPr lang="en" sz="1925"/>
              <a:t> </a:t>
            </a:r>
            <a:r>
              <a:rPr lang="en" sz="1925"/>
              <a:t> </a:t>
            </a:r>
            <a:endParaRPr sz="1925"/>
          </a:p>
          <a:p>
            <a:pPr indent="0" lvl="0" marL="0" rtl="0" algn="l">
              <a:lnSpc>
                <a:spcPct val="95000"/>
              </a:lnSpc>
              <a:spcBef>
                <a:spcPts val="1200"/>
              </a:spcBef>
              <a:spcAft>
                <a:spcPts val="0"/>
              </a:spcAft>
              <a:buSzPts val="275"/>
              <a:buNone/>
            </a:pPr>
            <a:r>
              <a:rPr lang="en" sz="1925"/>
              <a:t>2.Symmetric thinning: sequence of structuring elements</a:t>
            </a:r>
            <a:endParaRPr sz="1925"/>
          </a:p>
          <a:p>
            <a:pPr indent="0" lvl="0" marL="0" rtl="0" algn="l">
              <a:lnSpc>
                <a:spcPct val="95000"/>
              </a:lnSpc>
              <a:spcBef>
                <a:spcPts val="1200"/>
              </a:spcBef>
              <a:spcAft>
                <a:spcPts val="0"/>
              </a:spcAft>
              <a:buSzPts val="275"/>
              <a:buNone/>
            </a:pPr>
            <a:r>
              <a:rPr lang="en" sz="1925"/>
              <a:t> {B} = {B1, B2, B3‚...‚ </a:t>
            </a:r>
            <a:r>
              <a:rPr lang="en" sz="1925"/>
              <a:t>,B</a:t>
            </a:r>
            <a:r>
              <a:rPr baseline="30000" lang="en" sz="1925"/>
              <a:t>n</a:t>
            </a:r>
            <a:r>
              <a:rPr lang="en" sz="1925"/>
              <a:t>},       </a:t>
            </a:r>
            <a:r>
              <a:rPr lang="en" sz="1925"/>
              <a:t>where B is a rotated version of B</a:t>
            </a:r>
            <a:r>
              <a:rPr baseline="30000" lang="en" sz="1925"/>
              <a:t>i-1</a:t>
            </a:r>
            <a:endParaRPr sz="1925"/>
          </a:p>
          <a:p>
            <a:pPr indent="0" lvl="0" marL="0" rtl="0" algn="l">
              <a:lnSpc>
                <a:spcPct val="95000"/>
              </a:lnSpc>
              <a:spcBef>
                <a:spcPts val="1200"/>
              </a:spcBef>
              <a:spcAft>
                <a:spcPts val="0"/>
              </a:spcAft>
              <a:buSzPts val="275"/>
              <a:buNone/>
            </a:pPr>
            <a:r>
              <a:rPr lang="en" sz="1925"/>
              <a:t>.</a:t>
            </a:r>
            <a:r>
              <a:rPr lang="en" sz="1925">
                <a:solidFill>
                  <a:srgbClr val="FF0000"/>
                </a:solidFill>
              </a:rPr>
              <a:t>If</a:t>
            </a:r>
            <a:r>
              <a:rPr lang="en" sz="1925"/>
              <a:t> foreground and background </a:t>
            </a:r>
            <a:r>
              <a:rPr lang="en" sz="1925">
                <a:solidFill>
                  <a:srgbClr val="FF0000"/>
                </a:solidFill>
              </a:rPr>
              <a:t>fit</a:t>
            </a:r>
            <a:r>
              <a:rPr lang="en" sz="1925"/>
              <a:t> the structuring element exactly, </a:t>
            </a:r>
            <a:r>
              <a:rPr lang="en" sz="1925">
                <a:solidFill>
                  <a:srgbClr val="FF0000"/>
                </a:solidFill>
              </a:rPr>
              <a:t>then</a:t>
            </a:r>
            <a:r>
              <a:rPr lang="en" sz="1925"/>
              <a:t> the pixel at the origin of the SE is set to 0</a:t>
            </a:r>
            <a:endParaRPr sz="1925"/>
          </a:p>
          <a:p>
            <a:pPr indent="0" lvl="0" marL="0" rtl="0" algn="l">
              <a:lnSpc>
                <a:spcPct val="95000"/>
              </a:lnSpc>
              <a:spcBef>
                <a:spcPts val="1200"/>
              </a:spcBef>
              <a:spcAft>
                <a:spcPts val="0"/>
              </a:spcAft>
              <a:buSzPts val="275"/>
              <a:buNone/>
            </a:pPr>
            <a:r>
              <a:t/>
            </a:r>
            <a:endParaRPr sz="1925"/>
          </a:p>
          <a:p>
            <a:pPr indent="0" lvl="0" marL="0" rtl="0" algn="l">
              <a:lnSpc>
                <a:spcPct val="95000"/>
              </a:lnSpc>
              <a:spcBef>
                <a:spcPts val="1200"/>
              </a:spcBef>
              <a:spcAft>
                <a:spcPts val="0"/>
              </a:spcAft>
              <a:buSzPts val="275"/>
              <a:buNone/>
            </a:pPr>
            <a:r>
              <a:t/>
            </a:r>
            <a:endParaRPr sz="1925"/>
          </a:p>
          <a:p>
            <a:pPr indent="0" lvl="0" marL="0" rtl="0" algn="l">
              <a:lnSpc>
                <a:spcPct val="95000"/>
              </a:lnSpc>
              <a:spcBef>
                <a:spcPts val="1200"/>
              </a:spcBef>
              <a:spcAft>
                <a:spcPts val="1200"/>
              </a:spcAft>
              <a:buSzPts val="275"/>
              <a:buNone/>
            </a:pPr>
            <a:r>
              <a:t/>
            </a:r>
            <a:endParaRPr sz="1925"/>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81"/>
          <p:cNvSpPr txBox="1"/>
          <p:nvPr>
            <p:ph type="title"/>
          </p:nvPr>
        </p:nvSpPr>
        <p:spPr>
          <a:xfrm>
            <a:off x="729450" y="5920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Symmetric </a:t>
            </a:r>
            <a:r>
              <a:rPr lang="en" sz="2400">
                <a:solidFill>
                  <a:srgbClr val="0D0D0D"/>
                </a:solidFill>
                <a:latin typeface="Lato"/>
                <a:ea typeface="Lato"/>
                <a:cs typeface="Lato"/>
                <a:sym typeface="Lato"/>
              </a:rPr>
              <a:t>Thinning</a:t>
            </a:r>
            <a:endParaRPr/>
          </a:p>
        </p:txBody>
      </p:sp>
      <p:sp>
        <p:nvSpPr>
          <p:cNvPr id="571" name="Google Shape;571;p81"/>
          <p:cNvSpPr txBox="1"/>
          <p:nvPr>
            <p:ph idx="1" type="body"/>
          </p:nvPr>
        </p:nvSpPr>
        <p:spPr>
          <a:xfrm>
            <a:off x="729450" y="1281000"/>
            <a:ext cx="7688700" cy="3862500"/>
          </a:xfrm>
          <a:prstGeom prst="rect">
            <a:avLst/>
          </a:prstGeom>
        </p:spPr>
        <p:txBody>
          <a:bodyPr anchorCtr="0" anchor="t" bIns="91425" lIns="91425" spcFirstLastPara="1" rIns="91425" wrap="square" tIns="91425">
            <a:normAutofit/>
          </a:bodyPr>
          <a:lstStyle/>
          <a:p>
            <a:pPr indent="-338137" lvl="0" marL="457200" rtl="0" algn="l">
              <a:lnSpc>
                <a:spcPct val="95000"/>
              </a:lnSpc>
              <a:spcBef>
                <a:spcPts val="0"/>
              </a:spcBef>
              <a:spcAft>
                <a:spcPts val="0"/>
              </a:spcAft>
              <a:buClr>
                <a:schemeClr val="dk2"/>
              </a:buClr>
              <a:buSzPts val="1725"/>
              <a:buChar char="❖"/>
            </a:pPr>
            <a:r>
              <a:rPr lang="en" sz="1725">
                <a:solidFill>
                  <a:schemeClr val="dk2"/>
                </a:solidFill>
              </a:rPr>
              <a:t>sequence of structuring elements</a:t>
            </a:r>
            <a:endParaRPr sz="1725">
              <a:solidFill>
                <a:schemeClr val="dk2"/>
              </a:solidFill>
            </a:endParaRPr>
          </a:p>
          <a:p>
            <a:pPr indent="0" lvl="0" marL="0" rtl="0" algn="l">
              <a:lnSpc>
                <a:spcPct val="95000"/>
              </a:lnSpc>
              <a:spcBef>
                <a:spcPts val="1200"/>
              </a:spcBef>
              <a:spcAft>
                <a:spcPts val="0"/>
              </a:spcAft>
              <a:buNone/>
            </a:pPr>
            <a:r>
              <a:rPr lang="en" sz="1725">
                <a:solidFill>
                  <a:schemeClr val="dk2"/>
                </a:solidFill>
              </a:rPr>
              <a:t> {B} = {B1, B2, B3‚...‚ ,B</a:t>
            </a:r>
            <a:r>
              <a:rPr baseline="30000" lang="en" sz="1725">
                <a:solidFill>
                  <a:schemeClr val="dk2"/>
                </a:solidFill>
              </a:rPr>
              <a:t>n</a:t>
            </a:r>
            <a:r>
              <a:rPr lang="en" sz="1725">
                <a:solidFill>
                  <a:schemeClr val="dk2"/>
                </a:solidFill>
              </a:rPr>
              <a:t>},       where B is a rotated version of B</a:t>
            </a:r>
            <a:r>
              <a:rPr baseline="30000" lang="en" sz="1725">
                <a:solidFill>
                  <a:schemeClr val="dk2"/>
                </a:solidFill>
              </a:rPr>
              <a:t>i-1</a:t>
            </a:r>
            <a:r>
              <a:rPr lang="en" sz="1725">
                <a:solidFill>
                  <a:schemeClr val="dk2"/>
                </a:solidFill>
              </a:rPr>
              <a:t>.  Clockwise Rotated .    Total Sequence=Number Of Neighbor.</a:t>
            </a:r>
            <a:endParaRPr sz="1725">
              <a:solidFill>
                <a:schemeClr val="dk2"/>
              </a:solidFill>
            </a:endParaRPr>
          </a:p>
          <a:p>
            <a:pPr indent="0" lvl="0" marL="0" rtl="0" algn="l">
              <a:lnSpc>
                <a:spcPct val="95000"/>
              </a:lnSpc>
              <a:spcBef>
                <a:spcPts val="1200"/>
              </a:spcBef>
              <a:spcAft>
                <a:spcPts val="0"/>
              </a:spcAft>
              <a:buNone/>
            </a:pPr>
            <a:r>
              <a:t/>
            </a:r>
            <a:endParaRPr sz="1925">
              <a:solidFill>
                <a:schemeClr val="dk2"/>
              </a:solidFill>
            </a:endParaRPr>
          </a:p>
          <a:p>
            <a:pPr indent="0" lvl="0" marL="0" rtl="0" algn="l">
              <a:lnSpc>
                <a:spcPct val="95000"/>
              </a:lnSpc>
              <a:spcBef>
                <a:spcPts val="1200"/>
              </a:spcBef>
              <a:spcAft>
                <a:spcPts val="0"/>
              </a:spcAft>
              <a:buNone/>
            </a:pPr>
            <a:r>
              <a:rPr lang="en" sz="1925">
                <a:solidFill>
                  <a:schemeClr val="dk2"/>
                </a:solidFill>
              </a:rPr>
              <a:t>B</a:t>
            </a:r>
            <a:r>
              <a:rPr baseline="30000" lang="en" sz="1925">
                <a:solidFill>
                  <a:schemeClr val="dk2"/>
                </a:solidFill>
              </a:rPr>
              <a:t>1</a:t>
            </a:r>
            <a:r>
              <a:rPr lang="en" sz="1925">
                <a:solidFill>
                  <a:schemeClr val="dk2"/>
                </a:solidFill>
              </a:rPr>
              <a:t>=                                   B</a:t>
            </a:r>
            <a:r>
              <a:rPr baseline="30000" lang="en" sz="1925">
                <a:solidFill>
                  <a:schemeClr val="dk2"/>
                </a:solidFill>
              </a:rPr>
              <a:t>2</a:t>
            </a:r>
            <a:r>
              <a:rPr lang="en" sz="1925">
                <a:solidFill>
                  <a:schemeClr val="dk2"/>
                </a:solidFill>
              </a:rPr>
              <a:t>=                                 B</a:t>
            </a:r>
            <a:r>
              <a:rPr baseline="30000" lang="en" sz="1925">
                <a:solidFill>
                  <a:schemeClr val="dk2"/>
                </a:solidFill>
              </a:rPr>
              <a:t>3</a:t>
            </a:r>
            <a:r>
              <a:rPr lang="en" sz="1925">
                <a:solidFill>
                  <a:schemeClr val="dk2"/>
                </a:solidFill>
              </a:rPr>
              <a:t>=                             B</a:t>
            </a:r>
            <a:r>
              <a:rPr baseline="30000" lang="en" sz="1925">
                <a:solidFill>
                  <a:schemeClr val="dk2"/>
                </a:solidFill>
              </a:rPr>
              <a:t>4</a:t>
            </a:r>
            <a:r>
              <a:rPr lang="en" sz="1925">
                <a:solidFill>
                  <a:schemeClr val="dk2"/>
                </a:solidFill>
              </a:rPr>
              <a:t>=                                                  </a:t>
            </a:r>
            <a:endParaRPr sz="1925">
              <a:solidFill>
                <a:schemeClr val="dk2"/>
              </a:solidFill>
            </a:endParaRPr>
          </a:p>
          <a:p>
            <a:pPr indent="0" lvl="0" marL="0" rtl="0" algn="l">
              <a:lnSpc>
                <a:spcPct val="95000"/>
              </a:lnSpc>
              <a:spcBef>
                <a:spcPts val="1200"/>
              </a:spcBef>
              <a:spcAft>
                <a:spcPts val="0"/>
              </a:spcAft>
              <a:buNone/>
            </a:pPr>
            <a:r>
              <a:t/>
            </a:r>
            <a:endParaRPr baseline="30000" sz="1925">
              <a:solidFill>
                <a:schemeClr val="dk2"/>
              </a:solidFill>
            </a:endParaRPr>
          </a:p>
          <a:p>
            <a:pPr indent="0" lvl="0" marL="0" rtl="0" algn="l">
              <a:lnSpc>
                <a:spcPct val="95000"/>
              </a:lnSpc>
              <a:spcBef>
                <a:spcPts val="1200"/>
              </a:spcBef>
              <a:spcAft>
                <a:spcPts val="0"/>
              </a:spcAft>
              <a:buClr>
                <a:srgbClr val="000000"/>
              </a:buClr>
              <a:buSzPts val="275"/>
              <a:buFont typeface="Arial"/>
              <a:buNone/>
            </a:pPr>
            <a:r>
              <a:t/>
            </a:r>
            <a:endParaRPr baseline="30000" sz="1925">
              <a:solidFill>
                <a:schemeClr val="dk2"/>
              </a:solidFill>
            </a:endParaRPr>
          </a:p>
          <a:p>
            <a:pPr indent="0" lvl="0" marL="0" rtl="0" algn="l">
              <a:spcBef>
                <a:spcPts val="1200"/>
              </a:spcBef>
              <a:spcAft>
                <a:spcPts val="1200"/>
              </a:spcAft>
              <a:buNone/>
            </a:pPr>
            <a:r>
              <a:rPr lang="en" sz="1800">
                <a:solidFill>
                  <a:schemeClr val="dk2"/>
                </a:solidFill>
              </a:rPr>
              <a:t>B</a:t>
            </a:r>
            <a:r>
              <a:rPr baseline="30000" lang="en" sz="1800">
                <a:solidFill>
                  <a:schemeClr val="dk2"/>
                </a:solidFill>
              </a:rPr>
              <a:t>5</a:t>
            </a:r>
            <a:r>
              <a:rPr lang="en" sz="1800">
                <a:solidFill>
                  <a:schemeClr val="dk2"/>
                </a:solidFill>
              </a:rPr>
              <a:t>=                                      B</a:t>
            </a:r>
            <a:r>
              <a:rPr baseline="30000" lang="en" sz="1800">
                <a:solidFill>
                  <a:schemeClr val="dk2"/>
                </a:solidFill>
              </a:rPr>
              <a:t>6</a:t>
            </a:r>
            <a:r>
              <a:rPr lang="en" sz="1800">
                <a:solidFill>
                  <a:schemeClr val="dk2"/>
                </a:solidFill>
              </a:rPr>
              <a:t>=                                   B</a:t>
            </a:r>
            <a:r>
              <a:rPr baseline="30000" lang="en" sz="1800">
                <a:solidFill>
                  <a:schemeClr val="dk2"/>
                </a:solidFill>
              </a:rPr>
              <a:t>7</a:t>
            </a:r>
            <a:r>
              <a:rPr lang="en" sz="1800">
                <a:solidFill>
                  <a:schemeClr val="dk2"/>
                </a:solidFill>
              </a:rPr>
              <a:t>=                                   B</a:t>
            </a:r>
            <a:r>
              <a:rPr baseline="30000" lang="en" sz="1800">
                <a:solidFill>
                  <a:schemeClr val="dk2"/>
                </a:solidFill>
              </a:rPr>
              <a:t>8</a:t>
            </a:r>
            <a:r>
              <a:rPr lang="en" sz="1800">
                <a:solidFill>
                  <a:schemeClr val="dk2"/>
                </a:solidFill>
              </a:rPr>
              <a:t>=</a:t>
            </a:r>
            <a:endParaRPr sz="1800">
              <a:solidFill>
                <a:schemeClr val="dk2"/>
              </a:solidFill>
            </a:endParaRPr>
          </a:p>
        </p:txBody>
      </p:sp>
      <p:graphicFrame>
        <p:nvGraphicFramePr>
          <p:cNvPr id="572" name="Google Shape;572;p81"/>
          <p:cNvGraphicFramePr/>
          <p:nvPr/>
        </p:nvGraphicFramePr>
        <p:xfrm>
          <a:off x="1294475" y="2530450"/>
          <a:ext cx="3000000" cy="3000000"/>
        </p:xfrm>
        <a:graphic>
          <a:graphicData uri="http://schemas.openxmlformats.org/drawingml/2006/table">
            <a:tbl>
              <a:tblPr>
                <a:noFill/>
                <a:tableStyleId>{9D5D0CF5-CD00-4C9F-B50D-3B9BB0D118CF}</a:tableStyleId>
              </a:tblPr>
              <a:tblGrid>
                <a:gridCol w="382850"/>
                <a:gridCol w="382850"/>
                <a:gridCol w="382850"/>
              </a:tblGrid>
              <a:tr h="109775">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r h="12060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r>
              <a:tr h="12060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bl>
          </a:graphicData>
        </a:graphic>
      </p:graphicFrame>
      <p:graphicFrame>
        <p:nvGraphicFramePr>
          <p:cNvPr id="573" name="Google Shape;573;p81"/>
          <p:cNvGraphicFramePr/>
          <p:nvPr/>
        </p:nvGraphicFramePr>
        <p:xfrm>
          <a:off x="3360400" y="2566000"/>
          <a:ext cx="3000000" cy="3000000"/>
        </p:xfrm>
        <a:graphic>
          <a:graphicData uri="http://schemas.openxmlformats.org/drawingml/2006/table">
            <a:tbl>
              <a:tblPr>
                <a:noFill/>
                <a:tableStyleId>{9D5D0CF5-CD00-4C9F-B50D-3B9BB0D118CF}</a:tableStyleId>
              </a:tblPr>
              <a:tblGrid>
                <a:gridCol w="382850"/>
                <a:gridCol w="382850"/>
                <a:gridCol w="382850"/>
              </a:tblGrid>
              <a:tr h="321275">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r h="321275">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r h="321275">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r>
            </a:tbl>
          </a:graphicData>
        </a:graphic>
      </p:graphicFrame>
      <p:graphicFrame>
        <p:nvGraphicFramePr>
          <p:cNvPr id="574" name="Google Shape;574;p81"/>
          <p:cNvGraphicFramePr/>
          <p:nvPr/>
        </p:nvGraphicFramePr>
        <p:xfrm>
          <a:off x="5212600" y="2538175"/>
          <a:ext cx="3000000" cy="3000000"/>
        </p:xfrm>
        <a:graphic>
          <a:graphicData uri="http://schemas.openxmlformats.org/drawingml/2006/table">
            <a:tbl>
              <a:tblPr>
                <a:noFill/>
                <a:tableStyleId>{9D5D0CF5-CD00-4C9F-B50D-3B9BB0D118CF}</a:tableStyleId>
              </a:tblPr>
              <a:tblGrid>
                <a:gridCol w="382850"/>
                <a:gridCol w="382850"/>
                <a:gridCol w="382850"/>
              </a:tblGrid>
              <a:tr h="37250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r h="37250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r h="37250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bl>
          </a:graphicData>
        </a:graphic>
      </p:graphicFrame>
      <p:graphicFrame>
        <p:nvGraphicFramePr>
          <p:cNvPr id="575" name="Google Shape;575;p81"/>
          <p:cNvGraphicFramePr/>
          <p:nvPr/>
        </p:nvGraphicFramePr>
        <p:xfrm>
          <a:off x="7064800" y="2525425"/>
          <a:ext cx="3000000" cy="3000000"/>
        </p:xfrm>
        <a:graphic>
          <a:graphicData uri="http://schemas.openxmlformats.org/drawingml/2006/table">
            <a:tbl>
              <a:tblPr>
                <a:noFill/>
                <a:tableStyleId>{9D5D0CF5-CD00-4C9F-B50D-3B9BB0D118CF}</a:tableStyleId>
              </a:tblPr>
              <a:tblGrid>
                <a:gridCol w="382850"/>
                <a:gridCol w="382850"/>
                <a:gridCol w="382850"/>
              </a:tblGrid>
              <a:tr h="38100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r>
              <a:tr h="38100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r h="38100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bl>
          </a:graphicData>
        </a:graphic>
      </p:graphicFrame>
      <p:graphicFrame>
        <p:nvGraphicFramePr>
          <p:cNvPr id="576" name="Google Shape;576;p81"/>
          <p:cNvGraphicFramePr/>
          <p:nvPr/>
        </p:nvGraphicFramePr>
        <p:xfrm>
          <a:off x="5212600" y="3865275"/>
          <a:ext cx="3000000" cy="3000000"/>
        </p:xfrm>
        <a:graphic>
          <a:graphicData uri="http://schemas.openxmlformats.org/drawingml/2006/table">
            <a:tbl>
              <a:tblPr>
                <a:noFill/>
                <a:tableStyleId>{9D5D0CF5-CD00-4C9F-B50D-3B9BB0D118CF}</a:tableStyleId>
              </a:tblPr>
              <a:tblGrid>
                <a:gridCol w="382850"/>
                <a:gridCol w="382850"/>
                <a:gridCol w="382850"/>
              </a:tblGrid>
              <a:tr h="38100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r h="38100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r>
              <a:tr h="38100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bl>
          </a:graphicData>
        </a:graphic>
      </p:graphicFrame>
      <p:graphicFrame>
        <p:nvGraphicFramePr>
          <p:cNvPr id="577" name="Google Shape;577;p81"/>
          <p:cNvGraphicFramePr/>
          <p:nvPr/>
        </p:nvGraphicFramePr>
        <p:xfrm>
          <a:off x="3360400" y="3857675"/>
          <a:ext cx="3000000" cy="3000000"/>
        </p:xfrm>
        <a:graphic>
          <a:graphicData uri="http://schemas.openxmlformats.org/drawingml/2006/table">
            <a:tbl>
              <a:tblPr>
                <a:noFill/>
                <a:tableStyleId>{9D5D0CF5-CD00-4C9F-B50D-3B9BB0D118CF}</a:tableStyleId>
              </a:tblPr>
              <a:tblGrid>
                <a:gridCol w="382850"/>
                <a:gridCol w="382850"/>
                <a:gridCol w="382850"/>
              </a:tblGrid>
              <a:tr h="38100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r>
              <a:tr h="38100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r h="38100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r>
            </a:tbl>
          </a:graphicData>
        </a:graphic>
      </p:graphicFrame>
      <p:graphicFrame>
        <p:nvGraphicFramePr>
          <p:cNvPr id="578" name="Google Shape;578;p81"/>
          <p:cNvGraphicFramePr/>
          <p:nvPr/>
        </p:nvGraphicFramePr>
        <p:xfrm>
          <a:off x="1294475" y="3865275"/>
          <a:ext cx="3000000" cy="3000000"/>
        </p:xfrm>
        <a:graphic>
          <a:graphicData uri="http://schemas.openxmlformats.org/drawingml/2006/table">
            <a:tbl>
              <a:tblPr>
                <a:noFill/>
                <a:tableStyleId>{9D5D0CF5-CD00-4C9F-B50D-3B9BB0D118CF}</a:tableStyleId>
              </a:tblPr>
              <a:tblGrid>
                <a:gridCol w="382850"/>
                <a:gridCol w="382850"/>
                <a:gridCol w="382850"/>
              </a:tblGrid>
              <a:tr h="38100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r h="38100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r>
              <a:tr h="38100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bl>
          </a:graphicData>
        </a:graphic>
      </p:graphicFrame>
      <p:graphicFrame>
        <p:nvGraphicFramePr>
          <p:cNvPr id="579" name="Google Shape;579;p81"/>
          <p:cNvGraphicFramePr/>
          <p:nvPr/>
        </p:nvGraphicFramePr>
        <p:xfrm>
          <a:off x="7064800" y="3865275"/>
          <a:ext cx="3000000" cy="3000000"/>
        </p:xfrm>
        <a:graphic>
          <a:graphicData uri="http://schemas.openxmlformats.org/drawingml/2006/table">
            <a:tbl>
              <a:tblPr>
                <a:noFill/>
                <a:tableStyleId>{9D5D0CF5-CD00-4C9F-B50D-3B9BB0D118CF}</a:tableStyleId>
              </a:tblPr>
              <a:tblGrid>
                <a:gridCol w="382850"/>
                <a:gridCol w="382850"/>
                <a:gridCol w="382850"/>
              </a:tblGrid>
              <a:tr h="38100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r>
              <a:tr h="38100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r h="38100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Basic Set Theory</a:t>
            </a:r>
            <a:endParaRPr/>
          </a:p>
        </p:txBody>
      </p:sp>
      <p:sp>
        <p:nvSpPr>
          <p:cNvPr id="130" name="Google Shape;130;p19"/>
          <p:cNvSpPr txBox="1"/>
          <p:nvPr>
            <p:ph idx="1" type="body"/>
          </p:nvPr>
        </p:nvSpPr>
        <p:spPr>
          <a:xfrm>
            <a:off x="729450" y="2078875"/>
            <a:ext cx="7688700" cy="3293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1900">
                <a:solidFill>
                  <a:schemeClr val="dk2"/>
                </a:solidFill>
              </a:rPr>
              <a:t>Disjoint </a:t>
            </a:r>
            <a:r>
              <a:rPr lang="en" sz="1900">
                <a:solidFill>
                  <a:schemeClr val="dk2"/>
                </a:solidFill>
              </a:rPr>
              <a:t>: </a:t>
            </a:r>
            <a:r>
              <a:rPr lang="en" sz="1900">
                <a:solidFill>
                  <a:schemeClr val="dk2"/>
                </a:solidFill>
              </a:rPr>
              <a:t>Two sets A and B are said to be disjoint or mutually exclusive if they have no common element.</a:t>
            </a:r>
            <a:endParaRPr sz="1900">
              <a:solidFill>
                <a:schemeClr val="dk2"/>
              </a:solidFill>
            </a:endParaRPr>
          </a:p>
          <a:p>
            <a:pPr indent="0" lvl="0" marL="0" rtl="0" algn="l">
              <a:spcBef>
                <a:spcPts val="1200"/>
              </a:spcBef>
              <a:spcAft>
                <a:spcPts val="0"/>
              </a:spcAft>
              <a:buNone/>
            </a:pPr>
            <a:r>
              <a:t/>
            </a:r>
            <a:endParaRPr sz="1900">
              <a:solidFill>
                <a:schemeClr val="dk2"/>
              </a:solidFill>
            </a:endParaRPr>
          </a:p>
          <a:p>
            <a:pPr indent="0" lvl="0" marL="0" rtl="0" algn="l">
              <a:spcBef>
                <a:spcPts val="1200"/>
              </a:spcBef>
              <a:spcAft>
                <a:spcPts val="0"/>
              </a:spcAft>
              <a:buNone/>
            </a:pPr>
            <a:r>
              <a:rPr b="1" lang="en" sz="1900">
                <a:solidFill>
                  <a:schemeClr val="dk2"/>
                </a:solidFill>
              </a:rPr>
              <a:t>Complement</a:t>
            </a:r>
            <a:r>
              <a:rPr lang="en" sz="1900">
                <a:solidFill>
                  <a:schemeClr val="dk2"/>
                </a:solidFill>
              </a:rPr>
              <a:t>: The set of elements not contained in A</a:t>
            </a:r>
            <a:endParaRPr sz="1900">
              <a:solidFill>
                <a:schemeClr val="dk2"/>
              </a:solidFill>
            </a:endParaRPr>
          </a:p>
          <a:p>
            <a:pPr indent="0" lvl="0" marL="0" rtl="0" algn="l">
              <a:spcBef>
                <a:spcPts val="1200"/>
              </a:spcBef>
              <a:spcAft>
                <a:spcPts val="0"/>
              </a:spcAft>
              <a:buNone/>
            </a:pPr>
            <a:r>
              <a:t/>
            </a:r>
            <a:endParaRPr sz="1900">
              <a:solidFill>
                <a:schemeClr val="dk2"/>
              </a:solidFill>
            </a:endParaRPr>
          </a:p>
          <a:p>
            <a:pPr indent="0" lvl="0" marL="0" rtl="0" algn="l">
              <a:spcBef>
                <a:spcPts val="1200"/>
              </a:spcBef>
              <a:spcAft>
                <a:spcPts val="0"/>
              </a:spcAft>
              <a:buNone/>
            </a:pPr>
            <a:r>
              <a:rPr b="1" lang="en" sz="1900">
                <a:solidFill>
                  <a:schemeClr val="dk2"/>
                </a:solidFill>
              </a:rPr>
              <a:t>Difference </a:t>
            </a:r>
            <a:r>
              <a:rPr lang="en" sz="1900">
                <a:solidFill>
                  <a:schemeClr val="dk2"/>
                </a:solidFill>
              </a:rPr>
              <a:t>: </a:t>
            </a:r>
            <a:r>
              <a:rPr lang="en" sz="1900">
                <a:solidFill>
                  <a:schemeClr val="dk2"/>
                </a:solidFill>
              </a:rPr>
              <a:t>Difference of two sets A and B, denoted by A-B, is defined as </a:t>
            </a:r>
            <a:endParaRPr sz="1900">
              <a:solidFill>
                <a:schemeClr val="dk2"/>
              </a:solidFill>
            </a:endParaRPr>
          </a:p>
          <a:p>
            <a:pPr indent="0" lvl="0" marL="0" rtl="0" algn="l">
              <a:spcBef>
                <a:spcPts val="1200"/>
              </a:spcBef>
              <a:spcAft>
                <a:spcPts val="1200"/>
              </a:spcAft>
              <a:buNone/>
            </a:pPr>
            <a:r>
              <a:t/>
            </a:r>
            <a:endParaRPr/>
          </a:p>
        </p:txBody>
      </p:sp>
      <p:pic>
        <p:nvPicPr>
          <p:cNvPr id="131" name="Google Shape;131;p19"/>
          <p:cNvPicPr preferRelativeResize="0"/>
          <p:nvPr/>
        </p:nvPicPr>
        <p:blipFill>
          <a:blip r:embed="rId3">
            <a:alphaModFix/>
          </a:blip>
          <a:stretch>
            <a:fillRect/>
          </a:stretch>
        </p:blipFill>
        <p:spPr>
          <a:xfrm>
            <a:off x="3200400" y="2867401"/>
            <a:ext cx="1371600" cy="418699"/>
          </a:xfrm>
          <a:prstGeom prst="rect">
            <a:avLst/>
          </a:prstGeom>
          <a:noFill/>
          <a:ln>
            <a:noFill/>
          </a:ln>
        </p:spPr>
      </p:pic>
      <p:pic>
        <p:nvPicPr>
          <p:cNvPr id="132" name="Google Shape;132;p19"/>
          <p:cNvPicPr preferRelativeResize="0"/>
          <p:nvPr/>
        </p:nvPicPr>
        <p:blipFill>
          <a:blip r:embed="rId4">
            <a:alphaModFix/>
          </a:blip>
          <a:stretch>
            <a:fillRect/>
          </a:stretch>
        </p:blipFill>
        <p:spPr>
          <a:xfrm>
            <a:off x="2455725" y="4714125"/>
            <a:ext cx="4083600" cy="302075"/>
          </a:xfrm>
          <a:prstGeom prst="rect">
            <a:avLst/>
          </a:prstGeom>
          <a:noFill/>
          <a:ln>
            <a:noFill/>
          </a:ln>
        </p:spPr>
      </p:pic>
      <p:pic>
        <p:nvPicPr>
          <p:cNvPr id="133" name="Google Shape;133;p19"/>
          <p:cNvPicPr preferRelativeResize="0"/>
          <p:nvPr/>
        </p:nvPicPr>
        <p:blipFill>
          <a:blip r:embed="rId5">
            <a:alphaModFix/>
          </a:blip>
          <a:stretch>
            <a:fillRect/>
          </a:stretch>
        </p:blipFill>
        <p:spPr>
          <a:xfrm>
            <a:off x="3043250" y="3826625"/>
            <a:ext cx="1980275" cy="3020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82"/>
          <p:cNvSpPr txBox="1"/>
          <p:nvPr>
            <p:ph type="title"/>
          </p:nvPr>
        </p:nvSpPr>
        <p:spPr>
          <a:xfrm>
            <a:off x="727650" y="4210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Thinning </a:t>
            </a:r>
            <a:r>
              <a:rPr lang="en"/>
              <a:t>Illustration</a:t>
            </a:r>
            <a:endParaRPr/>
          </a:p>
        </p:txBody>
      </p:sp>
      <p:sp>
        <p:nvSpPr>
          <p:cNvPr id="585" name="Google Shape;585;p82"/>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t>
            </a:r>
            <a:endParaRPr/>
          </a:p>
        </p:txBody>
      </p:sp>
      <p:pic>
        <p:nvPicPr>
          <p:cNvPr id="586" name="Google Shape;586;p82"/>
          <p:cNvPicPr preferRelativeResize="0"/>
          <p:nvPr/>
        </p:nvPicPr>
        <p:blipFill>
          <a:blip r:embed="rId3">
            <a:alphaModFix/>
          </a:blip>
          <a:stretch>
            <a:fillRect/>
          </a:stretch>
        </p:blipFill>
        <p:spPr>
          <a:xfrm>
            <a:off x="1298025" y="1085800"/>
            <a:ext cx="6212100" cy="405770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8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Applications of Thinning</a:t>
            </a:r>
            <a:endParaRPr/>
          </a:p>
        </p:txBody>
      </p:sp>
      <p:sp>
        <p:nvSpPr>
          <p:cNvPr id="592" name="Google Shape;592;p83"/>
          <p:cNvSpPr txBox="1"/>
          <p:nvPr>
            <p:ph idx="1" type="body"/>
          </p:nvPr>
        </p:nvSpPr>
        <p:spPr>
          <a:xfrm>
            <a:off x="729450" y="2078875"/>
            <a:ext cx="8305200" cy="2967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1600">
                <a:solidFill>
                  <a:srgbClr val="0D0D0D"/>
                </a:solidFill>
                <a:highlight>
                  <a:srgbClr val="FFFFFF"/>
                </a:highlight>
                <a:latin typeface="Roboto"/>
                <a:ea typeface="Roboto"/>
                <a:cs typeface="Roboto"/>
                <a:sym typeface="Roboto"/>
              </a:rPr>
              <a:t>1.Fingerprint Analysis:</a:t>
            </a:r>
            <a:r>
              <a:rPr lang="en" sz="1600">
                <a:solidFill>
                  <a:srgbClr val="0D0D0D"/>
                </a:solidFill>
                <a:highlight>
                  <a:srgbClr val="FFFFFF"/>
                </a:highlight>
                <a:latin typeface="Roboto"/>
                <a:ea typeface="Roboto"/>
                <a:cs typeface="Roboto"/>
                <a:sym typeface="Roboto"/>
              </a:rPr>
              <a:t> Enhances fingerprint features by reducing ridge patterns to a skeletal form, making it easier to extract and match minutiae points.</a:t>
            </a:r>
            <a:endParaRPr sz="1600">
              <a:solidFill>
                <a:srgbClr val="0D0D0D"/>
              </a:solidFill>
              <a:highlight>
                <a:srgbClr val="FFFFFF"/>
              </a:highlight>
              <a:latin typeface="Roboto"/>
              <a:ea typeface="Roboto"/>
              <a:cs typeface="Roboto"/>
              <a:sym typeface="Roboto"/>
            </a:endParaRPr>
          </a:p>
          <a:p>
            <a:pPr indent="0" lvl="0" marL="0" rtl="0" algn="l">
              <a:spcBef>
                <a:spcPts val="1200"/>
              </a:spcBef>
              <a:spcAft>
                <a:spcPts val="0"/>
              </a:spcAft>
              <a:buNone/>
            </a:pPr>
            <a:r>
              <a:rPr b="1" lang="en" sz="1600">
                <a:solidFill>
                  <a:srgbClr val="0D0D0D"/>
                </a:solidFill>
                <a:highlight>
                  <a:srgbClr val="FFFFFF"/>
                </a:highlight>
                <a:latin typeface="Roboto"/>
                <a:ea typeface="Roboto"/>
                <a:cs typeface="Roboto"/>
                <a:sym typeface="Roboto"/>
              </a:rPr>
              <a:t>2.Medical Imaging:</a:t>
            </a:r>
            <a:r>
              <a:rPr lang="en" sz="1600">
                <a:solidFill>
                  <a:srgbClr val="0D0D0D"/>
                </a:solidFill>
                <a:highlight>
                  <a:srgbClr val="FFFFFF"/>
                </a:highlight>
                <a:latin typeface="Roboto"/>
                <a:ea typeface="Roboto"/>
                <a:cs typeface="Roboto"/>
                <a:sym typeface="Roboto"/>
              </a:rPr>
              <a:t> Extracts and analyzes the structure of biological tissues, such as blood vessels or neural pathways, by reducing them to their skeletal forms.</a:t>
            </a:r>
            <a:endParaRPr sz="1600">
              <a:solidFill>
                <a:srgbClr val="0D0D0D"/>
              </a:solidFill>
              <a:highlight>
                <a:srgbClr val="FFFFFF"/>
              </a:highlight>
              <a:latin typeface="Roboto"/>
              <a:ea typeface="Roboto"/>
              <a:cs typeface="Roboto"/>
              <a:sym typeface="Roboto"/>
            </a:endParaRPr>
          </a:p>
          <a:p>
            <a:pPr indent="0" lvl="0" marL="0" rtl="0" algn="l">
              <a:spcBef>
                <a:spcPts val="1200"/>
              </a:spcBef>
              <a:spcAft>
                <a:spcPts val="0"/>
              </a:spcAft>
              <a:buNone/>
            </a:pPr>
            <a:r>
              <a:rPr b="1" lang="en" sz="1600">
                <a:solidFill>
                  <a:srgbClr val="0D0D0D"/>
                </a:solidFill>
                <a:highlight>
                  <a:srgbClr val="FFFFFF"/>
                </a:highlight>
                <a:latin typeface="Roboto"/>
                <a:ea typeface="Roboto"/>
                <a:cs typeface="Roboto"/>
                <a:sym typeface="Roboto"/>
              </a:rPr>
              <a:t>3.Shape Analysis: </a:t>
            </a:r>
            <a:r>
              <a:rPr lang="en" sz="1600">
                <a:solidFill>
                  <a:srgbClr val="0D0D0D"/>
                </a:solidFill>
                <a:highlight>
                  <a:srgbClr val="FFFFFF"/>
                </a:highlight>
                <a:latin typeface="Roboto"/>
                <a:ea typeface="Roboto"/>
                <a:cs typeface="Roboto"/>
                <a:sym typeface="Roboto"/>
              </a:rPr>
              <a:t>Helps in the recognition and classification of shapes by reducing objects to a form that retains essential geometric properties.</a:t>
            </a:r>
            <a:endParaRPr sz="1600">
              <a:solidFill>
                <a:srgbClr val="0D0D0D"/>
              </a:solidFill>
              <a:highlight>
                <a:srgbClr val="FFFFFF"/>
              </a:highlight>
              <a:latin typeface="Roboto"/>
              <a:ea typeface="Roboto"/>
              <a:cs typeface="Roboto"/>
              <a:sym typeface="Roboto"/>
            </a:endParaRPr>
          </a:p>
          <a:p>
            <a:pPr indent="0" lvl="0" marL="0" rtl="0" algn="l">
              <a:spcBef>
                <a:spcPts val="1200"/>
              </a:spcBef>
              <a:spcAft>
                <a:spcPts val="0"/>
              </a:spcAft>
              <a:buNone/>
            </a:pPr>
            <a:r>
              <a:t/>
            </a:r>
            <a:endParaRPr sz="1600">
              <a:solidFill>
                <a:srgbClr val="0D0D0D"/>
              </a:solidFill>
              <a:highlight>
                <a:srgbClr val="FFFFFF"/>
              </a:highlight>
              <a:latin typeface="Roboto"/>
              <a:ea typeface="Roboto"/>
              <a:cs typeface="Roboto"/>
              <a:sym typeface="Roboto"/>
            </a:endParaRPr>
          </a:p>
          <a:p>
            <a:pPr indent="0" lvl="0" marL="0" rtl="0" algn="l">
              <a:spcBef>
                <a:spcPts val="1200"/>
              </a:spcBef>
              <a:spcAft>
                <a:spcPts val="1200"/>
              </a:spcAft>
              <a:buNone/>
            </a:pPr>
            <a:r>
              <a:t/>
            </a:r>
            <a:endParaRPr b="1" sz="1800">
              <a:solidFill>
                <a:srgbClr val="FF0000"/>
              </a:solidFill>
              <a:highlight>
                <a:srgbClr val="FFFFFF"/>
              </a:highlight>
              <a:latin typeface="Roboto"/>
              <a:ea typeface="Roboto"/>
              <a:cs typeface="Roboto"/>
              <a:sym typeface="Roboto"/>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8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Clr>
                <a:srgbClr val="000000"/>
              </a:buClr>
              <a:buSzPts val="990"/>
              <a:buFont typeface="Arial"/>
              <a:buNone/>
            </a:pPr>
            <a:r>
              <a:rPr lang="en" sz="2531">
                <a:latin typeface="Lato"/>
                <a:ea typeface="Lato"/>
                <a:cs typeface="Lato"/>
                <a:sym typeface="Lato"/>
              </a:rPr>
              <a:t>Thickening</a:t>
            </a:r>
            <a:endParaRPr sz="3240"/>
          </a:p>
        </p:txBody>
      </p:sp>
      <p:sp>
        <p:nvSpPr>
          <p:cNvPr id="598" name="Google Shape;598;p84"/>
          <p:cNvSpPr txBox="1"/>
          <p:nvPr>
            <p:ph idx="1" type="body"/>
          </p:nvPr>
        </p:nvSpPr>
        <p:spPr>
          <a:xfrm>
            <a:off x="729450" y="2078875"/>
            <a:ext cx="7688700" cy="2996400"/>
          </a:xfrm>
          <a:prstGeom prst="rect">
            <a:avLst/>
          </a:prstGeom>
        </p:spPr>
        <p:txBody>
          <a:bodyPr anchorCtr="0" anchor="t" bIns="91425" lIns="91425" spcFirstLastPara="1" rIns="91425" wrap="square" tIns="91425">
            <a:noAutofit/>
          </a:bodyPr>
          <a:lstStyle/>
          <a:p>
            <a:pPr indent="-343693" lvl="0" marL="457200" rtl="0" algn="l">
              <a:lnSpc>
                <a:spcPct val="95000"/>
              </a:lnSpc>
              <a:spcBef>
                <a:spcPts val="0"/>
              </a:spcBef>
              <a:spcAft>
                <a:spcPts val="0"/>
              </a:spcAft>
              <a:buClr>
                <a:schemeClr val="dk2"/>
              </a:buClr>
              <a:buSzPts val="1813"/>
              <a:buChar char="❖"/>
            </a:pPr>
            <a:r>
              <a:rPr lang="en" sz="1812">
                <a:solidFill>
                  <a:schemeClr val="dk2"/>
                </a:solidFill>
              </a:rPr>
              <a:t>Used to grow selected regions of foreground pixels</a:t>
            </a:r>
            <a:endParaRPr sz="1812">
              <a:solidFill>
                <a:schemeClr val="dk2"/>
              </a:solidFill>
            </a:endParaRPr>
          </a:p>
          <a:p>
            <a:pPr indent="0" lvl="0" marL="457200" rtl="0" algn="l">
              <a:lnSpc>
                <a:spcPct val="95000"/>
              </a:lnSpc>
              <a:spcBef>
                <a:spcPts val="1200"/>
              </a:spcBef>
              <a:spcAft>
                <a:spcPts val="0"/>
              </a:spcAft>
              <a:buNone/>
            </a:pPr>
            <a:r>
              <a:t/>
            </a:r>
            <a:endParaRPr sz="1812">
              <a:solidFill>
                <a:schemeClr val="dk2"/>
              </a:solidFill>
            </a:endParaRPr>
          </a:p>
          <a:p>
            <a:pPr indent="0" lvl="0" marL="0" rtl="0" algn="l">
              <a:lnSpc>
                <a:spcPct val="95000"/>
              </a:lnSpc>
              <a:spcBef>
                <a:spcPts val="1200"/>
              </a:spcBef>
              <a:spcAft>
                <a:spcPts val="1200"/>
              </a:spcAft>
              <a:buSzPts val="688"/>
              <a:buNone/>
            </a:pPr>
            <a:r>
              <a:t/>
            </a:r>
            <a:endParaRPr sz="1812">
              <a:solidFill>
                <a:schemeClr val="dk2"/>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85"/>
          <p:cNvSpPr txBox="1"/>
          <p:nvPr>
            <p:ph type="title"/>
          </p:nvPr>
        </p:nvSpPr>
        <p:spPr>
          <a:xfrm>
            <a:off x="229450" y="520750"/>
            <a:ext cx="7688700" cy="5352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Clr>
                <a:srgbClr val="000000"/>
              </a:buClr>
              <a:buSzPts val="275"/>
              <a:buFont typeface="Arial"/>
              <a:buNone/>
            </a:pPr>
            <a:r>
              <a:rPr lang="en" sz="2500">
                <a:latin typeface="Lato"/>
                <a:ea typeface="Lato"/>
                <a:cs typeface="Lato"/>
                <a:sym typeface="Lato"/>
              </a:rPr>
              <a:t>Definition Thickening</a:t>
            </a:r>
            <a:endParaRPr sz="2500"/>
          </a:p>
        </p:txBody>
      </p:sp>
      <p:sp>
        <p:nvSpPr>
          <p:cNvPr id="604" name="Google Shape;604;p85"/>
          <p:cNvSpPr txBox="1"/>
          <p:nvPr>
            <p:ph idx="1" type="body"/>
          </p:nvPr>
        </p:nvSpPr>
        <p:spPr>
          <a:xfrm>
            <a:off x="229450" y="1394975"/>
            <a:ext cx="9014400" cy="3748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275"/>
              <a:buNone/>
            </a:pPr>
            <a:r>
              <a:rPr lang="en" sz="1800">
                <a:solidFill>
                  <a:schemeClr val="dk2"/>
                </a:solidFill>
              </a:rPr>
              <a:t>﻿1.Thickening is the morphological dual of thinning and is defined by  =&gt; A⊙B=A∪</a:t>
            </a:r>
            <a:r>
              <a:rPr lang="en" sz="1800">
                <a:solidFill>
                  <a:schemeClr val="dk2"/>
                </a:solidFill>
              </a:rPr>
              <a:t>(A⊛ B)</a:t>
            </a:r>
            <a:endParaRPr sz="1800">
              <a:solidFill>
                <a:schemeClr val="dk2"/>
              </a:solidFill>
            </a:endParaRPr>
          </a:p>
          <a:p>
            <a:pPr indent="0" lvl="0" marL="0" rtl="0" algn="l">
              <a:lnSpc>
                <a:spcPct val="95000"/>
              </a:lnSpc>
              <a:spcBef>
                <a:spcPts val="1200"/>
              </a:spcBef>
              <a:spcAft>
                <a:spcPts val="0"/>
              </a:spcAft>
              <a:buSzPts val="275"/>
              <a:buNone/>
            </a:pPr>
            <a:r>
              <a:rPr lang="en" sz="1800">
                <a:solidFill>
                  <a:schemeClr val="dk2"/>
                </a:solidFill>
              </a:rPr>
              <a:t>where B is a structuring element Similar to thinning...</a:t>
            </a:r>
            <a:endParaRPr sz="1800">
              <a:solidFill>
                <a:schemeClr val="dk2"/>
              </a:solidFill>
            </a:endParaRPr>
          </a:p>
          <a:p>
            <a:pPr indent="0" lvl="0" marL="0" rtl="0" algn="l">
              <a:lnSpc>
                <a:spcPct val="95000"/>
              </a:lnSpc>
              <a:spcBef>
                <a:spcPts val="1200"/>
              </a:spcBef>
              <a:spcAft>
                <a:spcPts val="0"/>
              </a:spcAft>
              <a:buSzPts val="275"/>
              <a:buNone/>
            </a:pPr>
            <a:r>
              <a:rPr lang="en" sz="1800">
                <a:solidFill>
                  <a:schemeClr val="dk2"/>
                </a:solidFill>
              </a:rPr>
              <a:t>                                                            </a:t>
            </a:r>
            <a:r>
              <a:rPr lang="en" sz="1800">
                <a:solidFill>
                  <a:schemeClr val="dk2"/>
                </a:solidFill>
              </a:rPr>
              <a:t>{B} = {B1, B2, B3‚...‚ ,B</a:t>
            </a:r>
            <a:r>
              <a:rPr baseline="30000" lang="en" sz="1800">
                <a:solidFill>
                  <a:schemeClr val="dk2"/>
                </a:solidFill>
              </a:rPr>
              <a:t>n</a:t>
            </a:r>
            <a:r>
              <a:rPr lang="en" sz="1800">
                <a:solidFill>
                  <a:schemeClr val="dk2"/>
                </a:solidFill>
              </a:rPr>
              <a:t>},       where B is a rotated version of B</a:t>
            </a:r>
            <a:r>
              <a:rPr baseline="30000" lang="en" sz="1800">
                <a:solidFill>
                  <a:schemeClr val="dk2"/>
                </a:solidFill>
              </a:rPr>
              <a:t>i-1</a:t>
            </a:r>
            <a:endParaRPr sz="1800">
              <a:solidFill>
                <a:schemeClr val="dk2"/>
              </a:solidFill>
            </a:endParaRPr>
          </a:p>
          <a:p>
            <a:pPr indent="0" lvl="0" marL="0" rtl="0" algn="l">
              <a:lnSpc>
                <a:spcPct val="95000"/>
              </a:lnSpc>
              <a:spcBef>
                <a:spcPts val="1200"/>
              </a:spcBef>
              <a:spcAft>
                <a:spcPts val="0"/>
              </a:spcAft>
              <a:buSzPts val="275"/>
              <a:buNone/>
            </a:pPr>
            <a:r>
              <a:rPr lang="en" sz="1800">
                <a:solidFill>
                  <a:schemeClr val="dk2"/>
                </a:solidFill>
              </a:rPr>
              <a:t>2. If foreground and background match exactly the SE, then set the pixel at its origin to 1!</a:t>
            </a:r>
            <a:endParaRPr sz="1800">
              <a:solidFill>
                <a:schemeClr val="dk2"/>
              </a:solidFill>
            </a:endParaRPr>
          </a:p>
          <a:p>
            <a:pPr indent="0" lvl="0" marL="0" rtl="0" algn="l">
              <a:lnSpc>
                <a:spcPct val="95000"/>
              </a:lnSpc>
              <a:spcBef>
                <a:spcPts val="1200"/>
              </a:spcBef>
              <a:spcAft>
                <a:spcPts val="0"/>
              </a:spcAft>
              <a:buSzPts val="275"/>
              <a:buNone/>
            </a:pPr>
            <a:r>
              <a:t/>
            </a:r>
            <a:endParaRPr sz="1800">
              <a:solidFill>
                <a:schemeClr val="dk2"/>
              </a:solidFill>
            </a:endParaRPr>
          </a:p>
          <a:p>
            <a:pPr indent="0" lvl="0" marL="0" rtl="0" algn="l">
              <a:lnSpc>
                <a:spcPct val="95000"/>
              </a:lnSpc>
              <a:spcBef>
                <a:spcPts val="1200"/>
              </a:spcBef>
              <a:spcAft>
                <a:spcPts val="0"/>
              </a:spcAft>
              <a:buSzPts val="275"/>
              <a:buNone/>
            </a:pPr>
            <a:r>
              <a:t/>
            </a:r>
            <a:endParaRPr sz="1800">
              <a:solidFill>
                <a:schemeClr val="dk2"/>
              </a:solidFill>
            </a:endParaRPr>
          </a:p>
          <a:p>
            <a:pPr indent="0" lvl="0" marL="0" rtl="0" algn="l">
              <a:lnSpc>
                <a:spcPct val="95000"/>
              </a:lnSpc>
              <a:spcBef>
                <a:spcPts val="1200"/>
              </a:spcBef>
              <a:spcAft>
                <a:spcPts val="1200"/>
              </a:spcAft>
              <a:buSzPts val="275"/>
              <a:buNone/>
            </a:pPr>
            <a:r>
              <a:t/>
            </a:r>
            <a:endParaRPr sz="1800">
              <a:solidFill>
                <a:schemeClr val="dk2"/>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86"/>
          <p:cNvSpPr txBox="1"/>
          <p:nvPr>
            <p:ph type="title"/>
          </p:nvPr>
        </p:nvSpPr>
        <p:spPr>
          <a:xfrm>
            <a:off x="800700" y="634750"/>
            <a:ext cx="7688700" cy="535200"/>
          </a:xfrm>
          <a:prstGeom prst="rect">
            <a:avLst/>
          </a:prstGeom>
        </p:spPr>
        <p:txBody>
          <a:bodyPr anchorCtr="0" anchor="t" bIns="91425" lIns="91425" spcFirstLastPara="1" rIns="91425" wrap="square" tIns="91425">
            <a:normAutofit fontScale="90000"/>
          </a:bodyPr>
          <a:lstStyle/>
          <a:p>
            <a:pPr indent="0" lvl="0" marL="0" rtl="0" algn="l">
              <a:lnSpc>
                <a:spcPct val="95000"/>
              </a:lnSpc>
              <a:spcBef>
                <a:spcPts val="0"/>
              </a:spcBef>
              <a:spcAft>
                <a:spcPts val="0"/>
              </a:spcAft>
              <a:buNone/>
            </a:pPr>
            <a:r>
              <a:rPr lang="en" sz="2500">
                <a:latin typeface="Lato"/>
                <a:ea typeface="Lato"/>
                <a:cs typeface="Lato"/>
                <a:sym typeface="Lato"/>
              </a:rPr>
              <a:t>Thickening Process</a:t>
            </a:r>
            <a:endParaRPr sz="2500"/>
          </a:p>
          <a:p>
            <a:pPr indent="0" lvl="0" marL="0" rtl="0" algn="l">
              <a:spcBef>
                <a:spcPts val="1200"/>
              </a:spcBef>
              <a:spcAft>
                <a:spcPts val="0"/>
              </a:spcAft>
              <a:buNone/>
            </a:pPr>
            <a:r>
              <a:t/>
            </a:r>
            <a:endParaRPr/>
          </a:p>
        </p:txBody>
      </p:sp>
      <p:sp>
        <p:nvSpPr>
          <p:cNvPr id="610" name="Google Shape;610;p86"/>
          <p:cNvSpPr txBox="1"/>
          <p:nvPr>
            <p:ph idx="1" type="body"/>
          </p:nvPr>
        </p:nvSpPr>
        <p:spPr>
          <a:xfrm>
            <a:off x="1370600" y="2078863"/>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t>
            </a:r>
            <a:endParaRPr/>
          </a:p>
        </p:txBody>
      </p:sp>
      <p:pic>
        <p:nvPicPr>
          <p:cNvPr id="611" name="Google Shape;611;p86"/>
          <p:cNvPicPr preferRelativeResize="0"/>
          <p:nvPr/>
        </p:nvPicPr>
        <p:blipFill>
          <a:blip r:embed="rId3">
            <a:alphaModFix/>
          </a:blip>
          <a:stretch>
            <a:fillRect/>
          </a:stretch>
        </p:blipFill>
        <p:spPr>
          <a:xfrm>
            <a:off x="1411300" y="1213938"/>
            <a:ext cx="6467475" cy="39909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87"/>
          <p:cNvSpPr txBox="1"/>
          <p:nvPr>
            <p:ph type="title"/>
          </p:nvPr>
        </p:nvSpPr>
        <p:spPr>
          <a:xfrm>
            <a:off x="727650" y="563525"/>
            <a:ext cx="7688700" cy="535200"/>
          </a:xfrm>
          <a:prstGeom prst="rect">
            <a:avLst/>
          </a:prstGeom>
        </p:spPr>
        <p:txBody>
          <a:bodyPr anchorCtr="0" anchor="t" bIns="91425" lIns="91425" spcFirstLastPara="1" rIns="91425" wrap="square" tIns="91425">
            <a:normAutofit fontScale="90000"/>
          </a:bodyPr>
          <a:lstStyle/>
          <a:p>
            <a:pPr indent="0" lvl="0" marL="0" rtl="0" algn="l">
              <a:lnSpc>
                <a:spcPct val="160000"/>
              </a:lnSpc>
              <a:spcBef>
                <a:spcPts val="0"/>
              </a:spcBef>
              <a:spcAft>
                <a:spcPts val="0"/>
              </a:spcAft>
              <a:buNone/>
            </a:pPr>
            <a:r>
              <a:rPr lang="en" sz="2872">
                <a:solidFill>
                  <a:srgbClr val="0D0D0D"/>
                </a:solidFill>
                <a:highlight>
                  <a:srgbClr val="FFFFFF"/>
                </a:highlight>
                <a:latin typeface="Times New Roman"/>
                <a:ea typeface="Times New Roman"/>
                <a:cs typeface="Times New Roman"/>
                <a:sym typeface="Times New Roman"/>
              </a:rPr>
              <a:t>Applications of Thickening</a:t>
            </a:r>
            <a:endParaRPr sz="2872">
              <a:solidFill>
                <a:srgbClr val="0D0D0D"/>
              </a:solidFill>
              <a:highlight>
                <a:srgbClr val="FFFFFF"/>
              </a:highlight>
              <a:latin typeface="Times New Roman"/>
              <a:ea typeface="Times New Roman"/>
              <a:cs typeface="Times New Roman"/>
              <a:sym typeface="Times New Roman"/>
            </a:endParaRPr>
          </a:p>
          <a:p>
            <a:pPr indent="0" lvl="0" marL="0" rtl="0" algn="l">
              <a:spcBef>
                <a:spcPts val="400"/>
              </a:spcBef>
              <a:spcAft>
                <a:spcPts val="0"/>
              </a:spcAft>
              <a:buNone/>
            </a:pPr>
            <a:r>
              <a:t/>
            </a:r>
            <a:endParaRPr/>
          </a:p>
        </p:txBody>
      </p:sp>
      <p:sp>
        <p:nvSpPr>
          <p:cNvPr id="617" name="Google Shape;617;p87"/>
          <p:cNvSpPr txBox="1"/>
          <p:nvPr>
            <p:ph idx="1" type="body"/>
          </p:nvPr>
        </p:nvSpPr>
        <p:spPr>
          <a:xfrm>
            <a:off x="727650" y="1323750"/>
            <a:ext cx="8506500" cy="3819900"/>
          </a:xfrm>
          <a:prstGeom prst="rect">
            <a:avLst/>
          </a:prstGeom>
        </p:spPr>
        <p:txBody>
          <a:bodyPr anchorCtr="0" anchor="t" bIns="91425" lIns="91425" spcFirstLastPara="1" rIns="91425" wrap="square" tIns="91425">
            <a:noAutofit/>
          </a:bodyPr>
          <a:lstStyle/>
          <a:p>
            <a:pPr indent="-336550" lvl="0" marL="457200" rtl="0" algn="l">
              <a:spcBef>
                <a:spcPts val="2100"/>
              </a:spcBef>
              <a:spcAft>
                <a:spcPts val="0"/>
              </a:spcAft>
              <a:buClr>
                <a:srgbClr val="0D0D0D"/>
              </a:buClr>
              <a:buSzPts val="1700"/>
              <a:buFont typeface="Roboto"/>
              <a:buAutoNum type="arabicPeriod"/>
            </a:pPr>
            <a:r>
              <a:rPr b="1" lang="en" sz="1700">
                <a:solidFill>
                  <a:srgbClr val="0D0D0D"/>
                </a:solidFill>
                <a:highlight>
                  <a:srgbClr val="FFFFFF"/>
                </a:highlight>
                <a:latin typeface="Roboto"/>
                <a:ea typeface="Roboto"/>
                <a:cs typeface="Roboto"/>
                <a:sym typeface="Roboto"/>
              </a:rPr>
              <a:t>Text Enhancement</a:t>
            </a:r>
            <a:r>
              <a:rPr lang="en" sz="1700">
                <a:solidFill>
                  <a:srgbClr val="0D0D0D"/>
                </a:solidFill>
                <a:highlight>
                  <a:srgbClr val="FFFFFF"/>
                </a:highlight>
                <a:latin typeface="Roboto"/>
                <a:ea typeface="Roboto"/>
                <a:cs typeface="Roboto"/>
                <a:sym typeface="Roboto"/>
              </a:rPr>
              <a:t>: Improves the visibility of characters in degraded or low-resolution images by thickening the strokes.</a:t>
            </a:r>
            <a:endParaRPr sz="1700">
              <a:solidFill>
                <a:srgbClr val="0D0D0D"/>
              </a:solidFill>
              <a:highlight>
                <a:srgbClr val="FFFFFF"/>
              </a:highlight>
              <a:latin typeface="Roboto"/>
              <a:ea typeface="Roboto"/>
              <a:cs typeface="Roboto"/>
              <a:sym typeface="Roboto"/>
            </a:endParaRPr>
          </a:p>
          <a:p>
            <a:pPr indent="-336550" lvl="1" marL="914400" rtl="0" algn="l">
              <a:spcBef>
                <a:spcPts val="0"/>
              </a:spcBef>
              <a:spcAft>
                <a:spcPts val="0"/>
              </a:spcAft>
              <a:buClr>
                <a:srgbClr val="0D0D0D"/>
              </a:buClr>
              <a:buSzPts val="1700"/>
              <a:buFont typeface="Roboto"/>
              <a:buChar char="●"/>
            </a:pPr>
            <a:r>
              <a:rPr lang="en" sz="1700">
                <a:solidFill>
                  <a:srgbClr val="0D0D0D"/>
                </a:solidFill>
                <a:highlight>
                  <a:srgbClr val="FFFFFF"/>
                </a:highlight>
                <a:latin typeface="Roboto"/>
                <a:ea typeface="Roboto"/>
                <a:cs typeface="Roboto"/>
                <a:sym typeface="Roboto"/>
              </a:rPr>
              <a:t>Example: Enhancing text in scanned historical documents for better readability.</a:t>
            </a:r>
            <a:endParaRPr sz="1700">
              <a:solidFill>
                <a:srgbClr val="0D0D0D"/>
              </a:solidFill>
              <a:highlight>
                <a:srgbClr val="FFFFFF"/>
              </a:highlight>
              <a:latin typeface="Roboto"/>
              <a:ea typeface="Roboto"/>
              <a:cs typeface="Roboto"/>
              <a:sym typeface="Roboto"/>
            </a:endParaRPr>
          </a:p>
          <a:p>
            <a:pPr indent="0" lvl="0" marL="0" rtl="0" algn="l">
              <a:spcBef>
                <a:spcPts val="3600"/>
              </a:spcBef>
              <a:spcAft>
                <a:spcPts val="0"/>
              </a:spcAft>
              <a:buNone/>
            </a:pPr>
            <a:r>
              <a:rPr lang="en" sz="1700"/>
              <a:t>2.          </a:t>
            </a:r>
            <a:r>
              <a:rPr b="1" lang="en" sz="1700"/>
              <a:t> </a:t>
            </a:r>
            <a:r>
              <a:rPr b="1" lang="en" sz="1700">
                <a:solidFill>
                  <a:srgbClr val="0D0D0D"/>
                </a:solidFill>
                <a:highlight>
                  <a:srgbClr val="FFFFFF"/>
                </a:highlight>
                <a:latin typeface="Roboto"/>
                <a:ea typeface="Roboto"/>
                <a:cs typeface="Roboto"/>
                <a:sym typeface="Roboto"/>
              </a:rPr>
              <a:t>Medical Imaging:</a:t>
            </a:r>
            <a:r>
              <a:rPr lang="en" sz="1700">
                <a:solidFill>
                  <a:srgbClr val="0D0D0D"/>
                </a:solidFill>
                <a:highlight>
                  <a:srgbClr val="FFFFFF"/>
                </a:highlight>
                <a:latin typeface="Roboto"/>
                <a:ea typeface="Roboto"/>
                <a:cs typeface="Roboto"/>
                <a:sym typeface="Roboto"/>
              </a:rPr>
              <a:t> Enhances the visibility of certain structures, such as bones or tumors, making them more prominent for diagnosis.</a:t>
            </a:r>
            <a:endParaRPr sz="1700">
              <a:solidFill>
                <a:srgbClr val="0D0D0D"/>
              </a:solidFill>
              <a:highlight>
                <a:srgbClr val="FFFFFF"/>
              </a:highlight>
              <a:latin typeface="Roboto"/>
              <a:ea typeface="Roboto"/>
              <a:cs typeface="Roboto"/>
              <a:sym typeface="Roboto"/>
            </a:endParaRPr>
          </a:p>
          <a:p>
            <a:pPr indent="-336550" lvl="1" marL="914400" rtl="0" algn="l">
              <a:spcBef>
                <a:spcPts val="3600"/>
              </a:spcBef>
              <a:spcAft>
                <a:spcPts val="0"/>
              </a:spcAft>
              <a:buClr>
                <a:srgbClr val="0D0D0D"/>
              </a:buClr>
              <a:buSzPts val="1700"/>
              <a:buFont typeface="Roboto"/>
              <a:buChar char="●"/>
            </a:pPr>
            <a:r>
              <a:rPr lang="en" sz="1700">
                <a:solidFill>
                  <a:srgbClr val="0D0D0D"/>
                </a:solidFill>
                <a:highlight>
                  <a:srgbClr val="FFFFFF"/>
                </a:highlight>
                <a:latin typeface="Roboto"/>
                <a:ea typeface="Roboto"/>
                <a:cs typeface="Roboto"/>
                <a:sym typeface="Roboto"/>
              </a:rPr>
              <a:t>Example: Thickening the edges of bone structures in X-ray images for fracture detection.</a:t>
            </a:r>
            <a:endParaRPr sz="1700">
              <a:solidFill>
                <a:srgbClr val="0D0D0D"/>
              </a:solidFill>
              <a:highlight>
                <a:srgbClr val="FFFFFF"/>
              </a:highlight>
              <a:latin typeface="Roboto"/>
              <a:ea typeface="Roboto"/>
              <a:cs typeface="Roboto"/>
              <a:sym typeface="Roboto"/>
            </a:endParaRPr>
          </a:p>
          <a:p>
            <a:pPr indent="0" lvl="0" marL="0" rtl="0" algn="l">
              <a:spcBef>
                <a:spcPts val="3600"/>
              </a:spcBef>
              <a:spcAft>
                <a:spcPts val="1200"/>
              </a:spcAft>
              <a:buNone/>
            </a:pPr>
            <a:r>
              <a:t/>
            </a:r>
            <a:endParaRPr sz="17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88"/>
          <p:cNvSpPr txBox="1"/>
          <p:nvPr>
            <p:ph type="title"/>
          </p:nvPr>
        </p:nvSpPr>
        <p:spPr>
          <a:xfrm>
            <a:off x="814925" y="6205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Assignments</a:t>
            </a:r>
            <a:endParaRPr/>
          </a:p>
        </p:txBody>
      </p:sp>
      <p:sp>
        <p:nvSpPr>
          <p:cNvPr id="623" name="Google Shape;623;p88"/>
          <p:cNvSpPr txBox="1"/>
          <p:nvPr>
            <p:ph idx="1" type="body"/>
          </p:nvPr>
        </p:nvSpPr>
        <p:spPr>
          <a:xfrm>
            <a:off x="814925" y="1271025"/>
            <a:ext cx="7688700" cy="387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 </a:t>
            </a:r>
            <a:r>
              <a:rPr lang="en" sz="2600">
                <a:solidFill>
                  <a:schemeClr val="dk2"/>
                </a:solidFill>
                <a:latin typeface="Raleway"/>
                <a:ea typeface="Raleway"/>
                <a:cs typeface="Raleway"/>
                <a:sym typeface="Raleway"/>
              </a:rPr>
              <a:t>Perform Thinning and Thickening process. </a:t>
            </a:r>
            <a:endParaRPr sz="2600">
              <a:solidFill>
                <a:schemeClr val="dk2"/>
              </a:solidFill>
              <a:latin typeface="Raleway"/>
              <a:ea typeface="Raleway"/>
              <a:cs typeface="Raleway"/>
              <a:sym typeface="Raleway"/>
            </a:endParaRPr>
          </a:p>
          <a:p>
            <a:pPr indent="0" lvl="0" marL="0" rtl="0" algn="l">
              <a:spcBef>
                <a:spcPts val="1200"/>
              </a:spcBef>
              <a:spcAft>
                <a:spcPts val="0"/>
              </a:spcAft>
              <a:buNone/>
            </a:pPr>
            <a:r>
              <a:rPr lang="en"/>
              <a:t>                                      </a:t>
            </a:r>
            <a:endParaRPr/>
          </a:p>
          <a:p>
            <a:pPr indent="0" lvl="0" marL="0" rtl="0" algn="l">
              <a:spcBef>
                <a:spcPts val="1200"/>
              </a:spcBef>
              <a:spcAft>
                <a:spcPts val="0"/>
              </a:spcAft>
              <a:buNone/>
            </a:pPr>
            <a:r>
              <a:rPr lang="en"/>
              <a:t>Structure elements B1=                                                                                                                                               </a:t>
            </a:r>
            <a:endParaRPr/>
          </a:p>
          <a:p>
            <a:pPr indent="0" lvl="0" marL="0" rtl="0" algn="l">
              <a:spcBef>
                <a:spcPts val="1200"/>
              </a:spcBef>
              <a:spcAft>
                <a:spcPts val="0"/>
              </a:spcAft>
              <a:buNone/>
            </a:pPr>
            <a:r>
              <a:rPr lang="en"/>
              <a:t>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                                                              </a:t>
            </a:r>
            <a:r>
              <a:rPr lang="en"/>
              <a:t>Original</a:t>
            </a:r>
            <a:r>
              <a:rPr lang="en"/>
              <a:t> Image ,  A   =</a:t>
            </a:r>
            <a:endParaRPr/>
          </a:p>
        </p:txBody>
      </p:sp>
      <p:graphicFrame>
        <p:nvGraphicFramePr>
          <p:cNvPr id="624" name="Google Shape;624;p88"/>
          <p:cNvGraphicFramePr/>
          <p:nvPr/>
        </p:nvGraphicFramePr>
        <p:xfrm>
          <a:off x="2786625" y="1977450"/>
          <a:ext cx="3000000" cy="3000000"/>
        </p:xfrm>
        <a:graphic>
          <a:graphicData uri="http://schemas.openxmlformats.org/drawingml/2006/table">
            <a:tbl>
              <a:tblPr>
                <a:noFill/>
                <a:tableStyleId>{9D5D0CF5-CD00-4C9F-B50D-3B9BB0D118CF}</a:tableStyleId>
              </a:tblPr>
              <a:tblGrid>
                <a:gridCol w="382850"/>
                <a:gridCol w="382850"/>
                <a:gridCol w="382850"/>
              </a:tblGrid>
              <a:tr h="190500">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r h="190500">
                <a:tc>
                  <a:txBody>
                    <a:bodyPr/>
                    <a:lstStyle/>
                    <a:p>
                      <a:pPr indent="0" lvl="0" marL="0" rtl="0" algn="l">
                        <a:spcBef>
                          <a:spcPts val="0"/>
                        </a:spcBef>
                        <a:spcAft>
                          <a:spcPts val="0"/>
                        </a:spcAft>
                        <a:buNone/>
                      </a:pPr>
                      <a:r>
                        <a:rPr lang="en"/>
                        <a:t>x</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x</a:t>
                      </a:r>
                      <a:endParaRPr/>
                    </a:p>
                  </a:txBody>
                  <a:tcPr marT="91425" marB="91425" marR="91425" marL="91425"/>
                </a:tc>
              </a:tr>
              <a:tr h="19050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r>
            </a:tbl>
          </a:graphicData>
        </a:graphic>
      </p:graphicFrame>
      <p:graphicFrame>
        <p:nvGraphicFramePr>
          <p:cNvPr id="625" name="Google Shape;625;p88"/>
          <p:cNvGraphicFramePr/>
          <p:nvPr/>
        </p:nvGraphicFramePr>
        <p:xfrm>
          <a:off x="4443200" y="2887300"/>
          <a:ext cx="3000000" cy="3000000"/>
        </p:xfrm>
        <a:graphic>
          <a:graphicData uri="http://schemas.openxmlformats.org/drawingml/2006/table">
            <a:tbl>
              <a:tblPr>
                <a:noFill/>
                <a:tableStyleId>{9D5D0CF5-CD00-4C9F-B50D-3B9BB0D118CF}</a:tableStyleId>
              </a:tblPr>
              <a:tblGrid>
                <a:gridCol w="382850"/>
                <a:gridCol w="382850"/>
                <a:gridCol w="382850"/>
                <a:gridCol w="382850"/>
                <a:gridCol w="382850"/>
                <a:gridCol w="382850"/>
                <a:gridCol w="382850"/>
                <a:gridCol w="382850"/>
                <a:gridCol w="382850"/>
                <a:gridCol w="382850"/>
                <a:gridCol w="382850"/>
              </a:tblGrid>
              <a:tr h="38100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r>
              <a:tr h="38100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r h="38100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r h="38100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r h="381000">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1</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c>
                  <a:txBody>
                    <a:bodyPr/>
                    <a:lstStyle/>
                    <a:p>
                      <a:pPr indent="0" lvl="0" marL="0" rtl="0" algn="l">
                        <a:spcBef>
                          <a:spcPts val="0"/>
                        </a:spcBef>
                        <a:spcAft>
                          <a:spcPts val="0"/>
                        </a:spcAft>
                        <a:buNone/>
                      </a:pPr>
                      <a:r>
                        <a:rPr lang="en"/>
                        <a:t>0</a:t>
                      </a:r>
                      <a:endParaRPr/>
                    </a:p>
                  </a:txBody>
                  <a:tcPr marT="91425" marB="91425" marR="91425" marL="91425"/>
                </a:tc>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8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Code</a:t>
            </a:r>
            <a:endParaRPr/>
          </a:p>
        </p:txBody>
      </p:sp>
      <p:sp>
        <p:nvSpPr>
          <p:cNvPr id="631" name="Google Shape;631;p8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1800">
                <a:solidFill>
                  <a:srgbClr val="FF0000"/>
                </a:solidFill>
                <a:highlight>
                  <a:schemeClr val="lt1"/>
                </a:highlight>
                <a:latin typeface="Roboto"/>
                <a:ea typeface="Roboto"/>
                <a:cs typeface="Roboto"/>
                <a:sym typeface="Roboto"/>
              </a:rPr>
              <a:t>Implementation Code Here:https://github.com/Schukuratsu/Python-cv2-fast-thinning-algorithm</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90"/>
          <p:cNvSpPr txBox="1"/>
          <p:nvPr>
            <p:ph type="title"/>
          </p:nvPr>
        </p:nvSpPr>
        <p:spPr>
          <a:xfrm>
            <a:off x="727650" y="60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Morphological Reconstruction</a:t>
            </a:r>
            <a:endParaRPr/>
          </a:p>
        </p:txBody>
      </p:sp>
      <p:sp>
        <p:nvSpPr>
          <p:cNvPr id="637" name="Google Shape;637;p90"/>
          <p:cNvSpPr txBox="1"/>
          <p:nvPr>
            <p:ph idx="1" type="body"/>
          </p:nvPr>
        </p:nvSpPr>
        <p:spPr>
          <a:xfrm>
            <a:off x="729450" y="1319000"/>
            <a:ext cx="7688700" cy="3824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2"/>
              </a:buClr>
              <a:buSzPts val="1400"/>
              <a:buChar char="●"/>
            </a:pPr>
            <a:r>
              <a:rPr lang="en" sz="1400">
                <a:solidFill>
                  <a:schemeClr val="dk2"/>
                </a:solidFill>
              </a:rPr>
              <a:t>E</a:t>
            </a:r>
            <a:r>
              <a:rPr lang="en" sz="1400">
                <a:solidFill>
                  <a:schemeClr val="dk2"/>
                </a:solidFill>
              </a:rPr>
              <a:t>xtract and reconstruct specific features or structures from an image based on morphological operations</a:t>
            </a:r>
            <a:endParaRPr sz="1400">
              <a:solidFill>
                <a:schemeClr val="dk2"/>
              </a:solidFill>
            </a:endParaRPr>
          </a:p>
          <a:p>
            <a:pPr indent="-317500" lvl="0" marL="457200" rtl="0" algn="l">
              <a:spcBef>
                <a:spcPts val="0"/>
              </a:spcBef>
              <a:spcAft>
                <a:spcPts val="0"/>
              </a:spcAft>
              <a:buClr>
                <a:schemeClr val="dk2"/>
              </a:buClr>
              <a:buSzPts val="1400"/>
              <a:buChar char="●"/>
            </a:pPr>
            <a:r>
              <a:rPr lang="en" sz="1400">
                <a:solidFill>
                  <a:schemeClr val="dk2"/>
                </a:solidFill>
              </a:rPr>
              <a:t>Focuses on selectively highlighting certain parts of an image while suppressing others</a:t>
            </a:r>
            <a:endParaRPr sz="1200">
              <a:solidFill>
                <a:schemeClr val="dk2"/>
              </a:solidFill>
            </a:endParaRPr>
          </a:p>
          <a:p>
            <a:pPr indent="0" lvl="0" marL="0" rtl="0" algn="l">
              <a:spcBef>
                <a:spcPts val="1200"/>
              </a:spcBef>
              <a:spcAft>
                <a:spcPts val="0"/>
              </a:spcAft>
              <a:buNone/>
            </a:pPr>
            <a:r>
              <a:t/>
            </a:r>
            <a:endParaRPr b="1" sz="1400">
              <a:solidFill>
                <a:schemeClr val="dk2"/>
              </a:solidFill>
            </a:endParaRPr>
          </a:p>
          <a:p>
            <a:pPr indent="0" lvl="0" marL="0" rtl="0" algn="l">
              <a:spcBef>
                <a:spcPts val="1200"/>
              </a:spcBef>
              <a:spcAft>
                <a:spcPts val="0"/>
              </a:spcAft>
              <a:buNone/>
            </a:pPr>
            <a:r>
              <a:rPr b="1" lang="en" sz="1400">
                <a:solidFill>
                  <a:schemeClr val="dk2"/>
                </a:solidFill>
              </a:rPr>
              <a:t>Required Elements for Morphological Reconstruction:</a:t>
            </a:r>
            <a:endParaRPr b="1" sz="1400">
              <a:solidFill>
                <a:schemeClr val="dk2"/>
              </a:solidFill>
            </a:endParaRPr>
          </a:p>
          <a:p>
            <a:pPr indent="-311150" lvl="0" marL="457200" rtl="0" algn="l">
              <a:spcBef>
                <a:spcPts val="1200"/>
              </a:spcBef>
              <a:spcAft>
                <a:spcPts val="0"/>
              </a:spcAft>
              <a:buClr>
                <a:schemeClr val="dk2"/>
              </a:buClr>
              <a:buSzPts val="1300"/>
              <a:buChar char="●"/>
            </a:pPr>
            <a:r>
              <a:rPr b="1" lang="en">
                <a:solidFill>
                  <a:schemeClr val="dk2"/>
                </a:solidFill>
              </a:rPr>
              <a:t>Marker Image:</a:t>
            </a:r>
            <a:r>
              <a:rPr lang="en">
                <a:solidFill>
                  <a:schemeClr val="dk2"/>
                </a:solidFill>
              </a:rPr>
              <a:t> An initial image or subset that serves as the seed for reconstruction. It can be created based on specific criteria or thresholds applied to the original image.</a:t>
            </a:r>
            <a:endParaRPr>
              <a:solidFill>
                <a:schemeClr val="dk2"/>
              </a:solidFill>
            </a:endParaRPr>
          </a:p>
          <a:p>
            <a:pPr indent="-311150" lvl="0" marL="457200" rtl="0" algn="l">
              <a:spcBef>
                <a:spcPts val="0"/>
              </a:spcBef>
              <a:spcAft>
                <a:spcPts val="0"/>
              </a:spcAft>
              <a:buClr>
                <a:schemeClr val="dk2"/>
              </a:buClr>
              <a:buSzPts val="1300"/>
              <a:buChar char="●"/>
            </a:pPr>
            <a:r>
              <a:rPr b="1" lang="en">
                <a:solidFill>
                  <a:schemeClr val="dk2"/>
                </a:solidFill>
              </a:rPr>
              <a:t>Mask Image:</a:t>
            </a:r>
            <a:r>
              <a:rPr lang="en">
                <a:solidFill>
                  <a:schemeClr val="dk2"/>
                </a:solidFill>
              </a:rPr>
              <a:t> The original image or a processed version of the original image that guides and constrains the reconstruction process.</a:t>
            </a:r>
            <a:endParaRPr>
              <a:solidFill>
                <a:schemeClr val="dk2"/>
              </a:solidFill>
            </a:endParaRPr>
          </a:p>
          <a:p>
            <a:pPr indent="-311150" lvl="0" marL="457200" rtl="0" algn="l">
              <a:spcBef>
                <a:spcPts val="0"/>
              </a:spcBef>
              <a:spcAft>
                <a:spcPts val="0"/>
              </a:spcAft>
              <a:buClr>
                <a:schemeClr val="dk2"/>
              </a:buClr>
              <a:buSzPts val="1300"/>
              <a:buChar char="●"/>
            </a:pPr>
            <a:r>
              <a:rPr b="1" lang="en">
                <a:solidFill>
                  <a:schemeClr val="dk2"/>
                </a:solidFill>
              </a:rPr>
              <a:t>Structuring Element:</a:t>
            </a:r>
            <a:r>
              <a:rPr lang="en">
                <a:solidFill>
                  <a:schemeClr val="dk2"/>
                </a:solidFill>
              </a:rPr>
              <a:t> The neighborhood used for dilation or erosion. Common structuring elements include simple shapes like squares, disks, or more complex configurations.</a:t>
            </a:r>
            <a:endParaRPr sz="1400">
              <a:solidFill>
                <a:schemeClr val="dk2"/>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91"/>
          <p:cNvSpPr txBox="1"/>
          <p:nvPr>
            <p:ph idx="1" type="body"/>
          </p:nvPr>
        </p:nvSpPr>
        <p:spPr>
          <a:xfrm>
            <a:off x="729450" y="4067300"/>
            <a:ext cx="3842700" cy="60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43" name="Google Shape;643;p91"/>
          <p:cNvPicPr preferRelativeResize="0"/>
          <p:nvPr/>
        </p:nvPicPr>
        <p:blipFill>
          <a:blip r:embed="rId3">
            <a:alphaModFix/>
          </a:blip>
          <a:stretch>
            <a:fillRect/>
          </a:stretch>
        </p:blipFill>
        <p:spPr>
          <a:xfrm>
            <a:off x="805825" y="563701"/>
            <a:ext cx="6218674" cy="2146291"/>
          </a:xfrm>
          <a:prstGeom prst="rect">
            <a:avLst/>
          </a:prstGeom>
          <a:noFill/>
          <a:ln>
            <a:noFill/>
          </a:ln>
        </p:spPr>
      </p:pic>
      <p:pic>
        <p:nvPicPr>
          <p:cNvPr id="644" name="Google Shape;644;p91"/>
          <p:cNvPicPr preferRelativeResize="0"/>
          <p:nvPr/>
        </p:nvPicPr>
        <p:blipFill>
          <a:blip r:embed="rId4">
            <a:alphaModFix/>
          </a:blip>
          <a:stretch>
            <a:fillRect/>
          </a:stretch>
        </p:blipFill>
        <p:spPr>
          <a:xfrm>
            <a:off x="767650" y="2975000"/>
            <a:ext cx="6295024" cy="1821949"/>
          </a:xfrm>
          <a:prstGeom prst="rect">
            <a:avLst/>
          </a:prstGeom>
          <a:noFill/>
          <a:ln>
            <a:noFill/>
          </a:ln>
        </p:spPr>
      </p:pic>
      <p:sp>
        <p:nvSpPr>
          <p:cNvPr id="645" name="Google Shape;645;p91"/>
          <p:cNvSpPr txBox="1"/>
          <p:nvPr/>
        </p:nvSpPr>
        <p:spPr>
          <a:xfrm>
            <a:off x="7453750" y="987950"/>
            <a:ext cx="1250400" cy="12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0D0D0D"/>
                </a:solidFill>
                <a:latin typeface="Lato"/>
                <a:ea typeface="Lato"/>
                <a:cs typeface="Lato"/>
                <a:sym typeface="Lato"/>
              </a:rPr>
              <a:t>[Extracts the particles connected to a rectangle boundary]</a:t>
            </a:r>
            <a:endParaRPr sz="1300">
              <a:solidFill>
                <a:srgbClr val="0D0D0D"/>
              </a:solidFill>
              <a:latin typeface="Lato"/>
              <a:ea typeface="Lato"/>
              <a:cs typeface="Lato"/>
              <a:sym typeface="Lato"/>
            </a:endParaRPr>
          </a:p>
        </p:txBody>
      </p:sp>
      <p:sp>
        <p:nvSpPr>
          <p:cNvPr id="646" name="Google Shape;646;p91"/>
          <p:cNvSpPr txBox="1"/>
          <p:nvPr/>
        </p:nvSpPr>
        <p:spPr>
          <a:xfrm>
            <a:off x="7453750" y="3189375"/>
            <a:ext cx="1250400" cy="124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0D0D0D"/>
                </a:solidFill>
                <a:latin typeface="Lato"/>
                <a:ea typeface="Lato"/>
                <a:cs typeface="Lato"/>
                <a:sym typeface="Lato"/>
              </a:rPr>
              <a:t>[Extracts the particles based on morphological properties]</a:t>
            </a:r>
            <a:endParaRPr sz="1300">
              <a:solidFill>
                <a:srgbClr val="0D0D0D"/>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0"/>
          <p:cNvSpPr txBox="1"/>
          <p:nvPr>
            <p:ph type="title"/>
          </p:nvPr>
        </p:nvSpPr>
        <p:spPr>
          <a:xfrm>
            <a:off x="556250" y="5393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Of some Logic Operations</a:t>
            </a:r>
            <a:endParaRPr/>
          </a:p>
        </p:txBody>
      </p:sp>
      <p:sp>
        <p:nvSpPr>
          <p:cNvPr id="139" name="Google Shape;139;p20"/>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0" name="Google Shape;140;p20"/>
          <p:cNvPicPr preferRelativeResize="0"/>
          <p:nvPr/>
        </p:nvPicPr>
        <p:blipFill>
          <a:blip r:embed="rId3">
            <a:alphaModFix/>
          </a:blip>
          <a:stretch>
            <a:fillRect/>
          </a:stretch>
        </p:blipFill>
        <p:spPr>
          <a:xfrm>
            <a:off x="1837450" y="957875"/>
            <a:ext cx="4945275" cy="41856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92"/>
          <p:cNvSpPr txBox="1"/>
          <p:nvPr>
            <p:ph type="title"/>
          </p:nvPr>
        </p:nvSpPr>
        <p:spPr>
          <a:xfrm>
            <a:off x="727650" y="5647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Geodesic Dilation</a:t>
            </a:r>
            <a:endParaRPr/>
          </a:p>
        </p:txBody>
      </p:sp>
      <p:sp>
        <p:nvSpPr>
          <p:cNvPr id="652" name="Google Shape;652;p92"/>
          <p:cNvSpPr txBox="1"/>
          <p:nvPr>
            <p:ph idx="1" type="body"/>
          </p:nvPr>
        </p:nvSpPr>
        <p:spPr>
          <a:xfrm>
            <a:off x="729450" y="1280850"/>
            <a:ext cx="8244900" cy="3862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0D0D0D"/>
                </a:solidFill>
              </a:rPr>
              <a:t>The geodesic </a:t>
            </a:r>
            <a:r>
              <a:rPr lang="en">
                <a:solidFill>
                  <a:srgbClr val="0D0D0D"/>
                </a:solidFill>
              </a:rPr>
              <a:t>dilation is an iterative morphological</a:t>
            </a:r>
            <a:r>
              <a:rPr lang="en">
                <a:solidFill>
                  <a:srgbClr val="0D0D0D"/>
                </a:solidFill>
              </a:rPr>
              <a:t> transformation requiring:</a:t>
            </a:r>
            <a:endParaRPr>
              <a:solidFill>
                <a:srgbClr val="0D0D0D"/>
              </a:solidFill>
            </a:endParaRPr>
          </a:p>
          <a:p>
            <a:pPr indent="0" lvl="0" marL="0" rtl="0" algn="l">
              <a:spcBef>
                <a:spcPts val="1200"/>
              </a:spcBef>
              <a:spcAft>
                <a:spcPts val="0"/>
              </a:spcAft>
              <a:buNone/>
            </a:pPr>
            <a:r>
              <a:t/>
            </a:r>
            <a:endParaRPr>
              <a:solidFill>
                <a:srgbClr val="0D0D0D"/>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653" name="Google Shape;653;p92"/>
          <p:cNvPicPr preferRelativeResize="0"/>
          <p:nvPr/>
        </p:nvPicPr>
        <p:blipFill>
          <a:blip r:embed="rId3">
            <a:alphaModFix/>
          </a:blip>
          <a:stretch>
            <a:fillRect/>
          </a:stretch>
        </p:blipFill>
        <p:spPr>
          <a:xfrm>
            <a:off x="868100" y="1889175"/>
            <a:ext cx="4594574" cy="336375"/>
          </a:xfrm>
          <a:prstGeom prst="rect">
            <a:avLst/>
          </a:prstGeom>
          <a:noFill/>
          <a:ln>
            <a:noFill/>
          </a:ln>
        </p:spPr>
      </p:pic>
      <p:pic>
        <p:nvPicPr>
          <p:cNvPr id="654" name="Google Shape;654;p92"/>
          <p:cNvPicPr preferRelativeResize="0"/>
          <p:nvPr/>
        </p:nvPicPr>
        <p:blipFill>
          <a:blip r:embed="rId4">
            <a:alphaModFix/>
          </a:blip>
          <a:stretch>
            <a:fillRect/>
          </a:stretch>
        </p:blipFill>
        <p:spPr>
          <a:xfrm>
            <a:off x="943448" y="2683598"/>
            <a:ext cx="2502525" cy="1206125"/>
          </a:xfrm>
          <a:prstGeom prst="rect">
            <a:avLst/>
          </a:prstGeom>
          <a:noFill/>
          <a:ln>
            <a:noFill/>
          </a:ln>
        </p:spPr>
      </p:pic>
      <p:sp>
        <p:nvSpPr>
          <p:cNvPr id="655" name="Google Shape;655;p92"/>
          <p:cNvSpPr txBox="1"/>
          <p:nvPr/>
        </p:nvSpPr>
        <p:spPr>
          <a:xfrm>
            <a:off x="3732275" y="2472600"/>
            <a:ext cx="2614800" cy="147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0D0D0D"/>
                </a:solidFill>
                <a:latin typeface="Lato"/>
                <a:ea typeface="Lato"/>
                <a:cs typeface="Lato"/>
                <a:sym typeface="Lato"/>
              </a:rPr>
              <a:t>F = Marker image</a:t>
            </a:r>
            <a:endParaRPr sz="1300">
              <a:solidFill>
                <a:srgbClr val="0D0D0D"/>
              </a:solidFill>
              <a:latin typeface="Lato"/>
              <a:ea typeface="Lato"/>
              <a:cs typeface="Lato"/>
              <a:sym typeface="Lato"/>
            </a:endParaRPr>
          </a:p>
          <a:p>
            <a:pPr indent="0" lvl="0" marL="0" rtl="0" algn="l">
              <a:lnSpc>
                <a:spcPct val="115000"/>
              </a:lnSpc>
              <a:spcBef>
                <a:spcPts val="1200"/>
              </a:spcBef>
              <a:spcAft>
                <a:spcPts val="0"/>
              </a:spcAft>
              <a:buNone/>
            </a:pPr>
            <a:r>
              <a:rPr lang="en" sz="1300">
                <a:solidFill>
                  <a:srgbClr val="0D0D0D"/>
                </a:solidFill>
                <a:latin typeface="Lato"/>
                <a:ea typeface="Lato"/>
                <a:cs typeface="Lato"/>
                <a:sym typeface="Lato"/>
              </a:rPr>
              <a:t>G = Mask image</a:t>
            </a:r>
            <a:endParaRPr sz="1300">
              <a:solidFill>
                <a:srgbClr val="0D0D0D"/>
              </a:solidFill>
              <a:latin typeface="Lato"/>
              <a:ea typeface="Lato"/>
              <a:cs typeface="Lato"/>
              <a:sym typeface="Lato"/>
            </a:endParaRPr>
          </a:p>
          <a:p>
            <a:pPr indent="0" lvl="0" marL="0" rtl="0" algn="l">
              <a:lnSpc>
                <a:spcPct val="115000"/>
              </a:lnSpc>
              <a:spcBef>
                <a:spcPts val="1200"/>
              </a:spcBef>
              <a:spcAft>
                <a:spcPts val="0"/>
              </a:spcAft>
              <a:buNone/>
            </a:pPr>
            <a:r>
              <a:rPr lang="en" sz="1300">
                <a:solidFill>
                  <a:srgbClr val="0D0D0D"/>
                </a:solidFill>
                <a:latin typeface="Lato"/>
                <a:ea typeface="Lato"/>
                <a:cs typeface="Lato"/>
                <a:sym typeface="Lato"/>
              </a:rPr>
              <a:t>B = Structuring element</a:t>
            </a:r>
            <a:endParaRPr sz="1300">
              <a:solidFill>
                <a:srgbClr val="0D0D0D"/>
              </a:solidFill>
              <a:latin typeface="Lato"/>
              <a:ea typeface="Lato"/>
              <a:cs typeface="Lato"/>
              <a:sym typeface="Lato"/>
            </a:endParaRPr>
          </a:p>
          <a:p>
            <a:pPr indent="0" lvl="0" marL="0" rtl="0" algn="l">
              <a:lnSpc>
                <a:spcPct val="115000"/>
              </a:lnSpc>
              <a:spcBef>
                <a:spcPts val="1200"/>
              </a:spcBef>
              <a:spcAft>
                <a:spcPts val="1200"/>
              </a:spcAft>
              <a:buNone/>
            </a:pPr>
            <a:r>
              <a:rPr lang="en" sz="1300">
                <a:solidFill>
                  <a:srgbClr val="0D0D0D"/>
                </a:solidFill>
                <a:latin typeface="Lato"/>
                <a:ea typeface="Lato"/>
                <a:cs typeface="Lato"/>
                <a:sym typeface="Lato"/>
              </a:rPr>
              <a:t>n = Number of time of geodesic dilation</a:t>
            </a:r>
            <a:endParaRPr sz="1300">
              <a:solidFill>
                <a:srgbClr val="0D0D0D"/>
              </a:solidFill>
              <a:latin typeface="Lato"/>
              <a:ea typeface="Lato"/>
              <a:cs typeface="Lato"/>
              <a:sym typeface="Lato"/>
            </a:endParaRPr>
          </a:p>
        </p:txBody>
      </p:sp>
      <p:pic>
        <p:nvPicPr>
          <p:cNvPr id="656" name="Google Shape;656;p92"/>
          <p:cNvPicPr preferRelativeResize="0"/>
          <p:nvPr/>
        </p:nvPicPr>
        <p:blipFill>
          <a:blip r:embed="rId5">
            <a:alphaModFix/>
          </a:blip>
          <a:stretch>
            <a:fillRect/>
          </a:stretch>
        </p:blipFill>
        <p:spPr>
          <a:xfrm>
            <a:off x="6102050" y="2349600"/>
            <a:ext cx="2929577" cy="19640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93"/>
          <p:cNvSpPr txBox="1"/>
          <p:nvPr>
            <p:ph type="title"/>
          </p:nvPr>
        </p:nvSpPr>
        <p:spPr>
          <a:xfrm>
            <a:off x="727650" y="5648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Geodesic </a:t>
            </a:r>
            <a:r>
              <a:rPr lang="en"/>
              <a:t>Dilation graphical illustration</a:t>
            </a:r>
            <a:endParaRPr/>
          </a:p>
        </p:txBody>
      </p:sp>
      <p:sp>
        <p:nvSpPr>
          <p:cNvPr id="662" name="Google Shape;662;p93"/>
          <p:cNvSpPr txBox="1"/>
          <p:nvPr>
            <p:ph idx="1" type="body"/>
          </p:nvPr>
        </p:nvSpPr>
        <p:spPr>
          <a:xfrm>
            <a:off x="729450" y="1338100"/>
            <a:ext cx="7688700" cy="380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63" name="Google Shape;663;p93"/>
          <p:cNvPicPr preferRelativeResize="0"/>
          <p:nvPr/>
        </p:nvPicPr>
        <p:blipFill>
          <a:blip r:embed="rId3">
            <a:alphaModFix/>
          </a:blip>
          <a:stretch>
            <a:fillRect/>
          </a:stretch>
        </p:blipFill>
        <p:spPr>
          <a:xfrm>
            <a:off x="1669975" y="1385374"/>
            <a:ext cx="6878126" cy="31876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94"/>
          <p:cNvSpPr txBox="1"/>
          <p:nvPr>
            <p:ph type="title"/>
          </p:nvPr>
        </p:nvSpPr>
        <p:spPr>
          <a:xfrm>
            <a:off x="727650" y="5648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Geodesic </a:t>
            </a:r>
            <a:r>
              <a:rPr lang="en"/>
              <a:t>Erosion</a:t>
            </a:r>
            <a:endParaRPr/>
          </a:p>
        </p:txBody>
      </p:sp>
      <p:sp>
        <p:nvSpPr>
          <p:cNvPr id="669" name="Google Shape;669;p94"/>
          <p:cNvSpPr txBox="1"/>
          <p:nvPr>
            <p:ph idx="1" type="body"/>
          </p:nvPr>
        </p:nvSpPr>
        <p:spPr>
          <a:xfrm>
            <a:off x="729450" y="1338100"/>
            <a:ext cx="7688700" cy="380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0D0D0D"/>
                </a:solidFill>
              </a:rPr>
              <a:t>The geodesic erosion is an iterative morphological transformation which is restricted by mask image</a:t>
            </a:r>
            <a:endParaRPr>
              <a:solidFill>
                <a:srgbClr val="0D0D0D"/>
              </a:solidFill>
            </a:endParaRPr>
          </a:p>
          <a:p>
            <a:pPr indent="0" lvl="0" marL="0" rtl="0" algn="l">
              <a:spcBef>
                <a:spcPts val="1200"/>
              </a:spcBef>
              <a:spcAft>
                <a:spcPts val="0"/>
              </a:spcAft>
              <a:buNone/>
            </a:pPr>
            <a:r>
              <a:t/>
            </a:r>
            <a:endParaRPr>
              <a:solidFill>
                <a:srgbClr val="0D0D0D"/>
              </a:solidFill>
            </a:endParaRPr>
          </a:p>
          <a:p>
            <a:pPr indent="0" lvl="0" marL="0" rtl="0" algn="l">
              <a:spcBef>
                <a:spcPts val="1200"/>
              </a:spcBef>
              <a:spcAft>
                <a:spcPts val="1200"/>
              </a:spcAft>
              <a:buNone/>
            </a:pPr>
            <a:r>
              <a:t/>
            </a:r>
            <a:endParaRPr>
              <a:solidFill>
                <a:srgbClr val="0D0D0D"/>
              </a:solidFill>
            </a:endParaRPr>
          </a:p>
        </p:txBody>
      </p:sp>
      <p:pic>
        <p:nvPicPr>
          <p:cNvPr id="670" name="Google Shape;670;p94"/>
          <p:cNvPicPr preferRelativeResize="0"/>
          <p:nvPr/>
        </p:nvPicPr>
        <p:blipFill>
          <a:blip r:embed="rId3">
            <a:alphaModFix/>
          </a:blip>
          <a:stretch>
            <a:fillRect/>
          </a:stretch>
        </p:blipFill>
        <p:spPr>
          <a:xfrm>
            <a:off x="1116200" y="1955975"/>
            <a:ext cx="755225" cy="414150"/>
          </a:xfrm>
          <a:prstGeom prst="rect">
            <a:avLst/>
          </a:prstGeom>
          <a:noFill/>
          <a:ln>
            <a:noFill/>
          </a:ln>
        </p:spPr>
      </p:pic>
      <p:sp>
        <p:nvSpPr>
          <p:cNvPr id="671" name="Google Shape;671;p94"/>
          <p:cNvSpPr txBox="1"/>
          <p:nvPr/>
        </p:nvSpPr>
        <p:spPr>
          <a:xfrm>
            <a:off x="1814175" y="1995350"/>
            <a:ext cx="44850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0D0D0D"/>
                </a:solidFill>
                <a:latin typeface="Lato"/>
                <a:ea typeface="Lato"/>
                <a:cs typeface="Lato"/>
                <a:sym typeface="Lato"/>
              </a:rPr>
              <a:t>: Geodesic erosion of size n of F with respect to G</a:t>
            </a:r>
            <a:endParaRPr sz="1300">
              <a:solidFill>
                <a:srgbClr val="0D0D0D"/>
              </a:solidFill>
              <a:latin typeface="Lato"/>
              <a:ea typeface="Lato"/>
              <a:cs typeface="Lato"/>
              <a:sym typeface="Lato"/>
            </a:endParaRPr>
          </a:p>
        </p:txBody>
      </p:sp>
      <p:pic>
        <p:nvPicPr>
          <p:cNvPr id="672" name="Google Shape;672;p94"/>
          <p:cNvPicPr preferRelativeResize="0"/>
          <p:nvPr/>
        </p:nvPicPr>
        <p:blipFill>
          <a:blip r:embed="rId4">
            <a:alphaModFix/>
          </a:blip>
          <a:stretch>
            <a:fillRect/>
          </a:stretch>
        </p:blipFill>
        <p:spPr>
          <a:xfrm>
            <a:off x="1320550" y="2687500"/>
            <a:ext cx="2781300" cy="13335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95"/>
          <p:cNvSpPr txBox="1"/>
          <p:nvPr>
            <p:ph type="title"/>
          </p:nvPr>
        </p:nvSpPr>
        <p:spPr>
          <a:xfrm>
            <a:off x="727650" y="5648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Geodesic Erosion graphical illustration</a:t>
            </a:r>
            <a:endParaRPr/>
          </a:p>
        </p:txBody>
      </p:sp>
      <p:sp>
        <p:nvSpPr>
          <p:cNvPr id="678" name="Google Shape;678;p95"/>
          <p:cNvSpPr txBox="1"/>
          <p:nvPr>
            <p:ph idx="1" type="body"/>
          </p:nvPr>
        </p:nvSpPr>
        <p:spPr>
          <a:xfrm>
            <a:off x="729450" y="1338100"/>
            <a:ext cx="7688700" cy="380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79" name="Google Shape;679;p95"/>
          <p:cNvPicPr preferRelativeResize="0"/>
          <p:nvPr/>
        </p:nvPicPr>
        <p:blipFill>
          <a:blip r:embed="rId3">
            <a:alphaModFix/>
          </a:blip>
          <a:stretch>
            <a:fillRect/>
          </a:stretch>
        </p:blipFill>
        <p:spPr>
          <a:xfrm>
            <a:off x="634625" y="1338100"/>
            <a:ext cx="7248675" cy="34255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9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Quiz</a:t>
            </a:r>
            <a:endParaRPr/>
          </a:p>
        </p:txBody>
      </p:sp>
      <p:sp>
        <p:nvSpPr>
          <p:cNvPr id="685" name="Google Shape;685;p9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solidFill>
                  <a:srgbClr val="0D0D0D"/>
                </a:solidFill>
              </a:rPr>
              <a:t>In which scenario would geodesic erosion be particularly useful in image processing</a:t>
            </a:r>
            <a:endParaRPr>
              <a:solidFill>
                <a:srgbClr val="0D0D0D"/>
              </a:solidFill>
            </a:endParaRPr>
          </a:p>
          <a:p>
            <a:pPr indent="0" lvl="0" marL="0" rtl="0" algn="l">
              <a:spcBef>
                <a:spcPts val="1200"/>
              </a:spcBef>
              <a:spcAft>
                <a:spcPts val="0"/>
              </a:spcAft>
              <a:buNone/>
            </a:pPr>
            <a:r>
              <a:t/>
            </a:r>
            <a:endParaRPr>
              <a:solidFill>
                <a:srgbClr val="0D0D0D"/>
              </a:solidFill>
            </a:endParaRPr>
          </a:p>
          <a:p>
            <a:pPr indent="0" lvl="0" marL="0" rtl="0" algn="l">
              <a:spcBef>
                <a:spcPts val="1200"/>
              </a:spcBef>
              <a:spcAft>
                <a:spcPts val="0"/>
              </a:spcAft>
              <a:buNone/>
            </a:pPr>
            <a:r>
              <a:rPr lang="en">
                <a:solidFill>
                  <a:srgbClr val="0D0D0D"/>
                </a:solidFill>
              </a:rPr>
              <a:t>A) To sharpen the edges of objects in a grayscale image.</a:t>
            </a:r>
            <a:endParaRPr>
              <a:solidFill>
                <a:srgbClr val="0D0D0D"/>
              </a:solidFill>
            </a:endParaRPr>
          </a:p>
          <a:p>
            <a:pPr indent="0" lvl="0" marL="0" rtl="0" algn="l">
              <a:spcBef>
                <a:spcPts val="1200"/>
              </a:spcBef>
              <a:spcAft>
                <a:spcPts val="0"/>
              </a:spcAft>
              <a:buNone/>
            </a:pPr>
            <a:r>
              <a:rPr lang="en">
                <a:solidFill>
                  <a:srgbClr val="0D0D0D"/>
                </a:solidFill>
              </a:rPr>
              <a:t>B) To iteratively erode an image until all the pixels are removed.</a:t>
            </a:r>
            <a:endParaRPr>
              <a:solidFill>
                <a:srgbClr val="0D0D0D"/>
              </a:solidFill>
            </a:endParaRPr>
          </a:p>
          <a:p>
            <a:pPr indent="0" lvl="0" marL="0" rtl="0" algn="l">
              <a:spcBef>
                <a:spcPts val="1200"/>
              </a:spcBef>
              <a:spcAft>
                <a:spcPts val="0"/>
              </a:spcAft>
              <a:buNone/>
            </a:pPr>
            <a:r>
              <a:rPr lang="en">
                <a:solidFill>
                  <a:srgbClr val="0D0D0D"/>
                </a:solidFill>
              </a:rPr>
              <a:t>C) To control the erosion process using a reference image, ensuring that erosion does not go beyond certain boundaries.</a:t>
            </a:r>
            <a:endParaRPr>
              <a:solidFill>
                <a:srgbClr val="0D0D0D"/>
              </a:solidFill>
            </a:endParaRPr>
          </a:p>
          <a:p>
            <a:pPr indent="0" lvl="0" marL="0" rtl="0" algn="l">
              <a:spcBef>
                <a:spcPts val="1200"/>
              </a:spcBef>
              <a:spcAft>
                <a:spcPts val="1200"/>
              </a:spcAft>
              <a:buNone/>
            </a:pPr>
            <a:r>
              <a:rPr lang="en">
                <a:solidFill>
                  <a:srgbClr val="0D0D0D"/>
                </a:solidFill>
              </a:rPr>
              <a:t>D) To perform edge detection by computing the gradient of the image intensity.</a:t>
            </a:r>
            <a:endParaRPr>
              <a:solidFill>
                <a:srgbClr val="0D0D0D"/>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97"/>
          <p:cNvSpPr txBox="1"/>
          <p:nvPr>
            <p:ph type="title"/>
          </p:nvPr>
        </p:nvSpPr>
        <p:spPr>
          <a:xfrm>
            <a:off x="727650" y="6220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Morphological reconstruction by Dilation &amp; Erosion</a:t>
            </a:r>
            <a:endParaRPr/>
          </a:p>
        </p:txBody>
      </p:sp>
      <p:sp>
        <p:nvSpPr>
          <p:cNvPr id="691" name="Google Shape;691;p97"/>
          <p:cNvSpPr txBox="1"/>
          <p:nvPr>
            <p:ph idx="1" type="body"/>
          </p:nvPr>
        </p:nvSpPr>
        <p:spPr>
          <a:xfrm>
            <a:off x="729450" y="1299925"/>
            <a:ext cx="7688700" cy="3843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0D0D0D"/>
                </a:solidFill>
              </a:rPr>
              <a:t>The reconstruction through the geodesic operations are defined as the </a:t>
            </a:r>
            <a:r>
              <a:rPr lang="en">
                <a:solidFill>
                  <a:srgbClr val="0D0D0D"/>
                </a:solidFill>
              </a:rPr>
              <a:t>result of such operation at the stability</a:t>
            </a:r>
            <a:r>
              <a:rPr lang="en">
                <a:solidFill>
                  <a:srgbClr val="0D0D0D"/>
                </a:solidFill>
              </a:rPr>
              <a:t>:</a:t>
            </a:r>
            <a:endParaRPr>
              <a:solidFill>
                <a:srgbClr val="0D0D0D"/>
              </a:solidFill>
            </a:endParaRPr>
          </a:p>
          <a:p>
            <a:pPr indent="0" lvl="0" marL="0" rtl="0" algn="l">
              <a:spcBef>
                <a:spcPts val="1200"/>
              </a:spcBef>
              <a:spcAft>
                <a:spcPts val="0"/>
              </a:spcAft>
              <a:buNone/>
            </a:pPr>
            <a:r>
              <a:rPr b="1" lang="en">
                <a:solidFill>
                  <a:srgbClr val="000000"/>
                </a:solidFill>
              </a:rPr>
              <a:t>Morphological </a:t>
            </a:r>
            <a:r>
              <a:rPr b="1" lang="en">
                <a:solidFill>
                  <a:srgbClr val="000000"/>
                </a:solidFill>
              </a:rPr>
              <a:t>reconstruction by dilation</a:t>
            </a:r>
            <a:r>
              <a:rPr b="1" lang="en">
                <a:solidFill>
                  <a:srgbClr val="000000"/>
                </a:solidFill>
              </a:rPr>
              <a:t>:</a:t>
            </a:r>
            <a:endParaRPr b="1">
              <a:solidFill>
                <a:srgbClr val="000000"/>
              </a:solidFill>
            </a:endParaRPr>
          </a:p>
          <a:p>
            <a:pPr indent="0" lvl="0" marL="0" rtl="0" algn="l">
              <a:spcBef>
                <a:spcPts val="1200"/>
              </a:spcBef>
              <a:spcAft>
                <a:spcPts val="0"/>
              </a:spcAft>
              <a:buNone/>
            </a:pPr>
            <a:r>
              <a:t/>
            </a:r>
            <a:endParaRPr>
              <a:solidFill>
                <a:srgbClr val="000000"/>
              </a:solidFill>
            </a:endParaRPr>
          </a:p>
          <a:p>
            <a:pPr indent="0" lvl="0" marL="0" rtl="0" algn="l">
              <a:spcBef>
                <a:spcPts val="1200"/>
              </a:spcBef>
              <a:spcAft>
                <a:spcPts val="0"/>
              </a:spcAft>
              <a:buNone/>
            </a:pPr>
            <a:r>
              <a:t/>
            </a:r>
            <a:endParaRPr>
              <a:solidFill>
                <a:srgbClr val="000000"/>
              </a:solidFill>
            </a:endParaRPr>
          </a:p>
          <a:p>
            <a:pPr indent="0" lvl="0" marL="0" rtl="0" algn="l">
              <a:spcBef>
                <a:spcPts val="1200"/>
              </a:spcBef>
              <a:spcAft>
                <a:spcPts val="0"/>
              </a:spcAft>
              <a:buNone/>
            </a:pPr>
            <a:r>
              <a:t/>
            </a:r>
            <a:endParaRPr>
              <a:solidFill>
                <a:srgbClr val="000000"/>
              </a:solidFill>
            </a:endParaRPr>
          </a:p>
          <a:p>
            <a:pPr indent="0" lvl="0" marL="0" rtl="0" algn="l">
              <a:spcBef>
                <a:spcPts val="1200"/>
              </a:spcBef>
              <a:spcAft>
                <a:spcPts val="0"/>
              </a:spcAft>
              <a:buNone/>
            </a:pPr>
            <a:r>
              <a:rPr b="1" lang="en">
                <a:solidFill>
                  <a:srgbClr val="000000"/>
                </a:solidFill>
              </a:rPr>
              <a:t>Morphological reconstruction by erosion:</a:t>
            </a:r>
            <a:endParaRPr b="1">
              <a:solidFill>
                <a:srgbClr val="000000"/>
              </a:solidFill>
            </a:endParaRPr>
          </a:p>
          <a:p>
            <a:pPr indent="0" lvl="0" marL="0" rtl="0" algn="l">
              <a:spcBef>
                <a:spcPts val="1200"/>
              </a:spcBef>
              <a:spcAft>
                <a:spcPts val="0"/>
              </a:spcAft>
              <a:buNone/>
            </a:pPr>
            <a:r>
              <a:t/>
            </a:r>
            <a:endParaRPr>
              <a:solidFill>
                <a:srgbClr val="000000"/>
              </a:solidFill>
            </a:endParaRPr>
          </a:p>
          <a:p>
            <a:pPr indent="0" lvl="0" marL="0" rtl="0" algn="l">
              <a:spcBef>
                <a:spcPts val="1200"/>
              </a:spcBef>
              <a:spcAft>
                <a:spcPts val="0"/>
              </a:spcAft>
              <a:buNone/>
            </a:pPr>
            <a:r>
              <a:t/>
            </a:r>
            <a:endParaRPr>
              <a:solidFill>
                <a:srgbClr val="000000"/>
              </a:solidFill>
            </a:endParaRPr>
          </a:p>
          <a:p>
            <a:pPr indent="457200" lvl="0" marL="1371600" rtl="0" algn="l">
              <a:spcBef>
                <a:spcPts val="1200"/>
              </a:spcBef>
              <a:spcAft>
                <a:spcPts val="1200"/>
              </a:spcAft>
              <a:buNone/>
            </a:pPr>
            <a:r>
              <a:t/>
            </a:r>
            <a:endParaRPr>
              <a:solidFill>
                <a:srgbClr val="000000"/>
              </a:solidFill>
            </a:endParaRPr>
          </a:p>
        </p:txBody>
      </p:sp>
      <p:pic>
        <p:nvPicPr>
          <p:cNvPr id="692" name="Google Shape;692;p97"/>
          <p:cNvPicPr preferRelativeResize="0"/>
          <p:nvPr/>
        </p:nvPicPr>
        <p:blipFill>
          <a:blip r:embed="rId3">
            <a:alphaModFix/>
          </a:blip>
          <a:stretch>
            <a:fillRect/>
          </a:stretch>
        </p:blipFill>
        <p:spPr>
          <a:xfrm>
            <a:off x="1602900" y="2461700"/>
            <a:ext cx="1649400" cy="506796"/>
          </a:xfrm>
          <a:prstGeom prst="rect">
            <a:avLst/>
          </a:prstGeom>
          <a:noFill/>
          <a:ln>
            <a:noFill/>
          </a:ln>
        </p:spPr>
      </p:pic>
      <p:pic>
        <p:nvPicPr>
          <p:cNvPr id="693" name="Google Shape;693;p97"/>
          <p:cNvPicPr preferRelativeResize="0"/>
          <p:nvPr/>
        </p:nvPicPr>
        <p:blipFill>
          <a:blip r:embed="rId4">
            <a:alphaModFix/>
          </a:blip>
          <a:stretch>
            <a:fillRect/>
          </a:stretch>
        </p:blipFill>
        <p:spPr>
          <a:xfrm>
            <a:off x="1602900" y="3921775"/>
            <a:ext cx="1649403" cy="489075"/>
          </a:xfrm>
          <a:prstGeom prst="rect">
            <a:avLst/>
          </a:prstGeom>
          <a:noFill/>
          <a:ln>
            <a:noFill/>
          </a:ln>
        </p:spPr>
      </p:pic>
      <p:pic>
        <p:nvPicPr>
          <p:cNvPr id="694" name="Google Shape;694;p97"/>
          <p:cNvPicPr preferRelativeResize="0"/>
          <p:nvPr/>
        </p:nvPicPr>
        <p:blipFill>
          <a:blip r:embed="rId5">
            <a:alphaModFix/>
          </a:blip>
          <a:stretch>
            <a:fillRect/>
          </a:stretch>
        </p:blipFill>
        <p:spPr>
          <a:xfrm>
            <a:off x="3503125" y="3019425"/>
            <a:ext cx="1565075" cy="404600"/>
          </a:xfrm>
          <a:prstGeom prst="rect">
            <a:avLst/>
          </a:prstGeom>
          <a:noFill/>
          <a:ln>
            <a:noFill/>
          </a:ln>
        </p:spPr>
      </p:pic>
      <p:pic>
        <p:nvPicPr>
          <p:cNvPr id="695" name="Google Shape;695;p97"/>
          <p:cNvPicPr preferRelativeResize="0"/>
          <p:nvPr/>
        </p:nvPicPr>
        <p:blipFill>
          <a:blip r:embed="rId6">
            <a:alphaModFix/>
          </a:blip>
          <a:stretch>
            <a:fillRect/>
          </a:stretch>
        </p:blipFill>
        <p:spPr>
          <a:xfrm>
            <a:off x="3608100" y="4458550"/>
            <a:ext cx="1565075" cy="373751"/>
          </a:xfrm>
          <a:prstGeom prst="rect">
            <a:avLst/>
          </a:prstGeom>
          <a:noFill/>
          <a:ln>
            <a:noFill/>
          </a:ln>
        </p:spPr>
      </p:pic>
      <p:sp>
        <p:nvSpPr>
          <p:cNvPr id="696" name="Google Shape;696;p97"/>
          <p:cNvSpPr txBox="1"/>
          <p:nvPr/>
        </p:nvSpPr>
        <p:spPr>
          <a:xfrm>
            <a:off x="2568000" y="3019425"/>
            <a:ext cx="2004000" cy="30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300">
                <a:latin typeface="Lato"/>
                <a:ea typeface="Lato"/>
                <a:cs typeface="Lato"/>
                <a:sym typeface="Lato"/>
              </a:rPr>
              <a:t>with k such</a:t>
            </a:r>
            <a:endParaRPr sz="1300">
              <a:solidFill>
                <a:schemeClr val="accent1"/>
              </a:solidFill>
              <a:latin typeface="Lato"/>
              <a:ea typeface="Lato"/>
              <a:cs typeface="Lato"/>
              <a:sym typeface="Lato"/>
            </a:endParaRPr>
          </a:p>
        </p:txBody>
      </p:sp>
      <p:sp>
        <p:nvSpPr>
          <p:cNvPr id="697" name="Google Shape;697;p97"/>
          <p:cNvSpPr txBox="1"/>
          <p:nvPr/>
        </p:nvSpPr>
        <p:spPr>
          <a:xfrm>
            <a:off x="2615688" y="4458550"/>
            <a:ext cx="1908600" cy="30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latin typeface="Lato"/>
                <a:ea typeface="Lato"/>
                <a:cs typeface="Lato"/>
                <a:sym typeface="Lato"/>
              </a:rPr>
              <a:t>with k such</a:t>
            </a:r>
            <a:endParaRPr sz="1300">
              <a:solidFill>
                <a:schemeClr val="accent1"/>
              </a:solidFill>
              <a:latin typeface="Lato"/>
              <a:ea typeface="Lato"/>
              <a:cs typeface="Lato"/>
              <a:sym typeface="Lato"/>
            </a:endParaRPr>
          </a:p>
          <a:p>
            <a:pPr indent="0" lvl="0" marL="0" rtl="0" algn="l">
              <a:spcBef>
                <a:spcPts val="1200"/>
              </a:spcBef>
              <a:spcAft>
                <a:spcPts val="0"/>
              </a:spcAft>
              <a:buNone/>
            </a:pPr>
            <a:r>
              <a:t/>
            </a:r>
            <a:endParaRPr sz="1300">
              <a:solidFill>
                <a:schemeClr val="accent1"/>
              </a:solidFill>
              <a:latin typeface="Lato"/>
              <a:ea typeface="Lato"/>
              <a:cs typeface="Lato"/>
              <a:sym typeface="Lato"/>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98"/>
          <p:cNvSpPr txBox="1"/>
          <p:nvPr>
            <p:ph type="title"/>
          </p:nvPr>
        </p:nvSpPr>
        <p:spPr>
          <a:xfrm>
            <a:off x="729450" y="564800"/>
            <a:ext cx="82353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morphological </a:t>
            </a:r>
            <a:r>
              <a:rPr lang="en"/>
              <a:t>reconstruction</a:t>
            </a:r>
            <a:r>
              <a:rPr lang="en"/>
              <a:t> by dilation works</a:t>
            </a:r>
            <a:endParaRPr/>
          </a:p>
        </p:txBody>
      </p:sp>
      <p:sp>
        <p:nvSpPr>
          <p:cNvPr id="703" name="Google Shape;703;p9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04" name="Google Shape;704;p98"/>
          <p:cNvPicPr preferRelativeResize="0"/>
          <p:nvPr/>
        </p:nvPicPr>
        <p:blipFill>
          <a:blip r:embed="rId3">
            <a:alphaModFix/>
          </a:blip>
          <a:stretch>
            <a:fillRect/>
          </a:stretch>
        </p:blipFill>
        <p:spPr>
          <a:xfrm>
            <a:off x="1800" y="1575866"/>
            <a:ext cx="9143999" cy="2764117"/>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99"/>
          <p:cNvSpPr txBox="1"/>
          <p:nvPr>
            <p:ph type="title"/>
          </p:nvPr>
        </p:nvSpPr>
        <p:spPr>
          <a:xfrm>
            <a:off x="583175" y="564800"/>
            <a:ext cx="85215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Sample application of morphological reconstruction</a:t>
            </a:r>
            <a:endParaRPr/>
          </a:p>
        </p:txBody>
      </p:sp>
      <p:sp>
        <p:nvSpPr>
          <p:cNvPr id="710" name="Google Shape;710;p99"/>
          <p:cNvSpPr txBox="1"/>
          <p:nvPr>
            <p:ph idx="1" type="body"/>
          </p:nvPr>
        </p:nvSpPr>
        <p:spPr>
          <a:xfrm>
            <a:off x="729450" y="1319000"/>
            <a:ext cx="7688700" cy="382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900">
                <a:solidFill>
                  <a:srgbClr val="0D0D0D"/>
                </a:solidFill>
              </a:rPr>
              <a:t>Opening by reconstruction:</a:t>
            </a:r>
            <a:endParaRPr sz="1700">
              <a:solidFill>
                <a:srgbClr val="0D0D0D"/>
              </a:solidFill>
            </a:endParaRPr>
          </a:p>
          <a:p>
            <a:pPr indent="0" lvl="0" marL="0" rtl="0" algn="l">
              <a:spcBef>
                <a:spcPts val="1200"/>
              </a:spcBef>
              <a:spcAft>
                <a:spcPts val="0"/>
              </a:spcAft>
              <a:buNone/>
            </a:pPr>
            <a:r>
              <a:rPr lang="en" sz="1400">
                <a:solidFill>
                  <a:srgbClr val="0D0D0D"/>
                </a:solidFill>
              </a:rPr>
              <a:t>Opening Through Reconstruction Of Size n</a:t>
            </a:r>
            <a:r>
              <a:rPr lang="en" sz="1400">
                <a:solidFill>
                  <a:srgbClr val="0D0D0D"/>
                </a:solidFill>
              </a:rPr>
              <a:t>:</a:t>
            </a:r>
            <a:endParaRPr sz="1400">
              <a:solidFill>
                <a:srgbClr val="0D0D0D"/>
              </a:solidFill>
            </a:endParaRPr>
          </a:p>
          <a:p>
            <a:pPr indent="0" lvl="0" marL="0" rtl="0" algn="l">
              <a:spcBef>
                <a:spcPts val="1200"/>
              </a:spcBef>
              <a:spcAft>
                <a:spcPts val="0"/>
              </a:spcAft>
              <a:buNone/>
            </a:pPr>
            <a:r>
              <a:t/>
            </a:r>
            <a:endParaRPr sz="1400">
              <a:solidFill>
                <a:srgbClr val="0D0D0D"/>
              </a:solidFill>
            </a:endParaRPr>
          </a:p>
          <a:p>
            <a:pPr indent="0" lvl="0" marL="0" rtl="0" algn="l">
              <a:spcBef>
                <a:spcPts val="1200"/>
              </a:spcBef>
              <a:spcAft>
                <a:spcPts val="0"/>
              </a:spcAft>
              <a:buNone/>
            </a:pPr>
            <a:r>
              <a:t/>
            </a:r>
            <a:endParaRPr sz="1400">
              <a:solidFill>
                <a:srgbClr val="0D0D0D"/>
              </a:solidFill>
            </a:endParaRPr>
          </a:p>
          <a:p>
            <a:pPr indent="0" lvl="0" marL="457200" rtl="0" algn="l">
              <a:spcBef>
                <a:spcPts val="1200"/>
              </a:spcBef>
              <a:spcAft>
                <a:spcPts val="0"/>
              </a:spcAft>
              <a:buNone/>
            </a:pPr>
            <a:r>
              <a:t/>
            </a:r>
            <a:endParaRPr sz="1400">
              <a:solidFill>
                <a:srgbClr val="0D0D0D"/>
              </a:solidFill>
            </a:endParaRPr>
          </a:p>
          <a:p>
            <a:pPr indent="-317500" lvl="0" marL="457200" rtl="0" algn="l">
              <a:spcBef>
                <a:spcPts val="1200"/>
              </a:spcBef>
              <a:spcAft>
                <a:spcPts val="0"/>
              </a:spcAft>
              <a:buClr>
                <a:srgbClr val="0D0D0D"/>
              </a:buClr>
              <a:buSzPts val="1400"/>
              <a:buChar char="●"/>
            </a:pPr>
            <a:r>
              <a:rPr lang="en" sz="1400">
                <a:solidFill>
                  <a:srgbClr val="0D0D0D"/>
                </a:solidFill>
              </a:rPr>
              <a:t>E</a:t>
            </a:r>
            <a:r>
              <a:rPr lang="en" sz="1400">
                <a:solidFill>
                  <a:srgbClr val="0D0D0D"/>
                </a:solidFill>
              </a:rPr>
              <a:t>rosion for eliminating the details </a:t>
            </a:r>
            <a:r>
              <a:rPr lang="en" sz="1400">
                <a:solidFill>
                  <a:srgbClr val="0D0D0D"/>
                </a:solidFill>
              </a:rPr>
              <a:t>(n times)</a:t>
            </a:r>
            <a:endParaRPr sz="1400">
              <a:solidFill>
                <a:srgbClr val="0D0D0D"/>
              </a:solidFill>
            </a:endParaRPr>
          </a:p>
          <a:p>
            <a:pPr indent="-317500" lvl="0" marL="457200" rtl="0" algn="l">
              <a:spcBef>
                <a:spcPts val="0"/>
              </a:spcBef>
              <a:spcAft>
                <a:spcPts val="0"/>
              </a:spcAft>
              <a:buClr>
                <a:srgbClr val="0D0D0D"/>
              </a:buClr>
              <a:buSzPts val="1400"/>
              <a:buChar char="●"/>
            </a:pPr>
            <a:r>
              <a:rPr lang="en" sz="1400">
                <a:solidFill>
                  <a:srgbClr val="0D0D0D"/>
                </a:solidFill>
              </a:rPr>
              <a:t>R</a:t>
            </a:r>
            <a:r>
              <a:rPr lang="en" sz="1400">
                <a:solidFill>
                  <a:srgbClr val="0D0D0D"/>
                </a:solidFill>
              </a:rPr>
              <a:t>econstruction through the geodesic dilation</a:t>
            </a:r>
            <a:endParaRPr sz="1400">
              <a:solidFill>
                <a:srgbClr val="0D0D0D"/>
              </a:solidFill>
            </a:endParaRPr>
          </a:p>
          <a:p>
            <a:pPr indent="0" lvl="0" marL="457200" rtl="0" algn="l">
              <a:spcBef>
                <a:spcPts val="1200"/>
              </a:spcBef>
              <a:spcAft>
                <a:spcPts val="1200"/>
              </a:spcAft>
              <a:buNone/>
            </a:pPr>
            <a:r>
              <a:t/>
            </a:r>
            <a:endParaRPr>
              <a:solidFill>
                <a:srgbClr val="0D0D0D"/>
              </a:solidFill>
            </a:endParaRPr>
          </a:p>
        </p:txBody>
      </p:sp>
      <p:pic>
        <p:nvPicPr>
          <p:cNvPr id="711" name="Google Shape;711;p99"/>
          <p:cNvPicPr preferRelativeResize="0"/>
          <p:nvPr/>
        </p:nvPicPr>
        <p:blipFill>
          <a:blip r:embed="rId3">
            <a:alphaModFix/>
          </a:blip>
          <a:stretch>
            <a:fillRect/>
          </a:stretch>
        </p:blipFill>
        <p:spPr>
          <a:xfrm>
            <a:off x="2365475" y="2428175"/>
            <a:ext cx="2206521" cy="5352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00"/>
          <p:cNvSpPr txBox="1"/>
          <p:nvPr>
            <p:ph type="title"/>
          </p:nvPr>
        </p:nvSpPr>
        <p:spPr>
          <a:xfrm>
            <a:off x="727650" y="583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Opening by reconstruction </a:t>
            </a:r>
            <a:endParaRPr/>
          </a:p>
        </p:txBody>
      </p:sp>
      <p:sp>
        <p:nvSpPr>
          <p:cNvPr id="717" name="Google Shape;717;p100"/>
          <p:cNvSpPr txBox="1"/>
          <p:nvPr>
            <p:ph idx="1" type="body"/>
          </p:nvPr>
        </p:nvSpPr>
        <p:spPr>
          <a:xfrm>
            <a:off x="7100800" y="2078875"/>
            <a:ext cx="15942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18" name="Google Shape;718;p100"/>
          <p:cNvPicPr preferRelativeResize="0"/>
          <p:nvPr/>
        </p:nvPicPr>
        <p:blipFill>
          <a:blip r:embed="rId3">
            <a:alphaModFix/>
          </a:blip>
          <a:stretch>
            <a:fillRect/>
          </a:stretch>
        </p:blipFill>
        <p:spPr>
          <a:xfrm>
            <a:off x="851713" y="1451575"/>
            <a:ext cx="6388275" cy="35157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01"/>
          <p:cNvSpPr txBox="1"/>
          <p:nvPr>
            <p:ph type="title"/>
          </p:nvPr>
        </p:nvSpPr>
        <p:spPr>
          <a:xfrm>
            <a:off x="4823250" y="5743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24" name="Google Shape;724;p101"/>
          <p:cNvSpPr txBox="1"/>
          <p:nvPr>
            <p:ph idx="1" type="body"/>
          </p:nvPr>
        </p:nvSpPr>
        <p:spPr>
          <a:xfrm>
            <a:off x="727650" y="574325"/>
            <a:ext cx="7688700" cy="44853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from skimage import morphology as morph</a:t>
            </a:r>
            <a:endParaRPr/>
          </a:p>
          <a:p>
            <a:pPr indent="0" lvl="0" marL="0" rtl="0" algn="l">
              <a:spcBef>
                <a:spcPts val="1200"/>
              </a:spcBef>
              <a:spcAft>
                <a:spcPts val="0"/>
              </a:spcAft>
              <a:buNone/>
            </a:pPr>
            <a:r>
              <a:rPr lang="en"/>
              <a:t># Load image &amp; process</a:t>
            </a:r>
            <a:endParaRPr/>
          </a:p>
          <a:p>
            <a:pPr indent="0" lvl="0" marL="0" rtl="0" algn="l">
              <a:spcBef>
                <a:spcPts val="1200"/>
              </a:spcBef>
              <a:spcAft>
                <a:spcPts val="0"/>
              </a:spcAft>
              <a:buNone/>
            </a:pPr>
            <a:r>
              <a:rPr lang="en"/>
              <a:t>im = load_spots()</a:t>
            </a:r>
            <a:endParaRPr/>
          </a:p>
          <a:p>
            <a:pPr indent="0" lvl="0" marL="0" rtl="0" algn="l">
              <a:spcBef>
                <a:spcPts val="1200"/>
              </a:spcBef>
              <a:spcAft>
                <a:spcPts val="0"/>
              </a:spcAft>
              <a:buNone/>
            </a:pPr>
            <a:r>
              <a:rPr lang="en"/>
              <a:t>bw_low = im &gt; im.mean() + im.std()</a:t>
            </a:r>
            <a:endParaRPr/>
          </a:p>
          <a:p>
            <a:pPr indent="0" lvl="0" marL="0" rtl="0" algn="l">
              <a:spcBef>
                <a:spcPts val="1200"/>
              </a:spcBef>
              <a:spcAft>
                <a:spcPts val="0"/>
              </a:spcAft>
              <a:buNone/>
            </a:pPr>
            <a:r>
              <a:rPr lang="en"/>
              <a:t>bw_high = im &gt; im.mean() + 3 * im.std()</a:t>
            </a:r>
            <a:endParaRPr/>
          </a:p>
          <a:p>
            <a:pPr indent="0" lvl="0" marL="0" rtl="0" algn="l">
              <a:spcBef>
                <a:spcPts val="1200"/>
              </a:spcBef>
              <a:spcAft>
                <a:spcPts val="0"/>
              </a:spcAft>
              <a:buNone/>
            </a:pPr>
            <a:r>
              <a:rPr lang="en"/>
              <a:t>bw_hist = morph.reconstruction(bw_high, bw_low)</a:t>
            </a:r>
            <a:endParaRPr/>
          </a:p>
          <a:p>
            <a:pPr indent="0" lvl="0" marL="0" rtl="0" algn="l">
              <a:spcBef>
                <a:spcPts val="1200"/>
              </a:spcBef>
              <a:spcAft>
                <a:spcPts val="0"/>
              </a:spcAft>
              <a:buNone/>
            </a:pPr>
            <a:r>
              <a:rPr lang="en"/>
              <a:t># Show original concatenated with the filtered images</a:t>
            </a:r>
            <a:endParaRPr/>
          </a:p>
          <a:p>
            <a:pPr indent="0" lvl="0" marL="0" rtl="0" algn="l">
              <a:spcBef>
                <a:spcPts val="1200"/>
              </a:spcBef>
              <a:spcAft>
                <a:spcPts val="0"/>
              </a:spcAft>
              <a:buNone/>
            </a:pPr>
            <a:r>
              <a:rPr lang="en"/>
              <a:t>fig = create_figure(figsize=(8, 8))</a:t>
            </a:r>
            <a:endParaRPr/>
          </a:p>
          <a:p>
            <a:pPr indent="0" lvl="0" marL="0" rtl="0" algn="l">
              <a:spcBef>
                <a:spcPts val="1200"/>
              </a:spcBef>
              <a:spcAft>
                <a:spcPts val="0"/>
              </a:spcAft>
              <a:buNone/>
            </a:pPr>
            <a:r>
              <a:rPr lang="en"/>
              <a:t>show_image(im, clip_percentile=0.5, title="(A) Grayscale image", pos=221)</a:t>
            </a:r>
            <a:endParaRPr/>
          </a:p>
          <a:p>
            <a:pPr indent="0" lvl="0" marL="0" rtl="0" algn="l">
              <a:spcBef>
                <a:spcPts val="1200"/>
              </a:spcBef>
              <a:spcAft>
                <a:spcPts val="0"/>
              </a:spcAft>
              <a:buNone/>
            </a:pPr>
            <a:r>
              <a:rPr lang="en"/>
              <a:t>show_image(bw_low, title="(B) Mask image (low threshold)", pos=222)</a:t>
            </a:r>
            <a:endParaRPr/>
          </a:p>
          <a:p>
            <a:pPr indent="0" lvl="0" marL="0" rtl="0" algn="l">
              <a:spcBef>
                <a:spcPts val="1200"/>
              </a:spcBef>
              <a:spcAft>
                <a:spcPts val="0"/>
              </a:spcAft>
              <a:buNone/>
            </a:pPr>
            <a:r>
              <a:rPr lang="en"/>
              <a:t>show_image(bw_high, title=f"(C) Marker image (high threshold)", pos=223)</a:t>
            </a:r>
            <a:endParaRPr/>
          </a:p>
          <a:p>
            <a:pPr indent="0" lvl="0" marL="0" rtl="0" algn="l">
              <a:spcBef>
                <a:spcPts val="1200"/>
              </a:spcBef>
              <a:spcAft>
                <a:spcPts val="0"/>
              </a:spcAft>
              <a:buNone/>
            </a:pPr>
            <a:r>
              <a:rPr lang="en"/>
              <a:t>show_image(bw_hist, title=f"(D) Reconstruction result (hysteresis threshold)", pos=224)</a:t>
            </a:r>
            <a:endParaRPr/>
          </a:p>
          <a:p>
            <a:pPr indent="0" lvl="0" marL="0" rtl="0" algn="l">
              <a:spcBef>
                <a:spcPts val="1200"/>
              </a:spcBef>
              <a:spcAft>
                <a:spcPts val="0"/>
              </a:spcAft>
              <a:buNone/>
            </a:pPr>
            <a:r>
              <a:rPr lang="en"/>
              <a:t>plt.tight_layout()</a:t>
            </a:r>
            <a:endParaRPr/>
          </a:p>
          <a:p>
            <a:pPr indent="0" lvl="0" marL="0" rtl="0" algn="l">
              <a:spcBef>
                <a:spcPts val="1200"/>
              </a:spcBef>
              <a:spcAft>
                <a:spcPts val="1200"/>
              </a:spcAft>
              <a:buNone/>
            </a:pPr>
            <a:r>
              <a:rPr lang="en"/>
              <a:t>glue_fig('fig_hysteresis_threshold_spots', fig)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Extra</a:t>
            </a:r>
            <a:endParaRPr/>
          </a:p>
        </p:txBody>
      </p:sp>
      <p:sp>
        <p:nvSpPr>
          <p:cNvPr id="146" name="Google Shape;146;p21"/>
          <p:cNvSpPr txBox="1"/>
          <p:nvPr>
            <p:ph idx="1" type="body"/>
          </p:nvPr>
        </p:nvSpPr>
        <p:spPr>
          <a:xfrm>
            <a:off x="729450" y="2078875"/>
            <a:ext cx="7688700" cy="2652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7" name="Google Shape;147;p21"/>
          <p:cNvPicPr preferRelativeResize="0"/>
          <p:nvPr/>
        </p:nvPicPr>
        <p:blipFill>
          <a:blip r:embed="rId3">
            <a:alphaModFix/>
          </a:blip>
          <a:stretch>
            <a:fillRect/>
          </a:stretch>
        </p:blipFill>
        <p:spPr>
          <a:xfrm>
            <a:off x="1778200" y="3330750"/>
            <a:ext cx="6457725" cy="1122125"/>
          </a:xfrm>
          <a:prstGeom prst="rect">
            <a:avLst/>
          </a:prstGeom>
          <a:noFill/>
          <a:ln>
            <a:noFill/>
          </a:ln>
        </p:spPr>
      </p:pic>
      <p:pic>
        <p:nvPicPr>
          <p:cNvPr id="148" name="Google Shape;148;p21"/>
          <p:cNvPicPr preferRelativeResize="0"/>
          <p:nvPr/>
        </p:nvPicPr>
        <p:blipFill>
          <a:blip r:embed="rId4">
            <a:alphaModFix/>
          </a:blip>
          <a:stretch>
            <a:fillRect/>
          </a:stretch>
        </p:blipFill>
        <p:spPr>
          <a:xfrm>
            <a:off x="729450" y="2173013"/>
            <a:ext cx="3695700" cy="10191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102"/>
          <p:cNvSpPr txBox="1"/>
          <p:nvPr>
            <p:ph type="title"/>
          </p:nvPr>
        </p:nvSpPr>
        <p:spPr>
          <a:xfrm>
            <a:off x="727650" y="5743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30" name="Google Shape;730;p102"/>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31" name="Google Shape;731;p102"/>
          <p:cNvPicPr preferRelativeResize="0"/>
          <p:nvPr/>
        </p:nvPicPr>
        <p:blipFill>
          <a:blip r:embed="rId3">
            <a:alphaModFix/>
          </a:blip>
          <a:stretch>
            <a:fillRect/>
          </a:stretch>
        </p:blipFill>
        <p:spPr>
          <a:xfrm>
            <a:off x="1721200" y="622400"/>
            <a:ext cx="4752699" cy="452109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103"/>
          <p:cNvSpPr txBox="1"/>
          <p:nvPr>
            <p:ph type="title"/>
          </p:nvPr>
        </p:nvSpPr>
        <p:spPr>
          <a:xfrm>
            <a:off x="727650" y="583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Filling holes</a:t>
            </a:r>
            <a:endParaRPr/>
          </a:p>
        </p:txBody>
      </p:sp>
      <p:sp>
        <p:nvSpPr>
          <p:cNvPr id="737" name="Google Shape;737;p103"/>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38" name="Google Shape;738;p103"/>
          <p:cNvPicPr preferRelativeResize="0"/>
          <p:nvPr/>
        </p:nvPicPr>
        <p:blipFill>
          <a:blip r:embed="rId3">
            <a:alphaModFix/>
          </a:blip>
          <a:stretch>
            <a:fillRect/>
          </a:stretch>
        </p:blipFill>
        <p:spPr>
          <a:xfrm>
            <a:off x="1374950" y="1335125"/>
            <a:ext cx="4250068" cy="37486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104"/>
          <p:cNvSpPr txBox="1"/>
          <p:nvPr>
            <p:ph type="title"/>
          </p:nvPr>
        </p:nvSpPr>
        <p:spPr>
          <a:xfrm>
            <a:off x="727650" y="583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Filling holes</a:t>
            </a:r>
            <a:endParaRPr/>
          </a:p>
        </p:txBody>
      </p:sp>
      <p:sp>
        <p:nvSpPr>
          <p:cNvPr id="744" name="Google Shape;744;p104"/>
          <p:cNvSpPr txBox="1"/>
          <p:nvPr>
            <p:ph idx="1" type="body"/>
          </p:nvPr>
        </p:nvSpPr>
        <p:spPr>
          <a:xfrm>
            <a:off x="7530225" y="1935725"/>
            <a:ext cx="1364700" cy="1826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solidFill>
                  <a:srgbClr val="FF0000"/>
                </a:solidFill>
              </a:rPr>
              <a:t>(a)</a:t>
            </a:r>
            <a:r>
              <a:rPr lang="en">
                <a:solidFill>
                  <a:srgbClr val="0D0D0D"/>
                </a:solidFill>
              </a:rPr>
              <a:t>Text image </a:t>
            </a:r>
            <a:r>
              <a:rPr b="1" lang="en">
                <a:solidFill>
                  <a:srgbClr val="FF0000"/>
                </a:solidFill>
              </a:rPr>
              <a:t>(b)</a:t>
            </a:r>
            <a:r>
              <a:rPr lang="en">
                <a:solidFill>
                  <a:srgbClr val="0D0D0D"/>
                </a:solidFill>
              </a:rPr>
              <a:t>Compliment of (a) for use as a mask image </a:t>
            </a:r>
            <a:r>
              <a:rPr b="1" lang="en">
                <a:solidFill>
                  <a:srgbClr val="FF0000"/>
                </a:solidFill>
              </a:rPr>
              <a:t>(c)</a:t>
            </a:r>
            <a:r>
              <a:rPr lang="en">
                <a:solidFill>
                  <a:srgbClr val="0D0D0D"/>
                </a:solidFill>
              </a:rPr>
              <a:t>Marker image </a:t>
            </a:r>
            <a:r>
              <a:rPr b="1" lang="en">
                <a:solidFill>
                  <a:srgbClr val="FF0000"/>
                </a:solidFill>
              </a:rPr>
              <a:t>(d)</a:t>
            </a:r>
            <a:r>
              <a:rPr b="1" lang="en">
                <a:solidFill>
                  <a:srgbClr val="0D0D0D"/>
                </a:solidFill>
              </a:rPr>
              <a:t> </a:t>
            </a:r>
            <a:r>
              <a:rPr lang="en">
                <a:solidFill>
                  <a:srgbClr val="0D0D0D"/>
                </a:solidFill>
              </a:rPr>
              <a:t>Result of hole filling</a:t>
            </a:r>
            <a:endParaRPr>
              <a:solidFill>
                <a:srgbClr val="0D0D0D"/>
              </a:solidFill>
            </a:endParaRPr>
          </a:p>
        </p:txBody>
      </p:sp>
      <p:pic>
        <p:nvPicPr>
          <p:cNvPr id="745" name="Google Shape;745;p104"/>
          <p:cNvPicPr preferRelativeResize="0"/>
          <p:nvPr/>
        </p:nvPicPr>
        <p:blipFill>
          <a:blip r:embed="rId3">
            <a:alphaModFix/>
          </a:blip>
          <a:stretch>
            <a:fillRect/>
          </a:stretch>
        </p:blipFill>
        <p:spPr>
          <a:xfrm>
            <a:off x="249878" y="1386328"/>
            <a:ext cx="7081076" cy="3453900"/>
          </a:xfrm>
          <a:prstGeom prst="rect">
            <a:avLst/>
          </a:prstGeom>
          <a:noFill/>
          <a:ln>
            <a:noFill/>
          </a:ln>
        </p:spPr>
      </p:pic>
      <p:pic>
        <p:nvPicPr>
          <p:cNvPr id="746" name="Google Shape;746;p104"/>
          <p:cNvPicPr preferRelativeResize="0"/>
          <p:nvPr/>
        </p:nvPicPr>
        <p:blipFill>
          <a:blip r:embed="rId4">
            <a:alphaModFix/>
          </a:blip>
          <a:stretch>
            <a:fillRect/>
          </a:stretch>
        </p:blipFill>
        <p:spPr>
          <a:xfrm>
            <a:off x="7931876" y="3800300"/>
            <a:ext cx="698736" cy="5352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105"/>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4600">
                <a:solidFill>
                  <a:srgbClr val="0F0F0F"/>
                </a:solidFill>
                <a:latin typeface="Arial"/>
                <a:ea typeface="Arial"/>
                <a:cs typeface="Arial"/>
                <a:sym typeface="Arial"/>
              </a:rPr>
              <a:t>THANK YOU</a:t>
            </a:r>
            <a:endParaRPr b="1" sz="4600">
              <a:solidFill>
                <a:srgbClr val="0F0F0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