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5143500" cx="9144000"/>
  <p:notesSz cx="6858000" cy="9144000"/>
  <p:embeddedFontLst>
    <p:embeddedFont>
      <p:font typeface="Roboto"/>
      <p:regular r:id="rId77"/>
      <p:bold r:id="rId78"/>
      <p:italic r:id="rId79"/>
      <p:boldItalic r:id="rId80"/>
    </p:embeddedFont>
    <p:embeddedFont>
      <p:font typeface="Playfair Display"/>
      <p:regular r:id="rId81"/>
      <p:bold r:id="rId82"/>
      <p:italic r:id="rId83"/>
      <p:boldItalic r:id="rId84"/>
    </p:embeddedFont>
    <p:embeddedFont>
      <p:font typeface="Montserrat"/>
      <p:regular r:id="rId85"/>
      <p:bold r:id="rId86"/>
      <p:italic r:id="rId87"/>
      <p:boldItalic r:id="rId88"/>
    </p:embeddedFont>
    <p:embeddedFont>
      <p:font typeface="Oswald"/>
      <p:regular r:id="rId89"/>
      <p:bold r:id="rId9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D93D99-A6AA-41E3-8A50-4684DF27545A}">
  <a:tblStyle styleId="{2FD93D99-A6AA-41E3-8A50-4684DF2754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PlayfairDisplay-boldItalic.fntdata"/><Relationship Id="rId83" Type="http://schemas.openxmlformats.org/officeDocument/2006/relationships/font" Target="fonts/PlayfairDisplay-italic.fntdata"/><Relationship Id="rId42" Type="http://schemas.openxmlformats.org/officeDocument/2006/relationships/slide" Target="slides/slide36.xml"/><Relationship Id="rId86" Type="http://schemas.openxmlformats.org/officeDocument/2006/relationships/font" Target="fonts/Montserrat-bold.fntdata"/><Relationship Id="rId41" Type="http://schemas.openxmlformats.org/officeDocument/2006/relationships/slide" Target="slides/slide35.xml"/><Relationship Id="rId85" Type="http://schemas.openxmlformats.org/officeDocument/2006/relationships/font" Target="fonts/Montserrat-regular.fntdata"/><Relationship Id="rId44" Type="http://schemas.openxmlformats.org/officeDocument/2006/relationships/slide" Target="slides/slide38.xml"/><Relationship Id="rId88" Type="http://schemas.openxmlformats.org/officeDocument/2006/relationships/font" Target="fonts/Montserrat-boldItalic.fntdata"/><Relationship Id="rId43" Type="http://schemas.openxmlformats.org/officeDocument/2006/relationships/slide" Target="slides/slide37.xml"/><Relationship Id="rId87" Type="http://schemas.openxmlformats.org/officeDocument/2006/relationships/font" Target="fonts/Montserrat-italic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Oswald-regular.fntdata"/><Relationship Id="rId80" Type="http://schemas.openxmlformats.org/officeDocument/2006/relationships/font" Target="fonts/Roboto-boldItalic.fntdata"/><Relationship Id="rId82" Type="http://schemas.openxmlformats.org/officeDocument/2006/relationships/font" Target="fonts/PlayfairDisplay-bold.fntdata"/><Relationship Id="rId81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Roboto-regular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oboto-italic.fntdata"/><Relationship Id="rId34" Type="http://schemas.openxmlformats.org/officeDocument/2006/relationships/slide" Target="slides/slide28.xml"/><Relationship Id="rId78" Type="http://schemas.openxmlformats.org/officeDocument/2006/relationships/font" Target="fonts/Roboto-bold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0" Type="http://schemas.openxmlformats.org/officeDocument/2006/relationships/font" Target="fonts/Oswald-bold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e61c63366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e61c63366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e61c63366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e61c63366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e61c6336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e61c6336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e61c6336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e61c6336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e61c6336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e61c633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e61c6336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e61c6336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e61c6336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e61c6336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e61c6336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e61c6336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e61c6336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e61c6336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e61c6336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e61c6336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e4f3c57b4_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e4f3c57b4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e61c6336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de61c6336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e61c63366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e61c63366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e5f4778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de5f4778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e61c63366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de61c63366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e61c63366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e61c63366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e61c63366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de61c63366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e61c0a5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e61c0a5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e61c63366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de61c63366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e61c63366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de61c63366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ec7a6ee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dec7a6ee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e4f31562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e4f31562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ec7a6ee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dec7a6ee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e61c0a5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de61c0a5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e84291ef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de84291ef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e61c63366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de61c63366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e4f3c57b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de4f3c57b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e4f3c57b4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de4f3c57b4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e4f3c57b4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de4f3c57b4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e4f3c57b4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de4f3c57b4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de4f3c57b4_3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de4f3c57b4_3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de84291e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de84291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e61c6336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e61c6336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e84291e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de84291e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e84291ef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e84291ef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e84291ef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de84291ef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e84291e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de84291e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de84291ef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de84291ef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de84291ef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de84291ef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de84291ef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de84291ef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de84291ef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de84291ef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de84291ef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de84291ef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e84291ef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de84291ef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e61c6336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e61c6336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de84291ef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de84291ef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e84291ef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de84291ef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de84291ef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de84291ef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e84291ef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de84291ef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de84291ef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de84291ef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de84291ef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de84291ef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de84291ef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de84291ef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de84291ef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de84291ef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e84291ef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de84291ef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de84291ef5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de84291ef5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e61c6336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e61c6336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de84291ef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de84291ef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de84291ef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de84291ef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e84291ef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de84291ef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de84291ef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de84291ef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de84291ef5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de84291ef5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de84291ef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de84291ef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de84291ef5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de84291ef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de84291ef5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de84291ef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de84291ef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de84291ef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de84291ef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de84291ef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e61c63366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e61c63366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de84291ef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de84291ef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e61c63366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e61c63366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e61c63366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e61c63366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forms.gle/1GrJGd2V7AQDYj6h6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68800" y="1900750"/>
            <a:ext cx="8331000" cy="23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1. Rupa Samodder (19CSE011)</a:t>
            </a:r>
            <a:endParaRPr b="0" sz="2222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2. </a:t>
            </a: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Sumaiya Akter (19CSE015)</a:t>
            </a:r>
            <a:endParaRPr b="0" sz="2222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3. </a:t>
            </a: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E.H. Farhan Sakib (19CSE033)</a:t>
            </a: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b="0" sz="2222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4. </a:t>
            </a: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Mahfuzur Rahman (19CSE022)</a:t>
            </a:r>
            <a:endParaRPr b="0" sz="2222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5. Shahade Parvaze Siam </a:t>
            </a:r>
            <a:r>
              <a:rPr b="0" lang="en" sz="2222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(19CSE028)</a:t>
            </a:r>
            <a:endParaRPr b="0" sz="18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977550" y="155075"/>
            <a:ext cx="49101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Restoration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Group 3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44250" y="145435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highlight>
                  <a:srgbClr val="F8E71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Group Members:</a:t>
            </a:r>
            <a:endParaRPr sz="1600"/>
          </a:p>
        </p:txBody>
      </p:sp>
      <p:sp>
        <p:nvSpPr>
          <p:cNvPr id="61" name="Google Shape;61;p13"/>
          <p:cNvSpPr txBox="1"/>
          <p:nvPr/>
        </p:nvSpPr>
        <p:spPr>
          <a:xfrm>
            <a:off x="4339825" y="4714875"/>
            <a:ext cx="483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0423" lvl="0" marL="457200" rtl="0" algn="l">
              <a:spcBef>
                <a:spcPts val="0"/>
              </a:spcBef>
              <a:spcAft>
                <a:spcPts val="0"/>
              </a:spcAft>
              <a:buSzPct val="145583"/>
              <a:buFont typeface="Georgia"/>
              <a:buAutoNum type="arabicPeriod"/>
            </a:pPr>
            <a:r>
              <a:rPr lang="en" sz="5703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Explain how the phenomenon of image degradation is addressed in the context of </a:t>
            </a:r>
            <a:r>
              <a:rPr lang="en" sz="6400">
                <a:solidFill>
                  <a:srgbClr val="0D0D0D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digital image processing.</a:t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AutoNum type="arabicPeriod"/>
            </a:pPr>
            <a:r>
              <a:rPr lang="en" sz="6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  Suppose the original image is f(x,y)=   </a:t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                             </a:t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              Degradation Function is h(x.y) = </a:t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        Additional noise is n(x,y) = </a:t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Find Out</a:t>
            </a:r>
            <a:r>
              <a:rPr lang="en" sz="6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the degraded image function g(x,y) ?</a:t>
            </a:r>
            <a:endParaRPr sz="6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588" y="1771650"/>
            <a:ext cx="13430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175" y="2571750"/>
            <a:ext cx="1146850" cy="6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2050" y="3268275"/>
            <a:ext cx="114685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Noise is an unwanted signal which distorts the original pixel intensity values, degrading the quality of image.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Noise is arise in Digital image during acquisition(digitization) and transmission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The performance of image sensor is affected by variety of factor such as    environment condition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-Due interference in the channel used for transmission of an image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cont.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To understand the restoration process,it is important to understand the noise function n(x,y).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Noise cannot be predicted but can be approximately described in </a:t>
            </a:r>
            <a:r>
              <a:rPr lang="en"/>
              <a:t>statistical</a:t>
            </a:r>
            <a:r>
              <a:rPr lang="en"/>
              <a:t> way </a:t>
            </a:r>
            <a:r>
              <a:rPr lang="en"/>
              <a:t>using</a:t>
            </a:r>
            <a:r>
              <a:rPr lang="en"/>
              <a:t> probability density function(PDF).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Noise Model Assumption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-Independent of spatial coordinate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-Un-correlated with the image (no relation between the pixel values and  noise components)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types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different models for the image term n(x,y)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1.Uniform noise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 Rayleigh noise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Gaussian noise 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Erlang(Gamma) noise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5. Exponential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6 Impulse (Salt pepper noise)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Exampe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show a test image and its distribution.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following slides will show the result of adding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Noise based on various models to this noise.</a:t>
            </a:r>
            <a:endParaRPr sz="1050">
              <a:solidFill>
                <a:srgbClr val="DCDCDC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200" y="813200"/>
            <a:ext cx="2393225" cy="38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</a:t>
            </a:r>
            <a:r>
              <a:rPr lang="en"/>
              <a:t>example</a:t>
            </a:r>
            <a:r>
              <a:rPr lang="en"/>
              <a:t> cont.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4425"/>
            <a:ext cx="4260301" cy="3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900" y="1114425"/>
            <a:ext cx="4432400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Uniform noise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234075"/>
            <a:ext cx="8520600" cy="3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sz="14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Uniform noise occurs due to various factors such as electronic interference, sensor limitations, or imperfections in the data acquisition process.</a:t>
            </a:r>
            <a:endParaRPr sz="14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050" y="1799575"/>
            <a:ext cx="6728824" cy="32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Rayleigh noise 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 sz="14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Rayleigh noise often arises from physical phenomena such as thermal noise in electronic devices, atmospheric disturbances, or background radiation.</a:t>
            </a:r>
            <a:endParaRPr sz="1400"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024" y="1911950"/>
            <a:ext cx="6471151" cy="32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7" name="Google Shape;67;p14"/>
          <p:cNvSpPr txBox="1"/>
          <p:nvPr/>
        </p:nvSpPr>
        <p:spPr>
          <a:xfrm>
            <a:off x="0" y="267900"/>
            <a:ext cx="5813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What is image </a:t>
            </a:r>
            <a:r>
              <a:rPr lang="en" sz="3400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Restoration?</a:t>
            </a:r>
            <a:endParaRPr baseline="30000" sz="3400"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4600"/>
            <a:ext cx="8679650" cy="26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0" y="1031400"/>
            <a:ext cx="9014400" cy="1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Image restoration attempts to restore/reconstruct/ recover images that have been degraded.﻿</a:t>
            </a:r>
            <a:endParaRPr sz="1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- It identifies the degradation process and attempt to</a:t>
            </a:r>
            <a:endParaRPr sz="1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reverse it</a:t>
            </a:r>
            <a:endParaRPr sz="19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Rayleigh noise cont.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\</a:t>
            </a: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750" y="1017725"/>
            <a:ext cx="3870499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101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Gaussian Noise</a:t>
            </a:r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3177" l="0" r="54016" t="2269"/>
          <a:stretch/>
        </p:blipFill>
        <p:spPr>
          <a:xfrm>
            <a:off x="554918" y="826200"/>
            <a:ext cx="3762375" cy="40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 rotWithShape="1">
          <a:blip r:embed="rId4">
            <a:alphaModFix/>
          </a:blip>
          <a:srcRect b="0" l="2439" r="53363" t="3910"/>
          <a:stretch/>
        </p:blipFill>
        <p:spPr>
          <a:xfrm>
            <a:off x="4833075" y="912175"/>
            <a:ext cx="3633425" cy="408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240075" y="8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Models: Gaussian Noise or Normal Distribution 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659550"/>
            <a:ext cx="8520600" cy="4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Most common noise model (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Good approximation of other models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Gaussian Noise effects both dark and light areas of image (</a:t>
            </a:r>
            <a:r>
              <a:rPr lang="en" sz="1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obscuring fine details and edges in the image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Reduce clarity in color or tone.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Idealized by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white noise.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 Gaussian Noise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occurs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-"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Photon Noise: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Pictures in low light conditions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Thermal Noise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: Generated by the random motion of electrons in conductive materials, affecting electronic circuits and sensors.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Electronic Sensor Noise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: Electronic imperfections within the camera arising from thermal fluctuations and imperfections in electronic sensors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35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Images acquired by </a:t>
            </a:r>
            <a:r>
              <a:rPr b="1" lang="en"/>
              <a:t>Scanners </a:t>
            </a:r>
            <a:r>
              <a:rPr lang="en"/>
              <a:t>exhibit this </a:t>
            </a:r>
            <a:r>
              <a:rPr lang="en"/>
              <a:t>phenomenon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240075" y="8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Models: Gaussian Noise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659550"/>
            <a:ext cx="8520600" cy="43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D0D0D"/>
                </a:solidFill>
              </a:rPr>
              <a:t>The </a:t>
            </a:r>
            <a:r>
              <a:rPr b="1" lang="en">
                <a:solidFill>
                  <a:srgbClr val="0D0D0D"/>
                </a:solidFill>
              </a:rPr>
              <a:t>(Probability Density Function) PDF</a:t>
            </a:r>
            <a:r>
              <a:rPr lang="en">
                <a:solidFill>
                  <a:srgbClr val="0D0D0D"/>
                </a:solidFill>
              </a:rPr>
              <a:t> of a Gaussian random variable, </a:t>
            </a:r>
            <a:r>
              <a:rPr b="1" lang="en">
                <a:solidFill>
                  <a:srgbClr val="0D0D0D"/>
                </a:solidFill>
              </a:rPr>
              <a:t>z</a:t>
            </a:r>
            <a:r>
              <a:rPr lang="en">
                <a:solidFill>
                  <a:srgbClr val="0D0D0D"/>
                </a:solidFill>
              </a:rPr>
              <a:t>, is given by:</a:t>
            </a:r>
            <a:endParaRPr>
              <a:solidFill>
                <a:srgbClr val="0D0D0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0D0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D0D0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D0D0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D0D0D"/>
                </a:solidFill>
              </a:rPr>
              <a:t>Where:</a:t>
            </a:r>
            <a:endParaRPr>
              <a:solidFill>
                <a:srgbClr val="0D0D0D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ct val="100000"/>
              <a:buChar char="-"/>
            </a:pPr>
            <a:r>
              <a:rPr b="1" lang="en">
                <a:solidFill>
                  <a:srgbClr val="0D0D0D"/>
                </a:solidFill>
              </a:rPr>
              <a:t>z </a:t>
            </a:r>
            <a:r>
              <a:rPr lang="en">
                <a:solidFill>
                  <a:srgbClr val="0D0D0D"/>
                </a:solidFill>
              </a:rPr>
              <a:t>: Gray level</a:t>
            </a:r>
            <a:endParaRPr>
              <a:solidFill>
                <a:srgbClr val="0D0D0D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Char char="-"/>
            </a:pPr>
            <a:r>
              <a:rPr b="1" lang="en">
                <a:solidFill>
                  <a:srgbClr val="0D0D0D"/>
                </a:solidFill>
              </a:rPr>
              <a:t>µ </a:t>
            </a:r>
            <a:r>
              <a:rPr lang="en">
                <a:solidFill>
                  <a:srgbClr val="0D0D0D"/>
                </a:solidFill>
              </a:rPr>
              <a:t>: Mean of Average values of z</a:t>
            </a:r>
            <a:endParaRPr>
              <a:solidFill>
                <a:srgbClr val="0D0D0D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Char char="-"/>
            </a:pPr>
            <a:r>
              <a:rPr b="1" lang="en">
                <a:solidFill>
                  <a:srgbClr val="0D0D0D"/>
                </a:solidFill>
              </a:rPr>
              <a:t>σ </a:t>
            </a:r>
            <a:r>
              <a:rPr lang="en">
                <a:solidFill>
                  <a:srgbClr val="0D0D0D"/>
                </a:solidFill>
              </a:rPr>
              <a:t>: Standard Deviation</a:t>
            </a:r>
            <a:endParaRPr>
              <a:solidFill>
                <a:srgbClr val="0D0D0D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0D0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PDF </a:t>
            </a:r>
            <a:r>
              <a:rPr lang="en"/>
              <a:t>tells how much each </a:t>
            </a:r>
            <a:r>
              <a:rPr b="1" lang="en">
                <a:solidFill>
                  <a:srgbClr val="CC0000"/>
                </a:solidFill>
              </a:rPr>
              <a:t>Z </a:t>
            </a:r>
            <a:r>
              <a:rPr lang="en"/>
              <a:t>value occurs.</a:t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025" y="1345900"/>
            <a:ext cx="2321025" cy="7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175" y="1144050"/>
            <a:ext cx="386715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 rotWithShape="1">
          <a:blip r:embed="rId5">
            <a:alphaModFix/>
          </a:blip>
          <a:srcRect b="16373" l="11031" r="10228" t="0"/>
          <a:stretch/>
        </p:blipFill>
        <p:spPr>
          <a:xfrm>
            <a:off x="778450" y="3605100"/>
            <a:ext cx="1491600" cy="7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1001" y="3700625"/>
            <a:ext cx="2003650" cy="7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240075" y="8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Models: Gaussian Noise</a:t>
            </a:r>
            <a:endParaRPr/>
          </a:p>
        </p:txBody>
      </p:sp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 b="3325" l="0" r="0" t="0"/>
          <a:stretch/>
        </p:blipFill>
        <p:spPr>
          <a:xfrm>
            <a:off x="2698300" y="659550"/>
            <a:ext cx="3094700" cy="43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115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Impulse Noise</a:t>
            </a:r>
            <a:endParaRPr/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3177" l="0" r="1806" t="2269"/>
          <a:stretch/>
        </p:blipFill>
        <p:spPr>
          <a:xfrm>
            <a:off x="554913" y="826200"/>
            <a:ext cx="8034175" cy="40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8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Models: Impulse Noise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659550"/>
            <a:ext cx="8520600" cy="4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It is also known as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Salt and Pepper Noise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, and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 Binary Noise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It is the only type of noise that can be distinguished from others visually (spikes of the intensity range 0 and 255)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Image having Impulse Noise can be identified: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Random Outliers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: Randomly scattered white and black pixels throughout the image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Salt and Pepper Noise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occurs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It occurs mostly because of </a:t>
            </a:r>
            <a:r>
              <a:rPr b="1" lang="en" sz="1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sensor, dust in camera, during transmission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" sz="1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problem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because of which pixels are assigned incorrect maximum values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: Whatsapp sharing Image,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Multiple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image sharing.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Impulse Noise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 b="1603" l="0" r="6664" t="1185"/>
          <a:stretch/>
        </p:blipFill>
        <p:spPr>
          <a:xfrm>
            <a:off x="544500" y="640850"/>
            <a:ext cx="3916075" cy="44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450" y="640850"/>
            <a:ext cx="3997300" cy="31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8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oise Models: Impulse Noi</a:t>
            </a:r>
            <a:r>
              <a:rPr lang="en"/>
              <a:t>se</a:t>
            </a:r>
            <a:endParaRPr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311700" y="659550"/>
            <a:ext cx="8520600" cy="4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PDF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Impulse noise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is given as: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Bipolar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Impulse noise,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Normally, a=0 (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black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) , b = 255(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If either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Pa or Pb is zero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       the impulse noise is called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unipolar 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If neither probability is zero, and especially when they are approximately equal, impulse noise values will randomly distributed over the image .        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150" y="1202800"/>
            <a:ext cx="1871975" cy="1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650" y="487625"/>
            <a:ext cx="3079050" cy="27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311700" y="12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Erlang noise</a:t>
            </a:r>
            <a:endParaRPr/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311700" y="797550"/>
            <a:ext cx="8520600" cy="37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type of noise is mostly present in </a:t>
            </a:r>
            <a:r>
              <a:rPr lang="en">
                <a:solidFill>
                  <a:srgbClr val="980000"/>
                </a:solidFill>
              </a:rPr>
              <a:t>range images</a:t>
            </a:r>
            <a:endParaRPr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</a:pPr>
            <a:r>
              <a:rPr lang="en">
                <a:solidFill>
                  <a:srgbClr val="0D0D0D"/>
                </a:solidFill>
              </a:rPr>
              <a:t>Range images are mostly used in </a:t>
            </a:r>
            <a:r>
              <a:rPr lang="en">
                <a:solidFill>
                  <a:srgbClr val="980000"/>
                </a:solidFill>
              </a:rPr>
              <a:t>remote sensing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Erlang Noise is similar to </a:t>
            </a:r>
            <a:r>
              <a:rPr lang="en">
                <a:solidFill>
                  <a:srgbClr val="980000"/>
                </a:solidFill>
              </a:rPr>
              <a:t>Rayleigh Noise. </a:t>
            </a:r>
            <a:endParaRPr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used often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mathematical expression is complex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124" y="1579975"/>
            <a:ext cx="3205350" cy="343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254500" y="445025"/>
            <a:ext cx="86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﻿Restoration attempts to reconstruct or recover an image that has been degraded by using a priori or estimated knowledge of the degradation phenomenon.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Restoration process involves: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➔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modeling the degradation.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➔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applying the inverse process in order to recover the original image.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928825" y="2464600"/>
            <a:ext cx="724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311700" y="115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Erlang (Gamma) noise</a:t>
            </a:r>
            <a:endParaRPr/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311700" y="688200"/>
            <a:ext cx="8520600" cy="42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/>
              <a:t>PDF </a:t>
            </a:r>
            <a:r>
              <a:rPr lang="en"/>
              <a:t>of Erlang noise is given as: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mean and variance</a:t>
            </a:r>
            <a:r>
              <a:rPr lang="en"/>
              <a:t> of this density are given by: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Where, a= min gray value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      b= max gray value</a:t>
            </a:r>
            <a:endParaRPr/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500" y="237125"/>
            <a:ext cx="2606399" cy="23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/>
          <p:cNvPicPr preferRelativeResize="0"/>
          <p:nvPr/>
        </p:nvPicPr>
        <p:blipFill rotWithShape="1">
          <a:blip r:embed="rId4">
            <a:alphaModFix/>
          </a:blip>
          <a:srcRect b="0" l="0" r="2676" t="0"/>
          <a:stretch/>
        </p:blipFill>
        <p:spPr>
          <a:xfrm>
            <a:off x="1822325" y="1087800"/>
            <a:ext cx="2606400" cy="9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401" y="2426926"/>
            <a:ext cx="2804475" cy="7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6475" y="2682425"/>
            <a:ext cx="2518725" cy="2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311700" y="115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Models: Exponential Noise (b=1) in </a:t>
            </a:r>
            <a:r>
              <a:rPr lang="en"/>
              <a:t>Erlang noise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311700" y="688200"/>
            <a:ext cx="8520600" cy="44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type of noise occurs mostly due to the </a:t>
            </a:r>
            <a:r>
              <a:rPr b="1" lang="en">
                <a:solidFill>
                  <a:srgbClr val="980000"/>
                </a:solidFill>
              </a:rPr>
              <a:t>illumination</a:t>
            </a:r>
            <a:r>
              <a:rPr lang="en"/>
              <a:t> problems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 is present in </a:t>
            </a:r>
            <a:r>
              <a:rPr b="1" lang="en">
                <a:solidFill>
                  <a:srgbClr val="980000"/>
                </a:solidFill>
              </a:rPr>
              <a:t>laser imaging or mars image</a:t>
            </a:r>
            <a:endParaRPr b="1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PDF </a:t>
            </a:r>
            <a:r>
              <a:rPr lang="en"/>
              <a:t>of Exponential noise is given as: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mean </a:t>
            </a:r>
            <a:r>
              <a:rPr lang="en"/>
              <a:t>and </a:t>
            </a:r>
            <a:r>
              <a:rPr b="1" lang="en"/>
              <a:t>variance </a:t>
            </a:r>
            <a:r>
              <a:rPr lang="en"/>
              <a:t>of this density: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=rate parameter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Here, a is the initial value of the probability density function p(z) at z=0. It dictates how quickly the exponential curve declines as z increases.</a:t>
            </a:r>
            <a:endParaRPr/>
          </a:p>
        </p:txBody>
      </p:sp>
      <p:pic>
        <p:nvPicPr>
          <p:cNvPr id="273" name="Google Shape;2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450" y="1836988"/>
            <a:ext cx="26479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100" y="1103487"/>
            <a:ext cx="3081201" cy="308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513" y="3098025"/>
            <a:ext cx="227647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type="title"/>
          </p:nvPr>
        </p:nvSpPr>
        <p:spPr>
          <a:xfrm>
            <a:off x="311700" y="115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Models: Exponential Noise</a:t>
            </a:r>
            <a:endParaRPr/>
          </a:p>
        </p:txBody>
      </p:sp>
      <p:pic>
        <p:nvPicPr>
          <p:cNvPr id="281" name="Google Shape;281;p44"/>
          <p:cNvPicPr preferRelativeResize="0"/>
          <p:nvPr/>
        </p:nvPicPr>
        <p:blipFill rotWithShape="1">
          <a:blip r:embed="rId3">
            <a:alphaModFix/>
          </a:blip>
          <a:srcRect b="57262" l="40472" r="41535" t="22281"/>
          <a:stretch/>
        </p:blipFill>
        <p:spPr>
          <a:xfrm>
            <a:off x="2712625" y="1241700"/>
            <a:ext cx="1590325" cy="8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4"/>
          <p:cNvSpPr txBox="1"/>
          <p:nvPr>
            <p:ph idx="1" type="body"/>
          </p:nvPr>
        </p:nvSpPr>
        <p:spPr>
          <a:xfrm>
            <a:off x="264738" y="788500"/>
            <a:ext cx="8520600" cy="3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Calculate the Sample Mean: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Calculate the Rate parameter: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z=[2,1,4,3,5]</a:t>
            </a:r>
            <a:endParaRPr sz="21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44"/>
          <p:cNvPicPr preferRelativeResize="0"/>
          <p:nvPr/>
        </p:nvPicPr>
        <p:blipFill rotWithShape="1">
          <a:blip r:embed="rId4">
            <a:alphaModFix/>
          </a:blip>
          <a:srcRect b="0" l="0" r="0" t="25771"/>
          <a:stretch/>
        </p:blipFill>
        <p:spPr>
          <a:xfrm>
            <a:off x="2806125" y="2380246"/>
            <a:ext cx="11430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0963" y="3375275"/>
            <a:ext cx="44672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0688" y="4232525"/>
            <a:ext cx="24669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Noise Models: Impulse Noise &amp; Quiz</a:t>
            </a:r>
            <a:endParaRPr/>
          </a:p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Homework:</a:t>
            </a:r>
            <a:endParaRPr sz="2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Font typeface="Times New Roman"/>
              <a:buChar char="-"/>
            </a:pPr>
            <a:r>
              <a:rPr lang="en" sz="2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is an image having 760 pixel in height and 360 pixel in width, then what will be the number of affected pixels by noise if density value is 0.4?</a:t>
            </a:r>
            <a:endParaRPr sz="2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https://forms.gle/1GrJGd2V7AQDYj6h6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type="title"/>
          </p:nvPr>
        </p:nvSpPr>
        <p:spPr>
          <a:xfrm>
            <a:off x="311700" y="60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Removal Restoration Model </a:t>
            </a:r>
            <a:endParaRPr/>
          </a:p>
        </p:txBody>
      </p:sp>
      <p:sp>
        <p:nvSpPr>
          <p:cNvPr id="297" name="Google Shape;297;p46"/>
          <p:cNvSpPr txBox="1"/>
          <p:nvPr>
            <p:ph idx="1" type="body"/>
          </p:nvPr>
        </p:nvSpPr>
        <p:spPr>
          <a:xfrm>
            <a:off x="311700" y="1520100"/>
            <a:ext cx="3166500" cy="27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b="1" lang="en" sz="19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Mean filters</a:t>
            </a:r>
            <a:endParaRPr b="1" sz="19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➢"/>
            </a:pPr>
            <a:r>
              <a:rPr lang="en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Arithmetic mean filter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➢"/>
            </a:pPr>
            <a:r>
              <a:rPr lang="en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Geometric mean filter</a:t>
            </a:r>
            <a:endParaRPr sz="1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➢"/>
            </a:pPr>
            <a:r>
              <a:rPr lang="en" sz="1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Harmonic mean filter</a:t>
            </a: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46"/>
          <p:cNvSpPr txBox="1"/>
          <p:nvPr/>
        </p:nvSpPr>
        <p:spPr>
          <a:xfrm>
            <a:off x="3219850" y="1520100"/>
            <a:ext cx="3068700" cy="25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➔"/>
            </a:pP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Order statistics filters</a:t>
            </a:r>
            <a:endParaRPr b="1" sz="18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➢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Median filter</a:t>
            </a:r>
            <a:endParaRPr sz="16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➢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 and min filters</a:t>
            </a:r>
            <a:endParaRPr sz="16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➢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Midpoint filter</a:t>
            </a:r>
            <a:endParaRPr sz="21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46"/>
          <p:cNvSpPr txBox="1"/>
          <p:nvPr/>
        </p:nvSpPr>
        <p:spPr>
          <a:xfrm>
            <a:off x="5967475" y="1520100"/>
            <a:ext cx="3068700" cy="25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➔"/>
            </a:pP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Adaptive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filter</a:t>
            </a:r>
            <a:endParaRPr sz="16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➢"/>
            </a:pPr>
            <a:r>
              <a:rPr lang="en" sz="16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Adaptive Mean filter</a:t>
            </a:r>
            <a:endParaRPr sz="16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 Filter</a:t>
            </a:r>
            <a:endParaRPr/>
          </a:p>
        </p:txBody>
      </p:sp>
      <p:sp>
        <p:nvSpPr>
          <p:cNvPr id="305" name="Google Shape;305;p47"/>
          <p:cNvSpPr txBox="1"/>
          <p:nvPr>
            <p:ph idx="1" type="body"/>
          </p:nvPr>
        </p:nvSpPr>
        <p:spPr>
          <a:xfrm>
            <a:off x="311700" y="1234075"/>
            <a:ext cx="76833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21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spatial domain filter that smooths an image by averaging pixel values within a neighborhood.</a:t>
            </a:r>
            <a:endParaRPr sz="14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Replaces each pixel value with the average of its surrounding pixels.</a:t>
            </a:r>
            <a:endParaRPr sz="14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Reduces random noise</a:t>
            </a:r>
            <a:endParaRPr sz="12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Effect: Smooths the image but can blur edges</a:t>
            </a:r>
            <a:endParaRPr b="1" sz="12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type="title"/>
          </p:nvPr>
        </p:nvSpPr>
        <p:spPr>
          <a:xfrm>
            <a:off x="311700" y="445025"/>
            <a:ext cx="8520600" cy="4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Clr>
                <a:schemeClr val="dk2"/>
              </a:buClr>
              <a:buSzPct val="66666"/>
              <a:buFont typeface="Arial"/>
              <a:buNone/>
            </a:pPr>
            <a:r>
              <a:rPr b="1" lang="en" sz="1650">
                <a:solidFill>
                  <a:srgbClr val="ECECEC"/>
                </a:solidFill>
                <a:highlight>
                  <a:srgbClr val="212121"/>
                </a:highlight>
                <a:latin typeface="Roboto"/>
                <a:ea typeface="Roboto"/>
                <a:cs typeface="Roboto"/>
                <a:sym typeface="Roboto"/>
              </a:rPr>
              <a:t>Types of Mean Filters</a:t>
            </a:r>
            <a:endParaRPr b="1" sz="1650">
              <a:solidFill>
                <a:srgbClr val="ECECEC"/>
              </a:solidFill>
              <a:highlight>
                <a:srgbClr val="21212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8"/>
          <p:cNvSpPr txBox="1"/>
          <p:nvPr>
            <p:ph idx="1" type="body"/>
          </p:nvPr>
        </p:nvSpPr>
        <p:spPr>
          <a:xfrm>
            <a:off x="311700" y="1558325"/>
            <a:ext cx="85206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Computed the average value of the corrupted image g(x,y) in the area defined by </a:t>
            </a: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Sxy</a:t>
            </a: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Let Sxy represent the set of coordinates in a rectangular neighborhood of size m x n, centered at the point (x,y).</a:t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Effect: The Mean filter simply smoothes the image. Noise is reduced as a result of blurring</a:t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363275" y="1004225"/>
            <a:ext cx="47778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1. Arithmetic Mean Filter</a:t>
            </a:r>
            <a:endParaRPr b="1" sz="19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563" y="2911713"/>
            <a:ext cx="42576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Geometric mean Filter</a:t>
            </a:r>
            <a:endParaRPr/>
          </a:p>
        </p:txBody>
      </p:sp>
      <p:sp>
        <p:nvSpPr>
          <p:cNvPr id="319" name="Google Shape;319;p49"/>
          <p:cNvSpPr txBox="1"/>
          <p:nvPr>
            <p:ph idx="1" type="body"/>
          </p:nvPr>
        </p:nvSpPr>
        <p:spPr>
          <a:xfrm>
            <a:off x="311700" y="1066950"/>
            <a:ext cx="8520600" cy="23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variation of the arithmetic mean filter.</a:t>
            </a:r>
            <a:endParaRPr sz="16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Comparable to the arithmetic mean filter → </a:t>
            </a:r>
            <a:endParaRPr sz="14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achieve smoothing;</a:t>
            </a:r>
            <a:endParaRPr sz="14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lose less image detail in the process</a:t>
            </a:r>
            <a:r>
              <a:rPr lang="en" sz="14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00" y="2791975"/>
            <a:ext cx="5519076" cy="11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/>
        </p:nvSpPr>
        <p:spPr>
          <a:xfrm>
            <a:off x="645625" y="3847775"/>
            <a:ext cx="66384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g(s, t)</a:t>
            </a:r>
            <a:r>
              <a:rPr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represents the location of each pixel value inside the </a:t>
            </a:r>
            <a:r>
              <a:rPr lang="en" sz="13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window </a:t>
            </a:r>
            <a:r>
              <a:rPr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located at coordinates </a:t>
            </a:r>
            <a:r>
              <a:rPr i="1"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500">
                <a:solidFill>
                  <a:srgbClr val="484B5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/>
          <p:nvPr>
            <p:ph type="title"/>
          </p:nvPr>
        </p:nvSpPr>
        <p:spPr>
          <a:xfrm>
            <a:off x="311700" y="434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Harmonic mean Filter</a:t>
            </a:r>
            <a:endParaRPr/>
          </a:p>
        </p:txBody>
      </p:sp>
      <p:sp>
        <p:nvSpPr>
          <p:cNvPr id="327" name="Google Shape;327;p50"/>
          <p:cNvSpPr txBox="1"/>
          <p:nvPr>
            <p:ph idx="1" type="body"/>
          </p:nvPr>
        </p:nvSpPr>
        <p:spPr>
          <a:xfrm>
            <a:off x="311700" y="1234075"/>
            <a:ext cx="8520600" cy="30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Uses the harmonic mean of pixel values within a neighborhood.</a:t>
            </a:r>
            <a:endParaRPr sz="12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Another variation of the arithmetic mean filter</a:t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13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Useful for images with salt noise but can fail with pepper noise</a:t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7585749" cy="21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Order statistics Filters</a:t>
            </a:r>
            <a:endParaRPr/>
          </a:p>
        </p:txBody>
      </p:sp>
      <p:sp>
        <p:nvSpPr>
          <p:cNvPr id="334" name="Google Shape;334;p51"/>
          <p:cNvSpPr txBox="1"/>
          <p:nvPr/>
        </p:nvSpPr>
        <p:spPr>
          <a:xfrm>
            <a:off x="1189950" y="2450025"/>
            <a:ext cx="384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Median Filter</a:t>
            </a:r>
            <a:endParaRPr sz="2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Min and Max Filter</a:t>
            </a:r>
            <a:endParaRPr sz="2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nsolas"/>
              <a:buChar char="●"/>
            </a:pPr>
            <a:r>
              <a:rPr lang="en" sz="2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Midpoint</a:t>
            </a:r>
            <a:r>
              <a:rPr lang="en" sz="2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Filter </a:t>
            </a:r>
            <a:endParaRPr sz="2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5" name="Google Shape;335;p51"/>
          <p:cNvSpPr txBox="1"/>
          <p:nvPr/>
        </p:nvSpPr>
        <p:spPr>
          <a:xfrm>
            <a:off x="1189950" y="1225975"/>
            <a:ext cx="6764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Order Statistics filters are filters whose response is based on ordering the pixel contained in the image area 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encompassed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by the filter.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How a image degraded?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❖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Noise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❖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Blur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❖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Compression Artifacts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❖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Scaling Issues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❖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Aging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100"/>
              <a:buFont typeface="Georgia"/>
              <a:buChar char="❖"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Physical Damage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</a:t>
            </a:r>
            <a:r>
              <a:rPr lang="en"/>
              <a:t> Filter</a:t>
            </a:r>
            <a:endParaRPr/>
          </a:p>
        </p:txBody>
      </p:sp>
      <p:pic>
        <p:nvPicPr>
          <p:cNvPr id="341" name="Google Shape;3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075" y="1193600"/>
            <a:ext cx="789538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sp>
        <p:nvSpPr>
          <p:cNvPr id="347" name="Google Shape;347;p53"/>
          <p:cNvSpPr txBox="1"/>
          <p:nvPr/>
        </p:nvSpPr>
        <p:spPr>
          <a:xfrm>
            <a:off x="695175" y="1402125"/>
            <a:ext cx="436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Formula of Median filter is:</a:t>
            </a:r>
            <a:endParaRPr sz="2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48" name="Google Shape;34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13" y="2023625"/>
            <a:ext cx="498157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pic>
        <p:nvPicPr>
          <p:cNvPr id="354" name="Google Shape;3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379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pic>
        <p:nvPicPr>
          <p:cNvPr id="360" name="Google Shape;36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91749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pic>
        <p:nvPicPr>
          <p:cNvPr id="366" name="Google Shape;36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3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pic>
        <p:nvPicPr>
          <p:cNvPr id="372" name="Google Shape;37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725" y="1099675"/>
            <a:ext cx="708372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pic>
        <p:nvPicPr>
          <p:cNvPr id="378" name="Google Shape;37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375" y="1146650"/>
            <a:ext cx="60712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384" name="Google Shape;384;p59"/>
          <p:cNvGraphicFramePr/>
          <p:nvPr/>
        </p:nvGraphicFramePr>
        <p:xfrm>
          <a:off x="905525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4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4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3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4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4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3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3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3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4A86E8"/>
                          </a:highlight>
                        </a:rPr>
                        <a:t>1</a:t>
                      </a:r>
                      <a:endParaRPr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5" name="Google Shape;385;p59"/>
          <p:cNvSpPr txBox="1"/>
          <p:nvPr/>
        </p:nvSpPr>
        <p:spPr>
          <a:xfrm>
            <a:off x="1189950" y="3805950"/>
            <a:ext cx="67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Order: 443443331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de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scending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order: 4444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3331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391" name="Google Shape;391;p60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2" name="Google Shape;392;p60"/>
          <p:cNvSpPr txBox="1"/>
          <p:nvPr/>
        </p:nvSpPr>
        <p:spPr>
          <a:xfrm>
            <a:off x="1189950" y="3950400"/>
            <a:ext cx="67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So the middle value of the mask will be 3.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398" name="Google Shape;398;p61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9" name="Google Shape;399;p61"/>
          <p:cNvSpPr txBox="1"/>
          <p:nvPr/>
        </p:nvSpPr>
        <p:spPr>
          <a:xfrm>
            <a:off x="1189950" y="3805950"/>
            <a:ext cx="67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Order: 432432312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descending order: 4433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2221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Model of the image Restoration process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650" y="1326050"/>
            <a:ext cx="6817799" cy="29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05" name="Google Shape;405;p62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6" name="Google Shape;406;p62"/>
          <p:cNvSpPr txBox="1"/>
          <p:nvPr/>
        </p:nvSpPr>
        <p:spPr>
          <a:xfrm>
            <a:off x="1189950" y="3950400"/>
            <a:ext cx="67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So the middle value of the mask will be 3.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12" name="Google Shape;412;p63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3" name="Google Shape;413;p63"/>
          <p:cNvSpPr txBox="1"/>
          <p:nvPr/>
        </p:nvSpPr>
        <p:spPr>
          <a:xfrm>
            <a:off x="1189950" y="3805950"/>
            <a:ext cx="67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Order: 321321124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descending order: 4332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2111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19" name="Google Shape;419;p64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0" name="Google Shape;420;p64"/>
          <p:cNvSpPr txBox="1"/>
          <p:nvPr/>
        </p:nvSpPr>
        <p:spPr>
          <a:xfrm>
            <a:off x="1189950" y="3950400"/>
            <a:ext cx="67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So the middle value of the mask will be 2.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26" name="Google Shape;426;p65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7" name="Google Shape;427;p65"/>
          <p:cNvSpPr txBox="1"/>
          <p:nvPr/>
        </p:nvSpPr>
        <p:spPr>
          <a:xfrm>
            <a:off x="1189950" y="3805950"/>
            <a:ext cx="67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Order: 211211244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descending order: 4422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1111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33" name="Google Shape;433;p66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34" name="Google Shape;434;p66"/>
          <p:cNvSpPr txBox="1"/>
          <p:nvPr/>
        </p:nvSpPr>
        <p:spPr>
          <a:xfrm>
            <a:off x="1189950" y="3950400"/>
            <a:ext cx="67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So the middle value of the mask will be 2.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40" name="Google Shape;440;p67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41" name="Google Shape;441;p67"/>
          <p:cNvSpPr txBox="1"/>
          <p:nvPr/>
        </p:nvSpPr>
        <p:spPr>
          <a:xfrm>
            <a:off x="1189950" y="3805950"/>
            <a:ext cx="67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Order: 443331551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descending order: 5544</a:t>
            </a:r>
            <a:r>
              <a:rPr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3311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47" name="Google Shape;447;p68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48" name="Google Shape;448;p68"/>
          <p:cNvSpPr txBox="1"/>
          <p:nvPr/>
        </p:nvSpPr>
        <p:spPr>
          <a:xfrm>
            <a:off x="1189950" y="3950400"/>
            <a:ext cx="67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So the middle value of the mask will be 3.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54" name="Google Shape;454;p69"/>
          <p:cNvGraphicFramePr/>
          <p:nvPr/>
        </p:nvGraphicFramePr>
        <p:xfrm>
          <a:off x="952500" y="240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5" name="Google Shape;455;p69"/>
          <p:cNvSpPr txBox="1"/>
          <p:nvPr/>
        </p:nvSpPr>
        <p:spPr>
          <a:xfrm>
            <a:off x="1189950" y="1143775"/>
            <a:ext cx="67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If you continue to do this then we will get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Median Filter</a:t>
            </a:r>
            <a:endParaRPr/>
          </a:p>
        </p:txBody>
      </p:sp>
      <p:graphicFrame>
        <p:nvGraphicFramePr>
          <p:cNvPr id="461" name="Google Shape;461;p70"/>
          <p:cNvGraphicFramePr/>
          <p:nvPr/>
        </p:nvGraphicFramePr>
        <p:xfrm>
          <a:off x="952500" y="236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2" name="Google Shape;462;p70"/>
          <p:cNvSpPr txBox="1"/>
          <p:nvPr/>
        </p:nvSpPr>
        <p:spPr>
          <a:xfrm>
            <a:off x="1189950" y="1120275"/>
            <a:ext cx="676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Using Zero padding we can do the same.</a:t>
            </a:r>
            <a:b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The result will be like this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Filter</a:t>
            </a:r>
            <a:endParaRPr/>
          </a:p>
        </p:txBody>
      </p:sp>
      <p:pic>
        <p:nvPicPr>
          <p:cNvPr id="468" name="Google Shape;46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9300"/>
            <a:ext cx="8333601" cy="34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the degraded image 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degraded image in the spatial domain is given</a:t>
            </a:r>
            <a:endParaRPr sz="20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As:  </a:t>
            </a:r>
            <a:r>
              <a:rPr b="1" lang="en" sz="21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g(x, y) = h(x,y) ⋆ f(x, y) +n(x, y)</a:t>
            </a:r>
            <a:endParaRPr b="1" sz="21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21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represents the degraded image.</a:t>
            </a:r>
            <a:endParaRPr sz="215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is the degradation caused by the system or process.</a:t>
            </a:r>
            <a:endParaRPr sz="215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is the original image.</a:t>
            </a:r>
            <a:endParaRPr sz="215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i="1"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" sz="215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represents additive noise.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21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Max and Min</a:t>
            </a:r>
            <a:r>
              <a:rPr lang="en"/>
              <a:t> Filter</a:t>
            </a:r>
            <a:endParaRPr/>
          </a:p>
        </p:txBody>
      </p:sp>
      <p:pic>
        <p:nvPicPr>
          <p:cNvPr id="474" name="Google Shape;47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687" y="1087925"/>
            <a:ext cx="6110625" cy="96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5" name="Google Shape;475;p72"/>
          <p:cNvGraphicFramePr/>
          <p:nvPr/>
        </p:nvGraphicFramePr>
        <p:xfrm>
          <a:off x="929013" y="22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1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Max and Min Filter</a:t>
            </a:r>
            <a:endParaRPr/>
          </a:p>
        </p:txBody>
      </p:sp>
      <p:pic>
        <p:nvPicPr>
          <p:cNvPr id="481" name="Google Shape;48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687" y="1087925"/>
            <a:ext cx="6110625" cy="96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2" name="Google Shape;482;p73"/>
          <p:cNvGraphicFramePr/>
          <p:nvPr/>
        </p:nvGraphicFramePr>
        <p:xfrm>
          <a:off x="929013" y="22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Max and Min Filter</a:t>
            </a:r>
            <a:endParaRPr/>
          </a:p>
        </p:txBody>
      </p:sp>
      <p:graphicFrame>
        <p:nvGraphicFramePr>
          <p:cNvPr id="488" name="Google Shape;488;p74"/>
          <p:cNvGraphicFramePr/>
          <p:nvPr/>
        </p:nvGraphicFramePr>
        <p:xfrm>
          <a:off x="929013" y="22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1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9" name="Google Shape;48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850" y="1095775"/>
            <a:ext cx="5503825" cy="9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Max and Min Filter</a:t>
            </a:r>
            <a:endParaRPr/>
          </a:p>
        </p:txBody>
      </p:sp>
      <p:graphicFrame>
        <p:nvGraphicFramePr>
          <p:cNvPr id="495" name="Google Shape;495;p75"/>
          <p:cNvGraphicFramePr/>
          <p:nvPr/>
        </p:nvGraphicFramePr>
        <p:xfrm>
          <a:off x="929013" y="22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6" name="Google Shape;49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850" y="1095775"/>
            <a:ext cx="5503825" cy="9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Mid-Point Filter</a:t>
            </a:r>
            <a:endParaRPr/>
          </a:p>
        </p:txBody>
      </p:sp>
      <p:pic>
        <p:nvPicPr>
          <p:cNvPr id="502" name="Google Shape;50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475" y="1228825"/>
            <a:ext cx="7285974" cy="915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3" name="Google Shape;503;p76"/>
          <p:cNvGraphicFramePr/>
          <p:nvPr/>
        </p:nvGraphicFramePr>
        <p:xfrm>
          <a:off x="929013" y="22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1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Mid-Point Filter</a:t>
            </a:r>
            <a:endParaRPr/>
          </a:p>
        </p:txBody>
      </p:sp>
      <p:pic>
        <p:nvPicPr>
          <p:cNvPr id="509" name="Google Shape;50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475" y="1228825"/>
            <a:ext cx="7285974" cy="915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0" name="Google Shape;510;p77"/>
          <p:cNvGraphicFramePr/>
          <p:nvPr/>
        </p:nvGraphicFramePr>
        <p:xfrm>
          <a:off x="929013" y="225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253475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4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2.5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2.5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2.5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chemeClr val="lt1"/>
                          </a:highlight>
                        </a:rPr>
                        <a:t>3</a:t>
                      </a:r>
                      <a:endParaRPr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2.5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  <a:highlight>
                            <a:srgbClr val="4A86E8"/>
                          </a:highlight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  <a:highlight>
                          <a:srgbClr val="4A86E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3.5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Mean Filter</a:t>
            </a:r>
            <a:endParaRPr/>
          </a:p>
        </p:txBody>
      </p:sp>
      <p:pic>
        <p:nvPicPr>
          <p:cNvPr id="516" name="Google Shape;51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1170125"/>
            <a:ext cx="69723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Mean Filter</a:t>
            </a:r>
            <a:endParaRPr/>
          </a:p>
        </p:txBody>
      </p:sp>
      <p:graphicFrame>
        <p:nvGraphicFramePr>
          <p:cNvPr id="522" name="Google Shape;522;p79"/>
          <p:cNvGraphicFramePr/>
          <p:nvPr/>
        </p:nvGraphicFramePr>
        <p:xfrm>
          <a:off x="2146800" y="180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{2FD93D99-A6AA-41E3-8A50-4684DF27545A}</a:tableStyleId>
              </a:tblPr>
              <a:tblGrid>
                <a:gridCol w="1818000"/>
                <a:gridCol w="1818000"/>
                <a:gridCol w="1818000"/>
              </a:tblGrid>
              <a:tr h="51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0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3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4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5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6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7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8</a:t>
                      </a:r>
                      <a:endParaRPr sz="21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3" name="Google Shape;523;p79"/>
          <p:cNvSpPr txBox="1"/>
          <p:nvPr/>
        </p:nvSpPr>
        <p:spPr>
          <a:xfrm>
            <a:off x="659950" y="1714600"/>
            <a:ext cx="98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r>
              <a:rPr lang="en" sz="1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min</a:t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4" name="Google Shape;524;p79"/>
          <p:cNvSpPr/>
          <p:nvPr/>
        </p:nvSpPr>
        <p:spPr>
          <a:xfrm>
            <a:off x="1399775" y="2003100"/>
            <a:ext cx="1338600" cy="19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5" name="Google Shape;525;p79"/>
          <p:cNvSpPr txBox="1"/>
          <p:nvPr/>
        </p:nvSpPr>
        <p:spPr>
          <a:xfrm>
            <a:off x="6284650" y="3910325"/>
            <a:ext cx="98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r>
              <a:rPr lang="en" sz="1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max</a:t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6" name="Google Shape;526;p79"/>
          <p:cNvSpPr/>
          <p:nvPr/>
        </p:nvSpPr>
        <p:spPr>
          <a:xfrm>
            <a:off x="6531525" y="3222300"/>
            <a:ext cx="270000" cy="869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7" name="Google Shape;527;p79"/>
          <p:cNvSpPr txBox="1"/>
          <p:nvPr/>
        </p:nvSpPr>
        <p:spPr>
          <a:xfrm>
            <a:off x="4875825" y="3781150"/>
            <a:ext cx="98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r>
              <a:rPr lang="en" sz="1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med</a:t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8" name="Google Shape;528;p79"/>
          <p:cNvSpPr txBox="1"/>
          <p:nvPr/>
        </p:nvSpPr>
        <p:spPr>
          <a:xfrm>
            <a:off x="4207700" y="1017725"/>
            <a:ext cx="597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r>
              <a:rPr lang="en" sz="1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xy</a:t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9" name="Google Shape;529;p79"/>
          <p:cNvSpPr/>
          <p:nvPr/>
        </p:nvSpPr>
        <p:spPr>
          <a:xfrm rot="8223843">
            <a:off x="5025000" y="2692081"/>
            <a:ext cx="488857" cy="121459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0" name="Google Shape;530;p79"/>
          <p:cNvSpPr/>
          <p:nvPr/>
        </p:nvSpPr>
        <p:spPr>
          <a:xfrm rot="-2917930">
            <a:off x="4168258" y="1379905"/>
            <a:ext cx="488886" cy="121460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1" name="Google Shape;531;p79"/>
          <p:cNvSpPr txBox="1"/>
          <p:nvPr/>
        </p:nvSpPr>
        <p:spPr>
          <a:xfrm>
            <a:off x="659950" y="3656825"/>
            <a:ext cx="320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Let the </a:t>
            </a:r>
            <a:r>
              <a:rPr lang="en" sz="24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16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max</a:t>
            </a: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 = 9*9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Filter mask = 3*3 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Mean Filter</a:t>
            </a:r>
            <a:endParaRPr/>
          </a:p>
        </p:txBody>
      </p:sp>
      <p:pic>
        <p:nvPicPr>
          <p:cNvPr id="537" name="Google Shape;53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75" y="1275825"/>
            <a:ext cx="72009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1"/>
          <p:cNvSpPr txBox="1"/>
          <p:nvPr>
            <p:ph type="title"/>
          </p:nvPr>
        </p:nvSpPr>
        <p:spPr>
          <a:xfrm>
            <a:off x="311700" y="28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Mean Filter</a:t>
            </a:r>
            <a:endParaRPr/>
          </a:p>
        </p:txBody>
      </p:sp>
      <p:pic>
        <p:nvPicPr>
          <p:cNvPr id="543" name="Google Shape;5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25" y="853325"/>
            <a:ext cx="7784799" cy="40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2"/>
          <p:cNvSpPr txBox="1"/>
          <p:nvPr>
            <p:ph idx="1" type="body"/>
          </p:nvPr>
        </p:nvSpPr>
        <p:spPr>
          <a:xfrm>
            <a:off x="311700" y="967625"/>
            <a:ext cx="8520600" cy="24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0">
                <a:latin typeface="Consolas"/>
                <a:ea typeface="Consolas"/>
                <a:cs typeface="Consolas"/>
                <a:sym typeface="Consolas"/>
              </a:rPr>
              <a:t>Thank You!</a:t>
            </a:r>
            <a:endParaRPr sz="10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1925" y="1339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