
<file path=[Content_Types].xml><?xml version="1.0" encoding="utf-8"?>
<Types xmlns="http://schemas.openxmlformats.org/package/2006/content-types">
  <Default Extension="bin" ContentType="application/vnd.openxmlformats-officedocument.oleObject"/>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 id="2147483661" r:id="rId2"/>
    <p:sldMasterId id="2147483663" r:id="rId3"/>
    <p:sldMasterId id="2147483675" r:id="rId4"/>
  </p:sldMasterIdLst>
  <p:notesMasterIdLst>
    <p:notesMasterId r:id="rId5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j8rUU8Oi8T9XfGYt3s18fRv4WTg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844CF9-DE7B-43C3-8AFE-A89EF364581E}">
  <a:tblStyle styleId="{5F844CF9-DE7B-43C3-8AFE-A89EF364581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44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customschemas.google.com/relationships/presentationmetadata" Target="meta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6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29" name="Google Shape;12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72" name="Google Shape;272;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2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 name="Google Shape;599;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39" name="Google Shape;139;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5" name="Google Shape;655;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5" name="Google Shape;695;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5" name="Google Shape;705;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2" name="Google Shape;712;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7" name="Google Shape;727;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 name="Google Shape;734;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9" name="Google Shape;749;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6" name="Google Shape;756;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1" name="Google Shape;761;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7" name="Google Shape;767;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0" name="Google Shape;780;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5" name="Google Shape;785;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0" name="Google Shape;790;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6" name="Google Shape;79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2" name="Google Shape;802;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8" name="Google Shape;808;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14" name="Google Shape;814;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5" name="Google Shape;815;p5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53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9"/>
        <p:cNvGrpSpPr/>
        <p:nvPr/>
      </p:nvGrpSpPr>
      <p:grpSpPr>
        <a:xfrm>
          <a:off x="0" y="0"/>
          <a:ext cx="0" cy="0"/>
          <a:chOff x="0" y="0"/>
          <a:chExt cx="0" cy="0"/>
        </a:xfrm>
      </p:grpSpPr>
      <p:sp>
        <p:nvSpPr>
          <p:cNvPr id="100" name="Google Shape;100;p66"/>
          <p:cNvSpPr txBox="1">
            <a:spLocks noGrp="1"/>
          </p:cNvSpPr>
          <p:nvPr>
            <p:ph type="title"/>
          </p:nvPr>
        </p:nvSpPr>
        <p:spPr>
          <a:xfrm>
            <a:off x="2033195" y="2172648"/>
            <a:ext cx="5966666" cy="2423346"/>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5888"/>
              <a:buChar char="*"/>
              <a:defRPr sz="4600" b="1" cap="none"/>
            </a:lvl1pPr>
            <a:lvl2pPr lvl="1" algn="r">
              <a:spcBef>
                <a:spcPts val="0"/>
              </a:spcBef>
              <a:spcAft>
                <a:spcPts val="0"/>
              </a:spcAft>
              <a:buSzPts val="2304"/>
              <a:buChar char="*"/>
              <a:defRPr/>
            </a:lvl2pPr>
            <a:lvl3pPr lvl="2" algn="r">
              <a:spcBef>
                <a:spcPts val="0"/>
              </a:spcBef>
              <a:spcAft>
                <a:spcPts val="0"/>
              </a:spcAft>
              <a:buSzPts val="2304"/>
              <a:buChar char="*"/>
              <a:defRPr/>
            </a:lvl3pPr>
            <a:lvl4pPr lvl="3" algn="r">
              <a:spcBef>
                <a:spcPts val="0"/>
              </a:spcBef>
              <a:spcAft>
                <a:spcPts val="0"/>
              </a:spcAft>
              <a:buSzPts val="2304"/>
              <a:buChar char="*"/>
              <a:defRPr/>
            </a:lvl4pPr>
            <a:lvl5pPr lvl="4" algn="r">
              <a:spcBef>
                <a:spcPts val="0"/>
              </a:spcBef>
              <a:spcAft>
                <a:spcPts val="0"/>
              </a:spcAft>
              <a:buSzPts val="2304"/>
              <a:buChar char="*"/>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66"/>
          <p:cNvSpPr txBox="1">
            <a:spLocks noGrp="1"/>
          </p:cNvSpPr>
          <p:nvPr>
            <p:ph type="body" idx="1"/>
          </p:nvPr>
        </p:nvSpPr>
        <p:spPr>
          <a:xfrm>
            <a:off x="2022438" y="4607511"/>
            <a:ext cx="5970494" cy="835460"/>
          </a:xfrm>
          <a:prstGeom prst="rect">
            <a:avLst/>
          </a:prstGeom>
          <a:noFill/>
          <a:ln>
            <a:noFill/>
          </a:ln>
        </p:spPr>
        <p:txBody>
          <a:bodyPr spcFirstLastPara="1" wrap="square" lIns="91425" tIns="45700" rIns="91425" bIns="45700" anchor="t" anchorCtr="0">
            <a:noAutofit/>
          </a:bodyPr>
          <a:lstStyle>
            <a:lvl1pPr marL="457200" lvl="0" indent="-228600" algn="r">
              <a:spcBef>
                <a:spcPts val="400"/>
              </a:spcBef>
              <a:spcAft>
                <a:spcPts val="0"/>
              </a:spcAft>
              <a:buSzPts val="2600"/>
              <a:buNone/>
              <a:defRPr sz="2000">
                <a:solidFill>
                  <a:schemeClr val="dk2"/>
                </a:solidFill>
              </a:defRPr>
            </a:lvl1pPr>
            <a:lvl2pPr marL="914400" lvl="1" indent="-228600" algn="l">
              <a:spcBef>
                <a:spcPts val="360"/>
              </a:spcBef>
              <a:spcAft>
                <a:spcPts val="0"/>
              </a:spcAft>
              <a:buSzPts val="2340"/>
              <a:buNone/>
              <a:defRPr sz="1800">
                <a:solidFill>
                  <a:srgbClr val="888888"/>
                </a:solidFill>
              </a:defRPr>
            </a:lvl2pPr>
            <a:lvl3pPr marL="1371600" lvl="2" indent="-228600" algn="l">
              <a:spcBef>
                <a:spcPts val="320"/>
              </a:spcBef>
              <a:spcAft>
                <a:spcPts val="0"/>
              </a:spcAft>
              <a:buSzPts val="2080"/>
              <a:buNone/>
              <a:defRPr sz="1600">
                <a:solidFill>
                  <a:srgbClr val="888888"/>
                </a:solidFill>
              </a:defRPr>
            </a:lvl3pPr>
            <a:lvl4pPr marL="1828800" lvl="3" indent="-228600" algn="l">
              <a:spcBef>
                <a:spcPts val="300"/>
              </a:spcBef>
              <a:spcAft>
                <a:spcPts val="0"/>
              </a:spcAft>
              <a:buSzPts val="1820"/>
              <a:buNone/>
              <a:defRPr sz="1400">
                <a:solidFill>
                  <a:srgbClr val="888888"/>
                </a:solidFill>
              </a:defRPr>
            </a:lvl4pPr>
            <a:lvl5pPr marL="2286000" lvl="4" indent="-228600" algn="l">
              <a:spcBef>
                <a:spcPts val="300"/>
              </a:spcBef>
              <a:spcAft>
                <a:spcPts val="0"/>
              </a:spcAft>
              <a:buSzPts val="1820"/>
              <a:buNone/>
              <a:defRPr sz="1400">
                <a:solidFill>
                  <a:srgbClr val="888888"/>
                </a:solidFill>
              </a:defRPr>
            </a:lvl5pPr>
            <a:lvl6pPr marL="2743200" lvl="5" indent="-228600" algn="l">
              <a:spcBef>
                <a:spcPts val="300"/>
              </a:spcBef>
              <a:spcAft>
                <a:spcPts val="0"/>
              </a:spcAft>
              <a:buSzPts val="1820"/>
              <a:buNone/>
              <a:defRPr sz="1400">
                <a:solidFill>
                  <a:srgbClr val="888888"/>
                </a:solidFill>
              </a:defRPr>
            </a:lvl6pPr>
            <a:lvl7pPr marL="3200400" lvl="6" indent="-228600" algn="l">
              <a:spcBef>
                <a:spcPts val="300"/>
              </a:spcBef>
              <a:spcAft>
                <a:spcPts val="0"/>
              </a:spcAft>
              <a:buSzPts val="1820"/>
              <a:buNone/>
              <a:defRPr sz="1400">
                <a:solidFill>
                  <a:srgbClr val="888888"/>
                </a:solidFill>
              </a:defRPr>
            </a:lvl7pPr>
            <a:lvl8pPr marL="3657600" lvl="7" indent="-228600" algn="l">
              <a:spcBef>
                <a:spcPts val="300"/>
              </a:spcBef>
              <a:spcAft>
                <a:spcPts val="0"/>
              </a:spcAft>
              <a:buSzPts val="1820"/>
              <a:buNone/>
              <a:defRPr sz="1400">
                <a:solidFill>
                  <a:srgbClr val="888888"/>
                </a:solidFill>
              </a:defRPr>
            </a:lvl8pPr>
            <a:lvl9pPr marL="4114800" lvl="8" indent="-228600" algn="l">
              <a:spcBef>
                <a:spcPts val="300"/>
              </a:spcBef>
              <a:spcAft>
                <a:spcPts val="300"/>
              </a:spcAft>
              <a:buSzPts val="1820"/>
              <a:buNone/>
              <a:defRPr sz="1400">
                <a:solidFill>
                  <a:srgbClr val="888888"/>
                </a:solidFill>
              </a:defRPr>
            </a:lvl9pPr>
          </a:lstStyle>
          <a:p>
            <a:endParaRPr/>
          </a:p>
        </p:txBody>
      </p:sp>
      <p:sp>
        <p:nvSpPr>
          <p:cNvPr id="102" name="Google Shape;102;p66"/>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100" b="1">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66"/>
          <p:cNvSpPr txBox="1">
            <a:spLocks noGrp="1"/>
          </p:cNvSpPr>
          <p:nvPr>
            <p:ph type="ftr" idx="11"/>
          </p:nvPr>
        </p:nvSpPr>
        <p:spPr>
          <a:xfrm>
            <a:off x="457200" y="6172200"/>
            <a:ext cx="3352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100" b="1">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66"/>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1pPr>
            <a:lvl2pPr marL="0" marR="0" lvl="1" indent="0" algn="ctr">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2pPr>
            <a:lvl3pPr marL="0" marR="0" lvl="2" indent="0" algn="ctr">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3pPr>
            <a:lvl4pPr marL="0" marR="0" lvl="3" indent="0" algn="ctr">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4pPr>
            <a:lvl5pPr marL="0" marR="0" lvl="4" indent="0" algn="ctr">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5pPr>
            <a:lvl6pPr marL="0" marR="0" lvl="5" indent="0" algn="ctr">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6pPr>
            <a:lvl7pPr marL="0" marR="0" lvl="6" indent="0" algn="ctr">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7pPr>
            <a:lvl8pPr marL="0" marR="0" lvl="7" indent="0" algn="ctr">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8pPr>
            <a:lvl9pPr marL="0" marR="0" lvl="8" indent="0" algn="ctr">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79D9-C80E-4CCC-8777-6844F603BE5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22F6CB-F5CB-4486-A2C4-232F160F4A0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B7862F-4743-42ED-A585-6A08E1AADE0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DB094C-CF5A-4FA8-90DC-B5A4568BB6F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AA0B84E-2136-4009-93B1-08955F63FA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60F3F1-CFD0-47E4-BD27-0973DF5AE3C8}"/>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420221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41A70-3B0E-4ED0-868B-BFF2992255B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E396020-F6D8-49A4-87BF-FC7738AA287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8D3CC12-A98B-4B20-BA60-4C8CE0B8DD9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36F1545-B8BD-4E19-9837-C50B16F431A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6EB79D4-53DF-4127-9D75-6A7C313BA9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94862E-03C0-439A-AFB9-EDBA9B62DB8B}"/>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259613774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9B92E-0D44-42C8-9685-C14A6EC611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78C8B3-0458-45DB-BF0F-1286D7A969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EF97CA-5FCF-4A14-8F81-6E199E4908B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CABBF8A-C644-4196-8E1C-1C5EDBC26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3EF31-E706-4CBC-A3F5-1948644EB59C}"/>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29414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5FCA78-68E5-455A-92BB-EB3BD2C59D0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946855-7A8B-4D2D-B8EA-A5D7EAA6B20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C6FFE-7431-4678-851B-BAB9E7A2322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B40A182-F86B-48D1-98E2-96E3E7021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425863-E124-4858-9A62-6020C08AC0C7}"/>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18968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3B919-3B68-4CBE-97E7-40EE3E60B17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273C75C-0703-48C5-9D23-2A0D18FEF0C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FF6D69C-C970-4894-8155-804C556FC1E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006F59D-432A-4524-87F6-9ECE687FA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40F26-30A9-4E18-B718-EFD13F026AE9}"/>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40777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517F7-D851-47F1-BDBF-B7E3E5403E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399C2C-F795-4F7C-806B-05C6367A6C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80F5F-3DFB-450E-A2B5-C6DA0F2FEE6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2D9BED3-BC4A-4616-8AC7-56286CB47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51581-A3C1-47C9-A1F0-5818180474B0}"/>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164304245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8843-4588-4275-AC5B-308F67BC3DE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1F75384-1C2D-49F6-8050-F2B0767251F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7E61BD-60BC-443B-A370-67A842CF955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3EF5B1A-BFF8-4E97-B13E-D41C78778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C6BBD1-5BE5-4E05-B993-06920448115A}"/>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429419611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D66DE-64A3-4819-8D36-4E82C8B4F4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43EFE8-3F6E-422E-A164-9AC2543FB20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31130-8C8B-4F7D-B3EC-B9FBC67D3F4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D53713-2203-43C7-B668-574D6DF5CDE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06195A8-18AE-4D0E-B68F-E93D33B411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503A8F-8E6F-4494-8411-8929B87952B5}"/>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313962756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5C20-2CEE-4058-B5E3-25FDB8799B3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5F24B6-2819-4C02-A83F-710E076E7E1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10BC6D4-D4CD-48BB-B27C-5EF5BC3B071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8777F3-D821-4E57-8CB3-C64CE193DFE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9C92A11-F040-4C33-958C-E817A96B00E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91D63C-9040-49B4-9A5E-73FC201A288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E0713EB-9ECF-4D3F-BF5F-B50C5BB35D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2498C9-D82D-4220-98B4-CD399ECBE2A7}"/>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25147199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E3381-831C-4447-A65C-498EE8BF5A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4A0D20-864C-4035-BF82-1034A06D373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CD748BA-5D96-4D98-8FE7-73D36E7029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89AC09-14AA-40D5-88CE-909371A9F74C}"/>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293936593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15"/>
        <p:cNvGrpSpPr/>
        <p:nvPr/>
      </p:nvGrpSpPr>
      <p:grpSpPr>
        <a:xfrm>
          <a:off x="0" y="0"/>
          <a:ext cx="0" cy="0"/>
          <a:chOff x="0" y="0"/>
          <a:chExt cx="0" cy="0"/>
        </a:xfrm>
      </p:grpSpPr>
      <p:sp>
        <p:nvSpPr>
          <p:cNvPr id="116" name="Google Shape;116;p68"/>
          <p:cNvSpPr>
            <a:spLocks noGrp="1"/>
          </p:cNvSpPr>
          <p:nvPr>
            <p:ph type="pic" idx="2"/>
          </p:nvPr>
        </p:nvSpPr>
        <p:spPr>
          <a:xfrm>
            <a:off x="4475175" y="1143000"/>
            <a:ext cx="4114800" cy="3127806"/>
          </a:xfrm>
          <a:prstGeom prst="roundRect">
            <a:avLst>
              <a:gd name="adj" fmla="val 4230"/>
            </a:avLst>
          </a:prstGeom>
          <a:solidFill>
            <a:srgbClr val="8BC9F7"/>
          </a:solidFill>
          <a:ln>
            <a:noFill/>
          </a:ln>
          <a:effectLst>
            <a:reflection stA="23000" endA="300" endPos="28000" sy="-100000" algn="bl" rotWithShape="0"/>
          </a:effectLst>
        </p:spPr>
        <p:txBody>
          <a:bodyPr spcFirstLastPara="1" wrap="square" lIns="91425" tIns="45700" rIns="91425" bIns="45700" anchor="t" anchorCtr="0">
            <a:normAutofit/>
          </a:bodyPr>
          <a:lstStyle>
            <a:lvl1pPr marR="0" lvl="0" algn="ctr" rtl="0">
              <a:spcBef>
                <a:spcPts val="400"/>
              </a:spcBef>
              <a:spcAft>
                <a:spcPts val="0"/>
              </a:spcAft>
              <a:buClr>
                <a:srgbClr val="C3260C"/>
              </a:buClr>
              <a:buSzPts val="2600"/>
              <a:buFont typeface="Georgia"/>
              <a:buNone/>
              <a:defRPr sz="2000" b="0" i="0" u="none" strike="noStrike" cap="none">
                <a:solidFill>
                  <a:srgbClr val="404040"/>
                </a:solidFill>
                <a:latin typeface="Trebuchet MS"/>
                <a:ea typeface="Trebuchet MS"/>
                <a:cs typeface="Trebuchet MS"/>
                <a:sym typeface="Trebuchet MS"/>
              </a:defRPr>
            </a:lvl1pPr>
            <a:lvl2pPr marR="0" lvl="1" algn="l" rtl="0">
              <a:spcBef>
                <a:spcPts val="560"/>
              </a:spcBef>
              <a:spcAft>
                <a:spcPts val="0"/>
              </a:spcAft>
              <a:buClr>
                <a:srgbClr val="C3260C"/>
              </a:buClr>
              <a:buSzPts val="3640"/>
              <a:buFont typeface="Georgia"/>
              <a:buNone/>
              <a:defRPr sz="2800" b="0" i="0" u="none" strike="noStrike" cap="none">
                <a:solidFill>
                  <a:srgbClr val="404040"/>
                </a:solidFill>
                <a:latin typeface="Trebuchet MS"/>
                <a:ea typeface="Trebuchet MS"/>
                <a:cs typeface="Trebuchet MS"/>
                <a:sym typeface="Trebuchet MS"/>
              </a:defRPr>
            </a:lvl2pPr>
            <a:lvl3pPr marR="0" lvl="2" algn="l" rtl="0">
              <a:spcBef>
                <a:spcPts val="480"/>
              </a:spcBef>
              <a:spcAft>
                <a:spcPts val="0"/>
              </a:spcAft>
              <a:buClr>
                <a:srgbClr val="C3260C"/>
              </a:buClr>
              <a:buSzPts val="3120"/>
              <a:buFont typeface="Georgia"/>
              <a:buNone/>
              <a:defRPr sz="2400" b="0" i="0" u="none" strike="noStrike" cap="none">
                <a:solidFill>
                  <a:srgbClr val="404040"/>
                </a:solidFill>
                <a:latin typeface="Trebuchet MS"/>
                <a:ea typeface="Trebuchet MS"/>
                <a:cs typeface="Trebuchet MS"/>
                <a:sym typeface="Trebuchet MS"/>
              </a:defRPr>
            </a:lvl3pPr>
            <a:lvl4pPr marR="0" lvl="3" algn="l" rtl="0">
              <a:spcBef>
                <a:spcPts val="400"/>
              </a:spcBef>
              <a:spcAft>
                <a:spcPts val="0"/>
              </a:spcAft>
              <a:buClr>
                <a:srgbClr val="C3260C"/>
              </a:buClr>
              <a:buSzPts val="2600"/>
              <a:buFont typeface="Georgia"/>
              <a:buNone/>
              <a:defRPr sz="2000" b="0" i="0" u="none" strike="noStrike" cap="none">
                <a:solidFill>
                  <a:srgbClr val="404040"/>
                </a:solidFill>
                <a:latin typeface="Trebuchet MS"/>
                <a:ea typeface="Trebuchet MS"/>
                <a:cs typeface="Trebuchet MS"/>
                <a:sym typeface="Trebuchet MS"/>
              </a:defRPr>
            </a:lvl4pPr>
            <a:lvl5pPr marR="0" lvl="4" algn="l" rtl="0">
              <a:spcBef>
                <a:spcPts val="400"/>
              </a:spcBef>
              <a:spcAft>
                <a:spcPts val="0"/>
              </a:spcAft>
              <a:buClr>
                <a:srgbClr val="C3260C"/>
              </a:buClr>
              <a:buSzPts val="2600"/>
              <a:buFont typeface="Georgia"/>
              <a:buNone/>
              <a:defRPr sz="2000" b="0" i="0" u="none" strike="noStrike" cap="none">
                <a:solidFill>
                  <a:srgbClr val="404040"/>
                </a:solidFill>
                <a:latin typeface="Trebuchet MS"/>
                <a:ea typeface="Trebuchet MS"/>
                <a:cs typeface="Trebuchet MS"/>
                <a:sym typeface="Trebuchet MS"/>
              </a:defRPr>
            </a:lvl5pPr>
            <a:lvl6pPr marR="0" lvl="5" algn="l" rtl="0">
              <a:spcBef>
                <a:spcPts val="400"/>
              </a:spcBef>
              <a:spcAft>
                <a:spcPts val="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6pPr>
            <a:lvl7pPr marR="0" lvl="6" algn="l" rtl="0">
              <a:spcBef>
                <a:spcPts val="400"/>
              </a:spcBef>
              <a:spcAft>
                <a:spcPts val="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7pPr>
            <a:lvl8pPr marR="0" lvl="7" algn="l" rtl="0">
              <a:spcBef>
                <a:spcPts val="400"/>
              </a:spcBef>
              <a:spcAft>
                <a:spcPts val="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8pPr>
            <a:lvl9pPr marR="0" lvl="8" algn="l" rtl="0">
              <a:spcBef>
                <a:spcPts val="400"/>
              </a:spcBef>
              <a:spcAft>
                <a:spcPts val="30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9pPr>
          </a:lstStyle>
          <a:p>
            <a:endParaRPr/>
          </a:p>
        </p:txBody>
      </p:sp>
      <p:sp>
        <p:nvSpPr>
          <p:cNvPr id="117" name="Google Shape;117;p68"/>
          <p:cNvSpPr txBox="1">
            <a:spLocks noGrp="1"/>
          </p:cNvSpPr>
          <p:nvPr>
            <p:ph type="body" idx="1"/>
          </p:nvPr>
        </p:nvSpPr>
        <p:spPr>
          <a:xfrm>
            <a:off x="877887" y="1010486"/>
            <a:ext cx="3694114" cy="2163020"/>
          </a:xfrm>
          <a:prstGeom prst="rect">
            <a:avLst/>
          </a:prstGeom>
          <a:noFill/>
          <a:ln>
            <a:noFill/>
          </a:ln>
        </p:spPr>
        <p:txBody>
          <a:bodyPr spcFirstLastPara="1" wrap="square" lIns="91425" tIns="45700" rIns="91425" bIns="45700" anchor="b" anchorCtr="0">
            <a:noAutofit/>
          </a:bodyPr>
          <a:lstStyle>
            <a:lvl1pPr marL="457200" lvl="0" indent="-360680" algn="l">
              <a:spcBef>
                <a:spcPts val="320"/>
              </a:spcBef>
              <a:spcAft>
                <a:spcPts val="0"/>
              </a:spcAft>
              <a:buSzPts val="2080"/>
              <a:buFont typeface="Georgia"/>
              <a:buChar char="*"/>
              <a:defRPr sz="1600"/>
            </a:lvl1pPr>
            <a:lvl2pPr marL="914400" lvl="1" indent="-228600" algn="l">
              <a:spcBef>
                <a:spcPts val="300"/>
              </a:spcBef>
              <a:spcAft>
                <a:spcPts val="0"/>
              </a:spcAft>
              <a:buSzPts val="1560"/>
              <a:buNone/>
              <a:defRPr sz="1200"/>
            </a:lvl2pPr>
            <a:lvl3pPr marL="1371600" lvl="2" indent="-228600" algn="l">
              <a:spcBef>
                <a:spcPts val="300"/>
              </a:spcBef>
              <a:spcAft>
                <a:spcPts val="0"/>
              </a:spcAft>
              <a:buSzPts val="1300"/>
              <a:buNone/>
              <a:defRPr sz="1000"/>
            </a:lvl3pPr>
            <a:lvl4pPr marL="1828800" lvl="3" indent="-228600" algn="l">
              <a:spcBef>
                <a:spcPts val="300"/>
              </a:spcBef>
              <a:spcAft>
                <a:spcPts val="0"/>
              </a:spcAft>
              <a:buSzPts val="1170"/>
              <a:buNone/>
              <a:defRPr sz="900"/>
            </a:lvl4pPr>
            <a:lvl5pPr marL="2286000" lvl="4" indent="-228600" algn="l">
              <a:spcBef>
                <a:spcPts val="300"/>
              </a:spcBef>
              <a:spcAft>
                <a:spcPts val="0"/>
              </a:spcAft>
              <a:buSzPts val="1170"/>
              <a:buNone/>
              <a:defRPr sz="900"/>
            </a:lvl5pPr>
            <a:lvl6pPr marL="2743200" lvl="5" indent="-228600" algn="l">
              <a:spcBef>
                <a:spcPts val="300"/>
              </a:spcBef>
              <a:spcAft>
                <a:spcPts val="0"/>
              </a:spcAft>
              <a:buSzPts val="1170"/>
              <a:buNone/>
              <a:defRPr sz="900"/>
            </a:lvl6pPr>
            <a:lvl7pPr marL="3200400" lvl="6" indent="-228600" algn="l">
              <a:spcBef>
                <a:spcPts val="300"/>
              </a:spcBef>
              <a:spcAft>
                <a:spcPts val="0"/>
              </a:spcAft>
              <a:buSzPts val="1170"/>
              <a:buNone/>
              <a:defRPr sz="900"/>
            </a:lvl7pPr>
            <a:lvl8pPr marL="3657600" lvl="7" indent="-228600" algn="l">
              <a:spcBef>
                <a:spcPts val="300"/>
              </a:spcBef>
              <a:spcAft>
                <a:spcPts val="0"/>
              </a:spcAft>
              <a:buSzPts val="1170"/>
              <a:buNone/>
              <a:defRPr sz="900"/>
            </a:lvl8pPr>
            <a:lvl9pPr marL="4114800" lvl="8" indent="-228600" algn="l">
              <a:spcBef>
                <a:spcPts val="300"/>
              </a:spcBef>
              <a:spcAft>
                <a:spcPts val="300"/>
              </a:spcAft>
              <a:buSzPts val="1170"/>
              <a:buNone/>
              <a:defRPr sz="900"/>
            </a:lvl9pPr>
          </a:lstStyle>
          <a:p>
            <a:endParaRPr/>
          </a:p>
        </p:txBody>
      </p:sp>
      <p:sp>
        <p:nvSpPr>
          <p:cNvPr id="118" name="Google Shape;118;p68"/>
          <p:cNvSpPr txBox="1">
            <a:spLocks noGrp="1"/>
          </p:cNvSpPr>
          <p:nvPr>
            <p:ph type="title"/>
          </p:nvPr>
        </p:nvSpPr>
        <p:spPr>
          <a:xfrm>
            <a:off x="727268" y="4464421"/>
            <a:ext cx="6383538" cy="11430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5888"/>
              <a:buChar char="*"/>
              <a:defRPr sz="4600" b="1"/>
            </a:lvl1pPr>
            <a:lvl2pPr lvl="1" algn="r">
              <a:spcBef>
                <a:spcPts val="0"/>
              </a:spcBef>
              <a:spcAft>
                <a:spcPts val="0"/>
              </a:spcAft>
              <a:buSzPts val="2304"/>
              <a:buChar char="*"/>
              <a:defRPr/>
            </a:lvl2pPr>
            <a:lvl3pPr lvl="2" algn="r">
              <a:spcBef>
                <a:spcPts val="0"/>
              </a:spcBef>
              <a:spcAft>
                <a:spcPts val="0"/>
              </a:spcAft>
              <a:buSzPts val="2304"/>
              <a:buChar char="*"/>
              <a:defRPr/>
            </a:lvl3pPr>
            <a:lvl4pPr lvl="3" algn="r">
              <a:spcBef>
                <a:spcPts val="0"/>
              </a:spcBef>
              <a:spcAft>
                <a:spcPts val="0"/>
              </a:spcAft>
              <a:buSzPts val="2304"/>
              <a:buChar char="*"/>
              <a:defRPr/>
            </a:lvl4pPr>
            <a:lvl5pPr lvl="4" algn="r">
              <a:spcBef>
                <a:spcPts val="0"/>
              </a:spcBef>
              <a:spcAft>
                <a:spcPts val="0"/>
              </a:spcAft>
              <a:buSzPts val="2304"/>
              <a:buChar char="*"/>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68"/>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100" b="1">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68"/>
          <p:cNvSpPr txBox="1">
            <a:spLocks noGrp="1"/>
          </p:cNvSpPr>
          <p:nvPr>
            <p:ph type="ftr" idx="11"/>
          </p:nvPr>
        </p:nvSpPr>
        <p:spPr>
          <a:xfrm>
            <a:off x="457200" y="6172200"/>
            <a:ext cx="3352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100" b="1">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68"/>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1pPr>
            <a:lvl2pPr marL="0" marR="0" lvl="1" indent="0" algn="ctr">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2pPr>
            <a:lvl3pPr marL="0" marR="0" lvl="2" indent="0" algn="ctr">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3pPr>
            <a:lvl4pPr marL="0" marR="0" lvl="3" indent="0" algn="ctr">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4pPr>
            <a:lvl5pPr marL="0" marR="0" lvl="4" indent="0" algn="ctr">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5pPr>
            <a:lvl6pPr marL="0" marR="0" lvl="5" indent="0" algn="ctr">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6pPr>
            <a:lvl7pPr marL="0" marR="0" lvl="6" indent="0" algn="ctr">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7pPr>
            <a:lvl8pPr marL="0" marR="0" lvl="7" indent="0" algn="ctr">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8pPr>
            <a:lvl9pPr marL="0" marR="0" lvl="8" indent="0" algn="ctr">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EEA055-A7EA-499E-B463-F6B4C56FE08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D21119A1-4BE6-434B-AAB7-C0BDCF91A1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7F32F4-AF30-42F8-B931-43107A7FA273}"/>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739145972"/>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79D9-C80E-4CCC-8777-6844F603BE5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22F6CB-F5CB-4486-A2C4-232F160F4A0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B7862F-4743-42ED-A585-6A08E1AADE0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DB094C-CF5A-4FA8-90DC-B5A4568BB6F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AA0B84E-2136-4009-93B1-08955F63FA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60F3F1-CFD0-47E4-BD27-0973DF5AE3C8}"/>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266916697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41A70-3B0E-4ED0-868B-BFF2992255B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E396020-F6D8-49A4-87BF-FC7738AA287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8D3CC12-A98B-4B20-BA60-4C8CE0B8DD9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36F1545-B8BD-4E19-9837-C50B16F431A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6EB79D4-53DF-4127-9D75-6A7C313BA9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94862E-03C0-439A-AFB9-EDBA9B62DB8B}"/>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3858991513"/>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9B92E-0D44-42C8-9685-C14A6EC611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78C8B3-0458-45DB-BF0F-1286D7A969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EF97CA-5FCF-4A14-8F81-6E199E4908B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CABBF8A-C644-4196-8E1C-1C5EDBC26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3EF31-E706-4CBC-A3F5-1948644EB59C}"/>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58669971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5FCA78-68E5-455A-92BB-EB3BD2C59D0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946855-7A8B-4D2D-B8EA-A5D7EAA6B20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C6FFE-7431-4678-851B-BAB9E7A2322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B40A182-F86B-48D1-98E2-96E3E7021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425863-E124-4858-9A62-6020C08AC0C7}"/>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395400876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3B919-3B68-4CBE-97E7-40EE3E60B17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273C75C-0703-48C5-9D23-2A0D18FEF0C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FF6D69C-C970-4894-8155-804C556FC1E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006F59D-432A-4524-87F6-9ECE687FA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40F26-30A9-4E18-B718-EFD13F026AE9}"/>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158325481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517F7-D851-47F1-BDBF-B7E3E5403E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399C2C-F795-4F7C-806B-05C6367A6C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80F5F-3DFB-450E-A2B5-C6DA0F2FEE6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2D9BED3-BC4A-4616-8AC7-56286CB47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51581-A3C1-47C9-A1F0-5818180474B0}"/>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76193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8843-4588-4275-AC5B-308F67BC3DE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1F75384-1C2D-49F6-8050-F2B0767251F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7E61BD-60BC-443B-A370-67A842CF955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3EF5B1A-BFF8-4E97-B13E-D41C78778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C6BBD1-5BE5-4E05-B993-06920448115A}"/>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118931954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D66DE-64A3-4819-8D36-4E82C8B4F4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43EFE8-3F6E-422E-A164-9AC2543FB20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31130-8C8B-4F7D-B3EC-B9FBC67D3F4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D53713-2203-43C7-B668-574D6DF5CDE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06195A8-18AE-4D0E-B68F-E93D33B411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503A8F-8E6F-4494-8411-8929B87952B5}"/>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33219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5C20-2CEE-4058-B5E3-25FDB8799B3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5F24B6-2819-4C02-A83F-710E076E7E1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10BC6D4-D4CD-48BB-B27C-5EF5BC3B071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8777F3-D821-4E57-8CB3-C64CE193DFE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9C92A11-F040-4C33-958C-E817A96B00E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91D63C-9040-49B4-9A5E-73FC201A288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E0713EB-9ECF-4D3F-BF5F-B50C5BB35D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2498C9-D82D-4220-98B4-CD399ECBE2A7}"/>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17272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E3381-831C-4447-A65C-498EE8BF5A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4A0D20-864C-4035-BF82-1034A06D373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CD748BA-5D96-4D98-8FE7-73D36E7029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89AC09-14AA-40D5-88CE-909371A9F74C}"/>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3879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EEA055-A7EA-499E-B463-F6B4C56FE08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D21119A1-4BE6-434B-AAB7-C0BDCF91A1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7F32F4-AF30-42F8-B931-43107A7FA273}"/>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027251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
        <p:cNvGrpSpPr/>
        <p:nvPr/>
      </p:nvGrpSpPr>
      <p:grpSpPr>
        <a:xfrm>
          <a:off x="0" y="0"/>
          <a:ext cx="0" cy="0"/>
          <a:chOff x="0" y="0"/>
          <a:chExt cx="0" cy="0"/>
        </a:xfrm>
      </p:grpSpPr>
      <p:sp>
        <p:nvSpPr>
          <p:cNvPr id="86" name="Google Shape;86;p65"/>
          <p:cNvSpPr/>
          <p:nvPr/>
        </p:nvSpPr>
        <p:spPr>
          <a:xfrm>
            <a:off x="0" y="5105400"/>
            <a:ext cx="9144000" cy="1752600"/>
          </a:xfrm>
          <a:prstGeom prst="rect">
            <a:avLst/>
          </a:prstGeom>
          <a:gradFill>
            <a:gsLst>
              <a:gs pos="0">
                <a:srgbClr val="FFFFFF">
                  <a:alpha val="90980"/>
                </a:srgbClr>
              </a:gs>
              <a:gs pos="37000">
                <a:srgbClr val="FFFFFF">
                  <a:alpha val="75686"/>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87" name="Google Shape;87;p65"/>
          <p:cNvSpPr/>
          <p:nvPr/>
        </p:nvSpPr>
        <p:spPr>
          <a:xfrm>
            <a:off x="0" y="0"/>
            <a:ext cx="9144000" cy="5105400"/>
          </a:xfrm>
          <a:prstGeom prst="rect">
            <a:avLst/>
          </a:prstGeom>
          <a:gradFill>
            <a:gsLst>
              <a:gs pos="0">
                <a:srgbClr val="FFFFFF">
                  <a:alpha val="88627"/>
                </a:srgbClr>
              </a:gs>
              <a:gs pos="48000">
                <a:srgbClr val="FFFFFF">
                  <a:alpha val="61960"/>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88" name="Google Shape;88;p65"/>
          <p:cNvSpPr txBox="1"/>
          <p:nvPr/>
        </p:nvSpPr>
        <p:spPr>
          <a:xfrm>
            <a:off x="0" y="3768725"/>
            <a:ext cx="9144000" cy="2286000"/>
          </a:xfrm>
          <a:prstGeom prst="rect">
            <a:avLst/>
          </a:prstGeom>
          <a:gradFill>
            <a:gsLst>
              <a:gs pos="0">
                <a:srgbClr val="FFFFFF"/>
              </a:gs>
              <a:gs pos="28999">
                <a:srgbClr val="FFFFFF"/>
              </a:gs>
              <a:gs pos="44999">
                <a:srgbClr val="B4DCFA"/>
              </a:gs>
              <a:gs pos="55000">
                <a:srgbClr val="FFFFFF"/>
              </a:gs>
              <a:gs pos="64999">
                <a:srgbClr val="B4DCFA"/>
              </a:gs>
              <a:gs pos="100000">
                <a:srgbClr val="FFFFFF"/>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9" name="Google Shape;89;p65"/>
          <p:cNvSpPr/>
          <p:nvPr/>
        </p:nvSpPr>
        <p:spPr>
          <a:xfrm>
            <a:off x="0" y="1600200"/>
            <a:ext cx="9144000" cy="5105400"/>
          </a:xfrm>
          <a:prstGeom prst="ellipse">
            <a:avLst/>
          </a:prstGeom>
          <a:gradFill>
            <a:gsLst>
              <a:gs pos="0">
                <a:schemeClr val="lt1"/>
              </a:gs>
              <a:gs pos="56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90" name="Google Shape;90;p65"/>
          <p:cNvSpPr/>
          <p:nvPr/>
        </p:nvSpPr>
        <p:spPr>
          <a:xfrm>
            <a:off x="0" y="3866920"/>
            <a:ext cx="9144000" cy="2991080"/>
          </a:xfrm>
          <a:prstGeom prst="rect">
            <a:avLst/>
          </a:prstGeom>
          <a:gradFill>
            <a:gsLst>
              <a:gs pos="0">
                <a:srgbClr val="FFFFFF">
                  <a:alpha val="91764"/>
                </a:srgbClr>
              </a:gs>
              <a:gs pos="37000">
                <a:srgbClr val="FFFFFF">
                  <a:alpha val="76862"/>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91" name="Google Shape;91;p65"/>
          <p:cNvSpPr/>
          <p:nvPr/>
        </p:nvSpPr>
        <p:spPr>
          <a:xfrm>
            <a:off x="0" y="0"/>
            <a:ext cx="9144000" cy="3866920"/>
          </a:xfrm>
          <a:prstGeom prst="rect">
            <a:avLst/>
          </a:prstGeom>
          <a:gradFill>
            <a:gsLst>
              <a:gs pos="0">
                <a:srgbClr val="FFFFFF">
                  <a:alpha val="89803"/>
                </a:srgbClr>
              </a:gs>
              <a:gs pos="48000">
                <a:srgbClr val="FFFFFF">
                  <a:alpha val="62745"/>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92" name="Google Shape;92;p65"/>
          <p:cNvSpPr txBox="1"/>
          <p:nvPr/>
        </p:nvSpPr>
        <p:spPr>
          <a:xfrm>
            <a:off x="0" y="2652712"/>
            <a:ext cx="9144000" cy="2286000"/>
          </a:xfrm>
          <a:prstGeom prst="rect">
            <a:avLst/>
          </a:prstGeom>
          <a:gradFill>
            <a:gsLst>
              <a:gs pos="0">
                <a:srgbClr val="FFFFFF"/>
              </a:gs>
              <a:gs pos="28999">
                <a:srgbClr val="FFFFFF"/>
              </a:gs>
              <a:gs pos="44999">
                <a:srgbClr val="B4DCFA"/>
              </a:gs>
              <a:gs pos="55000">
                <a:srgbClr val="FFFFFF"/>
              </a:gs>
              <a:gs pos="64999">
                <a:srgbClr val="B4DCFA"/>
              </a:gs>
              <a:gs pos="100000">
                <a:srgbClr val="FFFFFF"/>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3" name="Google Shape;93;p65"/>
          <p:cNvSpPr/>
          <p:nvPr/>
        </p:nvSpPr>
        <p:spPr>
          <a:xfrm>
            <a:off x="0" y="1600200"/>
            <a:ext cx="9144000" cy="5105400"/>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94" name="Google Shape;94;p65"/>
          <p:cNvSpPr txBox="1">
            <a:spLocks noGrp="1"/>
          </p:cNvSpPr>
          <p:nvPr>
            <p:ph type="title"/>
          </p:nvPr>
        </p:nvSpPr>
        <p:spPr>
          <a:xfrm>
            <a:off x="1793875" y="4371975"/>
            <a:ext cx="6511925"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rgbClr val="C3260C"/>
              </a:buClr>
              <a:buSzPts val="5888"/>
              <a:buFont typeface="Georgia"/>
              <a:buChar char="*"/>
              <a:defRPr sz="4600" b="1" i="0" u="none" strike="noStrike" cap="none">
                <a:solidFill>
                  <a:schemeClr val="dk1"/>
                </a:solidFill>
                <a:latin typeface="Trebuchet MS"/>
                <a:ea typeface="Trebuchet MS"/>
                <a:cs typeface="Trebuchet MS"/>
                <a:sym typeface="Trebuchet MS"/>
              </a:defRPr>
            </a:lvl1pPr>
            <a:lvl2pPr marR="0" lvl="1" algn="r" rtl="0">
              <a:spcBef>
                <a:spcPts val="0"/>
              </a:spcBef>
              <a:spcAft>
                <a:spcPts val="0"/>
              </a:spcAft>
              <a:buClr>
                <a:srgbClr val="C3260C"/>
              </a:buClr>
              <a:buSzPts val="5888"/>
              <a:buFont typeface="Georgia"/>
              <a:buChar char="*"/>
              <a:defRPr sz="4600" b="1" i="0" u="none" strike="noStrike" cap="none">
                <a:solidFill>
                  <a:schemeClr val="dk1"/>
                </a:solidFill>
                <a:latin typeface="Trebuchet MS"/>
                <a:ea typeface="Trebuchet MS"/>
                <a:cs typeface="Trebuchet MS"/>
                <a:sym typeface="Trebuchet MS"/>
              </a:defRPr>
            </a:lvl2pPr>
            <a:lvl3pPr marR="0" lvl="2" algn="r" rtl="0">
              <a:spcBef>
                <a:spcPts val="0"/>
              </a:spcBef>
              <a:spcAft>
                <a:spcPts val="0"/>
              </a:spcAft>
              <a:buClr>
                <a:srgbClr val="C3260C"/>
              </a:buClr>
              <a:buSzPts val="5888"/>
              <a:buFont typeface="Georgia"/>
              <a:buChar char="*"/>
              <a:defRPr sz="4600" b="1" i="0" u="none" strike="noStrike" cap="none">
                <a:solidFill>
                  <a:schemeClr val="dk1"/>
                </a:solidFill>
                <a:latin typeface="Trebuchet MS"/>
                <a:ea typeface="Trebuchet MS"/>
                <a:cs typeface="Trebuchet MS"/>
                <a:sym typeface="Trebuchet MS"/>
              </a:defRPr>
            </a:lvl3pPr>
            <a:lvl4pPr marR="0" lvl="3" algn="r" rtl="0">
              <a:spcBef>
                <a:spcPts val="0"/>
              </a:spcBef>
              <a:spcAft>
                <a:spcPts val="0"/>
              </a:spcAft>
              <a:buClr>
                <a:srgbClr val="C3260C"/>
              </a:buClr>
              <a:buSzPts val="5888"/>
              <a:buFont typeface="Georgia"/>
              <a:buChar char="*"/>
              <a:defRPr sz="4600" b="1" i="0" u="none" strike="noStrike" cap="none">
                <a:solidFill>
                  <a:schemeClr val="dk1"/>
                </a:solidFill>
                <a:latin typeface="Trebuchet MS"/>
                <a:ea typeface="Trebuchet MS"/>
                <a:cs typeface="Trebuchet MS"/>
                <a:sym typeface="Trebuchet MS"/>
              </a:defRPr>
            </a:lvl4pPr>
            <a:lvl5pPr marR="0" lvl="4" algn="r" rtl="0">
              <a:spcBef>
                <a:spcPts val="0"/>
              </a:spcBef>
              <a:spcAft>
                <a:spcPts val="0"/>
              </a:spcAft>
              <a:buClr>
                <a:srgbClr val="C3260C"/>
              </a:buClr>
              <a:buSzPts val="5888"/>
              <a:buFont typeface="Georgia"/>
              <a:buChar char="*"/>
              <a:defRPr sz="4600" b="1"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95" name="Google Shape;95;p65"/>
          <p:cNvSpPr txBox="1">
            <a:spLocks noGrp="1"/>
          </p:cNvSpPr>
          <p:nvPr>
            <p:ph type="body" idx="1"/>
          </p:nvPr>
        </p:nvSpPr>
        <p:spPr>
          <a:xfrm>
            <a:off x="1143000" y="731837"/>
            <a:ext cx="6400800" cy="3475037"/>
          </a:xfrm>
          <a:prstGeom prst="rect">
            <a:avLst/>
          </a:prstGeom>
          <a:noFill/>
          <a:ln>
            <a:noFill/>
          </a:ln>
        </p:spPr>
        <p:txBody>
          <a:bodyPr spcFirstLastPara="1" wrap="square" lIns="91425" tIns="45700" rIns="91425" bIns="45700" anchor="t" anchorCtr="0">
            <a:noAutofit/>
          </a:bodyPr>
          <a:lstStyle>
            <a:lvl1pPr marL="457200" marR="0" lvl="0" indent="-410210" algn="l" rtl="0">
              <a:spcBef>
                <a:spcPts val="440"/>
              </a:spcBef>
              <a:spcAft>
                <a:spcPts val="0"/>
              </a:spcAft>
              <a:buClr>
                <a:srgbClr val="C3260C"/>
              </a:buClr>
              <a:buSzPts val="2860"/>
              <a:buFont typeface="Georgia"/>
              <a:buChar char="*"/>
              <a:defRPr sz="2200" b="0" i="0" u="none" strike="noStrike" cap="none">
                <a:solidFill>
                  <a:srgbClr val="404040"/>
                </a:solidFill>
                <a:latin typeface="Trebuchet MS"/>
                <a:ea typeface="Trebuchet MS"/>
                <a:cs typeface="Trebuchet MS"/>
                <a:sym typeface="Trebuchet MS"/>
              </a:defRPr>
            </a:lvl1pPr>
            <a:lvl2pPr marL="914400" marR="0" lvl="1" indent="-393700" algn="l" rtl="0">
              <a:spcBef>
                <a:spcPts val="400"/>
              </a:spcBef>
              <a:spcAft>
                <a:spcPts val="0"/>
              </a:spcAft>
              <a:buClr>
                <a:srgbClr val="C3260C"/>
              </a:buClr>
              <a:buSzPts val="2600"/>
              <a:buFont typeface="Georgia"/>
              <a:buChar char="*"/>
              <a:defRPr sz="2000" b="0" i="0" u="none" strike="noStrike" cap="none">
                <a:solidFill>
                  <a:srgbClr val="404040"/>
                </a:solidFill>
                <a:latin typeface="Trebuchet MS"/>
                <a:ea typeface="Trebuchet MS"/>
                <a:cs typeface="Trebuchet MS"/>
                <a:sym typeface="Trebuchet MS"/>
              </a:defRPr>
            </a:lvl2pPr>
            <a:lvl3pPr marL="1371600" marR="0" lvl="2" indent="-377189" algn="l" rtl="0">
              <a:spcBef>
                <a:spcPts val="360"/>
              </a:spcBef>
              <a:spcAft>
                <a:spcPts val="0"/>
              </a:spcAft>
              <a:buClr>
                <a:srgbClr val="C3260C"/>
              </a:buClr>
              <a:buSzPts val="2340"/>
              <a:buFont typeface="Georgia"/>
              <a:buChar char="*"/>
              <a:defRPr sz="1800" b="0" i="0" u="none" strike="noStrike" cap="none">
                <a:solidFill>
                  <a:srgbClr val="404040"/>
                </a:solidFill>
                <a:latin typeface="Trebuchet MS"/>
                <a:ea typeface="Trebuchet MS"/>
                <a:cs typeface="Trebuchet MS"/>
                <a:sym typeface="Trebuchet MS"/>
              </a:defRPr>
            </a:lvl3pPr>
            <a:lvl4pPr marL="1828800" marR="0" lvl="3" indent="-360680" algn="l" rtl="0">
              <a:spcBef>
                <a:spcPts val="320"/>
              </a:spcBef>
              <a:spcAft>
                <a:spcPts val="0"/>
              </a:spcAft>
              <a:buClr>
                <a:srgbClr val="C3260C"/>
              </a:buClr>
              <a:buSzPts val="2080"/>
              <a:buFont typeface="Georgia"/>
              <a:buChar char="*"/>
              <a:defRPr sz="1600" b="0" i="0" u="none" strike="noStrike" cap="none">
                <a:solidFill>
                  <a:srgbClr val="404040"/>
                </a:solidFill>
                <a:latin typeface="Trebuchet MS"/>
                <a:ea typeface="Trebuchet MS"/>
                <a:cs typeface="Trebuchet MS"/>
                <a:sym typeface="Trebuchet MS"/>
              </a:defRPr>
            </a:lvl4pPr>
            <a:lvl5pPr marL="2286000" marR="0" lvl="4" indent="-344170" algn="l" rtl="0">
              <a:spcBef>
                <a:spcPts val="300"/>
              </a:spcBef>
              <a:spcAft>
                <a:spcPts val="0"/>
              </a:spcAft>
              <a:buClr>
                <a:srgbClr val="C3260C"/>
              </a:buClr>
              <a:buSzPts val="1820"/>
              <a:buFont typeface="Georgia"/>
              <a:buChar char="*"/>
              <a:defRPr sz="1400" b="0" i="0" u="none" strike="noStrike" cap="none">
                <a:solidFill>
                  <a:srgbClr val="404040"/>
                </a:solidFill>
                <a:latin typeface="Trebuchet MS"/>
                <a:ea typeface="Trebuchet MS"/>
                <a:cs typeface="Trebuchet MS"/>
                <a:sym typeface="Trebuchet MS"/>
              </a:defRPr>
            </a:lvl5pPr>
            <a:lvl6pPr marL="2743200" marR="0" lvl="5"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6pPr>
            <a:lvl7pPr marL="3200400" marR="0" lvl="6"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7pPr>
            <a:lvl8pPr marL="3657600" marR="0" lvl="7"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8pPr>
            <a:lvl9pPr marL="4114800" marR="0" lvl="8" indent="-344170" algn="l" rtl="0">
              <a:spcBef>
                <a:spcPts val="300"/>
              </a:spcBef>
              <a:spcAft>
                <a:spcPts val="30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9pPr>
          </a:lstStyle>
          <a:p>
            <a:endParaRPr/>
          </a:p>
        </p:txBody>
      </p:sp>
      <p:sp>
        <p:nvSpPr>
          <p:cNvPr id="96" name="Google Shape;96;p65"/>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1100" b="1" i="0" u="none">
                <a:solidFill>
                  <a:srgbClr val="7F7F7F"/>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7" name="Google Shape;97;p65"/>
          <p:cNvSpPr txBox="1">
            <a:spLocks noGrp="1"/>
          </p:cNvSpPr>
          <p:nvPr>
            <p:ph type="ftr" idx="11"/>
          </p:nvPr>
        </p:nvSpPr>
        <p:spPr>
          <a:xfrm>
            <a:off x="457200" y="6172200"/>
            <a:ext cx="3352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100" b="1" i="0" u="none">
                <a:solidFill>
                  <a:srgbClr val="7F7F7F"/>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8" name="Google Shape;98;p65"/>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1pPr>
            <a:lvl2pPr marL="0" marR="0" lvl="1" indent="0" algn="ctr" rtl="0">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2pPr>
            <a:lvl3pPr marL="0" marR="0" lvl="2" indent="0" algn="ctr" rtl="0">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3pPr>
            <a:lvl4pPr marL="0" marR="0" lvl="3" indent="0" algn="ctr" rtl="0">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4pPr>
            <a:lvl5pPr marL="0" marR="0" lvl="4" indent="0" algn="ctr" rtl="0">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5pPr>
            <a:lvl6pPr marL="0" marR="0" lvl="5" indent="0" algn="ctr" rtl="0">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6pPr>
            <a:lvl7pPr marL="0" marR="0" lvl="6" indent="0" algn="ctr" rtl="0">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7pPr>
            <a:lvl8pPr marL="0" marR="0" lvl="7" indent="0" algn="ctr" rtl="0">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8pPr>
            <a:lvl9pPr marL="0" marR="0" lvl="8" indent="0" algn="ctr" rtl="0">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sz="1400" b="0">
              <a:solidFill>
                <a:srgbClr val="000000"/>
              </a:solidFill>
            </a:endParaRPr>
          </a:p>
        </p:txBody>
      </p:sp>
    </p:spTree>
  </p:cSld>
  <p:clrMap bg1="lt1" tx1="dk1" bg2="dk2" tx2="lt2" accent1="accent1" accent2="accent2" accent3="accent3" accent4="accent4" accent5="accent5" accent6="accent6" hlink="hlink" folHlink="folHlink"/>
  <p:sldLayoutIdLst>
    <p:sldLayoutId id="214748366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p67"/>
          <p:cNvSpPr/>
          <p:nvPr/>
        </p:nvSpPr>
        <p:spPr>
          <a:xfrm>
            <a:off x="0" y="3866920"/>
            <a:ext cx="9144000" cy="2991080"/>
          </a:xfrm>
          <a:prstGeom prst="rect">
            <a:avLst/>
          </a:prstGeom>
          <a:gradFill>
            <a:gsLst>
              <a:gs pos="0">
                <a:srgbClr val="FFFFFF">
                  <a:alpha val="91764"/>
                </a:srgbClr>
              </a:gs>
              <a:gs pos="37000">
                <a:srgbClr val="FFFFFF">
                  <a:alpha val="76862"/>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07" name="Google Shape;107;p67"/>
          <p:cNvSpPr/>
          <p:nvPr/>
        </p:nvSpPr>
        <p:spPr>
          <a:xfrm>
            <a:off x="0" y="0"/>
            <a:ext cx="9144000" cy="3866920"/>
          </a:xfrm>
          <a:prstGeom prst="rect">
            <a:avLst/>
          </a:prstGeom>
          <a:gradFill>
            <a:gsLst>
              <a:gs pos="0">
                <a:srgbClr val="FFFFFF">
                  <a:alpha val="89803"/>
                </a:srgbClr>
              </a:gs>
              <a:gs pos="48000">
                <a:srgbClr val="FFFFFF">
                  <a:alpha val="62745"/>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08" name="Google Shape;108;p67"/>
          <p:cNvSpPr txBox="1"/>
          <p:nvPr/>
        </p:nvSpPr>
        <p:spPr>
          <a:xfrm>
            <a:off x="0" y="2652712"/>
            <a:ext cx="9144000" cy="2286000"/>
          </a:xfrm>
          <a:prstGeom prst="rect">
            <a:avLst/>
          </a:prstGeom>
          <a:gradFill>
            <a:gsLst>
              <a:gs pos="0">
                <a:srgbClr val="FFFFFF"/>
              </a:gs>
              <a:gs pos="28999">
                <a:srgbClr val="FFFFFF"/>
              </a:gs>
              <a:gs pos="44999">
                <a:srgbClr val="B4DCFA"/>
              </a:gs>
              <a:gs pos="55000">
                <a:srgbClr val="FFFFFF"/>
              </a:gs>
              <a:gs pos="64999">
                <a:srgbClr val="B4DCFA"/>
              </a:gs>
              <a:gs pos="100000">
                <a:srgbClr val="FFFFFF"/>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9" name="Google Shape;109;p67"/>
          <p:cNvSpPr/>
          <p:nvPr/>
        </p:nvSpPr>
        <p:spPr>
          <a:xfrm>
            <a:off x="0" y="1600200"/>
            <a:ext cx="9144000" cy="5105400"/>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10" name="Google Shape;110;p67"/>
          <p:cNvSpPr txBox="1">
            <a:spLocks noGrp="1"/>
          </p:cNvSpPr>
          <p:nvPr>
            <p:ph type="title"/>
          </p:nvPr>
        </p:nvSpPr>
        <p:spPr>
          <a:xfrm>
            <a:off x="1793875" y="4371975"/>
            <a:ext cx="6511925"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rgbClr val="C3260C"/>
              </a:buClr>
              <a:buSzPts val="5888"/>
              <a:buFont typeface="Georgia"/>
              <a:buChar char="*"/>
              <a:defRPr sz="4600" b="1" i="0" u="none" strike="noStrike" cap="none">
                <a:solidFill>
                  <a:schemeClr val="dk1"/>
                </a:solidFill>
                <a:latin typeface="Trebuchet MS"/>
                <a:ea typeface="Trebuchet MS"/>
                <a:cs typeface="Trebuchet MS"/>
                <a:sym typeface="Trebuchet MS"/>
              </a:defRPr>
            </a:lvl1pPr>
            <a:lvl2pPr marR="0" lvl="1" algn="r" rtl="0">
              <a:spcBef>
                <a:spcPts val="0"/>
              </a:spcBef>
              <a:spcAft>
                <a:spcPts val="0"/>
              </a:spcAft>
              <a:buClr>
                <a:srgbClr val="C3260C"/>
              </a:buClr>
              <a:buSzPts val="5888"/>
              <a:buFont typeface="Georgia"/>
              <a:buChar char="*"/>
              <a:defRPr sz="4600" b="1" i="0" u="none" strike="noStrike" cap="none">
                <a:solidFill>
                  <a:schemeClr val="dk1"/>
                </a:solidFill>
                <a:latin typeface="Trebuchet MS"/>
                <a:ea typeface="Trebuchet MS"/>
                <a:cs typeface="Trebuchet MS"/>
                <a:sym typeface="Trebuchet MS"/>
              </a:defRPr>
            </a:lvl2pPr>
            <a:lvl3pPr marR="0" lvl="2" algn="r" rtl="0">
              <a:spcBef>
                <a:spcPts val="0"/>
              </a:spcBef>
              <a:spcAft>
                <a:spcPts val="0"/>
              </a:spcAft>
              <a:buClr>
                <a:srgbClr val="C3260C"/>
              </a:buClr>
              <a:buSzPts val="5888"/>
              <a:buFont typeface="Georgia"/>
              <a:buChar char="*"/>
              <a:defRPr sz="4600" b="1" i="0" u="none" strike="noStrike" cap="none">
                <a:solidFill>
                  <a:schemeClr val="dk1"/>
                </a:solidFill>
                <a:latin typeface="Trebuchet MS"/>
                <a:ea typeface="Trebuchet MS"/>
                <a:cs typeface="Trebuchet MS"/>
                <a:sym typeface="Trebuchet MS"/>
              </a:defRPr>
            </a:lvl3pPr>
            <a:lvl4pPr marR="0" lvl="3" algn="r" rtl="0">
              <a:spcBef>
                <a:spcPts val="0"/>
              </a:spcBef>
              <a:spcAft>
                <a:spcPts val="0"/>
              </a:spcAft>
              <a:buClr>
                <a:srgbClr val="C3260C"/>
              </a:buClr>
              <a:buSzPts val="5888"/>
              <a:buFont typeface="Georgia"/>
              <a:buChar char="*"/>
              <a:defRPr sz="4600" b="1" i="0" u="none" strike="noStrike" cap="none">
                <a:solidFill>
                  <a:schemeClr val="dk1"/>
                </a:solidFill>
                <a:latin typeface="Trebuchet MS"/>
                <a:ea typeface="Trebuchet MS"/>
                <a:cs typeface="Trebuchet MS"/>
                <a:sym typeface="Trebuchet MS"/>
              </a:defRPr>
            </a:lvl4pPr>
            <a:lvl5pPr marR="0" lvl="4" algn="r" rtl="0">
              <a:spcBef>
                <a:spcPts val="0"/>
              </a:spcBef>
              <a:spcAft>
                <a:spcPts val="0"/>
              </a:spcAft>
              <a:buClr>
                <a:srgbClr val="C3260C"/>
              </a:buClr>
              <a:buSzPts val="5888"/>
              <a:buFont typeface="Georgia"/>
              <a:buChar char="*"/>
              <a:defRPr sz="4600" b="1"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1" name="Google Shape;111;p67"/>
          <p:cNvSpPr txBox="1">
            <a:spLocks noGrp="1"/>
          </p:cNvSpPr>
          <p:nvPr>
            <p:ph type="body" idx="1"/>
          </p:nvPr>
        </p:nvSpPr>
        <p:spPr>
          <a:xfrm>
            <a:off x="1143000" y="731837"/>
            <a:ext cx="6400800" cy="3475037"/>
          </a:xfrm>
          <a:prstGeom prst="rect">
            <a:avLst/>
          </a:prstGeom>
          <a:noFill/>
          <a:ln>
            <a:noFill/>
          </a:ln>
        </p:spPr>
        <p:txBody>
          <a:bodyPr spcFirstLastPara="1" wrap="square" lIns="91425" tIns="45700" rIns="91425" bIns="45700" anchor="t" anchorCtr="0">
            <a:noAutofit/>
          </a:bodyPr>
          <a:lstStyle>
            <a:lvl1pPr marL="457200" marR="0" lvl="0" indent="-410210" algn="l" rtl="0">
              <a:spcBef>
                <a:spcPts val="440"/>
              </a:spcBef>
              <a:spcAft>
                <a:spcPts val="0"/>
              </a:spcAft>
              <a:buClr>
                <a:srgbClr val="C3260C"/>
              </a:buClr>
              <a:buSzPts val="2860"/>
              <a:buFont typeface="Georgia"/>
              <a:buChar char="*"/>
              <a:defRPr sz="2200" b="0" i="0" u="none" strike="noStrike" cap="none">
                <a:solidFill>
                  <a:srgbClr val="404040"/>
                </a:solidFill>
                <a:latin typeface="Trebuchet MS"/>
                <a:ea typeface="Trebuchet MS"/>
                <a:cs typeface="Trebuchet MS"/>
                <a:sym typeface="Trebuchet MS"/>
              </a:defRPr>
            </a:lvl1pPr>
            <a:lvl2pPr marL="914400" marR="0" lvl="1" indent="-393700" algn="l" rtl="0">
              <a:spcBef>
                <a:spcPts val="400"/>
              </a:spcBef>
              <a:spcAft>
                <a:spcPts val="0"/>
              </a:spcAft>
              <a:buClr>
                <a:srgbClr val="C3260C"/>
              </a:buClr>
              <a:buSzPts val="2600"/>
              <a:buFont typeface="Georgia"/>
              <a:buChar char="*"/>
              <a:defRPr sz="2000" b="0" i="0" u="none" strike="noStrike" cap="none">
                <a:solidFill>
                  <a:srgbClr val="404040"/>
                </a:solidFill>
                <a:latin typeface="Trebuchet MS"/>
                <a:ea typeface="Trebuchet MS"/>
                <a:cs typeface="Trebuchet MS"/>
                <a:sym typeface="Trebuchet MS"/>
              </a:defRPr>
            </a:lvl2pPr>
            <a:lvl3pPr marL="1371600" marR="0" lvl="2" indent="-377189" algn="l" rtl="0">
              <a:spcBef>
                <a:spcPts val="360"/>
              </a:spcBef>
              <a:spcAft>
                <a:spcPts val="0"/>
              </a:spcAft>
              <a:buClr>
                <a:srgbClr val="C3260C"/>
              </a:buClr>
              <a:buSzPts val="2340"/>
              <a:buFont typeface="Georgia"/>
              <a:buChar char="*"/>
              <a:defRPr sz="1800" b="0" i="0" u="none" strike="noStrike" cap="none">
                <a:solidFill>
                  <a:srgbClr val="404040"/>
                </a:solidFill>
                <a:latin typeface="Trebuchet MS"/>
                <a:ea typeface="Trebuchet MS"/>
                <a:cs typeface="Trebuchet MS"/>
                <a:sym typeface="Trebuchet MS"/>
              </a:defRPr>
            </a:lvl3pPr>
            <a:lvl4pPr marL="1828800" marR="0" lvl="3" indent="-360680" algn="l" rtl="0">
              <a:spcBef>
                <a:spcPts val="320"/>
              </a:spcBef>
              <a:spcAft>
                <a:spcPts val="0"/>
              </a:spcAft>
              <a:buClr>
                <a:srgbClr val="C3260C"/>
              </a:buClr>
              <a:buSzPts val="2080"/>
              <a:buFont typeface="Georgia"/>
              <a:buChar char="*"/>
              <a:defRPr sz="1600" b="0" i="0" u="none" strike="noStrike" cap="none">
                <a:solidFill>
                  <a:srgbClr val="404040"/>
                </a:solidFill>
                <a:latin typeface="Trebuchet MS"/>
                <a:ea typeface="Trebuchet MS"/>
                <a:cs typeface="Trebuchet MS"/>
                <a:sym typeface="Trebuchet MS"/>
              </a:defRPr>
            </a:lvl4pPr>
            <a:lvl5pPr marL="2286000" marR="0" lvl="4" indent="-344170" algn="l" rtl="0">
              <a:spcBef>
                <a:spcPts val="300"/>
              </a:spcBef>
              <a:spcAft>
                <a:spcPts val="0"/>
              </a:spcAft>
              <a:buClr>
                <a:srgbClr val="C3260C"/>
              </a:buClr>
              <a:buSzPts val="1820"/>
              <a:buFont typeface="Georgia"/>
              <a:buChar char="*"/>
              <a:defRPr sz="1400" b="0" i="0" u="none" strike="noStrike" cap="none">
                <a:solidFill>
                  <a:srgbClr val="404040"/>
                </a:solidFill>
                <a:latin typeface="Trebuchet MS"/>
                <a:ea typeface="Trebuchet MS"/>
                <a:cs typeface="Trebuchet MS"/>
                <a:sym typeface="Trebuchet MS"/>
              </a:defRPr>
            </a:lvl5pPr>
            <a:lvl6pPr marL="2743200" marR="0" lvl="5"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6pPr>
            <a:lvl7pPr marL="3200400" marR="0" lvl="6"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7pPr>
            <a:lvl8pPr marL="3657600" marR="0" lvl="7"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8pPr>
            <a:lvl9pPr marL="4114800" marR="0" lvl="8" indent="-344170" algn="l" rtl="0">
              <a:spcBef>
                <a:spcPts val="300"/>
              </a:spcBef>
              <a:spcAft>
                <a:spcPts val="30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9pPr>
          </a:lstStyle>
          <a:p>
            <a:endParaRPr/>
          </a:p>
        </p:txBody>
      </p:sp>
      <p:sp>
        <p:nvSpPr>
          <p:cNvPr id="112" name="Google Shape;112;p67"/>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1100" b="1" i="0" u="none">
                <a:solidFill>
                  <a:srgbClr val="7F7F7F"/>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 name="Google Shape;113;p67"/>
          <p:cNvSpPr txBox="1">
            <a:spLocks noGrp="1"/>
          </p:cNvSpPr>
          <p:nvPr>
            <p:ph type="ftr" idx="11"/>
          </p:nvPr>
        </p:nvSpPr>
        <p:spPr>
          <a:xfrm>
            <a:off x="457200" y="6172200"/>
            <a:ext cx="3352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100" b="1" i="0" u="none">
                <a:solidFill>
                  <a:srgbClr val="7F7F7F"/>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4" name="Google Shape;114;p67"/>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1pPr>
            <a:lvl2pPr marL="0" marR="0" lvl="1" indent="0" algn="ctr" rtl="0">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2pPr>
            <a:lvl3pPr marL="0" marR="0" lvl="2" indent="0" algn="ctr" rtl="0">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3pPr>
            <a:lvl4pPr marL="0" marR="0" lvl="3" indent="0" algn="ctr" rtl="0">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4pPr>
            <a:lvl5pPr marL="0" marR="0" lvl="4" indent="0" algn="ctr" rtl="0">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5pPr>
            <a:lvl6pPr marL="0" marR="0" lvl="5" indent="0" algn="ctr" rtl="0">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6pPr>
            <a:lvl7pPr marL="0" marR="0" lvl="6" indent="0" algn="ctr" rtl="0">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7pPr>
            <a:lvl8pPr marL="0" marR="0" lvl="7" indent="0" algn="ctr" rtl="0">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8pPr>
            <a:lvl9pPr marL="0" marR="0" lvl="8" indent="0" algn="ctr" rtl="0">
              <a:lnSpc>
                <a:spcPct val="100000"/>
              </a:lnSpc>
              <a:spcBef>
                <a:spcPts val="0"/>
              </a:spcBef>
              <a:spcAft>
                <a:spcPts val="0"/>
              </a:spcAft>
              <a:buClr>
                <a:srgbClr val="7F7F7F"/>
              </a:buClr>
              <a:buSzPts val="1200"/>
              <a:buFont typeface="Arial"/>
              <a:buNone/>
              <a:defRPr sz="1200" b="1" i="0" u="none">
                <a:solidFill>
                  <a:srgbClr val="7F7F7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sz="1400" b="0">
              <a:solidFill>
                <a:srgbClr val="000000"/>
              </a:solidFill>
            </a:endParaRPr>
          </a:p>
        </p:txBody>
      </p:sp>
    </p:spTree>
  </p:cSld>
  <p:clrMap bg1="lt1" tx1="dk1" bg2="dk2" tx2="lt2" accent1="accent1" accent2="accent2" accent3="accent3" accent4="accent4" accent5="accent5" accent6="accent6" hlink="hlink" folHlink="folHlink"/>
  <p:sldLayoutIdLst>
    <p:sldLayoutId id="21474836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E5A36-FDAC-46FB-91DB-91F18B18AA3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9EB6F4-1E3E-4D95-8747-6BAB4A6FCEE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FEDA6-ACA1-45D3-8172-576F20F163F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EAB52C3-708E-49E9-853E-869A0FC55ED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8B1414-B5CC-42C7-A92C-776FF2B49BE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ctr"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103880517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E5A36-FDAC-46FB-91DB-91F18B18AA3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9EB6F4-1E3E-4D95-8747-6BAB4A6FCEE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FEDA6-ACA1-45D3-8172-576F20F163F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EAB52C3-708E-49E9-853E-869A0FC55ED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8B1414-B5CC-42C7-A92C-776FF2B49BE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ctr"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4457440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2.jp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7.jpg"/><Relationship Id="rId2" Type="http://schemas.openxmlformats.org/officeDocument/2006/relationships/slideLayout" Target="../slideLayouts/slideLayout9.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oleObject" Target="../embeddings/oleObject2.bin"/><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notesSlide" Target="../notesSlides/notesSlide23.xml"/><Relationship Id="rId7" Type="http://schemas.openxmlformats.org/officeDocument/2006/relationships/oleObject" Target="../embeddings/oleObject4.bin"/><Relationship Id="rId12" Type="http://schemas.openxmlformats.org/officeDocument/2006/relationships/image" Target="../media/image25.png"/><Relationship Id="rId2" Type="http://schemas.openxmlformats.org/officeDocument/2006/relationships/slideLayout" Target="../slideLayouts/slideLayout9.xml"/><Relationship Id="rId1" Type="http://schemas.openxmlformats.org/officeDocument/2006/relationships/vmlDrawing" Target="../drawings/vmlDrawing3.vml"/><Relationship Id="rId6" Type="http://schemas.openxmlformats.org/officeDocument/2006/relationships/image" Target="../media/image22.png"/><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oleObject" Target="../embeddings/oleObject5.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hyperlink" Target="about:blank"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33.jpg"/><Relationship Id="rId11" Type="http://schemas.openxmlformats.org/officeDocument/2006/relationships/image" Target="../media/image38.jpg"/><Relationship Id="rId5" Type="http://schemas.openxmlformats.org/officeDocument/2006/relationships/image" Target="../media/image32.jpg"/><Relationship Id="rId10" Type="http://schemas.openxmlformats.org/officeDocument/2006/relationships/image" Target="../media/image37.jpg"/><Relationship Id="rId4" Type="http://schemas.openxmlformats.org/officeDocument/2006/relationships/image" Target="../media/image31.jpg"/><Relationship Id="rId9" Type="http://schemas.openxmlformats.org/officeDocument/2006/relationships/image" Target="../media/image36.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jpg"/><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oleObject" Target="../embeddings/oleObject1.bin"/><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41.jpg"/><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61.jpg"/><Relationship Id="rId5" Type="http://schemas.openxmlformats.org/officeDocument/2006/relationships/image" Target="../media/image60.png"/><Relationship Id="rId4" Type="http://schemas.openxmlformats.org/officeDocument/2006/relationships/image" Target="../media/image59.jpg"/></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g"/></Relationships>
</file>

<file path=ppt/slides/_rels/slide3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68.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jpg"/><Relationship Id="rId7" Type="http://schemas.openxmlformats.org/officeDocument/2006/relationships/image" Target="../media/image73.jp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image" Target="../media/image72.jpg"/><Relationship Id="rId5" Type="http://schemas.openxmlformats.org/officeDocument/2006/relationships/image" Target="../media/image71.jpg"/><Relationship Id="rId10" Type="http://schemas.openxmlformats.org/officeDocument/2006/relationships/image" Target="../media/image76.jpg"/><Relationship Id="rId4" Type="http://schemas.openxmlformats.org/officeDocument/2006/relationships/image" Target="../media/image70.jpg"/><Relationship Id="rId9" Type="http://schemas.openxmlformats.org/officeDocument/2006/relationships/image" Target="../media/image75.jpg"/></Relationships>
</file>

<file path=ppt/slides/_rels/slide4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78.jpg"/></Relationships>
</file>

<file path=ppt/slides/_rels/slide42.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69.jpg"/><Relationship Id="rId7" Type="http://schemas.openxmlformats.org/officeDocument/2006/relationships/image" Target="../media/image81.jp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80.jpg"/><Relationship Id="rId5" Type="http://schemas.openxmlformats.org/officeDocument/2006/relationships/image" Target="../media/image79.jpg"/><Relationship Id="rId10" Type="http://schemas.openxmlformats.org/officeDocument/2006/relationships/image" Target="../media/image84.jpg"/><Relationship Id="rId4" Type="http://schemas.openxmlformats.org/officeDocument/2006/relationships/image" Target="../media/image70.jpg"/><Relationship Id="rId9" Type="http://schemas.openxmlformats.org/officeDocument/2006/relationships/image" Target="../media/image83.jpg"/></Relationships>
</file>

<file path=ppt/slides/_rels/slide4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86.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7.jpg"/><Relationship Id="rId2" Type="http://schemas.openxmlformats.org/officeDocument/2006/relationships/slideLayout" Target="../slideLayouts/slideLayout9.xml"/><Relationship Id="rId1" Type="http://schemas.openxmlformats.org/officeDocument/2006/relationships/vmlDrawing" Target="../drawings/vmlDrawing4.vml"/><Relationship Id="rId6" Type="http://schemas.openxmlformats.org/officeDocument/2006/relationships/image" Target="../media/image5.png"/><Relationship Id="rId5" Type="http://schemas.openxmlformats.org/officeDocument/2006/relationships/oleObject" Target="../embeddings/oleObject7.bin"/><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
          <p:cNvSpPr txBox="1"/>
          <p:nvPr/>
        </p:nvSpPr>
        <p:spPr>
          <a:xfrm>
            <a:off x="609600" y="676275"/>
            <a:ext cx="7924800" cy="57245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Department of Geology, University of Dhaka</a:t>
            </a:r>
            <a:endParaRPr/>
          </a:p>
          <a:p>
            <a:pPr marL="0" marR="0" lvl="0" indent="0" algn="ctr" rtl="0">
              <a:lnSpc>
                <a:spcPct val="100000"/>
              </a:lnSpc>
              <a:spcBef>
                <a:spcPts val="0"/>
              </a:spcBef>
              <a:spcAft>
                <a:spcPts val="0"/>
              </a:spcAft>
              <a:buClr>
                <a:schemeClr val="dk1"/>
              </a:buClr>
              <a:buSzPts val="2400"/>
              <a:buFont typeface="Arial"/>
              <a:buNone/>
            </a:pPr>
            <a:endParaRPr sz="2400" b="1" i="0" u="none">
              <a:solidFill>
                <a:srgbClr val="0000FF"/>
              </a:solidFill>
              <a:latin typeface="Times New Roman"/>
              <a:ea typeface="Times New Roman"/>
              <a:cs typeface="Times New Roman"/>
              <a:sym typeface="Times New Roman"/>
            </a:endParaRPr>
          </a:p>
          <a:p>
            <a:pPr marL="0" marR="0" lvl="0" indent="0" algn="ctr" rtl="0">
              <a:lnSpc>
                <a:spcPct val="100000"/>
              </a:lnSpc>
              <a:spcBef>
                <a:spcPts val="1200"/>
              </a:spcBef>
              <a:spcAft>
                <a:spcPts val="0"/>
              </a:spcAft>
              <a:buClr>
                <a:srgbClr val="0000FF"/>
              </a:buClr>
              <a:buSzPts val="2800"/>
              <a:buFont typeface="Times New Roman"/>
              <a:buNone/>
            </a:pPr>
            <a:r>
              <a:rPr lang="en-US" sz="2800" b="1" i="0" u="none">
                <a:solidFill>
                  <a:srgbClr val="0000FF"/>
                </a:solidFill>
                <a:latin typeface="Times New Roman"/>
                <a:ea typeface="Times New Roman"/>
                <a:cs typeface="Times New Roman"/>
                <a:sym typeface="Times New Roman"/>
              </a:rPr>
              <a:t>GHT 402: ENVIRONMENTAL GEOLOGY</a:t>
            </a:r>
            <a:endParaRPr/>
          </a:p>
          <a:p>
            <a:pPr marL="0" marR="0" lvl="0" indent="0" algn="ctr" rtl="0">
              <a:lnSpc>
                <a:spcPct val="100000"/>
              </a:lnSpc>
              <a:spcBef>
                <a:spcPts val="120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(Fourth Year: 2 Credit Hours)</a:t>
            </a:r>
            <a:endParaRPr/>
          </a:p>
          <a:p>
            <a:pPr marL="0" marR="0" lvl="0" indent="0" algn="ctr" rtl="0">
              <a:lnSpc>
                <a:spcPct val="100000"/>
              </a:lnSpc>
              <a:spcBef>
                <a:spcPts val="1200"/>
              </a:spcBef>
              <a:spcAft>
                <a:spcPts val="0"/>
              </a:spcAft>
              <a:buClr>
                <a:schemeClr val="dk1"/>
              </a:buClr>
              <a:buSzPts val="2000"/>
              <a:buFont typeface="Arial"/>
              <a:buNone/>
            </a:pPr>
            <a:endParaRPr sz="2000" b="0" i="0" u="none">
              <a:solidFill>
                <a:schemeClr val="dk1"/>
              </a:solidFill>
              <a:latin typeface="Times New Roman"/>
              <a:ea typeface="Times New Roman"/>
              <a:cs typeface="Times New Roman"/>
              <a:sym typeface="Times New Roman"/>
            </a:endParaRPr>
          </a:p>
          <a:p>
            <a:pPr marL="0" marR="0" lvl="0" indent="0" algn="ctr" rtl="0">
              <a:lnSpc>
                <a:spcPct val="100000"/>
              </a:lnSpc>
              <a:spcBef>
                <a:spcPts val="1200"/>
              </a:spcBef>
              <a:spcAft>
                <a:spcPts val="0"/>
              </a:spcAft>
              <a:buClr>
                <a:srgbClr val="7F7F7F"/>
              </a:buClr>
              <a:buSzPts val="2000"/>
              <a:buFont typeface="Times New Roman"/>
              <a:buNone/>
            </a:pPr>
            <a:r>
              <a:rPr lang="en-US" sz="2000" b="0" i="0" u="none">
                <a:solidFill>
                  <a:srgbClr val="7F7F7F"/>
                </a:solidFill>
                <a:latin typeface="Times New Roman"/>
                <a:ea typeface="Times New Roman"/>
                <a:cs typeface="Times New Roman"/>
                <a:sym typeface="Times New Roman"/>
              </a:rPr>
              <a:t>Introduction, Scope and Concepts of Environmental Geology</a:t>
            </a:r>
            <a:endParaRPr/>
          </a:p>
          <a:p>
            <a:pPr marL="0" marR="0" lvl="0" indent="0" algn="ctr" rtl="0">
              <a:lnSpc>
                <a:spcPct val="100000"/>
              </a:lnSpc>
              <a:spcBef>
                <a:spcPts val="120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Hazardous Earth Processes and Their Characteristics: Flood, Landslide, Earthquake, Volcanism, Coastal Hazards</a:t>
            </a:r>
            <a:endParaRPr/>
          </a:p>
          <a:p>
            <a:pPr marL="0" marR="0" lvl="0" indent="0" algn="ctr" rtl="0">
              <a:lnSpc>
                <a:spcPct val="100000"/>
              </a:lnSpc>
              <a:spcBef>
                <a:spcPts val="120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Hazard Mitigation and Management</a:t>
            </a:r>
            <a:endParaRPr/>
          </a:p>
          <a:p>
            <a:pPr marL="0" marR="0" lvl="0" indent="0" algn="ctr" rtl="0">
              <a:lnSpc>
                <a:spcPct val="100000"/>
              </a:lnSpc>
              <a:spcBef>
                <a:spcPts val="1200"/>
              </a:spcBef>
              <a:spcAft>
                <a:spcPts val="0"/>
              </a:spcAft>
              <a:buClr>
                <a:srgbClr val="7F7F7F"/>
              </a:buClr>
              <a:buSzPts val="2000"/>
              <a:buFont typeface="Times New Roman"/>
              <a:buNone/>
            </a:pPr>
            <a:r>
              <a:rPr lang="en-US" sz="2000" b="0" i="0" u="none">
                <a:solidFill>
                  <a:srgbClr val="7F7F7F"/>
                </a:solidFill>
                <a:latin typeface="Times New Roman"/>
                <a:ea typeface="Times New Roman"/>
                <a:cs typeface="Times New Roman"/>
                <a:sym typeface="Times New Roman"/>
              </a:rPr>
              <a:t>Human Interaction with the Environment: Pollution, Waste Disposal, Geological aspects of environmental Health</a:t>
            </a:r>
            <a:endParaRPr/>
          </a:p>
          <a:p>
            <a:pPr marL="0" marR="0" lvl="0" indent="0" algn="ctr" rtl="0">
              <a:lnSpc>
                <a:spcPct val="100000"/>
              </a:lnSpc>
              <a:spcBef>
                <a:spcPts val="1200"/>
              </a:spcBef>
              <a:spcAft>
                <a:spcPts val="0"/>
              </a:spcAft>
              <a:buClr>
                <a:srgbClr val="7F7F7F"/>
              </a:buClr>
              <a:buSzPts val="2000"/>
              <a:buFont typeface="Times New Roman"/>
              <a:buNone/>
            </a:pPr>
            <a:r>
              <a:rPr lang="en-US" sz="2000" b="0" i="0" u="none">
                <a:solidFill>
                  <a:srgbClr val="7F7F7F"/>
                </a:solidFill>
                <a:latin typeface="Times New Roman"/>
                <a:ea typeface="Times New Roman"/>
                <a:cs typeface="Times New Roman"/>
                <a:sym typeface="Times New Roman"/>
              </a:rPr>
              <a:t>Exploitation of Natural Resources and their environmental Impacts</a:t>
            </a:r>
            <a:endParaRPr/>
          </a:p>
          <a:p>
            <a:pPr marL="0" marR="0" lvl="0" indent="0" algn="ctr" rtl="0">
              <a:lnSpc>
                <a:spcPct val="100000"/>
              </a:lnSpc>
              <a:spcBef>
                <a:spcPts val="1200"/>
              </a:spcBef>
              <a:spcAft>
                <a:spcPts val="0"/>
              </a:spcAft>
              <a:buClr>
                <a:srgbClr val="7F7F7F"/>
              </a:buClr>
              <a:buSzPts val="2000"/>
              <a:buFont typeface="Times New Roman"/>
              <a:buNone/>
            </a:pPr>
            <a:r>
              <a:rPr lang="en-US" sz="2000" b="0" i="0" u="none">
                <a:solidFill>
                  <a:srgbClr val="7F7F7F"/>
                </a:solidFill>
                <a:latin typeface="Times New Roman"/>
                <a:ea typeface="Times New Roman"/>
                <a:cs typeface="Times New Roman"/>
                <a:sym typeface="Times New Roman"/>
              </a:rPr>
              <a:t>Landuse and Planning, Environmental Laws, Environmental Conservation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0"/>
          <p:cNvSpPr txBox="1"/>
          <p:nvPr/>
        </p:nvSpPr>
        <p:spPr>
          <a:xfrm>
            <a:off x="228600" y="452437"/>
            <a:ext cx="8686800" cy="4619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Hydrographs (BWDB data)</a:t>
            </a:r>
            <a:endParaRPr/>
          </a:p>
        </p:txBody>
      </p:sp>
      <p:sp>
        <p:nvSpPr>
          <p:cNvPr id="187" name="Google Shape;187;p10"/>
          <p:cNvSpPr txBox="1"/>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188" name="Google Shape;188;p10"/>
          <p:cNvPicPr preferRelativeResize="0"/>
          <p:nvPr/>
        </p:nvPicPr>
        <p:blipFill rotWithShape="1">
          <a:blip r:embed="rId3">
            <a:alphaModFix/>
          </a:blip>
          <a:srcRect/>
          <a:stretch/>
        </p:blipFill>
        <p:spPr>
          <a:xfrm>
            <a:off x="838200" y="1168400"/>
            <a:ext cx="7467600" cy="4927600"/>
          </a:xfrm>
          <a:prstGeom prst="rect">
            <a:avLst/>
          </a:prstGeom>
          <a:noFill/>
          <a:ln>
            <a:noFill/>
          </a:ln>
        </p:spPr>
      </p:pic>
      <p:sp>
        <p:nvSpPr>
          <p:cNvPr id="189" name="Google Shape;189;p10"/>
          <p:cNvSpPr/>
          <p:nvPr/>
        </p:nvSpPr>
        <p:spPr>
          <a:xfrm>
            <a:off x="2667000" y="1905000"/>
            <a:ext cx="1219200" cy="381000"/>
          </a:xfrm>
          <a:prstGeom prst="wedgeRectCallout">
            <a:avLst>
              <a:gd name="adj1" fmla="val 33276"/>
              <a:gd name="adj2" fmla="val 25825"/>
            </a:avLst>
          </a:prstGeom>
          <a:solidFill>
            <a:srgbClr val="DFF5FD"/>
          </a:solidFill>
          <a:ln w="15875" cap="flat" cmpd="sng">
            <a:solidFill>
              <a:srgbClr val="1C2B6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imes New Roman"/>
              <a:buNone/>
            </a:pPr>
            <a:r>
              <a:rPr lang="en-US" sz="1800" b="0" i="0" u="none">
                <a:solidFill>
                  <a:schemeClr val="dk1"/>
                </a:solidFill>
                <a:latin typeface="Times New Roman"/>
                <a:ea typeface="Times New Roman"/>
                <a:cs typeface="Times New Roman"/>
                <a:sym typeface="Times New Roman"/>
              </a:rPr>
              <a:t>Crest</a:t>
            </a:r>
            <a:endParaRPr/>
          </a:p>
        </p:txBody>
      </p:sp>
      <p:sp>
        <p:nvSpPr>
          <p:cNvPr id="190" name="Google Shape;190;p10"/>
          <p:cNvSpPr/>
          <p:nvPr/>
        </p:nvSpPr>
        <p:spPr>
          <a:xfrm>
            <a:off x="3124200" y="3124200"/>
            <a:ext cx="1371600" cy="533400"/>
          </a:xfrm>
          <a:prstGeom prst="wedgeRectCallout">
            <a:avLst>
              <a:gd name="adj1" fmla="val 21489"/>
              <a:gd name="adj2" fmla="val 15152"/>
            </a:avLst>
          </a:prstGeom>
          <a:solidFill>
            <a:srgbClr val="DFF5FD"/>
          </a:solidFill>
          <a:ln w="15875" cap="flat" cmpd="sng">
            <a:solidFill>
              <a:srgbClr val="1C2B6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imes New Roman"/>
              <a:buNone/>
            </a:pPr>
            <a:r>
              <a:rPr lang="en-US" sz="1800" b="0" i="0" u="none">
                <a:solidFill>
                  <a:schemeClr val="dk1"/>
                </a:solidFill>
                <a:latin typeface="Times New Roman"/>
                <a:ea typeface="Times New Roman"/>
                <a:cs typeface="Times New Roman"/>
                <a:sym typeface="Times New Roman"/>
              </a:rPr>
              <a:t>River Stage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1"/>
          <p:cNvSpPr txBox="1"/>
          <p:nvPr/>
        </p:nvSpPr>
        <p:spPr>
          <a:xfrm>
            <a:off x="457200" y="6172200"/>
            <a:ext cx="3352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100"/>
              <a:buFont typeface="Arial"/>
              <a:buNone/>
            </a:pPr>
            <a:r>
              <a:rPr lang="en-US" sz="1100" b="1" i="0" u="none">
                <a:solidFill>
                  <a:srgbClr val="7F7F7F"/>
                </a:solidFill>
                <a:latin typeface="Arial"/>
                <a:ea typeface="Arial"/>
                <a:cs typeface="Arial"/>
                <a:sym typeface="Arial"/>
              </a:rPr>
              <a:t>anwarzahidb@gmail.com</a:t>
            </a:r>
            <a:endParaRPr/>
          </a:p>
        </p:txBody>
      </p:sp>
      <p:sp>
        <p:nvSpPr>
          <p:cNvPr id="196" name="Google Shape;196;p11"/>
          <p:cNvSpPr txBox="1"/>
          <p:nvPr/>
        </p:nvSpPr>
        <p:spPr>
          <a:xfrm>
            <a:off x="152400" y="1504950"/>
            <a:ext cx="8763000"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Rise of Stream Stage can be Pronounced and Rapid in Narrow Canyon </a:t>
            </a:r>
            <a:endParaRPr/>
          </a:p>
        </p:txBody>
      </p:sp>
      <p:pic>
        <p:nvPicPr>
          <p:cNvPr id="197" name="Google Shape;197;p11" descr="E:\Documents\AZB_2015\DU_Env Geology\Flood\Flood\Images\132.jpg"/>
          <p:cNvPicPr preferRelativeResize="0"/>
          <p:nvPr/>
        </p:nvPicPr>
        <p:blipFill rotWithShape="1">
          <a:blip r:embed="rId3">
            <a:alphaModFix/>
          </a:blip>
          <a:srcRect l="10588" t="8569" r="8235" b="68550"/>
          <a:stretch/>
        </p:blipFill>
        <p:spPr>
          <a:xfrm>
            <a:off x="309562" y="2286000"/>
            <a:ext cx="8664575" cy="3352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2" descr="people-walking"/>
          <p:cNvPicPr preferRelativeResize="0"/>
          <p:nvPr/>
        </p:nvPicPr>
        <p:blipFill rotWithShape="1">
          <a:blip r:embed="rId3">
            <a:alphaModFix/>
          </a:blip>
          <a:srcRect/>
          <a:stretch/>
        </p:blipFill>
        <p:spPr>
          <a:xfrm>
            <a:off x="5105400" y="4165600"/>
            <a:ext cx="4038600" cy="2692400"/>
          </a:xfrm>
          <a:prstGeom prst="rect">
            <a:avLst/>
          </a:prstGeom>
          <a:noFill/>
          <a:ln>
            <a:noFill/>
          </a:ln>
        </p:spPr>
      </p:pic>
      <p:sp>
        <p:nvSpPr>
          <p:cNvPr id="203" name="Google Shape;203;p12"/>
          <p:cNvSpPr txBox="1"/>
          <p:nvPr/>
        </p:nvSpPr>
        <p:spPr>
          <a:xfrm>
            <a:off x="457200" y="6172200"/>
            <a:ext cx="3352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100"/>
              <a:buFont typeface="Arial"/>
              <a:buNone/>
            </a:pPr>
            <a:r>
              <a:rPr lang="en-US" sz="1100" b="1" i="0" u="none">
                <a:solidFill>
                  <a:srgbClr val="7F7F7F"/>
                </a:solidFill>
                <a:latin typeface="Arial"/>
                <a:ea typeface="Arial"/>
                <a:cs typeface="Arial"/>
                <a:sym typeface="Arial"/>
              </a:rPr>
              <a:t>anwarzahidb@gmail.com</a:t>
            </a:r>
            <a:endParaRPr/>
          </a:p>
        </p:txBody>
      </p:sp>
      <p:pic>
        <p:nvPicPr>
          <p:cNvPr id="204" name="Google Shape;204;p12" descr="4"/>
          <p:cNvPicPr preferRelativeResize="0"/>
          <p:nvPr/>
        </p:nvPicPr>
        <p:blipFill rotWithShape="1">
          <a:blip r:embed="rId4">
            <a:alphaModFix/>
          </a:blip>
          <a:srcRect/>
          <a:stretch/>
        </p:blipFill>
        <p:spPr>
          <a:xfrm>
            <a:off x="2514600" y="2057400"/>
            <a:ext cx="3962400" cy="2667000"/>
          </a:xfrm>
          <a:prstGeom prst="rect">
            <a:avLst/>
          </a:prstGeom>
          <a:noFill/>
          <a:ln>
            <a:noFill/>
          </a:ln>
        </p:spPr>
      </p:pic>
      <p:pic>
        <p:nvPicPr>
          <p:cNvPr id="205" name="Google Shape;205;p12" descr="G:\RAK\100_0620.JPG"/>
          <p:cNvPicPr preferRelativeResize="0"/>
          <p:nvPr/>
        </p:nvPicPr>
        <p:blipFill rotWithShape="1">
          <a:blip r:embed="rId5">
            <a:alphaModFix/>
          </a:blip>
          <a:srcRect t="14659"/>
          <a:stretch/>
        </p:blipFill>
        <p:spPr>
          <a:xfrm>
            <a:off x="0" y="0"/>
            <a:ext cx="4038600" cy="2671762"/>
          </a:xfrm>
          <a:prstGeom prst="rect">
            <a:avLst/>
          </a:prstGeom>
          <a:noFill/>
          <a:ln>
            <a:noFill/>
          </a:ln>
        </p:spPr>
      </p:pic>
      <p:sp>
        <p:nvSpPr>
          <p:cNvPr id="206" name="Google Shape;206;p12"/>
          <p:cNvSpPr txBox="1"/>
          <p:nvPr/>
        </p:nvSpPr>
        <p:spPr>
          <a:xfrm>
            <a:off x="4267200" y="762000"/>
            <a:ext cx="4648200" cy="4619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Flood in Bangladesh</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3"/>
          <p:cNvSpPr txBox="1"/>
          <p:nvPr/>
        </p:nvSpPr>
        <p:spPr>
          <a:xfrm>
            <a:off x="228600" y="603250"/>
            <a:ext cx="8610600" cy="541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Stream Hydrographs</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a:t>
            </a:r>
            <a:r>
              <a:rPr lang="en-US" sz="1800" b="0" i="0" u="none">
                <a:solidFill>
                  <a:schemeClr val="dk1"/>
                </a:solidFill>
                <a:latin typeface="Times New Roman"/>
                <a:ea typeface="Times New Roman"/>
                <a:cs typeface="Times New Roman"/>
                <a:sym typeface="Times New Roman"/>
              </a:rPr>
              <a:t>Fluctuations in stream stage or discharge over time can be plotted on a hydrograph. Hydrographs spanning long periods of time are very useful in constructing a picture of the "normal" behavior of a stream and of that stream's response to flood-causing events.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Logically enough, a flood shows up as a peak on the hydrograph. The height and width of that peak and its position in time relative to the water-input event(s) depend, in part, on where the measurements are taken relative to where the excess water is entering the system.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Upstream, where the drainage basin is smaller and the water need not travel so far to reach the stream, the peak is likely to be sharper-with a higher crest and more rapid rise and fall of the level and to occur sooner after the influx of water.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By the time that water pulse has moved downstream to a lower point in the drainage basin, it will have dispersed somewhat, so that the arrival of the water spans a longer time.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The peak will be spread out, so that the hydrograph shows both a later and a broader, gentler peak. A short event like a severe cloudburst will tend to produce a sharper peak than a more prolonged event like several days of steady rain or snowmelt, even if the same amount of water is involved.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4"/>
          <p:cNvSpPr txBox="1"/>
          <p:nvPr/>
        </p:nvSpPr>
        <p:spPr>
          <a:xfrm>
            <a:off x="457200" y="6172200"/>
            <a:ext cx="3352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100"/>
              <a:buFont typeface="Arial"/>
              <a:buNone/>
            </a:pPr>
            <a:r>
              <a:rPr lang="en-US" sz="1100" b="1" i="0" u="none">
                <a:solidFill>
                  <a:srgbClr val="7F7F7F"/>
                </a:solidFill>
                <a:latin typeface="Arial"/>
                <a:ea typeface="Arial"/>
                <a:cs typeface="Arial"/>
                <a:sym typeface="Arial"/>
              </a:rPr>
              <a:t>anwarzahidb@gmail.com</a:t>
            </a:r>
            <a:endParaRPr/>
          </a:p>
        </p:txBody>
      </p:sp>
      <p:sp>
        <p:nvSpPr>
          <p:cNvPr id="217" name="Google Shape;217;p14"/>
          <p:cNvSpPr txBox="1"/>
          <p:nvPr/>
        </p:nvSpPr>
        <p:spPr>
          <a:xfrm>
            <a:off x="152400" y="355600"/>
            <a:ext cx="8763000" cy="1016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Flood Hydrograph (Texas): In the Upstream Part of the Basin Flooding Quickly Follows the Rain While Larger Stream Lower in the Basin Responds More Sluggishly  </a:t>
            </a:r>
            <a:endParaRPr/>
          </a:p>
        </p:txBody>
      </p:sp>
      <p:pic>
        <p:nvPicPr>
          <p:cNvPr id="218" name="Google Shape;218;p14" descr="E:\Documents\AZB_2015\DU_Env Geology\Flood\Flood\Images\133.jpg"/>
          <p:cNvPicPr preferRelativeResize="0"/>
          <p:nvPr/>
        </p:nvPicPr>
        <p:blipFill rotWithShape="1">
          <a:blip r:embed="rId3">
            <a:alphaModFix/>
          </a:blip>
          <a:srcRect l="12940" t="6854" r="17646" b="60839"/>
          <a:stretch/>
        </p:blipFill>
        <p:spPr>
          <a:xfrm>
            <a:off x="533400" y="1524000"/>
            <a:ext cx="7991475" cy="5105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15"/>
          <p:cNvPicPr preferRelativeResize="0"/>
          <p:nvPr/>
        </p:nvPicPr>
        <p:blipFill rotWithShape="1">
          <a:blip r:embed="rId3">
            <a:alphaModFix/>
          </a:blip>
          <a:srcRect/>
          <a:stretch/>
        </p:blipFill>
        <p:spPr>
          <a:xfrm>
            <a:off x="4572000" y="1219200"/>
            <a:ext cx="3938587" cy="2843212"/>
          </a:xfrm>
          <a:prstGeom prst="rect">
            <a:avLst/>
          </a:prstGeom>
          <a:noFill/>
          <a:ln>
            <a:noFill/>
          </a:ln>
        </p:spPr>
      </p:pic>
      <p:pic>
        <p:nvPicPr>
          <p:cNvPr id="224" name="Google Shape;224;p15"/>
          <p:cNvPicPr preferRelativeResize="0"/>
          <p:nvPr/>
        </p:nvPicPr>
        <p:blipFill rotWithShape="1">
          <a:blip r:embed="rId4">
            <a:alphaModFix/>
          </a:blip>
          <a:srcRect/>
          <a:stretch/>
        </p:blipFill>
        <p:spPr>
          <a:xfrm>
            <a:off x="633412" y="1219200"/>
            <a:ext cx="3941762" cy="2843212"/>
          </a:xfrm>
          <a:prstGeom prst="rect">
            <a:avLst/>
          </a:prstGeom>
          <a:noFill/>
          <a:ln>
            <a:noFill/>
          </a:ln>
        </p:spPr>
      </p:pic>
      <p:pic>
        <p:nvPicPr>
          <p:cNvPr id="225" name="Google Shape;225;p15"/>
          <p:cNvPicPr preferRelativeResize="0"/>
          <p:nvPr/>
        </p:nvPicPr>
        <p:blipFill rotWithShape="1">
          <a:blip r:embed="rId5">
            <a:alphaModFix/>
          </a:blip>
          <a:srcRect/>
          <a:stretch/>
        </p:blipFill>
        <p:spPr>
          <a:xfrm>
            <a:off x="633412" y="3887787"/>
            <a:ext cx="3938587" cy="2817812"/>
          </a:xfrm>
          <a:prstGeom prst="rect">
            <a:avLst/>
          </a:prstGeom>
          <a:noFill/>
          <a:ln>
            <a:noFill/>
          </a:ln>
        </p:spPr>
      </p:pic>
      <p:pic>
        <p:nvPicPr>
          <p:cNvPr id="226" name="Google Shape;226;p15"/>
          <p:cNvPicPr preferRelativeResize="0"/>
          <p:nvPr/>
        </p:nvPicPr>
        <p:blipFill rotWithShape="1">
          <a:blip r:embed="rId6">
            <a:alphaModFix/>
          </a:blip>
          <a:srcRect/>
          <a:stretch/>
        </p:blipFill>
        <p:spPr>
          <a:xfrm>
            <a:off x="4572000" y="3887787"/>
            <a:ext cx="3943350" cy="2817812"/>
          </a:xfrm>
          <a:prstGeom prst="rect">
            <a:avLst/>
          </a:prstGeom>
          <a:noFill/>
          <a:ln>
            <a:noFill/>
          </a:ln>
        </p:spPr>
      </p:pic>
      <p:sp>
        <p:nvSpPr>
          <p:cNvPr id="227" name="Google Shape;227;p15"/>
          <p:cNvSpPr txBox="1"/>
          <p:nvPr/>
        </p:nvSpPr>
        <p:spPr>
          <a:xfrm>
            <a:off x="533400" y="304800"/>
            <a:ext cx="8089900"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Long-term Groundwater Table/Level Hydrographs</a:t>
            </a:r>
            <a:endParaRPr/>
          </a:p>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in and around Dhaka City (Upper Aquifer)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6"/>
          <p:cNvSpPr txBox="1"/>
          <p:nvPr/>
        </p:nvSpPr>
        <p:spPr>
          <a:xfrm>
            <a:off x="457200" y="6172200"/>
            <a:ext cx="3352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100"/>
              <a:buFont typeface="Arial"/>
              <a:buNone/>
            </a:pPr>
            <a:r>
              <a:rPr lang="en-US" sz="1100" b="1" i="0" u="none">
                <a:solidFill>
                  <a:srgbClr val="7F7F7F"/>
                </a:solidFill>
                <a:latin typeface="Arial"/>
                <a:ea typeface="Arial"/>
                <a:cs typeface="Arial"/>
                <a:sym typeface="Arial"/>
              </a:rPr>
              <a:t>anwarzahidb@gmail.com</a:t>
            </a:r>
            <a:endParaRPr/>
          </a:p>
        </p:txBody>
      </p:sp>
      <p:pic>
        <p:nvPicPr>
          <p:cNvPr id="233" name="Google Shape;233;p16"/>
          <p:cNvPicPr preferRelativeResize="0"/>
          <p:nvPr/>
        </p:nvPicPr>
        <p:blipFill rotWithShape="1">
          <a:blip r:embed="rId3">
            <a:alphaModFix/>
          </a:blip>
          <a:srcRect/>
          <a:stretch/>
        </p:blipFill>
        <p:spPr>
          <a:xfrm>
            <a:off x="166687" y="2046287"/>
            <a:ext cx="8780462" cy="3211512"/>
          </a:xfrm>
          <a:prstGeom prst="rect">
            <a:avLst/>
          </a:prstGeom>
          <a:noFill/>
          <a:ln>
            <a:noFill/>
          </a:ln>
        </p:spPr>
      </p:pic>
      <p:sp>
        <p:nvSpPr>
          <p:cNvPr id="234" name="Google Shape;234;p16"/>
          <p:cNvSpPr txBox="1"/>
          <p:nvPr/>
        </p:nvSpPr>
        <p:spPr>
          <a:xfrm>
            <a:off x="533400" y="1200150"/>
            <a:ext cx="8089900"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Ganges Water Level Hydrograph</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7"/>
          <p:cNvSpPr txBox="1"/>
          <p:nvPr/>
        </p:nvSpPr>
        <p:spPr>
          <a:xfrm>
            <a:off x="304800" y="755650"/>
            <a:ext cx="8534400" cy="51403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Flood-Frequency Curves</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a:t>
            </a:r>
            <a:r>
              <a:rPr lang="en-US" sz="1800" b="0" i="0" u="none">
                <a:solidFill>
                  <a:schemeClr val="dk1"/>
                </a:solidFill>
                <a:latin typeface="Times New Roman"/>
                <a:ea typeface="Times New Roman"/>
                <a:cs typeface="Times New Roman"/>
                <a:sym typeface="Times New Roman"/>
              </a:rPr>
              <a:t>Another way of looking at flooding is in terms of the frequency of flood events of differing severity. Long-term records make it possible to construct a curve showing discharge as a function of recurrence interval for a particular stream or section of one.</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A flood event can then be described by its recurrence interval: how frequently a flood of that severity occurs, on average, for that stream.</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Alternatively, one can refer to the probability that a flood of given size will occur in any one year; this probability is the inverse of the recurrence interval.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Flood-frequency (or flood-probability) curves can be extremely useful in assessing regional flood hazards. If the severity of the one-hundred- or two-hundred-year flood can be estimated in terms of discharge, then, scientists and planners can, with the aid of topographic maps, project how much of the region would be flooded in such events.</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Such information is useful in preparing flood-hazard maps, an exercise that is also aided by use of aerial or satellite photography. Such maps, in turn, are helpful in setting new construction projects to minimize the risk of flood damage.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18" descr="E:\Documents\AZB_2015\DU_Env Geology\Flood\Flood\Images\134.jpg"/>
          <p:cNvPicPr preferRelativeResize="0"/>
          <p:nvPr/>
        </p:nvPicPr>
        <p:blipFill rotWithShape="1">
          <a:blip r:embed="rId3">
            <a:alphaModFix/>
          </a:blip>
          <a:srcRect l="41175" t="6854" r="5882" b="64266"/>
          <a:stretch/>
        </p:blipFill>
        <p:spPr>
          <a:xfrm>
            <a:off x="2208212" y="990600"/>
            <a:ext cx="4725987" cy="3538537"/>
          </a:xfrm>
          <a:prstGeom prst="rect">
            <a:avLst/>
          </a:prstGeom>
          <a:noFill/>
          <a:ln>
            <a:noFill/>
          </a:ln>
        </p:spPr>
      </p:pic>
      <p:sp>
        <p:nvSpPr>
          <p:cNvPr id="245" name="Google Shape;245;p18"/>
          <p:cNvSpPr txBox="1"/>
          <p:nvPr/>
        </p:nvSpPr>
        <p:spPr>
          <a:xfrm>
            <a:off x="228600" y="4724400"/>
            <a:ext cx="8686800" cy="19700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Times New Roman"/>
              <a:buNone/>
            </a:pPr>
            <a:r>
              <a:rPr lang="en-US" sz="1600" b="0" i="0" u="none">
                <a:solidFill>
                  <a:schemeClr val="dk1"/>
                </a:solidFill>
                <a:latin typeface="Times New Roman"/>
                <a:ea typeface="Times New Roman"/>
                <a:cs typeface="Times New Roman"/>
                <a:sym typeface="Times New Roman"/>
              </a:rPr>
              <a:t>The flood  frequency curve indicates that for this stream, on average, an event producing a discharge of 675 cubic feet/second occurs once every ten years, an event with discharge of 350 cubic feet/second occurs once every two years, and so on.</a:t>
            </a:r>
            <a:endParaRPr/>
          </a:p>
          <a:p>
            <a:pPr marL="0" marR="0" lvl="0" indent="0" algn="l" rtl="0">
              <a:lnSpc>
                <a:spcPct val="100000"/>
              </a:lnSpc>
              <a:spcBef>
                <a:spcPts val="0"/>
              </a:spcBef>
              <a:spcAft>
                <a:spcPts val="0"/>
              </a:spcAft>
              <a:buClr>
                <a:schemeClr val="dk1"/>
              </a:buClr>
              <a:buSzPts val="1000"/>
              <a:buFont typeface="Arial"/>
              <a:buNone/>
            </a:pPr>
            <a:endParaRPr sz="10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600"/>
              <a:buFont typeface="Times New Roman"/>
              <a:buNone/>
            </a:pPr>
            <a:r>
              <a:rPr lang="en-US" sz="1600" b="0" i="0" u="none">
                <a:solidFill>
                  <a:schemeClr val="dk1"/>
                </a:solidFill>
                <a:latin typeface="Times New Roman"/>
                <a:ea typeface="Times New Roman"/>
                <a:cs typeface="Times New Roman"/>
                <a:sym typeface="Times New Roman"/>
              </a:rPr>
              <a:t>A flood with a discharge of 675 cubic feet/second is called a "ten-year flood," meaning that a flood of that size occurs about once every ten years, or has a l0% probability of occurrence in any year; a discharge of 900 cubic feet/second is called a "forty-year flood" and has a 2.5% probability of occurrence in any year, and so on.</a:t>
            </a:r>
            <a:endParaRPr/>
          </a:p>
        </p:txBody>
      </p:sp>
      <p:sp>
        <p:nvSpPr>
          <p:cNvPr id="246" name="Google Shape;246;p18"/>
          <p:cNvSpPr txBox="1"/>
          <p:nvPr/>
        </p:nvSpPr>
        <p:spPr>
          <a:xfrm>
            <a:off x="304800" y="304800"/>
            <a:ext cx="8534400"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Example: Flood Frequency Curve for Eagle River at Red Cliff, Colorado</a:t>
            </a:r>
            <a:endParaRPr/>
          </a:p>
        </p:txBody>
      </p:sp>
      <p:cxnSp>
        <p:nvCxnSpPr>
          <p:cNvPr id="247" name="Google Shape;247;p18"/>
          <p:cNvCxnSpPr/>
          <p:nvPr/>
        </p:nvCxnSpPr>
        <p:spPr>
          <a:xfrm>
            <a:off x="4754562" y="2005012"/>
            <a:ext cx="0" cy="1752600"/>
          </a:xfrm>
          <a:prstGeom prst="straightConnector1">
            <a:avLst/>
          </a:prstGeom>
          <a:noFill/>
          <a:ln w="9525" cap="flat" cmpd="sng">
            <a:solidFill>
              <a:schemeClr val="accent1"/>
            </a:solidFill>
            <a:prstDash val="solid"/>
            <a:miter lim="800000"/>
            <a:headEnd type="none" w="med" len="med"/>
            <a:tailEnd type="stealth" w="med" len="med"/>
          </a:ln>
        </p:spPr>
      </p:cxnSp>
      <p:cxnSp>
        <p:nvCxnSpPr>
          <p:cNvPr id="248" name="Google Shape;248;p18"/>
          <p:cNvCxnSpPr/>
          <p:nvPr/>
        </p:nvCxnSpPr>
        <p:spPr>
          <a:xfrm>
            <a:off x="2743200" y="2003425"/>
            <a:ext cx="2057400" cy="0"/>
          </a:xfrm>
          <a:prstGeom prst="straightConnector1">
            <a:avLst/>
          </a:prstGeom>
          <a:noFill/>
          <a:ln w="9525" cap="flat" cmpd="sng">
            <a:solidFill>
              <a:schemeClr val="accent1"/>
            </a:solidFill>
            <a:prstDash val="solid"/>
            <a:miter lim="800000"/>
            <a:headEnd type="none" w="med" len="med"/>
            <a:tailEnd type="none" w="med" len="med"/>
          </a:ln>
        </p:spPr>
      </p:cxnSp>
      <p:cxnSp>
        <p:nvCxnSpPr>
          <p:cNvPr id="249" name="Google Shape;249;p18"/>
          <p:cNvCxnSpPr/>
          <p:nvPr/>
        </p:nvCxnSpPr>
        <p:spPr>
          <a:xfrm>
            <a:off x="2743200" y="2808287"/>
            <a:ext cx="609600" cy="0"/>
          </a:xfrm>
          <a:prstGeom prst="straightConnector1">
            <a:avLst/>
          </a:prstGeom>
          <a:noFill/>
          <a:ln w="9525" cap="flat" cmpd="sng">
            <a:solidFill>
              <a:schemeClr val="accent1"/>
            </a:solidFill>
            <a:prstDash val="solid"/>
            <a:miter lim="800000"/>
            <a:headEnd type="none" w="med" len="med"/>
            <a:tailEnd type="none" w="med" len="med"/>
          </a:ln>
        </p:spPr>
      </p:cxnSp>
      <p:cxnSp>
        <p:nvCxnSpPr>
          <p:cNvPr id="250" name="Google Shape;250;p18"/>
          <p:cNvCxnSpPr/>
          <p:nvPr/>
        </p:nvCxnSpPr>
        <p:spPr>
          <a:xfrm>
            <a:off x="3341687" y="2819400"/>
            <a:ext cx="0" cy="914400"/>
          </a:xfrm>
          <a:prstGeom prst="straightConnector1">
            <a:avLst/>
          </a:prstGeom>
          <a:noFill/>
          <a:ln w="9525" cap="flat" cmpd="sng">
            <a:solidFill>
              <a:schemeClr val="accent1"/>
            </a:solidFill>
            <a:prstDash val="solid"/>
            <a:miter lim="800000"/>
            <a:headEnd type="none" w="med" len="med"/>
            <a:tailEnd type="stealth"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9"/>
          <p:cNvSpPr txBox="1"/>
          <p:nvPr/>
        </p:nvSpPr>
        <p:spPr>
          <a:xfrm>
            <a:off x="457200" y="6172200"/>
            <a:ext cx="3352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100"/>
              <a:buFont typeface="Arial"/>
              <a:buNone/>
            </a:pPr>
            <a:r>
              <a:rPr lang="en-US" sz="1100" b="1" i="0" u="none">
                <a:solidFill>
                  <a:srgbClr val="7F7F7F"/>
                </a:solidFill>
                <a:latin typeface="Arial"/>
                <a:ea typeface="Arial"/>
                <a:cs typeface="Arial"/>
                <a:sym typeface="Arial"/>
              </a:rPr>
              <a:t>anwarzahidb@gmail.com</a:t>
            </a:r>
            <a:endParaRPr/>
          </a:p>
        </p:txBody>
      </p:sp>
      <p:pic>
        <p:nvPicPr>
          <p:cNvPr id="256" name="Google Shape;256;p19"/>
          <p:cNvPicPr preferRelativeResize="0"/>
          <p:nvPr/>
        </p:nvPicPr>
        <p:blipFill rotWithShape="1">
          <a:blip r:embed="rId3">
            <a:alphaModFix/>
          </a:blip>
          <a:srcRect l="34461" t="14462" r="1640" b="7953"/>
          <a:stretch/>
        </p:blipFill>
        <p:spPr>
          <a:xfrm>
            <a:off x="304800" y="1447800"/>
            <a:ext cx="4216400" cy="4648200"/>
          </a:xfrm>
          <a:prstGeom prst="rect">
            <a:avLst/>
          </a:prstGeom>
          <a:noFill/>
          <a:ln>
            <a:noFill/>
          </a:ln>
        </p:spPr>
      </p:pic>
      <p:sp>
        <p:nvSpPr>
          <p:cNvPr id="257" name="Google Shape;257;p19"/>
          <p:cNvSpPr txBox="1"/>
          <p:nvPr/>
        </p:nvSpPr>
        <p:spPr>
          <a:xfrm>
            <a:off x="304800" y="304800"/>
            <a:ext cx="8534400" cy="7699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Calculation of Flood Recurrence Intervals</a:t>
            </a:r>
            <a:endParaRPr/>
          </a:p>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(Example: Big Thompson River, Colorado</a:t>
            </a:r>
            <a:endParaRPr/>
          </a:p>
        </p:txBody>
      </p:sp>
      <p:sp>
        <p:nvSpPr>
          <p:cNvPr id="258" name="Google Shape;258;p19"/>
          <p:cNvSpPr txBox="1"/>
          <p:nvPr/>
        </p:nvSpPr>
        <p:spPr>
          <a:xfrm>
            <a:off x="4724400" y="1274762"/>
            <a:ext cx="4114800" cy="535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Times New Roman"/>
              <a:buNone/>
            </a:pPr>
            <a:r>
              <a:rPr lang="en-US" sz="1800" b="0" i="0" u="none">
                <a:solidFill>
                  <a:schemeClr val="dk1"/>
                </a:solidFill>
                <a:latin typeface="Times New Roman"/>
                <a:ea typeface="Times New Roman"/>
                <a:cs typeface="Times New Roman"/>
                <a:sym typeface="Times New Roman"/>
              </a:rPr>
              <a:t>The recurrence interval (R) of a given annual maximum discharge (Plummer et al. 2003):</a:t>
            </a:r>
            <a:endParaRPr/>
          </a:p>
          <a:p>
            <a:pPr marL="0" marR="0" lvl="0" indent="0" algn="ctr" rtl="0">
              <a:lnSpc>
                <a:spcPct val="100000"/>
              </a:lnSpc>
              <a:spcBef>
                <a:spcPts val="0"/>
              </a:spcBef>
              <a:spcAft>
                <a:spcPts val="0"/>
              </a:spcAft>
              <a:buClr>
                <a:schemeClr val="dk1"/>
              </a:buClr>
              <a:buSzPts val="1800"/>
              <a:buFont typeface="Times New Roman"/>
              <a:buNone/>
            </a:pPr>
            <a:r>
              <a:rPr lang="en-US" sz="1800" b="1" i="1" u="none">
                <a:solidFill>
                  <a:schemeClr val="dk1"/>
                </a:solidFill>
                <a:latin typeface="Times New Roman"/>
                <a:ea typeface="Times New Roman"/>
                <a:cs typeface="Times New Roman"/>
                <a:sym typeface="Times New Roman"/>
              </a:rPr>
              <a:t>R= (N+1)/M</a:t>
            </a:r>
            <a:endParaRPr/>
          </a:p>
          <a:p>
            <a:pPr marL="0" marR="0" lvl="0" indent="0" algn="l" rtl="0">
              <a:lnSpc>
                <a:spcPct val="100000"/>
              </a:lnSpc>
              <a:spcBef>
                <a:spcPts val="0"/>
              </a:spcBef>
              <a:spcAft>
                <a:spcPts val="0"/>
              </a:spcAft>
              <a:buClr>
                <a:schemeClr val="dk1"/>
              </a:buClr>
              <a:buSzPts val="1800"/>
              <a:buFont typeface="Times New Roman"/>
              <a:buNone/>
            </a:pPr>
            <a:r>
              <a:rPr lang="en-US" sz="1800" b="0" i="0" u="none">
                <a:solidFill>
                  <a:schemeClr val="dk1"/>
                </a:solidFill>
                <a:latin typeface="Times New Roman"/>
                <a:ea typeface="Times New Roman"/>
                <a:cs typeface="Times New Roman"/>
                <a:sym typeface="Times New Roman"/>
              </a:rPr>
              <a:t>Where,</a:t>
            </a:r>
            <a:endParaRPr/>
          </a:p>
          <a:p>
            <a:pPr marL="0" marR="0" lvl="0" indent="0" algn="l" rtl="0">
              <a:lnSpc>
                <a:spcPct val="100000"/>
              </a:lnSpc>
              <a:spcBef>
                <a:spcPts val="0"/>
              </a:spcBef>
              <a:spcAft>
                <a:spcPts val="0"/>
              </a:spcAft>
              <a:buClr>
                <a:schemeClr val="dk1"/>
              </a:buClr>
              <a:buSzPts val="1800"/>
              <a:buFont typeface="Times New Roman"/>
              <a:buNone/>
            </a:pPr>
            <a:r>
              <a:rPr lang="en-US" sz="1800" b="0" i="0" u="none">
                <a:solidFill>
                  <a:schemeClr val="dk1"/>
                </a:solidFill>
                <a:latin typeface="Times New Roman"/>
                <a:ea typeface="Times New Roman"/>
                <a:cs typeface="Times New Roman"/>
                <a:sym typeface="Times New Roman"/>
              </a:rPr>
              <a:t>N= Records of maximum discharge (or stage) reached by a particular stream each year for total number of years.</a:t>
            </a:r>
            <a:endParaRPr/>
          </a:p>
          <a:p>
            <a:pPr marL="0" marR="0" lvl="0" indent="0" algn="l" rtl="0">
              <a:lnSpc>
                <a:spcPct val="100000"/>
              </a:lnSpc>
              <a:spcBef>
                <a:spcPts val="0"/>
              </a:spcBef>
              <a:spcAft>
                <a:spcPts val="0"/>
              </a:spcAft>
              <a:buClr>
                <a:schemeClr val="dk1"/>
              </a:buClr>
              <a:buSzPts val="1800"/>
              <a:buFont typeface="Times New Roman"/>
              <a:buNone/>
            </a:pPr>
            <a:r>
              <a:rPr lang="en-US" sz="1800" b="0" i="0" u="none">
                <a:solidFill>
                  <a:schemeClr val="dk1"/>
                </a:solidFill>
                <a:latin typeface="Times New Roman"/>
                <a:ea typeface="Times New Roman"/>
                <a:cs typeface="Times New Roman"/>
                <a:sym typeface="Times New Roman"/>
              </a:rPr>
              <a:t>M= Rank of each years maximum discharge (or stage) based on it’s severity from N years data (1 to N, 1 being the largest and N the smallest). </a:t>
            </a:r>
            <a:endParaRPr/>
          </a:p>
          <a:p>
            <a:pPr marL="0" marR="0" lvl="0" indent="0" algn="l" rtl="0">
              <a:lnSpc>
                <a:spcPct val="100000"/>
              </a:lnSpc>
              <a:spcBef>
                <a:spcPts val="0"/>
              </a:spcBef>
              <a:spcAft>
                <a:spcPts val="0"/>
              </a:spcAft>
              <a:buClr>
                <a:schemeClr val="dk1"/>
              </a:buClr>
              <a:buSzPts val="1800"/>
              <a:buFont typeface="Arial"/>
              <a:buNone/>
            </a:pP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Times New Roman"/>
              <a:buNone/>
            </a:pPr>
            <a:r>
              <a:rPr lang="en-US" sz="1800" b="0" i="0" u="none">
                <a:solidFill>
                  <a:schemeClr val="dk1"/>
                </a:solidFill>
                <a:latin typeface="Times New Roman"/>
                <a:ea typeface="Times New Roman"/>
                <a:cs typeface="Times New Roman"/>
                <a:sym typeface="Times New Roman"/>
              </a:rPr>
              <a:t>Example: Considering 1971 maximum discharge i.e. 1030 Cusec of Big Thompson River, which is 7</a:t>
            </a:r>
            <a:r>
              <a:rPr lang="en-US" sz="1800" b="0" i="0" u="none" baseline="30000">
                <a:solidFill>
                  <a:schemeClr val="dk1"/>
                </a:solidFill>
                <a:latin typeface="Times New Roman"/>
                <a:ea typeface="Times New Roman"/>
                <a:cs typeface="Times New Roman"/>
                <a:sym typeface="Times New Roman"/>
              </a:rPr>
              <a:t>th</a:t>
            </a:r>
            <a:r>
              <a:rPr lang="en-US" sz="1800" b="0" i="0" u="none">
                <a:solidFill>
                  <a:schemeClr val="dk1"/>
                </a:solidFill>
                <a:latin typeface="Times New Roman"/>
                <a:ea typeface="Times New Roman"/>
                <a:cs typeface="Times New Roman"/>
                <a:sym typeface="Times New Roman"/>
              </a:rPr>
              <a:t> largest amongst 25 years (N) data,</a:t>
            </a:r>
            <a:endParaRPr/>
          </a:p>
          <a:p>
            <a:pPr marL="0" marR="0" lvl="0" indent="0" algn="l" rtl="0">
              <a:lnSpc>
                <a:spcPct val="100000"/>
              </a:lnSpc>
              <a:spcBef>
                <a:spcPts val="0"/>
              </a:spcBef>
              <a:spcAft>
                <a:spcPts val="0"/>
              </a:spcAft>
              <a:buClr>
                <a:schemeClr val="dk1"/>
              </a:buClr>
              <a:buSzPts val="1800"/>
              <a:buFont typeface="Arial"/>
              <a:buNone/>
            </a:pPr>
            <a:endParaRPr sz="1800" b="0" i="0" u="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800"/>
              <a:buFont typeface="Times New Roman"/>
              <a:buNone/>
            </a:pPr>
            <a:r>
              <a:rPr lang="en-US" sz="1800" b="1" i="1" u="none">
                <a:solidFill>
                  <a:schemeClr val="dk1"/>
                </a:solidFill>
                <a:latin typeface="Times New Roman"/>
                <a:ea typeface="Times New Roman"/>
                <a:cs typeface="Times New Roman"/>
                <a:sym typeface="Times New Roman"/>
              </a:rPr>
              <a:t>R= (N+1)/M= (25+1)/7=3.71 years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
          <p:cNvSpPr txBox="1"/>
          <p:nvPr/>
        </p:nvSpPr>
        <p:spPr>
          <a:xfrm>
            <a:off x="0" y="381000"/>
            <a:ext cx="9144000" cy="43703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endParaRPr sz="2800" b="1" i="0" u="none">
              <a:solidFill>
                <a:srgbClr val="0000FF"/>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FF"/>
              </a:buClr>
              <a:buSzPts val="2800"/>
              <a:buFont typeface="Times New Roman"/>
              <a:buNone/>
            </a:pPr>
            <a:r>
              <a:rPr lang="en-US" sz="2800" b="1" i="0" u="none">
                <a:solidFill>
                  <a:srgbClr val="0000FF"/>
                </a:solidFill>
                <a:latin typeface="Times New Roman"/>
                <a:ea typeface="Times New Roman"/>
                <a:cs typeface="Times New Roman"/>
                <a:sym typeface="Times New Roman"/>
              </a:rPr>
              <a:t>Hazardous Earth Processes and Their Characteristics:</a:t>
            </a:r>
            <a:endParaRPr/>
          </a:p>
          <a:p>
            <a:pPr marL="0" marR="0" lvl="0" indent="0" algn="ctr" rtl="0">
              <a:lnSpc>
                <a:spcPct val="100000"/>
              </a:lnSpc>
              <a:spcBef>
                <a:spcPts val="0"/>
              </a:spcBef>
              <a:spcAft>
                <a:spcPts val="0"/>
              </a:spcAft>
              <a:buClr>
                <a:srgbClr val="0000FF"/>
              </a:buClr>
              <a:buSzPts val="5400"/>
              <a:buFont typeface="Times New Roman"/>
              <a:buNone/>
            </a:pPr>
            <a:r>
              <a:rPr lang="en-US" sz="5400" b="1" i="0" u="none">
                <a:solidFill>
                  <a:srgbClr val="0000FF"/>
                </a:solidFill>
                <a:latin typeface="Times New Roman"/>
                <a:ea typeface="Times New Roman"/>
                <a:cs typeface="Times New Roman"/>
                <a:sym typeface="Times New Roman"/>
              </a:rPr>
              <a:t>FLOOD</a:t>
            </a:r>
            <a:endParaRPr/>
          </a:p>
          <a:p>
            <a:pPr marL="0" marR="0" lvl="0" indent="0" algn="ctr" rtl="0">
              <a:lnSpc>
                <a:spcPct val="100000"/>
              </a:lnSpc>
              <a:spcBef>
                <a:spcPts val="0"/>
              </a:spcBef>
              <a:spcAft>
                <a:spcPts val="0"/>
              </a:spcAft>
              <a:buClr>
                <a:schemeClr val="dk1"/>
              </a:buClr>
              <a:buSzPts val="2800"/>
              <a:buFont typeface="Arial"/>
              <a:buNone/>
            </a:pPr>
            <a:endParaRPr sz="2800" b="1" i="0" u="none">
              <a:solidFill>
                <a:srgbClr val="0000FF"/>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The Hydrologic Cycle</a:t>
            </a:r>
            <a:endParaRPr/>
          </a:p>
          <a:p>
            <a:pPr marL="0" marR="0" lvl="0" indent="0" algn="ctr" rtl="0">
              <a:lnSpc>
                <a:spcPct val="100000"/>
              </a:lnSpc>
              <a:spcBef>
                <a:spcPts val="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Streams and Their Features</a:t>
            </a:r>
            <a:endParaRPr/>
          </a:p>
          <a:p>
            <a:pPr marL="0" marR="0" lvl="0" indent="0" algn="ctr" rtl="0">
              <a:lnSpc>
                <a:spcPct val="100000"/>
              </a:lnSpc>
              <a:spcBef>
                <a:spcPts val="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Flooding</a:t>
            </a:r>
            <a:endParaRPr/>
          </a:p>
          <a:p>
            <a:pPr marL="0" marR="0" lvl="0" indent="0" algn="ctr" rtl="0">
              <a:lnSpc>
                <a:spcPct val="100000"/>
              </a:lnSpc>
              <a:spcBef>
                <a:spcPts val="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Hydro-meteorological Monitoring Network in Bangladesh</a:t>
            </a:r>
            <a:endParaRPr/>
          </a:p>
          <a:p>
            <a:pPr marL="0" marR="0" lvl="0" indent="0" algn="ctr" rtl="0">
              <a:lnSpc>
                <a:spcPct val="100000"/>
              </a:lnSpc>
              <a:spcBef>
                <a:spcPts val="0"/>
              </a:spcBef>
              <a:spcAft>
                <a:spcPts val="0"/>
              </a:spcAft>
              <a:buClr>
                <a:srgbClr val="7F7F7F"/>
              </a:buClr>
              <a:buSzPts val="2000"/>
              <a:buFont typeface="Times New Roman"/>
              <a:buNone/>
            </a:pPr>
            <a:r>
              <a:rPr lang="en-US" sz="2000" b="0" i="0" u="none">
                <a:solidFill>
                  <a:srgbClr val="7F7F7F"/>
                </a:solidFill>
                <a:latin typeface="Times New Roman"/>
                <a:ea typeface="Times New Roman"/>
                <a:cs typeface="Times New Roman"/>
                <a:sym typeface="Times New Roman"/>
              </a:rPr>
              <a:t>Consequences of Development in Floodplains</a:t>
            </a:r>
            <a:endParaRPr/>
          </a:p>
          <a:p>
            <a:pPr marL="0" marR="0" lvl="0" indent="0" algn="ctr" rtl="0">
              <a:lnSpc>
                <a:spcPct val="100000"/>
              </a:lnSpc>
              <a:spcBef>
                <a:spcPts val="0"/>
              </a:spcBef>
              <a:spcAft>
                <a:spcPts val="0"/>
              </a:spcAft>
              <a:buClr>
                <a:srgbClr val="7F7F7F"/>
              </a:buClr>
              <a:buSzPts val="2000"/>
              <a:buFont typeface="Times New Roman"/>
              <a:buNone/>
            </a:pPr>
            <a:r>
              <a:rPr lang="en-US" sz="2000" b="0" i="0" u="none">
                <a:solidFill>
                  <a:srgbClr val="7F7F7F"/>
                </a:solidFill>
                <a:latin typeface="Times New Roman"/>
                <a:ea typeface="Times New Roman"/>
                <a:cs typeface="Times New Roman"/>
                <a:sym typeface="Times New Roman"/>
              </a:rPr>
              <a:t>Strategies for Reducing Flood Hazards</a:t>
            </a:r>
            <a:endParaRPr/>
          </a:p>
          <a:p>
            <a:pPr marL="0" marR="0" lvl="0" indent="0" algn="ctr" rtl="0">
              <a:lnSpc>
                <a:spcPct val="100000"/>
              </a:lnSpc>
              <a:spcBef>
                <a:spcPts val="0"/>
              </a:spcBef>
              <a:spcAft>
                <a:spcPts val="0"/>
              </a:spcAft>
              <a:buClr>
                <a:srgbClr val="7F7F7F"/>
              </a:buClr>
              <a:buSzPts val="2000"/>
              <a:buFont typeface="Times New Roman"/>
              <a:buNone/>
            </a:pPr>
            <a:r>
              <a:rPr lang="en-US" sz="2000" b="0" i="0" u="none">
                <a:solidFill>
                  <a:srgbClr val="7F7F7F"/>
                </a:solidFill>
                <a:latin typeface="Times New Roman"/>
                <a:ea typeface="Times New Roman"/>
                <a:cs typeface="Times New Roman"/>
                <a:sym typeface="Times New Roman"/>
              </a:rPr>
              <a:t>Flood in Bangladesh and Non-structural Measures</a:t>
            </a:r>
            <a:endParaRPr/>
          </a:p>
        </p:txBody>
      </p:sp>
      <p:sp>
        <p:nvSpPr>
          <p:cNvPr id="133" name="Google Shape;133;p2"/>
          <p:cNvSpPr txBox="1"/>
          <p:nvPr/>
        </p:nvSpPr>
        <p:spPr>
          <a:xfrm>
            <a:off x="1981200" y="5245100"/>
            <a:ext cx="5334000" cy="138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400"/>
              <a:buFont typeface="Times New Roman"/>
              <a:buNone/>
            </a:pPr>
            <a:r>
              <a:rPr lang="en-US" sz="2400" b="0" i="0" u="none">
                <a:solidFill>
                  <a:srgbClr val="0000FF"/>
                </a:solidFill>
                <a:latin typeface="Times New Roman"/>
                <a:ea typeface="Times New Roman"/>
                <a:cs typeface="Times New Roman"/>
                <a:sym typeface="Times New Roman"/>
              </a:rPr>
              <a:t>Anwar Zahid</a:t>
            </a:r>
            <a:r>
              <a:rPr lang="en-US" sz="1800" b="0" i="0" u="none">
                <a:solidFill>
                  <a:srgbClr val="0000FF"/>
                </a:solidFill>
                <a:latin typeface="Times New Roman"/>
                <a:ea typeface="Times New Roman"/>
                <a:cs typeface="Times New Roman"/>
                <a:sym typeface="Times New Roman"/>
              </a:rPr>
              <a:t>, </a:t>
            </a:r>
            <a:r>
              <a:rPr lang="en-US" sz="1800" b="0" i="1" u="none">
                <a:solidFill>
                  <a:srgbClr val="0000FF"/>
                </a:solidFill>
                <a:latin typeface="Times New Roman"/>
                <a:ea typeface="Times New Roman"/>
                <a:cs typeface="Times New Roman"/>
                <a:sym typeface="Times New Roman"/>
              </a:rPr>
              <a:t>Ph.D.</a:t>
            </a:r>
            <a:endParaRPr/>
          </a:p>
          <a:p>
            <a:pPr marL="0" marR="0" lvl="0" indent="0" algn="ctr" rtl="0">
              <a:lnSpc>
                <a:spcPct val="100000"/>
              </a:lnSpc>
              <a:spcBef>
                <a:spcPts val="0"/>
              </a:spcBef>
              <a:spcAft>
                <a:spcPts val="0"/>
              </a:spcAft>
              <a:buClr>
                <a:schemeClr val="dk1"/>
              </a:buClr>
              <a:buSzPts val="1500"/>
              <a:buFont typeface="Times New Roman"/>
              <a:buNone/>
            </a:pPr>
            <a:r>
              <a:rPr lang="en-US" sz="1500" b="0" i="0" u="none">
                <a:solidFill>
                  <a:schemeClr val="dk1"/>
                </a:solidFill>
                <a:latin typeface="Times New Roman"/>
                <a:ea typeface="Times New Roman"/>
                <a:cs typeface="Times New Roman"/>
                <a:sym typeface="Times New Roman"/>
              </a:rPr>
              <a:t>(Hydro and Environmental Geologist)</a:t>
            </a:r>
            <a:endParaRPr/>
          </a:p>
          <a:p>
            <a:pPr marL="0" marR="0" lvl="0" indent="0" algn="ctr" rtl="0">
              <a:lnSpc>
                <a:spcPct val="100000"/>
              </a:lnSpc>
              <a:spcBef>
                <a:spcPts val="0"/>
              </a:spcBef>
              <a:spcAft>
                <a:spcPts val="0"/>
              </a:spcAft>
              <a:buClr>
                <a:schemeClr val="dk1"/>
              </a:buClr>
              <a:buSzPts val="1500"/>
              <a:buFont typeface="Times New Roman"/>
              <a:buNone/>
            </a:pPr>
            <a:r>
              <a:rPr lang="en-US" sz="1500" b="0" i="0" u="none">
                <a:solidFill>
                  <a:schemeClr val="dk1"/>
                </a:solidFill>
                <a:latin typeface="Times New Roman"/>
                <a:ea typeface="Times New Roman"/>
                <a:cs typeface="Times New Roman"/>
                <a:sym typeface="Times New Roman"/>
              </a:rPr>
              <a:t>Part-time Teacher, Department of Geology, University of Dhaka</a:t>
            </a:r>
            <a:endParaRPr/>
          </a:p>
          <a:p>
            <a:pPr marL="0" marR="0" lvl="0" indent="0" algn="ctr" rtl="0">
              <a:lnSpc>
                <a:spcPct val="100000"/>
              </a:lnSpc>
              <a:spcBef>
                <a:spcPts val="0"/>
              </a:spcBef>
              <a:spcAft>
                <a:spcPts val="0"/>
              </a:spcAft>
              <a:buClr>
                <a:schemeClr val="dk1"/>
              </a:buClr>
              <a:buSzPts val="1500"/>
              <a:buFont typeface="Times New Roman"/>
              <a:buNone/>
            </a:pPr>
            <a:r>
              <a:rPr lang="en-US" sz="1500" b="0" i="0" u="none">
                <a:solidFill>
                  <a:schemeClr val="dk1"/>
                </a:solidFill>
                <a:latin typeface="Times New Roman"/>
                <a:ea typeface="Times New Roman"/>
                <a:cs typeface="Times New Roman"/>
                <a:sym typeface="Times New Roman"/>
              </a:rPr>
              <a:t>Deputy Director, Bangladesh Water Development Board</a:t>
            </a:r>
            <a:endParaRPr/>
          </a:p>
          <a:p>
            <a:pPr marL="0" marR="0" lvl="0" indent="0" algn="ctr" rtl="0">
              <a:lnSpc>
                <a:spcPct val="100000"/>
              </a:lnSpc>
              <a:spcBef>
                <a:spcPts val="0"/>
              </a:spcBef>
              <a:spcAft>
                <a:spcPts val="0"/>
              </a:spcAft>
              <a:buClr>
                <a:schemeClr val="dk1"/>
              </a:buClr>
              <a:buSzPts val="1500"/>
              <a:buFont typeface="Times New Roman"/>
              <a:buNone/>
            </a:pPr>
            <a:r>
              <a:rPr lang="en-US" sz="1500" b="0" i="0" u="none">
                <a:solidFill>
                  <a:schemeClr val="dk1"/>
                </a:solidFill>
                <a:latin typeface="Times New Roman"/>
                <a:ea typeface="Times New Roman"/>
                <a:cs typeface="Times New Roman"/>
                <a:sym typeface="Times New Roman"/>
              </a:rPr>
              <a:t>E-mail: anwarzahidb@gmail.com</a:t>
            </a:r>
            <a:endParaRPr/>
          </a:p>
        </p:txBody>
      </p:sp>
      <p:pic>
        <p:nvPicPr>
          <p:cNvPr id="134" name="Google Shape;134;p2" descr="logo2"/>
          <p:cNvPicPr preferRelativeResize="0"/>
          <p:nvPr/>
        </p:nvPicPr>
        <p:blipFill rotWithShape="1">
          <a:blip r:embed="rId3">
            <a:alphaModFix/>
          </a:blip>
          <a:srcRect/>
          <a:stretch/>
        </p:blipFill>
        <p:spPr>
          <a:xfrm>
            <a:off x="7459662" y="5229225"/>
            <a:ext cx="1684337" cy="1628775"/>
          </a:xfrm>
          <a:prstGeom prst="rect">
            <a:avLst/>
          </a:prstGeom>
          <a:noFill/>
          <a:ln>
            <a:noFill/>
          </a:ln>
        </p:spPr>
      </p:pic>
      <p:pic>
        <p:nvPicPr>
          <p:cNvPr id="135" name="Google Shape;135;p2"/>
          <p:cNvPicPr preferRelativeResize="0"/>
          <p:nvPr/>
        </p:nvPicPr>
        <p:blipFill rotWithShape="1">
          <a:blip r:embed="rId4">
            <a:alphaModFix/>
          </a:blip>
          <a:srcRect/>
          <a:stretch/>
        </p:blipFill>
        <p:spPr>
          <a:xfrm>
            <a:off x="7239000" y="3949700"/>
            <a:ext cx="1905000" cy="1308100"/>
          </a:xfrm>
          <a:prstGeom prst="rect">
            <a:avLst/>
          </a:prstGeom>
          <a:noFill/>
          <a:ln>
            <a:noFill/>
          </a:ln>
        </p:spPr>
      </p:pic>
      <p:pic>
        <p:nvPicPr>
          <p:cNvPr id="136" name="Google Shape;136;p2"/>
          <p:cNvPicPr preferRelativeResize="0"/>
          <p:nvPr/>
        </p:nvPicPr>
        <p:blipFill rotWithShape="1">
          <a:blip r:embed="rId5">
            <a:alphaModFix/>
          </a:blip>
          <a:srcRect/>
          <a:stretch/>
        </p:blipFill>
        <p:spPr>
          <a:xfrm>
            <a:off x="0" y="4572000"/>
            <a:ext cx="1924050" cy="2286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0"/>
          <p:cNvPicPr preferRelativeResize="0"/>
          <p:nvPr/>
        </p:nvPicPr>
        <p:blipFill rotWithShape="1">
          <a:blip r:embed="rId3">
            <a:alphaModFix/>
          </a:blip>
          <a:srcRect t="17500" r="58331" b="6250"/>
          <a:stretch/>
        </p:blipFill>
        <p:spPr>
          <a:xfrm>
            <a:off x="1828800" y="914400"/>
            <a:ext cx="5421312" cy="5578475"/>
          </a:xfrm>
          <a:prstGeom prst="rect">
            <a:avLst/>
          </a:prstGeom>
          <a:noFill/>
          <a:ln>
            <a:noFill/>
          </a:ln>
        </p:spPr>
      </p:pic>
      <p:sp>
        <p:nvSpPr>
          <p:cNvPr id="264" name="Google Shape;264;p20"/>
          <p:cNvSpPr txBox="1"/>
          <p:nvPr/>
        </p:nvSpPr>
        <p:spPr>
          <a:xfrm>
            <a:off x="533400" y="438150"/>
            <a:ext cx="8089900"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Ganges Water Discharge Data since 1958</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1"/>
          <p:cNvSpPr txBox="1"/>
          <p:nvPr/>
        </p:nvSpPr>
        <p:spPr>
          <a:xfrm>
            <a:off x="381000" y="971550"/>
            <a:ext cx="8534400" cy="52006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Flood-Frequency Curves: Limitations</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Unfortunately, the best-constrained part of the curve is, by definition, that for the lower-discharge, more frequent, higher-probability, less-serious floods.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Often, considerable guesswork is involved in projecting the shape of the curve at the high-discharge end.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Reliable records of stream stages, discharges, and the extent of past floods typically extend back only a few decades.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The high-discharge events are rare, and even when they happen, their recurrence interval can only be estimated.</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It is important to remember that the recurrence intervals or probabilities assigned to floods are averages. The recurrence interval terminology may be misleading in this regard.</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Over many centuries, a fifty-year flood should occur an average of once every fifty years; or, in other words, there is a 2 percent chance that that discharge will be exceeded in any one year. However, that does not mean that two fifty year floods could not occur in successive years, or even in the same year.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2"/>
          <p:cNvSpPr txBox="1">
            <a:spLocks noGrp="1"/>
          </p:cNvSpPr>
          <p:nvPr>
            <p:ph type="title" idx="4294967295"/>
          </p:nvPr>
        </p:nvSpPr>
        <p:spPr>
          <a:xfrm>
            <a:off x="1905000" y="2514600"/>
            <a:ext cx="7239000" cy="1066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C3260C"/>
              </a:buClr>
              <a:buSzPts val="3584"/>
              <a:buFont typeface="Georgia"/>
              <a:buNone/>
            </a:pPr>
            <a:r>
              <a:rPr lang="en-US" sz="2800" b="1" i="0" u="none" strike="noStrike" cap="none">
                <a:solidFill>
                  <a:srgbClr val="0000FF"/>
                </a:solidFill>
                <a:latin typeface="Times New Roman"/>
                <a:ea typeface="Times New Roman"/>
                <a:cs typeface="Times New Roman"/>
                <a:sym typeface="Times New Roman"/>
              </a:rPr>
              <a:t>Hydro-meteorological Monitoring Network </a:t>
            </a:r>
            <a:br>
              <a:rPr lang="en-US" sz="2800" b="1" i="0" u="none" strike="noStrike" cap="none">
                <a:solidFill>
                  <a:srgbClr val="0000FF"/>
                </a:solidFill>
                <a:latin typeface="Times New Roman"/>
                <a:ea typeface="Times New Roman"/>
                <a:cs typeface="Times New Roman"/>
                <a:sym typeface="Times New Roman"/>
              </a:rPr>
            </a:br>
            <a:r>
              <a:rPr lang="en-US" sz="2800" b="1" i="0" u="none" strike="noStrike" cap="none">
                <a:solidFill>
                  <a:srgbClr val="0000FF"/>
                </a:solidFill>
                <a:latin typeface="Times New Roman"/>
                <a:ea typeface="Times New Roman"/>
                <a:cs typeface="Times New Roman"/>
                <a:sym typeface="Times New Roman"/>
              </a:rPr>
              <a:t>in Bangladesh</a:t>
            </a:r>
            <a:endParaRPr/>
          </a:p>
        </p:txBody>
      </p:sp>
      <p:sp>
        <p:nvSpPr>
          <p:cNvPr id="276" name="Google Shape;276;p22"/>
          <p:cNvSpPr txBox="1"/>
          <p:nvPr/>
        </p:nvSpPr>
        <p:spPr>
          <a:xfrm>
            <a:off x="457200" y="6172200"/>
            <a:ext cx="3352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100"/>
              <a:buFont typeface="Arial"/>
              <a:buNone/>
            </a:pPr>
            <a:r>
              <a:rPr lang="en-US" sz="1100" b="1" i="0" u="none">
                <a:solidFill>
                  <a:srgbClr val="7F7F7F"/>
                </a:solidFill>
                <a:latin typeface="Arial"/>
                <a:ea typeface="Arial"/>
                <a:cs typeface="Arial"/>
                <a:sym typeface="Arial"/>
              </a:rPr>
              <a:t>anwarzahidb@gmail.com</a:t>
            </a:r>
            <a:endParaRPr/>
          </a:p>
        </p:txBody>
      </p:sp>
      <p:pic>
        <p:nvPicPr>
          <p:cNvPr id="277" name="Google Shape;277;p22" descr="000_0715"/>
          <p:cNvPicPr preferRelativeResize="0"/>
          <p:nvPr/>
        </p:nvPicPr>
        <p:blipFill rotWithShape="1">
          <a:blip r:embed="rId4">
            <a:alphaModFix/>
          </a:blip>
          <a:srcRect l="9999" t="22453" r="7895" b="18597"/>
          <a:stretch/>
        </p:blipFill>
        <p:spPr>
          <a:xfrm>
            <a:off x="3048000" y="4054475"/>
            <a:ext cx="2911475" cy="1828800"/>
          </a:xfrm>
          <a:prstGeom prst="rect">
            <a:avLst/>
          </a:prstGeom>
          <a:noFill/>
          <a:ln>
            <a:noFill/>
          </a:ln>
        </p:spPr>
      </p:pic>
      <p:graphicFrame>
        <p:nvGraphicFramePr>
          <p:cNvPr id="278" name="Google Shape;278;p22"/>
          <p:cNvGraphicFramePr/>
          <p:nvPr/>
        </p:nvGraphicFramePr>
        <p:xfrm>
          <a:off x="533400" y="4054475"/>
          <a:ext cx="2667000" cy="1889125"/>
        </p:xfrm>
        <a:graphic>
          <a:graphicData uri="http://schemas.openxmlformats.org/presentationml/2006/ole">
            <mc:AlternateContent xmlns:mc="http://schemas.openxmlformats.org/markup-compatibility/2006">
              <mc:Choice xmlns:v="urn:schemas-microsoft-com:vml" Requires="v">
                <p:oleObj spid="_x0000_s2051" r:id="rId5" imgW="2667000" imgH="1889125" progId="MSPhotoEd.3">
                  <p:embed/>
                </p:oleObj>
              </mc:Choice>
              <mc:Fallback>
                <p:oleObj r:id="rId5" imgW="2667000" imgH="1889125" progId="MSPhotoEd.3">
                  <p:embed/>
                  <p:pic>
                    <p:nvPicPr>
                      <p:cNvPr id="278" name="Google Shape;278;p22"/>
                      <p:cNvPicPr preferRelativeResize="0"/>
                      <p:nvPr/>
                    </p:nvPicPr>
                    <p:blipFill rotWithShape="1">
                      <a:blip r:embed="rId6">
                        <a:alphaModFix/>
                      </a:blip>
                      <a:srcRect/>
                      <a:stretch/>
                    </p:blipFill>
                    <p:spPr>
                      <a:xfrm>
                        <a:off x="533400" y="4054475"/>
                        <a:ext cx="2667000" cy="1889125"/>
                      </a:xfrm>
                      <a:prstGeom prst="rect">
                        <a:avLst/>
                      </a:prstGeom>
                      <a:noFill/>
                      <a:ln>
                        <a:noFill/>
                      </a:ln>
                    </p:spPr>
                  </p:pic>
                </p:oleObj>
              </mc:Fallback>
            </mc:AlternateContent>
          </a:graphicData>
        </a:graphic>
      </p:graphicFrame>
      <p:pic>
        <p:nvPicPr>
          <p:cNvPr id="279" name="Google Shape;279;p22" descr="4"/>
          <p:cNvPicPr preferRelativeResize="0"/>
          <p:nvPr/>
        </p:nvPicPr>
        <p:blipFill rotWithShape="1">
          <a:blip r:embed="rId7">
            <a:alphaModFix/>
          </a:blip>
          <a:srcRect/>
          <a:stretch/>
        </p:blipFill>
        <p:spPr>
          <a:xfrm>
            <a:off x="5973762" y="4054475"/>
            <a:ext cx="2819400" cy="1828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3"/>
          <p:cNvSpPr txBox="1"/>
          <p:nvPr/>
        </p:nvSpPr>
        <p:spPr>
          <a:xfrm>
            <a:off x="1498600" y="223837"/>
            <a:ext cx="6197600" cy="4619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Water Resources Management Vulnerabilities</a:t>
            </a:r>
            <a:endParaRPr/>
          </a:p>
        </p:txBody>
      </p:sp>
      <p:grpSp>
        <p:nvGrpSpPr>
          <p:cNvPr id="285" name="Google Shape;285;p23"/>
          <p:cNvGrpSpPr/>
          <p:nvPr/>
        </p:nvGrpSpPr>
        <p:grpSpPr>
          <a:xfrm>
            <a:off x="112712" y="762000"/>
            <a:ext cx="8955087" cy="5867400"/>
            <a:chOff x="0" y="624"/>
            <a:chExt cx="6109" cy="3696"/>
          </a:xfrm>
        </p:grpSpPr>
        <p:pic>
          <p:nvPicPr>
            <p:cNvPr id="286" name="Google Shape;286;p23"/>
            <p:cNvPicPr preferRelativeResize="0"/>
            <p:nvPr/>
          </p:nvPicPr>
          <p:blipFill rotWithShape="1">
            <a:blip r:embed="rId4">
              <a:alphaModFix/>
            </a:blip>
            <a:srcRect l="43615" t="3906" r="2216" b="56457"/>
            <a:stretch/>
          </p:blipFill>
          <p:spPr>
            <a:xfrm>
              <a:off x="0" y="1616"/>
              <a:ext cx="4032" cy="2704"/>
            </a:xfrm>
            <a:prstGeom prst="rect">
              <a:avLst/>
            </a:prstGeom>
            <a:noFill/>
            <a:ln>
              <a:noFill/>
            </a:ln>
          </p:spPr>
        </p:pic>
        <p:sp>
          <p:nvSpPr>
            <p:cNvPr id="287" name="Google Shape;287;p23"/>
            <p:cNvSpPr txBox="1"/>
            <p:nvPr/>
          </p:nvSpPr>
          <p:spPr>
            <a:xfrm>
              <a:off x="3459" y="1756"/>
              <a:ext cx="2546" cy="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a:solidFill>
                    <a:schemeClr val="dk1"/>
                  </a:solidFill>
                  <a:latin typeface="Arial"/>
                  <a:ea typeface="Arial"/>
                  <a:cs typeface="Arial"/>
                  <a:sym typeface="Arial"/>
                </a:rPr>
                <a:t>Increase in precipitation in monsoon</a:t>
              </a:r>
              <a:endParaRPr/>
            </a:p>
          </p:txBody>
        </p:sp>
        <p:sp>
          <p:nvSpPr>
            <p:cNvPr id="288" name="Google Shape;288;p23"/>
            <p:cNvSpPr txBox="1"/>
            <p:nvPr/>
          </p:nvSpPr>
          <p:spPr>
            <a:xfrm>
              <a:off x="3458" y="1180"/>
              <a:ext cx="1675" cy="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a:solidFill>
                    <a:schemeClr val="dk1"/>
                  </a:solidFill>
                  <a:latin typeface="Arial"/>
                  <a:ea typeface="Arial"/>
                  <a:cs typeface="Arial"/>
                  <a:sym typeface="Arial"/>
                </a:rPr>
                <a:t>Increase in evaporation</a:t>
              </a:r>
              <a:endParaRPr/>
            </a:p>
          </p:txBody>
        </p:sp>
        <p:sp>
          <p:nvSpPr>
            <p:cNvPr id="289" name="Google Shape;289;p23"/>
            <p:cNvSpPr txBox="1"/>
            <p:nvPr/>
          </p:nvSpPr>
          <p:spPr>
            <a:xfrm>
              <a:off x="4186" y="2016"/>
              <a:ext cx="1472" cy="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a:solidFill>
                    <a:schemeClr val="dk1"/>
                  </a:solidFill>
                  <a:latin typeface="Arial"/>
                  <a:ea typeface="Arial"/>
                  <a:cs typeface="Arial"/>
                  <a:sym typeface="Arial"/>
                </a:rPr>
                <a:t>Prolonged monsoon</a:t>
              </a:r>
              <a:endParaRPr/>
            </a:p>
          </p:txBody>
        </p:sp>
        <p:grpSp>
          <p:nvGrpSpPr>
            <p:cNvPr id="290" name="Google Shape;290;p23"/>
            <p:cNvGrpSpPr/>
            <p:nvPr/>
          </p:nvGrpSpPr>
          <p:grpSpPr>
            <a:xfrm>
              <a:off x="415" y="624"/>
              <a:ext cx="3737" cy="1200"/>
              <a:chOff x="415" y="624"/>
              <a:chExt cx="3737" cy="1200"/>
            </a:xfrm>
          </p:grpSpPr>
          <p:graphicFrame>
            <p:nvGraphicFramePr>
              <p:cNvPr id="291" name="Google Shape;291;p23"/>
              <p:cNvGraphicFramePr/>
              <p:nvPr/>
            </p:nvGraphicFramePr>
            <p:xfrm>
              <a:off x="415" y="624"/>
              <a:ext cx="1755" cy="1200"/>
            </p:xfrm>
            <a:graphic>
              <a:graphicData uri="http://schemas.openxmlformats.org/presentationml/2006/ole">
                <mc:AlternateContent xmlns:mc="http://schemas.openxmlformats.org/markup-compatibility/2006">
                  <mc:Choice xmlns:v="urn:schemas-microsoft-com:vml" Requires="v">
                    <p:oleObj spid="_x0000_s3078" r:id="rId5" imgW="1755" imgH="1200" progId="mplayer">
                      <p:embed/>
                    </p:oleObj>
                  </mc:Choice>
                  <mc:Fallback>
                    <p:oleObj r:id="rId5" imgW="1755" imgH="1200" progId="mplayer">
                      <p:embed/>
                      <p:pic>
                        <p:nvPicPr>
                          <p:cNvPr id="291" name="Google Shape;291;p23"/>
                          <p:cNvPicPr preferRelativeResize="0"/>
                          <p:nvPr/>
                        </p:nvPicPr>
                        <p:blipFill rotWithShape="1">
                          <a:blip r:embed="rId6">
                            <a:alphaModFix/>
                          </a:blip>
                          <a:srcRect t="9986" b="10647"/>
                          <a:stretch/>
                        </p:blipFill>
                        <p:spPr>
                          <a:xfrm>
                            <a:off x="415" y="624"/>
                            <a:ext cx="1755" cy="1200"/>
                          </a:xfrm>
                          <a:prstGeom prst="rect">
                            <a:avLst/>
                          </a:prstGeom>
                          <a:noFill/>
                          <a:ln>
                            <a:noFill/>
                          </a:ln>
                        </p:spPr>
                      </p:pic>
                    </p:oleObj>
                  </mc:Fallback>
                </mc:AlternateContent>
              </a:graphicData>
            </a:graphic>
          </p:graphicFrame>
          <p:sp>
            <p:nvSpPr>
              <p:cNvPr id="292" name="Google Shape;292;p23"/>
              <p:cNvSpPr txBox="1"/>
              <p:nvPr/>
            </p:nvSpPr>
            <p:spPr>
              <a:xfrm>
                <a:off x="1067" y="651"/>
                <a:ext cx="3085" cy="2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a:solidFill>
                      <a:schemeClr val="dk1"/>
                    </a:solidFill>
                    <a:latin typeface="Arial"/>
                    <a:ea typeface="Arial"/>
                    <a:cs typeface="Arial"/>
                    <a:sym typeface="Arial"/>
                  </a:rPr>
                  <a:t>Sea Level Rise: Increase in salinity intrusion</a:t>
                </a:r>
                <a:endParaRPr/>
              </a:p>
            </p:txBody>
          </p:sp>
        </p:grpSp>
        <p:grpSp>
          <p:nvGrpSpPr>
            <p:cNvPr id="293" name="Google Shape;293;p23"/>
            <p:cNvGrpSpPr/>
            <p:nvPr/>
          </p:nvGrpSpPr>
          <p:grpSpPr>
            <a:xfrm>
              <a:off x="1680" y="1248"/>
              <a:ext cx="1690" cy="1344"/>
              <a:chOff x="1680" y="1248"/>
              <a:chExt cx="1690" cy="1344"/>
            </a:xfrm>
          </p:grpSpPr>
          <p:graphicFrame>
            <p:nvGraphicFramePr>
              <p:cNvPr id="294" name="Google Shape;294;p23"/>
              <p:cNvGraphicFramePr/>
              <p:nvPr/>
            </p:nvGraphicFramePr>
            <p:xfrm>
              <a:off x="1680" y="1248"/>
              <a:ext cx="1690" cy="1344"/>
            </p:xfrm>
            <a:graphic>
              <a:graphicData uri="http://schemas.openxmlformats.org/presentationml/2006/ole">
                <mc:AlternateContent xmlns:mc="http://schemas.openxmlformats.org/markup-compatibility/2006">
                  <mc:Choice xmlns:v="urn:schemas-microsoft-com:vml" Requires="v">
                    <p:oleObj spid="_x0000_s3079" r:id="rId7" imgW="1690" imgH="1344" progId="mplayer">
                      <p:embed/>
                    </p:oleObj>
                  </mc:Choice>
                  <mc:Fallback>
                    <p:oleObj r:id="rId7" imgW="1690" imgH="1344" progId="mplayer">
                      <p:embed/>
                      <p:pic>
                        <p:nvPicPr>
                          <p:cNvPr id="294" name="Google Shape;294;p23"/>
                          <p:cNvPicPr preferRelativeResize="0"/>
                          <p:nvPr/>
                        </p:nvPicPr>
                        <p:blipFill rotWithShape="1">
                          <a:blip r:embed="rId8">
                            <a:alphaModFix/>
                          </a:blip>
                          <a:srcRect t="1719" b="9391"/>
                          <a:stretch/>
                        </p:blipFill>
                        <p:spPr>
                          <a:xfrm>
                            <a:off x="1680" y="1248"/>
                            <a:ext cx="1690" cy="1344"/>
                          </a:xfrm>
                          <a:prstGeom prst="rect">
                            <a:avLst/>
                          </a:prstGeom>
                          <a:noFill/>
                          <a:ln>
                            <a:noFill/>
                          </a:ln>
                        </p:spPr>
                      </p:pic>
                    </p:oleObj>
                  </mc:Fallback>
                </mc:AlternateContent>
              </a:graphicData>
            </a:graphic>
          </p:graphicFrame>
          <p:sp>
            <p:nvSpPr>
              <p:cNvPr id="295" name="Google Shape;295;p23"/>
              <p:cNvSpPr txBox="1"/>
              <p:nvPr/>
            </p:nvSpPr>
            <p:spPr>
              <a:xfrm>
                <a:off x="2678" y="1248"/>
                <a:ext cx="664" cy="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a:solidFill>
                      <a:schemeClr val="dk1"/>
                    </a:solidFill>
                    <a:latin typeface="Arial"/>
                    <a:ea typeface="Arial"/>
                    <a:cs typeface="Arial"/>
                    <a:sym typeface="Arial"/>
                  </a:rPr>
                  <a:t>Drought</a:t>
                </a:r>
                <a:endParaRPr/>
              </a:p>
            </p:txBody>
          </p:sp>
        </p:grpSp>
        <p:graphicFrame>
          <p:nvGraphicFramePr>
            <p:cNvPr id="296" name="Google Shape;296;p23"/>
            <p:cNvGraphicFramePr/>
            <p:nvPr/>
          </p:nvGraphicFramePr>
          <p:xfrm>
            <a:off x="2400" y="2208"/>
            <a:ext cx="1632" cy="1296"/>
          </p:xfrm>
          <a:graphic>
            <a:graphicData uri="http://schemas.openxmlformats.org/presentationml/2006/ole">
              <mc:AlternateContent xmlns:mc="http://schemas.openxmlformats.org/markup-compatibility/2006">
                <mc:Choice xmlns:v="urn:schemas-microsoft-com:vml" Requires="v">
                  <p:oleObj spid="_x0000_s3080" r:id="rId9" imgW="1632" imgH="1296" progId="mplayer">
                    <p:embed/>
                  </p:oleObj>
                </mc:Choice>
                <mc:Fallback>
                  <p:oleObj r:id="rId9" imgW="1632" imgH="1296" progId="mplayer">
                    <p:embed/>
                    <p:pic>
                      <p:nvPicPr>
                        <p:cNvPr id="296" name="Google Shape;296;p23"/>
                        <p:cNvPicPr preferRelativeResize="0"/>
                        <p:nvPr/>
                      </p:nvPicPr>
                      <p:blipFill rotWithShape="1">
                        <a:blip r:embed="rId10">
                          <a:alphaModFix/>
                        </a:blip>
                        <a:srcRect l="1716" t="2380" r="1716" b="11904"/>
                        <a:stretch/>
                      </p:blipFill>
                      <p:spPr>
                        <a:xfrm>
                          <a:off x="2400" y="2208"/>
                          <a:ext cx="1632" cy="1296"/>
                        </a:xfrm>
                        <a:prstGeom prst="rect">
                          <a:avLst/>
                        </a:prstGeom>
                        <a:noFill/>
                        <a:ln>
                          <a:noFill/>
                        </a:ln>
                      </p:spPr>
                    </p:pic>
                  </p:oleObj>
                </mc:Fallback>
              </mc:AlternateContent>
            </a:graphicData>
          </a:graphic>
        </p:graphicFrame>
        <p:sp>
          <p:nvSpPr>
            <p:cNvPr id="297" name="Google Shape;297;p23"/>
            <p:cNvSpPr txBox="1"/>
            <p:nvPr/>
          </p:nvSpPr>
          <p:spPr>
            <a:xfrm>
              <a:off x="2784" y="2304"/>
              <a:ext cx="2285" cy="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a:solidFill>
                    <a:schemeClr val="dk1"/>
                  </a:solidFill>
                  <a:latin typeface="Arial"/>
                  <a:ea typeface="Arial"/>
                  <a:cs typeface="Arial"/>
                  <a:sym typeface="Arial"/>
                </a:rPr>
                <a:t>Impact on agriculture &amp; fisheries</a:t>
              </a:r>
              <a:endParaRPr/>
            </a:p>
          </p:txBody>
        </p:sp>
        <p:grpSp>
          <p:nvGrpSpPr>
            <p:cNvPr id="298" name="Google Shape;298;p23"/>
            <p:cNvGrpSpPr/>
            <p:nvPr/>
          </p:nvGrpSpPr>
          <p:grpSpPr>
            <a:xfrm>
              <a:off x="3312" y="2688"/>
              <a:ext cx="2693" cy="1344"/>
              <a:chOff x="3312" y="2688"/>
              <a:chExt cx="2693" cy="1344"/>
            </a:xfrm>
          </p:grpSpPr>
          <p:graphicFrame>
            <p:nvGraphicFramePr>
              <p:cNvPr id="299" name="Google Shape;299;p23"/>
              <p:cNvGraphicFramePr/>
              <p:nvPr/>
            </p:nvGraphicFramePr>
            <p:xfrm>
              <a:off x="3312" y="2688"/>
              <a:ext cx="1690" cy="1344"/>
            </p:xfrm>
            <a:graphic>
              <a:graphicData uri="http://schemas.openxmlformats.org/presentationml/2006/ole">
                <mc:AlternateContent xmlns:mc="http://schemas.openxmlformats.org/markup-compatibility/2006">
                  <mc:Choice xmlns:v="urn:schemas-microsoft-com:vml" Requires="v">
                    <p:oleObj spid="_x0000_s3081" r:id="rId11" imgW="1690" imgH="1344" progId="mplayer">
                      <p:embed/>
                    </p:oleObj>
                  </mc:Choice>
                  <mc:Fallback>
                    <p:oleObj r:id="rId11" imgW="1690" imgH="1344" progId="mplayer">
                      <p:embed/>
                      <p:pic>
                        <p:nvPicPr>
                          <p:cNvPr id="299" name="Google Shape;299;p23"/>
                          <p:cNvPicPr preferRelativeResize="0"/>
                          <p:nvPr/>
                        </p:nvPicPr>
                        <p:blipFill rotWithShape="1">
                          <a:blip r:embed="rId12">
                            <a:alphaModFix/>
                          </a:blip>
                          <a:srcRect t="2380" b="8728"/>
                          <a:stretch/>
                        </p:blipFill>
                        <p:spPr>
                          <a:xfrm>
                            <a:off x="3312" y="2688"/>
                            <a:ext cx="1690" cy="1344"/>
                          </a:xfrm>
                          <a:prstGeom prst="rect">
                            <a:avLst/>
                          </a:prstGeom>
                          <a:noFill/>
                          <a:ln>
                            <a:noFill/>
                          </a:ln>
                        </p:spPr>
                      </p:pic>
                    </p:oleObj>
                  </mc:Fallback>
                </mc:AlternateContent>
              </a:graphicData>
            </a:graphic>
          </p:graphicFrame>
          <p:sp>
            <p:nvSpPr>
              <p:cNvPr id="300" name="Google Shape;300;p23"/>
              <p:cNvSpPr txBox="1"/>
              <p:nvPr/>
            </p:nvSpPr>
            <p:spPr>
              <a:xfrm>
                <a:off x="3959" y="2736"/>
                <a:ext cx="2046" cy="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a:solidFill>
                      <a:schemeClr val="dk1"/>
                    </a:solidFill>
                    <a:latin typeface="Arial"/>
                    <a:ea typeface="Arial"/>
                    <a:cs typeface="Arial"/>
                    <a:sym typeface="Arial"/>
                  </a:rPr>
                  <a:t>Increase in flooding intensity</a:t>
                </a:r>
                <a:endParaRPr/>
              </a:p>
            </p:txBody>
          </p:sp>
        </p:grpSp>
        <p:sp>
          <p:nvSpPr>
            <p:cNvPr id="301" name="Google Shape;301;p23"/>
            <p:cNvSpPr txBox="1"/>
            <p:nvPr/>
          </p:nvSpPr>
          <p:spPr>
            <a:xfrm>
              <a:off x="2929" y="1468"/>
              <a:ext cx="2708" cy="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a:solidFill>
                    <a:schemeClr val="dk1"/>
                  </a:solidFill>
                  <a:latin typeface="Arial"/>
                  <a:ea typeface="Arial"/>
                  <a:cs typeface="Arial"/>
                  <a:sym typeface="Arial"/>
                </a:rPr>
                <a:t>Decrease in precipitation in dry season</a:t>
              </a:r>
              <a:endParaRPr/>
            </a:p>
          </p:txBody>
        </p:sp>
        <p:grpSp>
          <p:nvGrpSpPr>
            <p:cNvPr id="302" name="Google Shape;302;p23"/>
            <p:cNvGrpSpPr/>
            <p:nvPr/>
          </p:nvGrpSpPr>
          <p:grpSpPr>
            <a:xfrm>
              <a:off x="3981" y="3089"/>
              <a:ext cx="2128" cy="1231"/>
              <a:chOff x="3981" y="3089"/>
              <a:chExt cx="2128" cy="1231"/>
            </a:xfrm>
          </p:grpSpPr>
          <p:pic>
            <p:nvPicPr>
              <p:cNvPr id="303" name="Google Shape;303;p23" descr="img"/>
              <p:cNvPicPr preferRelativeResize="0"/>
              <p:nvPr/>
            </p:nvPicPr>
            <p:blipFill rotWithShape="1">
              <a:blip r:embed="rId13">
                <a:alphaModFix/>
              </a:blip>
              <a:srcRect l="5500" t="3999" r="7585" b="4813"/>
              <a:stretch/>
            </p:blipFill>
            <p:spPr>
              <a:xfrm>
                <a:off x="4160" y="3089"/>
                <a:ext cx="1637" cy="1231"/>
              </a:xfrm>
              <a:prstGeom prst="rect">
                <a:avLst/>
              </a:prstGeom>
              <a:noFill/>
              <a:ln>
                <a:noFill/>
              </a:ln>
            </p:spPr>
          </p:pic>
          <p:sp>
            <p:nvSpPr>
              <p:cNvPr id="304" name="Google Shape;304;p23"/>
              <p:cNvSpPr txBox="1"/>
              <p:nvPr/>
            </p:nvSpPr>
            <p:spPr>
              <a:xfrm>
                <a:off x="3981" y="3964"/>
                <a:ext cx="2128" cy="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a:solidFill>
                      <a:schemeClr val="dk1"/>
                    </a:solidFill>
                    <a:latin typeface="Arial"/>
                    <a:ea typeface="Arial"/>
                    <a:cs typeface="Arial"/>
                    <a:sym typeface="Arial"/>
                  </a:rPr>
                  <a:t>Submergence of coastal areas</a:t>
                </a:r>
                <a:endParaRPr/>
              </a:p>
            </p:txBody>
          </p:sp>
        </p:grpSp>
        <p:sp>
          <p:nvSpPr>
            <p:cNvPr id="305" name="Google Shape;305;p23"/>
            <p:cNvSpPr txBox="1"/>
            <p:nvPr/>
          </p:nvSpPr>
          <p:spPr>
            <a:xfrm>
              <a:off x="2366" y="912"/>
              <a:ext cx="2702" cy="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a:solidFill>
                    <a:schemeClr val="dk1"/>
                  </a:solidFill>
                  <a:latin typeface="Arial"/>
                  <a:ea typeface="Arial"/>
                  <a:cs typeface="Arial"/>
                  <a:sym typeface="Arial"/>
                </a:rPr>
                <a:t>Increase in snow melt in the Himalayas</a:t>
              </a:r>
              <a:endParaRPr/>
            </a:p>
          </p:txBody>
        </p:sp>
      </p:grpSp>
      <p:pic>
        <p:nvPicPr>
          <p:cNvPr id="3076" name="Picture 4">
            <a:extLst>
              <a:ext uri="{FF2B5EF4-FFF2-40B4-BE49-F238E27FC236}">
                <a16:creationId xmlns:a16="http://schemas.microsoft.com/office/drawing/2014/main" id="{6498A6FA-8DE8-4A15-82EC-CCCD02609F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3075" name="Picture 3">
            <a:extLst>
              <a:ext uri="{FF2B5EF4-FFF2-40B4-BE49-F238E27FC236}">
                <a16:creationId xmlns:a16="http://schemas.microsoft.com/office/drawing/2014/main" id="{CE02AE27-BDB4-483F-937F-3AC24CBB89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3074" name="Picture 2">
            <a:extLst>
              <a:ext uri="{FF2B5EF4-FFF2-40B4-BE49-F238E27FC236}">
                <a16:creationId xmlns:a16="http://schemas.microsoft.com/office/drawing/2014/main" id="{17345483-CCDC-430D-BE35-05CB31A542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3073" name="Picture 1">
            <a:extLst>
              <a:ext uri="{FF2B5EF4-FFF2-40B4-BE49-F238E27FC236}">
                <a16:creationId xmlns:a16="http://schemas.microsoft.com/office/drawing/2014/main" id="{714954C0-B996-4FE8-8453-B95190C174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4"/>
          <p:cNvSpPr txBox="1"/>
          <p:nvPr/>
        </p:nvSpPr>
        <p:spPr>
          <a:xfrm>
            <a:off x="457200" y="228600"/>
            <a:ext cx="8458200" cy="64373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Hydro-meteorological Monitoring Network </a:t>
            </a:r>
            <a:endParaRPr/>
          </a:p>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under Bangladesh Water Development Board</a:t>
            </a:r>
            <a:endParaRPr sz="1800" b="1" i="0" u="none">
              <a:solidFill>
                <a:srgbClr val="0000FF"/>
              </a:solidFill>
              <a:latin typeface="Times New Roman"/>
              <a:ea typeface="Times New Roman"/>
              <a:cs typeface="Times New Roman"/>
              <a:sym typeface="Times New Roman"/>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Collect, Process, publish and make availability of data relating to floods, surface and groundwater, river morphology, salinity, sedimentation, water quality and soil characteristics.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Hydrological research, benchmark surveys and evaluation and other studies required by the country.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Monitoring changes in morphological behavior in priority areas and its impact on erosion and bank stabilization.</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Groundwater investigation, monitoring and management for agriculture irrigation, domestic and industrial water supply.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Provision of necessary support to WARPO for the development and maintenance of the National Water Resources Data Base (NWRD).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Manage real time data collection for flood forecasting purpose and timely dissemination of flood warning to different Ministries/ Organizations/News media and NGO’s through bulletin.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Publish Monthly Flood Report during the monsoon and Annual Flood Report after the monsoon. Publish monthly groundwater forecasting report.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5"/>
          <p:cNvSpPr txBox="1"/>
          <p:nvPr/>
        </p:nvSpPr>
        <p:spPr>
          <a:xfrm>
            <a:off x="1371600" y="685800"/>
            <a:ext cx="61722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316" name="Google Shape;316;p25"/>
          <p:cNvPicPr preferRelativeResize="0"/>
          <p:nvPr/>
        </p:nvPicPr>
        <p:blipFill rotWithShape="1">
          <a:blip r:embed="rId3">
            <a:alphaModFix/>
          </a:blip>
          <a:srcRect/>
          <a:stretch/>
        </p:blipFill>
        <p:spPr>
          <a:xfrm>
            <a:off x="-6350" y="371475"/>
            <a:ext cx="9156700" cy="6273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6"/>
          <p:cNvSpPr txBox="1"/>
          <p:nvPr/>
        </p:nvSpPr>
        <p:spPr>
          <a:xfrm>
            <a:off x="457200" y="914400"/>
            <a:ext cx="8305800" cy="48625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SURFACE WATER HYDROLOGY CIRCLE</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Provide supervision and technical guidance to all field surface water hydrological data collection network and ensure quality control of hydrological and climatological data .</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Supervise standardization and improvement in the collection of surface water hydrological data (river stage, discharge, rainfall, sediment discharge, salinity, evaporation, wind velocity, temperature, sun shine hour). </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Timely transmission of flood related data to the flood forecasting Cell.</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Co-ordinate with other BWDB offices and outside agencies on hydrological and climatological study, research, data management or any other related business. </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Preparation of survey reports of un-serviceable/condemned materials, equipment etc. and their disposal. Provide comments on related reports.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7"/>
          <p:cNvSpPr txBox="1"/>
          <p:nvPr/>
        </p:nvSpPr>
        <p:spPr>
          <a:xfrm>
            <a:off x="1371600" y="685800"/>
            <a:ext cx="61722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27" name="Google Shape;327;p27"/>
          <p:cNvSpPr txBox="1"/>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328" name="Google Shape;328;p27"/>
          <p:cNvPicPr preferRelativeResize="0"/>
          <p:nvPr/>
        </p:nvPicPr>
        <p:blipFill rotWithShape="1">
          <a:blip r:embed="rId3">
            <a:alphaModFix/>
          </a:blip>
          <a:srcRect r="2033" b="1556"/>
          <a:stretch/>
        </p:blipFill>
        <p:spPr>
          <a:xfrm>
            <a:off x="301625" y="762000"/>
            <a:ext cx="4346575" cy="5654675"/>
          </a:xfrm>
          <a:prstGeom prst="rect">
            <a:avLst/>
          </a:prstGeom>
          <a:noFill/>
          <a:ln w="12700" cap="flat" cmpd="sng">
            <a:solidFill>
              <a:schemeClr val="accent1"/>
            </a:solidFill>
            <a:prstDash val="solid"/>
            <a:miter lim="800000"/>
            <a:headEnd type="none" w="sm" len="sm"/>
            <a:tailEnd type="none" w="sm" len="sm"/>
          </a:ln>
        </p:spPr>
      </p:pic>
      <p:sp>
        <p:nvSpPr>
          <p:cNvPr id="329" name="Google Shape;329;p27"/>
          <p:cNvSpPr txBox="1"/>
          <p:nvPr/>
        </p:nvSpPr>
        <p:spPr>
          <a:xfrm>
            <a:off x="4800600" y="762000"/>
            <a:ext cx="4038600" cy="5448300"/>
          </a:xfrm>
          <a:prstGeom prst="rect">
            <a:avLst/>
          </a:prstGeom>
          <a:solidFill>
            <a:srgbClr val="FFE6D3"/>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Times New Roman"/>
              <a:buNone/>
            </a:pPr>
            <a:r>
              <a:rPr lang="en-US" sz="1200" b="1" i="0" u="none">
                <a:solidFill>
                  <a:schemeClr val="dk1"/>
                </a:solidFill>
                <a:latin typeface="Times New Roman"/>
                <a:ea typeface="Times New Roman"/>
                <a:cs typeface="Times New Roman"/>
                <a:sym typeface="Times New Roman"/>
              </a:rPr>
              <a:t>Hydrographic System of Bangladesh</a:t>
            </a:r>
            <a:endParaRPr/>
          </a:p>
          <a:p>
            <a:pPr marL="0" marR="0" lvl="0" indent="0" algn="l" rtl="0">
              <a:lnSpc>
                <a:spcPct val="100000"/>
              </a:lnSpc>
              <a:spcBef>
                <a:spcPts val="0"/>
              </a:spcBef>
              <a:spcAft>
                <a:spcPts val="0"/>
              </a:spcAft>
              <a:buClr>
                <a:schemeClr val="dk1"/>
              </a:buClr>
              <a:buSzPts val="1200"/>
              <a:buFont typeface="Times New Roman"/>
              <a:buNone/>
            </a:pPr>
            <a:r>
              <a:rPr lang="en-US" sz="1200" b="1" i="0" u="none">
                <a:solidFill>
                  <a:schemeClr val="dk1"/>
                </a:solidFill>
                <a:latin typeface="Times New Roman"/>
                <a:ea typeface="Times New Roman"/>
                <a:cs typeface="Times New Roman"/>
                <a:sym typeface="Times New Roman"/>
              </a:rPr>
              <a:t> </a:t>
            </a:r>
            <a:endParaRPr/>
          </a:p>
          <a:p>
            <a:pPr marL="0" marR="0" lvl="0" indent="0" algn="l" rtl="0">
              <a:lnSpc>
                <a:spcPct val="100000"/>
              </a:lnSpc>
              <a:spcBef>
                <a:spcPts val="0"/>
              </a:spcBef>
              <a:spcAft>
                <a:spcPts val="0"/>
              </a:spcAft>
              <a:buClr>
                <a:schemeClr val="dk1"/>
              </a:buClr>
              <a:buSzPts val="1200"/>
              <a:buFont typeface="Times New Roman"/>
              <a:buNone/>
            </a:pPr>
            <a:r>
              <a:rPr lang="en-US" sz="1200" b="1" i="0" u="none">
                <a:solidFill>
                  <a:schemeClr val="dk1"/>
                </a:solidFill>
                <a:latin typeface="Times New Roman"/>
                <a:ea typeface="Times New Roman"/>
                <a:cs typeface="Times New Roman"/>
                <a:sym typeface="Times New Roman"/>
              </a:rPr>
              <a:t>Hydrographic System in Bangladesh is characterized by the Himalayan to the north, Bay of Bengal to the south, Flood plains of the Ganga-Meghna-Brahmaputra System, Garo Hills, Tripura Hills and Lusai Hills to the east and southeast.</a:t>
            </a:r>
            <a:endParaRPr/>
          </a:p>
          <a:p>
            <a:pPr marL="0" marR="0" lvl="0" indent="0" algn="l" rtl="0">
              <a:lnSpc>
                <a:spcPct val="100000"/>
              </a:lnSpc>
              <a:spcBef>
                <a:spcPts val="0"/>
              </a:spcBef>
              <a:spcAft>
                <a:spcPts val="0"/>
              </a:spcAft>
              <a:buClr>
                <a:schemeClr val="dk1"/>
              </a:buClr>
              <a:buSzPts val="1200"/>
              <a:buFont typeface="Arial"/>
              <a:buNone/>
            </a:pP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Times New Roman"/>
              <a:buNone/>
            </a:pPr>
            <a:r>
              <a:rPr lang="en-US" sz="1200" b="1" i="0" u="none">
                <a:solidFill>
                  <a:schemeClr val="dk1"/>
                </a:solidFill>
                <a:latin typeface="Times New Roman"/>
                <a:ea typeface="Times New Roman"/>
                <a:cs typeface="Times New Roman"/>
                <a:sym typeface="Times New Roman"/>
              </a:rPr>
              <a:t>The </a:t>
            </a:r>
            <a:r>
              <a:rPr lang="en-US" sz="1200" b="1" i="1"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three major river systems</a:t>
            </a:r>
            <a:r>
              <a:rPr lang="en-US" sz="1200" b="1" i="0" u="none">
                <a:solidFill>
                  <a:schemeClr val="dk1"/>
                </a:solidFill>
                <a:latin typeface="Times New Roman"/>
                <a:ea typeface="Times New Roman"/>
                <a:cs typeface="Times New Roman"/>
                <a:sym typeface="Times New Roman"/>
              </a:rPr>
              <a:t>:	</a:t>
            </a:r>
            <a:endParaRPr/>
          </a:p>
          <a:p>
            <a:pPr marL="0" marR="0" lvl="0" indent="0" algn="l" rtl="0">
              <a:lnSpc>
                <a:spcPct val="100000"/>
              </a:lnSpc>
              <a:spcBef>
                <a:spcPts val="0"/>
              </a:spcBef>
              <a:spcAft>
                <a:spcPts val="0"/>
              </a:spcAft>
              <a:buClr>
                <a:schemeClr val="dk1"/>
              </a:buClr>
              <a:buSzPts val="1200"/>
              <a:buFont typeface="Times New Roman"/>
              <a:buNone/>
            </a:pPr>
            <a:r>
              <a:rPr lang="en-US" sz="1200" b="1" i="0" u="none">
                <a:solidFill>
                  <a:schemeClr val="dk1"/>
                </a:solidFill>
                <a:latin typeface="Times New Roman"/>
                <a:ea typeface="Times New Roman"/>
                <a:cs typeface="Times New Roman"/>
                <a:sym typeface="Times New Roman"/>
              </a:rPr>
              <a:t>1. The Ganga-Padma</a:t>
            </a:r>
            <a:endParaRPr/>
          </a:p>
          <a:p>
            <a:pPr marL="0" marR="0" lvl="0" indent="0" algn="l" rtl="0">
              <a:lnSpc>
                <a:spcPct val="100000"/>
              </a:lnSpc>
              <a:spcBef>
                <a:spcPts val="0"/>
              </a:spcBef>
              <a:spcAft>
                <a:spcPts val="0"/>
              </a:spcAft>
              <a:buClr>
                <a:schemeClr val="dk1"/>
              </a:buClr>
              <a:buSzPts val="1200"/>
              <a:buFont typeface="Times New Roman"/>
              <a:buNone/>
            </a:pPr>
            <a:r>
              <a:rPr lang="en-US" sz="1200" b="1" i="0" u="none">
                <a:solidFill>
                  <a:schemeClr val="dk1"/>
                </a:solidFill>
                <a:latin typeface="Times New Roman"/>
                <a:ea typeface="Times New Roman"/>
                <a:cs typeface="Times New Roman"/>
                <a:sym typeface="Times New Roman"/>
              </a:rPr>
              <a:t>2. The Brahmaputra-Jamuna</a:t>
            </a:r>
            <a:endParaRPr/>
          </a:p>
          <a:p>
            <a:pPr marL="0" marR="0" lvl="0" indent="0" algn="l" rtl="0">
              <a:lnSpc>
                <a:spcPct val="100000"/>
              </a:lnSpc>
              <a:spcBef>
                <a:spcPts val="0"/>
              </a:spcBef>
              <a:spcAft>
                <a:spcPts val="0"/>
              </a:spcAft>
              <a:buClr>
                <a:schemeClr val="dk1"/>
              </a:buClr>
              <a:buSzPts val="1200"/>
              <a:buFont typeface="Times New Roman"/>
              <a:buNone/>
            </a:pPr>
            <a:r>
              <a:rPr lang="en-US" sz="1200" b="1" i="0" u="none">
                <a:solidFill>
                  <a:schemeClr val="dk1"/>
                </a:solidFill>
                <a:latin typeface="Times New Roman"/>
                <a:ea typeface="Times New Roman"/>
                <a:cs typeface="Times New Roman"/>
                <a:sym typeface="Times New Roman"/>
              </a:rPr>
              <a:t>3. The Surma-Meghna </a:t>
            </a:r>
            <a:endParaRPr/>
          </a:p>
          <a:p>
            <a:pPr marL="0" marR="0" lvl="0" indent="0" algn="l" rtl="0">
              <a:lnSpc>
                <a:spcPct val="100000"/>
              </a:lnSpc>
              <a:spcBef>
                <a:spcPts val="0"/>
              </a:spcBef>
              <a:spcAft>
                <a:spcPts val="0"/>
              </a:spcAft>
              <a:buClr>
                <a:schemeClr val="dk1"/>
              </a:buClr>
              <a:buSzPts val="1200"/>
              <a:buFont typeface="Times New Roman"/>
              <a:buNone/>
            </a:pPr>
            <a:r>
              <a:rPr lang="en-US" sz="1200" b="1" i="0" u="none">
                <a:solidFill>
                  <a:schemeClr val="dk1"/>
                </a:solidFill>
                <a:latin typeface="Times New Roman"/>
                <a:ea typeface="Times New Roman"/>
                <a:cs typeface="Times New Roman"/>
                <a:sym typeface="Times New Roman"/>
              </a:rPr>
              <a:t> together draining a total of 1,660,000 km</a:t>
            </a:r>
            <a:r>
              <a:rPr lang="en-US" sz="1200" b="1" i="0" u="none" baseline="30000">
                <a:solidFill>
                  <a:schemeClr val="dk1"/>
                </a:solidFill>
                <a:latin typeface="Times New Roman"/>
                <a:ea typeface="Times New Roman"/>
                <a:cs typeface="Times New Roman"/>
                <a:sym typeface="Times New Roman"/>
              </a:rPr>
              <a:t>2</a:t>
            </a:r>
            <a:r>
              <a:rPr lang="en-US" sz="1200" b="1" i="0" u="none">
                <a:solidFill>
                  <a:schemeClr val="dk1"/>
                </a:solidFill>
                <a:latin typeface="Times New Roman"/>
                <a:ea typeface="Times New Roman"/>
                <a:cs typeface="Times New Roman"/>
                <a:sym typeface="Times New Roman"/>
              </a:rPr>
              <a:t> lying in China, Nepal, Bhutan and India</a:t>
            </a:r>
            <a:endParaRPr/>
          </a:p>
          <a:p>
            <a:pPr marL="0" marR="0" lvl="0" indent="0" algn="l" rtl="0">
              <a:lnSpc>
                <a:spcPct val="100000"/>
              </a:lnSpc>
              <a:spcBef>
                <a:spcPts val="0"/>
              </a:spcBef>
              <a:spcAft>
                <a:spcPts val="0"/>
              </a:spcAft>
              <a:buClr>
                <a:schemeClr val="dk1"/>
              </a:buClr>
              <a:buSzPts val="1200"/>
              <a:buFont typeface="Arial"/>
              <a:buNone/>
            </a:pP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Arial"/>
              <a:buNone/>
            </a:pPr>
            <a:r>
              <a:rPr lang="en-US" sz="1200" b="1" i="1"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Fifty seven trans-boundary river</a:t>
            </a:r>
            <a:r>
              <a:rPr lang="en-US" sz="1200" b="1" i="0" u="none">
                <a:solidFill>
                  <a:schemeClr val="dk1"/>
                </a:solidFill>
                <a:latin typeface="Times New Roman"/>
                <a:ea typeface="Times New Roman"/>
                <a:cs typeface="Times New Roman"/>
                <a:sym typeface="Times New Roman"/>
              </a:rPr>
              <a:t> (includes the three major rivers and their tributaries and distributaries) system</a:t>
            </a:r>
            <a:endParaRPr/>
          </a:p>
          <a:p>
            <a:pPr marL="0" marR="0" lvl="0" indent="0" algn="l" rtl="0">
              <a:lnSpc>
                <a:spcPct val="100000"/>
              </a:lnSpc>
              <a:spcBef>
                <a:spcPts val="0"/>
              </a:spcBef>
              <a:spcAft>
                <a:spcPts val="0"/>
              </a:spcAft>
              <a:buClr>
                <a:schemeClr val="dk1"/>
              </a:buClr>
              <a:buSzPts val="1200"/>
              <a:buFont typeface="Arial"/>
              <a:buNone/>
            </a:pP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Arial"/>
              <a:buNone/>
            </a:pPr>
            <a:r>
              <a:rPr lang="en-US" sz="1200" b="1" i="1"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Seven independent rivers</a:t>
            </a:r>
            <a:r>
              <a:rPr lang="en-US" sz="1200" b="1" i="0" u="none">
                <a:solidFill>
                  <a:schemeClr val="dk1"/>
                </a:solidFill>
                <a:latin typeface="Times New Roman"/>
                <a:ea typeface="Times New Roman"/>
                <a:cs typeface="Times New Roman"/>
                <a:sym typeface="Times New Roman"/>
              </a:rPr>
              <a:t> draining Chittagong and Chittagong Hill Tracts directly into the Bay of Bengal.</a:t>
            </a:r>
            <a:endParaRPr/>
          </a:p>
          <a:p>
            <a:pPr marL="0" marR="0" lvl="0" indent="0" algn="l" rtl="0">
              <a:lnSpc>
                <a:spcPct val="100000"/>
              </a:lnSpc>
              <a:spcBef>
                <a:spcPts val="0"/>
              </a:spcBef>
              <a:spcAft>
                <a:spcPts val="0"/>
              </a:spcAft>
              <a:buClr>
                <a:schemeClr val="dk1"/>
              </a:buClr>
              <a:buSzPts val="1200"/>
              <a:buFont typeface="Times New Roman"/>
              <a:buNone/>
            </a:pPr>
            <a:r>
              <a:rPr lang="en-US" sz="1200" b="1" i="0" u="none">
                <a:solidFill>
                  <a:schemeClr val="dk1"/>
                </a:solidFill>
                <a:latin typeface="Times New Roman"/>
                <a:ea typeface="Times New Roman"/>
                <a:cs typeface="Times New Roman"/>
                <a:sym typeface="Times New Roman"/>
              </a:rPr>
              <a:t>Inland water bodies of haor, baors and beels.</a:t>
            </a:r>
            <a:endParaRPr/>
          </a:p>
          <a:p>
            <a:pPr marL="0" marR="0" lvl="0" indent="0" algn="l" rtl="0">
              <a:lnSpc>
                <a:spcPct val="100000"/>
              </a:lnSpc>
              <a:spcBef>
                <a:spcPts val="0"/>
              </a:spcBef>
              <a:spcAft>
                <a:spcPts val="0"/>
              </a:spcAft>
              <a:buClr>
                <a:schemeClr val="dk1"/>
              </a:buClr>
              <a:buSzPts val="1200"/>
              <a:buFont typeface="Arial"/>
              <a:buNone/>
            </a:pP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Times New Roman"/>
              <a:buNone/>
            </a:pPr>
            <a:r>
              <a:rPr lang="en-US" sz="1200" b="1" i="0" u="none">
                <a:solidFill>
                  <a:schemeClr val="dk1"/>
                </a:solidFill>
                <a:latin typeface="Times New Roman"/>
                <a:ea typeface="Times New Roman"/>
                <a:cs typeface="Times New Roman"/>
                <a:sym typeface="Times New Roman"/>
              </a:rPr>
              <a:t>A coastline of over 700 km and </a:t>
            </a:r>
            <a:r>
              <a:rPr lang="en-US" sz="1200" b="1" i="1"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10 large estuarine waters</a:t>
            </a:r>
            <a:r>
              <a:rPr lang="en-US" sz="1200" b="1" i="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 </a:t>
            </a:r>
            <a:r>
              <a:rPr lang="en-US" sz="1200" b="1" i="0" u="none">
                <a:solidFill>
                  <a:schemeClr val="dk1"/>
                </a:solidFill>
                <a:latin typeface="Times New Roman"/>
                <a:ea typeface="Times New Roman"/>
                <a:cs typeface="Times New Roman"/>
                <a:sym typeface="Times New Roman"/>
              </a:rPr>
              <a:t>in the coastal districts</a:t>
            </a:r>
            <a:endParaRPr/>
          </a:p>
          <a:p>
            <a:pPr marL="0" marR="0" lvl="0" indent="0" algn="l" rtl="0">
              <a:lnSpc>
                <a:spcPct val="100000"/>
              </a:lnSpc>
              <a:spcBef>
                <a:spcPts val="0"/>
              </a:spcBef>
              <a:spcAft>
                <a:spcPts val="0"/>
              </a:spcAft>
              <a:buClr>
                <a:schemeClr val="dk1"/>
              </a:buClr>
              <a:buSzPts val="1200"/>
              <a:buFont typeface="Times New Roman"/>
              <a:buNone/>
            </a:pPr>
            <a:r>
              <a:rPr lang="en-US" sz="1200" b="1" i="0" u="none">
                <a:solidFill>
                  <a:schemeClr val="dk1"/>
                </a:solidFill>
                <a:latin typeface="Times New Roman"/>
                <a:ea typeface="Times New Roman"/>
                <a:cs typeface="Times New Roman"/>
                <a:sym typeface="Times New Roman"/>
              </a:rPr>
              <a:t> </a:t>
            </a:r>
            <a:endParaRPr/>
          </a:p>
          <a:p>
            <a:pPr marL="0" marR="0" lvl="0" indent="0" algn="l" rtl="0">
              <a:lnSpc>
                <a:spcPct val="100000"/>
              </a:lnSpc>
              <a:spcBef>
                <a:spcPts val="0"/>
              </a:spcBef>
              <a:spcAft>
                <a:spcPts val="0"/>
              </a:spcAft>
              <a:buClr>
                <a:schemeClr val="dk1"/>
              </a:buClr>
              <a:buSzPts val="1200"/>
              <a:buFont typeface="Times New Roman"/>
              <a:buNone/>
            </a:pPr>
            <a:r>
              <a:rPr lang="en-US" sz="1200" b="1" i="0" u="none">
                <a:solidFill>
                  <a:schemeClr val="dk1"/>
                </a:solidFill>
                <a:latin typeface="Times New Roman"/>
                <a:ea typeface="Times New Roman"/>
                <a:cs typeface="Times New Roman"/>
                <a:sym typeface="Times New Roman"/>
              </a:rPr>
              <a:t>In addition to these there are xxx number of rivers in BWDB Hydrology database on which periodic measurements are made.</a:t>
            </a:r>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330" name="Google Shape;330;p27"/>
          <p:cNvSpPr txBox="1"/>
          <p:nvPr/>
        </p:nvSpPr>
        <p:spPr>
          <a:xfrm>
            <a:off x="171450" y="228600"/>
            <a:ext cx="4362450" cy="338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1600"/>
              <a:buFont typeface="Times New Roman"/>
              <a:buNone/>
            </a:pPr>
            <a:r>
              <a:rPr lang="en-US" sz="1600" b="1" i="0" u="none">
                <a:solidFill>
                  <a:srgbClr val="0000FF"/>
                </a:solidFill>
                <a:latin typeface="Times New Roman"/>
                <a:ea typeface="Times New Roman"/>
                <a:cs typeface="Times New Roman"/>
                <a:sym typeface="Times New Roman"/>
              </a:rPr>
              <a:t>RIVER NETWORK OF BANGLADESH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8"/>
          <p:cNvSpPr txBox="1">
            <a:spLocks noGrp="1"/>
          </p:cNvSpPr>
          <p:nvPr>
            <p:ph type="ctrTitle"/>
          </p:nvPr>
        </p:nvSpPr>
        <p:spPr>
          <a:xfrm>
            <a:off x="457200" y="457200"/>
            <a:ext cx="8153400" cy="762000"/>
          </a:xfrm>
          <a:prstGeom prst="rect">
            <a:avLst/>
          </a:prstGeom>
          <a:noFill/>
          <a:ln>
            <a:noFill/>
          </a:ln>
        </p:spPr>
        <p:txBody>
          <a:bodyPr spcFirstLastPara="1" wrap="square" lIns="91425" tIns="45700" rIns="91425" bIns="45700" anchor="t" anchorCtr="0">
            <a:noAutofit/>
          </a:bodyPr>
          <a:lstStyle/>
          <a:p>
            <a:pPr marL="319088" marR="0" lvl="0" indent="-319088" algn="ctr" rtl="0">
              <a:lnSpc>
                <a:spcPct val="100000"/>
              </a:lnSpc>
              <a:spcBef>
                <a:spcPts val="0"/>
              </a:spcBef>
              <a:spcAft>
                <a:spcPts val="0"/>
              </a:spcAft>
              <a:buClr>
                <a:srgbClr val="C3260C"/>
              </a:buClr>
              <a:buSzPts val="3072"/>
              <a:buFont typeface="Georgia"/>
              <a:buNone/>
            </a:pPr>
            <a:r>
              <a:rPr lang="en-US" sz="2400" b="1" i="0" u="none" strike="noStrike" cap="none">
                <a:solidFill>
                  <a:srgbClr val="0000FF"/>
                </a:solidFill>
                <a:latin typeface="Times New Roman"/>
                <a:ea typeface="Times New Roman"/>
                <a:cs typeface="Times New Roman"/>
                <a:sym typeface="Times New Roman"/>
              </a:rPr>
              <a:t>Surface Water Hydrology Network</a:t>
            </a:r>
            <a:br>
              <a:rPr lang="en-US" sz="2400" b="1" i="0" u="none" strike="noStrike" cap="none">
                <a:solidFill>
                  <a:srgbClr val="0000FF"/>
                </a:solidFill>
                <a:latin typeface="Times New Roman"/>
                <a:ea typeface="Times New Roman"/>
                <a:cs typeface="Times New Roman"/>
                <a:sym typeface="Times New Roman"/>
              </a:rPr>
            </a:br>
            <a:endParaRPr sz="2400" b="1" i="0" u="none" strike="noStrike" cap="none">
              <a:solidFill>
                <a:srgbClr val="0000FF"/>
              </a:solidFill>
              <a:latin typeface="Times New Roman"/>
              <a:ea typeface="Times New Roman"/>
              <a:cs typeface="Times New Roman"/>
              <a:sym typeface="Times New Roman"/>
            </a:endParaRPr>
          </a:p>
        </p:txBody>
      </p:sp>
      <p:grpSp>
        <p:nvGrpSpPr>
          <p:cNvPr id="336" name="Google Shape;336;p28"/>
          <p:cNvGrpSpPr/>
          <p:nvPr/>
        </p:nvGrpSpPr>
        <p:grpSpPr>
          <a:xfrm>
            <a:off x="1981200" y="1231900"/>
            <a:ext cx="5105400" cy="5299075"/>
            <a:chOff x="0" y="0"/>
            <a:chExt cx="3030" cy="5354"/>
          </a:xfrm>
        </p:grpSpPr>
        <p:grpSp>
          <p:nvGrpSpPr>
            <p:cNvPr id="337" name="Google Shape;337;p28"/>
            <p:cNvGrpSpPr/>
            <p:nvPr/>
          </p:nvGrpSpPr>
          <p:grpSpPr>
            <a:xfrm>
              <a:off x="0" y="0"/>
              <a:ext cx="414" cy="518"/>
              <a:chOff x="0" y="0"/>
              <a:chExt cx="414" cy="518"/>
            </a:xfrm>
          </p:grpSpPr>
          <p:sp>
            <p:nvSpPr>
              <p:cNvPr id="338" name="Google Shape;338;p28"/>
              <p:cNvSpPr txBox="1"/>
              <p:nvPr/>
            </p:nvSpPr>
            <p:spPr>
              <a:xfrm>
                <a:off x="0" y="0"/>
                <a:ext cx="414" cy="518"/>
              </a:xfrm>
              <a:prstGeom prst="rect">
                <a:avLst/>
              </a:prstGeom>
              <a:solidFill>
                <a:srgbClr val="C0C0C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339" name="Google Shape;339;p28"/>
              <p:cNvGrpSpPr/>
              <p:nvPr/>
            </p:nvGrpSpPr>
            <p:grpSpPr>
              <a:xfrm>
                <a:off x="0" y="0"/>
                <a:ext cx="414" cy="518"/>
                <a:chOff x="0" y="0"/>
                <a:chExt cx="414" cy="518"/>
              </a:xfrm>
            </p:grpSpPr>
            <p:sp>
              <p:nvSpPr>
                <p:cNvPr id="340" name="Google Shape;340;p28"/>
                <p:cNvSpPr txBox="1"/>
                <p:nvPr/>
              </p:nvSpPr>
              <p:spPr>
                <a:xfrm>
                  <a:off x="16" y="0"/>
                  <a:ext cx="382" cy="518"/>
                </a:xfrm>
                <a:prstGeom prst="rect">
                  <a:avLst/>
                </a:prstGeom>
                <a:solidFill>
                  <a:srgbClr val="C0C0C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Serial</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341" name="Google Shape;341;p28"/>
                <p:cNvSpPr txBox="1"/>
                <p:nvPr/>
              </p:nvSpPr>
              <p:spPr>
                <a:xfrm>
                  <a:off x="0" y="0"/>
                  <a:ext cx="414" cy="518"/>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342" name="Google Shape;342;p28"/>
            <p:cNvGrpSpPr/>
            <p:nvPr/>
          </p:nvGrpSpPr>
          <p:grpSpPr>
            <a:xfrm>
              <a:off x="414" y="0"/>
              <a:ext cx="464" cy="518"/>
              <a:chOff x="414" y="0"/>
              <a:chExt cx="464" cy="518"/>
            </a:xfrm>
          </p:grpSpPr>
          <p:sp>
            <p:nvSpPr>
              <p:cNvPr id="343" name="Google Shape;343;p28"/>
              <p:cNvSpPr txBox="1"/>
              <p:nvPr/>
            </p:nvSpPr>
            <p:spPr>
              <a:xfrm>
                <a:off x="414" y="0"/>
                <a:ext cx="464" cy="518"/>
              </a:xfrm>
              <a:prstGeom prst="rect">
                <a:avLst/>
              </a:prstGeom>
              <a:solidFill>
                <a:srgbClr val="C0C0C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344" name="Google Shape;344;p28"/>
              <p:cNvGrpSpPr/>
              <p:nvPr/>
            </p:nvGrpSpPr>
            <p:grpSpPr>
              <a:xfrm>
                <a:off x="414" y="0"/>
                <a:ext cx="464" cy="518"/>
                <a:chOff x="414" y="0"/>
                <a:chExt cx="464" cy="518"/>
              </a:xfrm>
            </p:grpSpPr>
            <p:sp>
              <p:nvSpPr>
                <p:cNvPr id="345" name="Google Shape;345;p28"/>
                <p:cNvSpPr txBox="1"/>
                <p:nvPr/>
              </p:nvSpPr>
              <p:spPr>
                <a:xfrm>
                  <a:off x="430" y="0"/>
                  <a:ext cx="432" cy="518"/>
                </a:xfrm>
                <a:prstGeom prst="rect">
                  <a:avLst/>
                </a:prstGeom>
                <a:solidFill>
                  <a:srgbClr val="C0C0C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Type Code</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346" name="Google Shape;346;p28"/>
                <p:cNvSpPr txBox="1"/>
                <p:nvPr/>
              </p:nvSpPr>
              <p:spPr>
                <a:xfrm>
                  <a:off x="414" y="0"/>
                  <a:ext cx="464" cy="518"/>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347" name="Google Shape;347;p28"/>
            <p:cNvGrpSpPr/>
            <p:nvPr/>
          </p:nvGrpSpPr>
          <p:grpSpPr>
            <a:xfrm>
              <a:off x="878" y="0"/>
              <a:ext cx="1184" cy="518"/>
              <a:chOff x="878" y="0"/>
              <a:chExt cx="1184" cy="518"/>
            </a:xfrm>
          </p:grpSpPr>
          <p:sp>
            <p:nvSpPr>
              <p:cNvPr id="348" name="Google Shape;348;p28"/>
              <p:cNvSpPr txBox="1"/>
              <p:nvPr/>
            </p:nvSpPr>
            <p:spPr>
              <a:xfrm>
                <a:off x="878" y="0"/>
                <a:ext cx="1184" cy="518"/>
              </a:xfrm>
              <a:prstGeom prst="rect">
                <a:avLst/>
              </a:prstGeom>
              <a:solidFill>
                <a:srgbClr val="C0C0C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349" name="Google Shape;349;p28"/>
              <p:cNvGrpSpPr/>
              <p:nvPr/>
            </p:nvGrpSpPr>
            <p:grpSpPr>
              <a:xfrm>
                <a:off x="878" y="0"/>
                <a:ext cx="1184" cy="518"/>
                <a:chOff x="878" y="0"/>
                <a:chExt cx="1184" cy="518"/>
              </a:xfrm>
            </p:grpSpPr>
            <p:sp>
              <p:nvSpPr>
                <p:cNvPr id="350" name="Google Shape;350;p28"/>
                <p:cNvSpPr txBox="1"/>
                <p:nvPr/>
              </p:nvSpPr>
              <p:spPr>
                <a:xfrm>
                  <a:off x="894" y="0"/>
                  <a:ext cx="1152" cy="518"/>
                </a:xfrm>
                <a:prstGeom prst="rect">
                  <a:avLst/>
                </a:prstGeom>
                <a:solidFill>
                  <a:srgbClr val="C0C0C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Data Type Name</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351" name="Google Shape;351;p28"/>
                <p:cNvSpPr txBox="1"/>
                <p:nvPr/>
              </p:nvSpPr>
              <p:spPr>
                <a:xfrm>
                  <a:off x="878" y="0"/>
                  <a:ext cx="1184" cy="518"/>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352" name="Google Shape;352;p28"/>
            <p:cNvGrpSpPr/>
            <p:nvPr/>
          </p:nvGrpSpPr>
          <p:grpSpPr>
            <a:xfrm>
              <a:off x="2062" y="0"/>
              <a:ext cx="968" cy="518"/>
              <a:chOff x="2062" y="0"/>
              <a:chExt cx="968" cy="518"/>
            </a:xfrm>
          </p:grpSpPr>
          <p:sp>
            <p:nvSpPr>
              <p:cNvPr id="353" name="Google Shape;353;p28"/>
              <p:cNvSpPr txBox="1"/>
              <p:nvPr/>
            </p:nvSpPr>
            <p:spPr>
              <a:xfrm>
                <a:off x="2062" y="0"/>
                <a:ext cx="968" cy="518"/>
              </a:xfrm>
              <a:prstGeom prst="rect">
                <a:avLst/>
              </a:prstGeom>
              <a:solidFill>
                <a:srgbClr val="C0C0C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354" name="Google Shape;354;p28"/>
              <p:cNvGrpSpPr/>
              <p:nvPr/>
            </p:nvGrpSpPr>
            <p:grpSpPr>
              <a:xfrm>
                <a:off x="2062" y="0"/>
                <a:ext cx="968" cy="518"/>
                <a:chOff x="2062" y="0"/>
                <a:chExt cx="968" cy="518"/>
              </a:xfrm>
            </p:grpSpPr>
            <p:sp>
              <p:nvSpPr>
                <p:cNvPr id="355" name="Google Shape;355;p28"/>
                <p:cNvSpPr txBox="1"/>
                <p:nvPr/>
              </p:nvSpPr>
              <p:spPr>
                <a:xfrm>
                  <a:off x="2078" y="0"/>
                  <a:ext cx="936" cy="518"/>
                </a:xfrm>
                <a:prstGeom prst="rect">
                  <a:avLst/>
                </a:prstGeom>
                <a:solidFill>
                  <a:srgbClr val="C0C0C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Count Of Station ID</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356" name="Google Shape;356;p28"/>
                <p:cNvSpPr txBox="1"/>
                <p:nvPr/>
              </p:nvSpPr>
              <p:spPr>
                <a:xfrm>
                  <a:off x="2062" y="0"/>
                  <a:ext cx="968" cy="518"/>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357" name="Google Shape;357;p28"/>
            <p:cNvGrpSpPr/>
            <p:nvPr/>
          </p:nvGrpSpPr>
          <p:grpSpPr>
            <a:xfrm>
              <a:off x="0" y="518"/>
              <a:ext cx="414" cy="403"/>
              <a:chOff x="0" y="518"/>
              <a:chExt cx="414" cy="403"/>
            </a:xfrm>
          </p:grpSpPr>
          <p:sp>
            <p:nvSpPr>
              <p:cNvPr id="358" name="Google Shape;358;p28"/>
              <p:cNvSpPr txBox="1"/>
              <p:nvPr/>
            </p:nvSpPr>
            <p:spPr>
              <a:xfrm>
                <a:off x="0" y="518"/>
                <a:ext cx="41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359" name="Google Shape;359;p28"/>
              <p:cNvGrpSpPr/>
              <p:nvPr/>
            </p:nvGrpSpPr>
            <p:grpSpPr>
              <a:xfrm>
                <a:off x="0" y="518"/>
                <a:ext cx="414" cy="403"/>
                <a:chOff x="0" y="518"/>
                <a:chExt cx="414" cy="403"/>
              </a:xfrm>
            </p:grpSpPr>
            <p:sp>
              <p:nvSpPr>
                <p:cNvPr id="360" name="Google Shape;360;p28"/>
                <p:cNvSpPr txBox="1"/>
                <p:nvPr/>
              </p:nvSpPr>
              <p:spPr>
                <a:xfrm>
                  <a:off x="16" y="518"/>
                  <a:ext cx="38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200"/>
                    <a:buFont typeface="Times New Roman"/>
                    <a:buNone/>
                  </a:pPr>
                  <a:r>
                    <a:rPr lang="en-US" sz="1200" b="1" i="0" u="none">
                      <a:solidFill>
                        <a:schemeClr val="dk1"/>
                      </a:solidFill>
                      <a:latin typeface="Times New Roman"/>
                      <a:ea typeface="Times New Roman"/>
                      <a:cs typeface="Times New Roman"/>
                      <a:sym typeface="Times New Roman"/>
                    </a:rPr>
                    <a:t> </a:t>
                  </a:r>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361" name="Google Shape;361;p28"/>
                <p:cNvSpPr txBox="1"/>
                <p:nvPr/>
              </p:nvSpPr>
              <p:spPr>
                <a:xfrm>
                  <a:off x="0" y="518"/>
                  <a:ext cx="41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362" name="Google Shape;362;p28"/>
            <p:cNvGrpSpPr/>
            <p:nvPr/>
          </p:nvGrpSpPr>
          <p:grpSpPr>
            <a:xfrm>
              <a:off x="414" y="518"/>
              <a:ext cx="464" cy="403"/>
              <a:chOff x="414" y="518"/>
              <a:chExt cx="464" cy="403"/>
            </a:xfrm>
          </p:grpSpPr>
          <p:sp>
            <p:nvSpPr>
              <p:cNvPr id="363" name="Google Shape;363;p28"/>
              <p:cNvSpPr txBox="1"/>
              <p:nvPr/>
            </p:nvSpPr>
            <p:spPr>
              <a:xfrm>
                <a:off x="414" y="518"/>
                <a:ext cx="46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364" name="Google Shape;364;p28"/>
              <p:cNvGrpSpPr/>
              <p:nvPr/>
            </p:nvGrpSpPr>
            <p:grpSpPr>
              <a:xfrm>
                <a:off x="414" y="518"/>
                <a:ext cx="464" cy="403"/>
                <a:chOff x="414" y="518"/>
                <a:chExt cx="464" cy="403"/>
              </a:xfrm>
            </p:grpSpPr>
            <p:sp>
              <p:nvSpPr>
                <p:cNvPr id="365" name="Google Shape;365;p28"/>
                <p:cNvSpPr txBox="1"/>
                <p:nvPr/>
              </p:nvSpPr>
              <p:spPr>
                <a:xfrm>
                  <a:off x="430" y="518"/>
                  <a:ext cx="43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200"/>
                    <a:buFont typeface="Times New Roman"/>
                    <a:buNone/>
                  </a:pPr>
                  <a:r>
                    <a:rPr lang="en-US" sz="1200" b="1" i="0" u="none">
                      <a:solidFill>
                        <a:schemeClr val="dk1"/>
                      </a:solidFill>
                      <a:latin typeface="Times New Roman"/>
                      <a:ea typeface="Times New Roman"/>
                      <a:cs typeface="Times New Roman"/>
                      <a:sym typeface="Times New Roman"/>
                    </a:rPr>
                    <a:t> </a:t>
                  </a:r>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366" name="Google Shape;366;p28"/>
                <p:cNvSpPr txBox="1"/>
                <p:nvPr/>
              </p:nvSpPr>
              <p:spPr>
                <a:xfrm>
                  <a:off x="414" y="518"/>
                  <a:ext cx="46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367" name="Google Shape;367;p28"/>
            <p:cNvGrpSpPr/>
            <p:nvPr/>
          </p:nvGrpSpPr>
          <p:grpSpPr>
            <a:xfrm>
              <a:off x="878" y="518"/>
              <a:ext cx="1184" cy="403"/>
              <a:chOff x="878" y="518"/>
              <a:chExt cx="1184" cy="403"/>
            </a:xfrm>
          </p:grpSpPr>
          <p:sp>
            <p:nvSpPr>
              <p:cNvPr id="368" name="Google Shape;368;p28"/>
              <p:cNvSpPr txBox="1"/>
              <p:nvPr/>
            </p:nvSpPr>
            <p:spPr>
              <a:xfrm>
                <a:off x="878" y="518"/>
                <a:ext cx="118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369" name="Google Shape;369;p28"/>
              <p:cNvGrpSpPr/>
              <p:nvPr/>
            </p:nvGrpSpPr>
            <p:grpSpPr>
              <a:xfrm>
                <a:off x="878" y="518"/>
                <a:ext cx="1184" cy="403"/>
                <a:chOff x="878" y="518"/>
                <a:chExt cx="1184" cy="403"/>
              </a:xfrm>
            </p:grpSpPr>
            <p:sp>
              <p:nvSpPr>
                <p:cNvPr id="370" name="Google Shape;370;p28"/>
                <p:cNvSpPr txBox="1"/>
                <p:nvPr/>
              </p:nvSpPr>
              <p:spPr>
                <a:xfrm>
                  <a:off x="894" y="518"/>
                  <a:ext cx="1152" cy="403"/>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SW Hydrology</a:t>
                  </a:r>
                  <a:endParaRPr sz="800" b="1" i="0" u="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1" i="0" u="none">
                    <a:solidFill>
                      <a:srgbClr val="000000"/>
                    </a:solidFill>
                    <a:latin typeface="Arial"/>
                    <a:ea typeface="Arial"/>
                    <a:cs typeface="Arial"/>
                    <a:sym typeface="Arial"/>
                  </a:endParaRPr>
                </a:p>
              </p:txBody>
            </p:sp>
            <p:sp>
              <p:nvSpPr>
                <p:cNvPr id="371" name="Google Shape;371;p28"/>
                <p:cNvSpPr txBox="1"/>
                <p:nvPr/>
              </p:nvSpPr>
              <p:spPr>
                <a:xfrm>
                  <a:off x="878" y="518"/>
                  <a:ext cx="118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372" name="Google Shape;372;p28"/>
            <p:cNvGrpSpPr/>
            <p:nvPr/>
          </p:nvGrpSpPr>
          <p:grpSpPr>
            <a:xfrm>
              <a:off x="2062" y="518"/>
              <a:ext cx="968" cy="403"/>
              <a:chOff x="2062" y="518"/>
              <a:chExt cx="968" cy="403"/>
            </a:xfrm>
          </p:grpSpPr>
          <p:sp>
            <p:nvSpPr>
              <p:cNvPr id="373" name="Google Shape;373;p28"/>
              <p:cNvSpPr txBox="1"/>
              <p:nvPr/>
            </p:nvSpPr>
            <p:spPr>
              <a:xfrm>
                <a:off x="2062" y="518"/>
                <a:ext cx="968"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374" name="Google Shape;374;p28"/>
              <p:cNvGrpSpPr/>
              <p:nvPr/>
            </p:nvGrpSpPr>
            <p:grpSpPr>
              <a:xfrm>
                <a:off x="2062" y="518"/>
                <a:ext cx="968" cy="403"/>
                <a:chOff x="2062" y="518"/>
                <a:chExt cx="968" cy="403"/>
              </a:xfrm>
            </p:grpSpPr>
            <p:sp>
              <p:nvSpPr>
                <p:cNvPr id="375" name="Google Shape;375;p28"/>
                <p:cNvSpPr txBox="1"/>
                <p:nvPr/>
              </p:nvSpPr>
              <p:spPr>
                <a:xfrm>
                  <a:off x="2078" y="518"/>
                  <a:ext cx="936"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200"/>
                    <a:buFont typeface="Times New Roman"/>
                    <a:buNone/>
                  </a:pPr>
                  <a:r>
                    <a:rPr lang="en-US" sz="1200" b="1" i="0" u="none">
                      <a:solidFill>
                        <a:schemeClr val="dk1"/>
                      </a:solidFill>
                      <a:latin typeface="Times New Roman"/>
                      <a:ea typeface="Times New Roman"/>
                      <a:cs typeface="Times New Roman"/>
                      <a:sym typeface="Times New Roman"/>
                    </a:rPr>
                    <a:t> </a:t>
                  </a:r>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376" name="Google Shape;376;p28"/>
                <p:cNvSpPr txBox="1"/>
                <p:nvPr/>
              </p:nvSpPr>
              <p:spPr>
                <a:xfrm>
                  <a:off x="2062" y="518"/>
                  <a:ext cx="968"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377" name="Google Shape;377;p28"/>
            <p:cNvGrpSpPr/>
            <p:nvPr/>
          </p:nvGrpSpPr>
          <p:grpSpPr>
            <a:xfrm>
              <a:off x="0" y="921"/>
              <a:ext cx="414" cy="403"/>
              <a:chOff x="0" y="921"/>
              <a:chExt cx="414" cy="403"/>
            </a:xfrm>
          </p:grpSpPr>
          <p:sp>
            <p:nvSpPr>
              <p:cNvPr id="378" name="Google Shape;378;p28"/>
              <p:cNvSpPr txBox="1"/>
              <p:nvPr/>
            </p:nvSpPr>
            <p:spPr>
              <a:xfrm>
                <a:off x="0" y="921"/>
                <a:ext cx="41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379" name="Google Shape;379;p28"/>
              <p:cNvGrpSpPr/>
              <p:nvPr/>
            </p:nvGrpSpPr>
            <p:grpSpPr>
              <a:xfrm>
                <a:off x="0" y="921"/>
                <a:ext cx="414" cy="403"/>
                <a:chOff x="0" y="921"/>
                <a:chExt cx="414" cy="403"/>
              </a:xfrm>
            </p:grpSpPr>
            <p:sp>
              <p:nvSpPr>
                <p:cNvPr id="380" name="Google Shape;380;p28"/>
                <p:cNvSpPr txBox="1"/>
                <p:nvPr/>
              </p:nvSpPr>
              <p:spPr>
                <a:xfrm>
                  <a:off x="16" y="921"/>
                  <a:ext cx="38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01</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381" name="Google Shape;381;p28"/>
                <p:cNvSpPr txBox="1"/>
                <p:nvPr/>
              </p:nvSpPr>
              <p:spPr>
                <a:xfrm>
                  <a:off x="0" y="921"/>
                  <a:ext cx="41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382" name="Google Shape;382;p28"/>
            <p:cNvGrpSpPr/>
            <p:nvPr/>
          </p:nvGrpSpPr>
          <p:grpSpPr>
            <a:xfrm>
              <a:off x="414" y="921"/>
              <a:ext cx="464" cy="403"/>
              <a:chOff x="414" y="921"/>
              <a:chExt cx="464" cy="403"/>
            </a:xfrm>
          </p:grpSpPr>
          <p:sp>
            <p:nvSpPr>
              <p:cNvPr id="383" name="Google Shape;383;p28"/>
              <p:cNvSpPr txBox="1"/>
              <p:nvPr/>
            </p:nvSpPr>
            <p:spPr>
              <a:xfrm>
                <a:off x="414" y="921"/>
                <a:ext cx="46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384" name="Google Shape;384;p28"/>
              <p:cNvGrpSpPr/>
              <p:nvPr/>
            </p:nvGrpSpPr>
            <p:grpSpPr>
              <a:xfrm>
                <a:off x="414" y="921"/>
                <a:ext cx="464" cy="403"/>
                <a:chOff x="414" y="921"/>
                <a:chExt cx="464" cy="403"/>
              </a:xfrm>
            </p:grpSpPr>
            <p:sp>
              <p:nvSpPr>
                <p:cNvPr id="385" name="Google Shape;385;p28"/>
                <p:cNvSpPr txBox="1"/>
                <p:nvPr/>
              </p:nvSpPr>
              <p:spPr>
                <a:xfrm>
                  <a:off x="430" y="921"/>
                  <a:ext cx="43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NTWL</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386" name="Google Shape;386;p28"/>
                <p:cNvSpPr txBox="1"/>
                <p:nvPr/>
              </p:nvSpPr>
              <p:spPr>
                <a:xfrm>
                  <a:off x="414" y="921"/>
                  <a:ext cx="46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387" name="Google Shape;387;p28"/>
            <p:cNvGrpSpPr/>
            <p:nvPr/>
          </p:nvGrpSpPr>
          <p:grpSpPr>
            <a:xfrm>
              <a:off x="878" y="921"/>
              <a:ext cx="1184" cy="403"/>
              <a:chOff x="878" y="921"/>
              <a:chExt cx="1184" cy="403"/>
            </a:xfrm>
          </p:grpSpPr>
          <p:sp>
            <p:nvSpPr>
              <p:cNvPr id="388" name="Google Shape;388;p28"/>
              <p:cNvSpPr txBox="1"/>
              <p:nvPr/>
            </p:nvSpPr>
            <p:spPr>
              <a:xfrm>
                <a:off x="878" y="921"/>
                <a:ext cx="118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389" name="Google Shape;389;p28"/>
              <p:cNvGrpSpPr/>
              <p:nvPr/>
            </p:nvGrpSpPr>
            <p:grpSpPr>
              <a:xfrm>
                <a:off x="878" y="921"/>
                <a:ext cx="1184" cy="403"/>
                <a:chOff x="878" y="921"/>
                <a:chExt cx="1184" cy="403"/>
              </a:xfrm>
            </p:grpSpPr>
            <p:sp>
              <p:nvSpPr>
                <p:cNvPr id="390" name="Google Shape;390;p28"/>
                <p:cNvSpPr txBox="1"/>
                <p:nvPr/>
              </p:nvSpPr>
              <p:spPr>
                <a:xfrm>
                  <a:off x="894" y="921"/>
                  <a:ext cx="115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Non-Tidal Water Level</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391" name="Google Shape;391;p28"/>
                <p:cNvSpPr txBox="1"/>
                <p:nvPr/>
              </p:nvSpPr>
              <p:spPr>
                <a:xfrm>
                  <a:off x="878" y="921"/>
                  <a:ext cx="118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392" name="Google Shape;392;p28"/>
            <p:cNvGrpSpPr/>
            <p:nvPr/>
          </p:nvGrpSpPr>
          <p:grpSpPr>
            <a:xfrm>
              <a:off x="2062" y="921"/>
              <a:ext cx="968" cy="403"/>
              <a:chOff x="2062" y="921"/>
              <a:chExt cx="968" cy="403"/>
            </a:xfrm>
          </p:grpSpPr>
          <p:sp>
            <p:nvSpPr>
              <p:cNvPr id="393" name="Google Shape;393;p28"/>
              <p:cNvSpPr txBox="1"/>
              <p:nvPr/>
            </p:nvSpPr>
            <p:spPr>
              <a:xfrm>
                <a:off x="2062" y="921"/>
                <a:ext cx="968"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394" name="Google Shape;394;p28"/>
              <p:cNvGrpSpPr/>
              <p:nvPr/>
            </p:nvGrpSpPr>
            <p:grpSpPr>
              <a:xfrm>
                <a:off x="2062" y="921"/>
                <a:ext cx="968" cy="403"/>
                <a:chOff x="2062" y="921"/>
                <a:chExt cx="968" cy="403"/>
              </a:xfrm>
            </p:grpSpPr>
            <p:sp>
              <p:nvSpPr>
                <p:cNvPr id="395" name="Google Shape;395;p28"/>
                <p:cNvSpPr txBox="1"/>
                <p:nvPr/>
              </p:nvSpPr>
              <p:spPr>
                <a:xfrm>
                  <a:off x="2078" y="921"/>
                  <a:ext cx="936"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215</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396" name="Google Shape;396;p28"/>
                <p:cNvSpPr txBox="1"/>
                <p:nvPr/>
              </p:nvSpPr>
              <p:spPr>
                <a:xfrm>
                  <a:off x="2062" y="921"/>
                  <a:ext cx="968"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397" name="Google Shape;397;p28"/>
            <p:cNvGrpSpPr/>
            <p:nvPr/>
          </p:nvGrpSpPr>
          <p:grpSpPr>
            <a:xfrm>
              <a:off x="0" y="1324"/>
              <a:ext cx="414" cy="403"/>
              <a:chOff x="0" y="1324"/>
              <a:chExt cx="414" cy="403"/>
            </a:xfrm>
          </p:grpSpPr>
          <p:sp>
            <p:nvSpPr>
              <p:cNvPr id="398" name="Google Shape;398;p28"/>
              <p:cNvSpPr txBox="1"/>
              <p:nvPr/>
            </p:nvSpPr>
            <p:spPr>
              <a:xfrm>
                <a:off x="0" y="1324"/>
                <a:ext cx="41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399" name="Google Shape;399;p28"/>
              <p:cNvGrpSpPr/>
              <p:nvPr/>
            </p:nvGrpSpPr>
            <p:grpSpPr>
              <a:xfrm>
                <a:off x="0" y="1324"/>
                <a:ext cx="414" cy="403"/>
                <a:chOff x="0" y="1324"/>
                <a:chExt cx="414" cy="403"/>
              </a:xfrm>
            </p:grpSpPr>
            <p:sp>
              <p:nvSpPr>
                <p:cNvPr id="400" name="Google Shape;400;p28"/>
                <p:cNvSpPr txBox="1"/>
                <p:nvPr/>
              </p:nvSpPr>
              <p:spPr>
                <a:xfrm>
                  <a:off x="16" y="1324"/>
                  <a:ext cx="38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02</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401" name="Google Shape;401;p28"/>
                <p:cNvSpPr txBox="1"/>
                <p:nvPr/>
              </p:nvSpPr>
              <p:spPr>
                <a:xfrm>
                  <a:off x="0" y="1324"/>
                  <a:ext cx="41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402" name="Google Shape;402;p28"/>
            <p:cNvGrpSpPr/>
            <p:nvPr/>
          </p:nvGrpSpPr>
          <p:grpSpPr>
            <a:xfrm>
              <a:off x="414" y="1324"/>
              <a:ext cx="464" cy="403"/>
              <a:chOff x="414" y="1324"/>
              <a:chExt cx="464" cy="403"/>
            </a:xfrm>
          </p:grpSpPr>
          <p:sp>
            <p:nvSpPr>
              <p:cNvPr id="403" name="Google Shape;403;p28"/>
              <p:cNvSpPr txBox="1"/>
              <p:nvPr/>
            </p:nvSpPr>
            <p:spPr>
              <a:xfrm>
                <a:off x="414" y="1324"/>
                <a:ext cx="46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04" name="Google Shape;404;p28"/>
              <p:cNvGrpSpPr/>
              <p:nvPr/>
            </p:nvGrpSpPr>
            <p:grpSpPr>
              <a:xfrm>
                <a:off x="414" y="1324"/>
                <a:ext cx="464" cy="403"/>
                <a:chOff x="414" y="1324"/>
                <a:chExt cx="464" cy="403"/>
              </a:xfrm>
            </p:grpSpPr>
            <p:sp>
              <p:nvSpPr>
                <p:cNvPr id="405" name="Google Shape;405;p28"/>
                <p:cNvSpPr txBox="1"/>
                <p:nvPr/>
              </p:nvSpPr>
              <p:spPr>
                <a:xfrm>
                  <a:off x="430" y="1324"/>
                  <a:ext cx="43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TDWL</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406" name="Google Shape;406;p28"/>
                <p:cNvSpPr txBox="1"/>
                <p:nvPr/>
              </p:nvSpPr>
              <p:spPr>
                <a:xfrm>
                  <a:off x="414" y="1324"/>
                  <a:ext cx="46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407" name="Google Shape;407;p28"/>
            <p:cNvGrpSpPr/>
            <p:nvPr/>
          </p:nvGrpSpPr>
          <p:grpSpPr>
            <a:xfrm>
              <a:off x="878" y="1324"/>
              <a:ext cx="1184" cy="403"/>
              <a:chOff x="878" y="1324"/>
              <a:chExt cx="1184" cy="403"/>
            </a:xfrm>
          </p:grpSpPr>
          <p:sp>
            <p:nvSpPr>
              <p:cNvPr id="408" name="Google Shape;408;p28"/>
              <p:cNvSpPr txBox="1"/>
              <p:nvPr/>
            </p:nvSpPr>
            <p:spPr>
              <a:xfrm>
                <a:off x="878" y="1324"/>
                <a:ext cx="118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09" name="Google Shape;409;p28"/>
              <p:cNvGrpSpPr/>
              <p:nvPr/>
            </p:nvGrpSpPr>
            <p:grpSpPr>
              <a:xfrm>
                <a:off x="878" y="1324"/>
                <a:ext cx="1184" cy="403"/>
                <a:chOff x="878" y="1324"/>
                <a:chExt cx="1184" cy="403"/>
              </a:xfrm>
            </p:grpSpPr>
            <p:sp>
              <p:nvSpPr>
                <p:cNvPr id="410" name="Google Shape;410;p28"/>
                <p:cNvSpPr txBox="1"/>
                <p:nvPr/>
              </p:nvSpPr>
              <p:spPr>
                <a:xfrm>
                  <a:off x="894" y="1324"/>
                  <a:ext cx="115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Tidal Water Level</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411" name="Google Shape;411;p28"/>
                <p:cNvSpPr txBox="1"/>
                <p:nvPr/>
              </p:nvSpPr>
              <p:spPr>
                <a:xfrm>
                  <a:off x="878" y="1324"/>
                  <a:ext cx="118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412" name="Google Shape;412;p28"/>
            <p:cNvGrpSpPr/>
            <p:nvPr/>
          </p:nvGrpSpPr>
          <p:grpSpPr>
            <a:xfrm>
              <a:off x="2062" y="1324"/>
              <a:ext cx="968" cy="403"/>
              <a:chOff x="2062" y="1324"/>
              <a:chExt cx="968" cy="403"/>
            </a:xfrm>
          </p:grpSpPr>
          <p:sp>
            <p:nvSpPr>
              <p:cNvPr id="413" name="Google Shape;413;p28"/>
              <p:cNvSpPr txBox="1"/>
              <p:nvPr/>
            </p:nvSpPr>
            <p:spPr>
              <a:xfrm>
                <a:off x="2062" y="1324"/>
                <a:ext cx="968"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14" name="Google Shape;414;p28"/>
              <p:cNvGrpSpPr/>
              <p:nvPr/>
            </p:nvGrpSpPr>
            <p:grpSpPr>
              <a:xfrm>
                <a:off x="2062" y="1324"/>
                <a:ext cx="968" cy="403"/>
                <a:chOff x="2062" y="1324"/>
                <a:chExt cx="968" cy="403"/>
              </a:xfrm>
            </p:grpSpPr>
            <p:sp>
              <p:nvSpPr>
                <p:cNvPr id="415" name="Google Shape;415;p28"/>
                <p:cNvSpPr txBox="1"/>
                <p:nvPr/>
              </p:nvSpPr>
              <p:spPr>
                <a:xfrm>
                  <a:off x="2078" y="1324"/>
                  <a:ext cx="936"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128</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416" name="Google Shape;416;p28"/>
                <p:cNvSpPr txBox="1"/>
                <p:nvPr/>
              </p:nvSpPr>
              <p:spPr>
                <a:xfrm>
                  <a:off x="2062" y="1324"/>
                  <a:ext cx="968"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417" name="Google Shape;417;p28"/>
            <p:cNvGrpSpPr/>
            <p:nvPr/>
          </p:nvGrpSpPr>
          <p:grpSpPr>
            <a:xfrm>
              <a:off x="0" y="1727"/>
              <a:ext cx="414" cy="403"/>
              <a:chOff x="0" y="1727"/>
              <a:chExt cx="414" cy="403"/>
            </a:xfrm>
          </p:grpSpPr>
          <p:sp>
            <p:nvSpPr>
              <p:cNvPr id="418" name="Google Shape;418;p28"/>
              <p:cNvSpPr txBox="1"/>
              <p:nvPr/>
            </p:nvSpPr>
            <p:spPr>
              <a:xfrm>
                <a:off x="0" y="1727"/>
                <a:ext cx="41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19" name="Google Shape;419;p28"/>
              <p:cNvGrpSpPr/>
              <p:nvPr/>
            </p:nvGrpSpPr>
            <p:grpSpPr>
              <a:xfrm>
                <a:off x="0" y="1727"/>
                <a:ext cx="414" cy="403"/>
                <a:chOff x="0" y="1727"/>
                <a:chExt cx="414" cy="403"/>
              </a:xfrm>
            </p:grpSpPr>
            <p:sp>
              <p:nvSpPr>
                <p:cNvPr id="420" name="Google Shape;420;p28"/>
                <p:cNvSpPr txBox="1"/>
                <p:nvPr/>
              </p:nvSpPr>
              <p:spPr>
                <a:xfrm>
                  <a:off x="16" y="1727"/>
                  <a:ext cx="382" cy="40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03</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421" name="Google Shape;421;p28"/>
                <p:cNvSpPr txBox="1"/>
                <p:nvPr/>
              </p:nvSpPr>
              <p:spPr>
                <a:xfrm>
                  <a:off x="0" y="1727"/>
                  <a:ext cx="41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422" name="Google Shape;422;p28"/>
            <p:cNvGrpSpPr/>
            <p:nvPr/>
          </p:nvGrpSpPr>
          <p:grpSpPr>
            <a:xfrm>
              <a:off x="414" y="1727"/>
              <a:ext cx="464" cy="403"/>
              <a:chOff x="414" y="1727"/>
              <a:chExt cx="464" cy="403"/>
            </a:xfrm>
          </p:grpSpPr>
          <p:sp>
            <p:nvSpPr>
              <p:cNvPr id="423" name="Google Shape;423;p28"/>
              <p:cNvSpPr txBox="1"/>
              <p:nvPr/>
            </p:nvSpPr>
            <p:spPr>
              <a:xfrm>
                <a:off x="414" y="1727"/>
                <a:ext cx="46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24" name="Google Shape;424;p28"/>
              <p:cNvGrpSpPr/>
              <p:nvPr/>
            </p:nvGrpSpPr>
            <p:grpSpPr>
              <a:xfrm>
                <a:off x="414" y="1727"/>
                <a:ext cx="464" cy="403"/>
                <a:chOff x="414" y="1727"/>
                <a:chExt cx="464" cy="403"/>
              </a:xfrm>
            </p:grpSpPr>
            <p:sp>
              <p:nvSpPr>
                <p:cNvPr id="425" name="Google Shape;425;p28"/>
                <p:cNvSpPr txBox="1"/>
                <p:nvPr/>
              </p:nvSpPr>
              <p:spPr>
                <a:xfrm>
                  <a:off x="430" y="1727"/>
                  <a:ext cx="432" cy="40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NTQ</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426" name="Google Shape;426;p28"/>
                <p:cNvSpPr txBox="1"/>
                <p:nvPr/>
              </p:nvSpPr>
              <p:spPr>
                <a:xfrm>
                  <a:off x="414" y="1727"/>
                  <a:ext cx="46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427" name="Google Shape;427;p28"/>
            <p:cNvGrpSpPr/>
            <p:nvPr/>
          </p:nvGrpSpPr>
          <p:grpSpPr>
            <a:xfrm>
              <a:off x="878" y="1727"/>
              <a:ext cx="1184" cy="403"/>
              <a:chOff x="878" y="1727"/>
              <a:chExt cx="1184" cy="403"/>
            </a:xfrm>
          </p:grpSpPr>
          <p:sp>
            <p:nvSpPr>
              <p:cNvPr id="428" name="Google Shape;428;p28"/>
              <p:cNvSpPr txBox="1"/>
              <p:nvPr/>
            </p:nvSpPr>
            <p:spPr>
              <a:xfrm>
                <a:off x="878" y="1727"/>
                <a:ext cx="118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29" name="Google Shape;429;p28"/>
              <p:cNvGrpSpPr/>
              <p:nvPr/>
            </p:nvGrpSpPr>
            <p:grpSpPr>
              <a:xfrm>
                <a:off x="878" y="1727"/>
                <a:ext cx="1184" cy="403"/>
                <a:chOff x="878" y="1727"/>
                <a:chExt cx="1184" cy="403"/>
              </a:xfrm>
            </p:grpSpPr>
            <p:sp>
              <p:nvSpPr>
                <p:cNvPr id="430" name="Google Shape;430;p28"/>
                <p:cNvSpPr txBox="1"/>
                <p:nvPr/>
              </p:nvSpPr>
              <p:spPr>
                <a:xfrm>
                  <a:off x="894" y="1727"/>
                  <a:ext cx="1152" cy="40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Non-tidal Discharge</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431" name="Google Shape;431;p28"/>
                <p:cNvSpPr txBox="1"/>
                <p:nvPr/>
              </p:nvSpPr>
              <p:spPr>
                <a:xfrm>
                  <a:off x="878" y="1727"/>
                  <a:ext cx="118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432" name="Google Shape;432;p28"/>
            <p:cNvGrpSpPr/>
            <p:nvPr/>
          </p:nvGrpSpPr>
          <p:grpSpPr>
            <a:xfrm>
              <a:off x="2062" y="1727"/>
              <a:ext cx="968" cy="403"/>
              <a:chOff x="2062" y="1727"/>
              <a:chExt cx="968" cy="403"/>
            </a:xfrm>
          </p:grpSpPr>
          <p:sp>
            <p:nvSpPr>
              <p:cNvPr id="433" name="Google Shape;433;p28"/>
              <p:cNvSpPr txBox="1"/>
              <p:nvPr/>
            </p:nvSpPr>
            <p:spPr>
              <a:xfrm>
                <a:off x="2062" y="1727"/>
                <a:ext cx="968"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34" name="Google Shape;434;p28"/>
              <p:cNvGrpSpPr/>
              <p:nvPr/>
            </p:nvGrpSpPr>
            <p:grpSpPr>
              <a:xfrm>
                <a:off x="2062" y="1727"/>
                <a:ext cx="968" cy="403"/>
                <a:chOff x="2062" y="1727"/>
                <a:chExt cx="968" cy="403"/>
              </a:xfrm>
            </p:grpSpPr>
            <p:sp>
              <p:nvSpPr>
                <p:cNvPr id="435" name="Google Shape;435;p28"/>
                <p:cNvSpPr txBox="1"/>
                <p:nvPr/>
              </p:nvSpPr>
              <p:spPr>
                <a:xfrm>
                  <a:off x="2078" y="1727"/>
                  <a:ext cx="936" cy="40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110</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436" name="Google Shape;436;p28"/>
                <p:cNvSpPr txBox="1"/>
                <p:nvPr/>
              </p:nvSpPr>
              <p:spPr>
                <a:xfrm>
                  <a:off x="2062" y="1727"/>
                  <a:ext cx="968"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437" name="Google Shape;437;p28"/>
            <p:cNvGrpSpPr/>
            <p:nvPr/>
          </p:nvGrpSpPr>
          <p:grpSpPr>
            <a:xfrm>
              <a:off x="0" y="2130"/>
              <a:ext cx="414" cy="403"/>
              <a:chOff x="0" y="2130"/>
              <a:chExt cx="414" cy="403"/>
            </a:xfrm>
          </p:grpSpPr>
          <p:sp>
            <p:nvSpPr>
              <p:cNvPr id="438" name="Google Shape;438;p28"/>
              <p:cNvSpPr txBox="1"/>
              <p:nvPr/>
            </p:nvSpPr>
            <p:spPr>
              <a:xfrm>
                <a:off x="0" y="2130"/>
                <a:ext cx="41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39" name="Google Shape;439;p28"/>
              <p:cNvGrpSpPr/>
              <p:nvPr/>
            </p:nvGrpSpPr>
            <p:grpSpPr>
              <a:xfrm>
                <a:off x="0" y="2130"/>
                <a:ext cx="414" cy="403"/>
                <a:chOff x="0" y="2130"/>
                <a:chExt cx="414" cy="403"/>
              </a:xfrm>
            </p:grpSpPr>
            <p:sp>
              <p:nvSpPr>
                <p:cNvPr id="440" name="Google Shape;440;p28"/>
                <p:cNvSpPr txBox="1"/>
                <p:nvPr/>
              </p:nvSpPr>
              <p:spPr>
                <a:xfrm>
                  <a:off x="16" y="2130"/>
                  <a:ext cx="382" cy="40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04</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441" name="Google Shape;441;p28"/>
                <p:cNvSpPr txBox="1"/>
                <p:nvPr/>
              </p:nvSpPr>
              <p:spPr>
                <a:xfrm>
                  <a:off x="0" y="2130"/>
                  <a:ext cx="41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442" name="Google Shape;442;p28"/>
            <p:cNvGrpSpPr/>
            <p:nvPr/>
          </p:nvGrpSpPr>
          <p:grpSpPr>
            <a:xfrm>
              <a:off x="414" y="2130"/>
              <a:ext cx="464" cy="403"/>
              <a:chOff x="414" y="2130"/>
              <a:chExt cx="464" cy="403"/>
            </a:xfrm>
          </p:grpSpPr>
          <p:sp>
            <p:nvSpPr>
              <p:cNvPr id="443" name="Google Shape;443;p28"/>
              <p:cNvSpPr txBox="1"/>
              <p:nvPr/>
            </p:nvSpPr>
            <p:spPr>
              <a:xfrm>
                <a:off x="414" y="2130"/>
                <a:ext cx="46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44" name="Google Shape;444;p28"/>
              <p:cNvGrpSpPr/>
              <p:nvPr/>
            </p:nvGrpSpPr>
            <p:grpSpPr>
              <a:xfrm>
                <a:off x="414" y="2130"/>
                <a:ext cx="464" cy="403"/>
                <a:chOff x="414" y="2130"/>
                <a:chExt cx="464" cy="403"/>
              </a:xfrm>
            </p:grpSpPr>
            <p:sp>
              <p:nvSpPr>
                <p:cNvPr id="445" name="Google Shape;445;p28"/>
                <p:cNvSpPr txBox="1"/>
                <p:nvPr/>
              </p:nvSpPr>
              <p:spPr>
                <a:xfrm>
                  <a:off x="430" y="2130"/>
                  <a:ext cx="432" cy="40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TDQ</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446" name="Google Shape;446;p28"/>
                <p:cNvSpPr txBox="1"/>
                <p:nvPr/>
              </p:nvSpPr>
              <p:spPr>
                <a:xfrm>
                  <a:off x="414" y="2130"/>
                  <a:ext cx="46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447" name="Google Shape;447;p28"/>
            <p:cNvGrpSpPr/>
            <p:nvPr/>
          </p:nvGrpSpPr>
          <p:grpSpPr>
            <a:xfrm>
              <a:off x="878" y="2130"/>
              <a:ext cx="1184" cy="403"/>
              <a:chOff x="878" y="2130"/>
              <a:chExt cx="1184" cy="403"/>
            </a:xfrm>
          </p:grpSpPr>
          <p:sp>
            <p:nvSpPr>
              <p:cNvPr id="448" name="Google Shape;448;p28"/>
              <p:cNvSpPr txBox="1"/>
              <p:nvPr/>
            </p:nvSpPr>
            <p:spPr>
              <a:xfrm>
                <a:off x="878" y="2130"/>
                <a:ext cx="118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49" name="Google Shape;449;p28"/>
              <p:cNvGrpSpPr/>
              <p:nvPr/>
            </p:nvGrpSpPr>
            <p:grpSpPr>
              <a:xfrm>
                <a:off x="878" y="2130"/>
                <a:ext cx="1184" cy="403"/>
                <a:chOff x="878" y="2130"/>
                <a:chExt cx="1184" cy="403"/>
              </a:xfrm>
            </p:grpSpPr>
            <p:sp>
              <p:nvSpPr>
                <p:cNvPr id="450" name="Google Shape;450;p28"/>
                <p:cNvSpPr txBox="1"/>
                <p:nvPr/>
              </p:nvSpPr>
              <p:spPr>
                <a:xfrm>
                  <a:off x="894" y="2130"/>
                  <a:ext cx="1152" cy="40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Tidal Discharge</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451" name="Google Shape;451;p28"/>
                <p:cNvSpPr txBox="1"/>
                <p:nvPr/>
              </p:nvSpPr>
              <p:spPr>
                <a:xfrm>
                  <a:off x="878" y="2130"/>
                  <a:ext cx="118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452" name="Google Shape;452;p28"/>
            <p:cNvGrpSpPr/>
            <p:nvPr/>
          </p:nvGrpSpPr>
          <p:grpSpPr>
            <a:xfrm>
              <a:off x="2062" y="2130"/>
              <a:ext cx="968" cy="403"/>
              <a:chOff x="2062" y="2130"/>
              <a:chExt cx="968" cy="403"/>
            </a:xfrm>
          </p:grpSpPr>
          <p:sp>
            <p:nvSpPr>
              <p:cNvPr id="453" name="Google Shape;453;p28"/>
              <p:cNvSpPr txBox="1"/>
              <p:nvPr/>
            </p:nvSpPr>
            <p:spPr>
              <a:xfrm>
                <a:off x="2062" y="2130"/>
                <a:ext cx="968"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54" name="Google Shape;454;p28"/>
              <p:cNvGrpSpPr/>
              <p:nvPr/>
            </p:nvGrpSpPr>
            <p:grpSpPr>
              <a:xfrm>
                <a:off x="2062" y="2130"/>
                <a:ext cx="968" cy="403"/>
                <a:chOff x="2062" y="2130"/>
                <a:chExt cx="968" cy="403"/>
              </a:xfrm>
            </p:grpSpPr>
            <p:sp>
              <p:nvSpPr>
                <p:cNvPr id="455" name="Google Shape;455;p28"/>
                <p:cNvSpPr txBox="1"/>
                <p:nvPr/>
              </p:nvSpPr>
              <p:spPr>
                <a:xfrm>
                  <a:off x="2078" y="2130"/>
                  <a:ext cx="936" cy="40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7</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456" name="Google Shape;456;p28"/>
                <p:cNvSpPr txBox="1"/>
                <p:nvPr/>
              </p:nvSpPr>
              <p:spPr>
                <a:xfrm>
                  <a:off x="2062" y="2130"/>
                  <a:ext cx="968"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457" name="Google Shape;457;p28"/>
            <p:cNvGrpSpPr/>
            <p:nvPr/>
          </p:nvGrpSpPr>
          <p:grpSpPr>
            <a:xfrm>
              <a:off x="0" y="2533"/>
              <a:ext cx="414" cy="403"/>
              <a:chOff x="0" y="2533"/>
              <a:chExt cx="414" cy="403"/>
            </a:xfrm>
          </p:grpSpPr>
          <p:sp>
            <p:nvSpPr>
              <p:cNvPr id="458" name="Google Shape;458;p28"/>
              <p:cNvSpPr txBox="1"/>
              <p:nvPr/>
            </p:nvSpPr>
            <p:spPr>
              <a:xfrm>
                <a:off x="0" y="2533"/>
                <a:ext cx="41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59" name="Google Shape;459;p28"/>
              <p:cNvGrpSpPr/>
              <p:nvPr/>
            </p:nvGrpSpPr>
            <p:grpSpPr>
              <a:xfrm>
                <a:off x="0" y="2533"/>
                <a:ext cx="414" cy="403"/>
                <a:chOff x="0" y="2533"/>
                <a:chExt cx="414" cy="403"/>
              </a:xfrm>
            </p:grpSpPr>
            <p:sp>
              <p:nvSpPr>
                <p:cNvPr id="460" name="Google Shape;460;p28"/>
                <p:cNvSpPr txBox="1"/>
                <p:nvPr/>
              </p:nvSpPr>
              <p:spPr>
                <a:xfrm>
                  <a:off x="16" y="2533"/>
                  <a:ext cx="382" cy="40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05</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461" name="Google Shape;461;p28"/>
                <p:cNvSpPr txBox="1"/>
                <p:nvPr/>
              </p:nvSpPr>
              <p:spPr>
                <a:xfrm>
                  <a:off x="0" y="2533"/>
                  <a:ext cx="41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462" name="Google Shape;462;p28"/>
            <p:cNvGrpSpPr/>
            <p:nvPr/>
          </p:nvGrpSpPr>
          <p:grpSpPr>
            <a:xfrm>
              <a:off x="414" y="2533"/>
              <a:ext cx="464" cy="403"/>
              <a:chOff x="414" y="2533"/>
              <a:chExt cx="464" cy="403"/>
            </a:xfrm>
          </p:grpSpPr>
          <p:sp>
            <p:nvSpPr>
              <p:cNvPr id="463" name="Google Shape;463;p28"/>
              <p:cNvSpPr txBox="1"/>
              <p:nvPr/>
            </p:nvSpPr>
            <p:spPr>
              <a:xfrm>
                <a:off x="414" y="2533"/>
                <a:ext cx="46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64" name="Google Shape;464;p28"/>
              <p:cNvGrpSpPr/>
              <p:nvPr/>
            </p:nvGrpSpPr>
            <p:grpSpPr>
              <a:xfrm>
                <a:off x="414" y="2533"/>
                <a:ext cx="464" cy="403"/>
                <a:chOff x="414" y="2533"/>
                <a:chExt cx="464" cy="403"/>
              </a:xfrm>
            </p:grpSpPr>
            <p:sp>
              <p:nvSpPr>
                <p:cNvPr id="465" name="Google Shape;465;p28"/>
                <p:cNvSpPr txBox="1"/>
                <p:nvPr/>
              </p:nvSpPr>
              <p:spPr>
                <a:xfrm>
                  <a:off x="430" y="2533"/>
                  <a:ext cx="432" cy="40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SWQ</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466" name="Google Shape;466;p28"/>
                <p:cNvSpPr txBox="1"/>
                <p:nvPr/>
              </p:nvSpPr>
              <p:spPr>
                <a:xfrm>
                  <a:off x="414" y="2533"/>
                  <a:ext cx="46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467" name="Google Shape;467;p28"/>
            <p:cNvGrpSpPr/>
            <p:nvPr/>
          </p:nvGrpSpPr>
          <p:grpSpPr>
            <a:xfrm>
              <a:off x="878" y="2533"/>
              <a:ext cx="1184" cy="403"/>
              <a:chOff x="878" y="2533"/>
              <a:chExt cx="1184" cy="403"/>
            </a:xfrm>
          </p:grpSpPr>
          <p:sp>
            <p:nvSpPr>
              <p:cNvPr id="468" name="Google Shape;468;p28"/>
              <p:cNvSpPr txBox="1"/>
              <p:nvPr/>
            </p:nvSpPr>
            <p:spPr>
              <a:xfrm>
                <a:off x="878" y="2533"/>
                <a:ext cx="118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69" name="Google Shape;469;p28"/>
              <p:cNvGrpSpPr/>
              <p:nvPr/>
            </p:nvGrpSpPr>
            <p:grpSpPr>
              <a:xfrm>
                <a:off x="878" y="2533"/>
                <a:ext cx="1184" cy="403"/>
                <a:chOff x="878" y="2533"/>
                <a:chExt cx="1184" cy="403"/>
              </a:xfrm>
            </p:grpSpPr>
            <p:sp>
              <p:nvSpPr>
                <p:cNvPr id="470" name="Google Shape;470;p28"/>
                <p:cNvSpPr txBox="1"/>
                <p:nvPr/>
              </p:nvSpPr>
              <p:spPr>
                <a:xfrm>
                  <a:off x="894" y="2533"/>
                  <a:ext cx="1152" cy="40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Surface Water Quality</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471" name="Google Shape;471;p28"/>
                <p:cNvSpPr txBox="1"/>
                <p:nvPr/>
              </p:nvSpPr>
              <p:spPr>
                <a:xfrm>
                  <a:off x="878" y="2533"/>
                  <a:ext cx="118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472" name="Google Shape;472;p28"/>
            <p:cNvGrpSpPr/>
            <p:nvPr/>
          </p:nvGrpSpPr>
          <p:grpSpPr>
            <a:xfrm>
              <a:off x="2062" y="2533"/>
              <a:ext cx="968" cy="403"/>
              <a:chOff x="2062" y="2533"/>
              <a:chExt cx="968" cy="403"/>
            </a:xfrm>
          </p:grpSpPr>
          <p:sp>
            <p:nvSpPr>
              <p:cNvPr id="473" name="Google Shape;473;p28"/>
              <p:cNvSpPr txBox="1"/>
              <p:nvPr/>
            </p:nvSpPr>
            <p:spPr>
              <a:xfrm>
                <a:off x="2062" y="2533"/>
                <a:ext cx="968"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74" name="Google Shape;474;p28"/>
              <p:cNvGrpSpPr/>
              <p:nvPr/>
            </p:nvGrpSpPr>
            <p:grpSpPr>
              <a:xfrm>
                <a:off x="2062" y="2533"/>
                <a:ext cx="968" cy="403"/>
                <a:chOff x="2062" y="2533"/>
                <a:chExt cx="968" cy="403"/>
              </a:xfrm>
            </p:grpSpPr>
            <p:sp>
              <p:nvSpPr>
                <p:cNvPr id="475" name="Google Shape;475;p28"/>
                <p:cNvSpPr txBox="1"/>
                <p:nvPr/>
              </p:nvSpPr>
              <p:spPr>
                <a:xfrm>
                  <a:off x="2078" y="2533"/>
                  <a:ext cx="936" cy="40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18</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476" name="Google Shape;476;p28"/>
                <p:cNvSpPr txBox="1"/>
                <p:nvPr/>
              </p:nvSpPr>
              <p:spPr>
                <a:xfrm>
                  <a:off x="2062" y="2533"/>
                  <a:ext cx="968"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477" name="Google Shape;477;p28"/>
            <p:cNvGrpSpPr/>
            <p:nvPr/>
          </p:nvGrpSpPr>
          <p:grpSpPr>
            <a:xfrm>
              <a:off x="0" y="2936"/>
              <a:ext cx="414" cy="403"/>
              <a:chOff x="0" y="2936"/>
              <a:chExt cx="414" cy="403"/>
            </a:xfrm>
          </p:grpSpPr>
          <p:sp>
            <p:nvSpPr>
              <p:cNvPr id="478" name="Google Shape;478;p28"/>
              <p:cNvSpPr txBox="1"/>
              <p:nvPr/>
            </p:nvSpPr>
            <p:spPr>
              <a:xfrm>
                <a:off x="0" y="2936"/>
                <a:ext cx="41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79" name="Google Shape;479;p28"/>
              <p:cNvGrpSpPr/>
              <p:nvPr/>
            </p:nvGrpSpPr>
            <p:grpSpPr>
              <a:xfrm>
                <a:off x="0" y="2936"/>
                <a:ext cx="414" cy="403"/>
                <a:chOff x="0" y="2936"/>
                <a:chExt cx="414" cy="403"/>
              </a:xfrm>
            </p:grpSpPr>
            <p:sp>
              <p:nvSpPr>
                <p:cNvPr id="480" name="Google Shape;480;p28"/>
                <p:cNvSpPr txBox="1"/>
                <p:nvPr/>
              </p:nvSpPr>
              <p:spPr>
                <a:xfrm>
                  <a:off x="16" y="2936"/>
                  <a:ext cx="38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06</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481" name="Google Shape;481;p28"/>
                <p:cNvSpPr txBox="1"/>
                <p:nvPr/>
              </p:nvSpPr>
              <p:spPr>
                <a:xfrm>
                  <a:off x="0" y="2936"/>
                  <a:ext cx="41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482" name="Google Shape;482;p28"/>
            <p:cNvGrpSpPr/>
            <p:nvPr/>
          </p:nvGrpSpPr>
          <p:grpSpPr>
            <a:xfrm>
              <a:off x="414" y="2936"/>
              <a:ext cx="464" cy="403"/>
              <a:chOff x="414" y="2936"/>
              <a:chExt cx="464" cy="403"/>
            </a:xfrm>
          </p:grpSpPr>
          <p:sp>
            <p:nvSpPr>
              <p:cNvPr id="483" name="Google Shape;483;p28"/>
              <p:cNvSpPr txBox="1"/>
              <p:nvPr/>
            </p:nvSpPr>
            <p:spPr>
              <a:xfrm>
                <a:off x="414" y="2936"/>
                <a:ext cx="46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84" name="Google Shape;484;p28"/>
              <p:cNvGrpSpPr/>
              <p:nvPr/>
            </p:nvGrpSpPr>
            <p:grpSpPr>
              <a:xfrm>
                <a:off x="414" y="2936"/>
                <a:ext cx="464" cy="403"/>
                <a:chOff x="414" y="2936"/>
                <a:chExt cx="464" cy="403"/>
              </a:xfrm>
            </p:grpSpPr>
            <p:sp>
              <p:nvSpPr>
                <p:cNvPr id="485" name="Google Shape;485;p28"/>
                <p:cNvSpPr txBox="1"/>
                <p:nvPr/>
              </p:nvSpPr>
              <p:spPr>
                <a:xfrm>
                  <a:off x="430" y="2936"/>
                  <a:ext cx="43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SA</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486" name="Google Shape;486;p28"/>
                <p:cNvSpPr txBox="1"/>
                <p:nvPr/>
              </p:nvSpPr>
              <p:spPr>
                <a:xfrm>
                  <a:off x="414" y="2936"/>
                  <a:ext cx="46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487" name="Google Shape;487;p28"/>
            <p:cNvGrpSpPr/>
            <p:nvPr/>
          </p:nvGrpSpPr>
          <p:grpSpPr>
            <a:xfrm>
              <a:off x="878" y="2936"/>
              <a:ext cx="1184" cy="403"/>
              <a:chOff x="878" y="2936"/>
              <a:chExt cx="1184" cy="403"/>
            </a:xfrm>
          </p:grpSpPr>
          <p:sp>
            <p:nvSpPr>
              <p:cNvPr id="488" name="Google Shape;488;p28"/>
              <p:cNvSpPr txBox="1"/>
              <p:nvPr/>
            </p:nvSpPr>
            <p:spPr>
              <a:xfrm>
                <a:off x="878" y="2936"/>
                <a:ext cx="118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89" name="Google Shape;489;p28"/>
              <p:cNvGrpSpPr/>
              <p:nvPr/>
            </p:nvGrpSpPr>
            <p:grpSpPr>
              <a:xfrm>
                <a:off x="878" y="2936"/>
                <a:ext cx="1184" cy="403"/>
                <a:chOff x="878" y="2936"/>
                <a:chExt cx="1184" cy="403"/>
              </a:xfrm>
            </p:grpSpPr>
            <p:sp>
              <p:nvSpPr>
                <p:cNvPr id="490" name="Google Shape;490;p28"/>
                <p:cNvSpPr txBox="1"/>
                <p:nvPr/>
              </p:nvSpPr>
              <p:spPr>
                <a:xfrm>
                  <a:off x="894" y="2936"/>
                  <a:ext cx="115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Salinity</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491" name="Google Shape;491;p28"/>
                <p:cNvSpPr txBox="1"/>
                <p:nvPr/>
              </p:nvSpPr>
              <p:spPr>
                <a:xfrm>
                  <a:off x="878" y="2936"/>
                  <a:ext cx="118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492" name="Google Shape;492;p28"/>
            <p:cNvGrpSpPr/>
            <p:nvPr/>
          </p:nvGrpSpPr>
          <p:grpSpPr>
            <a:xfrm>
              <a:off x="2062" y="2936"/>
              <a:ext cx="968" cy="403"/>
              <a:chOff x="2062" y="2936"/>
              <a:chExt cx="968" cy="403"/>
            </a:xfrm>
          </p:grpSpPr>
          <p:sp>
            <p:nvSpPr>
              <p:cNvPr id="493" name="Google Shape;493;p28"/>
              <p:cNvSpPr txBox="1"/>
              <p:nvPr/>
            </p:nvSpPr>
            <p:spPr>
              <a:xfrm>
                <a:off x="2062" y="2936"/>
                <a:ext cx="968"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94" name="Google Shape;494;p28"/>
              <p:cNvGrpSpPr/>
              <p:nvPr/>
            </p:nvGrpSpPr>
            <p:grpSpPr>
              <a:xfrm>
                <a:off x="2062" y="2936"/>
                <a:ext cx="968" cy="403"/>
                <a:chOff x="2062" y="2936"/>
                <a:chExt cx="968" cy="403"/>
              </a:xfrm>
            </p:grpSpPr>
            <p:sp>
              <p:nvSpPr>
                <p:cNvPr id="495" name="Google Shape;495;p28"/>
                <p:cNvSpPr txBox="1"/>
                <p:nvPr/>
              </p:nvSpPr>
              <p:spPr>
                <a:xfrm>
                  <a:off x="2078" y="2936"/>
                  <a:ext cx="936"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100</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496" name="Google Shape;496;p28"/>
                <p:cNvSpPr txBox="1"/>
                <p:nvPr/>
              </p:nvSpPr>
              <p:spPr>
                <a:xfrm>
                  <a:off x="2062" y="2936"/>
                  <a:ext cx="968"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497" name="Google Shape;497;p28"/>
            <p:cNvGrpSpPr/>
            <p:nvPr/>
          </p:nvGrpSpPr>
          <p:grpSpPr>
            <a:xfrm>
              <a:off x="0" y="3339"/>
              <a:ext cx="414" cy="403"/>
              <a:chOff x="0" y="3339"/>
              <a:chExt cx="414" cy="403"/>
            </a:xfrm>
          </p:grpSpPr>
          <p:sp>
            <p:nvSpPr>
              <p:cNvPr id="498" name="Google Shape;498;p28"/>
              <p:cNvSpPr txBox="1"/>
              <p:nvPr/>
            </p:nvSpPr>
            <p:spPr>
              <a:xfrm>
                <a:off x="0" y="3339"/>
                <a:ext cx="41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99" name="Google Shape;499;p28"/>
              <p:cNvGrpSpPr/>
              <p:nvPr/>
            </p:nvGrpSpPr>
            <p:grpSpPr>
              <a:xfrm>
                <a:off x="0" y="3339"/>
                <a:ext cx="414" cy="403"/>
                <a:chOff x="0" y="3339"/>
                <a:chExt cx="414" cy="403"/>
              </a:xfrm>
            </p:grpSpPr>
            <p:sp>
              <p:nvSpPr>
                <p:cNvPr id="500" name="Google Shape;500;p28"/>
                <p:cNvSpPr txBox="1"/>
                <p:nvPr/>
              </p:nvSpPr>
              <p:spPr>
                <a:xfrm>
                  <a:off x="16" y="3339"/>
                  <a:ext cx="38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07</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501" name="Google Shape;501;p28"/>
                <p:cNvSpPr txBox="1"/>
                <p:nvPr/>
              </p:nvSpPr>
              <p:spPr>
                <a:xfrm>
                  <a:off x="0" y="3339"/>
                  <a:ext cx="41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502" name="Google Shape;502;p28"/>
            <p:cNvGrpSpPr/>
            <p:nvPr/>
          </p:nvGrpSpPr>
          <p:grpSpPr>
            <a:xfrm>
              <a:off x="414" y="3339"/>
              <a:ext cx="464" cy="403"/>
              <a:chOff x="414" y="3339"/>
              <a:chExt cx="464" cy="403"/>
            </a:xfrm>
          </p:grpSpPr>
          <p:sp>
            <p:nvSpPr>
              <p:cNvPr id="503" name="Google Shape;503;p28"/>
              <p:cNvSpPr txBox="1"/>
              <p:nvPr/>
            </p:nvSpPr>
            <p:spPr>
              <a:xfrm>
                <a:off x="414" y="3339"/>
                <a:ext cx="46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504" name="Google Shape;504;p28"/>
              <p:cNvGrpSpPr/>
              <p:nvPr/>
            </p:nvGrpSpPr>
            <p:grpSpPr>
              <a:xfrm>
                <a:off x="414" y="3339"/>
                <a:ext cx="464" cy="403"/>
                <a:chOff x="414" y="3339"/>
                <a:chExt cx="464" cy="403"/>
              </a:xfrm>
            </p:grpSpPr>
            <p:sp>
              <p:nvSpPr>
                <p:cNvPr id="505" name="Google Shape;505;p28"/>
                <p:cNvSpPr txBox="1"/>
                <p:nvPr/>
              </p:nvSpPr>
              <p:spPr>
                <a:xfrm>
                  <a:off x="430" y="3339"/>
                  <a:ext cx="43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SED</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506" name="Google Shape;506;p28"/>
                <p:cNvSpPr txBox="1"/>
                <p:nvPr/>
              </p:nvSpPr>
              <p:spPr>
                <a:xfrm>
                  <a:off x="414" y="3339"/>
                  <a:ext cx="46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507" name="Google Shape;507;p28"/>
            <p:cNvGrpSpPr/>
            <p:nvPr/>
          </p:nvGrpSpPr>
          <p:grpSpPr>
            <a:xfrm>
              <a:off x="878" y="3339"/>
              <a:ext cx="1184" cy="403"/>
              <a:chOff x="878" y="3339"/>
              <a:chExt cx="1184" cy="403"/>
            </a:xfrm>
          </p:grpSpPr>
          <p:sp>
            <p:nvSpPr>
              <p:cNvPr id="508" name="Google Shape;508;p28"/>
              <p:cNvSpPr txBox="1"/>
              <p:nvPr/>
            </p:nvSpPr>
            <p:spPr>
              <a:xfrm>
                <a:off x="878" y="3339"/>
                <a:ext cx="118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509" name="Google Shape;509;p28"/>
              <p:cNvGrpSpPr/>
              <p:nvPr/>
            </p:nvGrpSpPr>
            <p:grpSpPr>
              <a:xfrm>
                <a:off x="878" y="3339"/>
                <a:ext cx="1184" cy="403"/>
                <a:chOff x="878" y="3339"/>
                <a:chExt cx="1184" cy="403"/>
              </a:xfrm>
            </p:grpSpPr>
            <p:sp>
              <p:nvSpPr>
                <p:cNvPr id="510" name="Google Shape;510;p28"/>
                <p:cNvSpPr txBox="1"/>
                <p:nvPr/>
              </p:nvSpPr>
              <p:spPr>
                <a:xfrm>
                  <a:off x="894" y="3339"/>
                  <a:ext cx="115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Sediment</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511" name="Google Shape;511;p28"/>
                <p:cNvSpPr txBox="1"/>
                <p:nvPr/>
              </p:nvSpPr>
              <p:spPr>
                <a:xfrm>
                  <a:off x="878" y="3339"/>
                  <a:ext cx="118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512" name="Google Shape;512;p28"/>
            <p:cNvGrpSpPr/>
            <p:nvPr/>
          </p:nvGrpSpPr>
          <p:grpSpPr>
            <a:xfrm>
              <a:off x="2062" y="3339"/>
              <a:ext cx="968" cy="403"/>
              <a:chOff x="2062" y="3339"/>
              <a:chExt cx="968" cy="403"/>
            </a:xfrm>
          </p:grpSpPr>
          <p:sp>
            <p:nvSpPr>
              <p:cNvPr id="513" name="Google Shape;513;p28"/>
              <p:cNvSpPr txBox="1"/>
              <p:nvPr/>
            </p:nvSpPr>
            <p:spPr>
              <a:xfrm>
                <a:off x="2062" y="3339"/>
                <a:ext cx="968"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514" name="Google Shape;514;p28"/>
              <p:cNvGrpSpPr/>
              <p:nvPr/>
            </p:nvGrpSpPr>
            <p:grpSpPr>
              <a:xfrm>
                <a:off x="2062" y="3339"/>
                <a:ext cx="968" cy="403"/>
                <a:chOff x="2062" y="3339"/>
                <a:chExt cx="968" cy="403"/>
              </a:xfrm>
            </p:grpSpPr>
            <p:sp>
              <p:nvSpPr>
                <p:cNvPr id="515" name="Google Shape;515;p28"/>
                <p:cNvSpPr txBox="1"/>
                <p:nvPr/>
              </p:nvSpPr>
              <p:spPr>
                <a:xfrm>
                  <a:off x="2078" y="3339"/>
                  <a:ext cx="936"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26</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516" name="Google Shape;516;p28"/>
                <p:cNvSpPr txBox="1"/>
                <p:nvPr/>
              </p:nvSpPr>
              <p:spPr>
                <a:xfrm>
                  <a:off x="2062" y="3339"/>
                  <a:ext cx="968"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517" name="Google Shape;517;p28"/>
            <p:cNvGrpSpPr/>
            <p:nvPr/>
          </p:nvGrpSpPr>
          <p:grpSpPr>
            <a:xfrm>
              <a:off x="0" y="3742"/>
              <a:ext cx="414" cy="403"/>
              <a:chOff x="0" y="3742"/>
              <a:chExt cx="414" cy="403"/>
            </a:xfrm>
          </p:grpSpPr>
          <p:sp>
            <p:nvSpPr>
              <p:cNvPr id="518" name="Google Shape;518;p28"/>
              <p:cNvSpPr txBox="1"/>
              <p:nvPr/>
            </p:nvSpPr>
            <p:spPr>
              <a:xfrm>
                <a:off x="0" y="3742"/>
                <a:ext cx="41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519" name="Google Shape;519;p28"/>
              <p:cNvGrpSpPr/>
              <p:nvPr/>
            </p:nvGrpSpPr>
            <p:grpSpPr>
              <a:xfrm>
                <a:off x="0" y="3742"/>
                <a:ext cx="414" cy="403"/>
                <a:chOff x="0" y="3742"/>
                <a:chExt cx="414" cy="403"/>
              </a:xfrm>
            </p:grpSpPr>
            <p:sp>
              <p:nvSpPr>
                <p:cNvPr id="520" name="Google Shape;520;p28"/>
                <p:cNvSpPr txBox="1"/>
                <p:nvPr/>
              </p:nvSpPr>
              <p:spPr>
                <a:xfrm>
                  <a:off x="16" y="3742"/>
                  <a:ext cx="38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200"/>
                    <a:buFont typeface="Times New Roman"/>
                    <a:buNone/>
                  </a:pPr>
                  <a:r>
                    <a:rPr lang="en-US" sz="1200" b="1" i="0" u="none">
                      <a:solidFill>
                        <a:schemeClr val="dk1"/>
                      </a:solidFill>
                      <a:latin typeface="Times New Roman"/>
                      <a:ea typeface="Times New Roman"/>
                      <a:cs typeface="Times New Roman"/>
                      <a:sym typeface="Times New Roman"/>
                    </a:rPr>
                    <a:t> </a:t>
                  </a:r>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521" name="Google Shape;521;p28"/>
                <p:cNvSpPr txBox="1"/>
                <p:nvPr/>
              </p:nvSpPr>
              <p:spPr>
                <a:xfrm>
                  <a:off x="0" y="3742"/>
                  <a:ext cx="41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522" name="Google Shape;522;p28"/>
            <p:cNvGrpSpPr/>
            <p:nvPr/>
          </p:nvGrpSpPr>
          <p:grpSpPr>
            <a:xfrm>
              <a:off x="414" y="3742"/>
              <a:ext cx="464" cy="403"/>
              <a:chOff x="414" y="3742"/>
              <a:chExt cx="464" cy="403"/>
            </a:xfrm>
          </p:grpSpPr>
          <p:sp>
            <p:nvSpPr>
              <p:cNvPr id="523" name="Google Shape;523;p28"/>
              <p:cNvSpPr txBox="1"/>
              <p:nvPr/>
            </p:nvSpPr>
            <p:spPr>
              <a:xfrm>
                <a:off x="414" y="3742"/>
                <a:ext cx="46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524" name="Google Shape;524;p28"/>
              <p:cNvGrpSpPr/>
              <p:nvPr/>
            </p:nvGrpSpPr>
            <p:grpSpPr>
              <a:xfrm>
                <a:off x="414" y="3742"/>
                <a:ext cx="464" cy="403"/>
                <a:chOff x="414" y="3742"/>
                <a:chExt cx="464" cy="403"/>
              </a:xfrm>
            </p:grpSpPr>
            <p:sp>
              <p:nvSpPr>
                <p:cNvPr id="525" name="Google Shape;525;p28"/>
                <p:cNvSpPr txBox="1"/>
                <p:nvPr/>
              </p:nvSpPr>
              <p:spPr>
                <a:xfrm>
                  <a:off x="430" y="3742"/>
                  <a:ext cx="43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200"/>
                    <a:buFont typeface="Times New Roman"/>
                    <a:buNone/>
                  </a:pPr>
                  <a:r>
                    <a:rPr lang="en-US" sz="1200" b="1" i="0" u="none">
                      <a:solidFill>
                        <a:schemeClr val="dk1"/>
                      </a:solidFill>
                      <a:latin typeface="Times New Roman"/>
                      <a:ea typeface="Times New Roman"/>
                      <a:cs typeface="Times New Roman"/>
                      <a:sym typeface="Times New Roman"/>
                    </a:rPr>
                    <a:t> </a:t>
                  </a:r>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526" name="Google Shape;526;p28"/>
                <p:cNvSpPr txBox="1"/>
                <p:nvPr/>
              </p:nvSpPr>
              <p:spPr>
                <a:xfrm>
                  <a:off x="414" y="3742"/>
                  <a:ext cx="46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527" name="Google Shape;527;p28"/>
            <p:cNvGrpSpPr/>
            <p:nvPr/>
          </p:nvGrpSpPr>
          <p:grpSpPr>
            <a:xfrm>
              <a:off x="878" y="3742"/>
              <a:ext cx="1184" cy="403"/>
              <a:chOff x="878" y="3742"/>
              <a:chExt cx="1184" cy="403"/>
            </a:xfrm>
          </p:grpSpPr>
          <p:sp>
            <p:nvSpPr>
              <p:cNvPr id="528" name="Google Shape;528;p28"/>
              <p:cNvSpPr txBox="1"/>
              <p:nvPr/>
            </p:nvSpPr>
            <p:spPr>
              <a:xfrm>
                <a:off x="878" y="3742"/>
                <a:ext cx="118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529" name="Google Shape;529;p28"/>
              <p:cNvGrpSpPr/>
              <p:nvPr/>
            </p:nvGrpSpPr>
            <p:grpSpPr>
              <a:xfrm>
                <a:off x="878" y="3742"/>
                <a:ext cx="1184" cy="403"/>
                <a:chOff x="878" y="3742"/>
                <a:chExt cx="1184" cy="403"/>
              </a:xfrm>
            </p:grpSpPr>
            <p:sp>
              <p:nvSpPr>
                <p:cNvPr id="530" name="Google Shape;530;p28"/>
                <p:cNvSpPr txBox="1"/>
                <p:nvPr/>
              </p:nvSpPr>
              <p:spPr>
                <a:xfrm>
                  <a:off x="894" y="3742"/>
                  <a:ext cx="1152" cy="403"/>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Climatology</a:t>
                  </a:r>
                  <a:endParaRPr sz="800" b="1" i="0" u="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1" i="0" u="none">
                    <a:solidFill>
                      <a:srgbClr val="000000"/>
                    </a:solidFill>
                    <a:latin typeface="Arial"/>
                    <a:ea typeface="Arial"/>
                    <a:cs typeface="Arial"/>
                    <a:sym typeface="Arial"/>
                  </a:endParaRPr>
                </a:p>
              </p:txBody>
            </p:sp>
            <p:sp>
              <p:nvSpPr>
                <p:cNvPr id="531" name="Google Shape;531;p28"/>
                <p:cNvSpPr txBox="1"/>
                <p:nvPr/>
              </p:nvSpPr>
              <p:spPr>
                <a:xfrm>
                  <a:off x="878" y="3742"/>
                  <a:ext cx="118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532" name="Google Shape;532;p28"/>
            <p:cNvGrpSpPr/>
            <p:nvPr/>
          </p:nvGrpSpPr>
          <p:grpSpPr>
            <a:xfrm>
              <a:off x="2062" y="3742"/>
              <a:ext cx="968" cy="403"/>
              <a:chOff x="2062" y="3742"/>
              <a:chExt cx="968" cy="403"/>
            </a:xfrm>
          </p:grpSpPr>
          <p:sp>
            <p:nvSpPr>
              <p:cNvPr id="533" name="Google Shape;533;p28"/>
              <p:cNvSpPr txBox="1"/>
              <p:nvPr/>
            </p:nvSpPr>
            <p:spPr>
              <a:xfrm>
                <a:off x="2062" y="3742"/>
                <a:ext cx="968"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534" name="Google Shape;534;p28"/>
              <p:cNvGrpSpPr/>
              <p:nvPr/>
            </p:nvGrpSpPr>
            <p:grpSpPr>
              <a:xfrm>
                <a:off x="2062" y="3742"/>
                <a:ext cx="968" cy="403"/>
                <a:chOff x="2062" y="3742"/>
                <a:chExt cx="968" cy="403"/>
              </a:xfrm>
            </p:grpSpPr>
            <p:sp>
              <p:nvSpPr>
                <p:cNvPr id="535" name="Google Shape;535;p28"/>
                <p:cNvSpPr txBox="1"/>
                <p:nvPr/>
              </p:nvSpPr>
              <p:spPr>
                <a:xfrm>
                  <a:off x="2078" y="3742"/>
                  <a:ext cx="936"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200"/>
                    <a:buFont typeface="Times New Roman"/>
                    <a:buNone/>
                  </a:pPr>
                  <a:r>
                    <a:rPr lang="en-US" sz="1200" b="1" i="0" u="none">
                      <a:solidFill>
                        <a:schemeClr val="dk1"/>
                      </a:solidFill>
                      <a:latin typeface="Times New Roman"/>
                      <a:ea typeface="Times New Roman"/>
                      <a:cs typeface="Times New Roman"/>
                      <a:sym typeface="Times New Roman"/>
                    </a:rPr>
                    <a:t> </a:t>
                  </a:r>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536" name="Google Shape;536;p28"/>
                <p:cNvSpPr txBox="1"/>
                <p:nvPr/>
              </p:nvSpPr>
              <p:spPr>
                <a:xfrm>
                  <a:off x="2062" y="3742"/>
                  <a:ext cx="968"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537" name="Google Shape;537;p28"/>
            <p:cNvGrpSpPr/>
            <p:nvPr/>
          </p:nvGrpSpPr>
          <p:grpSpPr>
            <a:xfrm>
              <a:off x="0" y="4145"/>
              <a:ext cx="414" cy="403"/>
              <a:chOff x="0" y="4145"/>
              <a:chExt cx="414" cy="403"/>
            </a:xfrm>
          </p:grpSpPr>
          <p:sp>
            <p:nvSpPr>
              <p:cNvPr id="538" name="Google Shape;538;p28"/>
              <p:cNvSpPr txBox="1"/>
              <p:nvPr/>
            </p:nvSpPr>
            <p:spPr>
              <a:xfrm>
                <a:off x="0" y="4145"/>
                <a:ext cx="41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539" name="Google Shape;539;p28"/>
              <p:cNvGrpSpPr/>
              <p:nvPr/>
            </p:nvGrpSpPr>
            <p:grpSpPr>
              <a:xfrm>
                <a:off x="0" y="4145"/>
                <a:ext cx="414" cy="403"/>
                <a:chOff x="0" y="4145"/>
                <a:chExt cx="414" cy="403"/>
              </a:xfrm>
            </p:grpSpPr>
            <p:sp>
              <p:nvSpPr>
                <p:cNvPr id="540" name="Google Shape;540;p28"/>
                <p:cNvSpPr txBox="1"/>
                <p:nvPr/>
              </p:nvSpPr>
              <p:spPr>
                <a:xfrm>
                  <a:off x="16" y="4145"/>
                  <a:ext cx="38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08</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541" name="Google Shape;541;p28"/>
                <p:cNvSpPr txBox="1"/>
                <p:nvPr/>
              </p:nvSpPr>
              <p:spPr>
                <a:xfrm>
                  <a:off x="0" y="4145"/>
                  <a:ext cx="41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542" name="Google Shape;542;p28"/>
            <p:cNvGrpSpPr/>
            <p:nvPr/>
          </p:nvGrpSpPr>
          <p:grpSpPr>
            <a:xfrm>
              <a:off x="414" y="4145"/>
              <a:ext cx="464" cy="403"/>
              <a:chOff x="414" y="4145"/>
              <a:chExt cx="464" cy="403"/>
            </a:xfrm>
          </p:grpSpPr>
          <p:sp>
            <p:nvSpPr>
              <p:cNvPr id="543" name="Google Shape;543;p28"/>
              <p:cNvSpPr txBox="1"/>
              <p:nvPr/>
            </p:nvSpPr>
            <p:spPr>
              <a:xfrm>
                <a:off x="414" y="4145"/>
                <a:ext cx="46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544" name="Google Shape;544;p28"/>
              <p:cNvGrpSpPr/>
              <p:nvPr/>
            </p:nvGrpSpPr>
            <p:grpSpPr>
              <a:xfrm>
                <a:off x="414" y="4145"/>
                <a:ext cx="464" cy="403"/>
                <a:chOff x="414" y="4145"/>
                <a:chExt cx="464" cy="403"/>
              </a:xfrm>
            </p:grpSpPr>
            <p:sp>
              <p:nvSpPr>
                <p:cNvPr id="545" name="Google Shape;545;p28"/>
                <p:cNvSpPr txBox="1"/>
                <p:nvPr/>
              </p:nvSpPr>
              <p:spPr>
                <a:xfrm>
                  <a:off x="430" y="4145"/>
                  <a:ext cx="43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RF</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546" name="Google Shape;546;p28"/>
                <p:cNvSpPr txBox="1"/>
                <p:nvPr/>
              </p:nvSpPr>
              <p:spPr>
                <a:xfrm>
                  <a:off x="414" y="4145"/>
                  <a:ext cx="46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547" name="Google Shape;547;p28"/>
            <p:cNvGrpSpPr/>
            <p:nvPr/>
          </p:nvGrpSpPr>
          <p:grpSpPr>
            <a:xfrm>
              <a:off x="878" y="4145"/>
              <a:ext cx="1184" cy="403"/>
              <a:chOff x="878" y="4145"/>
              <a:chExt cx="1184" cy="403"/>
            </a:xfrm>
          </p:grpSpPr>
          <p:sp>
            <p:nvSpPr>
              <p:cNvPr id="548" name="Google Shape;548;p28"/>
              <p:cNvSpPr txBox="1"/>
              <p:nvPr/>
            </p:nvSpPr>
            <p:spPr>
              <a:xfrm>
                <a:off x="878" y="4145"/>
                <a:ext cx="118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549" name="Google Shape;549;p28"/>
              <p:cNvGrpSpPr/>
              <p:nvPr/>
            </p:nvGrpSpPr>
            <p:grpSpPr>
              <a:xfrm>
                <a:off x="878" y="4145"/>
                <a:ext cx="1184" cy="403"/>
                <a:chOff x="878" y="4145"/>
                <a:chExt cx="1184" cy="403"/>
              </a:xfrm>
            </p:grpSpPr>
            <p:sp>
              <p:nvSpPr>
                <p:cNvPr id="550" name="Google Shape;550;p28"/>
                <p:cNvSpPr txBox="1"/>
                <p:nvPr/>
              </p:nvSpPr>
              <p:spPr>
                <a:xfrm>
                  <a:off x="894" y="4145"/>
                  <a:ext cx="115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Rainfall</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551" name="Google Shape;551;p28"/>
                <p:cNvSpPr txBox="1"/>
                <p:nvPr/>
              </p:nvSpPr>
              <p:spPr>
                <a:xfrm>
                  <a:off x="878" y="4145"/>
                  <a:ext cx="118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552" name="Google Shape;552;p28"/>
            <p:cNvGrpSpPr/>
            <p:nvPr/>
          </p:nvGrpSpPr>
          <p:grpSpPr>
            <a:xfrm>
              <a:off x="2062" y="4145"/>
              <a:ext cx="968" cy="403"/>
              <a:chOff x="2062" y="4145"/>
              <a:chExt cx="968" cy="403"/>
            </a:xfrm>
          </p:grpSpPr>
          <p:sp>
            <p:nvSpPr>
              <p:cNvPr id="553" name="Google Shape;553;p28"/>
              <p:cNvSpPr txBox="1"/>
              <p:nvPr/>
            </p:nvSpPr>
            <p:spPr>
              <a:xfrm>
                <a:off x="2062" y="4145"/>
                <a:ext cx="968"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554" name="Google Shape;554;p28"/>
              <p:cNvGrpSpPr/>
              <p:nvPr/>
            </p:nvGrpSpPr>
            <p:grpSpPr>
              <a:xfrm>
                <a:off x="2062" y="4145"/>
                <a:ext cx="968" cy="403"/>
                <a:chOff x="2062" y="4145"/>
                <a:chExt cx="968" cy="403"/>
              </a:xfrm>
            </p:grpSpPr>
            <p:sp>
              <p:nvSpPr>
                <p:cNvPr id="555" name="Google Shape;555;p28"/>
                <p:cNvSpPr txBox="1"/>
                <p:nvPr/>
              </p:nvSpPr>
              <p:spPr>
                <a:xfrm>
                  <a:off x="2078" y="4145"/>
                  <a:ext cx="936"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269</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556" name="Google Shape;556;p28"/>
                <p:cNvSpPr txBox="1"/>
                <p:nvPr/>
              </p:nvSpPr>
              <p:spPr>
                <a:xfrm>
                  <a:off x="2062" y="4145"/>
                  <a:ext cx="968"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557" name="Google Shape;557;p28"/>
            <p:cNvGrpSpPr/>
            <p:nvPr/>
          </p:nvGrpSpPr>
          <p:grpSpPr>
            <a:xfrm>
              <a:off x="0" y="4548"/>
              <a:ext cx="414" cy="403"/>
              <a:chOff x="0" y="4548"/>
              <a:chExt cx="414" cy="403"/>
            </a:xfrm>
          </p:grpSpPr>
          <p:sp>
            <p:nvSpPr>
              <p:cNvPr id="558" name="Google Shape;558;p28"/>
              <p:cNvSpPr txBox="1"/>
              <p:nvPr/>
            </p:nvSpPr>
            <p:spPr>
              <a:xfrm>
                <a:off x="0" y="4548"/>
                <a:ext cx="41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559" name="Google Shape;559;p28"/>
              <p:cNvGrpSpPr/>
              <p:nvPr/>
            </p:nvGrpSpPr>
            <p:grpSpPr>
              <a:xfrm>
                <a:off x="0" y="4548"/>
                <a:ext cx="414" cy="403"/>
                <a:chOff x="0" y="4548"/>
                <a:chExt cx="414" cy="403"/>
              </a:xfrm>
            </p:grpSpPr>
            <p:sp>
              <p:nvSpPr>
                <p:cNvPr id="560" name="Google Shape;560;p28"/>
                <p:cNvSpPr txBox="1"/>
                <p:nvPr/>
              </p:nvSpPr>
              <p:spPr>
                <a:xfrm>
                  <a:off x="16" y="4548"/>
                  <a:ext cx="38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09</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561" name="Google Shape;561;p28"/>
                <p:cNvSpPr txBox="1"/>
                <p:nvPr/>
              </p:nvSpPr>
              <p:spPr>
                <a:xfrm>
                  <a:off x="0" y="4548"/>
                  <a:ext cx="41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562" name="Google Shape;562;p28"/>
            <p:cNvGrpSpPr/>
            <p:nvPr/>
          </p:nvGrpSpPr>
          <p:grpSpPr>
            <a:xfrm>
              <a:off x="414" y="4548"/>
              <a:ext cx="464" cy="403"/>
              <a:chOff x="414" y="4548"/>
              <a:chExt cx="464" cy="403"/>
            </a:xfrm>
          </p:grpSpPr>
          <p:sp>
            <p:nvSpPr>
              <p:cNvPr id="563" name="Google Shape;563;p28"/>
              <p:cNvSpPr txBox="1"/>
              <p:nvPr/>
            </p:nvSpPr>
            <p:spPr>
              <a:xfrm>
                <a:off x="414" y="4548"/>
                <a:ext cx="46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564" name="Google Shape;564;p28"/>
              <p:cNvGrpSpPr/>
              <p:nvPr/>
            </p:nvGrpSpPr>
            <p:grpSpPr>
              <a:xfrm>
                <a:off x="414" y="4548"/>
                <a:ext cx="464" cy="403"/>
                <a:chOff x="414" y="4548"/>
                <a:chExt cx="464" cy="403"/>
              </a:xfrm>
            </p:grpSpPr>
            <p:sp>
              <p:nvSpPr>
                <p:cNvPr id="565" name="Google Shape;565;p28"/>
                <p:cNvSpPr txBox="1"/>
                <p:nvPr/>
              </p:nvSpPr>
              <p:spPr>
                <a:xfrm>
                  <a:off x="430" y="4548"/>
                  <a:ext cx="43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CL</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566" name="Google Shape;566;p28"/>
                <p:cNvSpPr txBox="1"/>
                <p:nvPr/>
              </p:nvSpPr>
              <p:spPr>
                <a:xfrm>
                  <a:off x="414" y="4548"/>
                  <a:ext cx="46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567" name="Google Shape;567;p28"/>
            <p:cNvGrpSpPr/>
            <p:nvPr/>
          </p:nvGrpSpPr>
          <p:grpSpPr>
            <a:xfrm>
              <a:off x="878" y="4548"/>
              <a:ext cx="1184" cy="403"/>
              <a:chOff x="878" y="4548"/>
              <a:chExt cx="1184" cy="403"/>
            </a:xfrm>
          </p:grpSpPr>
          <p:sp>
            <p:nvSpPr>
              <p:cNvPr id="568" name="Google Shape;568;p28"/>
              <p:cNvSpPr txBox="1"/>
              <p:nvPr/>
            </p:nvSpPr>
            <p:spPr>
              <a:xfrm>
                <a:off x="878" y="4548"/>
                <a:ext cx="118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569" name="Google Shape;569;p28"/>
              <p:cNvGrpSpPr/>
              <p:nvPr/>
            </p:nvGrpSpPr>
            <p:grpSpPr>
              <a:xfrm>
                <a:off x="878" y="4548"/>
                <a:ext cx="1184" cy="403"/>
                <a:chOff x="878" y="4548"/>
                <a:chExt cx="1184" cy="403"/>
              </a:xfrm>
            </p:grpSpPr>
            <p:sp>
              <p:nvSpPr>
                <p:cNvPr id="570" name="Google Shape;570;p28"/>
                <p:cNvSpPr txBox="1"/>
                <p:nvPr/>
              </p:nvSpPr>
              <p:spPr>
                <a:xfrm>
                  <a:off x="894" y="4548"/>
                  <a:ext cx="115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Climatology</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571" name="Google Shape;571;p28"/>
                <p:cNvSpPr txBox="1"/>
                <p:nvPr/>
              </p:nvSpPr>
              <p:spPr>
                <a:xfrm>
                  <a:off x="878" y="4548"/>
                  <a:ext cx="118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572" name="Google Shape;572;p28"/>
            <p:cNvGrpSpPr/>
            <p:nvPr/>
          </p:nvGrpSpPr>
          <p:grpSpPr>
            <a:xfrm>
              <a:off x="2062" y="4548"/>
              <a:ext cx="968" cy="403"/>
              <a:chOff x="2062" y="4548"/>
              <a:chExt cx="968" cy="403"/>
            </a:xfrm>
          </p:grpSpPr>
          <p:sp>
            <p:nvSpPr>
              <p:cNvPr id="573" name="Google Shape;573;p28"/>
              <p:cNvSpPr txBox="1"/>
              <p:nvPr/>
            </p:nvSpPr>
            <p:spPr>
              <a:xfrm>
                <a:off x="2062" y="4548"/>
                <a:ext cx="968"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574" name="Google Shape;574;p28"/>
              <p:cNvGrpSpPr/>
              <p:nvPr/>
            </p:nvGrpSpPr>
            <p:grpSpPr>
              <a:xfrm>
                <a:off x="2062" y="4548"/>
                <a:ext cx="968" cy="403"/>
                <a:chOff x="2062" y="4548"/>
                <a:chExt cx="968" cy="403"/>
              </a:xfrm>
            </p:grpSpPr>
            <p:sp>
              <p:nvSpPr>
                <p:cNvPr id="575" name="Google Shape;575;p28"/>
                <p:cNvSpPr txBox="1"/>
                <p:nvPr/>
              </p:nvSpPr>
              <p:spPr>
                <a:xfrm>
                  <a:off x="2078" y="4548"/>
                  <a:ext cx="936"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3</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576" name="Google Shape;576;p28"/>
                <p:cNvSpPr txBox="1"/>
                <p:nvPr/>
              </p:nvSpPr>
              <p:spPr>
                <a:xfrm>
                  <a:off x="2062" y="4548"/>
                  <a:ext cx="968"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577" name="Google Shape;577;p28"/>
            <p:cNvGrpSpPr/>
            <p:nvPr/>
          </p:nvGrpSpPr>
          <p:grpSpPr>
            <a:xfrm>
              <a:off x="0" y="4951"/>
              <a:ext cx="414" cy="403"/>
              <a:chOff x="0" y="4951"/>
              <a:chExt cx="414" cy="403"/>
            </a:xfrm>
          </p:grpSpPr>
          <p:sp>
            <p:nvSpPr>
              <p:cNvPr id="578" name="Google Shape;578;p28"/>
              <p:cNvSpPr txBox="1"/>
              <p:nvPr/>
            </p:nvSpPr>
            <p:spPr>
              <a:xfrm>
                <a:off x="0" y="4951"/>
                <a:ext cx="41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579" name="Google Shape;579;p28"/>
              <p:cNvGrpSpPr/>
              <p:nvPr/>
            </p:nvGrpSpPr>
            <p:grpSpPr>
              <a:xfrm>
                <a:off x="0" y="4951"/>
                <a:ext cx="414" cy="403"/>
                <a:chOff x="0" y="4951"/>
                <a:chExt cx="414" cy="403"/>
              </a:xfrm>
            </p:grpSpPr>
            <p:sp>
              <p:nvSpPr>
                <p:cNvPr id="580" name="Google Shape;580;p28"/>
                <p:cNvSpPr txBox="1"/>
                <p:nvPr/>
              </p:nvSpPr>
              <p:spPr>
                <a:xfrm>
                  <a:off x="16" y="4951"/>
                  <a:ext cx="38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10</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581" name="Google Shape;581;p28"/>
                <p:cNvSpPr txBox="1"/>
                <p:nvPr/>
              </p:nvSpPr>
              <p:spPr>
                <a:xfrm>
                  <a:off x="0" y="4951"/>
                  <a:ext cx="41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582" name="Google Shape;582;p28"/>
            <p:cNvGrpSpPr/>
            <p:nvPr/>
          </p:nvGrpSpPr>
          <p:grpSpPr>
            <a:xfrm>
              <a:off x="414" y="4951"/>
              <a:ext cx="464" cy="403"/>
              <a:chOff x="414" y="4951"/>
              <a:chExt cx="464" cy="403"/>
            </a:xfrm>
          </p:grpSpPr>
          <p:sp>
            <p:nvSpPr>
              <p:cNvPr id="583" name="Google Shape;583;p28"/>
              <p:cNvSpPr txBox="1"/>
              <p:nvPr/>
            </p:nvSpPr>
            <p:spPr>
              <a:xfrm>
                <a:off x="414" y="4951"/>
                <a:ext cx="46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584" name="Google Shape;584;p28"/>
              <p:cNvGrpSpPr/>
              <p:nvPr/>
            </p:nvGrpSpPr>
            <p:grpSpPr>
              <a:xfrm>
                <a:off x="414" y="4951"/>
                <a:ext cx="464" cy="403"/>
                <a:chOff x="414" y="4951"/>
                <a:chExt cx="464" cy="403"/>
              </a:xfrm>
            </p:grpSpPr>
            <p:sp>
              <p:nvSpPr>
                <p:cNvPr id="585" name="Google Shape;585;p28"/>
                <p:cNvSpPr txBox="1"/>
                <p:nvPr/>
              </p:nvSpPr>
              <p:spPr>
                <a:xfrm>
                  <a:off x="430" y="4951"/>
                  <a:ext cx="43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EV</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586" name="Google Shape;586;p28"/>
                <p:cNvSpPr txBox="1"/>
                <p:nvPr/>
              </p:nvSpPr>
              <p:spPr>
                <a:xfrm>
                  <a:off x="414" y="4951"/>
                  <a:ext cx="46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587" name="Google Shape;587;p28"/>
            <p:cNvGrpSpPr/>
            <p:nvPr/>
          </p:nvGrpSpPr>
          <p:grpSpPr>
            <a:xfrm>
              <a:off x="878" y="4951"/>
              <a:ext cx="1184" cy="403"/>
              <a:chOff x="878" y="4951"/>
              <a:chExt cx="1184" cy="403"/>
            </a:xfrm>
          </p:grpSpPr>
          <p:sp>
            <p:nvSpPr>
              <p:cNvPr id="588" name="Google Shape;588;p28"/>
              <p:cNvSpPr txBox="1"/>
              <p:nvPr/>
            </p:nvSpPr>
            <p:spPr>
              <a:xfrm>
                <a:off x="878" y="4951"/>
                <a:ext cx="1184"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589" name="Google Shape;589;p28"/>
              <p:cNvGrpSpPr/>
              <p:nvPr/>
            </p:nvGrpSpPr>
            <p:grpSpPr>
              <a:xfrm>
                <a:off x="878" y="4951"/>
                <a:ext cx="1184" cy="403"/>
                <a:chOff x="878" y="4951"/>
                <a:chExt cx="1184" cy="403"/>
              </a:xfrm>
            </p:grpSpPr>
            <p:sp>
              <p:nvSpPr>
                <p:cNvPr id="590" name="Google Shape;590;p28"/>
                <p:cNvSpPr txBox="1"/>
                <p:nvPr/>
              </p:nvSpPr>
              <p:spPr>
                <a:xfrm>
                  <a:off x="894" y="4951"/>
                  <a:ext cx="1152"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Evaporation</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591" name="Google Shape;591;p28"/>
                <p:cNvSpPr txBox="1"/>
                <p:nvPr/>
              </p:nvSpPr>
              <p:spPr>
                <a:xfrm>
                  <a:off x="878" y="4951"/>
                  <a:ext cx="1184"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592" name="Google Shape;592;p28"/>
            <p:cNvGrpSpPr/>
            <p:nvPr/>
          </p:nvGrpSpPr>
          <p:grpSpPr>
            <a:xfrm>
              <a:off x="2062" y="4951"/>
              <a:ext cx="968" cy="403"/>
              <a:chOff x="2062" y="4951"/>
              <a:chExt cx="968" cy="403"/>
            </a:xfrm>
          </p:grpSpPr>
          <p:sp>
            <p:nvSpPr>
              <p:cNvPr id="593" name="Google Shape;593;p28"/>
              <p:cNvSpPr txBox="1"/>
              <p:nvPr/>
            </p:nvSpPr>
            <p:spPr>
              <a:xfrm>
                <a:off x="2062" y="4951"/>
                <a:ext cx="968"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594" name="Google Shape;594;p28"/>
              <p:cNvGrpSpPr/>
              <p:nvPr/>
            </p:nvGrpSpPr>
            <p:grpSpPr>
              <a:xfrm>
                <a:off x="2062" y="4951"/>
                <a:ext cx="968" cy="403"/>
                <a:chOff x="2062" y="4951"/>
                <a:chExt cx="968" cy="403"/>
              </a:xfrm>
            </p:grpSpPr>
            <p:sp>
              <p:nvSpPr>
                <p:cNvPr id="595" name="Google Shape;595;p28"/>
                <p:cNvSpPr txBox="1"/>
                <p:nvPr/>
              </p:nvSpPr>
              <p:spPr>
                <a:xfrm>
                  <a:off x="2078" y="4951"/>
                  <a:ext cx="936" cy="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39</a:t>
                  </a:r>
                  <a:endParaRPr sz="12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b="1" i="0" u="none">
                    <a:solidFill>
                      <a:schemeClr val="dk1"/>
                    </a:solidFill>
                    <a:latin typeface="Times New Roman"/>
                    <a:ea typeface="Times New Roman"/>
                    <a:cs typeface="Times New Roman"/>
                    <a:sym typeface="Times New Roman"/>
                  </a:endParaRPr>
                </a:p>
              </p:txBody>
            </p:sp>
            <p:sp>
              <p:nvSpPr>
                <p:cNvPr id="596" name="Google Shape;596;p28"/>
                <p:cNvSpPr txBox="1"/>
                <p:nvPr/>
              </p:nvSpPr>
              <p:spPr>
                <a:xfrm>
                  <a:off x="2062" y="4951"/>
                  <a:ext cx="968" cy="403"/>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29" descr="Picture 009"/>
          <p:cNvPicPr preferRelativeResize="0"/>
          <p:nvPr/>
        </p:nvPicPr>
        <p:blipFill rotWithShape="1">
          <a:blip r:embed="rId3">
            <a:alphaModFix/>
          </a:blip>
          <a:srcRect/>
          <a:stretch/>
        </p:blipFill>
        <p:spPr>
          <a:xfrm>
            <a:off x="0" y="5029200"/>
            <a:ext cx="2209800" cy="1828800"/>
          </a:xfrm>
          <a:prstGeom prst="rect">
            <a:avLst/>
          </a:prstGeom>
          <a:noFill/>
          <a:ln>
            <a:noFill/>
          </a:ln>
        </p:spPr>
      </p:pic>
      <p:pic>
        <p:nvPicPr>
          <p:cNvPr id="602" name="Google Shape;602;p29" descr="Picture 125"/>
          <p:cNvPicPr preferRelativeResize="0"/>
          <p:nvPr/>
        </p:nvPicPr>
        <p:blipFill rotWithShape="1">
          <a:blip r:embed="rId4">
            <a:alphaModFix/>
          </a:blip>
          <a:srcRect/>
          <a:stretch/>
        </p:blipFill>
        <p:spPr>
          <a:xfrm>
            <a:off x="4419600" y="5040312"/>
            <a:ext cx="2362200" cy="1817687"/>
          </a:xfrm>
          <a:prstGeom prst="rect">
            <a:avLst/>
          </a:prstGeom>
          <a:noFill/>
          <a:ln>
            <a:noFill/>
          </a:ln>
        </p:spPr>
      </p:pic>
      <p:pic>
        <p:nvPicPr>
          <p:cNvPr id="603" name="Google Shape;603;p29" descr="Picture 126"/>
          <p:cNvPicPr preferRelativeResize="0"/>
          <p:nvPr/>
        </p:nvPicPr>
        <p:blipFill rotWithShape="1">
          <a:blip r:embed="rId5">
            <a:alphaModFix/>
          </a:blip>
          <a:srcRect/>
          <a:stretch/>
        </p:blipFill>
        <p:spPr>
          <a:xfrm>
            <a:off x="6781800" y="5040312"/>
            <a:ext cx="2362200" cy="1817687"/>
          </a:xfrm>
          <a:prstGeom prst="rect">
            <a:avLst/>
          </a:prstGeom>
          <a:noFill/>
          <a:ln>
            <a:noFill/>
          </a:ln>
        </p:spPr>
      </p:pic>
      <p:pic>
        <p:nvPicPr>
          <p:cNvPr id="604" name="Google Shape;604;p29" descr="Picture 127"/>
          <p:cNvPicPr preferRelativeResize="0"/>
          <p:nvPr/>
        </p:nvPicPr>
        <p:blipFill rotWithShape="1">
          <a:blip r:embed="rId6">
            <a:alphaModFix/>
          </a:blip>
          <a:srcRect/>
          <a:stretch/>
        </p:blipFill>
        <p:spPr>
          <a:xfrm>
            <a:off x="2514600" y="1765300"/>
            <a:ext cx="4038600" cy="3276600"/>
          </a:xfrm>
          <a:prstGeom prst="rect">
            <a:avLst/>
          </a:prstGeom>
          <a:noFill/>
          <a:ln>
            <a:noFill/>
          </a:ln>
        </p:spPr>
      </p:pic>
      <p:pic>
        <p:nvPicPr>
          <p:cNvPr id="605" name="Google Shape;605;p29" descr="Picture 130"/>
          <p:cNvPicPr preferRelativeResize="0"/>
          <p:nvPr/>
        </p:nvPicPr>
        <p:blipFill rotWithShape="1">
          <a:blip r:embed="rId7">
            <a:alphaModFix/>
          </a:blip>
          <a:srcRect/>
          <a:stretch/>
        </p:blipFill>
        <p:spPr>
          <a:xfrm>
            <a:off x="6553200" y="2997200"/>
            <a:ext cx="2590800" cy="2057400"/>
          </a:xfrm>
          <a:prstGeom prst="rect">
            <a:avLst/>
          </a:prstGeom>
          <a:noFill/>
          <a:ln>
            <a:noFill/>
          </a:ln>
        </p:spPr>
      </p:pic>
      <p:pic>
        <p:nvPicPr>
          <p:cNvPr id="606" name="Google Shape;606;p29" descr="Picture 131"/>
          <p:cNvPicPr preferRelativeResize="0"/>
          <p:nvPr/>
        </p:nvPicPr>
        <p:blipFill rotWithShape="1">
          <a:blip r:embed="rId8">
            <a:alphaModFix/>
          </a:blip>
          <a:srcRect l="4499"/>
          <a:stretch/>
        </p:blipFill>
        <p:spPr>
          <a:xfrm>
            <a:off x="2165350" y="5035550"/>
            <a:ext cx="2262187" cy="1822450"/>
          </a:xfrm>
          <a:prstGeom prst="rect">
            <a:avLst/>
          </a:prstGeom>
          <a:noFill/>
          <a:ln>
            <a:noFill/>
          </a:ln>
        </p:spPr>
      </p:pic>
      <p:pic>
        <p:nvPicPr>
          <p:cNvPr id="607" name="Google Shape;607;p29" descr="Picture 134"/>
          <p:cNvPicPr preferRelativeResize="0"/>
          <p:nvPr/>
        </p:nvPicPr>
        <p:blipFill rotWithShape="1">
          <a:blip r:embed="rId9">
            <a:alphaModFix/>
          </a:blip>
          <a:srcRect/>
          <a:stretch/>
        </p:blipFill>
        <p:spPr>
          <a:xfrm>
            <a:off x="6553200" y="1219200"/>
            <a:ext cx="2590800" cy="1905000"/>
          </a:xfrm>
          <a:prstGeom prst="rect">
            <a:avLst/>
          </a:prstGeom>
          <a:noFill/>
          <a:ln>
            <a:noFill/>
          </a:ln>
        </p:spPr>
      </p:pic>
      <p:sp>
        <p:nvSpPr>
          <p:cNvPr id="608" name="Google Shape;608;p29"/>
          <p:cNvSpPr txBox="1"/>
          <p:nvPr/>
        </p:nvSpPr>
        <p:spPr>
          <a:xfrm>
            <a:off x="533400" y="609600"/>
            <a:ext cx="8153400" cy="762000"/>
          </a:xfrm>
          <a:prstGeom prst="rect">
            <a:avLst/>
          </a:prstGeom>
          <a:noFill/>
          <a:ln>
            <a:noFill/>
          </a:ln>
        </p:spPr>
        <p:txBody>
          <a:bodyPr spcFirstLastPara="1" wrap="square" lIns="0" tIns="45700" rIns="0" bIns="0" anchor="b" anchorCtr="0">
            <a:noAutofit/>
          </a:bodyPr>
          <a:lstStyle/>
          <a:p>
            <a:pPr marL="0" marR="0" lvl="0" indent="0" algn="ctr" rtl="0">
              <a:lnSpc>
                <a:spcPct val="100000"/>
              </a:lnSpc>
              <a:spcBef>
                <a:spcPts val="0"/>
              </a:spcBef>
              <a:spcAft>
                <a:spcPts val="0"/>
              </a:spcAft>
              <a:buClr>
                <a:srgbClr val="0000FF"/>
              </a:buClr>
              <a:buSzPts val="2400"/>
              <a:buFont typeface="Times New Roman"/>
              <a:buNone/>
            </a:pPr>
            <a:br>
              <a:rPr lang="en-US" sz="2400" b="1" i="0" u="none">
                <a:solidFill>
                  <a:srgbClr val="0000FF"/>
                </a:solidFill>
                <a:latin typeface="Times New Roman"/>
                <a:ea typeface="Times New Roman"/>
                <a:cs typeface="Times New Roman"/>
                <a:sym typeface="Times New Roman"/>
              </a:rPr>
            </a:br>
            <a:r>
              <a:rPr lang="en-US" sz="2400" b="1" i="0" u="none">
                <a:solidFill>
                  <a:srgbClr val="0000FF"/>
                </a:solidFill>
                <a:latin typeface="Times New Roman"/>
                <a:ea typeface="Times New Roman"/>
                <a:cs typeface="Times New Roman"/>
                <a:sym typeface="Times New Roman"/>
              </a:rPr>
              <a:t>Surface Water Monitoring Equipment</a:t>
            </a:r>
            <a:br>
              <a:rPr lang="en-US" sz="2400" b="1" i="0" u="none">
                <a:solidFill>
                  <a:srgbClr val="0000FF"/>
                </a:solidFill>
                <a:latin typeface="Times New Roman"/>
                <a:ea typeface="Times New Roman"/>
                <a:cs typeface="Times New Roman"/>
                <a:sym typeface="Times New Roman"/>
              </a:rPr>
            </a:br>
            <a:endParaRPr/>
          </a:p>
        </p:txBody>
      </p:sp>
      <p:pic>
        <p:nvPicPr>
          <p:cNvPr id="609" name="Google Shape;609;p29" descr="ada5 053"/>
          <p:cNvPicPr preferRelativeResize="0"/>
          <p:nvPr/>
        </p:nvPicPr>
        <p:blipFill rotWithShape="1">
          <a:blip r:embed="rId10">
            <a:alphaModFix/>
          </a:blip>
          <a:srcRect/>
          <a:stretch/>
        </p:blipFill>
        <p:spPr>
          <a:xfrm>
            <a:off x="0" y="1219200"/>
            <a:ext cx="2514600" cy="1981200"/>
          </a:xfrm>
          <a:prstGeom prst="rect">
            <a:avLst/>
          </a:prstGeom>
          <a:noFill/>
          <a:ln>
            <a:noFill/>
          </a:ln>
        </p:spPr>
      </p:pic>
      <p:pic>
        <p:nvPicPr>
          <p:cNvPr id="610" name="Google Shape;610;p29" descr="ada5 058"/>
          <p:cNvPicPr preferRelativeResize="0"/>
          <p:nvPr/>
        </p:nvPicPr>
        <p:blipFill rotWithShape="1">
          <a:blip r:embed="rId11">
            <a:alphaModFix/>
          </a:blip>
          <a:srcRect/>
          <a:stretch/>
        </p:blipFill>
        <p:spPr>
          <a:xfrm>
            <a:off x="0" y="3143250"/>
            <a:ext cx="2514600" cy="1885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
          <p:cNvSpPr txBox="1">
            <a:spLocks noGrp="1"/>
          </p:cNvSpPr>
          <p:nvPr>
            <p:ph type="title" idx="4294967295"/>
          </p:nvPr>
        </p:nvSpPr>
        <p:spPr>
          <a:xfrm>
            <a:off x="1905000" y="2895600"/>
            <a:ext cx="72390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C3260C"/>
              </a:buClr>
              <a:buSzPts val="4096"/>
              <a:buFont typeface="Georgia"/>
              <a:buNone/>
            </a:pPr>
            <a:r>
              <a:rPr lang="en-US" sz="3200" b="1" i="0" u="none" strike="noStrike" cap="none">
                <a:solidFill>
                  <a:srgbClr val="0000FF"/>
                </a:solidFill>
                <a:latin typeface="Times New Roman"/>
                <a:ea typeface="Times New Roman"/>
                <a:cs typeface="Times New Roman"/>
                <a:sym typeface="Times New Roman"/>
              </a:rPr>
              <a:t>Flooding</a:t>
            </a:r>
            <a:endParaRPr/>
          </a:p>
        </p:txBody>
      </p:sp>
      <p:sp>
        <p:nvSpPr>
          <p:cNvPr id="143" name="Google Shape;143;p3"/>
          <p:cNvSpPr txBox="1"/>
          <p:nvPr/>
        </p:nvSpPr>
        <p:spPr>
          <a:xfrm>
            <a:off x="457200" y="6172200"/>
            <a:ext cx="3352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100"/>
              <a:buFont typeface="Arial"/>
              <a:buNone/>
            </a:pPr>
            <a:r>
              <a:rPr lang="en-US" sz="1100" b="1" i="0" u="none">
                <a:solidFill>
                  <a:srgbClr val="7F7F7F"/>
                </a:solidFill>
                <a:latin typeface="Arial"/>
                <a:ea typeface="Arial"/>
                <a:cs typeface="Arial"/>
                <a:sym typeface="Arial"/>
              </a:rPr>
              <a:t>anwarzahidb@gmail.com</a:t>
            </a:r>
            <a:endParaRPr/>
          </a:p>
        </p:txBody>
      </p:sp>
      <p:pic>
        <p:nvPicPr>
          <p:cNvPr id="144" name="Google Shape;144;p3" descr="000_0715"/>
          <p:cNvPicPr preferRelativeResize="0"/>
          <p:nvPr/>
        </p:nvPicPr>
        <p:blipFill rotWithShape="1">
          <a:blip r:embed="rId4">
            <a:alphaModFix/>
          </a:blip>
          <a:srcRect l="9999" t="22453" r="7895" b="18597"/>
          <a:stretch/>
        </p:blipFill>
        <p:spPr>
          <a:xfrm>
            <a:off x="3048000" y="4054475"/>
            <a:ext cx="2911475" cy="1828800"/>
          </a:xfrm>
          <a:prstGeom prst="rect">
            <a:avLst/>
          </a:prstGeom>
          <a:noFill/>
          <a:ln>
            <a:noFill/>
          </a:ln>
        </p:spPr>
      </p:pic>
      <p:graphicFrame>
        <p:nvGraphicFramePr>
          <p:cNvPr id="145" name="Google Shape;145;p3"/>
          <p:cNvGraphicFramePr/>
          <p:nvPr/>
        </p:nvGraphicFramePr>
        <p:xfrm>
          <a:off x="533400" y="4054475"/>
          <a:ext cx="2667000" cy="1889125"/>
        </p:xfrm>
        <a:graphic>
          <a:graphicData uri="http://schemas.openxmlformats.org/presentationml/2006/ole">
            <mc:AlternateContent xmlns:mc="http://schemas.openxmlformats.org/markup-compatibility/2006">
              <mc:Choice xmlns:v="urn:schemas-microsoft-com:vml" Requires="v">
                <p:oleObj spid="_x0000_s1027" r:id="rId5" imgW="2667000" imgH="1889125" progId="MSPhotoEd.3">
                  <p:embed/>
                </p:oleObj>
              </mc:Choice>
              <mc:Fallback>
                <p:oleObj r:id="rId5" imgW="2667000" imgH="1889125" progId="MSPhotoEd.3">
                  <p:embed/>
                  <p:pic>
                    <p:nvPicPr>
                      <p:cNvPr id="145" name="Google Shape;145;p3"/>
                      <p:cNvPicPr preferRelativeResize="0"/>
                      <p:nvPr/>
                    </p:nvPicPr>
                    <p:blipFill rotWithShape="1">
                      <a:blip r:embed="rId6">
                        <a:alphaModFix/>
                      </a:blip>
                      <a:srcRect/>
                      <a:stretch/>
                    </p:blipFill>
                    <p:spPr>
                      <a:xfrm>
                        <a:off x="533400" y="4054475"/>
                        <a:ext cx="2667000" cy="1889125"/>
                      </a:xfrm>
                      <a:prstGeom prst="rect">
                        <a:avLst/>
                      </a:prstGeom>
                      <a:noFill/>
                      <a:ln>
                        <a:noFill/>
                      </a:ln>
                    </p:spPr>
                  </p:pic>
                </p:oleObj>
              </mc:Fallback>
            </mc:AlternateContent>
          </a:graphicData>
        </a:graphic>
      </p:graphicFrame>
      <p:pic>
        <p:nvPicPr>
          <p:cNvPr id="146" name="Google Shape;146;p3" descr="4"/>
          <p:cNvPicPr preferRelativeResize="0"/>
          <p:nvPr/>
        </p:nvPicPr>
        <p:blipFill rotWithShape="1">
          <a:blip r:embed="rId7">
            <a:alphaModFix/>
          </a:blip>
          <a:srcRect/>
          <a:stretch/>
        </p:blipFill>
        <p:spPr>
          <a:xfrm>
            <a:off x="5973762" y="4054475"/>
            <a:ext cx="2819400" cy="18288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30"/>
          <p:cNvSpPr txBox="1"/>
          <p:nvPr/>
        </p:nvSpPr>
        <p:spPr>
          <a:xfrm>
            <a:off x="457200" y="6172200"/>
            <a:ext cx="3352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100"/>
              <a:buFont typeface="Arial"/>
              <a:buNone/>
            </a:pPr>
            <a:r>
              <a:rPr lang="en-US" sz="1100" b="1" i="0" u="none">
                <a:solidFill>
                  <a:srgbClr val="7F7F7F"/>
                </a:solidFill>
                <a:latin typeface="Arial"/>
                <a:ea typeface="Arial"/>
                <a:cs typeface="Arial"/>
                <a:sym typeface="Arial"/>
              </a:rPr>
              <a:t>anwarzahidb@gmail.com</a:t>
            </a:r>
            <a:endParaRPr/>
          </a:p>
        </p:txBody>
      </p:sp>
      <p:sp>
        <p:nvSpPr>
          <p:cNvPr id="616" name="Google Shape;616;p30"/>
          <p:cNvSpPr txBox="1"/>
          <p:nvPr/>
        </p:nvSpPr>
        <p:spPr>
          <a:xfrm>
            <a:off x="533400" y="762000"/>
            <a:ext cx="8153400" cy="762000"/>
          </a:xfrm>
          <a:prstGeom prst="rect">
            <a:avLst/>
          </a:prstGeom>
          <a:noFill/>
          <a:ln>
            <a:noFill/>
          </a:ln>
        </p:spPr>
        <p:txBody>
          <a:bodyPr spcFirstLastPara="1" wrap="square" lIns="0" tIns="45700" rIns="0" bIns="0" anchor="b" anchorCtr="0">
            <a:noAutofit/>
          </a:bodyPr>
          <a:lstStyle/>
          <a:p>
            <a:pPr marL="0" marR="0" lvl="0" indent="0" algn="ctr" rtl="0">
              <a:lnSpc>
                <a:spcPct val="100000"/>
              </a:lnSpc>
              <a:spcBef>
                <a:spcPts val="0"/>
              </a:spcBef>
              <a:spcAft>
                <a:spcPts val="0"/>
              </a:spcAft>
              <a:buClr>
                <a:srgbClr val="0000FF"/>
              </a:buClr>
              <a:buSzPts val="2400"/>
              <a:buFont typeface="Times New Roman"/>
              <a:buNone/>
            </a:pPr>
            <a:br>
              <a:rPr lang="en-US" sz="2400" b="1" i="0" u="none">
                <a:solidFill>
                  <a:srgbClr val="0000FF"/>
                </a:solidFill>
                <a:latin typeface="Times New Roman"/>
                <a:ea typeface="Times New Roman"/>
                <a:cs typeface="Times New Roman"/>
                <a:sym typeface="Times New Roman"/>
              </a:rPr>
            </a:br>
            <a:r>
              <a:rPr lang="en-US" sz="2400" b="1" i="0" u="none">
                <a:solidFill>
                  <a:srgbClr val="0000FF"/>
                </a:solidFill>
                <a:latin typeface="Times New Roman"/>
                <a:ea typeface="Times New Roman"/>
                <a:cs typeface="Times New Roman"/>
                <a:sym typeface="Times New Roman"/>
              </a:rPr>
              <a:t>Automation of Monitoring Equipment</a:t>
            </a:r>
            <a:br>
              <a:rPr lang="en-US" sz="2400" b="1" i="0" u="none">
                <a:solidFill>
                  <a:srgbClr val="0000FF"/>
                </a:solidFill>
                <a:latin typeface="Times New Roman"/>
                <a:ea typeface="Times New Roman"/>
                <a:cs typeface="Times New Roman"/>
                <a:sym typeface="Times New Roman"/>
              </a:rPr>
            </a:br>
            <a:endParaRPr/>
          </a:p>
        </p:txBody>
      </p:sp>
      <p:pic>
        <p:nvPicPr>
          <p:cNvPr id="617" name="Google Shape;617;p30"/>
          <p:cNvPicPr preferRelativeResize="0"/>
          <p:nvPr/>
        </p:nvPicPr>
        <p:blipFill rotWithShape="1">
          <a:blip r:embed="rId3">
            <a:alphaModFix/>
          </a:blip>
          <a:srcRect/>
          <a:stretch/>
        </p:blipFill>
        <p:spPr>
          <a:xfrm>
            <a:off x="241300" y="1600200"/>
            <a:ext cx="2892425" cy="4267200"/>
          </a:xfrm>
          <a:prstGeom prst="rect">
            <a:avLst/>
          </a:prstGeom>
          <a:noFill/>
          <a:ln>
            <a:noFill/>
          </a:ln>
        </p:spPr>
      </p:pic>
      <p:pic>
        <p:nvPicPr>
          <p:cNvPr id="618" name="Google Shape;618;p30" descr="F:\ICIMOD document\ICIMOD_Photo\Lalonshah\DSC_20101.JPG"/>
          <p:cNvPicPr preferRelativeResize="0"/>
          <p:nvPr/>
        </p:nvPicPr>
        <p:blipFill rotWithShape="1">
          <a:blip r:embed="rId4">
            <a:alphaModFix/>
          </a:blip>
          <a:srcRect l="7826" r="2609"/>
          <a:stretch/>
        </p:blipFill>
        <p:spPr>
          <a:xfrm>
            <a:off x="3182937" y="1600200"/>
            <a:ext cx="2836862" cy="4267200"/>
          </a:xfrm>
          <a:prstGeom prst="rect">
            <a:avLst/>
          </a:prstGeom>
          <a:noFill/>
          <a:ln>
            <a:noFill/>
          </a:ln>
        </p:spPr>
      </p:pic>
      <p:pic>
        <p:nvPicPr>
          <p:cNvPr id="619" name="Google Shape;619;p30" descr="Ballah-02.jpg"/>
          <p:cNvPicPr preferRelativeResize="0"/>
          <p:nvPr/>
        </p:nvPicPr>
        <p:blipFill rotWithShape="1">
          <a:blip r:embed="rId5">
            <a:alphaModFix/>
          </a:blip>
          <a:srcRect l="16871" t="7527" r="8436" b="16940"/>
          <a:stretch/>
        </p:blipFill>
        <p:spPr>
          <a:xfrm>
            <a:off x="6069012" y="1600200"/>
            <a:ext cx="2846387" cy="4267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31"/>
          <p:cNvSpPr txBox="1"/>
          <p:nvPr/>
        </p:nvSpPr>
        <p:spPr>
          <a:xfrm>
            <a:off x="1371600" y="685800"/>
            <a:ext cx="61722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25" name="Google Shape;625;p31"/>
          <p:cNvSpPr txBox="1"/>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26" name="Google Shape;626;p31"/>
          <p:cNvSpPr txBox="1"/>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627" name="Google Shape;627;p31"/>
          <p:cNvPicPr preferRelativeResize="0"/>
          <p:nvPr/>
        </p:nvPicPr>
        <p:blipFill rotWithShape="1">
          <a:blip r:embed="rId3">
            <a:alphaModFix/>
          </a:blip>
          <a:srcRect t="1423" r="4137" b="2847"/>
          <a:stretch/>
        </p:blipFill>
        <p:spPr>
          <a:xfrm>
            <a:off x="158750" y="777875"/>
            <a:ext cx="4279900" cy="5748337"/>
          </a:xfrm>
          <a:prstGeom prst="rect">
            <a:avLst/>
          </a:prstGeom>
          <a:noFill/>
          <a:ln>
            <a:noFill/>
          </a:ln>
        </p:spPr>
      </p:pic>
      <p:sp>
        <p:nvSpPr>
          <p:cNvPr id="628" name="Google Shape;628;p31"/>
          <p:cNvSpPr txBox="1"/>
          <p:nvPr/>
        </p:nvSpPr>
        <p:spPr>
          <a:xfrm>
            <a:off x="4572000" y="865187"/>
            <a:ext cx="4419600" cy="3478212"/>
          </a:xfrm>
          <a:prstGeom prst="rect">
            <a:avLst/>
          </a:prstGeom>
          <a:solidFill>
            <a:srgbClr val="DCE1F4"/>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Times New Roman"/>
              <a:buNone/>
            </a:pPr>
            <a:r>
              <a:rPr lang="en-US" sz="1100" b="1" i="0" u="none">
                <a:solidFill>
                  <a:schemeClr val="dk1"/>
                </a:solidFill>
                <a:latin typeface="Times New Roman"/>
                <a:ea typeface="Times New Roman"/>
                <a:cs typeface="Times New Roman"/>
                <a:sym typeface="Times New Roman"/>
              </a:rPr>
              <a:t>River: 22 Brahmaputra-Jamuna Station: SW46.9L Bahadurabad</a:t>
            </a:r>
            <a:endParaRPr/>
          </a:p>
          <a:p>
            <a:pPr marL="0" marR="0" lvl="0" indent="0" algn="l" rtl="0">
              <a:lnSpc>
                <a:spcPct val="100000"/>
              </a:lnSpc>
              <a:spcBef>
                <a:spcPts val="0"/>
              </a:spcBef>
              <a:spcAft>
                <a:spcPts val="0"/>
              </a:spcAft>
              <a:buClr>
                <a:schemeClr val="dk1"/>
              </a:buClr>
              <a:buSzPts val="1100"/>
              <a:buFont typeface="Times New Roman"/>
              <a:buNone/>
            </a:pPr>
            <a:r>
              <a:rPr lang="en-US" sz="1100" b="1" i="0" u="none">
                <a:solidFill>
                  <a:schemeClr val="dk1"/>
                </a:solidFill>
                <a:latin typeface="Times New Roman"/>
                <a:ea typeface="Times New Roman"/>
                <a:cs typeface="Times New Roman"/>
                <a:sym typeface="Times New Roman"/>
              </a:rPr>
              <a:t> </a:t>
            </a:r>
            <a:endParaRPr/>
          </a:p>
          <a:p>
            <a:pPr marL="0" marR="0" lvl="0" indent="0" algn="l" rtl="0">
              <a:lnSpc>
                <a:spcPct val="100000"/>
              </a:lnSpc>
              <a:spcBef>
                <a:spcPts val="0"/>
              </a:spcBef>
              <a:spcAft>
                <a:spcPts val="0"/>
              </a:spcAft>
              <a:buClr>
                <a:schemeClr val="dk1"/>
              </a:buClr>
              <a:buSzPts val="1100"/>
              <a:buFont typeface="Times New Roman"/>
              <a:buNone/>
            </a:pPr>
            <a:r>
              <a:rPr lang="en-US" sz="1100" b="1" i="0" u="none">
                <a:solidFill>
                  <a:schemeClr val="dk1"/>
                </a:solidFill>
                <a:latin typeface="Times New Roman"/>
                <a:ea typeface="Times New Roman"/>
                <a:cs typeface="Times New Roman"/>
                <a:sym typeface="Times New Roman"/>
              </a:rPr>
              <a:t>The station is located in Islampur UZ in Jamalpur district. Water Level, Discharge and sediment measurements are made at this station.</a:t>
            </a:r>
            <a:endParaRPr/>
          </a:p>
          <a:p>
            <a:pPr marL="0" marR="0" lvl="0" indent="0" algn="l" rtl="0">
              <a:lnSpc>
                <a:spcPct val="100000"/>
              </a:lnSpc>
              <a:spcBef>
                <a:spcPts val="0"/>
              </a:spcBef>
              <a:spcAft>
                <a:spcPts val="0"/>
              </a:spcAft>
              <a:buClr>
                <a:schemeClr val="dk1"/>
              </a:buClr>
              <a:buSzPts val="1100"/>
              <a:buFont typeface="Times New Roman"/>
              <a:buNone/>
            </a:pPr>
            <a:r>
              <a:rPr lang="en-US" sz="1100" b="1" i="0" u="none">
                <a:solidFill>
                  <a:schemeClr val="dk1"/>
                </a:solidFill>
                <a:latin typeface="Times New Roman"/>
                <a:ea typeface="Times New Roman"/>
                <a:cs typeface="Times New Roman"/>
                <a:sym typeface="Times New Roman"/>
              </a:rPr>
              <a:t> </a:t>
            </a:r>
            <a:endParaRPr/>
          </a:p>
          <a:p>
            <a:pPr marL="0" marR="0" lvl="0" indent="0" algn="l" rtl="0">
              <a:lnSpc>
                <a:spcPct val="100000"/>
              </a:lnSpc>
              <a:spcBef>
                <a:spcPts val="0"/>
              </a:spcBef>
              <a:spcAft>
                <a:spcPts val="0"/>
              </a:spcAft>
              <a:buClr>
                <a:schemeClr val="dk1"/>
              </a:buClr>
              <a:buSzPts val="1100"/>
              <a:buFont typeface="Times New Roman"/>
              <a:buNone/>
            </a:pPr>
            <a:r>
              <a:rPr lang="en-US" sz="1100" b="1" i="0" u="none">
                <a:solidFill>
                  <a:schemeClr val="dk1"/>
                </a:solidFill>
                <a:latin typeface="Times New Roman"/>
                <a:ea typeface="Times New Roman"/>
                <a:cs typeface="Times New Roman"/>
                <a:sym typeface="Times New Roman"/>
              </a:rPr>
              <a:t>Availability of WL	:from 1949 to 2007 – 58 years </a:t>
            </a:r>
            <a:endParaRPr/>
          </a:p>
          <a:p>
            <a:pPr marL="0" marR="0" lvl="0" indent="0" algn="l" rtl="0">
              <a:lnSpc>
                <a:spcPct val="100000"/>
              </a:lnSpc>
              <a:spcBef>
                <a:spcPts val="0"/>
              </a:spcBef>
              <a:spcAft>
                <a:spcPts val="0"/>
              </a:spcAft>
              <a:buClr>
                <a:schemeClr val="dk1"/>
              </a:buClr>
              <a:buSzPts val="1100"/>
              <a:buFont typeface="Times New Roman"/>
              <a:buNone/>
            </a:pPr>
            <a:r>
              <a:rPr lang="en-US" sz="1100" b="1" i="0" u="none">
                <a:solidFill>
                  <a:schemeClr val="dk1"/>
                </a:solidFill>
                <a:latin typeface="Times New Roman"/>
                <a:ea typeface="Times New Roman"/>
                <a:cs typeface="Times New Roman"/>
                <a:sym typeface="Times New Roman"/>
              </a:rPr>
              <a:t>Recorded Highest WL 	: 20.61 m-PWD on 30/08/1988</a:t>
            </a:r>
            <a:endParaRPr/>
          </a:p>
          <a:p>
            <a:pPr marL="0" marR="0" lvl="0" indent="0" algn="l" rtl="0">
              <a:lnSpc>
                <a:spcPct val="100000"/>
              </a:lnSpc>
              <a:spcBef>
                <a:spcPts val="0"/>
              </a:spcBef>
              <a:spcAft>
                <a:spcPts val="0"/>
              </a:spcAft>
              <a:buClr>
                <a:schemeClr val="dk1"/>
              </a:buClr>
              <a:buSzPts val="1100"/>
              <a:buFont typeface="Times New Roman"/>
              <a:buNone/>
            </a:pPr>
            <a:r>
              <a:rPr lang="en-US" sz="1100" b="1" i="0" u="none">
                <a:solidFill>
                  <a:schemeClr val="dk1"/>
                </a:solidFill>
                <a:latin typeface="Times New Roman"/>
                <a:ea typeface="Times New Roman"/>
                <a:cs typeface="Times New Roman"/>
                <a:sym typeface="Times New Roman"/>
              </a:rPr>
              <a:t>Recorded Lowest WL 	:11.70 m-PWD on 25/02/1952</a:t>
            </a:r>
            <a:endParaRPr/>
          </a:p>
          <a:p>
            <a:pPr marL="0" marR="0" lvl="0" indent="0" algn="l" rtl="0">
              <a:lnSpc>
                <a:spcPct val="100000"/>
              </a:lnSpc>
              <a:spcBef>
                <a:spcPts val="0"/>
              </a:spcBef>
              <a:spcAft>
                <a:spcPts val="0"/>
              </a:spcAft>
              <a:buClr>
                <a:schemeClr val="dk1"/>
              </a:buClr>
              <a:buSzPts val="1100"/>
              <a:buFont typeface="Times New Roman"/>
              <a:buNone/>
            </a:pPr>
            <a:r>
              <a:rPr lang="en-US" sz="1100" b="1" i="0" u="none">
                <a:solidFill>
                  <a:schemeClr val="dk1"/>
                </a:solidFill>
                <a:latin typeface="Times New Roman"/>
                <a:ea typeface="Times New Roman"/>
                <a:cs typeface="Times New Roman"/>
                <a:sym typeface="Times New Roman"/>
              </a:rPr>
              <a:t>Danger Level		: 19.50 m-PWD</a:t>
            </a:r>
            <a:endParaRPr/>
          </a:p>
          <a:p>
            <a:pPr marL="0" marR="0" lvl="0" indent="0" algn="l" rtl="0">
              <a:lnSpc>
                <a:spcPct val="100000"/>
              </a:lnSpc>
              <a:spcBef>
                <a:spcPts val="0"/>
              </a:spcBef>
              <a:spcAft>
                <a:spcPts val="0"/>
              </a:spcAft>
              <a:buClr>
                <a:schemeClr val="dk1"/>
              </a:buClr>
              <a:buSzPts val="1100"/>
              <a:buFont typeface="Arial"/>
              <a:buNone/>
            </a:pPr>
            <a:endParaRPr sz="11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100"/>
              <a:buFont typeface="Times New Roman"/>
              <a:buNone/>
            </a:pPr>
            <a:r>
              <a:rPr lang="en-US" sz="1100" b="1" i="0" u="none">
                <a:solidFill>
                  <a:schemeClr val="dk1"/>
                </a:solidFill>
                <a:latin typeface="Times New Roman"/>
                <a:ea typeface="Times New Roman"/>
                <a:cs typeface="Times New Roman"/>
                <a:sym typeface="Times New Roman"/>
              </a:rPr>
              <a:t>Availability of Discharge	: from 1956 to 2006 – 51 years</a:t>
            </a:r>
            <a:endParaRPr/>
          </a:p>
          <a:p>
            <a:pPr marL="0" marR="0" lvl="0" indent="0" algn="l" rtl="0">
              <a:lnSpc>
                <a:spcPct val="100000"/>
              </a:lnSpc>
              <a:spcBef>
                <a:spcPts val="0"/>
              </a:spcBef>
              <a:spcAft>
                <a:spcPts val="0"/>
              </a:spcAft>
              <a:buClr>
                <a:schemeClr val="dk1"/>
              </a:buClr>
              <a:buSzPts val="1100"/>
              <a:buFont typeface="Times New Roman"/>
              <a:buNone/>
            </a:pPr>
            <a:r>
              <a:rPr lang="en-US" sz="1100" b="1" i="0" u="none">
                <a:solidFill>
                  <a:schemeClr val="dk1"/>
                </a:solidFill>
                <a:latin typeface="Times New Roman"/>
                <a:ea typeface="Times New Roman"/>
                <a:cs typeface="Times New Roman"/>
                <a:sym typeface="Times New Roman"/>
              </a:rPr>
              <a:t>Recorded Highest Discharge 	:1,03,129 m</a:t>
            </a:r>
            <a:r>
              <a:rPr lang="en-US" sz="1100" b="1" i="0" u="none" baseline="30000">
                <a:solidFill>
                  <a:schemeClr val="dk1"/>
                </a:solidFill>
                <a:latin typeface="Times New Roman"/>
                <a:ea typeface="Times New Roman"/>
                <a:cs typeface="Times New Roman"/>
                <a:sym typeface="Times New Roman"/>
              </a:rPr>
              <a:t>3</a:t>
            </a:r>
            <a:r>
              <a:rPr lang="en-US" sz="1100" b="1" i="0" u="none">
                <a:solidFill>
                  <a:schemeClr val="dk1"/>
                </a:solidFill>
                <a:latin typeface="Times New Roman"/>
                <a:ea typeface="Times New Roman"/>
                <a:cs typeface="Times New Roman"/>
                <a:sym typeface="Times New Roman"/>
              </a:rPr>
              <a:t>/s on 08/09/1998 </a:t>
            </a:r>
            <a:endParaRPr/>
          </a:p>
          <a:p>
            <a:pPr marL="0" marR="0" lvl="0" indent="0" algn="l" rtl="0">
              <a:lnSpc>
                <a:spcPct val="100000"/>
              </a:lnSpc>
              <a:spcBef>
                <a:spcPts val="0"/>
              </a:spcBef>
              <a:spcAft>
                <a:spcPts val="0"/>
              </a:spcAft>
              <a:buClr>
                <a:schemeClr val="dk1"/>
              </a:buClr>
              <a:buSzPts val="1100"/>
              <a:buFont typeface="Times New Roman"/>
              <a:buNone/>
            </a:pPr>
            <a:r>
              <a:rPr lang="en-US" sz="1100" b="1" i="0" u="none">
                <a:solidFill>
                  <a:schemeClr val="dk1"/>
                </a:solidFill>
                <a:latin typeface="Times New Roman"/>
                <a:ea typeface="Times New Roman"/>
                <a:cs typeface="Times New Roman"/>
                <a:sym typeface="Times New Roman"/>
              </a:rPr>
              <a:t>Recorded Lowest Discharge      : 2,702 m</a:t>
            </a:r>
            <a:r>
              <a:rPr lang="en-US" sz="1100" b="1" i="0" u="none" baseline="30000">
                <a:solidFill>
                  <a:schemeClr val="dk1"/>
                </a:solidFill>
                <a:latin typeface="Times New Roman"/>
                <a:ea typeface="Times New Roman"/>
                <a:cs typeface="Times New Roman"/>
                <a:sym typeface="Times New Roman"/>
              </a:rPr>
              <a:t>3</a:t>
            </a:r>
            <a:r>
              <a:rPr lang="en-US" sz="1100" b="1" i="0" u="none">
                <a:solidFill>
                  <a:schemeClr val="dk1"/>
                </a:solidFill>
                <a:latin typeface="Times New Roman"/>
                <a:ea typeface="Times New Roman"/>
                <a:cs typeface="Times New Roman"/>
                <a:sym typeface="Times New Roman"/>
              </a:rPr>
              <a:t>/s on 01/04/2001</a:t>
            </a:r>
            <a:endParaRPr/>
          </a:p>
          <a:p>
            <a:pPr marL="0" marR="0" lvl="0" indent="0" algn="l" rtl="0">
              <a:lnSpc>
                <a:spcPct val="100000"/>
              </a:lnSpc>
              <a:spcBef>
                <a:spcPts val="0"/>
              </a:spcBef>
              <a:spcAft>
                <a:spcPts val="0"/>
              </a:spcAft>
              <a:buClr>
                <a:schemeClr val="dk1"/>
              </a:buClr>
              <a:buSzPts val="1100"/>
              <a:buFont typeface="Times New Roman"/>
              <a:buNone/>
            </a:pPr>
            <a:r>
              <a:rPr lang="en-US" sz="1100" b="1" i="0" u="none">
                <a:solidFill>
                  <a:schemeClr val="dk1"/>
                </a:solidFill>
                <a:latin typeface="Times New Roman"/>
                <a:ea typeface="Times New Roman"/>
                <a:cs typeface="Times New Roman"/>
                <a:sym typeface="Times New Roman"/>
              </a:rPr>
              <a:t>Annual average Discharge;	: 20,915 m</a:t>
            </a:r>
            <a:r>
              <a:rPr lang="en-US" sz="1100" b="1" i="0" u="none" baseline="30000">
                <a:solidFill>
                  <a:schemeClr val="dk1"/>
                </a:solidFill>
                <a:latin typeface="Times New Roman"/>
                <a:ea typeface="Times New Roman"/>
                <a:cs typeface="Times New Roman"/>
                <a:sym typeface="Times New Roman"/>
              </a:rPr>
              <a:t>3</a:t>
            </a:r>
            <a:r>
              <a:rPr lang="en-US" sz="1100" b="1" i="0" u="none">
                <a:solidFill>
                  <a:schemeClr val="dk1"/>
                </a:solidFill>
                <a:latin typeface="Times New Roman"/>
                <a:ea typeface="Times New Roman"/>
                <a:cs typeface="Times New Roman"/>
                <a:sym typeface="Times New Roman"/>
              </a:rPr>
              <a:t>/s</a:t>
            </a:r>
            <a:endParaRPr/>
          </a:p>
          <a:p>
            <a:pPr marL="0" marR="0" lvl="0" indent="0" algn="l" rtl="0">
              <a:lnSpc>
                <a:spcPct val="100000"/>
              </a:lnSpc>
              <a:spcBef>
                <a:spcPts val="0"/>
              </a:spcBef>
              <a:spcAft>
                <a:spcPts val="0"/>
              </a:spcAft>
              <a:buClr>
                <a:schemeClr val="dk1"/>
              </a:buClr>
              <a:buSzPts val="1100"/>
              <a:buFont typeface="Arial"/>
              <a:buNone/>
            </a:pPr>
            <a:endParaRPr sz="1100" b="1"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100"/>
              <a:buFont typeface="Times New Roman"/>
              <a:buNone/>
            </a:pPr>
            <a:r>
              <a:rPr lang="en-US" sz="1100" b="1" i="0" u="none">
                <a:solidFill>
                  <a:schemeClr val="dk1"/>
                </a:solidFill>
                <a:latin typeface="Times New Roman"/>
                <a:ea typeface="Times New Roman"/>
                <a:cs typeface="Times New Roman"/>
                <a:sym typeface="Times New Roman"/>
              </a:rPr>
              <a:t>Availability Sediment	:from 1966 to 1995</a:t>
            </a:r>
            <a:endParaRPr/>
          </a:p>
          <a:p>
            <a:pPr marL="0" marR="0" lvl="0" indent="0" algn="l" rtl="0">
              <a:lnSpc>
                <a:spcPct val="100000"/>
              </a:lnSpc>
              <a:spcBef>
                <a:spcPts val="0"/>
              </a:spcBef>
              <a:spcAft>
                <a:spcPts val="0"/>
              </a:spcAft>
              <a:buClr>
                <a:schemeClr val="dk1"/>
              </a:buClr>
              <a:buSzPts val="1100"/>
              <a:buFont typeface="Times New Roman"/>
              <a:buNone/>
            </a:pPr>
            <a:r>
              <a:rPr lang="en-US" sz="1100" b="1" i="0" u="none">
                <a:solidFill>
                  <a:schemeClr val="dk1"/>
                </a:solidFill>
                <a:latin typeface="Times New Roman"/>
                <a:ea typeface="Times New Roman"/>
                <a:cs typeface="Times New Roman"/>
                <a:sym typeface="Times New Roman"/>
              </a:rPr>
              <a:t>Recorded Highest Sediment Discharge: 1,04,39,544 Tons/day on 30/08/1988</a:t>
            </a:r>
            <a:endParaRPr/>
          </a:p>
          <a:p>
            <a:pPr marL="0" marR="0" lvl="0" indent="0" algn="l" rtl="0">
              <a:lnSpc>
                <a:spcPct val="100000"/>
              </a:lnSpc>
              <a:spcBef>
                <a:spcPts val="0"/>
              </a:spcBef>
              <a:spcAft>
                <a:spcPts val="0"/>
              </a:spcAft>
              <a:buClr>
                <a:schemeClr val="dk1"/>
              </a:buClr>
              <a:buSzPts val="1100"/>
              <a:buFont typeface="Times New Roman"/>
              <a:buNone/>
            </a:pPr>
            <a:r>
              <a:rPr lang="en-US" sz="1100" b="1" i="0" u="none">
                <a:solidFill>
                  <a:schemeClr val="dk1"/>
                </a:solidFill>
                <a:latin typeface="Times New Roman"/>
                <a:ea typeface="Times New Roman"/>
                <a:cs typeface="Times New Roman"/>
                <a:sym typeface="Times New Roman"/>
              </a:rPr>
              <a:t>Recorded Min. Sediment Discharge: 69,932 Tons/day on 18/02/1995  </a:t>
            </a:r>
            <a:endParaRPr/>
          </a:p>
          <a:p>
            <a:pPr marL="0" marR="0" lvl="0" indent="0" algn="l" rtl="0">
              <a:lnSpc>
                <a:spcPct val="100000"/>
              </a:lnSpc>
              <a:spcBef>
                <a:spcPts val="0"/>
              </a:spcBef>
              <a:spcAft>
                <a:spcPts val="0"/>
              </a:spcAft>
              <a:buNone/>
            </a:pPr>
            <a:endParaRPr sz="1100" b="1" i="0" u="none">
              <a:solidFill>
                <a:schemeClr val="dk1"/>
              </a:solidFill>
              <a:latin typeface="Times New Roman"/>
              <a:ea typeface="Times New Roman"/>
              <a:cs typeface="Times New Roman"/>
              <a:sym typeface="Times New Roman"/>
            </a:endParaRPr>
          </a:p>
        </p:txBody>
      </p:sp>
      <p:sp>
        <p:nvSpPr>
          <p:cNvPr id="629" name="Google Shape;629;p31"/>
          <p:cNvSpPr/>
          <p:nvPr/>
        </p:nvSpPr>
        <p:spPr>
          <a:xfrm>
            <a:off x="2133600" y="1905000"/>
            <a:ext cx="914400" cy="304800"/>
          </a:xfrm>
          <a:prstGeom prst="wedgeRectCallout">
            <a:avLst>
              <a:gd name="adj1" fmla="val -9379"/>
              <a:gd name="adj2" fmla="val 33953"/>
            </a:avLst>
          </a:prstGeom>
          <a:solidFill>
            <a:schemeClr val="accent1"/>
          </a:solidFill>
          <a:ln w="15875" cap="flat" cmpd="sng">
            <a:solidFill>
              <a:srgbClr val="1C2B6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Times New Roman"/>
              <a:buNone/>
            </a:pPr>
            <a:r>
              <a:rPr lang="en-US" sz="1400" b="0" i="0" u="none">
                <a:solidFill>
                  <a:srgbClr val="FFFFFF"/>
                </a:solidFill>
                <a:latin typeface="Times New Roman"/>
                <a:ea typeface="Times New Roman"/>
                <a:cs typeface="Times New Roman"/>
                <a:sym typeface="Times New Roman"/>
              </a:rPr>
              <a:t>SW46.9L</a:t>
            </a:r>
            <a:endParaRPr/>
          </a:p>
        </p:txBody>
      </p:sp>
      <p:pic>
        <p:nvPicPr>
          <p:cNvPr id="630" name="Google Shape;630;p31"/>
          <p:cNvPicPr preferRelativeResize="0"/>
          <p:nvPr/>
        </p:nvPicPr>
        <p:blipFill rotWithShape="1">
          <a:blip r:embed="rId4">
            <a:alphaModFix/>
          </a:blip>
          <a:srcRect/>
          <a:stretch/>
        </p:blipFill>
        <p:spPr>
          <a:xfrm>
            <a:off x="4543425" y="4419600"/>
            <a:ext cx="4495800" cy="2209800"/>
          </a:xfrm>
          <a:prstGeom prst="rect">
            <a:avLst/>
          </a:prstGeom>
          <a:noFill/>
          <a:ln>
            <a:noFill/>
          </a:ln>
        </p:spPr>
      </p:pic>
      <p:sp>
        <p:nvSpPr>
          <p:cNvPr id="631" name="Google Shape;631;p31"/>
          <p:cNvSpPr txBox="1"/>
          <p:nvPr/>
        </p:nvSpPr>
        <p:spPr>
          <a:xfrm>
            <a:off x="2133600" y="228600"/>
            <a:ext cx="4572000" cy="338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1600"/>
              <a:buFont typeface="Times New Roman"/>
              <a:buNone/>
            </a:pPr>
            <a:r>
              <a:rPr lang="en-US" sz="1600" b="1" i="0" u="none">
                <a:solidFill>
                  <a:srgbClr val="0000FF"/>
                </a:solidFill>
                <a:latin typeface="Times New Roman"/>
                <a:ea typeface="Times New Roman"/>
                <a:cs typeface="Times New Roman"/>
                <a:sym typeface="Times New Roman"/>
              </a:rPr>
              <a:t>RIVER WATER MONITORING NETWORK</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32"/>
          <p:cNvSpPr txBox="1"/>
          <p:nvPr/>
        </p:nvSpPr>
        <p:spPr>
          <a:xfrm>
            <a:off x="1371600" y="685800"/>
            <a:ext cx="61722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37" name="Google Shape;637;p32"/>
          <p:cNvSpPr txBox="1"/>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638" name="Google Shape;638;p32"/>
          <p:cNvPicPr preferRelativeResize="0"/>
          <p:nvPr/>
        </p:nvPicPr>
        <p:blipFill rotWithShape="1">
          <a:blip r:embed="rId3">
            <a:alphaModFix/>
          </a:blip>
          <a:srcRect t="1481" r="4257" b="2963"/>
          <a:stretch/>
        </p:blipFill>
        <p:spPr>
          <a:xfrm>
            <a:off x="152400" y="609600"/>
            <a:ext cx="4286250" cy="5867400"/>
          </a:xfrm>
          <a:prstGeom prst="rect">
            <a:avLst/>
          </a:prstGeom>
          <a:noFill/>
          <a:ln>
            <a:noFill/>
          </a:ln>
        </p:spPr>
      </p:pic>
      <p:sp>
        <p:nvSpPr>
          <p:cNvPr id="639" name="Google Shape;639;p32"/>
          <p:cNvSpPr txBox="1"/>
          <p:nvPr/>
        </p:nvSpPr>
        <p:spPr>
          <a:xfrm>
            <a:off x="4648200" y="92075"/>
            <a:ext cx="4267200" cy="1446212"/>
          </a:xfrm>
          <a:prstGeom prst="rect">
            <a:avLst/>
          </a:prstGeom>
          <a:solidFill>
            <a:srgbClr val="0D79C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1100"/>
              <a:buFont typeface="Times New Roman"/>
              <a:buNone/>
            </a:pPr>
            <a:r>
              <a:rPr lang="en-US" sz="1100" b="1" i="0" u="none">
                <a:solidFill>
                  <a:srgbClr val="FFFFCC"/>
                </a:solidFill>
                <a:latin typeface="Times New Roman"/>
                <a:ea typeface="Times New Roman"/>
                <a:cs typeface="Times New Roman"/>
                <a:sym typeface="Times New Roman"/>
              </a:rPr>
              <a:t>Rainfall Station	:CL126 Sreemongol</a:t>
            </a:r>
            <a:endParaRPr sz="1100" b="0" i="0" u="none">
              <a:solidFill>
                <a:srgbClr val="FFFFCC"/>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CC"/>
              </a:buClr>
              <a:buSzPts val="1100"/>
              <a:buFont typeface="Times New Roman"/>
              <a:buNone/>
            </a:pPr>
            <a:r>
              <a:rPr lang="en-US" sz="1100" b="1" i="0" u="none">
                <a:solidFill>
                  <a:srgbClr val="FFFFCC"/>
                </a:solidFill>
                <a:latin typeface="Times New Roman"/>
                <a:ea typeface="Times New Roman"/>
                <a:cs typeface="Times New Roman"/>
                <a:sym typeface="Times New Roman"/>
              </a:rPr>
              <a:t>District 		: Moulvi bazar</a:t>
            </a:r>
            <a:endParaRPr sz="1100" b="0" i="0" u="none">
              <a:solidFill>
                <a:srgbClr val="FFFFCC"/>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CC"/>
              </a:buClr>
              <a:buSzPts val="1100"/>
              <a:buFont typeface="Times New Roman"/>
              <a:buNone/>
            </a:pPr>
            <a:r>
              <a:rPr lang="en-US" sz="1100" b="1" i="0" u="none">
                <a:solidFill>
                  <a:srgbClr val="FFFFCC"/>
                </a:solidFill>
                <a:latin typeface="Times New Roman"/>
                <a:ea typeface="Times New Roman"/>
                <a:cs typeface="Times New Roman"/>
                <a:sym typeface="Times New Roman"/>
              </a:rPr>
              <a:t>Upazila		: Sreemongol</a:t>
            </a:r>
            <a:endParaRPr sz="1100" b="0" i="0" u="none">
              <a:solidFill>
                <a:srgbClr val="FFFFCC"/>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CC"/>
              </a:buClr>
              <a:buSzPts val="1100"/>
              <a:buFont typeface="Times New Roman"/>
              <a:buNone/>
            </a:pPr>
            <a:r>
              <a:rPr lang="en-US" sz="1100" b="1" i="0" u="none">
                <a:solidFill>
                  <a:srgbClr val="FFFFCC"/>
                </a:solidFill>
                <a:latin typeface="Times New Roman"/>
                <a:ea typeface="Times New Roman"/>
                <a:cs typeface="Times New Roman"/>
                <a:sym typeface="Times New Roman"/>
              </a:rPr>
              <a:t> </a:t>
            </a:r>
            <a:endParaRPr sz="1100" b="0" i="0" u="none">
              <a:solidFill>
                <a:srgbClr val="FFFFCC"/>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CC"/>
              </a:buClr>
              <a:buSzPts val="1100"/>
              <a:buFont typeface="Times New Roman"/>
              <a:buNone/>
            </a:pPr>
            <a:r>
              <a:rPr lang="en-US" sz="1100" b="1" i="0" u="none">
                <a:solidFill>
                  <a:srgbClr val="FFFFCC"/>
                </a:solidFill>
                <a:latin typeface="Times New Roman"/>
                <a:ea typeface="Times New Roman"/>
                <a:cs typeface="Times New Roman"/>
                <a:sym typeface="Times New Roman"/>
              </a:rPr>
              <a:t>Availability of RF	:from 1961 to 2007 – 47 years </a:t>
            </a:r>
            <a:endParaRPr sz="1100" b="0" i="0" u="none">
              <a:solidFill>
                <a:srgbClr val="FFFFCC"/>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CC"/>
              </a:buClr>
              <a:buSzPts val="1100"/>
              <a:buFont typeface="Times New Roman"/>
              <a:buNone/>
            </a:pPr>
            <a:r>
              <a:rPr lang="en-US" sz="1100" b="1" i="0" u="none">
                <a:solidFill>
                  <a:srgbClr val="FFFFCC"/>
                </a:solidFill>
                <a:latin typeface="Times New Roman"/>
                <a:ea typeface="Times New Roman"/>
                <a:cs typeface="Times New Roman"/>
                <a:sym typeface="Times New Roman"/>
              </a:rPr>
              <a:t>Recorded Highest Annual RF	: 3655 mm	1991</a:t>
            </a:r>
            <a:endParaRPr sz="1100" b="0" i="0" u="none">
              <a:solidFill>
                <a:srgbClr val="FFFFCC"/>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CC"/>
              </a:buClr>
              <a:buSzPts val="1100"/>
              <a:buFont typeface="Times New Roman"/>
              <a:buNone/>
            </a:pPr>
            <a:r>
              <a:rPr lang="en-US" sz="1100" b="1" i="0" u="none">
                <a:solidFill>
                  <a:srgbClr val="FFFFCC"/>
                </a:solidFill>
                <a:latin typeface="Times New Roman"/>
                <a:ea typeface="Times New Roman"/>
                <a:cs typeface="Times New Roman"/>
                <a:sym typeface="Times New Roman"/>
              </a:rPr>
              <a:t>Recorded Lowest  Annual RF	: 1430 mm	1971</a:t>
            </a:r>
            <a:endParaRPr sz="1100" b="0" i="0" u="none">
              <a:solidFill>
                <a:srgbClr val="FFFFCC"/>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CC"/>
              </a:buClr>
              <a:buSzPts val="1100"/>
              <a:buFont typeface="Times New Roman"/>
              <a:buNone/>
            </a:pPr>
            <a:r>
              <a:rPr lang="en-US" sz="1100" b="1" i="0" u="none">
                <a:solidFill>
                  <a:srgbClr val="FFFFCC"/>
                </a:solidFill>
                <a:latin typeface="Times New Roman"/>
                <a:ea typeface="Times New Roman"/>
                <a:cs typeface="Times New Roman"/>
                <a:sym typeface="Times New Roman"/>
              </a:rPr>
              <a:t>1 day maximum RF	: 532 mm on 15/05/1984</a:t>
            </a:r>
            <a:endParaRPr/>
          </a:p>
        </p:txBody>
      </p:sp>
      <p:graphicFrame>
        <p:nvGraphicFramePr>
          <p:cNvPr id="640" name="Google Shape;640;p32"/>
          <p:cNvGraphicFramePr/>
          <p:nvPr/>
        </p:nvGraphicFramePr>
        <p:xfrm>
          <a:off x="5105400" y="1741487"/>
          <a:ext cx="3429000" cy="971550"/>
        </p:xfrm>
        <a:graphic>
          <a:graphicData uri="http://schemas.openxmlformats.org/drawingml/2006/table">
            <a:tbl>
              <a:tblPr>
                <a:noFill/>
                <a:tableStyleId>{5F844CF9-DE7B-43C3-8AFE-A89EF364581E}</a:tableStyleId>
              </a:tblPr>
              <a:tblGrid>
                <a:gridCol w="16002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22300">
                  <a:extLst>
                    <a:ext uri="{9D8B030D-6E8A-4147-A177-3AD203B41FA5}">
                      <a16:colId xmlns:a16="http://schemas.microsoft.com/office/drawing/2014/main" val="20002"/>
                    </a:ext>
                  </a:extLst>
                </a:gridCol>
                <a:gridCol w="520700">
                  <a:extLst>
                    <a:ext uri="{9D8B030D-6E8A-4147-A177-3AD203B41FA5}">
                      <a16:colId xmlns:a16="http://schemas.microsoft.com/office/drawing/2014/main" val="20003"/>
                    </a:ext>
                  </a:extLst>
                </a:gridCol>
              </a:tblGrid>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Season</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Rain mm</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R Days</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chemeClr val="dk1"/>
                        </a:buClr>
                        <a:buSzPts val="800"/>
                        <a:buFont typeface="Arial"/>
                        <a:buNone/>
                      </a:pPr>
                      <a:r>
                        <a:rPr lang="en-US" sz="800" b="1" i="0" u="none" strike="noStrike" cap="none">
                          <a:solidFill>
                            <a:schemeClr val="dk1"/>
                          </a:solidFill>
                          <a:latin typeface="Arial"/>
                          <a:ea typeface="Arial"/>
                          <a:cs typeface="Arial"/>
                          <a:sym typeface="Arial"/>
                        </a:rPr>
                        <a:t>EV mm</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extLst>
                  <a:ext uri="{0D108BD9-81ED-4DB2-BD59-A6C34878D82A}">
                    <a16:rowId xmlns:a16="http://schemas.microsoft.com/office/drawing/2014/main" val="10000"/>
                  </a:ext>
                </a:extLst>
              </a:tr>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Summer (Mar-May)</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865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33</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295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extLst>
                  <a:ext uri="{0D108BD9-81ED-4DB2-BD59-A6C34878D82A}">
                    <a16:rowId xmlns:a16="http://schemas.microsoft.com/office/drawing/2014/main" val="10001"/>
                  </a:ext>
                </a:extLst>
              </a:tr>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Monsoon (Jun-Sep)</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1518</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76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299</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extLst>
                  <a:ext uri="{0D108BD9-81ED-4DB2-BD59-A6C34878D82A}">
                    <a16:rowId xmlns:a16="http://schemas.microsoft.com/office/drawing/2014/main" val="10002"/>
                  </a:ext>
                </a:extLst>
              </a:tr>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PostMonsoon (Oct-Nov)</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204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12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137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extLst>
                  <a:ext uri="{0D108BD9-81ED-4DB2-BD59-A6C34878D82A}">
                    <a16:rowId xmlns:a16="http://schemas.microsoft.com/office/drawing/2014/main" val="10003"/>
                  </a:ext>
                </a:extLst>
              </a:tr>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Winter (Dec-Feb)</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56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56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56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extLst>
                  <a:ext uri="{0D108BD9-81ED-4DB2-BD59-A6C34878D82A}">
                    <a16:rowId xmlns:a16="http://schemas.microsoft.com/office/drawing/2014/main" val="10004"/>
                  </a:ext>
                </a:extLst>
              </a:tr>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Annual</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2648</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129</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898</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extLst>
                  <a:ext uri="{0D108BD9-81ED-4DB2-BD59-A6C34878D82A}">
                    <a16:rowId xmlns:a16="http://schemas.microsoft.com/office/drawing/2014/main" val="10005"/>
                  </a:ext>
                </a:extLst>
              </a:tr>
            </a:tbl>
          </a:graphicData>
        </a:graphic>
      </p:graphicFrame>
      <p:sp>
        <p:nvSpPr>
          <p:cNvPr id="641" name="Google Shape;641;p32"/>
          <p:cNvSpPr txBox="1"/>
          <p:nvPr/>
        </p:nvSpPr>
        <p:spPr>
          <a:xfrm>
            <a:off x="4800600" y="1539875"/>
            <a:ext cx="3962400" cy="4302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Times New Roman"/>
              <a:buNone/>
            </a:pPr>
            <a:r>
              <a:rPr lang="en-US" sz="1100" b="1" i="0" u="none">
                <a:solidFill>
                  <a:schemeClr val="dk1"/>
                </a:solidFill>
                <a:latin typeface="Times New Roman"/>
                <a:ea typeface="Times New Roman"/>
                <a:cs typeface="Times New Roman"/>
                <a:sym typeface="Times New Roman"/>
              </a:rPr>
              <a:t>Normal Seasonal Rainfall(1975-05)</a:t>
            </a:r>
            <a:endParaRPr/>
          </a:p>
          <a:p>
            <a:pPr marL="0" marR="0" lvl="0" indent="0" algn="l" rtl="0">
              <a:lnSpc>
                <a:spcPct val="100000"/>
              </a:lnSpc>
              <a:spcBef>
                <a:spcPts val="0"/>
              </a:spcBef>
              <a:spcAft>
                <a:spcPts val="0"/>
              </a:spcAft>
              <a:buNone/>
            </a:pPr>
            <a:endParaRPr sz="1100" b="1" i="0" u="none">
              <a:solidFill>
                <a:schemeClr val="dk1"/>
              </a:solidFill>
              <a:latin typeface="Times New Roman"/>
              <a:ea typeface="Times New Roman"/>
              <a:cs typeface="Times New Roman"/>
              <a:sym typeface="Times New Roman"/>
            </a:endParaRPr>
          </a:p>
        </p:txBody>
      </p:sp>
      <p:sp>
        <p:nvSpPr>
          <p:cNvPr id="642" name="Google Shape;642;p32"/>
          <p:cNvSpPr txBox="1"/>
          <p:nvPr/>
        </p:nvSpPr>
        <p:spPr>
          <a:xfrm>
            <a:off x="4953000" y="2697162"/>
            <a:ext cx="3657600" cy="431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Times New Roman"/>
              <a:buNone/>
            </a:pPr>
            <a:r>
              <a:rPr lang="en-US" sz="1100" b="1" i="0" u="none">
                <a:solidFill>
                  <a:schemeClr val="dk1"/>
                </a:solidFill>
                <a:latin typeface="Times New Roman"/>
                <a:ea typeface="Times New Roman"/>
                <a:cs typeface="Times New Roman"/>
                <a:sym typeface="Times New Roman"/>
              </a:rPr>
              <a:t>Normal Monthly Rainfall and Evaporation</a:t>
            </a:r>
            <a:endParaRPr/>
          </a:p>
          <a:p>
            <a:pPr marL="0" marR="0" lvl="0" indent="0" algn="l" rtl="0">
              <a:lnSpc>
                <a:spcPct val="100000"/>
              </a:lnSpc>
              <a:spcBef>
                <a:spcPts val="0"/>
              </a:spcBef>
              <a:spcAft>
                <a:spcPts val="0"/>
              </a:spcAft>
              <a:buNone/>
            </a:pPr>
            <a:endParaRPr sz="1100" b="1" i="0" u="none">
              <a:solidFill>
                <a:schemeClr val="dk1"/>
              </a:solidFill>
              <a:latin typeface="Times New Roman"/>
              <a:ea typeface="Times New Roman"/>
              <a:cs typeface="Times New Roman"/>
              <a:sym typeface="Times New Roman"/>
            </a:endParaRPr>
          </a:p>
        </p:txBody>
      </p:sp>
      <p:graphicFrame>
        <p:nvGraphicFramePr>
          <p:cNvPr id="643" name="Google Shape;643;p32"/>
          <p:cNvGraphicFramePr/>
          <p:nvPr/>
        </p:nvGraphicFramePr>
        <p:xfrm>
          <a:off x="5105400" y="2903537"/>
          <a:ext cx="3352800" cy="2156460"/>
        </p:xfrm>
        <a:graphic>
          <a:graphicData uri="http://schemas.openxmlformats.org/drawingml/2006/table">
            <a:tbl>
              <a:tblPr>
                <a:noFill/>
                <a:tableStyleId>{5F844CF9-DE7B-43C3-8AFE-A89EF364581E}</a:tableStyleId>
              </a:tblPr>
              <a:tblGrid>
                <a:gridCol w="838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tblGrid>
              <a:tr h="212725">
                <a:tc>
                  <a:txBody>
                    <a:bodyPr/>
                    <a:lstStyle/>
                    <a:p>
                      <a:pPr marL="0" marR="0" lvl="0" indent="0" algn="l" rtl="0">
                        <a:lnSpc>
                          <a:spcPct val="100000"/>
                        </a:lnSpc>
                        <a:spcBef>
                          <a:spcPts val="0"/>
                        </a:spcBef>
                        <a:spcAft>
                          <a:spcPts val="0"/>
                        </a:spcAft>
                        <a:buClr>
                          <a:schemeClr val="dk1"/>
                        </a:buClr>
                        <a:buSzPts val="1400"/>
                        <a:buFont typeface="Times New Roman"/>
                        <a:buNone/>
                      </a:pPr>
                      <a:r>
                        <a:rPr lang="en-US" sz="1400" b="1" i="0" u="none" strike="noStrike" cap="none">
                          <a:solidFill>
                            <a:schemeClr val="dk1"/>
                          </a:solidFill>
                          <a:latin typeface="Times New Roman"/>
                          <a:ea typeface="Times New Roman"/>
                          <a:cs typeface="Times New Roman"/>
                          <a:sym typeface="Times New Roman"/>
                        </a:rPr>
                        <a:t> </a:t>
                      </a:r>
                      <a:r>
                        <a:rPr lang="en-US" sz="1000" b="1" i="0" u="none" strike="noStrike" cap="none">
                          <a:solidFill>
                            <a:schemeClr val="dk1"/>
                          </a:solidFill>
                          <a:latin typeface="Arial"/>
                          <a:ea typeface="Arial"/>
                          <a:cs typeface="Arial"/>
                          <a:sym typeface="Arial"/>
                        </a:rPr>
                        <a:t>Month</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RF mm</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Rainy Days</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chemeClr val="dk1"/>
                        </a:buClr>
                        <a:buSzPts val="800"/>
                        <a:buFont typeface="Arial"/>
                        <a:buNone/>
                      </a:pPr>
                      <a:r>
                        <a:rPr lang="en-US" sz="800" b="1" i="0" u="none" strike="noStrike" cap="none">
                          <a:solidFill>
                            <a:schemeClr val="dk1"/>
                          </a:solidFill>
                          <a:latin typeface="Arial"/>
                          <a:ea typeface="Arial"/>
                          <a:cs typeface="Arial"/>
                          <a:sym typeface="Arial"/>
                        </a:rPr>
                        <a:t>EV mm</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extLst>
                  <a:ext uri="{0D108BD9-81ED-4DB2-BD59-A6C34878D82A}">
                    <a16:rowId xmlns:a16="http://schemas.microsoft.com/office/drawing/2014/main" val="10000"/>
                  </a:ext>
                </a:extLst>
              </a:tr>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Jan</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50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01"/>
                  </a:ext>
                </a:extLst>
              </a:tr>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Feb</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38</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67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02"/>
                  </a:ext>
                </a:extLst>
              </a:tr>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Mar</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96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100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03"/>
                  </a:ext>
                </a:extLst>
              </a:tr>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Apr</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260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12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95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04"/>
                  </a:ext>
                </a:extLst>
              </a:tr>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May</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508</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17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101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05"/>
                  </a:ext>
                </a:extLst>
              </a:tr>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Jun</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501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20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59</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06"/>
                  </a:ext>
                </a:extLst>
              </a:tr>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Jul</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381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20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80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07"/>
                  </a:ext>
                </a:extLst>
              </a:tr>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Aug</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336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20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86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08"/>
                  </a:ext>
                </a:extLst>
              </a:tr>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Sep</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301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17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74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09"/>
                  </a:ext>
                </a:extLst>
              </a:tr>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Oct</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173</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9</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75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10"/>
                  </a:ext>
                </a:extLst>
              </a:tr>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Nov</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31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3</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62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11"/>
                  </a:ext>
                </a:extLst>
              </a:tr>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Dec</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16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50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99"/>
                    </a:solidFill>
                  </a:tcPr>
                </a:tc>
                <a:extLst>
                  <a:ext uri="{0D108BD9-81ED-4DB2-BD59-A6C34878D82A}">
                    <a16:rowId xmlns:a16="http://schemas.microsoft.com/office/drawing/2014/main" val="10012"/>
                  </a:ext>
                </a:extLst>
              </a:tr>
            </a:tbl>
          </a:graphicData>
        </a:graphic>
      </p:graphicFrame>
      <p:pic>
        <p:nvPicPr>
          <p:cNvPr id="644" name="Google Shape;644;p32"/>
          <p:cNvPicPr preferRelativeResize="0"/>
          <p:nvPr/>
        </p:nvPicPr>
        <p:blipFill rotWithShape="1">
          <a:blip r:embed="rId4">
            <a:alphaModFix/>
          </a:blip>
          <a:srcRect/>
          <a:stretch/>
        </p:blipFill>
        <p:spPr>
          <a:xfrm>
            <a:off x="4473575" y="5105400"/>
            <a:ext cx="4648200" cy="1752600"/>
          </a:xfrm>
          <a:prstGeom prst="rect">
            <a:avLst/>
          </a:prstGeom>
          <a:noFill/>
          <a:ln>
            <a:noFill/>
          </a:ln>
        </p:spPr>
      </p:pic>
      <p:sp>
        <p:nvSpPr>
          <p:cNvPr id="645" name="Google Shape;645;p32"/>
          <p:cNvSpPr/>
          <p:nvPr/>
        </p:nvSpPr>
        <p:spPr>
          <a:xfrm>
            <a:off x="3352800" y="3222625"/>
            <a:ext cx="838200" cy="228600"/>
          </a:xfrm>
          <a:prstGeom prst="wedgeRectCallout">
            <a:avLst>
              <a:gd name="adj1" fmla="val 4050"/>
              <a:gd name="adj2" fmla="val -24637"/>
            </a:avLst>
          </a:prstGeom>
          <a:solidFill>
            <a:schemeClr val="accent1"/>
          </a:solidFill>
          <a:ln w="15875" cap="flat" cmpd="sng">
            <a:solidFill>
              <a:srgbClr val="1C2B6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Times New Roman"/>
              <a:buNone/>
            </a:pPr>
            <a:r>
              <a:rPr lang="en-US" sz="1400" b="0" i="0" u="none">
                <a:solidFill>
                  <a:srgbClr val="FFFFFF"/>
                </a:solidFill>
                <a:latin typeface="Times New Roman"/>
                <a:ea typeface="Times New Roman"/>
                <a:cs typeface="Times New Roman"/>
                <a:sym typeface="Times New Roman"/>
              </a:rPr>
              <a:t>CL 126</a:t>
            </a:r>
            <a:endParaRPr/>
          </a:p>
        </p:txBody>
      </p:sp>
      <p:sp>
        <p:nvSpPr>
          <p:cNvPr id="646" name="Google Shape;646;p32"/>
          <p:cNvSpPr txBox="1"/>
          <p:nvPr/>
        </p:nvSpPr>
        <p:spPr>
          <a:xfrm>
            <a:off x="47625" y="228600"/>
            <a:ext cx="4572000" cy="338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1600"/>
              <a:buFont typeface="Times New Roman"/>
              <a:buNone/>
            </a:pPr>
            <a:r>
              <a:rPr lang="en-US" sz="1600" b="1" i="0" u="none">
                <a:solidFill>
                  <a:srgbClr val="0000FF"/>
                </a:solidFill>
                <a:latin typeface="Times New Roman"/>
                <a:ea typeface="Times New Roman"/>
                <a:cs typeface="Times New Roman"/>
                <a:sym typeface="Times New Roman"/>
              </a:rPr>
              <a:t>CLIMATE MONITORING STATIONS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33"/>
          <p:cNvSpPr txBox="1"/>
          <p:nvPr/>
        </p:nvSpPr>
        <p:spPr>
          <a:xfrm>
            <a:off x="1371600" y="685800"/>
            <a:ext cx="61722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52" name="Google Shape;652;p33"/>
          <p:cNvSpPr txBox="1"/>
          <p:nvPr/>
        </p:nvSpPr>
        <p:spPr>
          <a:xfrm>
            <a:off x="381000" y="609600"/>
            <a:ext cx="8305800" cy="56324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DIRECTORATE OF GROUND WATER HYDROLOGY</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Conduct ground water survey and sub soil investigation of different projects of BWDB. </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Conduct qualitative study for the optimum utilization of ground water resources and collection of sediment sample for arsenic source detection for mitigation studies.</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Maintain hydro-geological data (ground water table, aquifer test, ground water quality etc) collection network.</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Co-ordinate the activities of different agencies and organizations involved in ground water studies and render advise to ground water planners and end users. </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Maintain equipments such as drilling rigs, mud pumps, air compressor and other related equipments.</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Review comments on different paper clipping on drought conditions and technical reports on ground water resource utilization suggesting probable remedial measure.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34" descr="rig"/>
          <p:cNvPicPr preferRelativeResize="0"/>
          <p:nvPr/>
        </p:nvPicPr>
        <p:blipFill rotWithShape="1">
          <a:blip r:embed="rId3">
            <a:alphaModFix/>
          </a:blip>
          <a:srcRect/>
          <a:stretch/>
        </p:blipFill>
        <p:spPr>
          <a:xfrm>
            <a:off x="374650" y="1779587"/>
            <a:ext cx="2743200" cy="2063750"/>
          </a:xfrm>
          <a:prstGeom prst="rect">
            <a:avLst/>
          </a:prstGeom>
          <a:noFill/>
          <a:ln w="38100" cap="flat" cmpd="sng">
            <a:solidFill>
              <a:schemeClr val="dk1"/>
            </a:solidFill>
            <a:prstDash val="solid"/>
            <a:miter lim="800000"/>
            <a:headEnd type="none" w="sm" len="sm"/>
            <a:tailEnd type="none" w="sm" len="sm"/>
          </a:ln>
        </p:spPr>
      </p:pic>
      <p:pic>
        <p:nvPicPr>
          <p:cNvPr id="658" name="Google Shape;658;p34" descr="log"/>
          <p:cNvPicPr preferRelativeResize="0"/>
          <p:nvPr/>
        </p:nvPicPr>
        <p:blipFill rotWithShape="1">
          <a:blip r:embed="rId4">
            <a:alphaModFix/>
          </a:blip>
          <a:srcRect/>
          <a:stretch/>
        </p:blipFill>
        <p:spPr>
          <a:xfrm>
            <a:off x="5978525" y="3859212"/>
            <a:ext cx="2747962" cy="2084387"/>
          </a:xfrm>
          <a:prstGeom prst="rect">
            <a:avLst/>
          </a:prstGeom>
          <a:noFill/>
          <a:ln w="38100" cap="flat" cmpd="sng">
            <a:solidFill>
              <a:schemeClr val="dk1"/>
            </a:solidFill>
            <a:prstDash val="solid"/>
            <a:miter lim="800000"/>
            <a:headEnd type="none" w="sm" len="sm"/>
            <a:tailEnd type="none" w="sm" len="sm"/>
          </a:ln>
        </p:spPr>
      </p:pic>
      <p:pic>
        <p:nvPicPr>
          <p:cNvPr id="659" name="Google Shape;659;p34" descr="pump_test_onlookers"/>
          <p:cNvPicPr preferRelativeResize="0"/>
          <p:nvPr/>
        </p:nvPicPr>
        <p:blipFill rotWithShape="1">
          <a:blip r:embed="rId5">
            <a:alphaModFix/>
          </a:blip>
          <a:srcRect/>
          <a:stretch/>
        </p:blipFill>
        <p:spPr>
          <a:xfrm>
            <a:off x="5978525" y="1758950"/>
            <a:ext cx="2743200" cy="2057400"/>
          </a:xfrm>
          <a:prstGeom prst="rect">
            <a:avLst/>
          </a:prstGeom>
          <a:noFill/>
          <a:ln w="38100" cap="flat" cmpd="sng">
            <a:solidFill>
              <a:schemeClr val="dk1"/>
            </a:solidFill>
            <a:prstDash val="solid"/>
            <a:miter lim="800000"/>
            <a:headEnd type="none" w="sm" len="sm"/>
            <a:tailEnd type="none" w="sm" len="sm"/>
          </a:ln>
        </p:spPr>
      </p:pic>
      <p:pic>
        <p:nvPicPr>
          <p:cNvPr id="660" name="Google Shape;660;p34"/>
          <p:cNvPicPr preferRelativeResize="0"/>
          <p:nvPr/>
        </p:nvPicPr>
        <p:blipFill rotWithShape="1">
          <a:blip r:embed="rId6">
            <a:alphaModFix/>
          </a:blip>
          <a:srcRect/>
          <a:stretch/>
        </p:blipFill>
        <p:spPr>
          <a:xfrm>
            <a:off x="374650" y="3886200"/>
            <a:ext cx="2743200" cy="2055812"/>
          </a:xfrm>
          <a:prstGeom prst="rect">
            <a:avLst/>
          </a:prstGeom>
          <a:noFill/>
          <a:ln w="38100" cap="flat" cmpd="sng">
            <a:solidFill>
              <a:schemeClr val="dk1"/>
            </a:solidFill>
            <a:prstDash val="solid"/>
            <a:miter lim="800000"/>
            <a:headEnd type="none" w="sm" len="sm"/>
            <a:tailEnd type="none" w="sm" len="sm"/>
          </a:ln>
        </p:spPr>
      </p:pic>
      <p:sp>
        <p:nvSpPr>
          <p:cNvPr id="661" name="Google Shape;661;p34"/>
          <p:cNvSpPr txBox="1"/>
          <p:nvPr/>
        </p:nvSpPr>
        <p:spPr>
          <a:xfrm>
            <a:off x="381000" y="1060450"/>
            <a:ext cx="8382000"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FIELD ACTIVITIES OF GROUND WATER HYDROLOGY</a:t>
            </a:r>
            <a:endParaRPr/>
          </a:p>
        </p:txBody>
      </p:sp>
      <p:pic>
        <p:nvPicPr>
          <p:cNvPr id="662" name="Google Shape;662;p34" descr="D:\Paper_08\PhD papers-06-07\PhD__ Thesis\PhD Presentations\Ph.D photo\PhD Pseminar_140608\Copy of Picture 001.jpg"/>
          <p:cNvPicPr preferRelativeResize="0"/>
          <p:nvPr/>
        </p:nvPicPr>
        <p:blipFill rotWithShape="1">
          <a:blip r:embed="rId7">
            <a:alphaModFix/>
          </a:blip>
          <a:srcRect l="4255" r="8511"/>
          <a:stretch/>
        </p:blipFill>
        <p:spPr>
          <a:xfrm>
            <a:off x="3165475" y="1752600"/>
            <a:ext cx="2784475" cy="2085975"/>
          </a:xfrm>
          <a:prstGeom prst="rect">
            <a:avLst/>
          </a:prstGeom>
          <a:noFill/>
          <a:ln>
            <a:noFill/>
          </a:ln>
        </p:spPr>
      </p:pic>
      <p:pic>
        <p:nvPicPr>
          <p:cNvPr id="663" name="Google Shape;663;p34" descr="D:\Paper_08\PhD papers-06-07\PhD__ Thesis\PhD Presentations\Ph.D photo\PhD Pseminar_140608\Picture 025.jpg"/>
          <p:cNvPicPr preferRelativeResize="0"/>
          <p:nvPr/>
        </p:nvPicPr>
        <p:blipFill rotWithShape="1">
          <a:blip r:embed="rId8">
            <a:alphaModFix/>
          </a:blip>
          <a:srcRect/>
          <a:stretch/>
        </p:blipFill>
        <p:spPr>
          <a:xfrm>
            <a:off x="3151187" y="3836987"/>
            <a:ext cx="2819400" cy="2165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fade">
                                      <p:cBhvr>
                                        <p:cTn id="7" dur="500"/>
                                        <p:tgtEl>
                                          <p:spTgt spid="657"/>
                                        </p:tgtEl>
                                      </p:cBhvr>
                                    </p:animEffect>
                                  </p:childTnLst>
                                </p:cTn>
                              </p:par>
                              <p:par>
                                <p:cTn id="8" presetID="10" presetClass="entr" presetSubtype="0" fill="hold" nodeType="withEffect">
                                  <p:stCondLst>
                                    <p:cond delay="0"/>
                                  </p:stCondLst>
                                  <p:childTnLst>
                                    <p:set>
                                      <p:cBhvr>
                                        <p:cTn id="9" dur="1" fill="hold">
                                          <p:stCondLst>
                                            <p:cond delay="0"/>
                                          </p:stCondLst>
                                        </p:cTn>
                                        <p:tgtEl>
                                          <p:spTgt spid="658"/>
                                        </p:tgtEl>
                                        <p:attrNameLst>
                                          <p:attrName>style.visibility</p:attrName>
                                        </p:attrNameLst>
                                      </p:cBhvr>
                                      <p:to>
                                        <p:strVal val="visible"/>
                                      </p:to>
                                    </p:set>
                                    <p:animEffect transition="in" filter="fade">
                                      <p:cBhvr>
                                        <p:cTn id="10" dur="500"/>
                                        <p:tgtEl>
                                          <p:spTgt spid="658"/>
                                        </p:tgtEl>
                                      </p:cBhvr>
                                    </p:animEffect>
                                  </p:childTnLst>
                                </p:cTn>
                              </p:par>
                              <p:par>
                                <p:cTn id="11" presetID="10" presetClass="entr" presetSubtype="0" fill="hold" nodeType="withEffect">
                                  <p:stCondLst>
                                    <p:cond delay="0"/>
                                  </p:stCondLst>
                                  <p:childTnLst>
                                    <p:set>
                                      <p:cBhvr>
                                        <p:cTn id="12" dur="1" fill="hold">
                                          <p:stCondLst>
                                            <p:cond delay="0"/>
                                          </p:stCondLst>
                                        </p:cTn>
                                        <p:tgtEl>
                                          <p:spTgt spid="659"/>
                                        </p:tgtEl>
                                        <p:attrNameLst>
                                          <p:attrName>style.visibility</p:attrName>
                                        </p:attrNameLst>
                                      </p:cBhvr>
                                      <p:to>
                                        <p:strVal val="visible"/>
                                      </p:to>
                                    </p:set>
                                    <p:animEffect transition="in" filter="fade">
                                      <p:cBhvr>
                                        <p:cTn id="13" dur="500"/>
                                        <p:tgtEl>
                                          <p:spTgt spid="659"/>
                                        </p:tgtEl>
                                      </p:cBhvr>
                                    </p:animEffect>
                                  </p:childTnLst>
                                </p:cTn>
                              </p:par>
                              <p:par>
                                <p:cTn id="14" presetID="10" presetClass="entr" presetSubtype="0" fill="hold" nodeType="withEffect">
                                  <p:stCondLst>
                                    <p:cond delay="0"/>
                                  </p:stCondLst>
                                  <p:childTnLst>
                                    <p:set>
                                      <p:cBhvr>
                                        <p:cTn id="15" dur="1" fill="hold">
                                          <p:stCondLst>
                                            <p:cond delay="0"/>
                                          </p:stCondLst>
                                        </p:cTn>
                                        <p:tgtEl>
                                          <p:spTgt spid="660"/>
                                        </p:tgtEl>
                                        <p:attrNameLst>
                                          <p:attrName>style.visibility</p:attrName>
                                        </p:attrNameLst>
                                      </p:cBhvr>
                                      <p:to>
                                        <p:strVal val="visible"/>
                                      </p:to>
                                    </p:set>
                                    <p:animEffect transition="in" filter="fade">
                                      <p:cBhvr>
                                        <p:cTn id="16" dur="500"/>
                                        <p:tgtEl>
                                          <p:spTgt spid="660"/>
                                        </p:tgtEl>
                                      </p:cBhvr>
                                    </p:animEffect>
                                  </p:childTnLst>
                                </p:cTn>
                              </p:par>
                              <p:par>
                                <p:cTn id="17" presetID="10" presetClass="entr" presetSubtype="0" fill="hold" nodeType="withEffect">
                                  <p:stCondLst>
                                    <p:cond delay="0"/>
                                  </p:stCondLst>
                                  <p:childTnLst>
                                    <p:set>
                                      <p:cBhvr>
                                        <p:cTn id="18" dur="1" fill="hold">
                                          <p:stCondLst>
                                            <p:cond delay="0"/>
                                          </p:stCondLst>
                                        </p:cTn>
                                        <p:tgtEl>
                                          <p:spTgt spid="662"/>
                                        </p:tgtEl>
                                        <p:attrNameLst>
                                          <p:attrName>style.visibility</p:attrName>
                                        </p:attrNameLst>
                                      </p:cBhvr>
                                      <p:to>
                                        <p:strVal val="visible"/>
                                      </p:to>
                                    </p:set>
                                    <p:animEffect transition="in" filter="fade">
                                      <p:cBhvr>
                                        <p:cTn id="19" dur="500"/>
                                        <p:tgtEl>
                                          <p:spTgt spid="662"/>
                                        </p:tgtEl>
                                      </p:cBhvr>
                                    </p:animEffect>
                                  </p:childTnLst>
                                </p:cTn>
                              </p:par>
                              <p:par>
                                <p:cTn id="20" presetID="10" presetClass="entr" presetSubtype="0" fill="hold" nodeType="withEffect">
                                  <p:stCondLst>
                                    <p:cond delay="0"/>
                                  </p:stCondLst>
                                  <p:childTnLst>
                                    <p:set>
                                      <p:cBhvr>
                                        <p:cTn id="21" dur="1" fill="hold">
                                          <p:stCondLst>
                                            <p:cond delay="0"/>
                                          </p:stCondLst>
                                        </p:cTn>
                                        <p:tgtEl>
                                          <p:spTgt spid="663"/>
                                        </p:tgtEl>
                                        <p:attrNameLst>
                                          <p:attrName>style.visibility</p:attrName>
                                        </p:attrNameLst>
                                      </p:cBhvr>
                                      <p:to>
                                        <p:strVal val="visible"/>
                                      </p:to>
                                    </p:set>
                                    <p:animEffect transition="in" filter="fade">
                                      <p:cBhvr>
                                        <p:cTn id="22" dur="500"/>
                                        <p:tgtEl>
                                          <p:spTgt spid="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p35" descr="ada5 044"/>
          <p:cNvPicPr preferRelativeResize="0"/>
          <p:nvPr/>
        </p:nvPicPr>
        <p:blipFill rotWithShape="1">
          <a:blip r:embed="rId3">
            <a:alphaModFix/>
          </a:blip>
          <a:srcRect/>
          <a:stretch/>
        </p:blipFill>
        <p:spPr>
          <a:xfrm>
            <a:off x="0" y="4114800"/>
            <a:ext cx="4648200" cy="2743200"/>
          </a:xfrm>
          <a:prstGeom prst="rect">
            <a:avLst/>
          </a:prstGeom>
          <a:noFill/>
          <a:ln>
            <a:noFill/>
          </a:ln>
        </p:spPr>
      </p:pic>
      <p:pic>
        <p:nvPicPr>
          <p:cNvPr id="669" name="Google Shape;669;p35" descr="Ishwardi 009"/>
          <p:cNvPicPr preferRelativeResize="0"/>
          <p:nvPr/>
        </p:nvPicPr>
        <p:blipFill rotWithShape="1">
          <a:blip r:embed="rId4">
            <a:alphaModFix/>
          </a:blip>
          <a:srcRect/>
          <a:stretch/>
        </p:blipFill>
        <p:spPr>
          <a:xfrm>
            <a:off x="0" y="1066800"/>
            <a:ext cx="4648200" cy="3048000"/>
          </a:xfrm>
          <a:prstGeom prst="rect">
            <a:avLst/>
          </a:prstGeom>
          <a:noFill/>
          <a:ln>
            <a:noFill/>
          </a:ln>
        </p:spPr>
      </p:pic>
      <p:pic>
        <p:nvPicPr>
          <p:cNvPr id="670" name="Google Shape;670;p35" descr="Ishwardi 010"/>
          <p:cNvPicPr preferRelativeResize="0"/>
          <p:nvPr/>
        </p:nvPicPr>
        <p:blipFill rotWithShape="1">
          <a:blip r:embed="rId5">
            <a:alphaModFix/>
          </a:blip>
          <a:srcRect/>
          <a:stretch/>
        </p:blipFill>
        <p:spPr>
          <a:xfrm>
            <a:off x="4648200" y="1066800"/>
            <a:ext cx="4495800" cy="3371850"/>
          </a:xfrm>
          <a:prstGeom prst="rect">
            <a:avLst/>
          </a:prstGeom>
          <a:noFill/>
          <a:ln>
            <a:noFill/>
          </a:ln>
        </p:spPr>
      </p:pic>
      <p:pic>
        <p:nvPicPr>
          <p:cNvPr id="671" name="Google Shape;671;p35" descr="IMG_0588"/>
          <p:cNvPicPr preferRelativeResize="0"/>
          <p:nvPr/>
        </p:nvPicPr>
        <p:blipFill rotWithShape="1">
          <a:blip r:embed="rId6">
            <a:alphaModFix/>
          </a:blip>
          <a:srcRect/>
          <a:stretch/>
        </p:blipFill>
        <p:spPr>
          <a:xfrm>
            <a:off x="4648200" y="4114800"/>
            <a:ext cx="4495800" cy="2743200"/>
          </a:xfrm>
          <a:prstGeom prst="rect">
            <a:avLst/>
          </a:prstGeom>
          <a:noFill/>
          <a:ln>
            <a:noFill/>
          </a:ln>
        </p:spPr>
      </p:pic>
      <p:sp>
        <p:nvSpPr>
          <p:cNvPr id="672" name="Google Shape;672;p35"/>
          <p:cNvSpPr txBox="1"/>
          <p:nvPr/>
        </p:nvSpPr>
        <p:spPr>
          <a:xfrm>
            <a:off x="381000" y="533400"/>
            <a:ext cx="8382000" cy="3968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FIELD ACTIVITIES OF GROUND WATER HYDROLOGY</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36"/>
          <p:cNvSpPr txBox="1"/>
          <p:nvPr/>
        </p:nvSpPr>
        <p:spPr>
          <a:xfrm>
            <a:off x="1371600" y="685800"/>
            <a:ext cx="61722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678" name="Google Shape;678;p36"/>
          <p:cNvPicPr preferRelativeResize="0"/>
          <p:nvPr/>
        </p:nvPicPr>
        <p:blipFill rotWithShape="1">
          <a:blip r:embed="rId3">
            <a:alphaModFix/>
          </a:blip>
          <a:srcRect t="1177" r="3381" b="1766"/>
          <a:stretch/>
        </p:blipFill>
        <p:spPr>
          <a:xfrm>
            <a:off x="171450" y="914400"/>
            <a:ext cx="4343400" cy="5715000"/>
          </a:xfrm>
          <a:prstGeom prst="rect">
            <a:avLst/>
          </a:prstGeom>
          <a:noFill/>
          <a:ln>
            <a:noFill/>
          </a:ln>
        </p:spPr>
      </p:pic>
      <p:sp>
        <p:nvSpPr>
          <p:cNvPr id="679" name="Google Shape;679;p36"/>
          <p:cNvSpPr txBox="1"/>
          <p:nvPr/>
        </p:nvSpPr>
        <p:spPr>
          <a:xfrm>
            <a:off x="5018087" y="427037"/>
            <a:ext cx="3657600" cy="1108075"/>
          </a:xfrm>
          <a:prstGeom prst="rect">
            <a:avLst/>
          </a:prstGeom>
          <a:solidFill>
            <a:srgbClr val="0D79C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1100"/>
              <a:buFont typeface="Times New Roman"/>
              <a:buNone/>
            </a:pPr>
            <a:r>
              <a:rPr lang="en-US" sz="1100" b="1" i="0" u="none">
                <a:solidFill>
                  <a:srgbClr val="FFFFCC"/>
                </a:solidFill>
                <a:latin typeface="Times New Roman"/>
                <a:ea typeface="Times New Roman"/>
                <a:cs typeface="Times New Roman"/>
                <a:sym typeface="Times New Roman"/>
              </a:rPr>
              <a:t>Ground Water Table Well GT2642900 </a:t>
            </a:r>
            <a:endParaRPr/>
          </a:p>
          <a:p>
            <a:pPr marL="0" marR="0" lvl="0" indent="0" algn="l" rtl="0">
              <a:lnSpc>
                <a:spcPct val="100000"/>
              </a:lnSpc>
              <a:spcBef>
                <a:spcPts val="0"/>
              </a:spcBef>
              <a:spcAft>
                <a:spcPts val="0"/>
              </a:spcAft>
              <a:buClr>
                <a:srgbClr val="FFFFCC"/>
              </a:buClr>
              <a:buSzPts val="1100"/>
              <a:buFont typeface="Times New Roman"/>
              <a:buNone/>
            </a:pPr>
            <a:r>
              <a:rPr lang="en-US" sz="1100" b="1" i="0" u="none">
                <a:solidFill>
                  <a:srgbClr val="FFFFCC"/>
                </a:solidFill>
                <a:latin typeface="Times New Roman"/>
                <a:ea typeface="Times New Roman"/>
                <a:cs typeface="Times New Roman"/>
                <a:sym typeface="Times New Roman"/>
              </a:rPr>
              <a:t>Lalbag District Dhaka</a:t>
            </a:r>
            <a:endParaRPr/>
          </a:p>
          <a:p>
            <a:pPr marL="0" marR="0" lvl="0" indent="0" algn="l" rtl="0">
              <a:lnSpc>
                <a:spcPct val="100000"/>
              </a:lnSpc>
              <a:spcBef>
                <a:spcPts val="0"/>
              </a:spcBef>
              <a:spcAft>
                <a:spcPts val="0"/>
              </a:spcAft>
              <a:buClr>
                <a:srgbClr val="FFFFCC"/>
              </a:buClr>
              <a:buSzPts val="1100"/>
              <a:buFont typeface="Times New Roman"/>
              <a:buNone/>
            </a:pPr>
            <a:r>
              <a:rPr lang="en-US" sz="1100" b="1" i="0" u="none">
                <a:solidFill>
                  <a:srgbClr val="FFFFCC"/>
                </a:solidFill>
                <a:latin typeface="Times New Roman"/>
                <a:ea typeface="Times New Roman"/>
                <a:cs typeface="Times New Roman"/>
                <a:sym typeface="Times New Roman"/>
              </a:rPr>
              <a:t> </a:t>
            </a:r>
            <a:endParaRPr/>
          </a:p>
          <a:p>
            <a:pPr marL="0" marR="0" lvl="0" indent="0" algn="l" rtl="0">
              <a:lnSpc>
                <a:spcPct val="100000"/>
              </a:lnSpc>
              <a:spcBef>
                <a:spcPts val="0"/>
              </a:spcBef>
              <a:spcAft>
                <a:spcPts val="0"/>
              </a:spcAft>
              <a:buClr>
                <a:srgbClr val="FFFFCC"/>
              </a:buClr>
              <a:buSzPts val="1100"/>
              <a:buFont typeface="Times New Roman"/>
              <a:buNone/>
            </a:pPr>
            <a:r>
              <a:rPr lang="en-US" sz="1100" b="1" i="0" u="none">
                <a:solidFill>
                  <a:srgbClr val="FFFFCC"/>
                </a:solidFill>
                <a:latin typeface="Times New Roman"/>
                <a:ea typeface="Times New Roman"/>
                <a:cs typeface="Times New Roman"/>
                <a:sym typeface="Times New Roman"/>
              </a:rPr>
              <a:t>Record Starts:			1996</a:t>
            </a:r>
            <a:endParaRPr/>
          </a:p>
          <a:p>
            <a:pPr marL="0" marR="0" lvl="0" indent="0" algn="l" rtl="0">
              <a:lnSpc>
                <a:spcPct val="100000"/>
              </a:lnSpc>
              <a:spcBef>
                <a:spcPts val="0"/>
              </a:spcBef>
              <a:spcAft>
                <a:spcPts val="0"/>
              </a:spcAft>
              <a:buClr>
                <a:srgbClr val="FFFFCC"/>
              </a:buClr>
              <a:buSzPts val="1100"/>
              <a:buFont typeface="Times New Roman"/>
              <a:buNone/>
            </a:pPr>
            <a:r>
              <a:rPr lang="en-US" sz="1100" b="1" i="0" u="none">
                <a:solidFill>
                  <a:srgbClr val="FFFFCC"/>
                </a:solidFill>
                <a:latin typeface="Times New Roman"/>
                <a:ea typeface="Times New Roman"/>
                <a:cs typeface="Times New Roman"/>
                <a:sym typeface="Times New Roman"/>
              </a:rPr>
              <a:t>Record Ends:			2007</a:t>
            </a:r>
            <a:endParaRPr/>
          </a:p>
          <a:p>
            <a:pPr marL="0" marR="0" lvl="0" indent="0" algn="l" rtl="0">
              <a:lnSpc>
                <a:spcPct val="100000"/>
              </a:lnSpc>
              <a:spcBef>
                <a:spcPts val="0"/>
              </a:spcBef>
              <a:spcAft>
                <a:spcPts val="0"/>
              </a:spcAft>
              <a:buClr>
                <a:srgbClr val="FFFFCC"/>
              </a:buClr>
              <a:buSzPts val="1100"/>
              <a:buFont typeface="Times New Roman"/>
              <a:buNone/>
            </a:pPr>
            <a:r>
              <a:rPr lang="en-US" sz="1100" b="1" i="0" u="none">
                <a:solidFill>
                  <a:srgbClr val="FFFFCC"/>
                </a:solidFill>
                <a:latin typeface="Times New Roman"/>
                <a:ea typeface="Times New Roman"/>
                <a:cs typeface="Times New Roman"/>
                <a:sym typeface="Times New Roman"/>
              </a:rPr>
              <a:t>No of Years of records:		12</a:t>
            </a:r>
            <a:endParaRPr/>
          </a:p>
        </p:txBody>
      </p:sp>
      <p:graphicFrame>
        <p:nvGraphicFramePr>
          <p:cNvPr id="680" name="Google Shape;680;p36"/>
          <p:cNvGraphicFramePr/>
          <p:nvPr/>
        </p:nvGraphicFramePr>
        <p:xfrm>
          <a:off x="5094287" y="1679575"/>
          <a:ext cx="3505200" cy="2381250"/>
        </p:xfrm>
        <a:graphic>
          <a:graphicData uri="http://schemas.openxmlformats.org/drawingml/2006/table">
            <a:tbl>
              <a:tblPr>
                <a:noFill/>
                <a:tableStyleId>{5F844CF9-DE7B-43C3-8AFE-A89EF364581E}</a:tableStyleId>
              </a:tblPr>
              <a:tblGrid>
                <a:gridCol w="1022350">
                  <a:extLst>
                    <a:ext uri="{9D8B030D-6E8A-4147-A177-3AD203B41FA5}">
                      <a16:colId xmlns:a16="http://schemas.microsoft.com/office/drawing/2014/main" val="20000"/>
                    </a:ext>
                  </a:extLst>
                </a:gridCol>
                <a:gridCol w="771525">
                  <a:extLst>
                    <a:ext uri="{9D8B030D-6E8A-4147-A177-3AD203B41FA5}">
                      <a16:colId xmlns:a16="http://schemas.microsoft.com/office/drawing/2014/main" val="20001"/>
                    </a:ext>
                  </a:extLst>
                </a:gridCol>
                <a:gridCol w="1711325">
                  <a:extLst>
                    <a:ext uri="{9D8B030D-6E8A-4147-A177-3AD203B41FA5}">
                      <a16:colId xmlns:a16="http://schemas.microsoft.com/office/drawing/2014/main" val="20002"/>
                    </a:ext>
                  </a:extLst>
                </a:gridCol>
              </a:tblGrid>
              <a:tr h="182550">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WellID</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Year</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Depth To GWT(m)</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extLst>
                  <a:ext uri="{0D108BD9-81ED-4DB2-BD59-A6C34878D82A}">
                    <a16:rowId xmlns:a16="http://schemas.microsoft.com/office/drawing/2014/main" val="10000"/>
                  </a:ext>
                </a:extLst>
              </a:tr>
              <a:tr h="182550">
                <a:tc>
                  <a:txBody>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GT2642900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1996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26.10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extLst>
                  <a:ext uri="{0D108BD9-81ED-4DB2-BD59-A6C34878D82A}">
                    <a16:rowId xmlns:a16="http://schemas.microsoft.com/office/drawing/2014/main" val="10001"/>
                  </a:ext>
                </a:extLst>
              </a:tr>
              <a:tr h="184150">
                <a:tc>
                  <a:txBody>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GT2642900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1997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27.18</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extLst>
                  <a:ext uri="{0D108BD9-81ED-4DB2-BD59-A6C34878D82A}">
                    <a16:rowId xmlns:a16="http://schemas.microsoft.com/office/drawing/2014/main" val="10002"/>
                  </a:ext>
                </a:extLst>
              </a:tr>
              <a:tr h="182550">
                <a:tc>
                  <a:txBody>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GT2642900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1998</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28.52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extLst>
                  <a:ext uri="{0D108BD9-81ED-4DB2-BD59-A6C34878D82A}">
                    <a16:rowId xmlns:a16="http://schemas.microsoft.com/office/drawing/2014/main" val="10003"/>
                  </a:ext>
                </a:extLst>
              </a:tr>
              <a:tr h="182550">
                <a:tc>
                  <a:txBody>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GT2642900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1999</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30.26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extLst>
                  <a:ext uri="{0D108BD9-81ED-4DB2-BD59-A6C34878D82A}">
                    <a16:rowId xmlns:a16="http://schemas.microsoft.com/office/drawing/2014/main" val="10004"/>
                  </a:ext>
                </a:extLst>
              </a:tr>
              <a:tr h="182550">
                <a:tc>
                  <a:txBody>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GT2642900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2000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32.38</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extLst>
                  <a:ext uri="{0D108BD9-81ED-4DB2-BD59-A6C34878D82A}">
                    <a16:rowId xmlns:a16="http://schemas.microsoft.com/office/drawing/2014/main" val="10005"/>
                  </a:ext>
                </a:extLst>
              </a:tr>
              <a:tr h="184150">
                <a:tc>
                  <a:txBody>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GT2642900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2001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35.98</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extLst>
                  <a:ext uri="{0D108BD9-81ED-4DB2-BD59-A6C34878D82A}">
                    <a16:rowId xmlns:a16="http://schemas.microsoft.com/office/drawing/2014/main" val="10006"/>
                  </a:ext>
                </a:extLst>
              </a:tr>
              <a:tr h="182550">
                <a:tc>
                  <a:txBody>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GT2642900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2002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38.73</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extLst>
                  <a:ext uri="{0D108BD9-81ED-4DB2-BD59-A6C34878D82A}">
                    <a16:rowId xmlns:a16="http://schemas.microsoft.com/office/drawing/2014/main" val="10007"/>
                  </a:ext>
                </a:extLst>
              </a:tr>
              <a:tr h="182550">
                <a:tc>
                  <a:txBody>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GT2642900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2003</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40.48</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extLst>
                  <a:ext uri="{0D108BD9-81ED-4DB2-BD59-A6C34878D82A}">
                    <a16:rowId xmlns:a16="http://schemas.microsoft.com/office/drawing/2014/main" val="10008"/>
                  </a:ext>
                </a:extLst>
              </a:tr>
              <a:tr h="182550">
                <a:tc>
                  <a:txBody>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GT2642900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2004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42.55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extLst>
                  <a:ext uri="{0D108BD9-81ED-4DB2-BD59-A6C34878D82A}">
                    <a16:rowId xmlns:a16="http://schemas.microsoft.com/office/drawing/2014/main" val="10009"/>
                  </a:ext>
                </a:extLst>
              </a:tr>
              <a:tr h="184150">
                <a:tc>
                  <a:txBody>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GT2642900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2005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44.48</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extLst>
                  <a:ext uri="{0D108BD9-81ED-4DB2-BD59-A6C34878D82A}">
                    <a16:rowId xmlns:a16="http://schemas.microsoft.com/office/drawing/2014/main" val="10010"/>
                  </a:ext>
                </a:extLst>
              </a:tr>
              <a:tr h="182550">
                <a:tc>
                  <a:txBody>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GT2642900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2006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44.45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extLst>
                  <a:ext uri="{0D108BD9-81ED-4DB2-BD59-A6C34878D82A}">
                    <a16:rowId xmlns:a16="http://schemas.microsoft.com/office/drawing/2014/main" val="10011"/>
                  </a:ext>
                </a:extLst>
              </a:tr>
              <a:tr h="182550">
                <a:tc>
                  <a:txBody>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GT2642900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2007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47.73</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extLst>
                  <a:ext uri="{0D108BD9-81ED-4DB2-BD59-A6C34878D82A}">
                    <a16:rowId xmlns:a16="http://schemas.microsoft.com/office/drawing/2014/main" val="10012"/>
                  </a:ext>
                </a:extLst>
              </a:tr>
            </a:tbl>
          </a:graphicData>
        </a:graphic>
      </p:graphicFrame>
      <p:pic>
        <p:nvPicPr>
          <p:cNvPr id="681" name="Google Shape;681;p36"/>
          <p:cNvPicPr preferRelativeResize="0"/>
          <p:nvPr/>
        </p:nvPicPr>
        <p:blipFill rotWithShape="1">
          <a:blip r:embed="rId4">
            <a:alphaModFix/>
          </a:blip>
          <a:srcRect/>
          <a:stretch/>
        </p:blipFill>
        <p:spPr>
          <a:xfrm>
            <a:off x="4602162" y="4181475"/>
            <a:ext cx="4495800" cy="2562225"/>
          </a:xfrm>
          <a:prstGeom prst="rect">
            <a:avLst/>
          </a:prstGeom>
          <a:noFill/>
          <a:ln>
            <a:noFill/>
          </a:ln>
        </p:spPr>
      </p:pic>
      <p:sp>
        <p:nvSpPr>
          <p:cNvPr id="682" name="Google Shape;682;p36"/>
          <p:cNvSpPr/>
          <p:nvPr/>
        </p:nvSpPr>
        <p:spPr>
          <a:xfrm>
            <a:off x="3200400" y="3406775"/>
            <a:ext cx="1143000" cy="280987"/>
          </a:xfrm>
          <a:prstGeom prst="wedgeRectCallout">
            <a:avLst>
              <a:gd name="adj1" fmla="val -15185"/>
              <a:gd name="adj2" fmla="val 20058"/>
            </a:avLst>
          </a:prstGeom>
          <a:solidFill>
            <a:schemeClr val="accent1"/>
          </a:solidFill>
          <a:ln w="15875" cap="flat" cmpd="sng">
            <a:solidFill>
              <a:srgbClr val="1C2B6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Times New Roman"/>
              <a:buNone/>
            </a:pPr>
            <a:r>
              <a:rPr lang="en-US" sz="1400" b="0" i="0" u="none">
                <a:solidFill>
                  <a:srgbClr val="FFFFFF"/>
                </a:solidFill>
                <a:latin typeface="Times New Roman"/>
                <a:ea typeface="Times New Roman"/>
                <a:cs typeface="Times New Roman"/>
                <a:sym typeface="Times New Roman"/>
              </a:rPr>
              <a:t>GT2642900</a:t>
            </a:r>
            <a:endParaRPr/>
          </a:p>
        </p:txBody>
      </p:sp>
      <p:sp>
        <p:nvSpPr>
          <p:cNvPr id="683" name="Google Shape;683;p36"/>
          <p:cNvSpPr txBox="1"/>
          <p:nvPr/>
        </p:nvSpPr>
        <p:spPr>
          <a:xfrm>
            <a:off x="47625" y="228600"/>
            <a:ext cx="4572000" cy="584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1600"/>
              <a:buFont typeface="Times New Roman"/>
              <a:buNone/>
            </a:pPr>
            <a:r>
              <a:rPr lang="en-US" sz="1600" b="1" i="0" u="none">
                <a:solidFill>
                  <a:srgbClr val="0000FF"/>
                </a:solidFill>
                <a:latin typeface="Times New Roman"/>
                <a:ea typeface="Times New Roman"/>
                <a:cs typeface="Times New Roman"/>
                <a:sym typeface="Times New Roman"/>
              </a:rPr>
              <a:t>GROUNDWATER LEVEL MONITORING STATIONS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8" name="Google Shape;688;p37" descr="Page-5"/>
          <p:cNvPicPr preferRelativeResize="0"/>
          <p:nvPr/>
        </p:nvPicPr>
        <p:blipFill rotWithShape="1">
          <a:blip r:embed="rId3">
            <a:alphaModFix/>
          </a:blip>
          <a:srcRect l="2482" t="4400" r="4966" b="6161"/>
          <a:stretch/>
        </p:blipFill>
        <p:spPr>
          <a:xfrm>
            <a:off x="0" y="989012"/>
            <a:ext cx="4572000" cy="5868987"/>
          </a:xfrm>
          <a:prstGeom prst="rect">
            <a:avLst/>
          </a:prstGeom>
          <a:noFill/>
          <a:ln>
            <a:noFill/>
          </a:ln>
        </p:spPr>
      </p:pic>
      <p:pic>
        <p:nvPicPr>
          <p:cNvPr id="689" name="Google Shape;689;p37" descr="Page-16"/>
          <p:cNvPicPr preferRelativeResize="0"/>
          <p:nvPr/>
        </p:nvPicPr>
        <p:blipFill rotWithShape="1">
          <a:blip r:embed="rId4">
            <a:alphaModFix/>
          </a:blip>
          <a:srcRect/>
          <a:stretch/>
        </p:blipFill>
        <p:spPr>
          <a:xfrm>
            <a:off x="4495800" y="990600"/>
            <a:ext cx="4648200" cy="3200400"/>
          </a:xfrm>
          <a:prstGeom prst="rect">
            <a:avLst/>
          </a:prstGeom>
          <a:noFill/>
          <a:ln>
            <a:noFill/>
          </a:ln>
        </p:spPr>
      </p:pic>
      <p:pic>
        <p:nvPicPr>
          <p:cNvPr id="690" name="Google Shape;690;p37"/>
          <p:cNvPicPr preferRelativeResize="0"/>
          <p:nvPr/>
        </p:nvPicPr>
        <p:blipFill rotWithShape="1">
          <a:blip r:embed="rId5">
            <a:alphaModFix/>
          </a:blip>
          <a:srcRect l="2474" t="30119" r="15823" b="45598"/>
          <a:stretch/>
        </p:blipFill>
        <p:spPr>
          <a:xfrm>
            <a:off x="4572000" y="4191000"/>
            <a:ext cx="4572000" cy="2667000"/>
          </a:xfrm>
          <a:prstGeom prst="rect">
            <a:avLst/>
          </a:prstGeom>
          <a:noFill/>
          <a:ln>
            <a:noFill/>
          </a:ln>
        </p:spPr>
      </p:pic>
      <p:pic>
        <p:nvPicPr>
          <p:cNvPr id="691" name="Google Shape;691;p37" descr="rig"/>
          <p:cNvPicPr preferRelativeResize="0"/>
          <p:nvPr/>
        </p:nvPicPr>
        <p:blipFill rotWithShape="1">
          <a:blip r:embed="rId6">
            <a:alphaModFix/>
          </a:blip>
          <a:srcRect/>
          <a:stretch/>
        </p:blipFill>
        <p:spPr>
          <a:xfrm>
            <a:off x="0" y="5167312"/>
            <a:ext cx="2209800" cy="1690687"/>
          </a:xfrm>
          <a:prstGeom prst="rect">
            <a:avLst/>
          </a:prstGeom>
          <a:noFill/>
          <a:ln w="25400" cap="flat" cmpd="sng">
            <a:solidFill>
              <a:schemeClr val="dk1"/>
            </a:solidFill>
            <a:prstDash val="solid"/>
            <a:miter lim="800000"/>
            <a:headEnd type="none" w="sm" len="sm"/>
            <a:tailEnd type="none" w="sm" len="sm"/>
          </a:ln>
        </p:spPr>
      </p:pic>
      <p:sp>
        <p:nvSpPr>
          <p:cNvPr id="692" name="Google Shape;692;p37"/>
          <p:cNvSpPr txBox="1"/>
          <p:nvPr/>
        </p:nvSpPr>
        <p:spPr>
          <a:xfrm>
            <a:off x="304800" y="228600"/>
            <a:ext cx="8534400" cy="7016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LOCATION OF BWDB TEST HOLE SITES AND LITHOLOGIC CROSS-SECTIONS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p38" descr="Page-4"/>
          <p:cNvPicPr preferRelativeResize="0"/>
          <p:nvPr/>
        </p:nvPicPr>
        <p:blipFill rotWithShape="1">
          <a:blip r:embed="rId3">
            <a:alphaModFix/>
          </a:blip>
          <a:srcRect l="3724" t="4348" r="3724" b="7825"/>
          <a:stretch/>
        </p:blipFill>
        <p:spPr>
          <a:xfrm>
            <a:off x="0" y="990600"/>
            <a:ext cx="4724400" cy="5880100"/>
          </a:xfrm>
          <a:prstGeom prst="rect">
            <a:avLst/>
          </a:prstGeom>
          <a:noFill/>
          <a:ln>
            <a:noFill/>
          </a:ln>
        </p:spPr>
      </p:pic>
      <p:pic>
        <p:nvPicPr>
          <p:cNvPr id="698" name="Google Shape;698;p38" descr="log"/>
          <p:cNvPicPr preferRelativeResize="0"/>
          <p:nvPr/>
        </p:nvPicPr>
        <p:blipFill rotWithShape="1">
          <a:blip r:embed="rId4">
            <a:alphaModFix/>
          </a:blip>
          <a:srcRect/>
          <a:stretch/>
        </p:blipFill>
        <p:spPr>
          <a:xfrm>
            <a:off x="4724400" y="990600"/>
            <a:ext cx="4419600" cy="3048000"/>
          </a:xfrm>
          <a:prstGeom prst="rect">
            <a:avLst/>
          </a:prstGeom>
          <a:noFill/>
          <a:ln>
            <a:noFill/>
          </a:ln>
        </p:spPr>
      </p:pic>
      <p:pic>
        <p:nvPicPr>
          <p:cNvPr id="699" name="Google Shape;699;p38" descr="KHTW2"/>
          <p:cNvPicPr preferRelativeResize="0"/>
          <p:nvPr/>
        </p:nvPicPr>
        <p:blipFill rotWithShape="1">
          <a:blip r:embed="rId5">
            <a:alphaModFix/>
          </a:blip>
          <a:srcRect/>
          <a:stretch/>
        </p:blipFill>
        <p:spPr>
          <a:xfrm>
            <a:off x="4784725" y="4095750"/>
            <a:ext cx="2149475" cy="2743200"/>
          </a:xfrm>
          <a:prstGeom prst="rect">
            <a:avLst/>
          </a:prstGeom>
          <a:noFill/>
          <a:ln w="38100" cap="flat" cmpd="sng">
            <a:solidFill>
              <a:schemeClr val="dk1"/>
            </a:solidFill>
            <a:prstDash val="solid"/>
            <a:miter lim="800000"/>
            <a:headEnd type="none" w="sm" len="sm"/>
            <a:tailEnd type="none" w="sm" len="sm"/>
          </a:ln>
        </p:spPr>
      </p:pic>
      <p:pic>
        <p:nvPicPr>
          <p:cNvPr id="700" name="Google Shape;700;p38" descr="KHTW3wl"/>
          <p:cNvPicPr preferRelativeResize="0"/>
          <p:nvPr/>
        </p:nvPicPr>
        <p:blipFill rotWithShape="1">
          <a:blip r:embed="rId6">
            <a:alphaModFix/>
          </a:blip>
          <a:srcRect/>
          <a:stretch/>
        </p:blipFill>
        <p:spPr>
          <a:xfrm>
            <a:off x="6956425" y="4095750"/>
            <a:ext cx="2149475" cy="2743200"/>
          </a:xfrm>
          <a:prstGeom prst="rect">
            <a:avLst/>
          </a:prstGeom>
          <a:noFill/>
          <a:ln w="38100" cap="flat" cmpd="sng">
            <a:solidFill>
              <a:schemeClr val="dk1"/>
            </a:solidFill>
            <a:prstDash val="solid"/>
            <a:miter lim="800000"/>
            <a:headEnd type="none" w="sm" len="sm"/>
            <a:tailEnd type="none" w="sm" len="sm"/>
          </a:ln>
        </p:spPr>
      </p:pic>
      <p:pic>
        <p:nvPicPr>
          <p:cNvPr id="701" name="Google Shape;701;p38" descr="pump_test_onlookers"/>
          <p:cNvPicPr preferRelativeResize="0"/>
          <p:nvPr/>
        </p:nvPicPr>
        <p:blipFill rotWithShape="1">
          <a:blip r:embed="rId7">
            <a:alphaModFix/>
          </a:blip>
          <a:srcRect/>
          <a:stretch/>
        </p:blipFill>
        <p:spPr>
          <a:xfrm>
            <a:off x="0" y="4940300"/>
            <a:ext cx="2590800" cy="1955800"/>
          </a:xfrm>
          <a:prstGeom prst="rect">
            <a:avLst/>
          </a:prstGeom>
          <a:noFill/>
          <a:ln>
            <a:noFill/>
          </a:ln>
        </p:spPr>
      </p:pic>
      <p:sp>
        <p:nvSpPr>
          <p:cNvPr id="702" name="Google Shape;702;p38"/>
          <p:cNvSpPr txBox="1"/>
          <p:nvPr/>
        </p:nvSpPr>
        <p:spPr>
          <a:xfrm>
            <a:off x="304800" y="361950"/>
            <a:ext cx="8534400" cy="3968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LOCATION OF PUMP TEST SITES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p39" descr="Page-01"/>
          <p:cNvPicPr preferRelativeResize="0"/>
          <p:nvPr/>
        </p:nvPicPr>
        <p:blipFill rotWithShape="1">
          <a:blip r:embed="rId3">
            <a:alphaModFix/>
          </a:blip>
          <a:srcRect l="3749" t="4327" r="3750" b="7788"/>
          <a:stretch/>
        </p:blipFill>
        <p:spPr>
          <a:xfrm>
            <a:off x="0" y="1143000"/>
            <a:ext cx="4648200" cy="5715000"/>
          </a:xfrm>
          <a:prstGeom prst="rect">
            <a:avLst/>
          </a:prstGeom>
          <a:noFill/>
          <a:ln>
            <a:noFill/>
          </a:ln>
        </p:spPr>
      </p:pic>
      <p:pic>
        <p:nvPicPr>
          <p:cNvPr id="708" name="Google Shape;708;p39" descr="Page-2"/>
          <p:cNvPicPr preferRelativeResize="0"/>
          <p:nvPr/>
        </p:nvPicPr>
        <p:blipFill rotWithShape="1">
          <a:blip r:embed="rId4">
            <a:alphaModFix/>
          </a:blip>
          <a:srcRect l="3802" t="2615" r="3169" b="6973"/>
          <a:stretch/>
        </p:blipFill>
        <p:spPr>
          <a:xfrm>
            <a:off x="4648200" y="1143000"/>
            <a:ext cx="4495800" cy="5718175"/>
          </a:xfrm>
          <a:prstGeom prst="rect">
            <a:avLst/>
          </a:prstGeom>
          <a:noFill/>
          <a:ln>
            <a:noFill/>
          </a:ln>
        </p:spPr>
      </p:pic>
      <p:sp>
        <p:nvSpPr>
          <p:cNvPr id="709" name="Google Shape;709;p39"/>
          <p:cNvSpPr txBox="1"/>
          <p:nvPr/>
        </p:nvSpPr>
        <p:spPr>
          <a:xfrm>
            <a:off x="304800" y="358775"/>
            <a:ext cx="8534400" cy="7016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LOCATION OF BWDB GROUNDWATER TABLE MONITORING WELLS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4"/>
          <p:cNvSpPr txBox="1"/>
          <p:nvPr/>
        </p:nvSpPr>
        <p:spPr>
          <a:xfrm>
            <a:off x="457200" y="6172200"/>
            <a:ext cx="3352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100"/>
              <a:buFont typeface="Arial"/>
              <a:buNone/>
            </a:pPr>
            <a:r>
              <a:rPr lang="en-US" sz="1100" b="1" i="0" u="none">
                <a:solidFill>
                  <a:srgbClr val="7F7F7F"/>
                </a:solidFill>
                <a:latin typeface="Arial"/>
                <a:ea typeface="Arial"/>
                <a:cs typeface="Arial"/>
                <a:sym typeface="Arial"/>
              </a:rPr>
              <a:t>anwarzahidb@gmail.com</a:t>
            </a:r>
            <a:endParaRPr/>
          </a:p>
        </p:txBody>
      </p:sp>
      <p:sp>
        <p:nvSpPr>
          <p:cNvPr id="152" name="Google Shape;152;p4"/>
          <p:cNvSpPr txBox="1"/>
          <p:nvPr/>
        </p:nvSpPr>
        <p:spPr>
          <a:xfrm>
            <a:off x="228600" y="698500"/>
            <a:ext cx="8686800" cy="501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Flooding</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a:t>
            </a:r>
            <a:r>
              <a:rPr lang="en-US" sz="1800" b="0" i="0" u="none">
                <a:solidFill>
                  <a:schemeClr val="dk1"/>
                </a:solidFill>
                <a:latin typeface="Times New Roman"/>
                <a:ea typeface="Times New Roman"/>
                <a:cs typeface="Times New Roman"/>
                <a:sym typeface="Times New Roman"/>
              </a:rPr>
              <a:t>The size of an unmodified stream channel is directly related to the quantity of water that it usually carries. That is, the volume of the channel is approximately sufficient to accommodate the average maximum discharge reached each year.</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Much of the year, the surface of the water is well below the level of the stream banks. In times of higher discharge, the stream may overflow its banks, or flood.</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This may happen, to a limited extent, as frequently as every two to three years with streams in humid regions. More severe floods occur correspondingly less often.</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The vast majority of stream floods are linked to precipitation (rain or snow). When rain falls or snow melts, some of the water infiltrates, or sinks into the ground.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It may then percolate through soil and rock at greater depths. Some evaporates directly into the atmosphere. The rest of the water becomes surface runoff, flowing downhill over the surface under the influence of gravity into a puddle, lake, ocean, or stream.</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Many factors together determine whether a flood will occur.</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4" name="Google Shape;714;p40" descr="E:\ccproject\CC Data_January_13\All Observation well section\Jessore to Feni.jpg"/>
          <p:cNvPicPr preferRelativeResize="0"/>
          <p:nvPr/>
        </p:nvPicPr>
        <p:blipFill rotWithShape="1">
          <a:blip r:embed="rId3">
            <a:alphaModFix/>
          </a:blip>
          <a:srcRect t="6770" r="17700" b="16282"/>
          <a:stretch/>
        </p:blipFill>
        <p:spPr>
          <a:xfrm>
            <a:off x="1143000" y="838200"/>
            <a:ext cx="1066800" cy="5867400"/>
          </a:xfrm>
          <a:prstGeom prst="rect">
            <a:avLst/>
          </a:prstGeom>
          <a:noFill/>
          <a:ln>
            <a:noFill/>
          </a:ln>
        </p:spPr>
      </p:pic>
      <p:pic>
        <p:nvPicPr>
          <p:cNvPr id="715" name="Google Shape;715;p40" descr="E:\ccproject\CC Data_June_5_13\Aquifer System\All Observation well section\Sarsha_PZ.jpg"/>
          <p:cNvPicPr preferRelativeResize="0"/>
          <p:nvPr/>
        </p:nvPicPr>
        <p:blipFill rotWithShape="1">
          <a:blip r:embed="rId4">
            <a:alphaModFix/>
          </a:blip>
          <a:srcRect l="77535" r="8117"/>
          <a:stretch/>
        </p:blipFill>
        <p:spPr>
          <a:xfrm>
            <a:off x="152400" y="838200"/>
            <a:ext cx="990600" cy="5715000"/>
          </a:xfrm>
          <a:prstGeom prst="rect">
            <a:avLst/>
          </a:prstGeom>
          <a:noFill/>
          <a:ln>
            <a:noFill/>
          </a:ln>
        </p:spPr>
      </p:pic>
      <p:sp>
        <p:nvSpPr>
          <p:cNvPr id="716" name="Google Shape;716;p40"/>
          <p:cNvSpPr txBox="1"/>
          <p:nvPr/>
        </p:nvSpPr>
        <p:spPr>
          <a:xfrm>
            <a:off x="2819400" y="11112"/>
            <a:ext cx="2743200" cy="369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Times New Roman"/>
              <a:buNone/>
            </a:pPr>
            <a:r>
              <a:rPr lang="en-US" sz="1800" b="1" i="0" u="none">
                <a:solidFill>
                  <a:schemeClr val="dk1"/>
                </a:solidFill>
                <a:latin typeface="Times New Roman"/>
                <a:ea typeface="Times New Roman"/>
                <a:cs typeface="Times New Roman"/>
                <a:sym typeface="Times New Roman"/>
              </a:rPr>
              <a:t>Monsoon/Wet Season</a:t>
            </a:r>
            <a:endParaRPr/>
          </a:p>
        </p:txBody>
      </p:sp>
      <p:sp>
        <p:nvSpPr>
          <p:cNvPr id="717" name="Google Shape;717;p40"/>
          <p:cNvSpPr txBox="1"/>
          <p:nvPr/>
        </p:nvSpPr>
        <p:spPr>
          <a:xfrm>
            <a:off x="5943600" y="0"/>
            <a:ext cx="2743200" cy="369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Times New Roman"/>
              <a:buNone/>
            </a:pPr>
            <a:r>
              <a:rPr lang="en-US" sz="1800" b="1" i="0" u="none">
                <a:solidFill>
                  <a:schemeClr val="dk1"/>
                </a:solidFill>
                <a:latin typeface="Times New Roman"/>
                <a:ea typeface="Times New Roman"/>
                <a:cs typeface="Times New Roman"/>
                <a:sym typeface="Times New Roman"/>
              </a:rPr>
              <a:t>Pre-monsoon/Dry Season</a:t>
            </a:r>
            <a:endParaRPr/>
          </a:p>
        </p:txBody>
      </p:sp>
      <p:sp>
        <p:nvSpPr>
          <p:cNvPr id="718" name="Google Shape;718;p40"/>
          <p:cNvSpPr txBox="1"/>
          <p:nvPr/>
        </p:nvSpPr>
        <p:spPr>
          <a:xfrm>
            <a:off x="-152400" y="0"/>
            <a:ext cx="3276600"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Depth-wise Groundwater Level Contour Maps</a:t>
            </a:r>
            <a:endParaRPr/>
          </a:p>
        </p:txBody>
      </p:sp>
      <p:pic>
        <p:nvPicPr>
          <p:cNvPr id="719" name="Google Shape;719;p40" descr="Wet_pz1"/>
          <p:cNvPicPr preferRelativeResize="0"/>
          <p:nvPr/>
        </p:nvPicPr>
        <p:blipFill rotWithShape="1">
          <a:blip r:embed="rId5">
            <a:alphaModFix/>
          </a:blip>
          <a:srcRect/>
          <a:stretch/>
        </p:blipFill>
        <p:spPr>
          <a:xfrm>
            <a:off x="2362200" y="676275"/>
            <a:ext cx="3273425" cy="1966912"/>
          </a:xfrm>
          <a:prstGeom prst="rect">
            <a:avLst/>
          </a:prstGeom>
          <a:noFill/>
          <a:ln>
            <a:noFill/>
          </a:ln>
        </p:spPr>
      </p:pic>
      <p:pic>
        <p:nvPicPr>
          <p:cNvPr id="720" name="Google Shape;720;p40" descr="Dry_pz1"/>
          <p:cNvPicPr preferRelativeResize="0"/>
          <p:nvPr/>
        </p:nvPicPr>
        <p:blipFill rotWithShape="1">
          <a:blip r:embed="rId6">
            <a:alphaModFix/>
          </a:blip>
          <a:srcRect/>
          <a:stretch/>
        </p:blipFill>
        <p:spPr>
          <a:xfrm>
            <a:off x="5715000" y="676275"/>
            <a:ext cx="3273425" cy="1966912"/>
          </a:xfrm>
          <a:prstGeom prst="rect">
            <a:avLst/>
          </a:prstGeom>
          <a:noFill/>
          <a:ln>
            <a:noFill/>
          </a:ln>
        </p:spPr>
      </p:pic>
      <p:pic>
        <p:nvPicPr>
          <p:cNvPr id="721" name="Google Shape;721;p40" descr="Wet_pz2"/>
          <p:cNvPicPr preferRelativeResize="0"/>
          <p:nvPr/>
        </p:nvPicPr>
        <p:blipFill rotWithShape="1">
          <a:blip r:embed="rId7">
            <a:alphaModFix/>
          </a:blip>
          <a:srcRect/>
          <a:stretch/>
        </p:blipFill>
        <p:spPr>
          <a:xfrm>
            <a:off x="2362200" y="2689225"/>
            <a:ext cx="3241675" cy="2012950"/>
          </a:xfrm>
          <a:prstGeom prst="rect">
            <a:avLst/>
          </a:prstGeom>
          <a:noFill/>
          <a:ln>
            <a:noFill/>
          </a:ln>
        </p:spPr>
      </p:pic>
      <p:pic>
        <p:nvPicPr>
          <p:cNvPr id="722" name="Google Shape;722;p40" descr="Dry_pz2"/>
          <p:cNvPicPr preferRelativeResize="0"/>
          <p:nvPr/>
        </p:nvPicPr>
        <p:blipFill rotWithShape="1">
          <a:blip r:embed="rId8">
            <a:alphaModFix/>
          </a:blip>
          <a:srcRect/>
          <a:stretch/>
        </p:blipFill>
        <p:spPr>
          <a:xfrm>
            <a:off x="5715000" y="2668587"/>
            <a:ext cx="3273425" cy="2093912"/>
          </a:xfrm>
          <a:prstGeom prst="rect">
            <a:avLst/>
          </a:prstGeom>
          <a:noFill/>
          <a:ln>
            <a:noFill/>
          </a:ln>
        </p:spPr>
      </p:pic>
      <p:pic>
        <p:nvPicPr>
          <p:cNvPr id="723" name="Google Shape;723;p40" descr="Wet_pz3"/>
          <p:cNvPicPr preferRelativeResize="0"/>
          <p:nvPr/>
        </p:nvPicPr>
        <p:blipFill rotWithShape="1">
          <a:blip r:embed="rId9">
            <a:alphaModFix/>
          </a:blip>
          <a:srcRect/>
          <a:stretch/>
        </p:blipFill>
        <p:spPr>
          <a:xfrm>
            <a:off x="2373312" y="4770437"/>
            <a:ext cx="3241675" cy="2011362"/>
          </a:xfrm>
          <a:prstGeom prst="rect">
            <a:avLst/>
          </a:prstGeom>
          <a:noFill/>
          <a:ln>
            <a:noFill/>
          </a:ln>
        </p:spPr>
      </p:pic>
      <p:pic>
        <p:nvPicPr>
          <p:cNvPr id="724" name="Google Shape;724;p40" descr="Dry_pz3"/>
          <p:cNvPicPr preferRelativeResize="0"/>
          <p:nvPr/>
        </p:nvPicPr>
        <p:blipFill rotWithShape="1">
          <a:blip r:embed="rId10">
            <a:alphaModFix/>
          </a:blip>
          <a:srcRect/>
          <a:stretch/>
        </p:blipFill>
        <p:spPr>
          <a:xfrm>
            <a:off x="5702300" y="4762500"/>
            <a:ext cx="3286125" cy="20193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pic>
        <p:nvPicPr>
          <p:cNvPr id="729" name="Google Shape;729;p41" descr="Page-3"/>
          <p:cNvPicPr preferRelativeResize="0"/>
          <p:nvPr/>
        </p:nvPicPr>
        <p:blipFill rotWithShape="1">
          <a:blip r:embed="rId3">
            <a:alphaModFix/>
          </a:blip>
          <a:srcRect l="3749" t="3477" r="3750" b="7826"/>
          <a:stretch/>
        </p:blipFill>
        <p:spPr>
          <a:xfrm>
            <a:off x="0" y="1219200"/>
            <a:ext cx="4495800" cy="5638800"/>
          </a:xfrm>
          <a:prstGeom prst="rect">
            <a:avLst/>
          </a:prstGeom>
          <a:noFill/>
          <a:ln>
            <a:noFill/>
          </a:ln>
        </p:spPr>
      </p:pic>
      <p:pic>
        <p:nvPicPr>
          <p:cNvPr id="730" name="Google Shape;730;p41" descr="Page-25"/>
          <p:cNvPicPr preferRelativeResize="0"/>
          <p:nvPr/>
        </p:nvPicPr>
        <p:blipFill rotWithShape="1">
          <a:blip r:embed="rId4">
            <a:alphaModFix/>
          </a:blip>
          <a:srcRect l="2560" t="1864" r="3202" b="2798"/>
          <a:stretch/>
        </p:blipFill>
        <p:spPr>
          <a:xfrm>
            <a:off x="4495800" y="1219200"/>
            <a:ext cx="4648200" cy="5638800"/>
          </a:xfrm>
          <a:prstGeom prst="rect">
            <a:avLst/>
          </a:prstGeom>
          <a:noFill/>
          <a:ln>
            <a:noFill/>
          </a:ln>
        </p:spPr>
      </p:pic>
      <p:sp>
        <p:nvSpPr>
          <p:cNvPr id="731" name="Google Shape;731;p41"/>
          <p:cNvSpPr txBox="1"/>
          <p:nvPr/>
        </p:nvSpPr>
        <p:spPr>
          <a:xfrm>
            <a:off x="304800" y="358775"/>
            <a:ext cx="8534400" cy="7016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LOCATION OF BWDB GROUNDWATER QUALITY MONITORING WELLS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2"/>
          <p:cNvSpPr txBox="1"/>
          <p:nvPr/>
        </p:nvSpPr>
        <p:spPr>
          <a:xfrm>
            <a:off x="0" y="130175"/>
            <a:ext cx="2743200"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Groundwater Salinity </a:t>
            </a:r>
            <a:endParaRPr/>
          </a:p>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in Coastal Aquifers</a:t>
            </a:r>
            <a:endParaRPr/>
          </a:p>
        </p:txBody>
      </p:sp>
      <p:pic>
        <p:nvPicPr>
          <p:cNvPr id="737" name="Google Shape;737;p42" descr="E:\ccproject\CC Data_January_13\All Observation well section\Jessore to Feni.jpg"/>
          <p:cNvPicPr preferRelativeResize="0"/>
          <p:nvPr/>
        </p:nvPicPr>
        <p:blipFill rotWithShape="1">
          <a:blip r:embed="rId3">
            <a:alphaModFix/>
          </a:blip>
          <a:srcRect t="6770" r="17700" b="16282"/>
          <a:stretch/>
        </p:blipFill>
        <p:spPr>
          <a:xfrm>
            <a:off x="1143000" y="762000"/>
            <a:ext cx="1371600" cy="5943600"/>
          </a:xfrm>
          <a:prstGeom prst="rect">
            <a:avLst/>
          </a:prstGeom>
          <a:noFill/>
          <a:ln>
            <a:noFill/>
          </a:ln>
        </p:spPr>
      </p:pic>
      <p:pic>
        <p:nvPicPr>
          <p:cNvPr id="738" name="Google Shape;738;p42" descr="E:\ccproject\CC Data_June_5_13\Aquifer System\All Observation well section\Sarsha_PZ.jpg"/>
          <p:cNvPicPr preferRelativeResize="0"/>
          <p:nvPr/>
        </p:nvPicPr>
        <p:blipFill rotWithShape="1">
          <a:blip r:embed="rId4">
            <a:alphaModFix/>
          </a:blip>
          <a:srcRect l="77535" r="8117"/>
          <a:stretch/>
        </p:blipFill>
        <p:spPr>
          <a:xfrm>
            <a:off x="198437" y="838200"/>
            <a:ext cx="944562" cy="5715000"/>
          </a:xfrm>
          <a:prstGeom prst="rect">
            <a:avLst/>
          </a:prstGeom>
          <a:noFill/>
          <a:ln>
            <a:noFill/>
          </a:ln>
        </p:spPr>
      </p:pic>
      <p:sp>
        <p:nvSpPr>
          <p:cNvPr id="739" name="Google Shape;739;p42"/>
          <p:cNvSpPr txBox="1"/>
          <p:nvPr/>
        </p:nvSpPr>
        <p:spPr>
          <a:xfrm>
            <a:off x="2819400" y="0"/>
            <a:ext cx="2743200" cy="369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Times New Roman"/>
              <a:buNone/>
            </a:pPr>
            <a:r>
              <a:rPr lang="en-US" sz="1800" b="1" i="0" u="none">
                <a:solidFill>
                  <a:schemeClr val="dk1"/>
                </a:solidFill>
                <a:latin typeface="Times New Roman"/>
                <a:ea typeface="Times New Roman"/>
                <a:cs typeface="Times New Roman"/>
                <a:sym typeface="Times New Roman"/>
              </a:rPr>
              <a:t>Monsoon/Wet Season</a:t>
            </a:r>
            <a:endParaRPr/>
          </a:p>
        </p:txBody>
      </p:sp>
      <p:sp>
        <p:nvSpPr>
          <p:cNvPr id="740" name="Google Shape;740;p42"/>
          <p:cNvSpPr txBox="1"/>
          <p:nvPr/>
        </p:nvSpPr>
        <p:spPr>
          <a:xfrm>
            <a:off x="5867400" y="0"/>
            <a:ext cx="2743200" cy="369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Times New Roman"/>
              <a:buNone/>
            </a:pPr>
            <a:r>
              <a:rPr lang="en-US" sz="1800" b="1" i="0" u="none">
                <a:solidFill>
                  <a:schemeClr val="dk1"/>
                </a:solidFill>
                <a:latin typeface="Times New Roman"/>
                <a:ea typeface="Times New Roman"/>
                <a:cs typeface="Times New Roman"/>
                <a:sym typeface="Times New Roman"/>
              </a:rPr>
              <a:t>Pre-monsoon/Dry Season</a:t>
            </a:r>
            <a:endParaRPr/>
          </a:p>
        </p:txBody>
      </p:sp>
      <p:pic>
        <p:nvPicPr>
          <p:cNvPr id="741" name="Google Shape;741;p42" descr="E:\ccproject\CC Data_January_13\Cl_Fe Maps\Chloride Map\Dry Season\Map\Wet Season\Wet_season_PZ3.jpg"/>
          <p:cNvPicPr preferRelativeResize="0"/>
          <p:nvPr/>
        </p:nvPicPr>
        <p:blipFill rotWithShape="1">
          <a:blip r:embed="rId5">
            <a:alphaModFix/>
          </a:blip>
          <a:srcRect/>
          <a:stretch/>
        </p:blipFill>
        <p:spPr>
          <a:xfrm>
            <a:off x="2667000" y="4592637"/>
            <a:ext cx="3048000" cy="2119312"/>
          </a:xfrm>
          <a:prstGeom prst="rect">
            <a:avLst/>
          </a:prstGeom>
          <a:noFill/>
          <a:ln>
            <a:noFill/>
          </a:ln>
        </p:spPr>
      </p:pic>
      <p:pic>
        <p:nvPicPr>
          <p:cNvPr id="742" name="Google Shape;742;p42" descr="E:\ccproject\CC Data_January_13\Cl_Fe Maps\Chloride Map\Dry Season\Map\Dry Season\Dry_season_PZ3.jpg"/>
          <p:cNvPicPr preferRelativeResize="0"/>
          <p:nvPr/>
        </p:nvPicPr>
        <p:blipFill rotWithShape="1">
          <a:blip r:embed="rId6">
            <a:alphaModFix/>
          </a:blip>
          <a:srcRect/>
          <a:stretch/>
        </p:blipFill>
        <p:spPr>
          <a:xfrm>
            <a:off x="5741987" y="4598987"/>
            <a:ext cx="3065462" cy="2119312"/>
          </a:xfrm>
          <a:prstGeom prst="rect">
            <a:avLst/>
          </a:prstGeom>
          <a:noFill/>
          <a:ln>
            <a:noFill/>
          </a:ln>
        </p:spPr>
      </p:pic>
      <p:pic>
        <p:nvPicPr>
          <p:cNvPr id="743" name="Google Shape;743;p42" descr="E:\ccproject\CC Data_January_13\Cl_Fe Maps\Chloride Map\Dry Season\Map\Dry Season\Dry_season_PZ1.jpg"/>
          <p:cNvPicPr preferRelativeResize="0"/>
          <p:nvPr/>
        </p:nvPicPr>
        <p:blipFill rotWithShape="1">
          <a:blip r:embed="rId7">
            <a:alphaModFix/>
          </a:blip>
          <a:srcRect/>
          <a:stretch/>
        </p:blipFill>
        <p:spPr>
          <a:xfrm>
            <a:off x="5715000" y="381000"/>
            <a:ext cx="3092450" cy="2133600"/>
          </a:xfrm>
          <a:prstGeom prst="rect">
            <a:avLst/>
          </a:prstGeom>
          <a:noFill/>
          <a:ln>
            <a:noFill/>
          </a:ln>
        </p:spPr>
      </p:pic>
      <p:pic>
        <p:nvPicPr>
          <p:cNvPr id="744" name="Google Shape;744;p42" descr="E:\ccproject\CC Data_January_13\Cl_Fe Maps\Chloride Map\Dry Season\Map\Dry Season\Dry_season_PZ2.jpg"/>
          <p:cNvPicPr preferRelativeResize="0"/>
          <p:nvPr/>
        </p:nvPicPr>
        <p:blipFill rotWithShape="1">
          <a:blip r:embed="rId8">
            <a:alphaModFix/>
          </a:blip>
          <a:srcRect/>
          <a:stretch/>
        </p:blipFill>
        <p:spPr>
          <a:xfrm>
            <a:off x="5741987" y="2497137"/>
            <a:ext cx="3065462" cy="2112962"/>
          </a:xfrm>
          <a:prstGeom prst="rect">
            <a:avLst/>
          </a:prstGeom>
          <a:noFill/>
          <a:ln>
            <a:noFill/>
          </a:ln>
        </p:spPr>
      </p:pic>
      <p:pic>
        <p:nvPicPr>
          <p:cNvPr id="745" name="Google Shape;745;p42" descr="E:\ccproject\CC Data_January_13\Cl_Fe Maps\Chloride Map\Cl map edited\Wet_season_PZ2.jpg"/>
          <p:cNvPicPr preferRelativeResize="0"/>
          <p:nvPr/>
        </p:nvPicPr>
        <p:blipFill rotWithShape="1">
          <a:blip r:embed="rId9">
            <a:alphaModFix/>
          </a:blip>
          <a:srcRect/>
          <a:stretch/>
        </p:blipFill>
        <p:spPr>
          <a:xfrm>
            <a:off x="2667000" y="2493962"/>
            <a:ext cx="3051175" cy="2098675"/>
          </a:xfrm>
          <a:prstGeom prst="rect">
            <a:avLst/>
          </a:prstGeom>
          <a:noFill/>
          <a:ln>
            <a:noFill/>
          </a:ln>
        </p:spPr>
      </p:pic>
      <p:pic>
        <p:nvPicPr>
          <p:cNvPr id="746" name="Google Shape;746;p42" descr="E:\ccproject\CC Data_January_13\Cl_Fe Maps\Chloride Map\Cl map edited\Wet_season_PZ1_edit.jpg"/>
          <p:cNvPicPr preferRelativeResize="0"/>
          <p:nvPr/>
        </p:nvPicPr>
        <p:blipFill rotWithShape="1">
          <a:blip r:embed="rId10">
            <a:alphaModFix/>
          </a:blip>
          <a:srcRect/>
          <a:stretch/>
        </p:blipFill>
        <p:spPr>
          <a:xfrm>
            <a:off x="2667000" y="369887"/>
            <a:ext cx="3048000" cy="21240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pic>
        <p:nvPicPr>
          <p:cNvPr id="751" name="Google Shape;751;p43" descr="E:\ccproject\CC Data_January_13\Map for Draft Final Report\Draft Final Map\Location Map\Location_Nest.jpg"/>
          <p:cNvPicPr preferRelativeResize="0"/>
          <p:nvPr/>
        </p:nvPicPr>
        <p:blipFill rotWithShape="1">
          <a:blip r:embed="rId3">
            <a:alphaModFix/>
          </a:blip>
          <a:srcRect/>
          <a:stretch/>
        </p:blipFill>
        <p:spPr>
          <a:xfrm>
            <a:off x="381000" y="838200"/>
            <a:ext cx="4435475" cy="3429000"/>
          </a:xfrm>
          <a:prstGeom prst="rect">
            <a:avLst/>
          </a:prstGeom>
          <a:noFill/>
          <a:ln>
            <a:noFill/>
          </a:ln>
        </p:spPr>
      </p:pic>
      <p:sp>
        <p:nvSpPr>
          <p:cNvPr id="752" name="Google Shape;752;p43"/>
          <p:cNvSpPr txBox="1"/>
          <p:nvPr/>
        </p:nvSpPr>
        <p:spPr>
          <a:xfrm>
            <a:off x="533400" y="285750"/>
            <a:ext cx="8001000"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Location of Groundwater Monitoring Well Network in Coastal Districts</a:t>
            </a:r>
            <a:endParaRPr/>
          </a:p>
        </p:txBody>
      </p:sp>
      <p:pic>
        <p:nvPicPr>
          <p:cNvPr id="753" name="Google Shape;753;p43" descr="E:\ccproject\CC Data_January_13\Map for Draft Final Report\Draft Final Map\Location Map\Location_LW.jpg"/>
          <p:cNvPicPr preferRelativeResize="0"/>
          <p:nvPr/>
        </p:nvPicPr>
        <p:blipFill rotWithShape="1">
          <a:blip r:embed="rId4">
            <a:alphaModFix/>
          </a:blip>
          <a:srcRect/>
          <a:stretch/>
        </p:blipFill>
        <p:spPr>
          <a:xfrm>
            <a:off x="4524375" y="3352800"/>
            <a:ext cx="4314825" cy="3276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44"/>
          <p:cNvSpPr txBox="1"/>
          <p:nvPr/>
        </p:nvSpPr>
        <p:spPr>
          <a:xfrm>
            <a:off x="457200" y="1393825"/>
            <a:ext cx="8305800" cy="39401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RIVER MORPHOLOGY AND RESEARCH CIRCLE </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Supervise the X-section and the Bathymetric survey of major rivers in Bangladesh. </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Monitor morphological changes in the river system of Bangladesh.</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Co-ordinate with other BWDB offices and outside agencies on morphological studies, research, data management and other related business. </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Supervise the activity of the Mapping work and maintenance of instruments therein. </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preparation of survey reports of unserviceable/condemned materials, equipment etc. and their disposal and prepare comments on related reports.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graphicFrame>
        <p:nvGraphicFramePr>
          <p:cNvPr id="763" name="Google Shape;763;p45"/>
          <p:cNvGraphicFramePr/>
          <p:nvPr/>
        </p:nvGraphicFramePr>
        <p:xfrm>
          <a:off x="990600" y="2890837"/>
          <a:ext cx="7238975" cy="1960500"/>
        </p:xfrm>
        <a:graphic>
          <a:graphicData uri="http://schemas.openxmlformats.org/drawingml/2006/table">
            <a:tbl>
              <a:tblPr>
                <a:noFill/>
                <a:tableStyleId>{5F844CF9-DE7B-43C3-8AFE-A89EF364581E}</a:tableStyleId>
              </a:tblPr>
              <a:tblGrid>
                <a:gridCol w="1808150">
                  <a:extLst>
                    <a:ext uri="{9D8B030D-6E8A-4147-A177-3AD203B41FA5}">
                      <a16:colId xmlns:a16="http://schemas.microsoft.com/office/drawing/2014/main" val="20000"/>
                    </a:ext>
                  </a:extLst>
                </a:gridCol>
                <a:gridCol w="1812925">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8150">
                  <a:extLst>
                    <a:ext uri="{9D8B030D-6E8A-4147-A177-3AD203B41FA5}">
                      <a16:colId xmlns:a16="http://schemas.microsoft.com/office/drawing/2014/main" val="20003"/>
                    </a:ext>
                  </a:extLst>
                </a:gridCol>
              </a:tblGrid>
              <a:tr h="382575">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1" i="0" u="none" strike="noStrike" cap="none">
                          <a:solidFill>
                            <a:schemeClr val="dk1"/>
                          </a:solidFill>
                          <a:latin typeface="Times New Roman"/>
                          <a:ea typeface="Times New Roman"/>
                          <a:cs typeface="Times New Roman"/>
                          <a:sym typeface="Times New Roman"/>
                        </a:rPr>
                        <a:t> Types of River</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1" i="0" u="none" strike="noStrike" cap="none">
                          <a:solidFill>
                            <a:schemeClr val="dk1"/>
                          </a:solidFill>
                          <a:latin typeface="Times New Roman"/>
                          <a:ea typeface="Times New Roman"/>
                          <a:cs typeface="Times New Roman"/>
                          <a:sym typeface="Times New Roman"/>
                        </a:rPr>
                        <a:t> Nos.of River</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1" i="0" u="none" strike="noStrike" cap="none">
                          <a:solidFill>
                            <a:schemeClr val="dk1"/>
                          </a:solidFill>
                          <a:latin typeface="Times New Roman"/>
                          <a:ea typeface="Times New Roman"/>
                          <a:cs typeface="Times New Roman"/>
                          <a:sym typeface="Times New Roman"/>
                        </a:rPr>
                        <a:t>Periods</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1" i="0" u="none" strike="noStrike" cap="none">
                          <a:solidFill>
                            <a:schemeClr val="dk1"/>
                          </a:solidFill>
                          <a:latin typeface="Times New Roman"/>
                          <a:ea typeface="Times New Roman"/>
                          <a:cs typeface="Times New Roman"/>
                          <a:sym typeface="Times New Roman"/>
                        </a:rPr>
                        <a:t> Cross Sections</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15900">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 Major Rivers</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5</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Every Year</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114 Nos</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14325">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 Major Medium</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10</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2 Yearly</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232 Nos</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15900">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 Medium Rivers</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18</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3 Yearly</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243 Nos</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15900">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Medium Minor</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20</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4 Yearly</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245 Nos</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15900">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Minor Rivers</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22</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5 Yearly</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245 Nos</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764" name="Google Shape;764;p45"/>
          <p:cNvSpPr txBox="1"/>
          <p:nvPr/>
        </p:nvSpPr>
        <p:spPr>
          <a:xfrm>
            <a:off x="1447800" y="2209800"/>
            <a:ext cx="6400800"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River Cross  Section Survey Works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46"/>
          <p:cNvSpPr txBox="1"/>
          <p:nvPr/>
        </p:nvSpPr>
        <p:spPr>
          <a:xfrm>
            <a:off x="1371600" y="685800"/>
            <a:ext cx="61722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70" name="Google Shape;770;p46"/>
          <p:cNvSpPr txBox="1"/>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771" name="Google Shape;771;p46"/>
          <p:cNvPicPr preferRelativeResize="0"/>
          <p:nvPr/>
        </p:nvPicPr>
        <p:blipFill rotWithShape="1">
          <a:blip r:embed="rId3">
            <a:alphaModFix/>
          </a:blip>
          <a:srcRect t="1607" r="679" b="1608"/>
          <a:stretch/>
        </p:blipFill>
        <p:spPr>
          <a:xfrm>
            <a:off x="136525" y="731837"/>
            <a:ext cx="4359275" cy="5765800"/>
          </a:xfrm>
          <a:prstGeom prst="rect">
            <a:avLst/>
          </a:prstGeom>
          <a:noFill/>
          <a:ln>
            <a:noFill/>
          </a:ln>
        </p:spPr>
      </p:pic>
      <p:sp>
        <p:nvSpPr>
          <p:cNvPr id="772" name="Google Shape;772;p46"/>
          <p:cNvSpPr txBox="1"/>
          <p:nvPr/>
        </p:nvSpPr>
        <p:spPr>
          <a:xfrm>
            <a:off x="4648200" y="152400"/>
            <a:ext cx="4343400" cy="1616075"/>
          </a:xfrm>
          <a:prstGeom prst="rect">
            <a:avLst/>
          </a:prstGeom>
          <a:solidFill>
            <a:srgbClr val="DCF7BA"/>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Times New Roman"/>
              <a:buNone/>
            </a:pPr>
            <a:r>
              <a:rPr lang="en-US" sz="1100" b="1" i="0" u="none">
                <a:solidFill>
                  <a:schemeClr val="dk1"/>
                </a:solidFill>
                <a:latin typeface="Times New Roman"/>
                <a:ea typeface="Times New Roman"/>
                <a:cs typeface="Times New Roman"/>
                <a:sym typeface="Times New Roman"/>
              </a:rPr>
              <a:t>Surma-Meghna (Lower Meghna)</a:t>
            </a:r>
            <a:endParaRPr/>
          </a:p>
          <a:p>
            <a:pPr marL="0" marR="0" lvl="0" indent="0" algn="l" rtl="0">
              <a:lnSpc>
                <a:spcPct val="100000"/>
              </a:lnSpc>
              <a:spcBef>
                <a:spcPts val="0"/>
              </a:spcBef>
              <a:spcAft>
                <a:spcPts val="0"/>
              </a:spcAft>
              <a:buClr>
                <a:schemeClr val="dk1"/>
              </a:buClr>
              <a:buSzPts val="1100"/>
              <a:buFont typeface="Times New Roman"/>
              <a:buNone/>
            </a:pPr>
            <a:r>
              <a:rPr lang="en-US" sz="1100" b="1" i="0" u="none">
                <a:solidFill>
                  <a:schemeClr val="dk1"/>
                </a:solidFill>
                <a:latin typeface="Times New Roman"/>
                <a:ea typeface="Times New Roman"/>
                <a:cs typeface="Times New Roman"/>
                <a:sym typeface="Times New Roman"/>
              </a:rPr>
              <a:t>Section RMML12</a:t>
            </a:r>
            <a:endParaRPr/>
          </a:p>
          <a:p>
            <a:pPr marL="0" marR="0" lvl="0" indent="0" algn="l" rtl="0">
              <a:lnSpc>
                <a:spcPct val="100000"/>
              </a:lnSpc>
              <a:spcBef>
                <a:spcPts val="0"/>
              </a:spcBef>
              <a:spcAft>
                <a:spcPts val="0"/>
              </a:spcAft>
              <a:buClr>
                <a:schemeClr val="dk1"/>
              </a:buClr>
              <a:buSzPts val="1100"/>
              <a:buFont typeface="Times New Roman"/>
              <a:buNone/>
            </a:pPr>
            <a:r>
              <a:rPr lang="en-US" sz="1100" b="1" i="0" u="none">
                <a:solidFill>
                  <a:schemeClr val="dk1"/>
                </a:solidFill>
                <a:latin typeface="Times New Roman"/>
                <a:ea typeface="Times New Roman"/>
                <a:cs typeface="Times New Roman"/>
                <a:sym typeface="Times New Roman"/>
              </a:rPr>
              <a:t> </a:t>
            </a:r>
            <a:endParaRPr/>
          </a:p>
          <a:p>
            <a:pPr marL="0" marR="0" lvl="0" indent="0" algn="l" rtl="0">
              <a:lnSpc>
                <a:spcPct val="100000"/>
              </a:lnSpc>
              <a:spcBef>
                <a:spcPts val="0"/>
              </a:spcBef>
              <a:spcAft>
                <a:spcPts val="0"/>
              </a:spcAft>
              <a:buClr>
                <a:schemeClr val="dk1"/>
              </a:buClr>
              <a:buSzPts val="1100"/>
              <a:buFont typeface="Times New Roman"/>
              <a:buNone/>
            </a:pPr>
            <a:r>
              <a:rPr lang="en-US" sz="1100" b="1" i="0" u="none">
                <a:solidFill>
                  <a:schemeClr val="dk1"/>
                </a:solidFill>
                <a:latin typeface="Times New Roman"/>
                <a:ea typeface="Times New Roman"/>
                <a:cs typeface="Times New Roman"/>
                <a:sym typeface="Times New Roman"/>
              </a:rPr>
              <a:t>This is the most downstream Section Surveyed in the river under River Morphology Directorate. The section is 68 km downstream of Chandpur. The left bank is in Ramgati UZ of Lakshmipur district and the right bank is in Daulatkhan UZ in Bhola district. The </a:t>
            </a:r>
            <a:r>
              <a:rPr lang="en-US" sz="1100" b="1" i="1" u="none">
                <a:solidFill>
                  <a:schemeClr val="dk1"/>
                </a:solidFill>
                <a:latin typeface="Times New Roman"/>
                <a:ea typeface="Times New Roman"/>
                <a:cs typeface="Times New Roman"/>
                <a:sym typeface="Times New Roman"/>
              </a:rPr>
              <a:t>list of sections</a:t>
            </a:r>
            <a:r>
              <a:rPr lang="en-US" sz="1100" b="1" i="0" u="none">
                <a:solidFill>
                  <a:schemeClr val="dk1"/>
                </a:solidFill>
                <a:latin typeface="Times New Roman"/>
                <a:ea typeface="Times New Roman"/>
                <a:cs typeface="Times New Roman"/>
                <a:sym typeface="Times New Roman"/>
              </a:rPr>
              <a:t> and availability of surveys for all the sections of the river are available. </a:t>
            </a:r>
            <a:endParaRPr/>
          </a:p>
        </p:txBody>
      </p:sp>
      <p:graphicFrame>
        <p:nvGraphicFramePr>
          <p:cNvPr id="773" name="Google Shape;773;p46"/>
          <p:cNvGraphicFramePr/>
          <p:nvPr/>
        </p:nvGraphicFramePr>
        <p:xfrm>
          <a:off x="4637087" y="1828800"/>
          <a:ext cx="4343400" cy="1905000"/>
        </p:xfrm>
        <a:graphic>
          <a:graphicData uri="http://schemas.openxmlformats.org/drawingml/2006/table">
            <a:tbl>
              <a:tblPr>
                <a:noFill/>
                <a:tableStyleId>{5F844CF9-DE7B-43C3-8AFE-A89EF364581E}</a:tableStyleId>
              </a:tblPr>
              <a:tblGrid>
                <a:gridCol w="7620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533400">
                  <a:extLst>
                    <a:ext uri="{9D8B030D-6E8A-4147-A177-3AD203B41FA5}">
                      <a16:colId xmlns:a16="http://schemas.microsoft.com/office/drawing/2014/main" val="20005"/>
                    </a:ext>
                  </a:extLst>
                </a:gridCol>
                <a:gridCol w="533400">
                  <a:extLst>
                    <a:ext uri="{9D8B030D-6E8A-4147-A177-3AD203B41FA5}">
                      <a16:colId xmlns:a16="http://schemas.microsoft.com/office/drawing/2014/main" val="20006"/>
                    </a:ext>
                  </a:extLst>
                </a:gridCol>
                <a:gridCol w="533400">
                  <a:extLst>
                    <a:ext uri="{9D8B030D-6E8A-4147-A177-3AD203B41FA5}">
                      <a16:colId xmlns:a16="http://schemas.microsoft.com/office/drawing/2014/main" val="20007"/>
                    </a:ext>
                  </a:extLst>
                </a:gridCol>
              </a:tblGrid>
              <a:tr h="304800">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StationID</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Year</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IPRL</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EPRL</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AvgBank RL</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PP</a:t>
                      </a:r>
                      <a:endParaRPr/>
                    </a:p>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Width</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RLavg</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RLmin</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extLst>
                  <a:ext uri="{0D108BD9-81ED-4DB2-BD59-A6C34878D82A}">
                    <a16:rowId xmlns:a16="http://schemas.microsoft.com/office/drawing/2014/main" val="10000"/>
                  </a:ext>
                </a:extLst>
              </a:tr>
              <a:tr h="228600">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RMML12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1994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3.78</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2.97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3.37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18256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-0.44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-12.22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extLst>
                  <a:ext uri="{0D108BD9-81ED-4DB2-BD59-A6C34878D82A}">
                    <a16:rowId xmlns:a16="http://schemas.microsoft.com/office/drawing/2014/main" val="10001"/>
                  </a:ext>
                </a:extLst>
              </a:tr>
              <a:tr h="228600">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RMML12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2000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3.27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2.97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3.12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18256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-1.00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-12.75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extLst>
                  <a:ext uri="{0D108BD9-81ED-4DB2-BD59-A6C34878D82A}">
                    <a16:rowId xmlns:a16="http://schemas.microsoft.com/office/drawing/2014/main" val="10002"/>
                  </a:ext>
                </a:extLst>
              </a:tr>
              <a:tr h="228600">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RMML12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2002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3.27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2.97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3.12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18256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-0.93</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-13.13</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extLst>
                  <a:ext uri="{0D108BD9-81ED-4DB2-BD59-A6C34878D82A}">
                    <a16:rowId xmlns:a16="http://schemas.microsoft.com/office/drawing/2014/main" val="10003"/>
                  </a:ext>
                </a:extLst>
              </a:tr>
              <a:tr h="228600">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RMML12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2003</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2.80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3.61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3.20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17641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-0.94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-14.79</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extLst>
                  <a:ext uri="{0D108BD9-81ED-4DB2-BD59-A6C34878D82A}">
                    <a16:rowId xmlns:a16="http://schemas.microsoft.com/office/drawing/2014/main" val="10004"/>
                  </a:ext>
                </a:extLst>
              </a:tr>
              <a:tr h="228600">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RMML12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2004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3.27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3.61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3.44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17641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-1.31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-16.57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extLst>
                  <a:ext uri="{0D108BD9-81ED-4DB2-BD59-A6C34878D82A}">
                    <a16:rowId xmlns:a16="http://schemas.microsoft.com/office/drawing/2014/main" val="10005"/>
                  </a:ext>
                </a:extLst>
              </a:tr>
              <a:tr h="228600">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RMML12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2005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3.27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3.61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3.44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17641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-1.61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-12.32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extLst>
                  <a:ext uri="{0D108BD9-81ED-4DB2-BD59-A6C34878D82A}">
                    <a16:rowId xmlns:a16="http://schemas.microsoft.com/office/drawing/2014/main" val="10006"/>
                  </a:ext>
                </a:extLst>
              </a:tr>
              <a:tr h="228600">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RMML12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2006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3.27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3.80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3.53</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17606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-1.44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-12.40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8C2E9"/>
                    </a:solidFill>
                  </a:tcPr>
                </a:tc>
                <a:extLst>
                  <a:ext uri="{0D108BD9-81ED-4DB2-BD59-A6C34878D82A}">
                    <a16:rowId xmlns:a16="http://schemas.microsoft.com/office/drawing/2014/main" val="10007"/>
                  </a:ext>
                </a:extLst>
              </a:tr>
            </a:tbl>
          </a:graphicData>
        </a:graphic>
      </p:graphicFrame>
      <p:graphicFrame>
        <p:nvGraphicFramePr>
          <p:cNvPr id="774" name="Google Shape;774;p46"/>
          <p:cNvGraphicFramePr/>
          <p:nvPr/>
        </p:nvGraphicFramePr>
        <p:xfrm>
          <a:off x="4633912" y="3760787"/>
          <a:ext cx="4346550" cy="971550"/>
        </p:xfrm>
        <a:graphic>
          <a:graphicData uri="http://schemas.openxmlformats.org/drawingml/2006/table">
            <a:tbl>
              <a:tblPr>
                <a:noFill/>
                <a:tableStyleId>{5F844CF9-DE7B-43C3-8AFE-A89EF364581E}</a:tableStyleId>
              </a:tblPr>
              <a:tblGrid>
                <a:gridCol w="808025">
                  <a:extLst>
                    <a:ext uri="{9D8B030D-6E8A-4147-A177-3AD203B41FA5}">
                      <a16:colId xmlns:a16="http://schemas.microsoft.com/office/drawing/2014/main" val="20000"/>
                    </a:ext>
                  </a:extLst>
                </a:gridCol>
                <a:gridCol w="3538525">
                  <a:extLst>
                    <a:ext uri="{9D8B030D-6E8A-4147-A177-3AD203B41FA5}">
                      <a16:colId xmlns:a16="http://schemas.microsoft.com/office/drawing/2014/main" val="20001"/>
                    </a:ext>
                  </a:extLst>
                </a:gridCol>
              </a:tblGrid>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IPRL</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FF5FD"/>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RL of the intial point (IP) on the left bank</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FF5FD"/>
                    </a:solidFill>
                  </a:tcPr>
                </a:tc>
                <a:extLst>
                  <a:ext uri="{0D108BD9-81ED-4DB2-BD59-A6C34878D82A}">
                    <a16:rowId xmlns:a16="http://schemas.microsoft.com/office/drawing/2014/main" val="10000"/>
                  </a:ext>
                </a:extLst>
              </a:tr>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EPRL</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FF5FD"/>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RL of the end point of the section on the other bank</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FF5FD"/>
                    </a:solidFill>
                  </a:tcPr>
                </a:tc>
                <a:extLst>
                  <a:ext uri="{0D108BD9-81ED-4DB2-BD59-A6C34878D82A}">
                    <a16:rowId xmlns:a16="http://schemas.microsoft.com/office/drawing/2014/main" val="10001"/>
                  </a:ext>
                </a:extLst>
              </a:tr>
              <a:tr h="161925">
                <a:tc>
                  <a:txBody>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AvgBankRL</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FF5FD"/>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Average RL of the two high banks</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FF5FD"/>
                    </a:solidFill>
                  </a:tcPr>
                </a:tc>
                <a:extLst>
                  <a:ext uri="{0D108BD9-81ED-4DB2-BD59-A6C34878D82A}">
                    <a16:rowId xmlns:a16="http://schemas.microsoft.com/office/drawing/2014/main" val="10002"/>
                  </a:ext>
                </a:extLst>
              </a:tr>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PPWidth</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FF5FD"/>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Pillar to pillar width</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FF5FD"/>
                    </a:solidFill>
                  </a:tcPr>
                </a:tc>
                <a:extLst>
                  <a:ext uri="{0D108BD9-81ED-4DB2-BD59-A6C34878D82A}">
                    <a16:rowId xmlns:a16="http://schemas.microsoft.com/office/drawing/2014/main" val="10003"/>
                  </a:ext>
                </a:extLst>
              </a:tr>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AvgBedRL</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FF5FD"/>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Average RL of bed (includes all points including the banks</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FF5FD"/>
                    </a:solidFill>
                  </a:tcPr>
                </a:tc>
                <a:extLst>
                  <a:ext uri="{0D108BD9-81ED-4DB2-BD59-A6C34878D82A}">
                    <a16:rowId xmlns:a16="http://schemas.microsoft.com/office/drawing/2014/main" val="10004"/>
                  </a:ext>
                </a:extLst>
              </a:tr>
              <a:tr h="161925">
                <a:tc>
                  <a:txBody>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RLmin</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FF5FD"/>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RL of thalweg</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FF5FD"/>
                    </a:solidFill>
                  </a:tcPr>
                </a:tc>
                <a:extLst>
                  <a:ext uri="{0D108BD9-81ED-4DB2-BD59-A6C34878D82A}">
                    <a16:rowId xmlns:a16="http://schemas.microsoft.com/office/drawing/2014/main" val="10005"/>
                  </a:ext>
                </a:extLst>
              </a:tr>
            </a:tbl>
          </a:graphicData>
        </a:graphic>
      </p:graphicFrame>
      <p:pic>
        <p:nvPicPr>
          <p:cNvPr id="775" name="Google Shape;775;p46"/>
          <p:cNvPicPr preferRelativeResize="0"/>
          <p:nvPr/>
        </p:nvPicPr>
        <p:blipFill rotWithShape="1">
          <a:blip r:embed="rId4">
            <a:alphaModFix/>
          </a:blip>
          <a:srcRect/>
          <a:stretch/>
        </p:blipFill>
        <p:spPr>
          <a:xfrm>
            <a:off x="4606925" y="4854575"/>
            <a:ext cx="4422775" cy="1981200"/>
          </a:xfrm>
          <a:prstGeom prst="rect">
            <a:avLst/>
          </a:prstGeom>
          <a:noFill/>
          <a:ln>
            <a:noFill/>
          </a:ln>
        </p:spPr>
      </p:pic>
      <p:sp>
        <p:nvSpPr>
          <p:cNvPr id="776" name="Google Shape;776;p46"/>
          <p:cNvSpPr/>
          <p:nvPr/>
        </p:nvSpPr>
        <p:spPr>
          <a:xfrm>
            <a:off x="3352800" y="3222625"/>
            <a:ext cx="990600" cy="282575"/>
          </a:xfrm>
          <a:prstGeom prst="wedgeRectCallout">
            <a:avLst>
              <a:gd name="adj1" fmla="val -11015"/>
              <a:gd name="adj2" fmla="val 3421"/>
            </a:avLst>
          </a:prstGeom>
          <a:solidFill>
            <a:schemeClr val="accent1"/>
          </a:solidFill>
          <a:ln w="15875" cap="flat" cmpd="sng">
            <a:solidFill>
              <a:srgbClr val="1C2B6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Times New Roman"/>
              <a:buNone/>
            </a:pPr>
            <a:r>
              <a:rPr lang="en-US" sz="1400" b="0" i="0" u="none">
                <a:solidFill>
                  <a:srgbClr val="FFFFFF"/>
                </a:solidFill>
                <a:latin typeface="Times New Roman"/>
                <a:ea typeface="Times New Roman"/>
                <a:cs typeface="Times New Roman"/>
                <a:sym typeface="Times New Roman"/>
              </a:rPr>
              <a:t>RMLL12</a:t>
            </a:r>
            <a:endParaRPr/>
          </a:p>
        </p:txBody>
      </p:sp>
      <p:sp>
        <p:nvSpPr>
          <p:cNvPr id="777" name="Google Shape;777;p46"/>
          <p:cNvSpPr txBox="1"/>
          <p:nvPr/>
        </p:nvSpPr>
        <p:spPr>
          <a:xfrm>
            <a:off x="47625" y="228600"/>
            <a:ext cx="4572000" cy="338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1600"/>
              <a:buFont typeface="Times New Roman"/>
              <a:buNone/>
            </a:pPr>
            <a:r>
              <a:rPr lang="en-US" sz="1600" b="1" i="0" u="none">
                <a:solidFill>
                  <a:srgbClr val="0000FF"/>
                </a:solidFill>
                <a:latin typeface="Times New Roman"/>
                <a:ea typeface="Times New Roman"/>
                <a:cs typeface="Times New Roman"/>
                <a:sym typeface="Times New Roman"/>
              </a:rPr>
              <a:t>RIVER MORPHOLOGY SURVEY NETWORK</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47"/>
          <p:cNvSpPr txBox="1"/>
          <p:nvPr/>
        </p:nvSpPr>
        <p:spPr>
          <a:xfrm>
            <a:off x="457200" y="1233487"/>
            <a:ext cx="8382000" cy="48625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PROCESSING AND FLOOD FORECASTING CIRCLE</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Analyze the hydrological and hydro-meteorological data, quality control and processing. </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Manage real time data collection for flood forecasting purpose and timely dissemination of flood warning to different Ministries/Organisations/News media and NGO’s through bulletin. </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Maintain liaison with MOWR, Cabinet Division, Relief Ministry and the Office of the Prime Minister for briefing them on flood situation in the country. </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Publish Monthly Flood Report during the monsoon and Annual Flood Report after the monsoon. Publish monthly groundwater forecasting report.</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Co-ordinate with BWDB and other outside agencies on hydrological and hydro-meteorological studies, research, data management and other related business.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48"/>
          <p:cNvSpPr txBox="1"/>
          <p:nvPr/>
        </p:nvSpPr>
        <p:spPr>
          <a:xfrm>
            <a:off x="381000" y="1143000"/>
            <a:ext cx="8382000" cy="4400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1" i="0" u="none">
                <a:solidFill>
                  <a:srgbClr val="0000FF"/>
                </a:solidFill>
                <a:latin typeface="Times New Roman"/>
                <a:ea typeface="Times New Roman"/>
                <a:cs typeface="Times New Roman"/>
                <a:sym typeface="Times New Roman"/>
              </a:rPr>
              <a:t>PROCESSING AND FLOOD FORECASTING CIRCLE</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Design and carry out special studies on arsenic contamination.</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Develop and disseminate appropriate technologies for conjunctive use of rainwater, groundwater and surface water.</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Prepare district and country wide hydro-geological maps.</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Maintain and update ground water models and programmes for monitoring and forecasting the ground water hydrological conditions. </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Prepare survey report of unserviceable/condemned materials, equipment, vessels etc. and take necessary steps for their disposal. </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Maintain equipment, survey vessels, telemetering and wireless system, calibrating tank and field installations.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p49"/>
          <p:cNvPicPr preferRelativeResize="0"/>
          <p:nvPr/>
        </p:nvPicPr>
        <p:blipFill rotWithShape="1">
          <a:blip r:embed="rId3">
            <a:alphaModFix/>
          </a:blip>
          <a:srcRect/>
          <a:stretch/>
        </p:blipFill>
        <p:spPr>
          <a:xfrm>
            <a:off x="609600" y="781050"/>
            <a:ext cx="8001000" cy="6000750"/>
          </a:xfrm>
          <a:prstGeom prst="rect">
            <a:avLst/>
          </a:prstGeom>
          <a:noFill/>
          <a:ln>
            <a:noFill/>
          </a:ln>
        </p:spPr>
      </p:pic>
      <p:sp>
        <p:nvSpPr>
          <p:cNvPr id="793" name="Google Shape;793;p49"/>
          <p:cNvSpPr txBox="1"/>
          <p:nvPr/>
        </p:nvSpPr>
        <p:spPr>
          <a:xfrm>
            <a:off x="990600" y="228600"/>
            <a:ext cx="7162800"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Data Entry and Retrieval System (Examples)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5"/>
          <p:cNvSpPr txBox="1"/>
          <p:nvPr/>
        </p:nvSpPr>
        <p:spPr>
          <a:xfrm>
            <a:off x="304800" y="0"/>
            <a:ext cx="8389200" cy="651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Factors Governing Flood Severity:</a:t>
            </a:r>
            <a:endParaRPr/>
          </a:p>
          <a:p>
            <a:pPr marL="0" marR="0" lvl="0" indent="0" algn="ctr" rtl="0">
              <a:lnSpc>
                <a:spcPct val="100000"/>
              </a:lnSpc>
              <a:spcBef>
                <a:spcPts val="120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Precipitation and Snowmelt</a:t>
            </a:r>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a:t>
            </a:r>
            <a:r>
              <a:rPr lang="en-US" sz="1800" b="0" i="0" u="none">
                <a:solidFill>
                  <a:schemeClr val="dk1"/>
                </a:solidFill>
                <a:latin typeface="Times New Roman"/>
                <a:ea typeface="Times New Roman"/>
                <a:cs typeface="Times New Roman"/>
                <a:sym typeface="Times New Roman"/>
              </a:rPr>
              <a:t>Worldwide, the most intense rainfall events occur in Southeast Asia including Bangladesh, where storms have drenched the region with up to 200 centimeters (80 inches) of rain in less than three days.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In the United States, several regions are especially prone to heavy rainfall events: the southern states, vulnerable to storms from the Gulf of Mexico; the western coastal states, subject to prolonged storms from the Pacific Ocean; and the midcontinent states, where hot, moist air from the Gulf of Mexico can collide with cold air sweeping down from Canada.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Streams that drain the Rocky Mountains are likely to flood during snowmelt, especially when rapid spring thawing follows a winter of unusually heavy snow.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During a flood, the water level of a stream is higher than usual, and its velocity and discharge also increase as the greater mass of water is pulled downstream by gravity. The higher volume (mass) and velocity together produce the increased force that gives floodwaters their destructive power.</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Local flood hazard may vary seasonally or as a result of meteorologic fluctuations.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pic>
        <p:nvPicPr>
          <p:cNvPr id="798" name="Google Shape;798;p50"/>
          <p:cNvPicPr preferRelativeResize="0"/>
          <p:nvPr/>
        </p:nvPicPr>
        <p:blipFill rotWithShape="1">
          <a:blip r:embed="rId3">
            <a:alphaModFix/>
          </a:blip>
          <a:srcRect/>
          <a:stretch/>
        </p:blipFill>
        <p:spPr>
          <a:xfrm>
            <a:off x="381000" y="685800"/>
            <a:ext cx="8382000" cy="5692775"/>
          </a:xfrm>
          <a:prstGeom prst="rect">
            <a:avLst/>
          </a:prstGeom>
          <a:noFill/>
          <a:ln>
            <a:noFill/>
          </a:ln>
        </p:spPr>
      </p:pic>
      <p:sp>
        <p:nvSpPr>
          <p:cNvPr id="799" name="Google Shape;799;p50"/>
          <p:cNvSpPr txBox="1"/>
          <p:nvPr/>
        </p:nvSpPr>
        <p:spPr>
          <a:xfrm>
            <a:off x="990600" y="152400"/>
            <a:ext cx="7162800" cy="4619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Data Entry Sheet</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pic>
        <p:nvPicPr>
          <p:cNvPr id="804" name="Google Shape;804;p51"/>
          <p:cNvPicPr preferRelativeResize="0"/>
          <p:nvPr/>
        </p:nvPicPr>
        <p:blipFill rotWithShape="1">
          <a:blip r:embed="rId3">
            <a:alphaModFix/>
          </a:blip>
          <a:srcRect/>
          <a:stretch/>
        </p:blipFill>
        <p:spPr>
          <a:xfrm>
            <a:off x="533400" y="800100"/>
            <a:ext cx="8077200" cy="5753100"/>
          </a:xfrm>
          <a:prstGeom prst="rect">
            <a:avLst/>
          </a:prstGeom>
          <a:noFill/>
          <a:ln>
            <a:noFill/>
          </a:ln>
        </p:spPr>
      </p:pic>
      <p:sp>
        <p:nvSpPr>
          <p:cNvPr id="805" name="Google Shape;805;p51"/>
          <p:cNvSpPr txBox="1"/>
          <p:nvPr/>
        </p:nvSpPr>
        <p:spPr>
          <a:xfrm>
            <a:off x="990600" y="228600"/>
            <a:ext cx="7162800" cy="4619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Data Retrieval and Distribution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810" name="Google Shape;810;p52"/>
          <p:cNvPicPr preferRelativeResize="0"/>
          <p:nvPr/>
        </p:nvPicPr>
        <p:blipFill rotWithShape="1">
          <a:blip r:embed="rId3">
            <a:alphaModFix/>
          </a:blip>
          <a:srcRect/>
          <a:stretch/>
        </p:blipFill>
        <p:spPr>
          <a:xfrm>
            <a:off x="914400" y="838200"/>
            <a:ext cx="7391400" cy="5543550"/>
          </a:xfrm>
          <a:prstGeom prst="rect">
            <a:avLst/>
          </a:prstGeom>
          <a:noFill/>
          <a:ln>
            <a:noFill/>
          </a:ln>
        </p:spPr>
      </p:pic>
      <p:sp>
        <p:nvSpPr>
          <p:cNvPr id="811" name="Google Shape;811;p52"/>
          <p:cNvSpPr txBox="1"/>
          <p:nvPr/>
        </p:nvSpPr>
        <p:spPr>
          <a:xfrm>
            <a:off x="1520825" y="228600"/>
            <a:ext cx="6099175" cy="4619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Transfer Data in Excel Sheet for Distribution</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53"/>
          <p:cNvSpPr txBox="1">
            <a:spLocks noGrp="1"/>
          </p:cNvSpPr>
          <p:nvPr>
            <p:ph type="title" idx="4294967295"/>
          </p:nvPr>
        </p:nvSpPr>
        <p:spPr>
          <a:xfrm>
            <a:off x="1905000" y="2590800"/>
            <a:ext cx="72390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C3260C"/>
              </a:buClr>
              <a:buSzPts val="4096"/>
              <a:buFont typeface="Georgia"/>
              <a:buNone/>
            </a:pPr>
            <a:r>
              <a:rPr lang="en-US" sz="3200" b="1" i="0" u="none" strike="noStrike" cap="none">
                <a:solidFill>
                  <a:srgbClr val="0000FF"/>
                </a:solidFill>
                <a:latin typeface="Times New Roman"/>
                <a:ea typeface="Times New Roman"/>
                <a:cs typeface="Times New Roman"/>
                <a:sym typeface="Times New Roman"/>
              </a:rPr>
              <a:t>End of Lecture 2</a:t>
            </a:r>
            <a:endParaRPr/>
          </a:p>
        </p:txBody>
      </p:sp>
      <p:pic>
        <p:nvPicPr>
          <p:cNvPr id="818" name="Google Shape;818;p53" descr="000_0715"/>
          <p:cNvPicPr preferRelativeResize="0"/>
          <p:nvPr/>
        </p:nvPicPr>
        <p:blipFill rotWithShape="1">
          <a:blip r:embed="rId4">
            <a:alphaModFix/>
          </a:blip>
          <a:srcRect l="9999" t="22453" r="7895" b="18597"/>
          <a:stretch/>
        </p:blipFill>
        <p:spPr>
          <a:xfrm>
            <a:off x="3048000" y="4114800"/>
            <a:ext cx="2911475" cy="1828800"/>
          </a:xfrm>
          <a:prstGeom prst="rect">
            <a:avLst/>
          </a:prstGeom>
          <a:noFill/>
          <a:ln>
            <a:noFill/>
          </a:ln>
        </p:spPr>
      </p:pic>
      <p:sp>
        <p:nvSpPr>
          <p:cNvPr id="819" name="Google Shape;819;p53"/>
          <p:cNvSpPr txBox="1"/>
          <p:nvPr/>
        </p:nvSpPr>
        <p:spPr>
          <a:xfrm>
            <a:off x="457200" y="6172200"/>
            <a:ext cx="3352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100"/>
              <a:buFont typeface="Arial"/>
              <a:buNone/>
            </a:pPr>
            <a:r>
              <a:rPr lang="en-US" sz="1100" b="1" i="0" u="none">
                <a:solidFill>
                  <a:srgbClr val="7F7F7F"/>
                </a:solidFill>
                <a:latin typeface="Arial"/>
                <a:ea typeface="Arial"/>
                <a:cs typeface="Arial"/>
                <a:sym typeface="Arial"/>
              </a:rPr>
              <a:t>anwarzahidb@gmail.com</a:t>
            </a:r>
            <a:endParaRPr/>
          </a:p>
        </p:txBody>
      </p:sp>
      <p:graphicFrame>
        <p:nvGraphicFramePr>
          <p:cNvPr id="820" name="Google Shape;820;p53"/>
          <p:cNvGraphicFramePr/>
          <p:nvPr/>
        </p:nvGraphicFramePr>
        <p:xfrm>
          <a:off x="533400" y="4114800"/>
          <a:ext cx="2667000" cy="1889125"/>
        </p:xfrm>
        <a:graphic>
          <a:graphicData uri="http://schemas.openxmlformats.org/presentationml/2006/ole">
            <mc:AlternateContent xmlns:mc="http://schemas.openxmlformats.org/markup-compatibility/2006">
              <mc:Choice xmlns:v="urn:schemas-microsoft-com:vml" Requires="v">
                <p:oleObj spid="_x0000_s4099" r:id="rId5" imgW="2667000" imgH="1889125" progId="MSPhotoEd.3">
                  <p:embed/>
                </p:oleObj>
              </mc:Choice>
              <mc:Fallback>
                <p:oleObj r:id="rId5" imgW="2667000" imgH="1889125" progId="MSPhotoEd.3">
                  <p:embed/>
                  <p:pic>
                    <p:nvPicPr>
                      <p:cNvPr id="820" name="Google Shape;820;p53"/>
                      <p:cNvPicPr preferRelativeResize="0"/>
                      <p:nvPr/>
                    </p:nvPicPr>
                    <p:blipFill rotWithShape="1">
                      <a:blip r:embed="rId6">
                        <a:alphaModFix/>
                      </a:blip>
                      <a:srcRect/>
                      <a:stretch/>
                    </p:blipFill>
                    <p:spPr>
                      <a:xfrm>
                        <a:off x="533400" y="4114800"/>
                        <a:ext cx="2667000" cy="1889125"/>
                      </a:xfrm>
                      <a:prstGeom prst="rect">
                        <a:avLst/>
                      </a:prstGeom>
                      <a:noFill/>
                      <a:ln>
                        <a:noFill/>
                      </a:ln>
                    </p:spPr>
                  </p:pic>
                </p:oleObj>
              </mc:Fallback>
            </mc:AlternateContent>
          </a:graphicData>
        </a:graphic>
      </p:graphicFrame>
      <p:pic>
        <p:nvPicPr>
          <p:cNvPr id="821" name="Google Shape;821;p53" descr="4"/>
          <p:cNvPicPr preferRelativeResize="0"/>
          <p:nvPr/>
        </p:nvPicPr>
        <p:blipFill rotWithShape="1">
          <a:blip r:embed="rId7">
            <a:alphaModFix/>
          </a:blip>
          <a:srcRect/>
          <a:stretch/>
        </p:blipFill>
        <p:spPr>
          <a:xfrm>
            <a:off x="5973762" y="4114800"/>
            <a:ext cx="2819400" cy="1828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6"/>
          <p:cNvSpPr txBox="1"/>
          <p:nvPr/>
        </p:nvSpPr>
        <p:spPr>
          <a:xfrm>
            <a:off x="457200" y="6172200"/>
            <a:ext cx="3352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100"/>
              <a:buFont typeface="Arial"/>
              <a:buNone/>
            </a:pPr>
            <a:r>
              <a:rPr lang="en-US" sz="1100" b="1" i="0" u="none">
                <a:solidFill>
                  <a:srgbClr val="7F7F7F"/>
                </a:solidFill>
                <a:latin typeface="Arial"/>
                <a:ea typeface="Arial"/>
                <a:cs typeface="Arial"/>
                <a:sym typeface="Arial"/>
              </a:rPr>
              <a:t>anwarzahidb@gmail.com</a:t>
            </a:r>
            <a:endParaRPr/>
          </a:p>
        </p:txBody>
      </p:sp>
      <p:sp>
        <p:nvSpPr>
          <p:cNvPr id="163" name="Google Shape;163;p6"/>
          <p:cNvSpPr txBox="1"/>
          <p:nvPr/>
        </p:nvSpPr>
        <p:spPr>
          <a:xfrm>
            <a:off x="304800" y="557212"/>
            <a:ext cx="8534400" cy="53863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Factors Governing Flood Severity:</a:t>
            </a:r>
            <a:endParaRPr/>
          </a:p>
          <a:p>
            <a:pPr marL="0" marR="0" lvl="0" indent="0" algn="ctr" rtl="0">
              <a:lnSpc>
                <a:spcPct val="100000"/>
              </a:lnSpc>
              <a:spcBef>
                <a:spcPts val="120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Soil/Rock Type and Topography</a:t>
            </a:r>
            <a:endParaRPr sz="2400" b="0" i="0" u="none">
              <a:solidFill>
                <a:schemeClr val="dk1"/>
              </a:solidFill>
              <a:latin typeface="Times New Roman"/>
              <a:ea typeface="Times New Roman"/>
              <a:cs typeface="Times New Roman"/>
              <a:sym typeface="Times New Roman"/>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a:t>
            </a:r>
            <a:r>
              <a:rPr lang="en-US" sz="1800" b="0" i="0" u="none">
                <a:solidFill>
                  <a:schemeClr val="dk1"/>
                </a:solidFill>
                <a:latin typeface="Times New Roman"/>
                <a:ea typeface="Times New Roman"/>
                <a:cs typeface="Times New Roman"/>
                <a:sym typeface="Times New Roman"/>
              </a:rPr>
              <a:t>The rate of surface runoff is influenced by the extent of infiltration, which, in turn, is controlled by the soil type and how much soil is exposed. Soils, like rocks, vary in porosity and permeability.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A very porous and permeable soil allows a great deal of water to sink in relatively fast. If the soil is less permeable or is covered by artificial structures, the proportion of water that runs off over the surface increases.</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Once even permeable soil is saturated with water, moreover, any additional moisture is necessarily forced to become part of the surface runoff.</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Topography also influences the extent or rate of surface runoff: The steeper the terrain, the more readily water runs off over the surface and the less it tends to sink into the soil.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Water that infiltrates the soil, like surface runoff, tends to flow down-gradient, and may, in time, also reach the stream. However, the subsurface runoff water, flowing through soil or rock, generally moves much more slowly than the surface runoff.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7"/>
          <p:cNvSpPr txBox="1"/>
          <p:nvPr/>
        </p:nvSpPr>
        <p:spPr>
          <a:xfrm>
            <a:off x="304800" y="1233487"/>
            <a:ext cx="8534400" cy="48625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Factors Reducing Flood Severity</a:t>
            </a:r>
            <a:endParaRPr sz="2400" b="0" i="0" u="none">
              <a:solidFill>
                <a:schemeClr val="dk1"/>
              </a:solidFill>
              <a:latin typeface="Times New Roman"/>
              <a:ea typeface="Times New Roman"/>
              <a:cs typeface="Times New Roman"/>
              <a:sym typeface="Times New Roman"/>
            </a:endParaRPr>
          </a:p>
          <a:p>
            <a:pPr marL="0" marR="0" lvl="0" indent="-127000" algn="l" rtl="0">
              <a:lnSpc>
                <a:spcPct val="100000"/>
              </a:lnSpc>
              <a:spcBef>
                <a:spcPts val="1200"/>
              </a:spcBef>
              <a:spcAft>
                <a:spcPts val="0"/>
              </a:spcAft>
              <a:buClr>
                <a:schemeClr val="dk1"/>
              </a:buClr>
              <a:buSzPts val="2000"/>
              <a:buFont typeface="Arial"/>
              <a:buChar char="•"/>
            </a:pPr>
            <a:r>
              <a:rPr lang="en-US" sz="2000" b="0" i="0" u="none">
                <a:solidFill>
                  <a:schemeClr val="dk1"/>
                </a:solidFill>
                <a:latin typeface="Times New Roman"/>
                <a:ea typeface="Times New Roman"/>
                <a:cs typeface="Times New Roman"/>
                <a:sym typeface="Times New Roman"/>
              </a:rPr>
              <a:t> </a:t>
            </a:r>
            <a:r>
              <a:rPr lang="en-US" sz="1800" b="0" i="0" u="none">
                <a:solidFill>
                  <a:schemeClr val="dk1"/>
                </a:solidFill>
                <a:latin typeface="Times New Roman"/>
                <a:ea typeface="Times New Roman"/>
                <a:cs typeface="Times New Roman"/>
                <a:sym typeface="Times New Roman"/>
              </a:rPr>
              <a:t>The more gradually the water reaches the stream, the better the chances that the stream discharge will be adequate to carry the water away without flooding.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Therefore, the relative amounts of surface and subsurface (groundwater) runoff, which are strongly influenced by the near-surface geology of the drainage basin, are fundamental factors affecting the severity of stream flooding.</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Vegetation may reduce flood hazards in several ways. The plants may simply provide a physical barrier to surface runoff, decreasing its velocity, and thus slowing the rate at which water reaches a stream.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Also, plant roots working into the soil loosen it, which tends to maintain or increase the soil's permeability, and hence infiltration, thus reducing the proportion of surface runoff.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Plants also absorb water, using some of it to grow and releasing some slowly by evapotranspiration. All of these factors reduce the volume of water introduced directly into a stream system.</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8"/>
          <p:cNvSpPr txBox="1"/>
          <p:nvPr/>
        </p:nvSpPr>
        <p:spPr>
          <a:xfrm>
            <a:off x="228600" y="604837"/>
            <a:ext cx="8686800" cy="4619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Hydrographs (BWDB data)</a:t>
            </a:r>
            <a:endParaRPr/>
          </a:p>
        </p:txBody>
      </p:sp>
      <p:sp>
        <p:nvSpPr>
          <p:cNvPr id="174" name="Google Shape;174;p8"/>
          <p:cNvSpPr txBox="1"/>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175" name="Google Shape;175;p8"/>
          <p:cNvPicPr preferRelativeResize="0"/>
          <p:nvPr/>
        </p:nvPicPr>
        <p:blipFill rotWithShape="1">
          <a:blip r:embed="rId3">
            <a:alphaModFix/>
          </a:blip>
          <a:srcRect/>
          <a:stretch/>
        </p:blipFill>
        <p:spPr>
          <a:xfrm>
            <a:off x="1143000" y="1371600"/>
            <a:ext cx="6934200" cy="4473575"/>
          </a:xfrm>
          <a:prstGeom prst="rect">
            <a:avLst/>
          </a:prstGeom>
          <a:noFill/>
          <a:ln>
            <a:noFill/>
          </a:ln>
        </p:spPr>
      </p:pic>
      <p:sp>
        <p:nvSpPr>
          <p:cNvPr id="176" name="Google Shape;176;p8"/>
          <p:cNvSpPr/>
          <p:nvPr/>
        </p:nvSpPr>
        <p:spPr>
          <a:xfrm>
            <a:off x="2209800" y="1905000"/>
            <a:ext cx="1219200" cy="533400"/>
          </a:xfrm>
          <a:prstGeom prst="wedgeRectCallout">
            <a:avLst>
              <a:gd name="adj1" fmla="val 51693"/>
              <a:gd name="adj2" fmla="val 19617"/>
            </a:avLst>
          </a:prstGeom>
          <a:solidFill>
            <a:srgbClr val="DFF5FD"/>
          </a:solidFill>
          <a:ln w="15875" cap="flat" cmpd="sng">
            <a:solidFill>
              <a:srgbClr val="1C2B6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Times New Roman"/>
              <a:buNone/>
            </a:pPr>
            <a:r>
              <a:rPr lang="en-US" sz="1400" b="0" i="0" u="none">
                <a:solidFill>
                  <a:schemeClr val="dk1"/>
                </a:solidFill>
                <a:latin typeface="Times New Roman"/>
                <a:ea typeface="Times New Roman"/>
                <a:cs typeface="Times New Roman"/>
                <a:sym typeface="Times New Roman"/>
              </a:rPr>
              <a:t>Groundwater Table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9"/>
          <p:cNvSpPr txBox="1"/>
          <p:nvPr/>
        </p:nvSpPr>
        <p:spPr>
          <a:xfrm>
            <a:off x="304800" y="989012"/>
            <a:ext cx="8534400" cy="49545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Flood Characteristics</a:t>
            </a:r>
            <a:endParaRPr sz="1800" b="0" i="0" u="none">
              <a:solidFill>
                <a:schemeClr val="dk1"/>
              </a:solidFill>
              <a:latin typeface="Times New Roman"/>
              <a:ea typeface="Times New Roman"/>
              <a:cs typeface="Times New Roman"/>
              <a:sym typeface="Times New Roman"/>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The elevation of the water surface at any point is termed </a:t>
            </a:r>
            <a:r>
              <a:rPr lang="en-US" sz="1800" b="1" i="0" u="none">
                <a:solidFill>
                  <a:schemeClr val="dk1"/>
                </a:solidFill>
                <a:latin typeface="Times New Roman"/>
                <a:ea typeface="Times New Roman"/>
                <a:cs typeface="Times New Roman"/>
                <a:sym typeface="Times New Roman"/>
              </a:rPr>
              <a:t>the stage of the stream</a:t>
            </a:r>
            <a:r>
              <a:rPr lang="en-US" sz="1800" b="0" i="0" u="none">
                <a:solidFill>
                  <a:schemeClr val="dk1"/>
                </a:solidFill>
                <a:latin typeface="Times New Roman"/>
                <a:ea typeface="Times New Roman"/>
                <a:cs typeface="Times New Roman"/>
                <a:sym typeface="Times New Roman"/>
              </a:rPr>
              <a:t>. A stream is at flood stage when stream stage exceeds bank height. The magnitude of a flood can be described by either the maximum discharge or maximum stage reached.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The stream is said to </a:t>
            </a:r>
            <a:r>
              <a:rPr lang="en-US" sz="1800" b="1" i="0" u="none">
                <a:solidFill>
                  <a:schemeClr val="dk1"/>
                </a:solidFill>
                <a:latin typeface="Times New Roman"/>
                <a:ea typeface="Times New Roman"/>
                <a:cs typeface="Times New Roman"/>
                <a:sym typeface="Times New Roman"/>
              </a:rPr>
              <a:t>crest</a:t>
            </a:r>
            <a:r>
              <a:rPr lang="en-US" sz="1800" b="0" i="0" u="none">
                <a:solidFill>
                  <a:schemeClr val="dk1"/>
                </a:solidFill>
                <a:latin typeface="Times New Roman"/>
                <a:ea typeface="Times New Roman"/>
                <a:cs typeface="Times New Roman"/>
                <a:sym typeface="Times New Roman"/>
              </a:rPr>
              <a:t> when the maximum stage is reached. This may occur within minutes of the influx of water, as with flooding just below a failed dam. However, in places far downstream from the water input, or where surface runoff  has been slowed, the stream may not crest for several days after the flood episode begins.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Floods that affect only small, localized areas (or streams draining small basins) are sometimes called </a:t>
            </a:r>
            <a:r>
              <a:rPr lang="en-US" sz="1800" b="1" i="0" u="none">
                <a:solidFill>
                  <a:schemeClr val="dk1"/>
                </a:solidFill>
                <a:latin typeface="Times New Roman"/>
                <a:ea typeface="Times New Roman"/>
                <a:cs typeface="Times New Roman"/>
                <a:sym typeface="Times New Roman"/>
              </a:rPr>
              <a:t>upstream floods</a:t>
            </a:r>
            <a:r>
              <a:rPr lang="en-US" sz="1800" b="0" i="0" u="none">
                <a:solidFill>
                  <a:schemeClr val="dk1"/>
                </a:solidFill>
                <a:latin typeface="Times New Roman"/>
                <a:ea typeface="Times New Roman"/>
                <a:cs typeface="Times New Roman"/>
                <a:sym typeface="Times New Roman"/>
              </a:rPr>
              <a:t>. These are most often caused by sudden, locally intense rainstorms and by events like dam failure. </a:t>
            </a:r>
            <a:endParaRPr/>
          </a:p>
          <a:p>
            <a:pPr marL="0" marR="0" lvl="0" indent="-114300" algn="l" rtl="0">
              <a:lnSpc>
                <a:spcPct val="100000"/>
              </a:lnSpc>
              <a:spcBef>
                <a:spcPts val="1200"/>
              </a:spcBef>
              <a:spcAft>
                <a:spcPts val="0"/>
              </a:spcAft>
              <a:buClr>
                <a:schemeClr val="dk1"/>
              </a:buClr>
              <a:buSzPts val="1800"/>
              <a:buFont typeface="Arial"/>
              <a:buChar char="•"/>
            </a:pPr>
            <a:r>
              <a:rPr lang="en-US" sz="1800" b="0" i="0" u="none">
                <a:solidFill>
                  <a:schemeClr val="dk1"/>
                </a:solidFill>
                <a:latin typeface="Times New Roman"/>
                <a:ea typeface="Times New Roman"/>
                <a:cs typeface="Times New Roman"/>
                <a:sym typeface="Times New Roman"/>
              </a:rPr>
              <a:t> Floods that affect large stream systems and large drainage basins are called </a:t>
            </a:r>
            <a:r>
              <a:rPr lang="en-US" sz="1800" b="1" i="0" u="none">
                <a:solidFill>
                  <a:schemeClr val="dk1"/>
                </a:solidFill>
                <a:latin typeface="Times New Roman"/>
                <a:ea typeface="Times New Roman"/>
                <a:cs typeface="Times New Roman"/>
                <a:sym typeface="Times New Roman"/>
              </a:rPr>
              <a:t>downstream floods</a:t>
            </a:r>
            <a:r>
              <a:rPr lang="en-US" sz="1800" b="0" i="0" u="none">
                <a:solidFill>
                  <a:schemeClr val="dk1"/>
                </a:solidFill>
                <a:latin typeface="Times New Roman"/>
                <a:ea typeface="Times New Roman"/>
                <a:cs typeface="Times New Roman"/>
                <a:sym typeface="Times New Roman"/>
              </a:rPr>
              <a:t>. These floods more often result from prolonged heavy rains over a broad area or from extensive regional snowmelt. Downstream floods usually last longer than upstream floods because the whole stream system is choked with excess water.</a:t>
            </a:r>
            <a:endParaRPr/>
          </a:p>
        </p:txBody>
      </p:sp>
    </p:spTree>
  </p:cSld>
  <p:clrMapOvr>
    <a:masterClrMapping/>
  </p:clrMapOvr>
</p:sld>
</file>

<file path=ppt/theme/theme1.xml><?xml version="1.0" encoding="utf-8"?>
<a:theme xmlns:a="http://schemas.openxmlformats.org/drawingml/2006/main" name="2_Slipstream">
  <a:themeElements>
    <a:clrScheme name="Slipstream">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Slipstream">
  <a:themeElements>
    <a:clrScheme name="Slipstream">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4068</Words>
  <Application>Microsoft Office PowerPoint</Application>
  <PresentationFormat>On-screen Show (4:3)</PresentationFormat>
  <Paragraphs>552</Paragraphs>
  <Slides>53</Slides>
  <Notes>53</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2</vt:i4>
      </vt:variant>
      <vt:variant>
        <vt:lpstr>Slide Titles</vt:lpstr>
      </vt:variant>
      <vt:variant>
        <vt:i4>53</vt:i4>
      </vt:variant>
    </vt:vector>
  </HeadingPairs>
  <TitlesOfParts>
    <vt:vector size="65" baseType="lpstr">
      <vt:lpstr>Arial</vt:lpstr>
      <vt:lpstr>Calibri</vt:lpstr>
      <vt:lpstr>Calibri Light</vt:lpstr>
      <vt:lpstr>Georgia</vt:lpstr>
      <vt:lpstr>Times New Roman</vt:lpstr>
      <vt:lpstr>Trebuchet MS</vt:lpstr>
      <vt:lpstr>2_Slipstream</vt:lpstr>
      <vt:lpstr>3_Slipstream</vt:lpstr>
      <vt:lpstr>Office Theme</vt:lpstr>
      <vt:lpstr>1_Office Theme</vt:lpstr>
      <vt:lpstr>MSPhotoEd.3</vt:lpstr>
      <vt:lpstr>mplayer</vt:lpstr>
      <vt:lpstr>PowerPoint Presentation</vt:lpstr>
      <vt:lpstr>PowerPoint Presentation</vt:lpstr>
      <vt:lpstr>Flooding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Hydro-meteorological Monitoring Network  in Bangladesh</vt:lpstr>
      <vt:lpstr>PowerPoint Presentation</vt:lpstr>
      <vt:lpstr>PowerPoint Presentation</vt:lpstr>
      <vt:lpstr>PowerPoint Presentation</vt:lpstr>
      <vt:lpstr>PowerPoint Presentation</vt:lpstr>
      <vt:lpstr>PowerPoint Presentation</vt:lpstr>
      <vt:lpstr>Surface Water Hydrology Network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Lecture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Shaon Hossen</cp:lastModifiedBy>
  <cp:revision>1</cp:revision>
  <dcterms:created xsi:type="dcterms:W3CDTF">2006-08-16T00:00:00Z</dcterms:created>
  <dcterms:modified xsi:type="dcterms:W3CDTF">2022-02-06T12:18:23Z</dcterms:modified>
</cp:coreProperties>
</file>